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  <p:sldMasterId id="2147483986" r:id="rId2"/>
  </p:sldMasterIdLst>
  <p:notesMasterIdLst>
    <p:notesMasterId r:id="rId26"/>
  </p:notesMasterIdLst>
  <p:sldIdLst>
    <p:sldId id="256" r:id="rId3"/>
    <p:sldId id="593" r:id="rId4"/>
    <p:sldId id="592" r:id="rId5"/>
    <p:sldId id="594" r:id="rId6"/>
    <p:sldId id="595" r:id="rId7"/>
    <p:sldId id="597" r:id="rId8"/>
    <p:sldId id="598" r:id="rId9"/>
    <p:sldId id="599" r:id="rId10"/>
    <p:sldId id="578" r:id="rId11"/>
    <p:sldId id="580" r:id="rId12"/>
    <p:sldId id="600" r:id="rId13"/>
    <p:sldId id="582" r:id="rId14"/>
    <p:sldId id="585" r:id="rId15"/>
    <p:sldId id="601" r:id="rId16"/>
    <p:sldId id="605" r:id="rId17"/>
    <p:sldId id="602" r:id="rId18"/>
    <p:sldId id="604" r:id="rId19"/>
    <p:sldId id="603" r:id="rId20"/>
    <p:sldId id="583" r:id="rId21"/>
    <p:sldId id="606" r:id="rId22"/>
    <p:sldId id="607" r:id="rId23"/>
    <p:sldId id="608" r:id="rId24"/>
    <p:sldId id="584" r:id="rId2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F63877-E36F-41E4-8182-E8AEC91623DC}">
          <p14:sldIdLst>
            <p14:sldId id="256"/>
          </p14:sldIdLst>
        </p14:section>
        <p14:section name="What's Electricity" id="{C2BEC51A-5BA9-4366-BA71-1EC46A04F736}">
          <p14:sldIdLst>
            <p14:sldId id="593"/>
            <p14:sldId id="592"/>
            <p14:sldId id="594"/>
            <p14:sldId id="595"/>
            <p14:sldId id="597"/>
            <p14:sldId id="598"/>
            <p14:sldId id="599"/>
          </p14:sldIdLst>
        </p14:section>
        <p14:section name="Logic Basics" id="{206DABFE-7679-4EC1-B022-C126B0144177}">
          <p14:sldIdLst>
            <p14:sldId id="578"/>
            <p14:sldId id="580"/>
            <p14:sldId id="600"/>
            <p14:sldId id="582"/>
            <p14:sldId id="585"/>
            <p14:sldId id="601"/>
            <p14:sldId id="605"/>
            <p14:sldId id="602"/>
            <p14:sldId id="604"/>
            <p14:sldId id="603"/>
            <p14:sldId id="583"/>
            <p14:sldId id="606"/>
            <p14:sldId id="607"/>
            <p14:sldId id="608"/>
            <p14:sldId id="5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389D"/>
    <a:srgbClr val="995FC2"/>
    <a:srgbClr val="B07FD8"/>
    <a:srgbClr val="98399D"/>
    <a:srgbClr val="9E439C"/>
    <a:srgbClr val="E9D4E9"/>
    <a:srgbClr val="DEBEDD"/>
    <a:srgbClr val="F8C4EA"/>
    <a:srgbClr val="740E59"/>
    <a:srgbClr val="590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F797-F868-453C-B2D8-D5BD0589674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3FE9-A6B9-4608-BAC2-29C13920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1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4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2EC0-EA1B-4D47-BB40-151CF28C591A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1962-8E27-4D73-94AC-E467A249C12E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922A-9472-4778-9DCB-22AE59A52018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12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1139-E1BD-437B-B8D9-DB3004968DFE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4CA4-8E5C-48FF-8872-864A34BDABB7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1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7EE5-6810-46FD-8F16-C20E9E2805D4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A74-B10D-4E73-8A20-5214233D57CC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3199-4622-4ECB-AF66-578131F16DE1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5403-EE57-4809-895D-A7A06976EC34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3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2262AD-67F8-4517-8AA4-81C2B7FF0DD1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5C53-F417-49CF-B02C-815572B82736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76ABAA-89A8-4D11-BC61-3445758A98B5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F55CD3-654B-4867-9848-D0081EC1326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A44C16-BB40-4082-9C93-77B4352AA41C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85411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E26-840A-4913-BC76-2D9E5D092DB4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214-9288-47BF-8894-BE5B8561D15F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8F1BA2-FFFD-4328-8C22-19C2DC4802A6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2" y="-2"/>
            <a:ext cx="9146381" cy="645368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885826"/>
            <a:ext cx="4178300" cy="4261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85826"/>
            <a:ext cx="4178299" cy="42616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EDC8-0196-4BB1-B371-488573108F97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8ACED8-39CB-4BB0-BC20-72685657849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B04C14-11D4-48AF-9319-5B2333507F3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FB9A4F-1848-43E2-902E-15F709D29265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8539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879992-6A44-414F-AB0F-6999255412BC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1"/>
            <a:ext cx="9139237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9A1-0905-4262-8E11-77B971A9C28F}" type="datetime1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5ECC5D-28D8-41C5-A037-5EC7BE5EABC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44D8D-7BA1-4E96-A5D9-B78D432BC50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63A076-4C7C-435D-B6F9-73A0BBDE7666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374563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F6-31FA-41E1-865B-0C7AE701E2C7}" type="datetime1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5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6465-A219-46C5-8D4A-82BE045BE2D8}" type="datetime1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B84B-7299-43E3-9211-9B299B4411DD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F957-D040-412D-8FB9-A580935178D4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C4C-40CB-4C88-9EAA-0AD477AFD4EC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2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D3C-7438-4F86-A599-941832627428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1598C8-80C1-409D-91AF-5D8F1D5C6D17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BD99DA-68F1-499C-83E1-086BBD4A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D8B-C2ED-443F-BBF4-91C197CC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920750"/>
            <a:ext cx="8129588" cy="4376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AC44-6554-42F6-A941-F1EF7D0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A101-6D50-4823-AF05-6A01A3FEE351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9CD-8185-460E-8474-6F9A071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7B3F-E5FC-48ED-AF02-A4CA8D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D970FF-C98E-420C-9CE2-A281BD54DEC2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787A50-816A-48CD-AB24-14EB6802804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8CDA1E-26B8-4052-A02D-10D30CFB2657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252161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67CBAF-9965-4908-AB4F-B153E61EA05F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5327-3915-4C87-A044-1801E796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025" y="865187"/>
            <a:ext cx="4314825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DC4A-551E-4554-A08C-13B138AD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865187"/>
            <a:ext cx="4514849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9DB4-2974-4A58-959F-B415F0C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B77-C959-498F-9492-92F1DC842694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8151-6015-4FC1-996F-F4EA66B3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587B-A9C7-436F-8CCB-B77D503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2E4674-CFDD-4E18-82F6-130F46B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8E06D3-E849-4AC2-A8B6-15559F382ECE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3AE9F0-55E8-41EE-A428-88C7B790E5BC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920495-CDEC-41FE-AE3C-8C35628C999F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8175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395-2E31-4B6B-8161-BEB32CCFC5EA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A066DB-DBC2-49C5-AA9C-6651659552E4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FC2F-54EE-4B1B-8870-3B3C9BB0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5369"/>
            <a:ext cx="4498181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2B07-3513-4F2D-A335-4F1D2C10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738" y="1275524"/>
            <a:ext cx="4312444" cy="38825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32ED8-9B75-4C53-AC69-4FA18B58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45369"/>
            <a:ext cx="4514850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BE5F-DB1A-41EC-9030-53D7D0C9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275524"/>
            <a:ext cx="4498181" cy="3882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353A-08AA-40F1-867E-C0CA420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FA9-FD83-44E9-83A7-DEACD3702F1C}" type="datetime1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5C214-F2E8-4579-BF53-8149677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4EE96-E27B-4A13-A6B4-FA987C4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41377ED-B669-4FA7-A92D-AD36E6EB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3"/>
            <a:ext cx="9144000" cy="579223"/>
          </a:xfrm>
          <a:prstGeom prst="rect">
            <a:avLst/>
          </a:prstGeom>
          <a:noFill/>
        </p:spPr>
        <p:txBody>
          <a:bodyPr/>
          <a:lstStyle>
            <a:lvl1pPr marL="342900">
              <a:spcBef>
                <a:spcPts val="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B7B088-25ED-4B45-9E71-232A0E51B314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D68410-6506-44A9-9C6A-AB794CA124A0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31EB624-2339-4B64-9FDD-F963AC735809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442824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44C-7127-4340-BE3B-8D37517C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10FA-D5DD-4865-86FF-A2E7DD6FB942}" type="datetime1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67B-8094-4760-B976-FC07722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61CE-DDD7-413C-BB7B-ED435FC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20A9-F9BF-43A7-A476-C88EA12E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54052" y="365449"/>
            <a:ext cx="5633357" cy="461865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D3C-01F6-4114-84E1-48823DB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C353-235E-4B43-B7C7-685C330D5FE3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6D0F-C75B-42E5-A5B7-476979B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CA9C-826E-4BA1-B201-553B259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A8222-CE4C-4F59-84AF-3F7C4D5E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49178" cy="1333500"/>
          </a:xfrm>
          <a:prstGeom prst="rect">
            <a:avLst/>
          </a:prstGeom>
          <a:solidFill>
            <a:srgbClr val="995FC2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CD5AD-F59D-47AC-A65E-EB8DC053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33499"/>
            <a:ext cx="2949179" cy="3806113"/>
          </a:xfrm>
          <a:solidFill>
            <a:srgbClr val="F8C4EA"/>
          </a:solidFill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50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6A31-88EF-4893-A362-3450E49C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5369"/>
            <a:ext cx="9144000" cy="4502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25E5-E6CC-4DB2-8AA6-56B078F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A3E7-1EE6-4A51-BDD5-680D1AC4D90E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6C4-2789-4EDA-94B3-7211CC0E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5BD-799B-4EE5-B15E-60568DA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88C162-9EFD-4E8C-AC3A-3F18001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13"/>
            <a:ext cx="9144000" cy="630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0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ection Header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1"/>
            <a:ext cx="7772400" cy="1225021"/>
          </a:xfrm>
        </p:spPr>
        <p:txBody>
          <a:bodyPr anchor="b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62300"/>
            <a:ext cx="9144000" cy="18288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</p:spTree>
    <p:extLst>
      <p:ext uri="{BB962C8B-B14F-4D97-AF65-F5344CB8AC3E}">
        <p14:creationId xmlns:p14="http://schemas.microsoft.com/office/powerpoint/2010/main" val="414306329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2481-4FA5-40D8-962A-740CF259B42B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9ED-3C71-4AE5-B50D-2CA7B18329D2}" type="datetime1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85C-FC2D-4C34-8111-382282ED910A}" type="datetime1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20AA-1D4D-4FA9-9FBE-6721C7895E8D}" type="datetime1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4851-D172-4887-9C3E-0F9F615F14C5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6D67-3C88-4663-9AA5-DC2EAE6BF918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B872-29D5-4489-87A5-D25A76001D24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8DAA-9A51-4AD6-98C7-89AB7AD2B255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896" r:id="rId12"/>
    <p:sldLayoutId id="2147483898" r:id="rId13"/>
    <p:sldLayoutId id="2147483899" r:id="rId14"/>
    <p:sldLayoutId id="2147483900" r:id="rId15"/>
    <p:sldLayoutId id="2147483903" r:id="rId16"/>
    <p:sldLayoutId id="2147483904" r:id="rId17"/>
    <p:sldLayoutId id="2147483998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F956-5840-4A28-B4B2-1D4C1DF2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712107"/>
            <a:ext cx="4349749" cy="4290786"/>
          </a:xfrm>
        </p:spPr>
        <p:txBody>
          <a:bodyPr anchor="ctr">
            <a:normAutofit/>
          </a:bodyPr>
          <a:lstStyle/>
          <a:p>
            <a:r>
              <a:rPr lang="en-US" sz="4700" dirty="0"/>
              <a:t>CS/COE 0447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44333"/>
            <a:ext cx="336549" cy="23706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5714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7CB8B2-5D0D-49C7-96F1-4D6B8708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0"/>
            <a:ext cx="4078966" cy="5714999"/>
          </a:xfrm>
          <a:custGeom>
            <a:avLst/>
            <a:gdLst>
              <a:gd name="connsiteX0" fmla="*/ 0 w 5746768"/>
              <a:gd name="connsiteY0" fmla="*/ 0 h 6858000"/>
              <a:gd name="connsiteX1" fmla="*/ 1249825 w 5746768"/>
              <a:gd name="connsiteY1" fmla="*/ 0 h 6858000"/>
              <a:gd name="connsiteX2" fmla="*/ 1249825 w 5746768"/>
              <a:gd name="connsiteY2" fmla="*/ 8457 h 6858000"/>
              <a:gd name="connsiteX3" fmla="*/ 4794268 w 5746768"/>
              <a:gd name="connsiteY3" fmla="*/ 8457 h 6858000"/>
              <a:gd name="connsiteX4" fmla="*/ 4794268 w 5746768"/>
              <a:gd name="connsiteY4" fmla="*/ 0 h 6858000"/>
              <a:gd name="connsiteX5" fmla="*/ 5746768 w 5746768"/>
              <a:gd name="connsiteY5" fmla="*/ 0 h 6858000"/>
              <a:gd name="connsiteX6" fmla="*/ 5746768 w 5746768"/>
              <a:gd name="connsiteY6" fmla="*/ 6858000 h 6858000"/>
              <a:gd name="connsiteX7" fmla="*/ 5074930 w 5746768"/>
              <a:gd name="connsiteY7" fmla="*/ 6858000 h 6858000"/>
              <a:gd name="connsiteX8" fmla="*/ 4794268 w 5746768"/>
              <a:gd name="connsiteY8" fmla="*/ 6858000 h 6858000"/>
              <a:gd name="connsiteX9" fmla="*/ 1249825 w 5746768"/>
              <a:gd name="connsiteY9" fmla="*/ 6858000 h 6858000"/>
              <a:gd name="connsiteX10" fmla="*/ 1109383 w 574676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768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4794268" y="8457"/>
                </a:lnTo>
                <a:lnTo>
                  <a:pt x="4794268" y="0"/>
                </a:lnTo>
                <a:lnTo>
                  <a:pt x="5746768" y="0"/>
                </a:lnTo>
                <a:lnTo>
                  <a:pt x="5746768" y="6858000"/>
                </a:lnTo>
                <a:lnTo>
                  <a:pt x="5074930" y="6858000"/>
                </a:lnTo>
                <a:lnTo>
                  <a:pt x="4794268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2902857"/>
            <a:ext cx="5053693" cy="281214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F42846-EECA-4E22-9D3C-EC05D41A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9" y="1576916"/>
            <a:ext cx="3074817" cy="256116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Implementing Logic: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Teaching the Machine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to “think”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4721795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A0D1-BF25-47A2-9F57-C41A282E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271191-0B7F-43E0-ABF9-8FDD18298A24}"/>
              </a:ext>
            </a:extLst>
          </p:cNvPr>
          <p:cNvSpPr txBox="1">
            <a:spLocks/>
          </p:cNvSpPr>
          <p:nvPr/>
        </p:nvSpPr>
        <p:spPr>
          <a:xfrm>
            <a:off x="5861631" y="4795365"/>
            <a:ext cx="3074817" cy="91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FFFFFF"/>
                </a:solidFill>
              </a:rPr>
              <a:t>wilkie (with content borrowed from: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Jarrett Billingsley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Dr. Bruce Childers)</a:t>
            </a:r>
          </a:p>
        </p:txBody>
      </p:sp>
    </p:spTree>
    <p:extLst>
      <p:ext uri="{BB962C8B-B14F-4D97-AF65-F5344CB8AC3E}">
        <p14:creationId xmlns:p14="http://schemas.microsoft.com/office/powerpoint/2010/main" val="358979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8951"/>
            <a:ext cx="8763000" cy="1211337"/>
          </a:xfrm>
        </p:spPr>
        <p:txBody>
          <a:bodyPr/>
          <a:lstStyle/>
          <a:p>
            <a:r>
              <a:rPr lang="en-US" dirty="0"/>
              <a:t>A transistor is like a little valve, or switch</a:t>
            </a:r>
          </a:p>
          <a:p>
            <a:r>
              <a:rPr lang="en-US" dirty="0"/>
              <a:t>The input, output, and control are all single bits</a:t>
            </a:r>
          </a:p>
          <a:p>
            <a:r>
              <a:rPr lang="en-US" dirty="0"/>
              <a:t>The bits are represented as voltages (maybe 3.3V = </a:t>
            </a:r>
            <a:r>
              <a:rPr lang="en-US" b="1" dirty="0"/>
              <a:t>1</a:t>
            </a:r>
            <a:r>
              <a:rPr lang="en-US" dirty="0"/>
              <a:t>, 0V = </a:t>
            </a:r>
            <a:r>
              <a:rPr lang="en-US" b="1" dirty="0"/>
              <a:t>0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23637" y="1997361"/>
            <a:ext cx="3791163" cy="3280943"/>
            <a:chOff x="1085637" y="1382787"/>
            <a:chExt cx="3791163" cy="3280943"/>
          </a:xfrm>
        </p:grpSpPr>
        <p:grpSp>
          <p:nvGrpSpPr>
            <p:cNvPr id="26" name="Group 25"/>
            <p:cNvGrpSpPr/>
            <p:nvPr/>
          </p:nvGrpSpPr>
          <p:grpSpPr>
            <a:xfrm>
              <a:off x="2189137" y="1485900"/>
              <a:ext cx="1087463" cy="2257081"/>
              <a:chOff x="685800" y="1553378"/>
              <a:chExt cx="1385371" cy="2875403"/>
            </a:xfrm>
          </p:grpSpPr>
          <p:sp>
            <p:nvSpPr>
              <p:cNvPr id="21" name="Freeform: Shape 20"/>
              <p:cNvSpPr/>
              <p:nvPr/>
            </p:nvSpPr>
            <p:spPr>
              <a:xfrm>
                <a:off x="1608463" y="1553378"/>
                <a:ext cx="462708" cy="2875403"/>
              </a:xfrm>
              <a:custGeom>
                <a:avLst/>
                <a:gdLst>
                  <a:gd name="connsiteX0" fmla="*/ 451691 w 2324559"/>
                  <a:gd name="connsiteY0" fmla="*/ 0 h 2875403"/>
                  <a:gd name="connsiteX1" fmla="*/ 451691 w 2324559"/>
                  <a:gd name="connsiteY1" fmla="*/ 749147 h 2875403"/>
                  <a:gd name="connsiteX2" fmla="*/ 0 w 2324559"/>
                  <a:gd name="connsiteY2" fmla="*/ 749147 h 2875403"/>
                  <a:gd name="connsiteX3" fmla="*/ 0 w 2324559"/>
                  <a:gd name="connsiteY3" fmla="*/ 1961003 h 2875403"/>
                  <a:gd name="connsiteX4" fmla="*/ 462708 w 2324559"/>
                  <a:gd name="connsiteY4" fmla="*/ 1961003 h 2875403"/>
                  <a:gd name="connsiteX5" fmla="*/ 462708 w 2324559"/>
                  <a:gd name="connsiteY5" fmla="*/ 2875403 h 2875403"/>
                  <a:gd name="connsiteX6" fmla="*/ 2324559 w 2324559"/>
                  <a:gd name="connsiteY6" fmla="*/ 2610998 h 2875403"/>
                  <a:gd name="connsiteX0" fmla="*/ 451691 w 462708"/>
                  <a:gd name="connsiteY0" fmla="*/ 0 h 2875403"/>
                  <a:gd name="connsiteX1" fmla="*/ 451691 w 462708"/>
                  <a:gd name="connsiteY1" fmla="*/ 749147 h 2875403"/>
                  <a:gd name="connsiteX2" fmla="*/ 0 w 462708"/>
                  <a:gd name="connsiteY2" fmla="*/ 749147 h 2875403"/>
                  <a:gd name="connsiteX3" fmla="*/ 0 w 462708"/>
                  <a:gd name="connsiteY3" fmla="*/ 1961003 h 2875403"/>
                  <a:gd name="connsiteX4" fmla="*/ 462708 w 462708"/>
                  <a:gd name="connsiteY4" fmla="*/ 1961003 h 2875403"/>
                  <a:gd name="connsiteX5" fmla="*/ 462708 w 462708"/>
                  <a:gd name="connsiteY5" fmla="*/ 2875403 h 2875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2708" h="2875403">
                    <a:moveTo>
                      <a:pt x="451691" y="0"/>
                    </a:moveTo>
                    <a:lnTo>
                      <a:pt x="451691" y="749147"/>
                    </a:lnTo>
                    <a:lnTo>
                      <a:pt x="0" y="749147"/>
                    </a:lnTo>
                    <a:lnTo>
                      <a:pt x="0" y="1961003"/>
                    </a:lnTo>
                    <a:lnTo>
                      <a:pt x="462708" y="1961003"/>
                    </a:lnTo>
                    <a:lnTo>
                      <a:pt x="462708" y="287540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447800" y="2302525"/>
                <a:ext cx="0" cy="121185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685800" y="2857500"/>
                <a:ext cx="762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1085637" y="3832733"/>
              <a:ext cx="37911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it connects its input to its  output if control is a </a:t>
              </a:r>
              <a:r>
                <a:rPr lang="en-US" sz="2400" b="1" dirty="0"/>
                <a:t>1</a:t>
              </a:r>
              <a:r>
                <a:rPr lang="en-US" sz="2400" dirty="0"/>
                <a:t>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81200" y="1382787"/>
              <a:ext cx="1113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input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86150" y="3225119"/>
              <a:ext cx="142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output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85637" y="2073951"/>
              <a:ext cx="142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control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773774" y="2365359"/>
            <a:ext cx="31453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now just put 3 billion of them together! who said EE was hard?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43200" y="2228193"/>
            <a:ext cx="0" cy="19697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54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MOS Transistor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8951"/>
            <a:ext cx="8763000" cy="1211337"/>
          </a:xfrm>
        </p:spPr>
        <p:txBody>
          <a:bodyPr/>
          <a:lstStyle/>
          <a:p>
            <a:r>
              <a:rPr lang="en-US" dirty="0"/>
              <a:t>Metal Oxide Semiconductor</a:t>
            </a:r>
            <a:br>
              <a:rPr lang="en-US" dirty="0"/>
            </a:br>
            <a:r>
              <a:rPr lang="en-US" dirty="0"/>
              <a:t>transistors come in two varieties: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163471"/>
            <a:ext cx="2057400" cy="304271"/>
          </a:xfrm>
        </p:spPr>
        <p:txBody>
          <a:bodyPr/>
          <a:lstStyle/>
          <a:p>
            <a:fld id="{3552B95B-556F-44BD-91A5-D80C1B9E2BB3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018108" y="1474651"/>
            <a:ext cx="1330346" cy="1950574"/>
            <a:chOff x="1666881" y="1382787"/>
            <a:chExt cx="1609719" cy="2360194"/>
          </a:xfrm>
        </p:grpSpPr>
        <p:grpSp>
          <p:nvGrpSpPr>
            <p:cNvPr id="26" name="Group 25"/>
            <p:cNvGrpSpPr/>
            <p:nvPr/>
          </p:nvGrpSpPr>
          <p:grpSpPr>
            <a:xfrm>
              <a:off x="2189137" y="1485900"/>
              <a:ext cx="1087463" cy="2257081"/>
              <a:chOff x="685800" y="1553378"/>
              <a:chExt cx="1385371" cy="2875403"/>
            </a:xfrm>
          </p:grpSpPr>
          <p:sp>
            <p:nvSpPr>
              <p:cNvPr id="21" name="Freeform: Shape 20"/>
              <p:cNvSpPr/>
              <p:nvPr/>
            </p:nvSpPr>
            <p:spPr>
              <a:xfrm>
                <a:off x="1608463" y="1553378"/>
                <a:ext cx="462708" cy="2875403"/>
              </a:xfrm>
              <a:custGeom>
                <a:avLst/>
                <a:gdLst>
                  <a:gd name="connsiteX0" fmla="*/ 451691 w 2324559"/>
                  <a:gd name="connsiteY0" fmla="*/ 0 h 2875403"/>
                  <a:gd name="connsiteX1" fmla="*/ 451691 w 2324559"/>
                  <a:gd name="connsiteY1" fmla="*/ 749147 h 2875403"/>
                  <a:gd name="connsiteX2" fmla="*/ 0 w 2324559"/>
                  <a:gd name="connsiteY2" fmla="*/ 749147 h 2875403"/>
                  <a:gd name="connsiteX3" fmla="*/ 0 w 2324559"/>
                  <a:gd name="connsiteY3" fmla="*/ 1961003 h 2875403"/>
                  <a:gd name="connsiteX4" fmla="*/ 462708 w 2324559"/>
                  <a:gd name="connsiteY4" fmla="*/ 1961003 h 2875403"/>
                  <a:gd name="connsiteX5" fmla="*/ 462708 w 2324559"/>
                  <a:gd name="connsiteY5" fmla="*/ 2875403 h 2875403"/>
                  <a:gd name="connsiteX6" fmla="*/ 2324559 w 2324559"/>
                  <a:gd name="connsiteY6" fmla="*/ 2610998 h 2875403"/>
                  <a:gd name="connsiteX0" fmla="*/ 451691 w 462708"/>
                  <a:gd name="connsiteY0" fmla="*/ 0 h 2875403"/>
                  <a:gd name="connsiteX1" fmla="*/ 451691 w 462708"/>
                  <a:gd name="connsiteY1" fmla="*/ 749147 h 2875403"/>
                  <a:gd name="connsiteX2" fmla="*/ 0 w 462708"/>
                  <a:gd name="connsiteY2" fmla="*/ 749147 h 2875403"/>
                  <a:gd name="connsiteX3" fmla="*/ 0 w 462708"/>
                  <a:gd name="connsiteY3" fmla="*/ 1961003 h 2875403"/>
                  <a:gd name="connsiteX4" fmla="*/ 462708 w 462708"/>
                  <a:gd name="connsiteY4" fmla="*/ 1961003 h 2875403"/>
                  <a:gd name="connsiteX5" fmla="*/ 462708 w 462708"/>
                  <a:gd name="connsiteY5" fmla="*/ 2875403 h 2875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2708" h="2875403">
                    <a:moveTo>
                      <a:pt x="451691" y="0"/>
                    </a:moveTo>
                    <a:lnTo>
                      <a:pt x="451691" y="749147"/>
                    </a:lnTo>
                    <a:lnTo>
                      <a:pt x="0" y="749147"/>
                    </a:lnTo>
                    <a:lnTo>
                      <a:pt x="0" y="1961003"/>
                    </a:lnTo>
                    <a:lnTo>
                      <a:pt x="462708" y="1961003"/>
                    </a:lnTo>
                    <a:lnTo>
                      <a:pt x="462708" y="287540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447800" y="2302525"/>
                <a:ext cx="0" cy="121185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685800" y="2857500"/>
                <a:ext cx="762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1981200" y="1382787"/>
              <a:ext cx="1113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X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86150" y="3225119"/>
              <a:ext cx="142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Y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66881" y="2244845"/>
              <a:ext cx="5507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G</a:t>
              </a: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756553" y="1671602"/>
            <a:ext cx="0" cy="1627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92220E-C522-4B26-A0CE-15D5C4D580D4}"/>
              </a:ext>
            </a:extLst>
          </p:cNvPr>
          <p:cNvCxnSpPr/>
          <p:nvPr/>
        </p:nvCxnSpPr>
        <p:spPr>
          <a:xfrm>
            <a:off x="5144895" y="1687544"/>
            <a:ext cx="0" cy="1627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BFB00B-B344-48E1-B1AA-3C74452EABD0}"/>
              </a:ext>
            </a:extLst>
          </p:cNvPr>
          <p:cNvCxnSpPr/>
          <p:nvPr/>
        </p:nvCxnSpPr>
        <p:spPr>
          <a:xfrm>
            <a:off x="7533237" y="1703486"/>
            <a:ext cx="0" cy="1627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EB5C054-AED9-4EF4-B460-C00B11516213}"/>
              </a:ext>
            </a:extLst>
          </p:cNvPr>
          <p:cNvSpPr/>
          <p:nvPr/>
        </p:nvSpPr>
        <p:spPr>
          <a:xfrm>
            <a:off x="7294762" y="2197405"/>
            <a:ext cx="639860" cy="579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4F0756-DC6B-4CD2-A8EB-109F11B9ADA2}"/>
              </a:ext>
            </a:extLst>
          </p:cNvPr>
          <p:cNvSpPr txBox="1"/>
          <p:nvPr/>
        </p:nvSpPr>
        <p:spPr>
          <a:xfrm>
            <a:off x="3951280" y="2259263"/>
            <a:ext cx="104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G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53E88-554C-4D2D-8BFF-8AD4C11961BB}"/>
              </a:ext>
            </a:extLst>
          </p:cNvPr>
          <p:cNvSpPr txBox="1"/>
          <p:nvPr/>
        </p:nvSpPr>
        <p:spPr>
          <a:xfrm>
            <a:off x="6202442" y="2259263"/>
            <a:ext cx="109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G =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45336-7C5E-4220-8E16-4E832C1A9DD1}"/>
              </a:ext>
            </a:extLst>
          </p:cNvPr>
          <p:cNvSpPr txBox="1"/>
          <p:nvPr/>
        </p:nvSpPr>
        <p:spPr>
          <a:xfrm>
            <a:off x="4764094" y="797099"/>
            <a:ext cx="97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629314-ACAC-4BB5-9B3B-E02385302EBF}"/>
              </a:ext>
            </a:extLst>
          </p:cNvPr>
          <p:cNvSpPr txBox="1"/>
          <p:nvPr/>
        </p:nvSpPr>
        <p:spPr>
          <a:xfrm>
            <a:off x="7152436" y="797098"/>
            <a:ext cx="97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OFF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65B949-63F6-4554-B143-D2FFAC2DB93C}"/>
              </a:ext>
            </a:extLst>
          </p:cNvPr>
          <p:cNvSpPr txBox="1"/>
          <p:nvPr/>
        </p:nvSpPr>
        <p:spPr>
          <a:xfrm>
            <a:off x="3814100" y="3152234"/>
            <a:ext cx="1175246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E06556-0CF9-4D35-A6AB-28A4C5512C2C}"/>
              </a:ext>
            </a:extLst>
          </p:cNvPr>
          <p:cNvSpPr txBox="1"/>
          <p:nvPr/>
        </p:nvSpPr>
        <p:spPr>
          <a:xfrm>
            <a:off x="4048750" y="1553224"/>
            <a:ext cx="920493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E613E5-062A-414C-9E90-216A7F510F1E}"/>
              </a:ext>
            </a:extLst>
          </p:cNvPr>
          <p:cNvSpPr txBox="1"/>
          <p:nvPr/>
        </p:nvSpPr>
        <p:spPr>
          <a:xfrm>
            <a:off x="6202441" y="3103227"/>
            <a:ext cx="1175246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EBF470-48B5-48FE-9A5A-15565E5B9297}"/>
              </a:ext>
            </a:extLst>
          </p:cNvPr>
          <p:cNvSpPr txBox="1"/>
          <p:nvPr/>
        </p:nvSpPr>
        <p:spPr>
          <a:xfrm>
            <a:off x="6437091" y="1504217"/>
            <a:ext cx="920493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5A5C02D-D628-450F-9954-C2D3077397BF}"/>
              </a:ext>
            </a:extLst>
          </p:cNvPr>
          <p:cNvGrpSpPr/>
          <p:nvPr/>
        </p:nvGrpSpPr>
        <p:grpSpPr>
          <a:xfrm>
            <a:off x="152400" y="3496597"/>
            <a:ext cx="2196056" cy="1950574"/>
            <a:chOff x="619373" y="1382787"/>
            <a:chExt cx="2657227" cy="236019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59C10A6-4454-47C4-96AC-0C7086B78046}"/>
                </a:ext>
              </a:extLst>
            </p:cNvPr>
            <p:cNvGrpSpPr/>
            <p:nvPr/>
          </p:nvGrpSpPr>
          <p:grpSpPr>
            <a:xfrm>
              <a:off x="2189137" y="1485900"/>
              <a:ext cx="1087463" cy="2257081"/>
              <a:chOff x="685800" y="1553378"/>
              <a:chExt cx="1385371" cy="2875403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C669165-6019-4EC1-86E8-BE5A666A23AF}"/>
                  </a:ext>
                </a:extLst>
              </p:cNvPr>
              <p:cNvSpPr/>
              <p:nvPr/>
            </p:nvSpPr>
            <p:spPr>
              <a:xfrm>
                <a:off x="1608463" y="1553378"/>
                <a:ext cx="462708" cy="2875403"/>
              </a:xfrm>
              <a:custGeom>
                <a:avLst/>
                <a:gdLst>
                  <a:gd name="connsiteX0" fmla="*/ 451691 w 2324559"/>
                  <a:gd name="connsiteY0" fmla="*/ 0 h 2875403"/>
                  <a:gd name="connsiteX1" fmla="*/ 451691 w 2324559"/>
                  <a:gd name="connsiteY1" fmla="*/ 749147 h 2875403"/>
                  <a:gd name="connsiteX2" fmla="*/ 0 w 2324559"/>
                  <a:gd name="connsiteY2" fmla="*/ 749147 h 2875403"/>
                  <a:gd name="connsiteX3" fmla="*/ 0 w 2324559"/>
                  <a:gd name="connsiteY3" fmla="*/ 1961003 h 2875403"/>
                  <a:gd name="connsiteX4" fmla="*/ 462708 w 2324559"/>
                  <a:gd name="connsiteY4" fmla="*/ 1961003 h 2875403"/>
                  <a:gd name="connsiteX5" fmla="*/ 462708 w 2324559"/>
                  <a:gd name="connsiteY5" fmla="*/ 2875403 h 2875403"/>
                  <a:gd name="connsiteX6" fmla="*/ 2324559 w 2324559"/>
                  <a:gd name="connsiteY6" fmla="*/ 2610998 h 2875403"/>
                  <a:gd name="connsiteX0" fmla="*/ 451691 w 462708"/>
                  <a:gd name="connsiteY0" fmla="*/ 0 h 2875403"/>
                  <a:gd name="connsiteX1" fmla="*/ 451691 w 462708"/>
                  <a:gd name="connsiteY1" fmla="*/ 749147 h 2875403"/>
                  <a:gd name="connsiteX2" fmla="*/ 0 w 462708"/>
                  <a:gd name="connsiteY2" fmla="*/ 749147 h 2875403"/>
                  <a:gd name="connsiteX3" fmla="*/ 0 w 462708"/>
                  <a:gd name="connsiteY3" fmla="*/ 1961003 h 2875403"/>
                  <a:gd name="connsiteX4" fmla="*/ 462708 w 462708"/>
                  <a:gd name="connsiteY4" fmla="*/ 1961003 h 2875403"/>
                  <a:gd name="connsiteX5" fmla="*/ 462708 w 462708"/>
                  <a:gd name="connsiteY5" fmla="*/ 2875403 h 2875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2708" h="2875403">
                    <a:moveTo>
                      <a:pt x="451691" y="0"/>
                    </a:moveTo>
                    <a:lnTo>
                      <a:pt x="451691" y="749147"/>
                    </a:lnTo>
                    <a:lnTo>
                      <a:pt x="0" y="749147"/>
                    </a:lnTo>
                    <a:lnTo>
                      <a:pt x="0" y="1961003"/>
                    </a:lnTo>
                    <a:lnTo>
                      <a:pt x="462708" y="1961003"/>
                    </a:lnTo>
                    <a:lnTo>
                      <a:pt x="462708" y="287540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16F62AE-3422-4C67-925C-EA9FED3A2E3E}"/>
                  </a:ext>
                </a:extLst>
              </p:cNvPr>
              <p:cNvCxnSpPr/>
              <p:nvPr/>
            </p:nvCxnSpPr>
            <p:spPr>
              <a:xfrm>
                <a:off x="1447800" y="2302525"/>
                <a:ext cx="0" cy="121185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E0F2C2-54D7-4220-8FFA-272831A8BDBB}"/>
                  </a:ext>
                </a:extLst>
              </p:cNvPr>
              <p:cNvCxnSpPr/>
              <p:nvPr/>
            </p:nvCxnSpPr>
            <p:spPr>
              <a:xfrm flipH="1">
                <a:off x="685800" y="2857500"/>
                <a:ext cx="762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1F833D-74DB-4BCA-AEFE-39C7AE0261CA}"/>
                </a:ext>
              </a:extLst>
            </p:cNvPr>
            <p:cNvSpPr txBox="1"/>
            <p:nvPr/>
          </p:nvSpPr>
          <p:spPr>
            <a:xfrm>
              <a:off x="1981200" y="1382787"/>
              <a:ext cx="1113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0507861-27A6-4291-BB54-98CC9354199A}"/>
                </a:ext>
              </a:extLst>
            </p:cNvPr>
            <p:cNvSpPr txBox="1"/>
            <p:nvPr/>
          </p:nvSpPr>
          <p:spPr>
            <a:xfrm>
              <a:off x="1686150" y="3225119"/>
              <a:ext cx="142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6868B88-0581-4182-AA44-5BDD56BEB3CD}"/>
                </a:ext>
              </a:extLst>
            </p:cNvPr>
            <p:cNvSpPr txBox="1"/>
            <p:nvPr/>
          </p:nvSpPr>
          <p:spPr>
            <a:xfrm>
              <a:off x="619373" y="2239908"/>
              <a:ext cx="1642711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G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7290B6-A3DA-4D9E-8478-90BDB8A2464B}"/>
              </a:ext>
            </a:extLst>
          </p:cNvPr>
          <p:cNvCxnSpPr/>
          <p:nvPr/>
        </p:nvCxnSpPr>
        <p:spPr>
          <a:xfrm>
            <a:off x="2756553" y="3693548"/>
            <a:ext cx="0" cy="1627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B87880-6DE7-4F3F-A7ED-FC2A783A7A86}"/>
              </a:ext>
            </a:extLst>
          </p:cNvPr>
          <p:cNvCxnSpPr/>
          <p:nvPr/>
        </p:nvCxnSpPr>
        <p:spPr>
          <a:xfrm>
            <a:off x="5144895" y="3709490"/>
            <a:ext cx="0" cy="1627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21C5AA0-5773-4E59-830A-9D251C83BFBB}"/>
              </a:ext>
            </a:extLst>
          </p:cNvPr>
          <p:cNvCxnSpPr/>
          <p:nvPr/>
        </p:nvCxnSpPr>
        <p:spPr>
          <a:xfrm>
            <a:off x="7533237" y="3725432"/>
            <a:ext cx="0" cy="1627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515D097-57EB-4BB7-B1BE-96D851AB156A}"/>
              </a:ext>
            </a:extLst>
          </p:cNvPr>
          <p:cNvSpPr/>
          <p:nvPr/>
        </p:nvSpPr>
        <p:spPr>
          <a:xfrm>
            <a:off x="7294762" y="4219351"/>
            <a:ext cx="639860" cy="579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A54D47-E793-499F-BD43-3954917F245A}"/>
              </a:ext>
            </a:extLst>
          </p:cNvPr>
          <p:cNvSpPr txBox="1"/>
          <p:nvPr/>
        </p:nvSpPr>
        <p:spPr>
          <a:xfrm>
            <a:off x="3951280" y="4281209"/>
            <a:ext cx="104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G = 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01FB9F-4319-4DFC-B135-ECE315D07A4C}"/>
              </a:ext>
            </a:extLst>
          </p:cNvPr>
          <p:cNvSpPr txBox="1"/>
          <p:nvPr/>
        </p:nvSpPr>
        <p:spPr>
          <a:xfrm>
            <a:off x="6202442" y="4281209"/>
            <a:ext cx="109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G =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2AD24A-779A-4C2F-9738-7108BF6EB50F}"/>
              </a:ext>
            </a:extLst>
          </p:cNvPr>
          <p:cNvSpPr txBox="1"/>
          <p:nvPr/>
        </p:nvSpPr>
        <p:spPr>
          <a:xfrm>
            <a:off x="3814100" y="5174180"/>
            <a:ext cx="1175246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045EAD-3967-412A-9B5C-125FA77B076D}"/>
              </a:ext>
            </a:extLst>
          </p:cNvPr>
          <p:cNvSpPr txBox="1"/>
          <p:nvPr/>
        </p:nvSpPr>
        <p:spPr>
          <a:xfrm>
            <a:off x="4063455" y="3605498"/>
            <a:ext cx="920493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00D841-B521-4CB7-8720-B18A14B07150}"/>
              </a:ext>
            </a:extLst>
          </p:cNvPr>
          <p:cNvSpPr txBox="1"/>
          <p:nvPr/>
        </p:nvSpPr>
        <p:spPr>
          <a:xfrm>
            <a:off x="6202441" y="5125173"/>
            <a:ext cx="1175246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145CDC-EB39-480B-998B-CBB03C6A058B}"/>
              </a:ext>
            </a:extLst>
          </p:cNvPr>
          <p:cNvSpPr txBox="1"/>
          <p:nvPr/>
        </p:nvSpPr>
        <p:spPr>
          <a:xfrm>
            <a:off x="6451796" y="3602513"/>
            <a:ext cx="920493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32BE25-C889-40F4-AE4E-065EEEF7F0BC}"/>
              </a:ext>
            </a:extLst>
          </p:cNvPr>
          <p:cNvSpPr/>
          <p:nvPr/>
        </p:nvSpPr>
        <p:spPr>
          <a:xfrm>
            <a:off x="1795140" y="4362989"/>
            <a:ext cx="129693" cy="1296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A455FA-9EEE-45B0-A75A-FA3E2B92E032}"/>
              </a:ext>
            </a:extLst>
          </p:cNvPr>
          <p:cNvSpPr txBox="1"/>
          <p:nvPr/>
        </p:nvSpPr>
        <p:spPr>
          <a:xfrm>
            <a:off x="51923" y="4875723"/>
            <a:ext cx="149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“P” Type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8B4FD53-2F0C-41E5-BDDE-E9B85E6F18AA}"/>
              </a:ext>
            </a:extLst>
          </p:cNvPr>
          <p:cNvSpPr txBox="1"/>
          <p:nvPr/>
        </p:nvSpPr>
        <p:spPr>
          <a:xfrm>
            <a:off x="183196" y="1665421"/>
            <a:ext cx="151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“N” Type</a:t>
            </a:r>
          </a:p>
        </p:txBody>
      </p:sp>
    </p:spTree>
    <p:extLst>
      <p:ext uri="{BB962C8B-B14F-4D97-AF65-F5344CB8AC3E}">
        <p14:creationId xmlns:p14="http://schemas.microsoft.com/office/powerpoint/2010/main" val="255373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08997"/>
            <a:ext cx="8763000" cy="1464987"/>
          </a:xfrm>
        </p:spPr>
        <p:txBody>
          <a:bodyPr/>
          <a:lstStyle/>
          <a:p>
            <a:r>
              <a:rPr lang="en-US" dirty="0"/>
              <a:t>We can combine transistors in interesting ways to make </a:t>
            </a:r>
            <a:r>
              <a:rPr lang="en-US" b="1" dirty="0"/>
              <a:t>gates</a:t>
            </a:r>
          </a:p>
          <a:p>
            <a:r>
              <a:rPr lang="en-US" dirty="0"/>
              <a:t>A </a:t>
            </a:r>
            <a:r>
              <a:rPr lang="en-US" b="1" dirty="0"/>
              <a:t>gate</a:t>
            </a:r>
            <a:r>
              <a:rPr lang="en-US" dirty="0"/>
              <a:t> implements one of the basic </a:t>
            </a:r>
            <a:r>
              <a:rPr lang="en-US" b="1" dirty="0" err="1"/>
              <a:t>boolean</a:t>
            </a:r>
            <a:r>
              <a:rPr lang="en-US" b="1" dirty="0"/>
              <a:t> logic </a:t>
            </a:r>
            <a:r>
              <a:rPr lang="en-US" dirty="0"/>
              <a:t>functions</a:t>
            </a:r>
          </a:p>
          <a:p>
            <a:r>
              <a:rPr lang="en-US" dirty="0"/>
              <a:t>Let's start with the simplest: the </a:t>
            </a:r>
            <a:r>
              <a:rPr lang="en-US" b="1" dirty="0"/>
              <a:t>NOT gate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633656" y="3554611"/>
            <a:ext cx="2591320" cy="1250817"/>
            <a:chOff x="5409940" y="3214324"/>
            <a:chExt cx="2591320" cy="1250817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705600" y="3214324"/>
              <a:ext cx="0" cy="4813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09940" y="3695700"/>
              <a:ext cx="25913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this little bubble means "invert"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05000" y="2544262"/>
            <a:ext cx="4172361" cy="1010349"/>
            <a:chOff x="1875648" y="2340190"/>
            <a:chExt cx="4172361" cy="1010349"/>
          </a:xfrm>
        </p:grpSpPr>
        <p:grpSp>
          <p:nvGrpSpPr>
            <p:cNvPr id="18" name="Group 17"/>
            <p:cNvGrpSpPr/>
            <p:nvPr/>
          </p:nvGrpSpPr>
          <p:grpSpPr>
            <a:xfrm>
              <a:off x="2819400" y="2552700"/>
              <a:ext cx="2909252" cy="797839"/>
              <a:chOff x="2804694" y="2761118"/>
              <a:chExt cx="2909252" cy="797839"/>
            </a:xfrm>
          </p:grpSpPr>
          <p:sp>
            <p:nvSpPr>
              <p:cNvPr id="10" name="Isosceles Triangle 9"/>
              <p:cNvSpPr/>
              <p:nvPr/>
            </p:nvSpPr>
            <p:spPr>
              <a:xfrm rot="5400000">
                <a:off x="3602269" y="2561684"/>
                <a:ext cx="797839" cy="1196707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599542" y="2888136"/>
                <a:ext cx="543805" cy="54380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2804694" y="316230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5115805" y="316004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875648" y="2340190"/>
              <a:ext cx="142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/>
                <a:t>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58053" y="2340190"/>
              <a:ext cx="8899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Q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05061" y="1960043"/>
            <a:ext cx="2169930" cy="803818"/>
            <a:chOff x="5620635" y="3433226"/>
            <a:chExt cx="2169930" cy="80381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7257685" y="3826592"/>
              <a:ext cx="304800" cy="4104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20635" y="3433226"/>
              <a:ext cx="21699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A is the input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26450" y="1875796"/>
            <a:ext cx="2169930" cy="821487"/>
            <a:chOff x="5620635" y="3433226"/>
            <a:chExt cx="2169930" cy="821487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5865284" y="3864113"/>
              <a:ext cx="301045" cy="390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620635" y="3433226"/>
              <a:ext cx="21699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Q is the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502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bundle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69186"/>
            <a:ext cx="8763000" cy="577724"/>
          </a:xfrm>
        </p:spPr>
        <p:txBody>
          <a:bodyPr/>
          <a:lstStyle/>
          <a:p>
            <a:r>
              <a:rPr lang="en-US" dirty="0"/>
              <a:t>If we want to, say, NOT a 32-bit value, we can draw it like: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362200" y="1578784"/>
            <a:ext cx="4343400" cy="1013307"/>
            <a:chOff x="1828800" y="1386993"/>
            <a:chExt cx="4343400" cy="1013307"/>
          </a:xfrm>
        </p:grpSpPr>
        <p:grpSp>
          <p:nvGrpSpPr>
            <p:cNvPr id="8" name="Group 7"/>
            <p:cNvGrpSpPr/>
            <p:nvPr/>
          </p:nvGrpSpPr>
          <p:grpSpPr>
            <a:xfrm>
              <a:off x="1828800" y="1602461"/>
              <a:ext cx="4343400" cy="797839"/>
              <a:chOff x="2089542" y="2761118"/>
              <a:chExt cx="4343400" cy="797839"/>
            </a:xfrm>
          </p:grpSpPr>
          <p:sp>
            <p:nvSpPr>
              <p:cNvPr id="11" name="Isosceles Triangle 9"/>
              <p:cNvSpPr/>
              <p:nvPr/>
            </p:nvSpPr>
            <p:spPr>
              <a:xfrm rot="5400000">
                <a:off x="3602269" y="2561684"/>
                <a:ext cx="797839" cy="1196707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599542" y="2888136"/>
                <a:ext cx="543805" cy="54380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>
                <a:off x="2089542" y="3162300"/>
                <a:ext cx="131329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5115806" y="3160040"/>
                <a:ext cx="131713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442532" y="2888136"/>
                <a:ext cx="523310" cy="54380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5423737" y="2888136"/>
                <a:ext cx="523310" cy="54380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934532" y="1386993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/>
                <a:t>32</a:t>
              </a:r>
              <a:endParaRPr lang="en-US" sz="3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03150" y="1386993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32</a:t>
              </a: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152400" y="2884494"/>
            <a:ext cx="8763000" cy="1339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822960" rtl="0" eaLnBrk="1" latinLnBrk="0" hangingPunct="1">
              <a:spcBef>
                <a:spcPts val="0"/>
              </a:spcBef>
              <a:buSzPct val="100000"/>
              <a:buFont typeface="Trebuchet MS" pitchFamily="34" charset="0"/>
              <a:buChar char="●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780" indent="-257175" algn="l" defTabSz="822960" rtl="0" eaLnBrk="1" latinLnBrk="0" hangingPunct="1">
              <a:spcBef>
                <a:spcPts val="0"/>
              </a:spcBef>
              <a:buFont typeface="Courier New" pitchFamily="49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2955" indent="-250032" algn="l" defTabSz="822960" rtl="0" eaLnBrk="1" latinLnBrk="0" hangingPunct="1">
              <a:spcBef>
                <a:spcPts val="0"/>
              </a:spcBef>
              <a:buFont typeface="Wingdings" pitchFamily="2" charset="2"/>
              <a:buChar char="§"/>
              <a:tabLst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558" indent="-257175" algn="l" defTabSz="822960" rtl="0" eaLnBrk="1" latinLnBrk="0" hangingPunct="1">
              <a:spcBef>
                <a:spcPts val="0"/>
              </a:spcBef>
              <a:buFont typeface="Arial" pitchFamily="34" charset="0"/>
              <a:buChar char="–"/>
              <a:tabLst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5875" indent="-254318" algn="l" defTabSz="822960" rtl="0" eaLnBrk="1" latinLnBrk="0" hangingPunct="1">
              <a:spcBef>
                <a:spcPts val="0"/>
              </a:spcBef>
              <a:buFont typeface="Arial" pitchFamily="34" charset="0"/>
              <a:buChar char="»"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It's a lot nicer than drawing 32 wires with 32 NOT gates</a:t>
            </a:r>
          </a:p>
          <a:p>
            <a:r>
              <a:rPr lang="en-US" dirty="0" err="1"/>
              <a:t>Logisim</a:t>
            </a:r>
            <a:r>
              <a:rPr lang="en-US" dirty="0"/>
              <a:t> calls these </a:t>
            </a:r>
            <a:r>
              <a:rPr lang="en-US" b="1" dirty="0"/>
              <a:t>wire bundles</a:t>
            </a:r>
          </a:p>
          <a:p>
            <a:pPr lvl="1"/>
            <a:r>
              <a:rPr lang="en-US" sz="1600" dirty="0"/>
              <a:t>It doesn't draw the slashes and numbers though</a:t>
            </a:r>
            <a:r>
              <a:rPr lang="mr-IN" sz="1600" dirty="0"/>
              <a:t>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93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bldLvl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D363-B225-4492-A5B7-AA6019BE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(With MOS Transistors)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411B-3711-4C12-A489-5A998B3D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>
            <a:normAutofit/>
          </a:bodyPr>
          <a:lstStyle/>
          <a:p>
            <a:r>
              <a:rPr lang="en-US" dirty="0"/>
              <a:t>AKA an “Inverter”</a:t>
            </a:r>
          </a:p>
          <a:p>
            <a:endParaRPr lang="en-US" dirty="0"/>
          </a:p>
          <a:p>
            <a:r>
              <a:rPr lang="en-US" dirty="0"/>
              <a:t>Input value “A”</a:t>
            </a:r>
            <a:br>
              <a:rPr lang="en-US" dirty="0"/>
            </a:br>
            <a:r>
              <a:rPr lang="en-US" dirty="0"/>
              <a:t>manipulates</a:t>
            </a:r>
            <a:br>
              <a:rPr lang="en-US" dirty="0"/>
            </a:br>
            <a:r>
              <a:rPr lang="en-US" dirty="0"/>
              <a:t>transistors and</a:t>
            </a:r>
            <a:br>
              <a:rPr lang="en-US" dirty="0"/>
            </a:br>
            <a:r>
              <a:rPr lang="en-US" dirty="0"/>
              <a:t>output “Q”</a:t>
            </a:r>
          </a:p>
          <a:p>
            <a:endParaRPr lang="en-US" dirty="0"/>
          </a:p>
          <a:p>
            <a:r>
              <a:rPr lang="en-US" dirty="0"/>
              <a:t>Voltage goes to</a:t>
            </a:r>
            <a:br>
              <a:rPr lang="en-US" dirty="0"/>
            </a:br>
            <a:r>
              <a:rPr lang="en-US" dirty="0"/>
              <a:t>ground (      )</a:t>
            </a:r>
            <a:br>
              <a:rPr lang="en-US" dirty="0"/>
            </a:br>
            <a:r>
              <a:rPr lang="en-US" dirty="0"/>
              <a:t>unless it goes to Q</a:t>
            </a:r>
          </a:p>
          <a:p>
            <a:endParaRPr lang="en-US" dirty="0"/>
          </a:p>
          <a:p>
            <a:r>
              <a:rPr lang="en-US" dirty="0"/>
              <a:t>“high” voltage == “1"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7A1B8-56F1-4449-9723-97DDD70C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</p:spPr>
        <p:txBody>
          <a:bodyPr/>
          <a:lstStyle/>
          <a:p>
            <a:fld id="{8228C0A2-10A0-40F7-BAE1-3BE620EEA294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A6BFD7-6433-4712-922A-063F73C3A94C}"/>
              </a:ext>
            </a:extLst>
          </p:cNvPr>
          <p:cNvGrpSpPr/>
          <p:nvPr/>
        </p:nvGrpSpPr>
        <p:grpSpPr>
          <a:xfrm>
            <a:off x="4312643" y="1020587"/>
            <a:ext cx="1393060" cy="1950574"/>
            <a:chOff x="1590997" y="1382787"/>
            <a:chExt cx="1685603" cy="236019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C5BD165-06BC-47B7-89A8-82D02690416D}"/>
                </a:ext>
              </a:extLst>
            </p:cNvPr>
            <p:cNvGrpSpPr/>
            <p:nvPr/>
          </p:nvGrpSpPr>
          <p:grpSpPr>
            <a:xfrm>
              <a:off x="2189137" y="1485900"/>
              <a:ext cx="1087463" cy="2257081"/>
              <a:chOff x="685800" y="1553378"/>
              <a:chExt cx="1385371" cy="2875403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E53E8A8-ECB3-43DA-83AE-73E5A811313C}"/>
                  </a:ext>
                </a:extLst>
              </p:cNvPr>
              <p:cNvSpPr/>
              <p:nvPr/>
            </p:nvSpPr>
            <p:spPr>
              <a:xfrm>
                <a:off x="1608463" y="1553378"/>
                <a:ext cx="462708" cy="2875403"/>
              </a:xfrm>
              <a:custGeom>
                <a:avLst/>
                <a:gdLst>
                  <a:gd name="connsiteX0" fmla="*/ 451691 w 2324559"/>
                  <a:gd name="connsiteY0" fmla="*/ 0 h 2875403"/>
                  <a:gd name="connsiteX1" fmla="*/ 451691 w 2324559"/>
                  <a:gd name="connsiteY1" fmla="*/ 749147 h 2875403"/>
                  <a:gd name="connsiteX2" fmla="*/ 0 w 2324559"/>
                  <a:gd name="connsiteY2" fmla="*/ 749147 h 2875403"/>
                  <a:gd name="connsiteX3" fmla="*/ 0 w 2324559"/>
                  <a:gd name="connsiteY3" fmla="*/ 1961003 h 2875403"/>
                  <a:gd name="connsiteX4" fmla="*/ 462708 w 2324559"/>
                  <a:gd name="connsiteY4" fmla="*/ 1961003 h 2875403"/>
                  <a:gd name="connsiteX5" fmla="*/ 462708 w 2324559"/>
                  <a:gd name="connsiteY5" fmla="*/ 2875403 h 2875403"/>
                  <a:gd name="connsiteX6" fmla="*/ 2324559 w 2324559"/>
                  <a:gd name="connsiteY6" fmla="*/ 2610998 h 2875403"/>
                  <a:gd name="connsiteX0" fmla="*/ 451691 w 462708"/>
                  <a:gd name="connsiteY0" fmla="*/ 0 h 2875403"/>
                  <a:gd name="connsiteX1" fmla="*/ 451691 w 462708"/>
                  <a:gd name="connsiteY1" fmla="*/ 749147 h 2875403"/>
                  <a:gd name="connsiteX2" fmla="*/ 0 w 462708"/>
                  <a:gd name="connsiteY2" fmla="*/ 749147 h 2875403"/>
                  <a:gd name="connsiteX3" fmla="*/ 0 w 462708"/>
                  <a:gd name="connsiteY3" fmla="*/ 1961003 h 2875403"/>
                  <a:gd name="connsiteX4" fmla="*/ 462708 w 462708"/>
                  <a:gd name="connsiteY4" fmla="*/ 1961003 h 2875403"/>
                  <a:gd name="connsiteX5" fmla="*/ 462708 w 462708"/>
                  <a:gd name="connsiteY5" fmla="*/ 2875403 h 2875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2708" h="2875403">
                    <a:moveTo>
                      <a:pt x="451691" y="0"/>
                    </a:moveTo>
                    <a:lnTo>
                      <a:pt x="451691" y="749147"/>
                    </a:lnTo>
                    <a:lnTo>
                      <a:pt x="0" y="749147"/>
                    </a:lnTo>
                    <a:lnTo>
                      <a:pt x="0" y="1961003"/>
                    </a:lnTo>
                    <a:lnTo>
                      <a:pt x="462708" y="1961003"/>
                    </a:lnTo>
                    <a:lnTo>
                      <a:pt x="462708" y="287540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3410A11-1A9C-44D6-92B0-93B1C2AEE2C0}"/>
                  </a:ext>
                </a:extLst>
              </p:cNvPr>
              <p:cNvCxnSpPr/>
              <p:nvPr/>
            </p:nvCxnSpPr>
            <p:spPr>
              <a:xfrm>
                <a:off x="1447800" y="2302525"/>
                <a:ext cx="0" cy="121185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A005972-242A-4C7A-98E0-399D9611D3F6}"/>
                  </a:ext>
                </a:extLst>
              </p:cNvPr>
              <p:cNvCxnSpPr/>
              <p:nvPr/>
            </p:nvCxnSpPr>
            <p:spPr>
              <a:xfrm flipH="1">
                <a:off x="685800" y="2908946"/>
                <a:ext cx="762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AA4547-3DCB-4714-AAE7-894EE4D681CC}"/>
                </a:ext>
              </a:extLst>
            </p:cNvPr>
            <p:cNvSpPr txBox="1"/>
            <p:nvPr/>
          </p:nvSpPr>
          <p:spPr>
            <a:xfrm>
              <a:off x="1590997" y="1382787"/>
              <a:ext cx="1503999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3.3V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189108-61AF-4771-8053-91355003B803}"/>
              </a:ext>
            </a:extLst>
          </p:cNvPr>
          <p:cNvGrpSpPr/>
          <p:nvPr/>
        </p:nvGrpSpPr>
        <p:grpSpPr>
          <a:xfrm>
            <a:off x="4400532" y="2869076"/>
            <a:ext cx="1314421" cy="1984254"/>
            <a:chOff x="1686150" y="1382787"/>
            <a:chExt cx="1590450" cy="240094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5F4BE7E-6412-470C-AD6D-3DAE783773D3}"/>
                </a:ext>
              </a:extLst>
            </p:cNvPr>
            <p:cNvGrpSpPr/>
            <p:nvPr/>
          </p:nvGrpSpPr>
          <p:grpSpPr>
            <a:xfrm>
              <a:off x="2189137" y="1485900"/>
              <a:ext cx="1087463" cy="2257081"/>
              <a:chOff x="685800" y="1553378"/>
              <a:chExt cx="1385371" cy="287540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FD3CC3-3333-4524-A6BB-3EAF8364B744}"/>
                  </a:ext>
                </a:extLst>
              </p:cNvPr>
              <p:cNvSpPr/>
              <p:nvPr/>
            </p:nvSpPr>
            <p:spPr>
              <a:xfrm>
                <a:off x="1608463" y="1553378"/>
                <a:ext cx="462708" cy="2875403"/>
              </a:xfrm>
              <a:custGeom>
                <a:avLst/>
                <a:gdLst>
                  <a:gd name="connsiteX0" fmla="*/ 451691 w 2324559"/>
                  <a:gd name="connsiteY0" fmla="*/ 0 h 2875403"/>
                  <a:gd name="connsiteX1" fmla="*/ 451691 w 2324559"/>
                  <a:gd name="connsiteY1" fmla="*/ 749147 h 2875403"/>
                  <a:gd name="connsiteX2" fmla="*/ 0 w 2324559"/>
                  <a:gd name="connsiteY2" fmla="*/ 749147 h 2875403"/>
                  <a:gd name="connsiteX3" fmla="*/ 0 w 2324559"/>
                  <a:gd name="connsiteY3" fmla="*/ 1961003 h 2875403"/>
                  <a:gd name="connsiteX4" fmla="*/ 462708 w 2324559"/>
                  <a:gd name="connsiteY4" fmla="*/ 1961003 h 2875403"/>
                  <a:gd name="connsiteX5" fmla="*/ 462708 w 2324559"/>
                  <a:gd name="connsiteY5" fmla="*/ 2875403 h 2875403"/>
                  <a:gd name="connsiteX6" fmla="*/ 2324559 w 2324559"/>
                  <a:gd name="connsiteY6" fmla="*/ 2610998 h 2875403"/>
                  <a:gd name="connsiteX0" fmla="*/ 451691 w 462708"/>
                  <a:gd name="connsiteY0" fmla="*/ 0 h 2875403"/>
                  <a:gd name="connsiteX1" fmla="*/ 451691 w 462708"/>
                  <a:gd name="connsiteY1" fmla="*/ 749147 h 2875403"/>
                  <a:gd name="connsiteX2" fmla="*/ 0 w 462708"/>
                  <a:gd name="connsiteY2" fmla="*/ 749147 h 2875403"/>
                  <a:gd name="connsiteX3" fmla="*/ 0 w 462708"/>
                  <a:gd name="connsiteY3" fmla="*/ 1961003 h 2875403"/>
                  <a:gd name="connsiteX4" fmla="*/ 462708 w 462708"/>
                  <a:gd name="connsiteY4" fmla="*/ 1961003 h 2875403"/>
                  <a:gd name="connsiteX5" fmla="*/ 462708 w 462708"/>
                  <a:gd name="connsiteY5" fmla="*/ 2875403 h 2875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2708" h="2875403">
                    <a:moveTo>
                      <a:pt x="451691" y="0"/>
                    </a:moveTo>
                    <a:lnTo>
                      <a:pt x="451691" y="749147"/>
                    </a:lnTo>
                    <a:lnTo>
                      <a:pt x="0" y="749147"/>
                    </a:lnTo>
                    <a:lnTo>
                      <a:pt x="0" y="1961003"/>
                    </a:lnTo>
                    <a:lnTo>
                      <a:pt x="462708" y="1961003"/>
                    </a:lnTo>
                    <a:lnTo>
                      <a:pt x="462708" y="287540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0454B57-DFA5-40BC-A41C-8CA65B8B5777}"/>
                  </a:ext>
                </a:extLst>
              </p:cNvPr>
              <p:cNvCxnSpPr/>
              <p:nvPr/>
            </p:nvCxnSpPr>
            <p:spPr>
              <a:xfrm>
                <a:off x="1447800" y="2302525"/>
                <a:ext cx="0" cy="121185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FCB81AD-7711-4417-8BC3-8DC1B5415F56}"/>
                  </a:ext>
                </a:extLst>
              </p:cNvPr>
              <p:cNvCxnSpPr/>
              <p:nvPr/>
            </p:nvCxnSpPr>
            <p:spPr>
              <a:xfrm flipH="1">
                <a:off x="685800" y="2857500"/>
                <a:ext cx="762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06CA9E-84AD-412D-ABC2-CAD17DFC871E}"/>
                </a:ext>
              </a:extLst>
            </p:cNvPr>
            <p:cNvSpPr txBox="1"/>
            <p:nvPr/>
          </p:nvSpPr>
          <p:spPr>
            <a:xfrm>
              <a:off x="1981200" y="1382787"/>
              <a:ext cx="1113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5334B9-FE76-4E5C-A2D0-28CFA29E00D7}"/>
                </a:ext>
              </a:extLst>
            </p:cNvPr>
            <p:cNvSpPr txBox="1"/>
            <p:nvPr/>
          </p:nvSpPr>
          <p:spPr>
            <a:xfrm>
              <a:off x="1686150" y="3225119"/>
              <a:ext cx="1422048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~0.0V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CA5662-2EAB-429A-AF35-D8F3A4A6DF08}"/>
              </a:ext>
            </a:extLst>
          </p:cNvPr>
          <p:cNvCxnSpPr>
            <a:cxnSpLocks/>
          </p:cNvCxnSpPr>
          <p:nvPr/>
        </p:nvCxnSpPr>
        <p:spPr>
          <a:xfrm>
            <a:off x="4826153" y="1980327"/>
            <a:ext cx="0" cy="1853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E3950-4942-4D36-94C6-80BF34E10317}"/>
              </a:ext>
            </a:extLst>
          </p:cNvPr>
          <p:cNvCxnSpPr/>
          <p:nvPr/>
        </p:nvCxnSpPr>
        <p:spPr>
          <a:xfrm flipH="1">
            <a:off x="4312642" y="2885137"/>
            <a:ext cx="4943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3D7659-DD99-4753-80EB-E38A211B49CA}"/>
              </a:ext>
            </a:extLst>
          </p:cNvPr>
          <p:cNvCxnSpPr>
            <a:cxnSpLocks/>
          </p:cNvCxnSpPr>
          <p:nvPr/>
        </p:nvCxnSpPr>
        <p:spPr>
          <a:xfrm flipH="1">
            <a:off x="5705703" y="2899149"/>
            <a:ext cx="6750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A0AC3A6-3A21-40A9-BCC9-BA62C06C47A7}"/>
              </a:ext>
            </a:extLst>
          </p:cNvPr>
          <p:cNvSpPr/>
          <p:nvPr/>
        </p:nvSpPr>
        <p:spPr>
          <a:xfrm>
            <a:off x="5158878" y="1915481"/>
            <a:ext cx="129693" cy="1296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1D1A8A-B4B7-406E-BC1E-88FB76BD889F}"/>
              </a:ext>
            </a:extLst>
          </p:cNvPr>
          <p:cNvCxnSpPr>
            <a:cxnSpLocks/>
          </p:cNvCxnSpPr>
          <p:nvPr/>
        </p:nvCxnSpPr>
        <p:spPr>
          <a:xfrm>
            <a:off x="4826153" y="1947272"/>
            <a:ext cx="0" cy="1853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CEE2F39-9775-4313-BD31-748D81B31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82560"/>
              </p:ext>
            </p:extLst>
          </p:nvPr>
        </p:nvGraphicFramePr>
        <p:xfrm>
          <a:off x="7567250" y="3109731"/>
          <a:ext cx="991214" cy="155448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95607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495607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0F7F621-B461-43FA-85B2-162186FC803C}"/>
              </a:ext>
            </a:extLst>
          </p:cNvPr>
          <p:cNvSpPr txBox="1"/>
          <p:nvPr/>
        </p:nvSpPr>
        <p:spPr>
          <a:xfrm>
            <a:off x="3012930" y="2626667"/>
            <a:ext cx="1242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EE95F2-043F-43FE-BA02-FB9545B25B30}"/>
              </a:ext>
            </a:extLst>
          </p:cNvPr>
          <p:cNvSpPr txBox="1"/>
          <p:nvPr/>
        </p:nvSpPr>
        <p:spPr>
          <a:xfrm>
            <a:off x="5663593" y="2605301"/>
            <a:ext cx="1242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99BA2A-4349-4D05-8287-4B41A20BCBD8}"/>
              </a:ext>
            </a:extLst>
          </p:cNvPr>
          <p:cNvCxnSpPr/>
          <p:nvPr/>
        </p:nvCxnSpPr>
        <p:spPr>
          <a:xfrm flipH="1">
            <a:off x="5476965" y="4974242"/>
            <a:ext cx="4943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BFF73E-B2B2-427F-BB59-CDE1CE2D750E}"/>
              </a:ext>
            </a:extLst>
          </p:cNvPr>
          <p:cNvCxnSpPr>
            <a:cxnSpLocks/>
          </p:cNvCxnSpPr>
          <p:nvPr/>
        </p:nvCxnSpPr>
        <p:spPr>
          <a:xfrm flipH="1">
            <a:off x="5555617" y="5088062"/>
            <a:ext cx="36683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1C6FCC-31A8-4806-8A4B-4105EF063018}"/>
              </a:ext>
            </a:extLst>
          </p:cNvPr>
          <p:cNvCxnSpPr>
            <a:cxnSpLocks/>
          </p:cNvCxnSpPr>
          <p:nvPr/>
        </p:nvCxnSpPr>
        <p:spPr>
          <a:xfrm flipH="1">
            <a:off x="5633551" y="5200416"/>
            <a:ext cx="2109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CC9840-FF51-4846-B0C9-E6CEB5D839CC}"/>
              </a:ext>
            </a:extLst>
          </p:cNvPr>
          <p:cNvCxnSpPr>
            <a:cxnSpLocks/>
          </p:cNvCxnSpPr>
          <p:nvPr/>
        </p:nvCxnSpPr>
        <p:spPr>
          <a:xfrm flipH="1">
            <a:off x="1992039" y="3700858"/>
            <a:ext cx="30694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F50328-42D8-4239-9465-9A40A74C6EA3}"/>
              </a:ext>
            </a:extLst>
          </p:cNvPr>
          <p:cNvCxnSpPr>
            <a:cxnSpLocks/>
          </p:cNvCxnSpPr>
          <p:nvPr/>
        </p:nvCxnSpPr>
        <p:spPr>
          <a:xfrm flipH="1">
            <a:off x="2033178" y="3781308"/>
            <a:ext cx="22777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8C4B2F-3EE6-48B2-8014-BD83E59CD31A}"/>
              </a:ext>
            </a:extLst>
          </p:cNvPr>
          <p:cNvCxnSpPr>
            <a:cxnSpLocks/>
          </p:cNvCxnSpPr>
          <p:nvPr/>
        </p:nvCxnSpPr>
        <p:spPr>
          <a:xfrm flipH="1">
            <a:off x="2081570" y="3873640"/>
            <a:ext cx="1309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7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FA70-A10E-4701-9AFC-9D5FAF65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(MOS)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0EC9-D274-46DE-B2C5-50B4ACA31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365D6-E9F1-4DEE-8EAF-B7B36710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70FD6-76F3-4973-BE51-0A768F93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27530"/>
            <a:ext cx="4699232" cy="488747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45B6A70-EF1C-48CC-9653-8BBB7FAD8F69}"/>
              </a:ext>
            </a:extLst>
          </p:cNvPr>
          <p:cNvGrpSpPr/>
          <p:nvPr/>
        </p:nvGrpSpPr>
        <p:grpSpPr>
          <a:xfrm>
            <a:off x="6178676" y="895350"/>
            <a:ext cx="2579876" cy="1072348"/>
            <a:chOff x="6025163" y="1202143"/>
            <a:chExt cx="2579876" cy="107234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65C1D17-9B18-4305-BD43-BC5FE6C27ED0}"/>
                </a:ext>
              </a:extLst>
            </p:cNvPr>
            <p:cNvCxnSpPr/>
            <p:nvPr/>
          </p:nvCxnSpPr>
          <p:spPr>
            <a:xfrm flipH="1">
              <a:off x="6025163" y="1437671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8A9E17F-4ED3-4FA1-9F56-E2393D9DC5C9}"/>
                </a:ext>
              </a:extLst>
            </p:cNvPr>
            <p:cNvCxnSpPr/>
            <p:nvPr/>
          </p:nvCxnSpPr>
          <p:spPr>
            <a:xfrm flipH="1">
              <a:off x="8142839" y="1738317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9DC0FE-106C-4C99-97A6-8174FFF458CA}"/>
                </a:ext>
              </a:extLst>
            </p:cNvPr>
            <p:cNvCxnSpPr/>
            <p:nvPr/>
          </p:nvCxnSpPr>
          <p:spPr>
            <a:xfrm flipH="1">
              <a:off x="6025163" y="2091608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AB7F6A20-8DF0-44BB-ADBB-4B5444F4EF19}"/>
                </a:ext>
              </a:extLst>
            </p:cNvPr>
            <p:cNvSpPr/>
            <p:nvPr/>
          </p:nvSpPr>
          <p:spPr>
            <a:xfrm>
              <a:off x="6748110" y="1202143"/>
              <a:ext cx="1072348" cy="1072348"/>
            </a:xfrm>
            <a:prstGeom prst="arc">
              <a:avLst>
                <a:gd name="adj1" fmla="val 16200000"/>
                <a:gd name="adj2" fmla="val 540089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1F9123F3-17CE-4C49-8C82-3A4E03F9668B}"/>
                </a:ext>
              </a:extLst>
            </p:cNvPr>
            <p:cNvSpPr/>
            <p:nvPr/>
          </p:nvSpPr>
          <p:spPr>
            <a:xfrm>
              <a:off x="6487363" y="1202143"/>
              <a:ext cx="801888" cy="1072348"/>
            </a:xfrm>
            <a:custGeom>
              <a:avLst/>
              <a:gdLst>
                <a:gd name="connsiteX0" fmla="*/ 0 w 1037737"/>
                <a:gd name="connsiteY0" fmla="*/ 0 h 1379672"/>
                <a:gd name="connsiteX1" fmla="*/ 1037737 w 1037737"/>
                <a:gd name="connsiteY1" fmla="*/ 0 h 1379672"/>
                <a:gd name="connsiteX2" fmla="*/ 1037737 w 1037737"/>
                <a:gd name="connsiteY2" fmla="*/ 1379672 h 1379672"/>
                <a:gd name="connsiteX3" fmla="*/ 0 w 1037737"/>
                <a:gd name="connsiteY3" fmla="*/ 1379672 h 1379672"/>
                <a:gd name="connsiteX4" fmla="*/ 0 w 1037737"/>
                <a:gd name="connsiteY4" fmla="*/ 0 h 1379672"/>
                <a:gd name="connsiteX0" fmla="*/ 1037737 w 1129177"/>
                <a:gd name="connsiteY0" fmla="*/ 1379672 h 1471112"/>
                <a:gd name="connsiteX1" fmla="*/ 0 w 1129177"/>
                <a:gd name="connsiteY1" fmla="*/ 1379672 h 1471112"/>
                <a:gd name="connsiteX2" fmla="*/ 0 w 1129177"/>
                <a:gd name="connsiteY2" fmla="*/ 0 h 1471112"/>
                <a:gd name="connsiteX3" fmla="*/ 1037737 w 1129177"/>
                <a:gd name="connsiteY3" fmla="*/ 0 h 1471112"/>
                <a:gd name="connsiteX4" fmla="*/ 1129177 w 1129177"/>
                <a:gd name="connsiteY4" fmla="*/ 1471112 h 1471112"/>
                <a:gd name="connsiteX0" fmla="*/ 1037737 w 1037737"/>
                <a:gd name="connsiteY0" fmla="*/ 1379672 h 1379672"/>
                <a:gd name="connsiteX1" fmla="*/ 0 w 1037737"/>
                <a:gd name="connsiteY1" fmla="*/ 1379672 h 1379672"/>
                <a:gd name="connsiteX2" fmla="*/ 0 w 1037737"/>
                <a:gd name="connsiteY2" fmla="*/ 0 h 1379672"/>
                <a:gd name="connsiteX3" fmla="*/ 1037737 w 1037737"/>
                <a:gd name="connsiteY3" fmla="*/ 0 h 137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737" h="1379672">
                  <a:moveTo>
                    <a:pt x="1037737" y="1379672"/>
                  </a:moveTo>
                  <a:lnTo>
                    <a:pt x="0" y="1379672"/>
                  </a:lnTo>
                  <a:lnTo>
                    <a:pt x="0" y="0"/>
                  </a:lnTo>
                  <a:lnTo>
                    <a:pt x="1037737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790E3-E791-4471-BB55-3D8AE1BED94D}"/>
                </a:ext>
              </a:extLst>
            </p:cNvPr>
            <p:cNvSpPr/>
            <p:nvPr/>
          </p:nvSpPr>
          <p:spPr>
            <a:xfrm>
              <a:off x="7837230" y="1578273"/>
              <a:ext cx="310119" cy="310119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CDDBCD-C149-4D05-9D82-A573E1FF0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24604"/>
              </p:ext>
            </p:extLst>
          </p:nvPr>
        </p:nvGraphicFramePr>
        <p:xfrm>
          <a:off x="6725204" y="2473924"/>
          <a:ext cx="1486821" cy="25908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95607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495607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495607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4481319-F2C7-41FA-B695-EE0435772C6C}"/>
              </a:ext>
            </a:extLst>
          </p:cNvPr>
          <p:cNvSpPr txBox="1"/>
          <p:nvPr/>
        </p:nvSpPr>
        <p:spPr>
          <a:xfrm>
            <a:off x="6526390" y="2093712"/>
            <a:ext cx="184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NAND gate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47A4A-2B31-45C3-A485-02FE76A37FA6}"/>
              </a:ext>
            </a:extLst>
          </p:cNvPr>
          <p:cNvSpPr txBox="1"/>
          <p:nvPr/>
        </p:nvSpPr>
        <p:spPr>
          <a:xfrm>
            <a:off x="7113245" y="5158349"/>
            <a:ext cx="7468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AB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FE41D8-31BA-41B9-9A2D-6EB669C86328}"/>
              </a:ext>
            </a:extLst>
          </p:cNvPr>
          <p:cNvCxnSpPr>
            <a:cxnSpLocks/>
          </p:cNvCxnSpPr>
          <p:nvPr/>
        </p:nvCxnSpPr>
        <p:spPr>
          <a:xfrm>
            <a:off x="7294258" y="5207209"/>
            <a:ext cx="37692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14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F729-8E21-411C-ADC8-5F2E9296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(MOS)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8A66-9E15-4B0C-BC10-D5352E0A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A9EDB-66A6-4D9C-B417-5A2EFD72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B34A2-DB99-43D9-A189-86004EB0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6" y="786621"/>
            <a:ext cx="5365957" cy="451033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FF49CE6-C16C-41CB-A719-F78AE139FD2A}"/>
              </a:ext>
            </a:extLst>
          </p:cNvPr>
          <p:cNvGrpSpPr/>
          <p:nvPr/>
        </p:nvGrpSpPr>
        <p:grpSpPr>
          <a:xfrm>
            <a:off x="6457950" y="877598"/>
            <a:ext cx="2382326" cy="1585446"/>
            <a:chOff x="838200" y="1778536"/>
            <a:chExt cx="3352800" cy="22313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AC746A-2881-4185-B0FA-A9070FC55DAD}"/>
                </a:ext>
              </a:extLst>
            </p:cNvPr>
            <p:cNvGrpSpPr/>
            <p:nvPr/>
          </p:nvGrpSpPr>
          <p:grpSpPr>
            <a:xfrm>
              <a:off x="838200" y="1778536"/>
              <a:ext cx="3352800" cy="1696636"/>
              <a:chOff x="838200" y="1778536"/>
              <a:chExt cx="3352800" cy="169663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1235A0C-507F-4A1D-AF19-75A33764CB81}"/>
                  </a:ext>
                </a:extLst>
              </p:cNvPr>
              <p:cNvCxnSpPr/>
              <p:nvPr/>
            </p:nvCxnSpPr>
            <p:spPr>
              <a:xfrm flipH="1">
                <a:off x="943752" y="2392228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F60ECB7-F17B-4A80-B1B9-C4CBFFB97EA7}"/>
                  </a:ext>
                </a:extLst>
              </p:cNvPr>
              <p:cNvCxnSpPr/>
              <p:nvPr/>
            </p:nvCxnSpPr>
            <p:spPr>
              <a:xfrm flipH="1">
                <a:off x="3273502" y="278130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3DC563-43F7-4626-9893-42D2DAC640BB}"/>
                  </a:ext>
                </a:extLst>
              </p:cNvPr>
              <p:cNvSpPr txBox="1"/>
              <p:nvPr/>
            </p:nvSpPr>
            <p:spPr>
              <a:xfrm>
                <a:off x="838200" y="1778536"/>
                <a:ext cx="583848" cy="64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/>
                  <a:t>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F55C65-D392-4030-A6E3-F1FA85E18795}"/>
                  </a:ext>
                </a:extLst>
              </p:cNvPr>
              <p:cNvSpPr txBox="1"/>
              <p:nvPr/>
            </p:nvSpPr>
            <p:spPr>
              <a:xfrm>
                <a:off x="3301043" y="2169868"/>
                <a:ext cx="889957" cy="64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53946C5-F61C-433F-908F-06051F7F9F9A}"/>
                  </a:ext>
                </a:extLst>
              </p:cNvPr>
              <p:cNvCxnSpPr/>
              <p:nvPr/>
            </p:nvCxnSpPr>
            <p:spPr>
              <a:xfrm flipH="1">
                <a:off x="943752" y="323850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B747F9-20C6-4EF3-893E-69AEDC18EAF1}"/>
                  </a:ext>
                </a:extLst>
              </p:cNvPr>
              <p:cNvSpPr txBox="1"/>
              <p:nvPr/>
            </p:nvSpPr>
            <p:spPr>
              <a:xfrm>
                <a:off x="838200" y="2624808"/>
                <a:ext cx="583848" cy="64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/>
                  <a:t>B</a:t>
                </a: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77199607-5D87-4118-9EF3-6004EE62278A}"/>
                  </a:ext>
                </a:extLst>
              </p:cNvPr>
              <p:cNvSpPr/>
              <p:nvPr/>
            </p:nvSpPr>
            <p:spPr>
              <a:xfrm>
                <a:off x="1879331" y="2087428"/>
                <a:ext cx="1387744" cy="1387744"/>
              </a:xfrm>
              <a:prstGeom prst="arc">
                <a:avLst>
                  <a:gd name="adj1" fmla="val 16200000"/>
                  <a:gd name="adj2" fmla="val 540089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45A02B9C-0C77-40D7-BFBC-EA49AFC40122}"/>
                  </a:ext>
                </a:extLst>
              </p:cNvPr>
              <p:cNvSpPr/>
              <p:nvPr/>
            </p:nvSpPr>
            <p:spPr>
              <a:xfrm>
                <a:off x="1541893" y="2087428"/>
                <a:ext cx="1037737" cy="1387744"/>
              </a:xfrm>
              <a:custGeom>
                <a:avLst/>
                <a:gdLst>
                  <a:gd name="connsiteX0" fmla="*/ 0 w 1037737"/>
                  <a:gd name="connsiteY0" fmla="*/ 0 h 1379672"/>
                  <a:gd name="connsiteX1" fmla="*/ 1037737 w 1037737"/>
                  <a:gd name="connsiteY1" fmla="*/ 0 h 1379672"/>
                  <a:gd name="connsiteX2" fmla="*/ 1037737 w 1037737"/>
                  <a:gd name="connsiteY2" fmla="*/ 1379672 h 1379672"/>
                  <a:gd name="connsiteX3" fmla="*/ 0 w 1037737"/>
                  <a:gd name="connsiteY3" fmla="*/ 1379672 h 1379672"/>
                  <a:gd name="connsiteX4" fmla="*/ 0 w 1037737"/>
                  <a:gd name="connsiteY4" fmla="*/ 0 h 1379672"/>
                  <a:gd name="connsiteX0" fmla="*/ 1037737 w 1129177"/>
                  <a:gd name="connsiteY0" fmla="*/ 1379672 h 1471112"/>
                  <a:gd name="connsiteX1" fmla="*/ 0 w 1129177"/>
                  <a:gd name="connsiteY1" fmla="*/ 1379672 h 1471112"/>
                  <a:gd name="connsiteX2" fmla="*/ 0 w 1129177"/>
                  <a:gd name="connsiteY2" fmla="*/ 0 h 1471112"/>
                  <a:gd name="connsiteX3" fmla="*/ 1037737 w 1129177"/>
                  <a:gd name="connsiteY3" fmla="*/ 0 h 1471112"/>
                  <a:gd name="connsiteX4" fmla="*/ 1129177 w 1129177"/>
                  <a:gd name="connsiteY4" fmla="*/ 1471112 h 1471112"/>
                  <a:gd name="connsiteX0" fmla="*/ 1037737 w 1037737"/>
                  <a:gd name="connsiteY0" fmla="*/ 1379672 h 1379672"/>
                  <a:gd name="connsiteX1" fmla="*/ 0 w 1037737"/>
                  <a:gd name="connsiteY1" fmla="*/ 1379672 h 1379672"/>
                  <a:gd name="connsiteX2" fmla="*/ 0 w 1037737"/>
                  <a:gd name="connsiteY2" fmla="*/ 0 h 1379672"/>
                  <a:gd name="connsiteX3" fmla="*/ 1037737 w 1037737"/>
                  <a:gd name="connsiteY3" fmla="*/ 0 h 137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7737" h="1379672">
                    <a:moveTo>
                      <a:pt x="1037737" y="1379672"/>
                    </a:moveTo>
                    <a:lnTo>
                      <a:pt x="0" y="1379672"/>
                    </a:lnTo>
                    <a:lnTo>
                      <a:pt x="0" y="0"/>
                    </a:lnTo>
                    <a:lnTo>
                      <a:pt x="1037737" y="0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DE6759-F6EB-42C1-88C7-3F057C36C87C}"/>
                </a:ext>
              </a:extLst>
            </p:cNvPr>
            <p:cNvSpPr txBox="1"/>
            <p:nvPr/>
          </p:nvSpPr>
          <p:spPr>
            <a:xfrm>
              <a:off x="1130124" y="3490051"/>
              <a:ext cx="2590800" cy="51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AND gate</a:t>
              </a:r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6BE2FFE-DE1D-4115-B3B6-0D1BCC1E6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7662"/>
              </p:ext>
            </p:extLst>
          </p:nvPr>
        </p:nvGraphicFramePr>
        <p:xfrm>
          <a:off x="6725204" y="2473924"/>
          <a:ext cx="1486821" cy="25908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95607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495607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495607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99B1712-1E03-4E13-B9CF-8C3BA84AAFF4}"/>
              </a:ext>
            </a:extLst>
          </p:cNvPr>
          <p:cNvSpPr txBox="1"/>
          <p:nvPr/>
        </p:nvSpPr>
        <p:spPr>
          <a:xfrm>
            <a:off x="7113245" y="5158349"/>
            <a:ext cx="7468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390443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0636-B4A6-45B6-850B-D9BA7D7C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(MOS)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5E37-AC53-41B1-9F22-634885EE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1C135-CF21-4FFA-9A68-1E5A0CBC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983C7-CB54-4E7A-900B-F7063B75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253"/>
            <a:ext cx="4976192" cy="4969747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E14DF13-0741-4701-927E-A8C21A3D1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657523"/>
              </p:ext>
            </p:extLst>
          </p:nvPr>
        </p:nvGraphicFramePr>
        <p:xfrm>
          <a:off x="6725204" y="2473924"/>
          <a:ext cx="1486821" cy="25908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95607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495607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495607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6311BFD-4E30-4D0F-B1C8-D23616C58D45}"/>
              </a:ext>
            </a:extLst>
          </p:cNvPr>
          <p:cNvSpPr txBox="1"/>
          <p:nvPr/>
        </p:nvSpPr>
        <p:spPr>
          <a:xfrm>
            <a:off x="6526390" y="2093712"/>
            <a:ext cx="184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NOR gate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7701AF-8848-4F2F-BF79-CBE24124E773}"/>
              </a:ext>
            </a:extLst>
          </p:cNvPr>
          <p:cNvGrpSpPr/>
          <p:nvPr/>
        </p:nvGrpSpPr>
        <p:grpSpPr>
          <a:xfrm>
            <a:off x="6360502" y="715768"/>
            <a:ext cx="2274039" cy="1205542"/>
            <a:chOff x="4876800" y="1778536"/>
            <a:chExt cx="3200400" cy="169663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7EF089-019B-49E1-9A48-FFC91E6F2961}"/>
                </a:ext>
              </a:extLst>
            </p:cNvPr>
            <p:cNvCxnSpPr/>
            <p:nvPr/>
          </p:nvCxnSpPr>
          <p:spPr>
            <a:xfrm flipH="1">
              <a:off x="4982352" y="2392228"/>
              <a:ext cx="59814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B9D6ED-6817-4E36-ADE6-5764271A1834}"/>
                </a:ext>
              </a:extLst>
            </p:cNvPr>
            <p:cNvCxnSpPr/>
            <p:nvPr/>
          </p:nvCxnSpPr>
          <p:spPr>
            <a:xfrm flipH="1">
              <a:off x="7159702" y="2781300"/>
              <a:ext cx="59814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B897A4-7DEE-4FA4-B95C-9C90253291E6}"/>
                </a:ext>
              </a:extLst>
            </p:cNvPr>
            <p:cNvSpPr txBox="1"/>
            <p:nvPr/>
          </p:nvSpPr>
          <p:spPr>
            <a:xfrm>
              <a:off x="4876800" y="1778536"/>
              <a:ext cx="583848" cy="64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9ABFFE-A41A-46A3-9438-026ABB23666A}"/>
                </a:ext>
              </a:extLst>
            </p:cNvPr>
            <p:cNvSpPr txBox="1"/>
            <p:nvPr/>
          </p:nvSpPr>
          <p:spPr>
            <a:xfrm>
              <a:off x="7187244" y="1897463"/>
              <a:ext cx="889956" cy="64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Q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73F158-6F68-48A9-A2BE-64A2B272FBE2}"/>
                </a:ext>
              </a:extLst>
            </p:cNvPr>
            <p:cNvCxnSpPr/>
            <p:nvPr/>
          </p:nvCxnSpPr>
          <p:spPr>
            <a:xfrm flipH="1">
              <a:off x="4982352" y="3238500"/>
              <a:ext cx="59814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BCC8EC-1E9B-42F7-99C9-F53B9A71CD4F}"/>
                </a:ext>
              </a:extLst>
            </p:cNvPr>
            <p:cNvSpPr txBox="1"/>
            <p:nvPr/>
          </p:nvSpPr>
          <p:spPr>
            <a:xfrm>
              <a:off x="4876800" y="2624808"/>
              <a:ext cx="583848" cy="64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B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2A18FE-84D5-416B-B078-050ED086FA6D}"/>
                </a:ext>
              </a:extLst>
            </p:cNvPr>
            <p:cNvGrpSpPr/>
            <p:nvPr/>
          </p:nvGrpSpPr>
          <p:grpSpPr>
            <a:xfrm>
              <a:off x="5408662" y="2087461"/>
              <a:ext cx="1742674" cy="1387712"/>
              <a:chOff x="5561062" y="2087461"/>
              <a:chExt cx="1742674" cy="138771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11C8349-62BA-492D-B7A1-4ACED7412409}"/>
                  </a:ext>
                </a:extLst>
              </p:cNvPr>
              <p:cNvGrpSpPr/>
              <p:nvPr/>
            </p:nvGrpSpPr>
            <p:grpSpPr>
              <a:xfrm>
                <a:off x="5561062" y="2087461"/>
                <a:ext cx="1742674" cy="1387712"/>
                <a:chOff x="5561062" y="1690630"/>
                <a:chExt cx="1742674" cy="2181373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ED7CA69B-E7BD-421E-88E6-19F94D8E0CE3}"/>
                    </a:ext>
                  </a:extLst>
                </p:cNvPr>
                <p:cNvSpPr/>
                <p:nvPr/>
              </p:nvSpPr>
              <p:spPr>
                <a:xfrm>
                  <a:off x="5563071" y="1690630"/>
                  <a:ext cx="1740665" cy="1090670"/>
                </a:xfrm>
                <a:custGeom>
                  <a:avLst/>
                  <a:gdLst>
                    <a:gd name="connsiteX0" fmla="*/ 0 w 1740665"/>
                    <a:gd name="connsiteY0" fmla="*/ 0 h 1090670"/>
                    <a:gd name="connsiteX1" fmla="*/ 914400 w 1740665"/>
                    <a:gd name="connsiteY1" fmla="*/ 231354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046603 w 1740665"/>
                    <a:gd name="connsiteY1" fmla="*/ 253388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40665" h="1090670">
                      <a:moveTo>
                        <a:pt x="0" y="0"/>
                      </a:moveTo>
                      <a:cubicBezTo>
                        <a:pt x="312144" y="24788"/>
                        <a:pt x="822593" y="27543"/>
                        <a:pt x="1145755" y="308473"/>
                      </a:cubicBezTo>
                      <a:cubicBezTo>
                        <a:pt x="1468917" y="589403"/>
                        <a:pt x="1494622" y="564614"/>
                        <a:pt x="1740665" y="1090670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78BAE411-0C74-472C-A7A1-D579E5E23C1C}"/>
                    </a:ext>
                  </a:extLst>
                </p:cNvPr>
                <p:cNvSpPr/>
                <p:nvPr/>
              </p:nvSpPr>
              <p:spPr>
                <a:xfrm flipV="1">
                  <a:off x="5561062" y="2781333"/>
                  <a:ext cx="1740665" cy="1090670"/>
                </a:xfrm>
                <a:custGeom>
                  <a:avLst/>
                  <a:gdLst>
                    <a:gd name="connsiteX0" fmla="*/ 0 w 1740665"/>
                    <a:gd name="connsiteY0" fmla="*/ 0 h 1090670"/>
                    <a:gd name="connsiteX1" fmla="*/ 914400 w 1740665"/>
                    <a:gd name="connsiteY1" fmla="*/ 231354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046603 w 1740665"/>
                    <a:gd name="connsiteY1" fmla="*/ 253388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40665" h="1090670">
                      <a:moveTo>
                        <a:pt x="0" y="0"/>
                      </a:moveTo>
                      <a:cubicBezTo>
                        <a:pt x="312144" y="24788"/>
                        <a:pt x="822593" y="27543"/>
                        <a:pt x="1145755" y="308473"/>
                      </a:cubicBezTo>
                      <a:cubicBezTo>
                        <a:pt x="1468917" y="589403"/>
                        <a:pt x="1494622" y="564614"/>
                        <a:pt x="1740665" y="1090670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D8945EF-1898-4F79-89C8-1BF63998953D}"/>
                  </a:ext>
                </a:extLst>
              </p:cNvPr>
              <p:cNvSpPr/>
              <p:nvPr/>
            </p:nvSpPr>
            <p:spPr>
              <a:xfrm>
                <a:off x="5568950" y="2095500"/>
                <a:ext cx="311172" cy="1377950"/>
              </a:xfrm>
              <a:custGeom>
                <a:avLst/>
                <a:gdLst>
                  <a:gd name="connsiteX0" fmla="*/ 0 w 311172"/>
                  <a:gd name="connsiteY0" fmla="*/ 0 h 1377950"/>
                  <a:gd name="connsiteX1" fmla="*/ 311150 w 311172"/>
                  <a:gd name="connsiteY1" fmla="*/ 647700 h 1377950"/>
                  <a:gd name="connsiteX2" fmla="*/ 12700 w 311172"/>
                  <a:gd name="connsiteY2" fmla="*/ 1377950 h 137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172" h="1377950">
                    <a:moveTo>
                      <a:pt x="0" y="0"/>
                    </a:moveTo>
                    <a:cubicBezTo>
                      <a:pt x="154516" y="209021"/>
                      <a:pt x="309033" y="418042"/>
                      <a:pt x="311150" y="647700"/>
                    </a:cubicBezTo>
                    <a:cubicBezTo>
                      <a:pt x="313267" y="877358"/>
                      <a:pt x="162983" y="1127654"/>
                      <a:pt x="12700" y="137795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B0155F97-C9E1-4D85-A46B-32B8D6E65FF2}"/>
              </a:ext>
            </a:extLst>
          </p:cNvPr>
          <p:cNvSpPr/>
          <p:nvPr/>
        </p:nvSpPr>
        <p:spPr>
          <a:xfrm>
            <a:off x="7990742" y="1271388"/>
            <a:ext cx="310119" cy="31011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CA351-A8AC-407E-9EB6-73AEAF0C6224}"/>
              </a:ext>
            </a:extLst>
          </p:cNvPr>
          <p:cNvSpPr txBox="1"/>
          <p:nvPr/>
        </p:nvSpPr>
        <p:spPr>
          <a:xfrm>
            <a:off x="7113245" y="5158349"/>
            <a:ext cx="7468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A+B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94DDAFF-2C36-4833-9725-3E36BB06855E}"/>
              </a:ext>
            </a:extLst>
          </p:cNvPr>
          <p:cNvCxnSpPr/>
          <p:nvPr/>
        </p:nvCxnSpPr>
        <p:spPr>
          <a:xfrm>
            <a:off x="7231438" y="5207209"/>
            <a:ext cx="48861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03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4AF9-7892-46A0-B4E1-4BE0B50E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(MOS)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34605-0C76-4098-B038-ED7789009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936" y="887196"/>
            <a:ext cx="4829394" cy="42529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81E9E-CD8E-4570-BAC6-14CC69F3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25C679-B5D6-4615-872E-8F26DCFC2BC9}"/>
              </a:ext>
            </a:extLst>
          </p:cNvPr>
          <p:cNvGrpSpPr/>
          <p:nvPr/>
        </p:nvGrpSpPr>
        <p:grpSpPr>
          <a:xfrm>
            <a:off x="6526390" y="877598"/>
            <a:ext cx="2295782" cy="1585446"/>
            <a:chOff x="4846199" y="1778536"/>
            <a:chExt cx="3231001" cy="22313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1EE0FA8-F89B-442C-BDA5-57EE9736AACF}"/>
                </a:ext>
              </a:extLst>
            </p:cNvPr>
            <p:cNvGrpSpPr/>
            <p:nvPr/>
          </p:nvGrpSpPr>
          <p:grpSpPr>
            <a:xfrm>
              <a:off x="4876800" y="1778536"/>
              <a:ext cx="3200400" cy="1696637"/>
              <a:chOff x="4876800" y="1778536"/>
              <a:chExt cx="3200400" cy="169663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A619342-9394-4696-972D-353061BA13B7}"/>
                  </a:ext>
                </a:extLst>
              </p:cNvPr>
              <p:cNvCxnSpPr/>
              <p:nvPr/>
            </p:nvCxnSpPr>
            <p:spPr>
              <a:xfrm flipH="1">
                <a:off x="4982352" y="2392228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D1D7943-1906-4B7E-81AE-3653FCC190DD}"/>
                  </a:ext>
                </a:extLst>
              </p:cNvPr>
              <p:cNvCxnSpPr/>
              <p:nvPr/>
            </p:nvCxnSpPr>
            <p:spPr>
              <a:xfrm flipH="1">
                <a:off x="7159702" y="278130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004BE5-2869-4706-9EB0-5C7763E9DF34}"/>
                  </a:ext>
                </a:extLst>
              </p:cNvPr>
              <p:cNvSpPr txBox="1"/>
              <p:nvPr/>
            </p:nvSpPr>
            <p:spPr>
              <a:xfrm>
                <a:off x="4876800" y="1778536"/>
                <a:ext cx="583848" cy="64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/>
                  <a:t>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792337-B932-4C3F-9CAA-6683C7654B6C}"/>
                  </a:ext>
                </a:extLst>
              </p:cNvPr>
              <p:cNvSpPr txBox="1"/>
              <p:nvPr/>
            </p:nvSpPr>
            <p:spPr>
              <a:xfrm>
                <a:off x="7187244" y="2169868"/>
                <a:ext cx="889956" cy="64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99DFB00-DEE9-4DA1-82BC-281BFA17BD97}"/>
                  </a:ext>
                </a:extLst>
              </p:cNvPr>
              <p:cNvCxnSpPr/>
              <p:nvPr/>
            </p:nvCxnSpPr>
            <p:spPr>
              <a:xfrm flipH="1">
                <a:off x="4982352" y="323850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B1A68F-7C55-428C-8EDD-1A7002ADDF1B}"/>
                  </a:ext>
                </a:extLst>
              </p:cNvPr>
              <p:cNvSpPr txBox="1"/>
              <p:nvPr/>
            </p:nvSpPr>
            <p:spPr>
              <a:xfrm>
                <a:off x="4876800" y="2624808"/>
                <a:ext cx="583848" cy="64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/>
                  <a:t>B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2810AF1-0CC1-43C2-893B-E7CAFD19EC6D}"/>
                  </a:ext>
                </a:extLst>
              </p:cNvPr>
              <p:cNvGrpSpPr/>
              <p:nvPr/>
            </p:nvGrpSpPr>
            <p:grpSpPr>
              <a:xfrm>
                <a:off x="5408662" y="2087461"/>
                <a:ext cx="1742674" cy="1387712"/>
                <a:chOff x="5561062" y="2087461"/>
                <a:chExt cx="1742674" cy="1387712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EB3A33E3-9F20-4BB8-9BD5-4BFA942B4074}"/>
                    </a:ext>
                  </a:extLst>
                </p:cNvPr>
                <p:cNvGrpSpPr/>
                <p:nvPr/>
              </p:nvGrpSpPr>
              <p:grpSpPr>
                <a:xfrm>
                  <a:off x="5561062" y="2087461"/>
                  <a:ext cx="1742674" cy="1387712"/>
                  <a:chOff x="5561062" y="1690630"/>
                  <a:chExt cx="1742674" cy="2181373"/>
                </a:xfrm>
              </p:grpSpPr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75911AF2-7259-4473-8C89-50357CBDDBBF}"/>
                      </a:ext>
                    </a:extLst>
                  </p:cNvPr>
                  <p:cNvSpPr/>
                  <p:nvPr/>
                </p:nvSpPr>
                <p:spPr>
                  <a:xfrm>
                    <a:off x="5563071" y="1690630"/>
                    <a:ext cx="1740665" cy="1090670"/>
                  </a:xfrm>
                  <a:custGeom>
                    <a:avLst/>
                    <a:gdLst>
                      <a:gd name="connsiteX0" fmla="*/ 0 w 1740665"/>
                      <a:gd name="connsiteY0" fmla="*/ 0 h 1090670"/>
                      <a:gd name="connsiteX1" fmla="*/ 914400 w 1740665"/>
                      <a:gd name="connsiteY1" fmla="*/ 231354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046603 w 1740665"/>
                      <a:gd name="connsiteY1" fmla="*/ 253388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145755 w 1740665"/>
                      <a:gd name="connsiteY1" fmla="*/ 308473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145755 w 1740665"/>
                      <a:gd name="connsiteY1" fmla="*/ 308473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145755 w 1740665"/>
                      <a:gd name="connsiteY1" fmla="*/ 308473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145755 w 1740665"/>
                      <a:gd name="connsiteY1" fmla="*/ 308473 h 1090670"/>
                      <a:gd name="connsiteX2" fmla="*/ 1740665 w 1740665"/>
                      <a:gd name="connsiteY2" fmla="*/ 1090670 h 1090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40665" h="1090670">
                        <a:moveTo>
                          <a:pt x="0" y="0"/>
                        </a:moveTo>
                        <a:cubicBezTo>
                          <a:pt x="312144" y="24788"/>
                          <a:pt x="822593" y="27543"/>
                          <a:pt x="1145755" y="308473"/>
                        </a:cubicBezTo>
                        <a:cubicBezTo>
                          <a:pt x="1468917" y="589403"/>
                          <a:pt x="1494622" y="564614"/>
                          <a:pt x="1740665" y="1090670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3FE08FD9-B3D4-4986-9320-5E877CE58FE2}"/>
                      </a:ext>
                    </a:extLst>
                  </p:cNvPr>
                  <p:cNvSpPr/>
                  <p:nvPr/>
                </p:nvSpPr>
                <p:spPr>
                  <a:xfrm flipV="1">
                    <a:off x="5561062" y="2781333"/>
                    <a:ext cx="1740665" cy="1090670"/>
                  </a:xfrm>
                  <a:custGeom>
                    <a:avLst/>
                    <a:gdLst>
                      <a:gd name="connsiteX0" fmla="*/ 0 w 1740665"/>
                      <a:gd name="connsiteY0" fmla="*/ 0 h 1090670"/>
                      <a:gd name="connsiteX1" fmla="*/ 914400 w 1740665"/>
                      <a:gd name="connsiteY1" fmla="*/ 231354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046603 w 1740665"/>
                      <a:gd name="connsiteY1" fmla="*/ 253388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145755 w 1740665"/>
                      <a:gd name="connsiteY1" fmla="*/ 308473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145755 w 1740665"/>
                      <a:gd name="connsiteY1" fmla="*/ 308473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145755 w 1740665"/>
                      <a:gd name="connsiteY1" fmla="*/ 308473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145755 w 1740665"/>
                      <a:gd name="connsiteY1" fmla="*/ 308473 h 1090670"/>
                      <a:gd name="connsiteX2" fmla="*/ 1740665 w 1740665"/>
                      <a:gd name="connsiteY2" fmla="*/ 1090670 h 1090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40665" h="1090670">
                        <a:moveTo>
                          <a:pt x="0" y="0"/>
                        </a:moveTo>
                        <a:cubicBezTo>
                          <a:pt x="312144" y="24788"/>
                          <a:pt x="822593" y="27543"/>
                          <a:pt x="1145755" y="308473"/>
                        </a:cubicBezTo>
                        <a:cubicBezTo>
                          <a:pt x="1468917" y="589403"/>
                          <a:pt x="1494622" y="564614"/>
                          <a:pt x="1740665" y="1090670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C42D1AF1-7A45-4DF7-867A-319A9313786E}"/>
                    </a:ext>
                  </a:extLst>
                </p:cNvPr>
                <p:cNvSpPr/>
                <p:nvPr/>
              </p:nvSpPr>
              <p:spPr>
                <a:xfrm>
                  <a:off x="5568950" y="2095500"/>
                  <a:ext cx="311172" cy="1377950"/>
                </a:xfrm>
                <a:custGeom>
                  <a:avLst/>
                  <a:gdLst>
                    <a:gd name="connsiteX0" fmla="*/ 0 w 311172"/>
                    <a:gd name="connsiteY0" fmla="*/ 0 h 1377950"/>
                    <a:gd name="connsiteX1" fmla="*/ 311150 w 311172"/>
                    <a:gd name="connsiteY1" fmla="*/ 647700 h 1377950"/>
                    <a:gd name="connsiteX2" fmla="*/ 12700 w 311172"/>
                    <a:gd name="connsiteY2" fmla="*/ 1377950 h 1377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1172" h="1377950">
                      <a:moveTo>
                        <a:pt x="0" y="0"/>
                      </a:moveTo>
                      <a:cubicBezTo>
                        <a:pt x="154516" y="209021"/>
                        <a:pt x="309033" y="418042"/>
                        <a:pt x="311150" y="647700"/>
                      </a:cubicBezTo>
                      <a:cubicBezTo>
                        <a:pt x="313267" y="877358"/>
                        <a:pt x="162983" y="1127654"/>
                        <a:pt x="12700" y="1377950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E1EC8C-AA03-4044-93B8-480536667135}"/>
                </a:ext>
              </a:extLst>
            </p:cNvPr>
            <p:cNvSpPr txBox="1"/>
            <p:nvPr/>
          </p:nvSpPr>
          <p:spPr>
            <a:xfrm>
              <a:off x="4846199" y="3490051"/>
              <a:ext cx="2590800" cy="51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OR gate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4C35536-7B33-4D5F-8324-70213AE34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56910"/>
              </p:ext>
            </p:extLst>
          </p:nvPr>
        </p:nvGraphicFramePr>
        <p:xfrm>
          <a:off x="6757751" y="2473924"/>
          <a:ext cx="1486821" cy="25908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95607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495607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495607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8C7C63D-B502-4AAB-B185-F2CFA432A4AC}"/>
              </a:ext>
            </a:extLst>
          </p:cNvPr>
          <p:cNvSpPr txBox="1"/>
          <p:nvPr/>
        </p:nvSpPr>
        <p:spPr>
          <a:xfrm>
            <a:off x="7113245" y="5158349"/>
            <a:ext cx="7468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A+B</a:t>
            </a:r>
          </a:p>
        </p:txBody>
      </p:sp>
    </p:spTree>
    <p:extLst>
      <p:ext uri="{BB962C8B-B14F-4D97-AF65-F5344CB8AC3E}">
        <p14:creationId xmlns:p14="http://schemas.microsoft.com/office/powerpoint/2010/main" val="59766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AND, OR, and</a:t>
            </a:r>
            <a:r>
              <a:rPr lang="mr-IN" dirty="0"/>
              <a:t>…</a:t>
            </a:r>
            <a:r>
              <a:rPr lang="en-US" dirty="0"/>
              <a:t> XOR?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82304"/>
            <a:ext cx="8763000" cy="528503"/>
          </a:xfrm>
        </p:spPr>
        <p:txBody>
          <a:bodyPr/>
          <a:lstStyle/>
          <a:p>
            <a:r>
              <a:rPr lang="en-US" dirty="0"/>
              <a:t>we know about AND and OR, but what's XOR?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150126"/>
            <a:ext cx="2057400" cy="304271"/>
          </a:xfrm>
        </p:spPr>
        <p:txBody>
          <a:bodyPr/>
          <a:lstStyle/>
          <a:p>
            <a:fld id="{3552B95B-556F-44BD-91A5-D80C1B9E2BB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04561" y="1020344"/>
            <a:ext cx="2382326" cy="1585446"/>
            <a:chOff x="838200" y="1778536"/>
            <a:chExt cx="3352800" cy="2231300"/>
          </a:xfrm>
        </p:grpSpPr>
        <p:grpSp>
          <p:nvGrpSpPr>
            <p:cNvPr id="14" name="Group 13"/>
            <p:cNvGrpSpPr/>
            <p:nvPr/>
          </p:nvGrpSpPr>
          <p:grpSpPr>
            <a:xfrm>
              <a:off x="838200" y="1778536"/>
              <a:ext cx="3352800" cy="1696636"/>
              <a:chOff x="838200" y="1778536"/>
              <a:chExt cx="3352800" cy="169663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943752" y="2392228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273502" y="278130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38200" y="1778536"/>
                <a:ext cx="583848" cy="64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/>
                  <a:t>A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301043" y="2169868"/>
                <a:ext cx="889957" cy="64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H="1">
                <a:off x="943752" y="323850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838200" y="2624808"/>
                <a:ext cx="583848" cy="64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/>
                  <a:t>B</a:t>
                </a:r>
              </a:p>
            </p:txBody>
          </p:sp>
          <p:sp>
            <p:nvSpPr>
              <p:cNvPr id="7" name="Arc 6"/>
              <p:cNvSpPr/>
              <p:nvPr/>
            </p:nvSpPr>
            <p:spPr>
              <a:xfrm>
                <a:off x="1879331" y="2087428"/>
                <a:ext cx="1387744" cy="1387744"/>
              </a:xfrm>
              <a:prstGeom prst="arc">
                <a:avLst>
                  <a:gd name="adj1" fmla="val 16200000"/>
                  <a:gd name="adj2" fmla="val 540089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41893" y="2087428"/>
                <a:ext cx="1037737" cy="1387744"/>
              </a:xfrm>
              <a:custGeom>
                <a:avLst/>
                <a:gdLst>
                  <a:gd name="connsiteX0" fmla="*/ 0 w 1037737"/>
                  <a:gd name="connsiteY0" fmla="*/ 0 h 1379672"/>
                  <a:gd name="connsiteX1" fmla="*/ 1037737 w 1037737"/>
                  <a:gd name="connsiteY1" fmla="*/ 0 h 1379672"/>
                  <a:gd name="connsiteX2" fmla="*/ 1037737 w 1037737"/>
                  <a:gd name="connsiteY2" fmla="*/ 1379672 h 1379672"/>
                  <a:gd name="connsiteX3" fmla="*/ 0 w 1037737"/>
                  <a:gd name="connsiteY3" fmla="*/ 1379672 h 1379672"/>
                  <a:gd name="connsiteX4" fmla="*/ 0 w 1037737"/>
                  <a:gd name="connsiteY4" fmla="*/ 0 h 1379672"/>
                  <a:gd name="connsiteX0" fmla="*/ 1037737 w 1129177"/>
                  <a:gd name="connsiteY0" fmla="*/ 1379672 h 1471112"/>
                  <a:gd name="connsiteX1" fmla="*/ 0 w 1129177"/>
                  <a:gd name="connsiteY1" fmla="*/ 1379672 h 1471112"/>
                  <a:gd name="connsiteX2" fmla="*/ 0 w 1129177"/>
                  <a:gd name="connsiteY2" fmla="*/ 0 h 1471112"/>
                  <a:gd name="connsiteX3" fmla="*/ 1037737 w 1129177"/>
                  <a:gd name="connsiteY3" fmla="*/ 0 h 1471112"/>
                  <a:gd name="connsiteX4" fmla="*/ 1129177 w 1129177"/>
                  <a:gd name="connsiteY4" fmla="*/ 1471112 h 1471112"/>
                  <a:gd name="connsiteX0" fmla="*/ 1037737 w 1037737"/>
                  <a:gd name="connsiteY0" fmla="*/ 1379672 h 1379672"/>
                  <a:gd name="connsiteX1" fmla="*/ 0 w 1037737"/>
                  <a:gd name="connsiteY1" fmla="*/ 1379672 h 1379672"/>
                  <a:gd name="connsiteX2" fmla="*/ 0 w 1037737"/>
                  <a:gd name="connsiteY2" fmla="*/ 0 h 1379672"/>
                  <a:gd name="connsiteX3" fmla="*/ 1037737 w 1037737"/>
                  <a:gd name="connsiteY3" fmla="*/ 0 h 137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7737" h="1379672">
                    <a:moveTo>
                      <a:pt x="1037737" y="1379672"/>
                    </a:moveTo>
                    <a:lnTo>
                      <a:pt x="0" y="1379672"/>
                    </a:lnTo>
                    <a:lnTo>
                      <a:pt x="0" y="0"/>
                    </a:lnTo>
                    <a:lnTo>
                      <a:pt x="1037737" y="0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130124" y="3490051"/>
              <a:ext cx="2590800" cy="51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AND gate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70685" y="1020344"/>
            <a:ext cx="2295782" cy="1585446"/>
            <a:chOff x="4846199" y="1778536"/>
            <a:chExt cx="3231001" cy="2231300"/>
          </a:xfrm>
        </p:grpSpPr>
        <p:grpSp>
          <p:nvGrpSpPr>
            <p:cNvPr id="41" name="Group 40"/>
            <p:cNvGrpSpPr/>
            <p:nvPr/>
          </p:nvGrpSpPr>
          <p:grpSpPr>
            <a:xfrm>
              <a:off x="4876800" y="1778536"/>
              <a:ext cx="3200400" cy="1696637"/>
              <a:chOff x="4876800" y="1778536"/>
              <a:chExt cx="3200400" cy="1696637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4982352" y="2392228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7159702" y="278130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4876800" y="1778536"/>
                <a:ext cx="583848" cy="64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/>
                  <a:t>A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187244" y="2169868"/>
                <a:ext cx="889956" cy="64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4982352" y="323850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876800" y="2624808"/>
                <a:ext cx="583848" cy="64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/>
                  <a:t>B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408662" y="2087461"/>
                <a:ext cx="1742674" cy="1387712"/>
                <a:chOff x="5561062" y="2087461"/>
                <a:chExt cx="1742674" cy="1387712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5561062" y="2087461"/>
                  <a:ext cx="1742674" cy="1387712"/>
                  <a:chOff x="5561062" y="1690630"/>
                  <a:chExt cx="1742674" cy="2181373"/>
                </a:xfrm>
              </p:grpSpPr>
              <p:sp>
                <p:nvSpPr>
                  <p:cNvPr id="16" name="Freeform: Shape 15"/>
                  <p:cNvSpPr/>
                  <p:nvPr/>
                </p:nvSpPr>
                <p:spPr>
                  <a:xfrm>
                    <a:off x="5563071" y="1690630"/>
                    <a:ext cx="1740665" cy="1090670"/>
                  </a:xfrm>
                  <a:custGeom>
                    <a:avLst/>
                    <a:gdLst>
                      <a:gd name="connsiteX0" fmla="*/ 0 w 1740665"/>
                      <a:gd name="connsiteY0" fmla="*/ 0 h 1090670"/>
                      <a:gd name="connsiteX1" fmla="*/ 914400 w 1740665"/>
                      <a:gd name="connsiteY1" fmla="*/ 231354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046603 w 1740665"/>
                      <a:gd name="connsiteY1" fmla="*/ 253388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145755 w 1740665"/>
                      <a:gd name="connsiteY1" fmla="*/ 308473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145755 w 1740665"/>
                      <a:gd name="connsiteY1" fmla="*/ 308473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145755 w 1740665"/>
                      <a:gd name="connsiteY1" fmla="*/ 308473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145755 w 1740665"/>
                      <a:gd name="connsiteY1" fmla="*/ 308473 h 1090670"/>
                      <a:gd name="connsiteX2" fmla="*/ 1740665 w 1740665"/>
                      <a:gd name="connsiteY2" fmla="*/ 1090670 h 1090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40665" h="1090670">
                        <a:moveTo>
                          <a:pt x="0" y="0"/>
                        </a:moveTo>
                        <a:cubicBezTo>
                          <a:pt x="312144" y="24788"/>
                          <a:pt x="822593" y="27543"/>
                          <a:pt x="1145755" y="308473"/>
                        </a:cubicBezTo>
                        <a:cubicBezTo>
                          <a:pt x="1468917" y="589403"/>
                          <a:pt x="1494622" y="564614"/>
                          <a:pt x="1740665" y="1090670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38" name="Freeform: Shape 37"/>
                  <p:cNvSpPr/>
                  <p:nvPr/>
                </p:nvSpPr>
                <p:spPr>
                  <a:xfrm flipV="1">
                    <a:off x="5561062" y="2781333"/>
                    <a:ext cx="1740665" cy="1090670"/>
                  </a:xfrm>
                  <a:custGeom>
                    <a:avLst/>
                    <a:gdLst>
                      <a:gd name="connsiteX0" fmla="*/ 0 w 1740665"/>
                      <a:gd name="connsiteY0" fmla="*/ 0 h 1090670"/>
                      <a:gd name="connsiteX1" fmla="*/ 914400 w 1740665"/>
                      <a:gd name="connsiteY1" fmla="*/ 231354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046603 w 1740665"/>
                      <a:gd name="connsiteY1" fmla="*/ 253388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145755 w 1740665"/>
                      <a:gd name="connsiteY1" fmla="*/ 308473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145755 w 1740665"/>
                      <a:gd name="connsiteY1" fmla="*/ 308473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145755 w 1740665"/>
                      <a:gd name="connsiteY1" fmla="*/ 308473 h 1090670"/>
                      <a:gd name="connsiteX2" fmla="*/ 1740665 w 1740665"/>
                      <a:gd name="connsiteY2" fmla="*/ 1090670 h 1090670"/>
                      <a:gd name="connsiteX0" fmla="*/ 0 w 1740665"/>
                      <a:gd name="connsiteY0" fmla="*/ 0 h 1090670"/>
                      <a:gd name="connsiteX1" fmla="*/ 1145755 w 1740665"/>
                      <a:gd name="connsiteY1" fmla="*/ 308473 h 1090670"/>
                      <a:gd name="connsiteX2" fmla="*/ 1740665 w 1740665"/>
                      <a:gd name="connsiteY2" fmla="*/ 1090670 h 1090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40665" h="1090670">
                        <a:moveTo>
                          <a:pt x="0" y="0"/>
                        </a:moveTo>
                        <a:cubicBezTo>
                          <a:pt x="312144" y="24788"/>
                          <a:pt x="822593" y="27543"/>
                          <a:pt x="1145755" y="308473"/>
                        </a:cubicBezTo>
                        <a:cubicBezTo>
                          <a:pt x="1468917" y="589403"/>
                          <a:pt x="1494622" y="564614"/>
                          <a:pt x="1740665" y="1090670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sp>
              <p:nvSpPr>
                <p:cNvPr id="39" name="Freeform: Shape 38"/>
                <p:cNvSpPr/>
                <p:nvPr/>
              </p:nvSpPr>
              <p:spPr>
                <a:xfrm>
                  <a:off x="5568950" y="2095500"/>
                  <a:ext cx="311172" cy="1377950"/>
                </a:xfrm>
                <a:custGeom>
                  <a:avLst/>
                  <a:gdLst>
                    <a:gd name="connsiteX0" fmla="*/ 0 w 311172"/>
                    <a:gd name="connsiteY0" fmla="*/ 0 h 1377950"/>
                    <a:gd name="connsiteX1" fmla="*/ 311150 w 311172"/>
                    <a:gd name="connsiteY1" fmla="*/ 647700 h 1377950"/>
                    <a:gd name="connsiteX2" fmla="*/ 12700 w 311172"/>
                    <a:gd name="connsiteY2" fmla="*/ 1377950 h 1377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1172" h="1377950">
                      <a:moveTo>
                        <a:pt x="0" y="0"/>
                      </a:moveTo>
                      <a:cubicBezTo>
                        <a:pt x="154516" y="209021"/>
                        <a:pt x="309033" y="418042"/>
                        <a:pt x="311150" y="647700"/>
                      </a:cubicBezTo>
                      <a:cubicBezTo>
                        <a:pt x="313267" y="877358"/>
                        <a:pt x="162983" y="1127654"/>
                        <a:pt x="12700" y="1377950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sp>
          <p:nvSpPr>
            <p:cNvPr id="44" name="TextBox 43"/>
            <p:cNvSpPr txBox="1"/>
            <p:nvPr/>
          </p:nvSpPr>
          <p:spPr>
            <a:xfrm>
              <a:off x="4846199" y="3490051"/>
              <a:ext cx="2590800" cy="51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OR gate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76800" y="1016471"/>
            <a:ext cx="2362200" cy="1574771"/>
            <a:chOff x="5791200" y="2015426"/>
            <a:chExt cx="2968881" cy="1979217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5885462" y="2563476"/>
              <a:ext cx="53416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7940721" y="2910932"/>
              <a:ext cx="53416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791200" y="2015426"/>
              <a:ext cx="521398" cy="580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A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965317" y="2364900"/>
              <a:ext cx="794764" cy="580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Q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5885462" y="3319228"/>
              <a:ext cx="53416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791200" y="2771178"/>
              <a:ext cx="521398" cy="580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B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376977" y="2291308"/>
              <a:ext cx="1556273" cy="1239278"/>
              <a:chOff x="5561062" y="2087461"/>
              <a:chExt cx="1742674" cy="138771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5561062" y="2087461"/>
                <a:ext cx="1742674" cy="1387712"/>
                <a:chOff x="5561062" y="1690630"/>
                <a:chExt cx="1742674" cy="2181373"/>
              </a:xfrm>
            </p:grpSpPr>
            <p:sp>
              <p:nvSpPr>
                <p:cNvPr id="59" name="Freeform: Shape 58"/>
                <p:cNvSpPr/>
                <p:nvPr/>
              </p:nvSpPr>
              <p:spPr>
                <a:xfrm>
                  <a:off x="5563071" y="1690630"/>
                  <a:ext cx="1740665" cy="1090670"/>
                </a:xfrm>
                <a:custGeom>
                  <a:avLst/>
                  <a:gdLst>
                    <a:gd name="connsiteX0" fmla="*/ 0 w 1740665"/>
                    <a:gd name="connsiteY0" fmla="*/ 0 h 1090670"/>
                    <a:gd name="connsiteX1" fmla="*/ 914400 w 1740665"/>
                    <a:gd name="connsiteY1" fmla="*/ 231354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046603 w 1740665"/>
                    <a:gd name="connsiteY1" fmla="*/ 253388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40665" h="1090670">
                      <a:moveTo>
                        <a:pt x="0" y="0"/>
                      </a:moveTo>
                      <a:cubicBezTo>
                        <a:pt x="312144" y="24788"/>
                        <a:pt x="822593" y="27543"/>
                        <a:pt x="1145755" y="308473"/>
                      </a:cubicBezTo>
                      <a:cubicBezTo>
                        <a:pt x="1468917" y="589403"/>
                        <a:pt x="1494622" y="564614"/>
                        <a:pt x="1740665" y="1090670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0" name="Freeform: Shape 59"/>
                <p:cNvSpPr/>
                <p:nvPr/>
              </p:nvSpPr>
              <p:spPr>
                <a:xfrm flipV="1">
                  <a:off x="5561062" y="2781333"/>
                  <a:ext cx="1740665" cy="1090670"/>
                </a:xfrm>
                <a:custGeom>
                  <a:avLst/>
                  <a:gdLst>
                    <a:gd name="connsiteX0" fmla="*/ 0 w 1740665"/>
                    <a:gd name="connsiteY0" fmla="*/ 0 h 1090670"/>
                    <a:gd name="connsiteX1" fmla="*/ 914400 w 1740665"/>
                    <a:gd name="connsiteY1" fmla="*/ 231354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046603 w 1740665"/>
                    <a:gd name="connsiteY1" fmla="*/ 253388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40665" h="1090670">
                      <a:moveTo>
                        <a:pt x="0" y="0"/>
                      </a:moveTo>
                      <a:cubicBezTo>
                        <a:pt x="312144" y="24788"/>
                        <a:pt x="822593" y="27543"/>
                        <a:pt x="1145755" y="308473"/>
                      </a:cubicBezTo>
                      <a:cubicBezTo>
                        <a:pt x="1468917" y="589403"/>
                        <a:pt x="1494622" y="564614"/>
                        <a:pt x="1740665" y="1090670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58" name="Freeform: Shape 57"/>
              <p:cNvSpPr/>
              <p:nvPr/>
            </p:nvSpPr>
            <p:spPr>
              <a:xfrm>
                <a:off x="5568950" y="2095500"/>
                <a:ext cx="311172" cy="1377950"/>
              </a:xfrm>
              <a:custGeom>
                <a:avLst/>
                <a:gdLst>
                  <a:gd name="connsiteX0" fmla="*/ 0 w 311172"/>
                  <a:gd name="connsiteY0" fmla="*/ 0 h 1377950"/>
                  <a:gd name="connsiteX1" fmla="*/ 311150 w 311172"/>
                  <a:gd name="connsiteY1" fmla="*/ 647700 h 1377950"/>
                  <a:gd name="connsiteX2" fmla="*/ 12700 w 311172"/>
                  <a:gd name="connsiteY2" fmla="*/ 1377950 h 137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172" h="1377950">
                    <a:moveTo>
                      <a:pt x="0" y="0"/>
                    </a:moveTo>
                    <a:cubicBezTo>
                      <a:pt x="154516" y="209021"/>
                      <a:pt x="309033" y="418042"/>
                      <a:pt x="311150" y="647700"/>
                    </a:cubicBezTo>
                    <a:cubicBezTo>
                      <a:pt x="313267" y="877358"/>
                      <a:pt x="162983" y="1127654"/>
                      <a:pt x="12700" y="137795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5874679" y="3530456"/>
              <a:ext cx="2313681" cy="46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XOR gate</a:t>
              </a: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6248400" y="2312740"/>
              <a:ext cx="277888" cy="1230560"/>
            </a:xfrm>
            <a:custGeom>
              <a:avLst/>
              <a:gdLst>
                <a:gd name="connsiteX0" fmla="*/ 0 w 311172"/>
                <a:gd name="connsiteY0" fmla="*/ 0 h 1377950"/>
                <a:gd name="connsiteX1" fmla="*/ 311150 w 311172"/>
                <a:gd name="connsiteY1" fmla="*/ 647700 h 1377950"/>
                <a:gd name="connsiteX2" fmla="*/ 12700 w 311172"/>
                <a:gd name="connsiteY2" fmla="*/ 1377950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172" h="1377950">
                  <a:moveTo>
                    <a:pt x="0" y="0"/>
                  </a:moveTo>
                  <a:cubicBezTo>
                    <a:pt x="154516" y="209021"/>
                    <a:pt x="309033" y="418042"/>
                    <a:pt x="311150" y="647700"/>
                  </a:cubicBezTo>
                  <a:cubicBezTo>
                    <a:pt x="313267" y="877358"/>
                    <a:pt x="162983" y="1127654"/>
                    <a:pt x="12700" y="137795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48676"/>
              </p:ext>
            </p:extLst>
          </p:nvPr>
        </p:nvGraphicFramePr>
        <p:xfrm>
          <a:off x="5218778" y="2616670"/>
          <a:ext cx="1486821" cy="25908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95607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495607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495607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04836"/>
              </p:ext>
            </p:extLst>
          </p:nvPr>
        </p:nvGraphicFramePr>
        <p:xfrm>
          <a:off x="2802046" y="2616670"/>
          <a:ext cx="1486821" cy="25908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95607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495607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495607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</a:tbl>
          </a:graphicData>
        </a:graphic>
      </p:graphicFrame>
      <p:sp>
        <p:nvSpPr>
          <p:cNvPr id="19" name="Left-Right Arrow 18"/>
          <p:cNvSpPr/>
          <p:nvPr/>
        </p:nvSpPr>
        <p:spPr>
          <a:xfrm>
            <a:off x="4402246" y="4723050"/>
            <a:ext cx="703154" cy="43544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22532" y="3188795"/>
            <a:ext cx="22606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e</a:t>
            </a:r>
            <a:r>
              <a:rPr lang="en-US" sz="2200" b="1" dirty="0" err="1"/>
              <a:t>X</a:t>
            </a:r>
            <a:r>
              <a:rPr lang="en-US" sz="2200" dirty="0" err="1"/>
              <a:t>clusive</a:t>
            </a:r>
            <a:r>
              <a:rPr lang="en-US" sz="2200" dirty="0"/>
              <a:t> </a:t>
            </a:r>
            <a:r>
              <a:rPr lang="en-US" sz="2200" b="1" dirty="0"/>
              <a:t>OR</a:t>
            </a:r>
            <a:r>
              <a:rPr lang="en-US" sz="2200" dirty="0"/>
              <a:t> means "one or the other, but NOT BOTH."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11935"/>
              </p:ext>
            </p:extLst>
          </p:nvPr>
        </p:nvGraphicFramePr>
        <p:xfrm>
          <a:off x="571815" y="2616670"/>
          <a:ext cx="1486821" cy="25908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95607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495607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495607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</a:tbl>
          </a:graphicData>
        </a:graphic>
      </p:graphicFrame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94CC9535-EFCA-4902-B626-2EFE99B2F4A2}"/>
              </a:ext>
            </a:extLst>
          </p:cNvPr>
          <p:cNvSpPr txBox="1">
            <a:spLocks/>
          </p:cNvSpPr>
          <p:nvPr/>
        </p:nvSpPr>
        <p:spPr>
          <a:xfrm>
            <a:off x="258048" y="5232898"/>
            <a:ext cx="8763000" cy="52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AB                            A+B                           </a:t>
            </a:r>
            <a:r>
              <a:rPr lang="en-US" dirty="0" err="1"/>
              <a:t>AxB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9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What's electricity?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D55E6-3450-4CB7-9B2C-9E175FA89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(for fun section)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42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2936-8CB7-4D3E-8050-3EF35C19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/>
          <a:p>
            <a:r>
              <a:rPr lang="en-US" dirty="0"/>
              <a:t>AND (multiple inputs)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1362-B60B-4BD1-B22E-1CE3D683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r>
              <a:rPr lang="en-US" dirty="0"/>
              <a:t>If you have more than 2 inputs…</a:t>
            </a:r>
            <a:br>
              <a:rPr lang="en-US" dirty="0"/>
            </a:br>
            <a:r>
              <a:rPr lang="en-US" dirty="0"/>
              <a:t>you can just concatenate: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EAC7E-3399-4B85-BA07-9BABD566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3C967E-2D1F-4C55-8099-A164CF3CADDB}"/>
              </a:ext>
            </a:extLst>
          </p:cNvPr>
          <p:cNvGrpSpPr/>
          <p:nvPr/>
        </p:nvGrpSpPr>
        <p:grpSpPr>
          <a:xfrm>
            <a:off x="964569" y="2228686"/>
            <a:ext cx="2382326" cy="1585446"/>
            <a:chOff x="838200" y="1778536"/>
            <a:chExt cx="3352800" cy="22313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3D498B-F623-4B85-8BFB-DC096D0F8B6D}"/>
                </a:ext>
              </a:extLst>
            </p:cNvPr>
            <p:cNvGrpSpPr/>
            <p:nvPr/>
          </p:nvGrpSpPr>
          <p:grpSpPr>
            <a:xfrm>
              <a:off x="838200" y="1778536"/>
              <a:ext cx="3352800" cy="1696636"/>
              <a:chOff x="838200" y="1778536"/>
              <a:chExt cx="3352800" cy="169663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DB7D79E-CCBB-4BFA-A589-8139BCFCD5E6}"/>
                  </a:ext>
                </a:extLst>
              </p:cNvPr>
              <p:cNvCxnSpPr/>
              <p:nvPr/>
            </p:nvCxnSpPr>
            <p:spPr>
              <a:xfrm flipH="1">
                <a:off x="943752" y="2392228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D8BD8AB-0653-46E0-99FB-B92EF5F13194}"/>
                  </a:ext>
                </a:extLst>
              </p:cNvPr>
              <p:cNvCxnSpPr/>
              <p:nvPr/>
            </p:nvCxnSpPr>
            <p:spPr>
              <a:xfrm flipH="1">
                <a:off x="3273502" y="278130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D7F9E3-2747-4822-8FD3-7CA4790CF89D}"/>
                  </a:ext>
                </a:extLst>
              </p:cNvPr>
              <p:cNvSpPr txBox="1"/>
              <p:nvPr/>
            </p:nvSpPr>
            <p:spPr>
              <a:xfrm>
                <a:off x="838200" y="1778536"/>
                <a:ext cx="583848" cy="64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A2258-6E15-46A9-B947-2EBB35F0DB1B}"/>
                  </a:ext>
                </a:extLst>
              </p:cNvPr>
              <p:cNvSpPr txBox="1"/>
              <p:nvPr/>
            </p:nvSpPr>
            <p:spPr>
              <a:xfrm>
                <a:off x="3301043" y="2169868"/>
                <a:ext cx="889957" cy="64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Q’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D328B12-F6D4-41C0-9D03-D0938D9E7978}"/>
                  </a:ext>
                </a:extLst>
              </p:cNvPr>
              <p:cNvCxnSpPr/>
              <p:nvPr/>
            </p:nvCxnSpPr>
            <p:spPr>
              <a:xfrm flipH="1">
                <a:off x="943752" y="323850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AE3356-BFD6-40D3-81E5-C95B2129ABD7}"/>
                  </a:ext>
                </a:extLst>
              </p:cNvPr>
              <p:cNvSpPr txBox="1"/>
              <p:nvPr/>
            </p:nvSpPr>
            <p:spPr>
              <a:xfrm>
                <a:off x="838200" y="2624808"/>
                <a:ext cx="583848" cy="64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/>
                  <a:t>B</a:t>
                </a:r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44F40908-F947-416B-8DFE-C279DB7B8C7E}"/>
                  </a:ext>
                </a:extLst>
              </p:cNvPr>
              <p:cNvSpPr/>
              <p:nvPr/>
            </p:nvSpPr>
            <p:spPr>
              <a:xfrm>
                <a:off x="1879331" y="2087428"/>
                <a:ext cx="1387744" cy="1387744"/>
              </a:xfrm>
              <a:prstGeom prst="arc">
                <a:avLst>
                  <a:gd name="adj1" fmla="val 16200000"/>
                  <a:gd name="adj2" fmla="val 540089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5" name="Rectangle 7">
                <a:extLst>
                  <a:ext uri="{FF2B5EF4-FFF2-40B4-BE49-F238E27FC236}">
                    <a16:creationId xmlns:a16="http://schemas.microsoft.com/office/drawing/2014/main" id="{0F94D65F-91F2-4DCE-A305-BA80AC6AB1BC}"/>
                  </a:ext>
                </a:extLst>
              </p:cNvPr>
              <p:cNvSpPr/>
              <p:nvPr/>
            </p:nvSpPr>
            <p:spPr>
              <a:xfrm>
                <a:off x="1541893" y="2087428"/>
                <a:ext cx="1037737" cy="1387744"/>
              </a:xfrm>
              <a:custGeom>
                <a:avLst/>
                <a:gdLst>
                  <a:gd name="connsiteX0" fmla="*/ 0 w 1037737"/>
                  <a:gd name="connsiteY0" fmla="*/ 0 h 1379672"/>
                  <a:gd name="connsiteX1" fmla="*/ 1037737 w 1037737"/>
                  <a:gd name="connsiteY1" fmla="*/ 0 h 1379672"/>
                  <a:gd name="connsiteX2" fmla="*/ 1037737 w 1037737"/>
                  <a:gd name="connsiteY2" fmla="*/ 1379672 h 1379672"/>
                  <a:gd name="connsiteX3" fmla="*/ 0 w 1037737"/>
                  <a:gd name="connsiteY3" fmla="*/ 1379672 h 1379672"/>
                  <a:gd name="connsiteX4" fmla="*/ 0 w 1037737"/>
                  <a:gd name="connsiteY4" fmla="*/ 0 h 1379672"/>
                  <a:gd name="connsiteX0" fmla="*/ 1037737 w 1129177"/>
                  <a:gd name="connsiteY0" fmla="*/ 1379672 h 1471112"/>
                  <a:gd name="connsiteX1" fmla="*/ 0 w 1129177"/>
                  <a:gd name="connsiteY1" fmla="*/ 1379672 h 1471112"/>
                  <a:gd name="connsiteX2" fmla="*/ 0 w 1129177"/>
                  <a:gd name="connsiteY2" fmla="*/ 0 h 1471112"/>
                  <a:gd name="connsiteX3" fmla="*/ 1037737 w 1129177"/>
                  <a:gd name="connsiteY3" fmla="*/ 0 h 1471112"/>
                  <a:gd name="connsiteX4" fmla="*/ 1129177 w 1129177"/>
                  <a:gd name="connsiteY4" fmla="*/ 1471112 h 1471112"/>
                  <a:gd name="connsiteX0" fmla="*/ 1037737 w 1037737"/>
                  <a:gd name="connsiteY0" fmla="*/ 1379672 h 1379672"/>
                  <a:gd name="connsiteX1" fmla="*/ 0 w 1037737"/>
                  <a:gd name="connsiteY1" fmla="*/ 1379672 h 1379672"/>
                  <a:gd name="connsiteX2" fmla="*/ 0 w 1037737"/>
                  <a:gd name="connsiteY2" fmla="*/ 0 h 1379672"/>
                  <a:gd name="connsiteX3" fmla="*/ 1037737 w 1037737"/>
                  <a:gd name="connsiteY3" fmla="*/ 0 h 137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7737" h="1379672">
                    <a:moveTo>
                      <a:pt x="1037737" y="1379672"/>
                    </a:moveTo>
                    <a:lnTo>
                      <a:pt x="0" y="1379672"/>
                    </a:lnTo>
                    <a:lnTo>
                      <a:pt x="0" y="0"/>
                    </a:lnTo>
                    <a:lnTo>
                      <a:pt x="1037737" y="0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53E868-10C6-4015-9E3F-900A422E6F71}"/>
                </a:ext>
              </a:extLst>
            </p:cNvPr>
            <p:cNvSpPr txBox="1"/>
            <p:nvPr/>
          </p:nvSpPr>
          <p:spPr>
            <a:xfrm>
              <a:off x="1130124" y="3490051"/>
              <a:ext cx="2590800" cy="51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AND gate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C66B7A-A787-4F9F-AC23-C5998CCF0D4F}"/>
              </a:ext>
            </a:extLst>
          </p:cNvPr>
          <p:cNvGrpSpPr/>
          <p:nvPr/>
        </p:nvGrpSpPr>
        <p:grpSpPr>
          <a:xfrm>
            <a:off x="3119976" y="2500521"/>
            <a:ext cx="3284389" cy="1585446"/>
            <a:chOff x="-431330" y="1778536"/>
            <a:chExt cx="4622330" cy="22313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8E146F5-B158-45C1-B9E7-D8CA498E8C63}"/>
                </a:ext>
              </a:extLst>
            </p:cNvPr>
            <p:cNvGrpSpPr/>
            <p:nvPr/>
          </p:nvGrpSpPr>
          <p:grpSpPr>
            <a:xfrm>
              <a:off x="-431330" y="1778536"/>
              <a:ext cx="4622330" cy="1696636"/>
              <a:chOff x="-431330" y="1778536"/>
              <a:chExt cx="4622330" cy="1696636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E3F6328-2F24-4E80-9507-4C18BF11C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31330" y="2392228"/>
                <a:ext cx="1973223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710653-A7E8-4011-8FC4-A2FB87D27FB9}"/>
                  </a:ext>
                </a:extLst>
              </p:cNvPr>
              <p:cNvCxnSpPr/>
              <p:nvPr/>
            </p:nvCxnSpPr>
            <p:spPr>
              <a:xfrm flipH="1">
                <a:off x="3273502" y="278130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81DB32-51EF-49D2-AADE-5D44F8F0D95B}"/>
                  </a:ext>
                </a:extLst>
              </p:cNvPr>
              <p:cNvSpPr txBox="1"/>
              <p:nvPr/>
            </p:nvSpPr>
            <p:spPr>
              <a:xfrm>
                <a:off x="688775" y="1778536"/>
                <a:ext cx="733273" cy="64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/>
                  <a:t>Q’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CFE483-27AD-45D3-ACE2-47D6B16F23C3}"/>
                  </a:ext>
                </a:extLst>
              </p:cNvPr>
              <p:cNvSpPr txBox="1"/>
              <p:nvPr/>
            </p:nvSpPr>
            <p:spPr>
              <a:xfrm>
                <a:off x="3301043" y="2169868"/>
                <a:ext cx="889957" cy="64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2A3719C-D453-4704-A85D-6777F9CB7C36}"/>
                  </a:ext>
                </a:extLst>
              </p:cNvPr>
              <p:cNvCxnSpPr/>
              <p:nvPr/>
            </p:nvCxnSpPr>
            <p:spPr>
              <a:xfrm flipH="1">
                <a:off x="943752" y="323850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BBA143-D5AF-462E-8217-7F49A901098B}"/>
                  </a:ext>
                </a:extLst>
              </p:cNvPr>
              <p:cNvSpPr txBox="1"/>
              <p:nvPr/>
            </p:nvSpPr>
            <p:spPr>
              <a:xfrm>
                <a:off x="838200" y="2624808"/>
                <a:ext cx="583848" cy="64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/>
                  <a:t>C</a:t>
                </a:r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F2C4CADB-70B7-40B9-B463-752E6185BA62}"/>
                  </a:ext>
                </a:extLst>
              </p:cNvPr>
              <p:cNvSpPr/>
              <p:nvPr/>
            </p:nvSpPr>
            <p:spPr>
              <a:xfrm>
                <a:off x="1879331" y="2087428"/>
                <a:ext cx="1387744" cy="1387744"/>
              </a:xfrm>
              <a:prstGeom prst="arc">
                <a:avLst>
                  <a:gd name="adj1" fmla="val 16200000"/>
                  <a:gd name="adj2" fmla="val 540089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Rectangle 7">
                <a:extLst>
                  <a:ext uri="{FF2B5EF4-FFF2-40B4-BE49-F238E27FC236}">
                    <a16:creationId xmlns:a16="http://schemas.microsoft.com/office/drawing/2014/main" id="{84103152-8B5B-46C4-9B69-A9F0C5BA2638}"/>
                  </a:ext>
                </a:extLst>
              </p:cNvPr>
              <p:cNvSpPr/>
              <p:nvPr/>
            </p:nvSpPr>
            <p:spPr>
              <a:xfrm>
                <a:off x="1541893" y="2087428"/>
                <a:ext cx="1037737" cy="1387744"/>
              </a:xfrm>
              <a:custGeom>
                <a:avLst/>
                <a:gdLst>
                  <a:gd name="connsiteX0" fmla="*/ 0 w 1037737"/>
                  <a:gd name="connsiteY0" fmla="*/ 0 h 1379672"/>
                  <a:gd name="connsiteX1" fmla="*/ 1037737 w 1037737"/>
                  <a:gd name="connsiteY1" fmla="*/ 0 h 1379672"/>
                  <a:gd name="connsiteX2" fmla="*/ 1037737 w 1037737"/>
                  <a:gd name="connsiteY2" fmla="*/ 1379672 h 1379672"/>
                  <a:gd name="connsiteX3" fmla="*/ 0 w 1037737"/>
                  <a:gd name="connsiteY3" fmla="*/ 1379672 h 1379672"/>
                  <a:gd name="connsiteX4" fmla="*/ 0 w 1037737"/>
                  <a:gd name="connsiteY4" fmla="*/ 0 h 1379672"/>
                  <a:gd name="connsiteX0" fmla="*/ 1037737 w 1129177"/>
                  <a:gd name="connsiteY0" fmla="*/ 1379672 h 1471112"/>
                  <a:gd name="connsiteX1" fmla="*/ 0 w 1129177"/>
                  <a:gd name="connsiteY1" fmla="*/ 1379672 h 1471112"/>
                  <a:gd name="connsiteX2" fmla="*/ 0 w 1129177"/>
                  <a:gd name="connsiteY2" fmla="*/ 0 h 1471112"/>
                  <a:gd name="connsiteX3" fmla="*/ 1037737 w 1129177"/>
                  <a:gd name="connsiteY3" fmla="*/ 0 h 1471112"/>
                  <a:gd name="connsiteX4" fmla="*/ 1129177 w 1129177"/>
                  <a:gd name="connsiteY4" fmla="*/ 1471112 h 1471112"/>
                  <a:gd name="connsiteX0" fmla="*/ 1037737 w 1037737"/>
                  <a:gd name="connsiteY0" fmla="*/ 1379672 h 1379672"/>
                  <a:gd name="connsiteX1" fmla="*/ 0 w 1037737"/>
                  <a:gd name="connsiteY1" fmla="*/ 1379672 h 1379672"/>
                  <a:gd name="connsiteX2" fmla="*/ 0 w 1037737"/>
                  <a:gd name="connsiteY2" fmla="*/ 0 h 1379672"/>
                  <a:gd name="connsiteX3" fmla="*/ 1037737 w 1037737"/>
                  <a:gd name="connsiteY3" fmla="*/ 0 h 137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7737" h="1379672">
                    <a:moveTo>
                      <a:pt x="1037737" y="1379672"/>
                    </a:moveTo>
                    <a:lnTo>
                      <a:pt x="0" y="1379672"/>
                    </a:lnTo>
                    <a:lnTo>
                      <a:pt x="0" y="0"/>
                    </a:lnTo>
                    <a:lnTo>
                      <a:pt x="1037737" y="0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EADF40-074D-42FB-AB94-2193D3C66DBD}"/>
                </a:ext>
              </a:extLst>
            </p:cNvPr>
            <p:cNvSpPr txBox="1"/>
            <p:nvPr/>
          </p:nvSpPr>
          <p:spPr>
            <a:xfrm>
              <a:off x="1130124" y="3490051"/>
              <a:ext cx="2590800" cy="51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AND gate</a:t>
              </a:r>
            </a:p>
          </p:txBody>
        </p: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7F71DB9-23D9-4A75-9195-672D80603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670448"/>
              </p:ext>
            </p:extLst>
          </p:nvPr>
        </p:nvGraphicFramePr>
        <p:xfrm>
          <a:off x="6915400" y="888293"/>
          <a:ext cx="2005388" cy="466344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501347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501347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501347">
                  <a:extLst>
                    <a:ext uri="{9D8B030D-6E8A-4147-A177-3AD203B41FA5}">
                      <a16:colId xmlns:a16="http://schemas.microsoft.com/office/drawing/2014/main" val="4272371429"/>
                    </a:ext>
                  </a:extLst>
                </a:gridCol>
                <a:gridCol w="501347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86403033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250759330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64817372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06150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04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7F13-7BB0-4605-8DBA-69D43D52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and/or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19C5-318E-4F3B-AFEE-13922B478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logic is just a matter of</a:t>
            </a:r>
            <a:br>
              <a:rPr lang="en-US" dirty="0"/>
            </a:br>
            <a:r>
              <a:rPr lang="en-US" dirty="0"/>
              <a:t>combining logic gates:</a:t>
            </a:r>
          </a:p>
          <a:p>
            <a:endParaRPr lang="en-US" dirty="0"/>
          </a:p>
          <a:p>
            <a:r>
              <a:rPr lang="en-US" dirty="0"/>
              <a:t>Look at when Q is “1”</a:t>
            </a:r>
          </a:p>
          <a:p>
            <a:r>
              <a:rPr lang="en-US" dirty="0"/>
              <a:t>OR each of those by the AND of each term: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dirty="0"/>
              <a:t>		ABC + ABC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A4384-C462-439C-9B70-F2B4C450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A0B22C-EAF0-4B70-AF31-F2ACE5556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15471"/>
              </p:ext>
            </p:extLst>
          </p:nvPr>
        </p:nvGraphicFramePr>
        <p:xfrm>
          <a:off x="6915400" y="888293"/>
          <a:ext cx="2005388" cy="466344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501347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501347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501347">
                  <a:extLst>
                    <a:ext uri="{9D8B030D-6E8A-4147-A177-3AD203B41FA5}">
                      <a16:colId xmlns:a16="http://schemas.microsoft.com/office/drawing/2014/main" val="4272371429"/>
                    </a:ext>
                  </a:extLst>
                </a:gridCol>
                <a:gridCol w="501347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86403033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250759330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64817372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06150986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49B83F-E793-4115-8BCD-A0C334E8D766}"/>
              </a:ext>
            </a:extLst>
          </p:cNvPr>
          <p:cNvCxnSpPr>
            <a:cxnSpLocks/>
          </p:cNvCxnSpPr>
          <p:nvPr/>
        </p:nvCxnSpPr>
        <p:spPr>
          <a:xfrm>
            <a:off x="2070847" y="3145326"/>
            <a:ext cx="3241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9E27B8-064B-4809-A022-AE568AD421AC}"/>
              </a:ext>
            </a:extLst>
          </p:cNvPr>
          <p:cNvCxnSpPr>
            <a:cxnSpLocks/>
          </p:cNvCxnSpPr>
          <p:nvPr/>
        </p:nvCxnSpPr>
        <p:spPr>
          <a:xfrm>
            <a:off x="2680447" y="3145326"/>
            <a:ext cx="3241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0FAF97-7416-4EC5-ADEB-55D29BA39959}"/>
              </a:ext>
            </a:extLst>
          </p:cNvPr>
          <p:cNvCxnSpPr>
            <a:cxnSpLocks/>
          </p:cNvCxnSpPr>
          <p:nvPr/>
        </p:nvCxnSpPr>
        <p:spPr>
          <a:xfrm>
            <a:off x="3442447" y="3145326"/>
            <a:ext cx="3241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6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7F13-7BB0-4605-8DBA-69D43D52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and/or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19C5-318E-4F3B-AFEE-13922B478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		ABC + ABC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A4384-C462-439C-9B70-F2B4C450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49B83F-E793-4115-8BCD-A0C334E8D766}"/>
              </a:ext>
            </a:extLst>
          </p:cNvPr>
          <p:cNvCxnSpPr>
            <a:cxnSpLocks/>
          </p:cNvCxnSpPr>
          <p:nvPr/>
        </p:nvCxnSpPr>
        <p:spPr>
          <a:xfrm>
            <a:off x="2097741" y="911994"/>
            <a:ext cx="3241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9E27B8-064B-4809-A022-AE568AD421AC}"/>
              </a:ext>
            </a:extLst>
          </p:cNvPr>
          <p:cNvCxnSpPr>
            <a:cxnSpLocks/>
          </p:cNvCxnSpPr>
          <p:nvPr/>
        </p:nvCxnSpPr>
        <p:spPr>
          <a:xfrm>
            <a:off x="2707341" y="911994"/>
            <a:ext cx="3241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0FAF97-7416-4EC5-ADEB-55D29BA39959}"/>
              </a:ext>
            </a:extLst>
          </p:cNvPr>
          <p:cNvCxnSpPr>
            <a:cxnSpLocks/>
          </p:cNvCxnSpPr>
          <p:nvPr/>
        </p:nvCxnSpPr>
        <p:spPr>
          <a:xfrm>
            <a:off x="3469341" y="911994"/>
            <a:ext cx="3241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63B954-3C44-432F-98D6-27B6356CAE1C}"/>
              </a:ext>
            </a:extLst>
          </p:cNvPr>
          <p:cNvGrpSpPr/>
          <p:nvPr/>
        </p:nvGrpSpPr>
        <p:grpSpPr>
          <a:xfrm>
            <a:off x="628650" y="2083571"/>
            <a:ext cx="3854903" cy="1547858"/>
            <a:chOff x="-2518600" y="1913465"/>
            <a:chExt cx="6390243" cy="256587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043DF34-36E6-4CDF-87C5-E522E99EE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831155" y="2271319"/>
              <a:ext cx="337304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8851E82-0D1A-4EF3-9179-AC5B6EF1F343}"/>
                </a:ext>
              </a:extLst>
            </p:cNvPr>
            <p:cNvCxnSpPr/>
            <p:nvPr/>
          </p:nvCxnSpPr>
          <p:spPr>
            <a:xfrm flipH="1">
              <a:off x="3273502" y="2781300"/>
              <a:ext cx="59814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8F4AFF-1D19-40BF-B823-756523275225}"/>
                </a:ext>
              </a:extLst>
            </p:cNvPr>
            <p:cNvSpPr txBox="1"/>
            <p:nvPr/>
          </p:nvSpPr>
          <p:spPr>
            <a:xfrm>
              <a:off x="-2474446" y="3829607"/>
              <a:ext cx="583848" cy="64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B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6BD585-5C6E-4C97-B2C7-D44124B3CE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0550" y="3282079"/>
              <a:ext cx="194244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A97B70-72D4-4D7D-9EBE-A395B47DF6AC}"/>
                </a:ext>
              </a:extLst>
            </p:cNvPr>
            <p:cNvSpPr txBox="1"/>
            <p:nvPr/>
          </p:nvSpPr>
          <p:spPr>
            <a:xfrm>
              <a:off x="-2518600" y="1913465"/>
              <a:ext cx="583848" cy="64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A</a:t>
              </a: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A49F7918-DA27-43F6-91E3-B00BE147CFB9}"/>
                </a:ext>
              </a:extLst>
            </p:cNvPr>
            <p:cNvSpPr/>
            <p:nvPr/>
          </p:nvSpPr>
          <p:spPr>
            <a:xfrm>
              <a:off x="1879331" y="2087428"/>
              <a:ext cx="1387744" cy="1387744"/>
            </a:xfrm>
            <a:prstGeom prst="arc">
              <a:avLst>
                <a:gd name="adj1" fmla="val 16200000"/>
                <a:gd name="adj2" fmla="val 540089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61B1E742-6CD9-4222-AF86-59C6AC7CBDE5}"/>
                </a:ext>
              </a:extLst>
            </p:cNvPr>
            <p:cNvSpPr/>
            <p:nvPr/>
          </p:nvSpPr>
          <p:spPr>
            <a:xfrm>
              <a:off x="1541893" y="2087428"/>
              <a:ext cx="1037737" cy="1387744"/>
            </a:xfrm>
            <a:custGeom>
              <a:avLst/>
              <a:gdLst>
                <a:gd name="connsiteX0" fmla="*/ 0 w 1037737"/>
                <a:gd name="connsiteY0" fmla="*/ 0 h 1379672"/>
                <a:gd name="connsiteX1" fmla="*/ 1037737 w 1037737"/>
                <a:gd name="connsiteY1" fmla="*/ 0 h 1379672"/>
                <a:gd name="connsiteX2" fmla="*/ 1037737 w 1037737"/>
                <a:gd name="connsiteY2" fmla="*/ 1379672 h 1379672"/>
                <a:gd name="connsiteX3" fmla="*/ 0 w 1037737"/>
                <a:gd name="connsiteY3" fmla="*/ 1379672 h 1379672"/>
                <a:gd name="connsiteX4" fmla="*/ 0 w 1037737"/>
                <a:gd name="connsiteY4" fmla="*/ 0 h 1379672"/>
                <a:gd name="connsiteX0" fmla="*/ 1037737 w 1129177"/>
                <a:gd name="connsiteY0" fmla="*/ 1379672 h 1471112"/>
                <a:gd name="connsiteX1" fmla="*/ 0 w 1129177"/>
                <a:gd name="connsiteY1" fmla="*/ 1379672 h 1471112"/>
                <a:gd name="connsiteX2" fmla="*/ 0 w 1129177"/>
                <a:gd name="connsiteY2" fmla="*/ 0 h 1471112"/>
                <a:gd name="connsiteX3" fmla="*/ 1037737 w 1129177"/>
                <a:gd name="connsiteY3" fmla="*/ 0 h 1471112"/>
                <a:gd name="connsiteX4" fmla="*/ 1129177 w 1129177"/>
                <a:gd name="connsiteY4" fmla="*/ 1471112 h 1471112"/>
                <a:gd name="connsiteX0" fmla="*/ 1037737 w 1037737"/>
                <a:gd name="connsiteY0" fmla="*/ 1379672 h 1379672"/>
                <a:gd name="connsiteX1" fmla="*/ 0 w 1037737"/>
                <a:gd name="connsiteY1" fmla="*/ 1379672 h 1379672"/>
                <a:gd name="connsiteX2" fmla="*/ 0 w 1037737"/>
                <a:gd name="connsiteY2" fmla="*/ 0 h 1379672"/>
                <a:gd name="connsiteX3" fmla="*/ 1037737 w 1037737"/>
                <a:gd name="connsiteY3" fmla="*/ 0 h 137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737" h="1379672">
                  <a:moveTo>
                    <a:pt x="1037737" y="1379672"/>
                  </a:moveTo>
                  <a:lnTo>
                    <a:pt x="0" y="1379672"/>
                  </a:lnTo>
                  <a:lnTo>
                    <a:pt x="0" y="0"/>
                  </a:lnTo>
                  <a:lnTo>
                    <a:pt x="1037737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F52A27-A5D5-4C5E-898D-C8E26E294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173308" y="2761224"/>
              <a:ext cx="2715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2548AD-69C2-43F4-99AB-549658AA2049}"/>
              </a:ext>
            </a:extLst>
          </p:cNvPr>
          <p:cNvGrpSpPr/>
          <p:nvPr/>
        </p:nvGrpSpPr>
        <p:grpSpPr>
          <a:xfrm>
            <a:off x="4467336" y="2792625"/>
            <a:ext cx="1862838" cy="959346"/>
            <a:chOff x="4982352" y="1970676"/>
            <a:chExt cx="2921398" cy="150449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D9B491C-6B75-48F5-B951-AA0A65E64C90}"/>
                </a:ext>
              </a:extLst>
            </p:cNvPr>
            <p:cNvCxnSpPr/>
            <p:nvPr/>
          </p:nvCxnSpPr>
          <p:spPr>
            <a:xfrm flipH="1">
              <a:off x="4982352" y="2392228"/>
              <a:ext cx="59814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FD2FF5-B3E3-4A16-8604-68FA0FA51DFB}"/>
                </a:ext>
              </a:extLst>
            </p:cNvPr>
            <p:cNvCxnSpPr/>
            <p:nvPr/>
          </p:nvCxnSpPr>
          <p:spPr>
            <a:xfrm flipH="1">
              <a:off x="7159702" y="2781300"/>
              <a:ext cx="59814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EB07C3-ED6F-40C8-A418-4652C2759CBC}"/>
                </a:ext>
              </a:extLst>
            </p:cNvPr>
            <p:cNvSpPr txBox="1"/>
            <p:nvPr/>
          </p:nvSpPr>
          <p:spPr>
            <a:xfrm>
              <a:off x="7013795" y="1970676"/>
              <a:ext cx="889955" cy="64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Q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ECFBD4-11E7-41E2-9E3C-BAB04CFDF879}"/>
                </a:ext>
              </a:extLst>
            </p:cNvPr>
            <p:cNvCxnSpPr/>
            <p:nvPr/>
          </p:nvCxnSpPr>
          <p:spPr>
            <a:xfrm flipH="1">
              <a:off x="4982352" y="3238500"/>
              <a:ext cx="59814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1D9A9DC-DFBC-4028-8A0D-9E724A5CBEF4}"/>
                </a:ext>
              </a:extLst>
            </p:cNvPr>
            <p:cNvGrpSpPr/>
            <p:nvPr/>
          </p:nvGrpSpPr>
          <p:grpSpPr>
            <a:xfrm>
              <a:off x="5408662" y="2087461"/>
              <a:ext cx="1742674" cy="1387712"/>
              <a:chOff x="5561062" y="2087461"/>
              <a:chExt cx="1742674" cy="138771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2E3D292-8E60-47BD-ABDF-E5076F686D05}"/>
                  </a:ext>
                </a:extLst>
              </p:cNvPr>
              <p:cNvGrpSpPr/>
              <p:nvPr/>
            </p:nvGrpSpPr>
            <p:grpSpPr>
              <a:xfrm>
                <a:off x="5561062" y="2087461"/>
                <a:ext cx="1742674" cy="1387712"/>
                <a:chOff x="5561062" y="1690630"/>
                <a:chExt cx="1742674" cy="2181373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C2CEBC28-7F88-4D07-BFEF-E12349215D64}"/>
                    </a:ext>
                  </a:extLst>
                </p:cNvPr>
                <p:cNvSpPr/>
                <p:nvPr/>
              </p:nvSpPr>
              <p:spPr>
                <a:xfrm>
                  <a:off x="5563071" y="1690630"/>
                  <a:ext cx="1740665" cy="1090670"/>
                </a:xfrm>
                <a:custGeom>
                  <a:avLst/>
                  <a:gdLst>
                    <a:gd name="connsiteX0" fmla="*/ 0 w 1740665"/>
                    <a:gd name="connsiteY0" fmla="*/ 0 h 1090670"/>
                    <a:gd name="connsiteX1" fmla="*/ 914400 w 1740665"/>
                    <a:gd name="connsiteY1" fmla="*/ 231354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046603 w 1740665"/>
                    <a:gd name="connsiteY1" fmla="*/ 253388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40665" h="1090670">
                      <a:moveTo>
                        <a:pt x="0" y="0"/>
                      </a:moveTo>
                      <a:cubicBezTo>
                        <a:pt x="312144" y="24788"/>
                        <a:pt x="822593" y="27543"/>
                        <a:pt x="1145755" y="308473"/>
                      </a:cubicBezTo>
                      <a:cubicBezTo>
                        <a:pt x="1468917" y="589403"/>
                        <a:pt x="1494622" y="564614"/>
                        <a:pt x="1740665" y="1090670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38FFF064-9273-4182-8F90-F62FB4B15F6B}"/>
                    </a:ext>
                  </a:extLst>
                </p:cNvPr>
                <p:cNvSpPr/>
                <p:nvPr/>
              </p:nvSpPr>
              <p:spPr>
                <a:xfrm flipV="1">
                  <a:off x="5561062" y="2781333"/>
                  <a:ext cx="1740665" cy="1090670"/>
                </a:xfrm>
                <a:custGeom>
                  <a:avLst/>
                  <a:gdLst>
                    <a:gd name="connsiteX0" fmla="*/ 0 w 1740665"/>
                    <a:gd name="connsiteY0" fmla="*/ 0 h 1090670"/>
                    <a:gd name="connsiteX1" fmla="*/ 914400 w 1740665"/>
                    <a:gd name="connsiteY1" fmla="*/ 231354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046603 w 1740665"/>
                    <a:gd name="connsiteY1" fmla="*/ 253388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40665" h="1090670">
                      <a:moveTo>
                        <a:pt x="0" y="0"/>
                      </a:moveTo>
                      <a:cubicBezTo>
                        <a:pt x="312144" y="24788"/>
                        <a:pt x="822593" y="27543"/>
                        <a:pt x="1145755" y="308473"/>
                      </a:cubicBezTo>
                      <a:cubicBezTo>
                        <a:pt x="1468917" y="589403"/>
                        <a:pt x="1494622" y="564614"/>
                        <a:pt x="1740665" y="1090670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8ECDE4-579F-4F20-A7B1-C310060A628D}"/>
                  </a:ext>
                </a:extLst>
              </p:cNvPr>
              <p:cNvSpPr/>
              <p:nvPr/>
            </p:nvSpPr>
            <p:spPr>
              <a:xfrm>
                <a:off x="5568950" y="2095500"/>
                <a:ext cx="311172" cy="1377950"/>
              </a:xfrm>
              <a:custGeom>
                <a:avLst/>
                <a:gdLst>
                  <a:gd name="connsiteX0" fmla="*/ 0 w 311172"/>
                  <a:gd name="connsiteY0" fmla="*/ 0 h 1377950"/>
                  <a:gd name="connsiteX1" fmla="*/ 311150 w 311172"/>
                  <a:gd name="connsiteY1" fmla="*/ 647700 h 1377950"/>
                  <a:gd name="connsiteX2" fmla="*/ 12700 w 311172"/>
                  <a:gd name="connsiteY2" fmla="*/ 1377950 h 137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172" h="1377950">
                    <a:moveTo>
                      <a:pt x="0" y="0"/>
                    </a:moveTo>
                    <a:cubicBezTo>
                      <a:pt x="154516" y="209021"/>
                      <a:pt x="309033" y="418042"/>
                      <a:pt x="311150" y="647700"/>
                    </a:cubicBezTo>
                    <a:cubicBezTo>
                      <a:pt x="313267" y="877358"/>
                      <a:pt x="162983" y="1127654"/>
                      <a:pt x="12700" y="137795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FA5197-045D-42B2-8BC1-0F82A27EA531}"/>
              </a:ext>
            </a:extLst>
          </p:cNvPr>
          <p:cNvGrpSpPr/>
          <p:nvPr/>
        </p:nvGrpSpPr>
        <p:grpSpPr>
          <a:xfrm>
            <a:off x="691145" y="3631429"/>
            <a:ext cx="3801373" cy="1436346"/>
            <a:chOff x="-2429864" y="2087428"/>
            <a:chExt cx="6301507" cy="238102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64F9326-E45E-4347-8EEC-43CB846491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8999" y="2271319"/>
              <a:ext cx="1560893" cy="141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1E7319F-5304-4BF6-9CBF-C6D9A4F4C729}"/>
                </a:ext>
              </a:extLst>
            </p:cNvPr>
            <p:cNvCxnSpPr/>
            <p:nvPr/>
          </p:nvCxnSpPr>
          <p:spPr>
            <a:xfrm flipH="1">
              <a:off x="3273502" y="2781300"/>
              <a:ext cx="59814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8AF23B9-8166-4A6D-AD25-0AC7ED937633}"/>
                </a:ext>
              </a:extLst>
            </p:cNvPr>
            <p:cNvSpPr txBox="1"/>
            <p:nvPr/>
          </p:nvSpPr>
          <p:spPr>
            <a:xfrm>
              <a:off x="-2429864" y="3703150"/>
              <a:ext cx="583848" cy="765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C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CEB572-E474-4319-94E7-178591342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612" y="3296941"/>
              <a:ext cx="72428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04CD3C3-C4B3-4F68-9805-872E0EB9E02A}"/>
                </a:ext>
              </a:extLst>
            </p:cNvPr>
            <p:cNvSpPr/>
            <p:nvPr/>
          </p:nvSpPr>
          <p:spPr>
            <a:xfrm>
              <a:off x="1879331" y="2087428"/>
              <a:ext cx="1387744" cy="1387744"/>
            </a:xfrm>
            <a:prstGeom prst="arc">
              <a:avLst>
                <a:gd name="adj1" fmla="val 16200000"/>
                <a:gd name="adj2" fmla="val 540089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Rectangle 7">
              <a:extLst>
                <a:ext uri="{FF2B5EF4-FFF2-40B4-BE49-F238E27FC236}">
                  <a16:creationId xmlns:a16="http://schemas.microsoft.com/office/drawing/2014/main" id="{D4816C14-82EF-444D-83EF-097869385AC3}"/>
                </a:ext>
              </a:extLst>
            </p:cNvPr>
            <p:cNvSpPr/>
            <p:nvPr/>
          </p:nvSpPr>
          <p:spPr>
            <a:xfrm>
              <a:off x="1541893" y="2087428"/>
              <a:ext cx="1037737" cy="1387744"/>
            </a:xfrm>
            <a:custGeom>
              <a:avLst/>
              <a:gdLst>
                <a:gd name="connsiteX0" fmla="*/ 0 w 1037737"/>
                <a:gd name="connsiteY0" fmla="*/ 0 h 1379672"/>
                <a:gd name="connsiteX1" fmla="*/ 1037737 w 1037737"/>
                <a:gd name="connsiteY1" fmla="*/ 0 h 1379672"/>
                <a:gd name="connsiteX2" fmla="*/ 1037737 w 1037737"/>
                <a:gd name="connsiteY2" fmla="*/ 1379672 h 1379672"/>
                <a:gd name="connsiteX3" fmla="*/ 0 w 1037737"/>
                <a:gd name="connsiteY3" fmla="*/ 1379672 h 1379672"/>
                <a:gd name="connsiteX4" fmla="*/ 0 w 1037737"/>
                <a:gd name="connsiteY4" fmla="*/ 0 h 1379672"/>
                <a:gd name="connsiteX0" fmla="*/ 1037737 w 1129177"/>
                <a:gd name="connsiteY0" fmla="*/ 1379672 h 1471112"/>
                <a:gd name="connsiteX1" fmla="*/ 0 w 1129177"/>
                <a:gd name="connsiteY1" fmla="*/ 1379672 h 1471112"/>
                <a:gd name="connsiteX2" fmla="*/ 0 w 1129177"/>
                <a:gd name="connsiteY2" fmla="*/ 0 h 1471112"/>
                <a:gd name="connsiteX3" fmla="*/ 1037737 w 1129177"/>
                <a:gd name="connsiteY3" fmla="*/ 0 h 1471112"/>
                <a:gd name="connsiteX4" fmla="*/ 1129177 w 1129177"/>
                <a:gd name="connsiteY4" fmla="*/ 1471112 h 1471112"/>
                <a:gd name="connsiteX0" fmla="*/ 1037737 w 1037737"/>
                <a:gd name="connsiteY0" fmla="*/ 1379672 h 1379672"/>
                <a:gd name="connsiteX1" fmla="*/ 0 w 1037737"/>
                <a:gd name="connsiteY1" fmla="*/ 1379672 h 1379672"/>
                <a:gd name="connsiteX2" fmla="*/ 0 w 1037737"/>
                <a:gd name="connsiteY2" fmla="*/ 0 h 1379672"/>
                <a:gd name="connsiteX3" fmla="*/ 1037737 w 1037737"/>
                <a:gd name="connsiteY3" fmla="*/ 0 h 137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737" h="1379672">
                  <a:moveTo>
                    <a:pt x="1037737" y="1379672"/>
                  </a:moveTo>
                  <a:lnTo>
                    <a:pt x="0" y="1379672"/>
                  </a:lnTo>
                  <a:lnTo>
                    <a:pt x="0" y="0"/>
                  </a:lnTo>
                  <a:lnTo>
                    <a:pt x="1037737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F615F55-61B5-4343-A9CB-667C5F8765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747" y="2761224"/>
              <a:ext cx="113928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14B46E-A856-40CA-B996-C9BB3A34AC22}"/>
              </a:ext>
            </a:extLst>
          </p:cNvPr>
          <p:cNvCxnSpPr>
            <a:cxnSpLocks/>
          </p:cNvCxnSpPr>
          <p:nvPr/>
        </p:nvCxnSpPr>
        <p:spPr>
          <a:xfrm flipH="1" flipV="1">
            <a:off x="4477460" y="2568404"/>
            <a:ext cx="8363" cy="5291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85B3BA-DE86-4591-B3F8-699202F6E380}"/>
              </a:ext>
            </a:extLst>
          </p:cNvPr>
          <p:cNvCxnSpPr>
            <a:cxnSpLocks/>
          </p:cNvCxnSpPr>
          <p:nvPr/>
        </p:nvCxnSpPr>
        <p:spPr>
          <a:xfrm flipH="1" flipV="1">
            <a:off x="4469097" y="3559684"/>
            <a:ext cx="8363" cy="5291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28D528-C8C3-4604-A180-EB8F65D1C9E1}"/>
              </a:ext>
            </a:extLst>
          </p:cNvPr>
          <p:cNvCxnSpPr>
            <a:cxnSpLocks/>
          </p:cNvCxnSpPr>
          <p:nvPr/>
        </p:nvCxnSpPr>
        <p:spPr>
          <a:xfrm flipV="1">
            <a:off x="1942378" y="2873298"/>
            <a:ext cx="0" cy="19974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144C11-3AC6-4EC7-BE52-4DEDE11FAF9F}"/>
              </a:ext>
            </a:extLst>
          </p:cNvPr>
          <p:cNvCxnSpPr>
            <a:cxnSpLocks/>
          </p:cNvCxnSpPr>
          <p:nvPr/>
        </p:nvCxnSpPr>
        <p:spPr>
          <a:xfrm flipH="1">
            <a:off x="1153325" y="4827632"/>
            <a:ext cx="78905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1D5FEF6-5C7E-4F73-9F88-1A7303E57C8B}"/>
              </a:ext>
            </a:extLst>
          </p:cNvPr>
          <p:cNvCxnSpPr>
            <a:cxnSpLocks/>
          </p:cNvCxnSpPr>
          <p:nvPr/>
        </p:nvCxnSpPr>
        <p:spPr>
          <a:xfrm flipV="1">
            <a:off x="1458283" y="2559439"/>
            <a:ext cx="0" cy="9713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8E5D9C-5789-45D8-B131-77BF8AD0A5CF}"/>
              </a:ext>
            </a:extLst>
          </p:cNvPr>
          <p:cNvCxnSpPr>
            <a:cxnSpLocks/>
          </p:cNvCxnSpPr>
          <p:nvPr/>
        </p:nvCxnSpPr>
        <p:spPr>
          <a:xfrm flipH="1">
            <a:off x="1043350" y="3490968"/>
            <a:ext cx="4149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9FE20751-35A2-4FF3-9290-991F81B8EF43}"/>
              </a:ext>
            </a:extLst>
          </p:cNvPr>
          <p:cNvSpPr/>
          <p:nvPr/>
        </p:nvSpPr>
        <p:spPr>
          <a:xfrm>
            <a:off x="2835112" y="2205082"/>
            <a:ext cx="217561" cy="21756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DE3E33-2D65-4E72-A282-4B616DF7C278}"/>
              </a:ext>
            </a:extLst>
          </p:cNvPr>
          <p:cNvSpPr/>
          <p:nvPr/>
        </p:nvSpPr>
        <p:spPr>
          <a:xfrm>
            <a:off x="2828037" y="2795132"/>
            <a:ext cx="217561" cy="21756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115FBFC-4CF8-470B-A108-7AA6FFBA845D}"/>
              </a:ext>
            </a:extLst>
          </p:cNvPr>
          <p:cNvSpPr/>
          <p:nvPr/>
        </p:nvSpPr>
        <p:spPr>
          <a:xfrm>
            <a:off x="2851886" y="3640680"/>
            <a:ext cx="217561" cy="21756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945A5E-B697-4EFF-B852-A935EFDB83D7}"/>
              </a:ext>
            </a:extLst>
          </p:cNvPr>
          <p:cNvCxnSpPr>
            <a:cxnSpLocks/>
          </p:cNvCxnSpPr>
          <p:nvPr/>
        </p:nvCxnSpPr>
        <p:spPr>
          <a:xfrm flipV="1">
            <a:off x="2160553" y="2304897"/>
            <a:ext cx="0" cy="14813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C5432313-F4AE-4D76-8221-DB2F97D93346}"/>
              </a:ext>
            </a:extLst>
          </p:cNvPr>
          <p:cNvSpPr/>
          <p:nvPr/>
        </p:nvSpPr>
        <p:spPr>
          <a:xfrm>
            <a:off x="2048743" y="2186880"/>
            <a:ext cx="217561" cy="217561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3C5C24-302E-4BF5-89C8-80AB70E7A207}"/>
              </a:ext>
            </a:extLst>
          </p:cNvPr>
          <p:cNvCxnSpPr>
            <a:cxnSpLocks/>
          </p:cNvCxnSpPr>
          <p:nvPr/>
        </p:nvCxnSpPr>
        <p:spPr>
          <a:xfrm flipV="1">
            <a:off x="2427749" y="2568404"/>
            <a:ext cx="0" cy="14813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582C6A5-AAA1-4C9C-860D-3293FBBF411C}"/>
              </a:ext>
            </a:extLst>
          </p:cNvPr>
          <p:cNvSpPr/>
          <p:nvPr/>
        </p:nvSpPr>
        <p:spPr>
          <a:xfrm>
            <a:off x="2318569" y="2486199"/>
            <a:ext cx="217561" cy="217561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C4236FC-E276-4685-B895-76F8B70D5D30}"/>
              </a:ext>
            </a:extLst>
          </p:cNvPr>
          <p:cNvCxnSpPr>
            <a:cxnSpLocks/>
          </p:cNvCxnSpPr>
          <p:nvPr/>
        </p:nvCxnSpPr>
        <p:spPr>
          <a:xfrm flipV="1">
            <a:off x="2650179" y="2918392"/>
            <a:ext cx="0" cy="14813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24306036-CCBE-42DF-9776-28B48B1F58EE}"/>
              </a:ext>
            </a:extLst>
          </p:cNvPr>
          <p:cNvSpPr/>
          <p:nvPr/>
        </p:nvSpPr>
        <p:spPr>
          <a:xfrm>
            <a:off x="2540999" y="2836187"/>
            <a:ext cx="217561" cy="217561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AE990F89-219B-41C2-A56D-95E2B421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72123"/>
              </p:ext>
            </p:extLst>
          </p:nvPr>
        </p:nvGraphicFramePr>
        <p:xfrm>
          <a:off x="6915400" y="888293"/>
          <a:ext cx="2005388" cy="466344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501347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501347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501347">
                  <a:extLst>
                    <a:ext uri="{9D8B030D-6E8A-4147-A177-3AD203B41FA5}">
                      <a16:colId xmlns:a16="http://schemas.microsoft.com/office/drawing/2014/main" val="4272371429"/>
                    </a:ext>
                  </a:extLst>
                </a:gridCol>
                <a:gridCol w="501347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86403033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250759330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64817372"/>
                  </a:ext>
                </a:extLst>
              </a:tr>
              <a:tr h="4538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06150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67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you give an electrical engineer a NAND gate</a:t>
            </a:r>
            <a:r>
              <a:rPr lang="mr-IN" sz="2000" dirty="0"/>
              <a:t>…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15555"/>
            <a:ext cx="8763000" cy="601315"/>
          </a:xfrm>
        </p:spPr>
        <p:txBody>
          <a:bodyPr>
            <a:normAutofit/>
          </a:bodyPr>
          <a:lstStyle/>
          <a:p>
            <a:r>
              <a:rPr lang="en-US" dirty="0"/>
              <a:t>Sum up: If a NOT gate is after an AND gate, you get a NAND gate: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850741" y="1392237"/>
            <a:ext cx="3412507" cy="986059"/>
            <a:chOff x="850741" y="1171983"/>
            <a:chExt cx="3412507" cy="986059"/>
          </a:xfrm>
        </p:grpSpPr>
        <p:grpSp>
          <p:nvGrpSpPr>
            <p:cNvPr id="8" name="Group 7"/>
            <p:cNvGrpSpPr/>
            <p:nvPr/>
          </p:nvGrpSpPr>
          <p:grpSpPr>
            <a:xfrm>
              <a:off x="850741" y="1171983"/>
              <a:ext cx="2080407" cy="986059"/>
              <a:chOff x="943752" y="2087428"/>
              <a:chExt cx="2927891" cy="1387744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H="1">
                <a:off x="943752" y="2392228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273502" y="278130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943752" y="323850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Arc 15"/>
              <p:cNvSpPr/>
              <p:nvPr/>
            </p:nvSpPr>
            <p:spPr>
              <a:xfrm>
                <a:off x="1879331" y="2087428"/>
                <a:ext cx="1387744" cy="1387744"/>
              </a:xfrm>
              <a:prstGeom prst="arc">
                <a:avLst>
                  <a:gd name="adj1" fmla="val 16200000"/>
                  <a:gd name="adj2" fmla="val 540089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Rectangle 7"/>
              <p:cNvSpPr/>
              <p:nvPr/>
            </p:nvSpPr>
            <p:spPr>
              <a:xfrm>
                <a:off x="1541893" y="2087428"/>
                <a:ext cx="1037737" cy="1387744"/>
              </a:xfrm>
              <a:custGeom>
                <a:avLst/>
                <a:gdLst>
                  <a:gd name="connsiteX0" fmla="*/ 0 w 1037737"/>
                  <a:gd name="connsiteY0" fmla="*/ 0 h 1379672"/>
                  <a:gd name="connsiteX1" fmla="*/ 1037737 w 1037737"/>
                  <a:gd name="connsiteY1" fmla="*/ 0 h 1379672"/>
                  <a:gd name="connsiteX2" fmla="*/ 1037737 w 1037737"/>
                  <a:gd name="connsiteY2" fmla="*/ 1379672 h 1379672"/>
                  <a:gd name="connsiteX3" fmla="*/ 0 w 1037737"/>
                  <a:gd name="connsiteY3" fmla="*/ 1379672 h 1379672"/>
                  <a:gd name="connsiteX4" fmla="*/ 0 w 1037737"/>
                  <a:gd name="connsiteY4" fmla="*/ 0 h 1379672"/>
                  <a:gd name="connsiteX0" fmla="*/ 1037737 w 1129177"/>
                  <a:gd name="connsiteY0" fmla="*/ 1379672 h 1471112"/>
                  <a:gd name="connsiteX1" fmla="*/ 0 w 1129177"/>
                  <a:gd name="connsiteY1" fmla="*/ 1379672 h 1471112"/>
                  <a:gd name="connsiteX2" fmla="*/ 0 w 1129177"/>
                  <a:gd name="connsiteY2" fmla="*/ 0 h 1471112"/>
                  <a:gd name="connsiteX3" fmla="*/ 1037737 w 1129177"/>
                  <a:gd name="connsiteY3" fmla="*/ 0 h 1471112"/>
                  <a:gd name="connsiteX4" fmla="*/ 1129177 w 1129177"/>
                  <a:gd name="connsiteY4" fmla="*/ 1471112 h 1471112"/>
                  <a:gd name="connsiteX0" fmla="*/ 1037737 w 1037737"/>
                  <a:gd name="connsiteY0" fmla="*/ 1379672 h 1379672"/>
                  <a:gd name="connsiteX1" fmla="*/ 0 w 1037737"/>
                  <a:gd name="connsiteY1" fmla="*/ 1379672 h 1379672"/>
                  <a:gd name="connsiteX2" fmla="*/ 0 w 1037737"/>
                  <a:gd name="connsiteY2" fmla="*/ 0 h 1379672"/>
                  <a:gd name="connsiteX3" fmla="*/ 1037737 w 1037737"/>
                  <a:gd name="connsiteY3" fmla="*/ 0 h 137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7737" h="1379672">
                    <a:moveTo>
                      <a:pt x="1037737" y="1379672"/>
                    </a:moveTo>
                    <a:lnTo>
                      <a:pt x="0" y="1379672"/>
                    </a:lnTo>
                    <a:lnTo>
                      <a:pt x="0" y="0"/>
                    </a:lnTo>
                    <a:lnTo>
                      <a:pt x="1037737" y="0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616200" y="1439167"/>
              <a:ext cx="1647048" cy="451690"/>
              <a:chOff x="2804694" y="2761118"/>
              <a:chExt cx="2909252" cy="797839"/>
            </a:xfrm>
          </p:grpSpPr>
          <p:sp>
            <p:nvSpPr>
              <p:cNvPr id="22" name="Isosceles Triangle 9"/>
              <p:cNvSpPr/>
              <p:nvPr/>
            </p:nvSpPr>
            <p:spPr>
              <a:xfrm rot="5400000">
                <a:off x="3602269" y="2561684"/>
                <a:ext cx="797839" cy="1196707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599542" y="2888136"/>
                <a:ext cx="543805" cy="54380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2804694" y="316230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5115805" y="316004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5791200" y="1349091"/>
            <a:ext cx="2579876" cy="1072348"/>
            <a:chOff x="6025163" y="1202143"/>
            <a:chExt cx="2579876" cy="1072348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6025163" y="1437671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8142839" y="1738317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6025163" y="2091608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>
              <a:off x="6748110" y="1202143"/>
              <a:ext cx="1072348" cy="1072348"/>
            </a:xfrm>
            <a:prstGeom prst="arc">
              <a:avLst>
                <a:gd name="adj1" fmla="val 16200000"/>
                <a:gd name="adj2" fmla="val 540089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7"/>
            <p:cNvSpPr/>
            <p:nvPr/>
          </p:nvSpPr>
          <p:spPr>
            <a:xfrm>
              <a:off x="6487363" y="1202143"/>
              <a:ext cx="801888" cy="1072348"/>
            </a:xfrm>
            <a:custGeom>
              <a:avLst/>
              <a:gdLst>
                <a:gd name="connsiteX0" fmla="*/ 0 w 1037737"/>
                <a:gd name="connsiteY0" fmla="*/ 0 h 1379672"/>
                <a:gd name="connsiteX1" fmla="*/ 1037737 w 1037737"/>
                <a:gd name="connsiteY1" fmla="*/ 0 h 1379672"/>
                <a:gd name="connsiteX2" fmla="*/ 1037737 w 1037737"/>
                <a:gd name="connsiteY2" fmla="*/ 1379672 h 1379672"/>
                <a:gd name="connsiteX3" fmla="*/ 0 w 1037737"/>
                <a:gd name="connsiteY3" fmla="*/ 1379672 h 1379672"/>
                <a:gd name="connsiteX4" fmla="*/ 0 w 1037737"/>
                <a:gd name="connsiteY4" fmla="*/ 0 h 1379672"/>
                <a:gd name="connsiteX0" fmla="*/ 1037737 w 1129177"/>
                <a:gd name="connsiteY0" fmla="*/ 1379672 h 1471112"/>
                <a:gd name="connsiteX1" fmla="*/ 0 w 1129177"/>
                <a:gd name="connsiteY1" fmla="*/ 1379672 h 1471112"/>
                <a:gd name="connsiteX2" fmla="*/ 0 w 1129177"/>
                <a:gd name="connsiteY2" fmla="*/ 0 h 1471112"/>
                <a:gd name="connsiteX3" fmla="*/ 1037737 w 1129177"/>
                <a:gd name="connsiteY3" fmla="*/ 0 h 1471112"/>
                <a:gd name="connsiteX4" fmla="*/ 1129177 w 1129177"/>
                <a:gd name="connsiteY4" fmla="*/ 1471112 h 1471112"/>
                <a:gd name="connsiteX0" fmla="*/ 1037737 w 1037737"/>
                <a:gd name="connsiteY0" fmla="*/ 1379672 h 1379672"/>
                <a:gd name="connsiteX1" fmla="*/ 0 w 1037737"/>
                <a:gd name="connsiteY1" fmla="*/ 1379672 h 1379672"/>
                <a:gd name="connsiteX2" fmla="*/ 0 w 1037737"/>
                <a:gd name="connsiteY2" fmla="*/ 0 h 1379672"/>
                <a:gd name="connsiteX3" fmla="*/ 1037737 w 1037737"/>
                <a:gd name="connsiteY3" fmla="*/ 0 h 137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737" h="1379672">
                  <a:moveTo>
                    <a:pt x="1037737" y="1379672"/>
                  </a:moveTo>
                  <a:lnTo>
                    <a:pt x="0" y="1379672"/>
                  </a:lnTo>
                  <a:lnTo>
                    <a:pt x="0" y="0"/>
                  </a:lnTo>
                  <a:lnTo>
                    <a:pt x="1037737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837230" y="1578273"/>
              <a:ext cx="310119" cy="310119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ight Arrow 37"/>
          <p:cNvSpPr/>
          <p:nvPr/>
        </p:nvSpPr>
        <p:spPr>
          <a:xfrm>
            <a:off x="4533900" y="1608812"/>
            <a:ext cx="1028700" cy="5022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2753" y="2493350"/>
            <a:ext cx="9081247" cy="3020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822960" rtl="0" eaLnBrk="1" latinLnBrk="0" hangingPunct="1">
              <a:spcBef>
                <a:spcPts val="0"/>
              </a:spcBef>
              <a:buSzPct val="100000"/>
              <a:buFont typeface="Trebuchet MS" pitchFamily="34" charset="0"/>
              <a:buChar char="●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780" indent="-257175" algn="l" defTabSz="822960" rtl="0" eaLnBrk="1" latinLnBrk="0" hangingPunct="1">
              <a:spcBef>
                <a:spcPts val="0"/>
              </a:spcBef>
              <a:buFont typeface="Courier New" pitchFamily="49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2955" indent="-250032" algn="l" defTabSz="822960" rtl="0" eaLnBrk="1" latinLnBrk="0" hangingPunct="1">
              <a:spcBef>
                <a:spcPts val="0"/>
              </a:spcBef>
              <a:buFont typeface="Wingdings" pitchFamily="2" charset="2"/>
              <a:buChar char="§"/>
              <a:tabLst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558" indent="-257175" algn="l" defTabSz="822960" rtl="0" eaLnBrk="1" latinLnBrk="0" hangingPunct="1">
              <a:spcBef>
                <a:spcPts val="0"/>
              </a:spcBef>
              <a:buFont typeface="Arial" pitchFamily="34" charset="0"/>
              <a:buChar char="–"/>
              <a:tabLst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5875" indent="-254318" algn="l" defTabSz="822960" rtl="0" eaLnBrk="1" latinLnBrk="0" hangingPunct="1">
              <a:spcBef>
                <a:spcPts val="0"/>
              </a:spcBef>
              <a:buFont typeface="Arial" pitchFamily="34" charset="0"/>
              <a:buChar char="»"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kind of gate has a cool property: it's </a:t>
            </a:r>
            <a:r>
              <a:rPr lang="en-US" b="1" dirty="0"/>
              <a:t>universal</a:t>
            </a:r>
            <a:endParaRPr lang="en-US" dirty="0"/>
          </a:p>
          <a:p>
            <a:pPr lvl="1"/>
            <a:r>
              <a:rPr lang="en-US" dirty="0"/>
              <a:t>In other words, you can build </a:t>
            </a:r>
            <a:r>
              <a:rPr lang="en-US" b="1" dirty="0"/>
              <a:t>an entire computer</a:t>
            </a:r>
            <a:r>
              <a:rPr lang="en-US" dirty="0"/>
              <a:t> with NANDs (or NORs) </a:t>
            </a:r>
          </a:p>
          <a:p>
            <a:pPr lvl="1"/>
            <a:r>
              <a:rPr lang="en-US" dirty="0"/>
              <a:t>Think how to build a NOT from a NAND (Then build an AND,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But this isn't how real circuits are designed, at least not anymore</a:t>
            </a:r>
          </a:p>
          <a:p>
            <a:r>
              <a:rPr lang="en-US" dirty="0"/>
              <a:t>Digital logic courses use them cause </a:t>
            </a:r>
            <a:r>
              <a:rPr lang="en-US" b="1" dirty="0"/>
              <a:t>NAND gate chips are cheap</a:t>
            </a:r>
          </a:p>
          <a:p>
            <a:r>
              <a:rPr lang="en-US" dirty="0"/>
              <a:t>But in Logisim, we have infinite gates for free :D</a:t>
            </a:r>
          </a:p>
          <a:p>
            <a:r>
              <a:rPr lang="en-US" b="1" dirty="0"/>
              <a:t>Use the kind of gate you need for the situation at hand</a:t>
            </a:r>
          </a:p>
        </p:txBody>
      </p:sp>
    </p:spTree>
    <p:extLst>
      <p:ext uri="{BB962C8B-B14F-4D97-AF65-F5344CB8AC3E}">
        <p14:creationId xmlns:p14="http://schemas.microsoft.com/office/powerpoint/2010/main" val="67987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orbit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51030" y="1522226"/>
            <a:ext cx="2514600" cy="2514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p</a:t>
            </a:r>
            <a:r>
              <a:rPr lang="en-US" sz="8000" b="1" baseline="30000" dirty="0"/>
              <a:t>+</a:t>
            </a:r>
          </a:p>
        </p:txBody>
      </p:sp>
      <p:sp>
        <p:nvSpPr>
          <p:cNvPr id="10" name="Oval 9"/>
          <p:cNvSpPr/>
          <p:nvPr/>
        </p:nvSpPr>
        <p:spPr>
          <a:xfrm>
            <a:off x="5650023" y="1598426"/>
            <a:ext cx="533400" cy="533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</a:t>
            </a:r>
            <a:r>
              <a:rPr lang="en-US" sz="1800" b="1" baseline="30000" dirty="0"/>
              <a:t>-</a:t>
            </a:r>
          </a:p>
        </p:txBody>
      </p:sp>
      <p:sp>
        <p:nvSpPr>
          <p:cNvPr id="11" name="Arc 10"/>
          <p:cNvSpPr/>
          <p:nvPr/>
        </p:nvSpPr>
        <p:spPr>
          <a:xfrm rot="21212993">
            <a:off x="1459023" y="1917925"/>
            <a:ext cx="5791200" cy="1828800"/>
          </a:xfrm>
          <a:prstGeom prst="arc">
            <a:avLst>
              <a:gd name="adj1" fmla="val 20547520"/>
              <a:gd name="adj2" fmla="val 132733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66800" y="998663"/>
            <a:ext cx="2842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here's a proton. it has</a:t>
            </a:r>
            <a:br>
              <a:rPr lang="en-US" sz="2200" dirty="0"/>
            </a:br>
            <a:r>
              <a:rPr lang="en-US" sz="2200" dirty="0"/>
              <a:t>a </a:t>
            </a:r>
            <a:r>
              <a:rPr lang="en-US" sz="2200" b="1" dirty="0"/>
              <a:t>positive</a:t>
            </a:r>
            <a:r>
              <a:rPr lang="en-US" sz="2200" dirty="0"/>
              <a:t> charge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53540" y="955502"/>
            <a:ext cx="3167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here's an electron. it has</a:t>
            </a:r>
            <a:br>
              <a:rPr lang="en-US" sz="2200" dirty="0"/>
            </a:br>
            <a:r>
              <a:rPr lang="en-US" sz="2200" dirty="0"/>
              <a:t>a </a:t>
            </a:r>
            <a:r>
              <a:rPr lang="en-US" sz="2200" b="1" dirty="0"/>
              <a:t>negative</a:t>
            </a:r>
            <a:r>
              <a:rPr lang="en-US" sz="2200" dirty="0"/>
              <a:t> charge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22512" y="1886293"/>
            <a:ext cx="17885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it </a:t>
            </a:r>
            <a:r>
              <a:rPr lang="en-US" sz="2200" dirty="0" err="1"/>
              <a:t>kinda</a:t>
            </a:r>
            <a:r>
              <a:rPr lang="en-US" sz="2200" dirty="0"/>
              <a:t> goes around</a:t>
            </a:r>
          </a:p>
          <a:p>
            <a:pPr algn="ctr"/>
            <a:r>
              <a:rPr lang="en-US" sz="2200" dirty="0"/>
              <a:t>the proton in an orbit*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8115" y="5296960"/>
            <a:ext cx="203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*narrator: that was </a:t>
            </a:r>
            <a:r>
              <a:rPr lang="en-US" sz="1200" i="1"/>
              <a:t>not true.</a:t>
            </a:r>
            <a:endParaRPr lang="en-US" sz="1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57697" y="4183840"/>
            <a:ext cx="61895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protons sit still while electrons can move around</a:t>
            </a:r>
          </a:p>
        </p:txBody>
      </p:sp>
    </p:spTree>
    <p:extLst>
      <p:ext uri="{BB962C8B-B14F-4D97-AF65-F5344CB8AC3E}">
        <p14:creationId xmlns:p14="http://schemas.microsoft.com/office/powerpoint/2010/main" val="16460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Opposites attract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1415816"/>
            <a:ext cx="1070503" cy="10705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</a:t>
            </a:r>
            <a:r>
              <a:rPr lang="en-US" sz="4000" b="1" baseline="30000" dirty="0"/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4834468" y="1415816"/>
            <a:ext cx="1070503" cy="10705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e</a:t>
            </a:r>
            <a:r>
              <a:rPr lang="en-US" sz="4000" b="1" baseline="30000" dirty="0"/>
              <a:t>-</a:t>
            </a:r>
          </a:p>
        </p:txBody>
      </p:sp>
      <p:sp>
        <p:nvSpPr>
          <p:cNvPr id="8" name="Heart 7"/>
          <p:cNvSpPr/>
          <p:nvPr/>
        </p:nvSpPr>
        <p:spPr>
          <a:xfrm rot="929326">
            <a:off x="4017339" y="1126799"/>
            <a:ext cx="457200" cy="457200"/>
          </a:xfrm>
          <a:prstGeom prst="heart">
            <a:avLst/>
          </a:prstGeom>
          <a:solidFill>
            <a:srgbClr val="FCA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 rot="21095707">
            <a:off x="4406149" y="1259357"/>
            <a:ext cx="457200" cy="457200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24589" y="1697817"/>
            <a:ext cx="301097" cy="5065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4527285" y="1697817"/>
            <a:ext cx="301097" cy="5065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55000" y="3320816"/>
            <a:ext cx="1070503" cy="10705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</a:t>
            </a:r>
            <a:r>
              <a:rPr lang="en-US" sz="4000" b="1" baseline="30000" dirty="0"/>
              <a:t>+</a:t>
            </a:r>
          </a:p>
        </p:txBody>
      </p:sp>
      <p:sp>
        <p:nvSpPr>
          <p:cNvPr id="13" name="Oval 12"/>
          <p:cNvSpPr/>
          <p:nvPr/>
        </p:nvSpPr>
        <p:spPr>
          <a:xfrm>
            <a:off x="6394927" y="3316583"/>
            <a:ext cx="1070503" cy="10705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e</a:t>
            </a:r>
            <a:r>
              <a:rPr lang="en-US" sz="4000" b="1" baseline="30000" dirty="0"/>
              <a:t>-</a:t>
            </a:r>
          </a:p>
        </p:txBody>
      </p:sp>
      <p:sp>
        <p:nvSpPr>
          <p:cNvPr id="14" name="Left-Right Arrow 13"/>
          <p:cNvSpPr/>
          <p:nvPr/>
        </p:nvSpPr>
        <p:spPr>
          <a:xfrm rot="19039133">
            <a:off x="1862219" y="2619091"/>
            <a:ext cx="1545425" cy="457200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 rot="13668299">
            <a:off x="5444902" y="2671606"/>
            <a:ext cx="1382142" cy="457200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90340" y="2412531"/>
            <a:ext cx="2426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opposite charges </a:t>
            </a:r>
            <a:r>
              <a:rPr lang="en-US" sz="2200" b="1" dirty="0"/>
              <a:t>attract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9987" y="1951067"/>
            <a:ext cx="2426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two of the same charge </a:t>
            </a:r>
            <a:r>
              <a:rPr lang="en-US" sz="2200" b="1" dirty="0"/>
              <a:t>repel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75804" y="2333405"/>
            <a:ext cx="2426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here's electricity. here it is</a:t>
            </a:r>
            <a:endParaRPr lang="en-US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305001" y="3594565"/>
            <a:ext cx="2426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but protons are </a:t>
            </a:r>
            <a:r>
              <a:rPr lang="en-US" sz="2200" dirty="0" err="1"/>
              <a:t>kinda</a:t>
            </a:r>
            <a:r>
              <a:rPr lang="en-US" sz="2200" dirty="0"/>
              <a:t> stuck, so</a:t>
            </a:r>
            <a:r>
              <a:rPr lang="mr-IN" sz="2200" dirty="0"/>
              <a:t>…</a:t>
            </a:r>
            <a:endParaRPr lang="en-US" sz="2200" b="1" dirty="0"/>
          </a:p>
        </p:txBody>
      </p:sp>
      <p:sp>
        <p:nvSpPr>
          <p:cNvPr id="21" name="Oval 20"/>
          <p:cNvSpPr/>
          <p:nvPr/>
        </p:nvSpPr>
        <p:spPr>
          <a:xfrm>
            <a:off x="5419167" y="2058339"/>
            <a:ext cx="3115233" cy="1464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4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8" grpId="0"/>
      <p:bldP spid="19" grpId="0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</a:t>
            </a:r>
            <a:r>
              <a:rPr lang="en-US" strike="sngStrike" dirty="0"/>
              <a:t>fish</a:t>
            </a:r>
            <a:r>
              <a:rPr lang="en-US" dirty="0"/>
              <a:t> electrons in the sea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" y="2299124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7" name="Oval 6"/>
          <p:cNvSpPr/>
          <p:nvPr/>
        </p:nvSpPr>
        <p:spPr>
          <a:xfrm>
            <a:off x="1181099" y="3102265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8" name="Oval 7"/>
          <p:cNvSpPr/>
          <p:nvPr/>
        </p:nvSpPr>
        <p:spPr>
          <a:xfrm>
            <a:off x="609600" y="4546492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13" name="Oval 12"/>
          <p:cNvSpPr/>
          <p:nvPr/>
        </p:nvSpPr>
        <p:spPr>
          <a:xfrm>
            <a:off x="609600" y="3422808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16" name="Oval 15"/>
          <p:cNvSpPr/>
          <p:nvPr/>
        </p:nvSpPr>
        <p:spPr>
          <a:xfrm>
            <a:off x="1875369" y="2299124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17" name="Oval 16"/>
          <p:cNvSpPr/>
          <p:nvPr/>
        </p:nvSpPr>
        <p:spPr>
          <a:xfrm>
            <a:off x="1875369" y="4546492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18" name="Oval 17"/>
          <p:cNvSpPr/>
          <p:nvPr/>
        </p:nvSpPr>
        <p:spPr>
          <a:xfrm>
            <a:off x="1875369" y="3422808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19" name="Oval 18"/>
          <p:cNvSpPr/>
          <p:nvPr/>
        </p:nvSpPr>
        <p:spPr>
          <a:xfrm>
            <a:off x="3141138" y="2299124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0" name="Oval 19"/>
          <p:cNvSpPr/>
          <p:nvPr/>
        </p:nvSpPr>
        <p:spPr>
          <a:xfrm>
            <a:off x="3141138" y="4546492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1" name="Oval 20"/>
          <p:cNvSpPr/>
          <p:nvPr/>
        </p:nvSpPr>
        <p:spPr>
          <a:xfrm>
            <a:off x="3141138" y="3422808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2" name="Oval 21"/>
          <p:cNvSpPr/>
          <p:nvPr/>
        </p:nvSpPr>
        <p:spPr>
          <a:xfrm>
            <a:off x="4406907" y="2299124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3" name="Oval 22"/>
          <p:cNvSpPr/>
          <p:nvPr/>
        </p:nvSpPr>
        <p:spPr>
          <a:xfrm>
            <a:off x="4406907" y="4546492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4" name="Oval 23"/>
          <p:cNvSpPr/>
          <p:nvPr/>
        </p:nvSpPr>
        <p:spPr>
          <a:xfrm>
            <a:off x="4406907" y="3422808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5" name="Oval 24"/>
          <p:cNvSpPr/>
          <p:nvPr/>
        </p:nvSpPr>
        <p:spPr>
          <a:xfrm>
            <a:off x="1570569" y="2299124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6" name="Oval 25"/>
          <p:cNvSpPr/>
          <p:nvPr/>
        </p:nvSpPr>
        <p:spPr>
          <a:xfrm>
            <a:off x="2745320" y="2756323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7" name="Oval 26"/>
          <p:cNvSpPr/>
          <p:nvPr/>
        </p:nvSpPr>
        <p:spPr>
          <a:xfrm>
            <a:off x="3920071" y="3213522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8" name="Oval 27"/>
          <p:cNvSpPr/>
          <p:nvPr/>
        </p:nvSpPr>
        <p:spPr>
          <a:xfrm>
            <a:off x="2929471" y="4166555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9" name="Oval 28"/>
          <p:cNvSpPr/>
          <p:nvPr/>
        </p:nvSpPr>
        <p:spPr>
          <a:xfrm>
            <a:off x="1375832" y="3994307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30" name="Oval 29"/>
          <p:cNvSpPr/>
          <p:nvPr/>
        </p:nvSpPr>
        <p:spPr>
          <a:xfrm>
            <a:off x="2815171" y="4852354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31" name="Oval 30"/>
          <p:cNvSpPr/>
          <p:nvPr/>
        </p:nvSpPr>
        <p:spPr>
          <a:xfrm>
            <a:off x="4148671" y="4227935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32" name="Oval 31"/>
          <p:cNvSpPr/>
          <p:nvPr/>
        </p:nvSpPr>
        <p:spPr>
          <a:xfrm>
            <a:off x="4042838" y="2489092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33" name="Oval 32"/>
          <p:cNvSpPr/>
          <p:nvPr/>
        </p:nvSpPr>
        <p:spPr>
          <a:xfrm>
            <a:off x="1443565" y="4705378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34" name="Oval 33"/>
          <p:cNvSpPr/>
          <p:nvPr/>
        </p:nvSpPr>
        <p:spPr>
          <a:xfrm>
            <a:off x="2103969" y="3087585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35" name="TextBox 34"/>
          <p:cNvSpPr txBox="1"/>
          <p:nvPr/>
        </p:nvSpPr>
        <p:spPr>
          <a:xfrm>
            <a:off x="821001" y="907535"/>
            <a:ext cx="4386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here's a solid piece of metal</a:t>
            </a:r>
            <a:endParaRPr lang="en-US" sz="2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429000" y="1291538"/>
            <a:ext cx="4623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the atoms are in a fixed structure</a:t>
            </a:r>
            <a:endParaRPr lang="en-US" sz="2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240242" y="1654905"/>
            <a:ext cx="64264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but </a:t>
            </a:r>
            <a:r>
              <a:rPr lang="en-US" sz="2200" i="1" dirty="0"/>
              <a:t>some</a:t>
            </a:r>
            <a:r>
              <a:rPr lang="en-US" sz="2200" dirty="0"/>
              <a:t> of the electrons are free to move around</a:t>
            </a:r>
            <a:endParaRPr lang="en-US" sz="2200" b="1" dirty="0"/>
          </a:p>
        </p:txBody>
      </p:sp>
      <p:sp>
        <p:nvSpPr>
          <p:cNvPr id="38" name="Oval 37"/>
          <p:cNvSpPr/>
          <p:nvPr/>
        </p:nvSpPr>
        <p:spPr>
          <a:xfrm>
            <a:off x="2929470" y="325056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39" name="TextBox 38"/>
          <p:cNvSpPr txBox="1"/>
          <p:nvPr/>
        </p:nvSpPr>
        <p:spPr>
          <a:xfrm>
            <a:off x="5228174" y="2325436"/>
            <a:ext cx="38483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right now, the charges are </a:t>
            </a:r>
            <a:r>
              <a:rPr lang="en-US" sz="2200" b="1" dirty="0"/>
              <a:t>balanced: </a:t>
            </a:r>
            <a:r>
              <a:rPr lang="en-US" sz="2200" dirty="0"/>
              <a:t>same number of positive and negative</a:t>
            </a:r>
            <a:endParaRPr lang="en-US" sz="2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232673" y="3717504"/>
            <a:ext cx="3568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let's knock it out of whack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85484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Two moles is company, three's a crowd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2600" y="1588336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7" name="Oval 6"/>
          <p:cNvSpPr/>
          <p:nvPr/>
        </p:nvSpPr>
        <p:spPr>
          <a:xfrm>
            <a:off x="2324099" y="2391477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8" name="Oval 7"/>
          <p:cNvSpPr/>
          <p:nvPr/>
        </p:nvSpPr>
        <p:spPr>
          <a:xfrm>
            <a:off x="1752600" y="3835704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13" name="Oval 12"/>
          <p:cNvSpPr/>
          <p:nvPr/>
        </p:nvSpPr>
        <p:spPr>
          <a:xfrm>
            <a:off x="1752600" y="2712020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16" name="Oval 15"/>
          <p:cNvSpPr/>
          <p:nvPr/>
        </p:nvSpPr>
        <p:spPr>
          <a:xfrm>
            <a:off x="3018369" y="1588336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17" name="Oval 16"/>
          <p:cNvSpPr/>
          <p:nvPr/>
        </p:nvSpPr>
        <p:spPr>
          <a:xfrm>
            <a:off x="3018369" y="3835704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18" name="Oval 17"/>
          <p:cNvSpPr/>
          <p:nvPr/>
        </p:nvSpPr>
        <p:spPr>
          <a:xfrm>
            <a:off x="3018369" y="2712020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19" name="Oval 18"/>
          <p:cNvSpPr/>
          <p:nvPr/>
        </p:nvSpPr>
        <p:spPr>
          <a:xfrm>
            <a:off x="4284138" y="1588336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0" name="Oval 19"/>
          <p:cNvSpPr/>
          <p:nvPr/>
        </p:nvSpPr>
        <p:spPr>
          <a:xfrm>
            <a:off x="4284138" y="3835704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1" name="Oval 20"/>
          <p:cNvSpPr/>
          <p:nvPr/>
        </p:nvSpPr>
        <p:spPr>
          <a:xfrm>
            <a:off x="4284138" y="2712020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2" name="Oval 21"/>
          <p:cNvSpPr/>
          <p:nvPr/>
        </p:nvSpPr>
        <p:spPr>
          <a:xfrm>
            <a:off x="5549907" y="1588336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3" name="Oval 22"/>
          <p:cNvSpPr/>
          <p:nvPr/>
        </p:nvSpPr>
        <p:spPr>
          <a:xfrm>
            <a:off x="5549907" y="3835704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4" name="Oval 23"/>
          <p:cNvSpPr/>
          <p:nvPr/>
        </p:nvSpPr>
        <p:spPr>
          <a:xfrm>
            <a:off x="5549907" y="2712020"/>
            <a:ext cx="685799" cy="6857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5" name="Oval 24"/>
          <p:cNvSpPr/>
          <p:nvPr/>
        </p:nvSpPr>
        <p:spPr>
          <a:xfrm>
            <a:off x="2719917" y="1852889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6" name="Oval 25"/>
          <p:cNvSpPr/>
          <p:nvPr/>
        </p:nvSpPr>
        <p:spPr>
          <a:xfrm>
            <a:off x="3888320" y="2045535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7" name="Oval 26"/>
          <p:cNvSpPr/>
          <p:nvPr/>
        </p:nvSpPr>
        <p:spPr>
          <a:xfrm>
            <a:off x="5063071" y="2502734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8" name="Oval 27"/>
          <p:cNvSpPr/>
          <p:nvPr/>
        </p:nvSpPr>
        <p:spPr>
          <a:xfrm>
            <a:off x="4072471" y="3455767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29" name="Oval 28"/>
          <p:cNvSpPr/>
          <p:nvPr/>
        </p:nvSpPr>
        <p:spPr>
          <a:xfrm>
            <a:off x="2518832" y="3283519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30" name="Oval 29"/>
          <p:cNvSpPr/>
          <p:nvPr/>
        </p:nvSpPr>
        <p:spPr>
          <a:xfrm>
            <a:off x="3896787" y="3988228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31" name="Oval 30"/>
          <p:cNvSpPr/>
          <p:nvPr/>
        </p:nvSpPr>
        <p:spPr>
          <a:xfrm>
            <a:off x="5291671" y="3517147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32" name="Oval 31"/>
          <p:cNvSpPr/>
          <p:nvPr/>
        </p:nvSpPr>
        <p:spPr>
          <a:xfrm>
            <a:off x="5185838" y="1778304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33" name="Oval 32"/>
          <p:cNvSpPr/>
          <p:nvPr/>
        </p:nvSpPr>
        <p:spPr>
          <a:xfrm>
            <a:off x="2586565" y="399459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34" name="Oval 33"/>
          <p:cNvSpPr/>
          <p:nvPr/>
        </p:nvSpPr>
        <p:spPr>
          <a:xfrm>
            <a:off x="3246969" y="2376797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35" name="TextBox 34"/>
          <p:cNvSpPr txBox="1"/>
          <p:nvPr/>
        </p:nvSpPr>
        <p:spPr>
          <a:xfrm>
            <a:off x="821001" y="960936"/>
            <a:ext cx="4386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let's shove more electrons in</a:t>
            </a:r>
            <a:endParaRPr lang="en-US" sz="2200" b="1" dirty="0"/>
          </a:p>
        </p:txBody>
      </p:sp>
      <p:sp>
        <p:nvSpPr>
          <p:cNvPr id="38" name="Oval 37"/>
          <p:cNvSpPr/>
          <p:nvPr/>
        </p:nvSpPr>
        <p:spPr>
          <a:xfrm>
            <a:off x="4072470" y="2539772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41" name="Oval 40"/>
          <p:cNvSpPr/>
          <p:nvPr/>
        </p:nvSpPr>
        <p:spPr>
          <a:xfrm>
            <a:off x="258230" y="166093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42" name="Oval 41"/>
          <p:cNvSpPr/>
          <p:nvPr/>
        </p:nvSpPr>
        <p:spPr>
          <a:xfrm>
            <a:off x="61115" y="2536828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43" name="Oval 42"/>
          <p:cNvSpPr/>
          <p:nvPr/>
        </p:nvSpPr>
        <p:spPr>
          <a:xfrm>
            <a:off x="41797" y="3620075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44" name="Oval 43"/>
          <p:cNvSpPr/>
          <p:nvPr/>
        </p:nvSpPr>
        <p:spPr>
          <a:xfrm>
            <a:off x="838200" y="2215073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45" name="Oval 44"/>
          <p:cNvSpPr/>
          <p:nvPr/>
        </p:nvSpPr>
        <p:spPr>
          <a:xfrm>
            <a:off x="704316" y="3455767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baseline="30000" dirty="0"/>
          </a:p>
        </p:txBody>
      </p:sp>
      <p:sp>
        <p:nvSpPr>
          <p:cNvPr id="3" name="Oval Callout 2"/>
          <p:cNvSpPr/>
          <p:nvPr/>
        </p:nvSpPr>
        <p:spPr>
          <a:xfrm>
            <a:off x="1885128" y="4816788"/>
            <a:ext cx="812792" cy="457200"/>
          </a:xfrm>
          <a:prstGeom prst="wedgeEllipseCallout">
            <a:avLst>
              <a:gd name="adj1" fmla="val 66668"/>
              <a:gd name="adj2" fmla="val -118982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Callout 45"/>
          <p:cNvSpPr/>
          <p:nvPr/>
        </p:nvSpPr>
        <p:spPr>
          <a:xfrm>
            <a:off x="3481924" y="4672840"/>
            <a:ext cx="812792" cy="457200"/>
          </a:xfrm>
          <a:prstGeom prst="wedgeEllipseCallout">
            <a:avLst>
              <a:gd name="adj1" fmla="val -30208"/>
              <a:gd name="adj2" fmla="val -2412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71175" y="1495845"/>
            <a:ext cx="2642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packing more electrons in leads to two things: </a:t>
            </a:r>
            <a:endParaRPr lang="en-US" sz="2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240473" y="2576371"/>
            <a:ext cx="2903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1.</a:t>
            </a:r>
            <a:r>
              <a:rPr lang="en-US" sz="2200" dirty="0"/>
              <a:t> this metal is now </a:t>
            </a:r>
            <a:r>
              <a:rPr lang="en-US" sz="2200" b="1" dirty="0"/>
              <a:t>negatively charged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61106" y="3385615"/>
            <a:ext cx="29035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2.</a:t>
            </a:r>
            <a:r>
              <a:rPr lang="en-US" sz="2200" dirty="0"/>
              <a:t> the electrons are now </a:t>
            </a:r>
            <a:r>
              <a:rPr lang="en-US" sz="2200" b="1" dirty="0"/>
              <a:t>closer together</a:t>
            </a:r>
            <a:r>
              <a:rPr lang="en-US" sz="2200" dirty="0"/>
              <a:t> meaning they're </a:t>
            </a:r>
            <a:r>
              <a:rPr lang="en-US" sz="2200" b="1" dirty="0"/>
              <a:t>less happy</a:t>
            </a:r>
          </a:p>
        </p:txBody>
      </p:sp>
    </p:spTree>
    <p:extLst>
      <p:ext uri="{BB962C8B-B14F-4D97-AF65-F5344CB8AC3E}">
        <p14:creationId xmlns:p14="http://schemas.microsoft.com/office/powerpoint/2010/main" val="4229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21753 0.0361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68" y="18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0.17587 0.1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5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0.17118 0.0105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9" y="52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0.23716 -0.0088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8" y="-4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17709 -0.0138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6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4.44444E-6 L 0.02327 0.0455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22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0 L 0.10365 0.0388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19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33333E-6 1.11111E-6 L 0.06336 -0.03611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-180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2222E-6 1.11111E-6 L 0.0658 -0.00361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19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61111E-6 -3.33333E-6 L 0.02691 -0.0730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66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2.22222E-6 L 0.06771 -0.0366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183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0 L 0.07552 0.03028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7" y="15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3.33333E-6 L 0.02274 0.0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" y="25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3.33333E-6 L 0.07552 -0.0019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7" y="-11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72222E-6 -3.33333E-6 L 0.01527 0.0463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" y="230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3.33333E-6 L 0.0125 -0.0405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-202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22222E-6 L -0.025 -0.03305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3" grpId="0" animBg="1"/>
      <p:bldP spid="46" grpId="0" animBg="1"/>
      <p:bldP spid="47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Carousel of unhappiness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6233442" y="449222"/>
            <a:ext cx="1577590" cy="261957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410199" y="2685923"/>
            <a:ext cx="3383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and then give them a (difficult) way out</a:t>
            </a:r>
            <a:endParaRPr lang="en-US" sz="2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04800" y="3470408"/>
            <a:ext cx="472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and then have something which will </a:t>
            </a:r>
            <a:r>
              <a:rPr lang="en-US" sz="2200" b="1" dirty="0"/>
              <a:t>squeeze them back together </a:t>
            </a:r>
            <a:r>
              <a:rPr lang="en-US" sz="2200" dirty="0"/>
              <a:t>again</a:t>
            </a:r>
            <a:endParaRPr lang="en-US" sz="2200" b="1" dirty="0"/>
          </a:p>
        </p:txBody>
      </p:sp>
      <p:pic>
        <p:nvPicPr>
          <p:cNvPr id="54" name="Picture 4" descr="mage result for 9v battery hi-wat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8333" r="22222" b="2778"/>
          <a:stretch/>
        </p:blipFill>
        <p:spPr bwMode="auto">
          <a:xfrm rot="3608878">
            <a:off x="1008324" y="1626175"/>
            <a:ext cx="1216554" cy="204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4267200" y="4189637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well now you have electricity</a:t>
            </a:r>
            <a:endParaRPr lang="en-US" sz="2200" b="1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184876" y="475770"/>
            <a:ext cx="1662611" cy="2619579"/>
          </a:xfrm>
          <a:prstGeom prst="rect">
            <a:avLst/>
          </a:prstGeom>
        </p:spPr>
      </p:pic>
      <p:sp>
        <p:nvSpPr>
          <p:cNvPr id="50" name="Can 49"/>
          <p:cNvSpPr/>
          <p:nvPr/>
        </p:nvSpPr>
        <p:spPr>
          <a:xfrm rot="5222709">
            <a:off x="4234907" y="610523"/>
            <a:ext cx="505112" cy="3464116"/>
          </a:xfrm>
          <a:prstGeom prst="can">
            <a:avLst>
              <a:gd name="adj" fmla="val 3769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wire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6660" y="955764"/>
            <a:ext cx="4386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if we shove some down a wire</a:t>
            </a:r>
            <a:endParaRPr lang="en-US" sz="2200" b="1" dirty="0"/>
          </a:p>
        </p:txBody>
      </p:sp>
      <p:sp>
        <p:nvSpPr>
          <p:cNvPr id="10" name="Can 9"/>
          <p:cNvSpPr/>
          <p:nvPr/>
        </p:nvSpPr>
        <p:spPr>
          <a:xfrm rot="16200000">
            <a:off x="3765503" y="-92852"/>
            <a:ext cx="505112" cy="3464118"/>
          </a:xfrm>
          <a:prstGeom prst="can">
            <a:avLst>
              <a:gd name="adj" fmla="val 3769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wire</a:t>
            </a:r>
          </a:p>
        </p:txBody>
      </p:sp>
      <p:sp>
        <p:nvSpPr>
          <p:cNvPr id="57" name="Rounded Rectangular Callout 56"/>
          <p:cNvSpPr/>
          <p:nvPr/>
        </p:nvSpPr>
        <p:spPr>
          <a:xfrm>
            <a:off x="2719292" y="2830856"/>
            <a:ext cx="1700308" cy="457200"/>
          </a:xfrm>
          <a:prstGeom prst="wedgeRoundRectCallout">
            <a:avLst>
              <a:gd name="adj1" fmla="val 24555"/>
              <a:gd name="adj2" fmla="val -120833"/>
              <a:gd name="adj3" fmla="val 16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we'd like to get off mister bones wild ride</a:t>
            </a:r>
          </a:p>
        </p:txBody>
      </p:sp>
    </p:spTree>
    <p:extLst>
      <p:ext uri="{BB962C8B-B14F-4D97-AF65-F5344CB8AC3E}">
        <p14:creationId xmlns:p14="http://schemas.microsoft.com/office/powerpoint/2010/main" val="196717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5" grpId="0"/>
      <p:bldP spid="50" grpId="0" animBg="1"/>
      <p:bldP spid="35" grpId="0"/>
      <p:bldP spid="10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</a:t>
            </a:r>
            <a:r>
              <a:rPr lang="en-US" dirty="0" err="1"/>
              <a:t>em</a:t>
            </a:r>
            <a:r>
              <a:rPr lang="en-US" dirty="0"/>
              <a:t> 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1034816"/>
            <a:ext cx="2945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voltage</a:t>
            </a:r>
            <a:r>
              <a:rPr lang="en-US" sz="2200" dirty="0"/>
              <a:t> measures electron unhappiness</a:t>
            </a:r>
            <a:endParaRPr 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034816"/>
            <a:ext cx="36311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current </a:t>
            </a:r>
            <a:r>
              <a:rPr lang="en-US" sz="2200" dirty="0"/>
              <a:t>measures how many electrons per second are moving past a point</a:t>
            </a:r>
            <a:endParaRPr lang="en-US" sz="2200" b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601171" y="2085568"/>
            <a:ext cx="2818609" cy="506734"/>
            <a:chOff x="601171" y="1698452"/>
            <a:chExt cx="2818609" cy="506734"/>
          </a:xfrm>
        </p:grpSpPr>
        <p:sp>
          <p:nvSpPr>
            <p:cNvPr id="13" name="Oval 12"/>
            <p:cNvSpPr/>
            <p:nvPr/>
          </p:nvSpPr>
          <p:spPr>
            <a:xfrm>
              <a:off x="3191180" y="1700489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01171" y="1698452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18" name="Left-Right Arrow 17"/>
            <p:cNvSpPr/>
            <p:nvPr/>
          </p:nvSpPr>
          <p:spPr>
            <a:xfrm>
              <a:off x="890808" y="1705378"/>
              <a:ext cx="2247456" cy="212675"/>
            </a:xfrm>
            <a:prstGeom prst="leftRightArrow">
              <a:avLst>
                <a:gd name="adj1" fmla="val 20371"/>
                <a:gd name="adj2" fmla="val 481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6635" y="1774299"/>
              <a:ext cx="107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low 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96204" y="2863616"/>
            <a:ext cx="1270531" cy="1091760"/>
            <a:chOff x="1396204" y="2476500"/>
            <a:chExt cx="1270531" cy="1091760"/>
          </a:xfrm>
        </p:grpSpPr>
        <p:sp>
          <p:nvSpPr>
            <p:cNvPr id="19" name="Left-Right Arrow 18"/>
            <p:cNvSpPr/>
            <p:nvPr/>
          </p:nvSpPr>
          <p:spPr>
            <a:xfrm>
              <a:off x="1678934" y="2476500"/>
              <a:ext cx="706284" cy="689839"/>
            </a:xfrm>
            <a:prstGeom prst="leftRightArrow">
              <a:avLst>
                <a:gd name="adj1" fmla="val 64555"/>
                <a:gd name="adj2" fmla="val 3096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135" y="2707119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396204" y="2707119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0504" y="3137373"/>
              <a:ext cx="107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high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667917" y="2482616"/>
            <a:ext cx="4637883" cy="1219200"/>
            <a:chOff x="3667917" y="2095500"/>
            <a:chExt cx="4637883" cy="1219200"/>
          </a:xfrm>
        </p:grpSpPr>
        <p:sp>
          <p:nvSpPr>
            <p:cNvPr id="24" name="Oval 23"/>
            <p:cNvSpPr/>
            <p:nvPr/>
          </p:nvSpPr>
          <p:spPr>
            <a:xfrm>
              <a:off x="4648200" y="2362200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105400" y="2937739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562600" y="2563186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6030384" y="2771149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6250517" y="2247900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495800" y="2095500"/>
              <a:ext cx="381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495800" y="3314700"/>
              <a:ext cx="381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629400" y="2095500"/>
              <a:ext cx="0" cy="1214602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124700" y="2771149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7774517" y="2288020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67917" y="2605155"/>
              <a:ext cx="107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low 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701786" y="4021140"/>
            <a:ext cx="4583904" cy="1219200"/>
            <a:chOff x="3701786" y="3634024"/>
            <a:chExt cx="4583904" cy="1219200"/>
          </a:xfrm>
        </p:grpSpPr>
        <p:sp>
          <p:nvSpPr>
            <p:cNvPr id="37" name="Oval 36"/>
            <p:cNvSpPr/>
            <p:nvPr/>
          </p:nvSpPr>
          <p:spPr>
            <a:xfrm>
              <a:off x="4628090" y="3900724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085290" y="4476263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542490" y="4101710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0274" y="4309673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230407" y="3786424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475690" y="3634024"/>
              <a:ext cx="381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75690" y="4853224"/>
              <a:ext cx="381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09290" y="3634024"/>
              <a:ext cx="0" cy="1214602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333189" y="4309673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7754407" y="3826544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5009090" y="4015024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746623" y="4344363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5562600" y="3736075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961590" y="3972965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5544607" y="4394751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5186891" y="3722059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380690" y="4455990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674908" y="3753567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6736289" y="4066050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6400797" y="4108182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6846357" y="4432105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7287679" y="3800176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7745940" y="4480703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baseline="30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01786" y="3968229"/>
              <a:ext cx="107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high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05330" y="4298767"/>
            <a:ext cx="3631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and </a:t>
            </a:r>
            <a:r>
              <a:rPr lang="en-US" sz="2200" b="1"/>
              <a:t>that's electricity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9485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Logic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66858-66A8-4859-AA4C-E7D8B465D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Transistors </a:t>
            </a:r>
            <a:r>
              <a:rPr lang="en-US" dirty="0" err="1"/>
              <a:t>n’at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1015</Words>
  <Application>Microsoft Office PowerPoint</Application>
  <PresentationFormat>On-screen Show (16:10)</PresentationFormat>
  <Paragraphs>432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Lato Heavy</vt:lpstr>
      <vt:lpstr>Open Sans</vt:lpstr>
      <vt:lpstr>Trebuchet MS</vt:lpstr>
      <vt:lpstr>Wingdings 3</vt:lpstr>
      <vt:lpstr>Facet</vt:lpstr>
      <vt:lpstr>Office Theme</vt:lpstr>
      <vt:lpstr>CS/COE 0447</vt:lpstr>
      <vt:lpstr>What's electricity?</vt:lpstr>
      <vt:lpstr>In your orbit</vt:lpstr>
      <vt:lpstr>Opposites attract…</vt:lpstr>
      <vt:lpstr>Lots of fish electrons in the sea</vt:lpstr>
      <vt:lpstr>Two moles is company, three's a crowd</vt:lpstr>
      <vt:lpstr>Carousel of unhappiness</vt:lpstr>
      <vt:lpstr>Watch em go</vt:lpstr>
      <vt:lpstr>Logic Basics</vt:lpstr>
      <vt:lpstr>Transistors</vt:lpstr>
      <vt:lpstr>Two Types of MOS Transistor</vt:lpstr>
      <vt:lpstr>Gates</vt:lpstr>
      <vt:lpstr>Time to bundle up</vt:lpstr>
      <vt:lpstr>NOT (With MOS Transistors)</vt:lpstr>
      <vt:lpstr>NAND (MOS)</vt:lpstr>
      <vt:lpstr>AND (MOS)</vt:lpstr>
      <vt:lpstr>NOR (MOS)</vt:lpstr>
      <vt:lpstr>OR (MOS)</vt:lpstr>
      <vt:lpstr>AND, OR, and… XOR?</vt:lpstr>
      <vt:lpstr>AND (multiple inputs)</vt:lpstr>
      <vt:lpstr>AND and/or OR</vt:lpstr>
      <vt:lpstr>AND and/or OR</vt:lpstr>
      <vt:lpstr>If you give an electrical engineer a NAND gate…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0447</dc:title>
  <dc:creator>Wilkinson II, David W</dc:creator>
  <cp:lastModifiedBy>Wilkinson II, David W</cp:lastModifiedBy>
  <cp:revision>62</cp:revision>
  <dcterms:created xsi:type="dcterms:W3CDTF">2018-08-24T23:21:45Z</dcterms:created>
  <dcterms:modified xsi:type="dcterms:W3CDTF">2018-10-11T03:06:40Z</dcterms:modified>
</cp:coreProperties>
</file>