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389" r:id="rId6"/>
    <p:sldId id="375" r:id="rId7"/>
    <p:sldId id="392" r:id="rId8"/>
    <p:sldId id="393" r:id="rId9"/>
    <p:sldId id="391" r:id="rId10"/>
    <p:sldId id="367" r:id="rId11"/>
    <p:sldId id="390" r:id="rId1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die Pierce-McManamon" initials="" lastIdx="3" clrIdx="0"/>
  <p:cmAuthor id="2" name="James Hughe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7E4C"/>
    <a:srgbClr val="C3B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A2283-4C2D-48D2-928D-FC07DB84205F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C6FE4-EA51-487C-90D6-D4D844B474D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45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15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04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19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19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2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209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04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64100" y="12318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25" y="85364"/>
            <a:ext cx="710050" cy="94673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94975" y="186967"/>
            <a:ext cx="7984800" cy="76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SzPct val="100000"/>
              <a:buFont typeface="Impact"/>
              <a:defRPr sz="2400">
                <a:latin typeface="Impact"/>
                <a:ea typeface="Impact"/>
                <a:cs typeface="Impact"/>
                <a:sym typeface="Impact"/>
              </a:defRPr>
            </a:lvl1pPr>
            <a:lvl2pPr lvl="1" algn="l" rtl="0">
              <a:spcBef>
                <a:spcPts val="0"/>
              </a:spcBef>
              <a:buSzPct val="100000"/>
              <a:defRPr sz="2400"/>
            </a:lvl2pPr>
            <a:lvl3pPr lvl="2" algn="l" rtl="0">
              <a:spcBef>
                <a:spcPts val="0"/>
              </a:spcBef>
              <a:buSzPct val="100000"/>
              <a:defRPr sz="2400"/>
            </a:lvl3pPr>
            <a:lvl4pPr lvl="3" algn="l" rtl="0">
              <a:spcBef>
                <a:spcPts val="0"/>
              </a:spcBef>
              <a:buSzPct val="100000"/>
              <a:defRPr sz="2400"/>
            </a:lvl4pPr>
            <a:lvl5pPr lvl="4" algn="l" rtl="0">
              <a:spcBef>
                <a:spcPts val="0"/>
              </a:spcBef>
              <a:buSzPct val="100000"/>
              <a:defRPr sz="2400"/>
            </a:lvl5pPr>
            <a:lvl6pPr lvl="5" algn="l" rtl="0">
              <a:spcBef>
                <a:spcPts val="0"/>
              </a:spcBef>
              <a:buSzPct val="100000"/>
              <a:defRPr sz="2400"/>
            </a:lvl6pPr>
            <a:lvl7pPr lvl="6" algn="l" rtl="0">
              <a:spcBef>
                <a:spcPts val="0"/>
              </a:spcBef>
              <a:buSzPct val="100000"/>
              <a:defRPr sz="2400"/>
            </a:lvl7pPr>
            <a:lvl8pPr lvl="7" algn="l" rtl="0">
              <a:spcBef>
                <a:spcPts val="0"/>
              </a:spcBef>
              <a:buSzPct val="100000"/>
              <a:defRPr sz="2400"/>
            </a:lvl8pPr>
            <a:lvl9pPr lvl="8" algn="l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96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16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6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81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5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24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94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82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F5A0F69-D080-4DDD-9D8A-85B47F002423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97BE441-D7F6-4F89-B8E4-0F7DA016A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kBz2rZRI0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E68E-BE84-4B5A-A253-8CE6AEFA0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Accelerating</a:t>
            </a:r>
            <a:r>
              <a:rPr lang="es-ES" dirty="0"/>
              <a:t> (Geo)</a:t>
            </a:r>
            <a:r>
              <a:rPr lang="es-ES" dirty="0" err="1"/>
              <a:t>Spatial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7DB5EA-1A1F-4408-B44B-6A7CF3AB7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Felipe Romero</a:t>
            </a:r>
          </a:p>
          <a:p>
            <a:r>
              <a:rPr lang="es-ES" dirty="0"/>
              <a:t>Rafael </a:t>
            </a:r>
            <a:r>
              <a:rPr lang="es-ES" dirty="0" err="1"/>
              <a:t>Asenjo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2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F14-EBE1-4D10-9F96-B1E59FE3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QGIS in Depth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61F42-FF54-428E-92B2-6AD5CACB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The</a:t>
            </a:r>
            <a:r>
              <a:rPr lang="es-ES" dirty="0"/>
              <a:t> QGIS </a:t>
            </a:r>
            <a:r>
              <a:rPr lang="es-ES" dirty="0" err="1"/>
              <a:t>calculator</a:t>
            </a:r>
            <a:endParaRPr lang="es-ES" dirty="0"/>
          </a:p>
          <a:p>
            <a:pPr lvl="1"/>
            <a:r>
              <a:rPr lang="es-ES" dirty="0"/>
              <a:t>Vector </a:t>
            </a:r>
            <a:r>
              <a:rPr lang="es-ES" dirty="0" err="1"/>
              <a:t>operations</a:t>
            </a:r>
            <a:endParaRPr lang="es-ES" dirty="0"/>
          </a:p>
          <a:p>
            <a:pPr lvl="1"/>
            <a:r>
              <a:rPr lang="es-ES" dirty="0" err="1"/>
              <a:t>Raster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  <a:p>
            <a:r>
              <a:rPr lang="es-ES" dirty="0" err="1"/>
              <a:t>Overview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QGIS </a:t>
            </a:r>
            <a:r>
              <a:rPr lang="es-ES" dirty="0" err="1"/>
              <a:t>console</a:t>
            </a:r>
            <a:endParaRPr lang="es-ES" dirty="0"/>
          </a:p>
          <a:p>
            <a:r>
              <a:rPr lang="es-ES" dirty="0" err="1"/>
              <a:t>Automatizing</a:t>
            </a:r>
            <a:r>
              <a:rPr lang="es-ES" dirty="0"/>
              <a:t> </a:t>
            </a:r>
            <a:r>
              <a:rPr lang="es-ES" dirty="0" err="1"/>
              <a:t>rendering</a:t>
            </a:r>
            <a:r>
              <a:rPr lang="es-ES" dirty="0"/>
              <a:t> and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raster</a:t>
            </a:r>
            <a:r>
              <a:rPr lang="es-ES" dirty="0"/>
              <a:t> and vector </a:t>
            </a:r>
            <a:r>
              <a:rPr lang="es-ES" dirty="0" err="1"/>
              <a:t>layers</a:t>
            </a:r>
            <a:r>
              <a:rPr lang="es-ES" dirty="0"/>
              <a:t> in </a:t>
            </a:r>
            <a:r>
              <a:rPr lang="es-ES" dirty="0" err="1"/>
              <a:t>console</a:t>
            </a:r>
            <a:endParaRPr lang="es-ES" dirty="0"/>
          </a:p>
          <a:p>
            <a:pPr lvl="1"/>
            <a:r>
              <a:rPr lang="es-ES" dirty="0"/>
              <a:t>Vector 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COVID </a:t>
            </a:r>
            <a:r>
              <a:rPr lang="es-ES" dirty="0" err="1">
                <a:sym typeface="Wingdings" panose="05000000000000000000" pitchFamily="2" charset="2"/>
              </a:rPr>
              <a:t>map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Raster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Layer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Floods</a:t>
            </a:r>
            <a:r>
              <a:rPr lang="es-ES" dirty="0">
                <a:sym typeface="Wingdings" panose="05000000000000000000" pitchFamily="2" charset="2"/>
              </a:rPr>
              <a:t> in </a:t>
            </a:r>
            <a:r>
              <a:rPr lang="es-ES" dirty="0" err="1">
                <a:sym typeface="Wingdings" panose="05000000000000000000" pitchFamily="2" charset="2"/>
              </a:rPr>
              <a:t>Malaga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Vector + </a:t>
            </a:r>
            <a:r>
              <a:rPr lang="es-ES" dirty="0" err="1">
                <a:sym typeface="Wingdings" panose="05000000000000000000" pitchFamily="2" charset="2"/>
              </a:rPr>
              <a:t>Raster</a:t>
            </a:r>
            <a:r>
              <a:rPr lang="es-ES" dirty="0">
                <a:sym typeface="Wingdings" panose="05000000000000000000" pitchFamily="2" charset="2"/>
              </a:rPr>
              <a:t>  Flight viewshed</a:t>
            </a:r>
          </a:p>
          <a:p>
            <a:r>
              <a:rPr lang="es-ES" dirty="0" err="1">
                <a:sym typeface="Wingdings" panose="05000000000000000000" pitchFamily="2" charset="2"/>
              </a:rPr>
              <a:t>Command</a:t>
            </a:r>
            <a:r>
              <a:rPr lang="es-ES" dirty="0">
                <a:sym typeface="Wingdings" panose="05000000000000000000" pitchFamily="2" charset="2"/>
              </a:rPr>
              <a:t> line use </a:t>
            </a:r>
            <a:r>
              <a:rPr lang="es-ES" dirty="0" err="1">
                <a:sym typeface="Wingdings" panose="05000000000000000000" pitchFamily="2" charset="2"/>
              </a:rPr>
              <a:t>pyQGIS</a:t>
            </a:r>
            <a:r>
              <a:rPr lang="es-ES" dirty="0">
                <a:sym typeface="Wingdings" panose="05000000000000000000" pitchFamily="2" charset="2"/>
              </a:rPr>
              <a:t> &amp; GDAL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533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BF47-5FEF-4510-8F8C-2D1EDA4E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QGIS Review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5B3BC5-F5A8-4789-8C14-1122568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09" y="2251027"/>
            <a:ext cx="6947731" cy="437717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67556" y="5384800"/>
            <a:ext cx="1631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A </a:t>
            </a:r>
            <a:r>
              <a:rPr lang="es-ES" sz="1100" dirty="0" err="1">
                <a:solidFill>
                  <a:srgbClr val="FF0000"/>
                </a:solidFill>
              </a:rPr>
              <a:t>frequent</a:t>
            </a:r>
            <a:r>
              <a:rPr lang="es-ES" sz="1100" dirty="0">
                <a:solidFill>
                  <a:srgbClr val="FF0000"/>
                </a:solidFill>
              </a:rPr>
              <a:t> place </a:t>
            </a:r>
            <a:r>
              <a:rPr lang="es-ES" sz="1100" dirty="0" err="1">
                <a:solidFill>
                  <a:srgbClr val="FF0000"/>
                </a:solidFill>
              </a:rPr>
              <a:t>for</a:t>
            </a:r>
            <a:endParaRPr lang="es-ES" sz="1100" dirty="0">
              <a:solidFill>
                <a:srgbClr val="FF0000"/>
              </a:solidFill>
            </a:endParaRPr>
          </a:p>
          <a:p>
            <a:r>
              <a:rPr lang="es-ES" sz="1100" dirty="0" err="1">
                <a:solidFill>
                  <a:srgbClr val="FF0000"/>
                </a:solidFill>
              </a:rPr>
              <a:t>additional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panels</a:t>
            </a:r>
            <a:endParaRPr lang="es-ES" sz="1100" dirty="0">
              <a:solidFill>
                <a:srgbClr val="FF0000"/>
              </a:solidFill>
            </a:endParaRPr>
          </a:p>
          <a:p>
            <a:r>
              <a:rPr lang="es-ES" sz="1100" dirty="0">
                <a:solidFill>
                  <a:srgbClr val="FF0000"/>
                </a:solidFill>
              </a:rPr>
              <a:t>(</a:t>
            </a:r>
            <a:r>
              <a:rPr lang="es-ES" sz="1100" dirty="0" err="1">
                <a:solidFill>
                  <a:srgbClr val="FF0000"/>
                </a:solidFill>
              </a:rPr>
              <a:t>view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panels</a:t>
            </a:r>
            <a:r>
              <a:rPr lang="es-ES" sz="1100" dirty="0">
                <a:solidFill>
                  <a:srgbClr val="FF0000"/>
                </a:solidFill>
              </a:rPr>
              <a:t>)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14621" y="4662255"/>
            <a:ext cx="163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solidFill>
                  <a:srgbClr val="FF0000"/>
                </a:solidFill>
              </a:rPr>
              <a:t>Map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view</a:t>
            </a:r>
            <a:r>
              <a:rPr lang="es-ES" sz="1100" dirty="0">
                <a:solidFill>
                  <a:srgbClr val="FF0000"/>
                </a:solidFill>
              </a:rPr>
              <a:t> (Lienzo)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08126" y="4178004"/>
            <a:ext cx="163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solidFill>
                  <a:srgbClr val="FF0000"/>
                </a:solidFill>
              </a:rPr>
              <a:t>Layers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79992" y="3483561"/>
            <a:ext cx="163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solidFill>
                  <a:srgbClr val="FF0000"/>
                </a:solidFill>
              </a:rPr>
              <a:t>Navigation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037376" y="6073367"/>
            <a:ext cx="3118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solidFill>
                  <a:srgbClr val="FF0000"/>
                </a:solidFill>
              </a:rPr>
              <a:t>When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opened</a:t>
            </a:r>
            <a:r>
              <a:rPr lang="es-ES" sz="1100" dirty="0">
                <a:solidFill>
                  <a:srgbClr val="FF0000"/>
                </a:solidFill>
              </a:rPr>
              <a:t>, Python </a:t>
            </a:r>
            <a:r>
              <a:rPr lang="es-ES" sz="1100" dirty="0" err="1">
                <a:solidFill>
                  <a:srgbClr val="FF0000"/>
                </a:solidFill>
              </a:rPr>
              <a:t>console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goes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here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381688" y="2251027"/>
            <a:ext cx="163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solidFill>
                  <a:srgbClr val="FF0000"/>
                </a:solidFill>
              </a:rPr>
              <a:t>Menu</a:t>
            </a:r>
            <a:r>
              <a:rPr lang="es-ES" sz="1100" dirty="0">
                <a:solidFill>
                  <a:srgbClr val="FF0000"/>
                </a:solidFill>
              </a:rPr>
              <a:t> bar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689288" y="2784114"/>
            <a:ext cx="163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Tools bar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12932" y="6596390"/>
            <a:ext cx="163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solidFill>
                  <a:srgbClr val="FF0000"/>
                </a:solidFill>
              </a:rPr>
              <a:t>Map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view</a:t>
            </a:r>
            <a:r>
              <a:rPr lang="es-ES" sz="1100" dirty="0">
                <a:solidFill>
                  <a:srgbClr val="FF0000"/>
                </a:solidFill>
              </a:rPr>
              <a:t> CRS</a:t>
            </a:r>
            <a:endParaRPr lang="en-GB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4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759BA-8D14-4CC5-9B08-2B591DFB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QGIS </a:t>
            </a:r>
            <a:r>
              <a:rPr lang="es-ES" dirty="0" err="1"/>
              <a:t>Calculator</a:t>
            </a:r>
            <a:r>
              <a:rPr lang="es-ES" dirty="0"/>
              <a:t> (vector)</a:t>
            </a:r>
          </a:p>
        </p:txBody>
      </p:sp>
      <p:pic>
        <p:nvPicPr>
          <p:cNvPr id="4" name="Elementos multimedia en línea 3" title="Calculadora en QGIS">
            <a:hlinkClick r:id="" action="ppaction://media"/>
            <a:extLst>
              <a:ext uri="{FF2B5EF4-FFF2-40B4-BE49-F238E27FC236}">
                <a16:creationId xmlns:a16="http://schemas.microsoft.com/office/drawing/2014/main" id="{D534658E-5B7A-4E97-B8C6-4D6D02B926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98022" y="2270875"/>
            <a:ext cx="7697585" cy="43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759BA-8D14-4CC5-9B08-2B591DFB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QGIS </a:t>
            </a:r>
            <a:r>
              <a:rPr lang="es-ES" dirty="0" err="1"/>
              <a:t>Calculator</a:t>
            </a:r>
            <a:r>
              <a:rPr lang="es-ES" dirty="0"/>
              <a:t> (</a:t>
            </a:r>
            <a:r>
              <a:rPr lang="es-ES" dirty="0" err="1"/>
              <a:t>raster</a:t>
            </a:r>
            <a:r>
              <a:rPr lang="es-ES" dirty="0"/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FE83D2-1596-408E-B93B-AD6B538A4D68}"/>
              </a:ext>
            </a:extLst>
          </p:cNvPr>
          <p:cNvSpPr txBox="1"/>
          <p:nvPr/>
        </p:nvSpPr>
        <p:spPr>
          <a:xfrm>
            <a:off x="1080655" y="2577530"/>
            <a:ext cx="6442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Insertar video o </a:t>
            </a:r>
            <a:r>
              <a:rPr lang="es-ES" dirty="0" err="1"/>
              <a:t>slides</a:t>
            </a:r>
            <a:r>
              <a:rPr lang="es-ES" dirty="0"/>
              <a:t> para crear una máscara </a:t>
            </a:r>
            <a:r>
              <a:rPr lang="es-ES" dirty="0" err="1"/>
              <a:t>dem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el ejemplo del parque nacional Sierra de las Nieves</a:t>
            </a:r>
          </a:p>
        </p:txBody>
      </p:sp>
    </p:spTree>
    <p:extLst>
      <p:ext uri="{BB962C8B-B14F-4D97-AF65-F5344CB8AC3E}">
        <p14:creationId xmlns:p14="http://schemas.microsoft.com/office/powerpoint/2010/main" val="335638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QGIS – </a:t>
            </a:r>
            <a:r>
              <a:rPr lang="es-ES" dirty="0" err="1"/>
              <a:t>Console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797" y="2354311"/>
            <a:ext cx="6278138" cy="39278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10584" y="5905629"/>
            <a:ext cx="163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Editor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465315" y="5921479"/>
            <a:ext cx="163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Python </a:t>
            </a:r>
            <a:r>
              <a:rPr lang="es-ES" sz="1100" dirty="0" err="1">
                <a:solidFill>
                  <a:srgbClr val="FF0000"/>
                </a:solidFill>
              </a:rPr>
              <a:t>console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3D9483A-462B-4CEB-86D9-FA35E0D9F44A}"/>
              </a:ext>
            </a:extLst>
          </p:cNvPr>
          <p:cNvCxnSpPr>
            <a:cxnSpLocks/>
          </p:cNvCxnSpPr>
          <p:nvPr/>
        </p:nvCxnSpPr>
        <p:spPr>
          <a:xfrm flipH="1" flipV="1">
            <a:off x="3010619" y="2631058"/>
            <a:ext cx="414225" cy="527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3F9DFFD-EFC4-4F75-9E09-070CDC296737}"/>
              </a:ext>
            </a:extLst>
          </p:cNvPr>
          <p:cNvCxnSpPr>
            <a:cxnSpLocks/>
          </p:cNvCxnSpPr>
          <p:nvPr/>
        </p:nvCxnSpPr>
        <p:spPr>
          <a:xfrm>
            <a:off x="3614468" y="5681348"/>
            <a:ext cx="2096116" cy="37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8EDF4B-BABB-4787-96A9-3609BBE25B81}"/>
              </a:ext>
            </a:extLst>
          </p:cNvPr>
          <p:cNvCxnSpPr>
            <a:cxnSpLocks/>
          </p:cNvCxnSpPr>
          <p:nvPr/>
        </p:nvCxnSpPr>
        <p:spPr>
          <a:xfrm>
            <a:off x="3079630" y="2958860"/>
            <a:ext cx="534839" cy="249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4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A2E5B-97DE-44F8-8DED-36834854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Anexes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761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A2E5B-97DE-44F8-8DED-36834854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QGIS Layers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DF21D-9804-4F53-BD2D-766470A3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200"/>
            <a:ext cx="7425039" cy="3749230"/>
          </a:xfrm>
        </p:spPr>
        <p:txBody>
          <a:bodyPr>
            <a:normAutofit/>
          </a:bodyPr>
          <a:lstStyle/>
          <a:p>
            <a:r>
              <a:rPr lang="es-ES" sz="1600" dirty="0"/>
              <a:t>http://www.juntadeandalucia.es/medioambiente/mapwms/REDIAM_mde_andalucia</a:t>
            </a:r>
          </a:p>
          <a:p>
            <a:r>
              <a:rPr lang="es-ES" sz="1600" dirty="0"/>
              <a:t>http://www.juntadeandalucia.es/medioambiente/mapwms/REDIAM_WCS_mdt</a:t>
            </a:r>
          </a:p>
          <a:p>
            <a:r>
              <a:rPr lang="en-GB" sz="1600" dirty="0"/>
              <a:t>https://datosabiertos.malaga.eu/dataset</a:t>
            </a:r>
          </a:p>
          <a:p>
            <a:r>
              <a:rPr lang="en-GB" sz="1600" dirty="0"/>
              <a:t>Plugins </a:t>
            </a:r>
          </a:p>
          <a:p>
            <a:pPr lvl="1"/>
            <a:r>
              <a:rPr lang="en-GB" sz="1400" dirty="0" err="1"/>
              <a:t>OpenStreetMap</a:t>
            </a:r>
            <a:r>
              <a:rPr lang="en-GB" sz="1400" dirty="0"/>
              <a:t> and OSM place search </a:t>
            </a:r>
          </a:p>
          <a:p>
            <a:pPr lvl="1"/>
            <a:r>
              <a:rPr lang="en-GB" sz="1400" dirty="0" err="1"/>
              <a:t>Openlayers</a:t>
            </a:r>
            <a:endParaRPr lang="en-GB" sz="1400" dirty="0"/>
          </a:p>
          <a:p>
            <a:pPr lvl="1"/>
            <a:r>
              <a:rPr lang="es-ES" sz="1400" dirty="0" err="1"/>
              <a:t>Rasterstats</a:t>
            </a:r>
            <a:r>
              <a:rPr lang="es-ES" sz="1400" dirty="0"/>
              <a:t>, </a:t>
            </a:r>
            <a:r>
              <a:rPr lang="es-ES" sz="1400" dirty="0" err="1"/>
              <a:t>Timemanager</a:t>
            </a:r>
            <a:endParaRPr lang="en-GB" sz="1400" dirty="0"/>
          </a:p>
          <a:p>
            <a:r>
              <a:rPr lang="en-GB" sz="1600" dirty="0"/>
              <a:t>PostGIS connections</a:t>
            </a:r>
          </a:p>
          <a:p>
            <a:pPr lvl="1"/>
            <a:r>
              <a:rPr lang="en-GB" sz="1400" dirty="0"/>
              <a:t>E.g., OBD Logger</a:t>
            </a:r>
          </a:p>
        </p:txBody>
      </p:sp>
    </p:spTree>
    <p:extLst>
      <p:ext uri="{BB962C8B-B14F-4D97-AF65-F5344CB8AC3E}">
        <p14:creationId xmlns:p14="http://schemas.microsoft.com/office/powerpoint/2010/main" val="353840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E8D363D1A06C4A8E99892E111062E1" ma:contentTypeVersion="11" ma:contentTypeDescription="Crear nuevo documento." ma:contentTypeScope="" ma:versionID="bc7335ac6b45c3b24761353ffdff9b7a">
  <xsd:schema xmlns:xsd="http://www.w3.org/2001/XMLSchema" xmlns:xs="http://www.w3.org/2001/XMLSchema" xmlns:p="http://schemas.microsoft.com/office/2006/metadata/properties" xmlns:ns3="2d68f367-3448-4584-8be4-e5200f1a88eb" xmlns:ns4="b7216d0d-3061-4c5f-91f9-f9dbb705efc2" targetNamespace="http://schemas.microsoft.com/office/2006/metadata/properties" ma:root="true" ma:fieldsID="9890ec198a05d4ef84ee45e003419e1e" ns3:_="" ns4:_="">
    <xsd:import namespace="2d68f367-3448-4584-8be4-e5200f1a88eb"/>
    <xsd:import namespace="b7216d0d-3061-4c5f-91f9-f9dbb705e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f367-3448-4584-8be4-e5200f1a8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16d0d-3061-4c5f-91f9-f9dbb705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EC0607-71C2-4AF8-91B4-4415BA9C8AF0}">
  <ds:schemaRefs>
    <ds:schemaRef ds:uri="http://purl.org/dc/terms/"/>
    <ds:schemaRef ds:uri="2d68f367-3448-4584-8be4-e5200f1a88eb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b7216d0d-3061-4c5f-91f9-f9dbb705efc2"/>
  </ds:schemaRefs>
</ds:datastoreItem>
</file>

<file path=customXml/itemProps2.xml><?xml version="1.0" encoding="utf-8"?>
<ds:datastoreItem xmlns:ds="http://schemas.openxmlformats.org/officeDocument/2006/customXml" ds:itemID="{C7D9B052-D209-483B-9984-453E0E83F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f367-3448-4584-8be4-e5200f1a88eb"/>
    <ds:schemaRef ds:uri="b7216d0d-3061-4c5f-91f9-f9dbb705e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FD1CE9-C94B-4E4F-86C2-50CB5BD26C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27876</TotalTime>
  <Words>197</Words>
  <Application>Microsoft Office PowerPoint</Application>
  <PresentationFormat>Presentación en pantalla (4:3)</PresentationFormat>
  <Paragraphs>44</Paragraphs>
  <Slides>8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Impact</vt:lpstr>
      <vt:lpstr>Wingdings 3</vt:lpstr>
      <vt:lpstr>Sala de reuniones Ion</vt:lpstr>
      <vt:lpstr>Accelerating (Geo)Spatial Analytics</vt:lpstr>
      <vt:lpstr>QGIS in Depth</vt:lpstr>
      <vt:lpstr>QGIS Review</vt:lpstr>
      <vt:lpstr>QGIS Calculator (vector)</vt:lpstr>
      <vt:lpstr>QGIS Calculator (raster)</vt:lpstr>
      <vt:lpstr>QGIS – Console</vt:lpstr>
      <vt:lpstr>Anexes </vt:lpstr>
      <vt:lpstr>Useful QGIS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Locational Analytics</dc:title>
  <dc:creator>Luis Felipe Romero</dc:creator>
  <cp:lastModifiedBy>Felipe Romero</cp:lastModifiedBy>
  <cp:revision>88</cp:revision>
  <cp:lastPrinted>2018-10-10T09:04:03Z</cp:lastPrinted>
  <dcterms:created xsi:type="dcterms:W3CDTF">2018-09-13T07:30:17Z</dcterms:created>
  <dcterms:modified xsi:type="dcterms:W3CDTF">2021-11-03T13:49:54Z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0x0101004CE8D363D1A06C4A8E99892E111062E1</vt:lpwstr>
  </property>
</Properties>
</file>