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7"/>
  </p:notesMasterIdLst>
  <p:sldIdLst>
    <p:sldId id="256" r:id="rId5"/>
    <p:sldId id="424" r:id="rId6"/>
    <p:sldId id="428" r:id="rId7"/>
    <p:sldId id="426" r:id="rId8"/>
    <p:sldId id="427" r:id="rId9"/>
    <p:sldId id="401" r:id="rId10"/>
    <p:sldId id="429" r:id="rId11"/>
    <p:sldId id="430" r:id="rId12"/>
    <p:sldId id="431" r:id="rId13"/>
    <p:sldId id="432" r:id="rId14"/>
    <p:sldId id="433" r:id="rId15"/>
    <p:sldId id="425" r:id="rId16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die Pierce-McManamon" initials="" lastIdx="3" clrIdx="0"/>
  <p:cmAuthor id="2" name="James Hughes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388F29-A11D-4611-9217-6564A2462014}" v="176" dt="2019-11-06T16:24:00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A2283-4C2D-48D2-928D-FC07DB84205F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C6FE4-EA51-487C-90D6-D4D844B474D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95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F5A0F69-D080-4DDD-9D8A-85B47F002423}" type="datetimeFigureOut">
              <a:rPr lang="es-ES" smtClean="0"/>
              <a:t>2-11-22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97BE441-D7F6-4F89-B8E4-0F7DA016A8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445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0F69-D080-4DDD-9D8A-85B47F002423}" type="datetimeFigureOut">
              <a:rPr lang="es-ES" smtClean="0"/>
              <a:t>2-11-22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97BE441-D7F6-4F89-B8E4-0F7DA016A8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615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0F69-D080-4DDD-9D8A-85B47F002423}" type="datetimeFigureOut">
              <a:rPr lang="es-ES" smtClean="0"/>
              <a:t>2-11-22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97BE441-D7F6-4F89-B8E4-0F7DA016A8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7043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0F69-D080-4DDD-9D8A-85B47F002423}" type="datetimeFigureOut">
              <a:rPr lang="es-ES" smtClean="0"/>
              <a:t>2-11-22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97BE441-D7F6-4F89-B8E4-0F7DA016A8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3047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0F69-D080-4DDD-9D8A-85B47F002423}" type="datetimeFigureOut">
              <a:rPr lang="es-ES" smtClean="0"/>
              <a:t>2-11-22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97BE441-D7F6-4F89-B8E4-0F7DA016A8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6199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0F69-D080-4DDD-9D8A-85B47F002423}" type="datetimeFigureOut">
              <a:rPr lang="es-ES" smtClean="0"/>
              <a:t>2-11-22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97BE441-D7F6-4F89-B8E4-0F7DA016A8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6190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0F69-D080-4DDD-9D8A-85B47F002423}" type="datetimeFigureOut">
              <a:rPr lang="es-ES" smtClean="0"/>
              <a:t>2-11-22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97BE441-D7F6-4F89-B8E4-0F7DA016A8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525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DF5A0F69-D080-4DDD-9D8A-85B47F002423}" type="datetimeFigureOut">
              <a:rPr lang="es-ES" smtClean="0"/>
              <a:t>2-11-22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97BE441-D7F6-4F89-B8E4-0F7DA016A8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7209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0F69-D080-4DDD-9D8A-85B47F002423}" type="datetimeFigureOut">
              <a:rPr lang="es-ES" smtClean="0"/>
              <a:t>2-11-22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97BE441-D7F6-4F89-B8E4-0F7DA016A8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0448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AND_BODY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64100" y="12318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‹Nº›</a:t>
            </a:fld>
            <a:endParaRPr lang="en"/>
          </a:p>
        </p:txBody>
      </p:sp>
      <p:pic>
        <p:nvPicPr>
          <p:cNvPr id="15" name="Shape 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125" y="85364"/>
            <a:ext cx="710050" cy="94673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694975" y="186967"/>
            <a:ext cx="7984800" cy="763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SzPct val="100000"/>
              <a:buFont typeface="Impact"/>
              <a:defRPr sz="2400">
                <a:latin typeface="Impact"/>
                <a:ea typeface="Impact"/>
                <a:cs typeface="Impact"/>
                <a:sym typeface="Impact"/>
              </a:defRPr>
            </a:lvl1pPr>
            <a:lvl2pPr lvl="1" algn="l" rtl="0">
              <a:spcBef>
                <a:spcPts val="0"/>
              </a:spcBef>
              <a:buSzPct val="100000"/>
              <a:defRPr sz="2400"/>
            </a:lvl2pPr>
            <a:lvl3pPr lvl="2" algn="l" rtl="0">
              <a:spcBef>
                <a:spcPts val="0"/>
              </a:spcBef>
              <a:buSzPct val="100000"/>
              <a:defRPr sz="2400"/>
            </a:lvl3pPr>
            <a:lvl4pPr lvl="3" algn="l" rtl="0">
              <a:spcBef>
                <a:spcPts val="0"/>
              </a:spcBef>
              <a:buSzPct val="100000"/>
              <a:defRPr sz="2400"/>
            </a:lvl4pPr>
            <a:lvl5pPr lvl="4" algn="l" rtl="0">
              <a:spcBef>
                <a:spcPts val="0"/>
              </a:spcBef>
              <a:buSzPct val="100000"/>
              <a:defRPr sz="2400"/>
            </a:lvl5pPr>
            <a:lvl6pPr lvl="5" algn="l" rtl="0">
              <a:spcBef>
                <a:spcPts val="0"/>
              </a:spcBef>
              <a:buSzPct val="100000"/>
              <a:defRPr sz="2400"/>
            </a:lvl6pPr>
            <a:lvl7pPr lvl="6" algn="l" rtl="0">
              <a:spcBef>
                <a:spcPts val="0"/>
              </a:spcBef>
              <a:buSzPct val="100000"/>
              <a:defRPr sz="2400"/>
            </a:lvl7pPr>
            <a:lvl8pPr lvl="7" algn="l" rtl="0">
              <a:spcBef>
                <a:spcPts val="0"/>
              </a:spcBef>
              <a:buSzPct val="100000"/>
              <a:defRPr sz="2400"/>
            </a:lvl8pPr>
            <a:lvl9pPr lvl="8" algn="l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79610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/>
              <a:t>Click here and type the title</a:t>
            </a:r>
          </a:p>
        </p:txBody>
      </p:sp>
    </p:spTree>
    <p:extLst>
      <p:ext uri="{BB962C8B-B14F-4D97-AF65-F5344CB8AC3E}">
        <p14:creationId xmlns:p14="http://schemas.microsoft.com/office/powerpoint/2010/main" val="324209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0F69-D080-4DDD-9D8A-85B47F002423}" type="datetimeFigureOut">
              <a:rPr lang="es-ES" smtClean="0"/>
              <a:t>2-11-22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97BE441-D7F6-4F89-B8E4-0F7DA016A8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616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0F69-D080-4DDD-9D8A-85B47F002423}" type="datetimeFigureOut">
              <a:rPr lang="es-ES" smtClean="0"/>
              <a:t>2-11-22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97BE441-D7F6-4F89-B8E4-0F7DA016A8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366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0F69-D080-4DDD-9D8A-85B47F002423}" type="datetimeFigureOut">
              <a:rPr lang="es-ES" smtClean="0"/>
              <a:t>2-11-22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97BE441-D7F6-4F89-B8E4-0F7DA016A8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181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0F69-D080-4DDD-9D8A-85B47F002423}" type="datetimeFigureOut">
              <a:rPr lang="es-ES" smtClean="0"/>
              <a:t>2-11-22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97BE441-D7F6-4F89-B8E4-0F7DA016A8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956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0F69-D080-4DDD-9D8A-85B47F002423}" type="datetimeFigureOut">
              <a:rPr lang="es-ES" smtClean="0"/>
              <a:t>2-11-22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97BE441-D7F6-4F89-B8E4-0F7DA016A8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824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0F69-D080-4DDD-9D8A-85B47F002423}" type="datetimeFigureOut">
              <a:rPr lang="es-ES" smtClean="0"/>
              <a:t>2-11-22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97BE441-D7F6-4F89-B8E4-0F7DA016A8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576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0F69-D080-4DDD-9D8A-85B47F002423}" type="datetimeFigureOut">
              <a:rPr lang="es-ES" smtClean="0"/>
              <a:t>2-11-22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97BE441-D7F6-4F89-B8E4-0F7DA016A8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194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0F69-D080-4DDD-9D8A-85B47F002423}" type="datetimeFigureOut">
              <a:rPr lang="es-ES" smtClean="0"/>
              <a:t>2-11-22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97BE441-D7F6-4F89-B8E4-0F7DA016A8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782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DF5A0F69-D080-4DDD-9D8A-85B47F002423}" type="datetimeFigureOut">
              <a:rPr lang="es-ES" smtClean="0"/>
              <a:t>2-11-22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97BE441-D7F6-4F89-B8E4-0F7DA016A8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34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sforthought.com/projects/postgis_tutorial/" TargetMode="Externa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gadmin.org/download/pgadmin-4-windows/" TargetMode="External"/><Relationship Id="rId2" Type="http://schemas.openxmlformats.org/officeDocument/2006/relationships/hyperlink" Target="https://gisforthought.com/projects/postgis_tutorial/" TargetMode="Externa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www.pgadmin.org/download/pgadmin-4-macos/" TargetMode="External"/><Relationship Id="rId4" Type="http://schemas.openxmlformats.org/officeDocument/2006/relationships/hyperlink" Target="https://www.pgadmin.org/download/pgadmin-4-pyth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hapely.readthedocs.io/" TargetMode="External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dal.org/" TargetMode="External"/><Relationship Id="rId5" Type="http://schemas.openxmlformats.org/officeDocument/2006/relationships/hyperlink" Target="http://matplotlib.org/" TargetMode="External"/><Relationship Id="rId4" Type="http://schemas.openxmlformats.org/officeDocument/2006/relationships/hyperlink" Target="https://fiona.readthedocs.io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5E68E-BE84-4B5A-A253-8CE6AEFA0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Accelerating</a:t>
            </a:r>
            <a:r>
              <a:rPr lang="es-ES" dirty="0"/>
              <a:t> </a:t>
            </a:r>
            <a:r>
              <a:rPr lang="es-ES" dirty="0" err="1"/>
              <a:t>Spatial</a:t>
            </a:r>
            <a:r>
              <a:rPr lang="es-ES" dirty="0"/>
              <a:t> </a:t>
            </a:r>
            <a:r>
              <a:rPr lang="es-ES" dirty="0" err="1"/>
              <a:t>Analytics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7DB5EA-1A1F-4408-B44B-6A7CF3AB7E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Luis Felipe Romero</a:t>
            </a:r>
          </a:p>
          <a:p>
            <a:r>
              <a:rPr lang="es-ES" dirty="0"/>
              <a:t>Rafael Asenjo</a:t>
            </a:r>
          </a:p>
        </p:txBody>
      </p:sp>
    </p:spTree>
    <p:extLst>
      <p:ext uri="{BB962C8B-B14F-4D97-AF65-F5344CB8AC3E}">
        <p14:creationId xmlns:p14="http://schemas.microsoft.com/office/powerpoint/2010/main" val="57028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DA190-3B36-4232-A71E-E6E873E2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Clustering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Quickbundles</a:t>
            </a:r>
            <a:endParaRPr lang="es-ES" i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D12E86-229A-4F21-AA26-A033BBFB68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20" t="6223" r="14339" b="750"/>
          <a:stretch/>
        </p:blipFill>
        <p:spPr>
          <a:xfrm>
            <a:off x="1934358" y="2242868"/>
            <a:ext cx="4984027" cy="401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87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27467-2F8D-4C63-8637-A6D6E1475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Clustering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Quickbundles</a:t>
            </a:r>
            <a:endParaRPr lang="es-E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226D94-AE65-411A-B122-85B88B440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911" y="2355010"/>
            <a:ext cx="4908429" cy="420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706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(Anexes)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805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Processing OF POSTGIS DATA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Marcador de contenido 1">
            <a:extLst>
              <a:ext uri="{FF2B5EF4-FFF2-40B4-BE49-F238E27FC236}">
                <a16:creationId xmlns:a16="http://schemas.microsoft.com/office/drawing/2014/main" id="{3A3D43A6-67DD-4335-B4C6-A8427D22A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6345260" cy="3530600"/>
          </a:xfrm>
        </p:spPr>
        <p:txBody>
          <a:bodyPr/>
          <a:lstStyle/>
          <a:p>
            <a:endParaRPr lang="es-ES" dirty="0">
              <a:hlinkClick r:id="rId2"/>
            </a:endParaRPr>
          </a:p>
          <a:p>
            <a:r>
              <a:rPr lang="es-ES" dirty="0" err="1"/>
              <a:t>Visualizing</a:t>
            </a:r>
            <a:r>
              <a:rPr lang="es-ES" dirty="0"/>
              <a:t> </a:t>
            </a:r>
            <a:r>
              <a:rPr lang="es-ES" dirty="0" err="1"/>
              <a:t>databases</a:t>
            </a:r>
            <a:endParaRPr lang="es-ES" dirty="0"/>
          </a:p>
          <a:p>
            <a:r>
              <a:rPr lang="es-ES" dirty="0"/>
              <a:t>Python + </a:t>
            </a:r>
            <a:r>
              <a:rPr lang="es-ES" dirty="0" err="1"/>
              <a:t>PostGIS</a:t>
            </a:r>
            <a:r>
              <a:rPr lang="es-ES" dirty="0"/>
              <a:t>: </a:t>
            </a:r>
          </a:p>
          <a:p>
            <a:pPr lvl="1"/>
            <a:r>
              <a:rPr lang="es-ES" dirty="0" err="1"/>
              <a:t>Clustering</a:t>
            </a:r>
            <a:endParaRPr lang="es-ES" dirty="0"/>
          </a:p>
          <a:p>
            <a:r>
              <a:rPr lang="es-ES" dirty="0" err="1"/>
              <a:t>Custom</a:t>
            </a:r>
            <a:r>
              <a:rPr lang="es-ES" dirty="0"/>
              <a:t> (</a:t>
            </a:r>
            <a:r>
              <a:rPr lang="es-ES" dirty="0" err="1"/>
              <a:t>matlab</a:t>
            </a:r>
            <a:r>
              <a:rPr lang="es-ES" dirty="0"/>
              <a:t>, C)</a:t>
            </a:r>
          </a:p>
          <a:p>
            <a:pPr lvl="1"/>
            <a:r>
              <a:rPr lang="es-ES" dirty="0" err="1"/>
              <a:t>Clustering</a:t>
            </a:r>
            <a:endParaRPr lang="es-ES" dirty="0"/>
          </a:p>
          <a:p>
            <a:pPr lvl="1"/>
            <a:r>
              <a:rPr lang="es-ES" dirty="0"/>
              <a:t>Time series</a:t>
            </a:r>
          </a:p>
          <a:p>
            <a:pPr marL="0" indent="0">
              <a:buNone/>
            </a:pPr>
            <a:endParaRPr lang="es-ES" dirty="0"/>
          </a:p>
          <a:p>
            <a:pPr lvl="1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135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bg1"/>
                </a:solidFill>
              </a:rPr>
              <a:t>Visualizing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geodatabases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Marcador de contenido 1">
            <a:extLst>
              <a:ext uri="{FF2B5EF4-FFF2-40B4-BE49-F238E27FC236}">
                <a16:creationId xmlns:a16="http://schemas.microsoft.com/office/drawing/2014/main" id="{3A3D43A6-67DD-4335-B4C6-A8427D22A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6345260" cy="3530600"/>
          </a:xfrm>
        </p:spPr>
        <p:txBody>
          <a:bodyPr/>
          <a:lstStyle/>
          <a:p>
            <a:endParaRPr lang="es-ES" dirty="0">
              <a:hlinkClick r:id="rId2"/>
            </a:endParaRPr>
          </a:p>
          <a:p>
            <a:r>
              <a:rPr lang="es-ES" dirty="0" err="1"/>
              <a:t>PGAdmin</a:t>
            </a:r>
            <a:r>
              <a:rPr lang="es-ES" dirty="0"/>
              <a:t> (</a:t>
            </a:r>
            <a:r>
              <a:rPr lang="es-ES" dirty="0">
                <a:hlinkClick r:id="rId3"/>
              </a:rPr>
              <a:t>Windows</a:t>
            </a:r>
            <a:r>
              <a:rPr lang="es-ES" dirty="0"/>
              <a:t>, </a:t>
            </a:r>
            <a:r>
              <a:rPr lang="es-ES" dirty="0">
                <a:hlinkClick r:id="rId4"/>
              </a:rPr>
              <a:t>Python</a:t>
            </a:r>
            <a:r>
              <a:rPr lang="es-ES" dirty="0"/>
              <a:t>, </a:t>
            </a:r>
            <a:r>
              <a:rPr lang="es-ES" dirty="0">
                <a:hlinkClick r:id="rId5"/>
              </a:rPr>
              <a:t>Mac</a:t>
            </a:r>
            <a:r>
              <a:rPr lang="es-ES" dirty="0"/>
              <a:t>…)</a:t>
            </a:r>
          </a:p>
          <a:p>
            <a:r>
              <a:rPr lang="es-ES" dirty="0"/>
              <a:t>QGIS, </a:t>
            </a:r>
            <a:r>
              <a:rPr lang="es-ES" dirty="0" err="1"/>
              <a:t>ArcGIS</a:t>
            </a:r>
            <a:endParaRPr lang="es-ES" dirty="0"/>
          </a:p>
          <a:p>
            <a:r>
              <a:rPr lang="es-ES" dirty="0" err="1"/>
              <a:t>Custom</a:t>
            </a:r>
            <a:r>
              <a:rPr lang="es-ES" dirty="0"/>
              <a:t> (</a:t>
            </a:r>
            <a:r>
              <a:rPr lang="es-ES" dirty="0" err="1"/>
              <a:t>matlab</a:t>
            </a:r>
            <a:r>
              <a:rPr lang="es-ES" dirty="0"/>
              <a:t>, C)</a:t>
            </a:r>
          </a:p>
          <a:p>
            <a:pPr marL="0" indent="0">
              <a:buNone/>
            </a:pPr>
            <a:endParaRPr lang="es-ES" dirty="0"/>
          </a:p>
          <a:p>
            <a:pPr lvl="1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2736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2968BFC-8828-40AB-995B-869996E4E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887" y="2587670"/>
            <a:ext cx="7948095" cy="3954446"/>
          </a:xfr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6A38D7-3483-4467-8244-7049990B13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bg1"/>
                </a:solidFill>
              </a:rPr>
              <a:t>pgAdmin</a:t>
            </a:r>
            <a:r>
              <a:rPr lang="es-ES" dirty="0">
                <a:solidFill>
                  <a:schemeClr val="bg1"/>
                </a:solidFill>
              </a:rPr>
              <a:t> (a </a:t>
            </a:r>
            <a:r>
              <a:rPr lang="es-ES" dirty="0" err="1">
                <a:solidFill>
                  <a:schemeClr val="bg1"/>
                </a:solidFill>
              </a:rPr>
              <a:t>screenshot</a:t>
            </a:r>
            <a:r>
              <a:rPr lang="es-E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D6E39F2-1253-4328-BE6D-D72245849B03}"/>
              </a:ext>
            </a:extLst>
          </p:cNvPr>
          <p:cNvSpPr/>
          <p:nvPr/>
        </p:nvSpPr>
        <p:spPr>
          <a:xfrm>
            <a:off x="6533804" y="4039985"/>
            <a:ext cx="689956" cy="540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E45CD83-4BCD-41AF-B2A8-AC8868A2C2C5}"/>
              </a:ext>
            </a:extLst>
          </p:cNvPr>
          <p:cNvCxnSpPr/>
          <p:nvPr/>
        </p:nvCxnSpPr>
        <p:spPr>
          <a:xfrm flipH="1">
            <a:off x="7365076" y="3657600"/>
            <a:ext cx="689957" cy="382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1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6A38D7-3483-4467-8244-7049990B13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bg1"/>
                </a:solidFill>
              </a:rPr>
              <a:t>pgAdmiN</a:t>
            </a:r>
            <a:r>
              <a:rPr lang="es-ES" dirty="0" smtClean="0">
                <a:solidFill>
                  <a:schemeClr val="bg1"/>
                </a:solidFill>
              </a:rPr>
              <a:t>: </a:t>
            </a: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geometry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viewer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18FF4D-8E70-4098-8A4D-753D9D694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23" y="2285999"/>
            <a:ext cx="7136536" cy="443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7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0742D-5944-402E-AFF1-3716015B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Matlab </a:t>
            </a:r>
            <a:r>
              <a:rPr lang="es-ES" err="1"/>
              <a:t>example</a:t>
            </a:r>
            <a:r>
              <a:rPr lang="es-ES"/>
              <a:t>: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D7F2D88-874C-47B7-B622-A58C2FA29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>
                <a:latin typeface="Courier New" panose="02070309020205020404" pitchFamily="49" charset="0"/>
                <a:cs typeface="Courier New" panose="02070309020205020404" pitchFamily="49" charset="0"/>
              </a:rPr>
              <a:t>%Set </a:t>
            </a:r>
            <a:r>
              <a:rPr lang="es-ES" err="1">
                <a:latin typeface="Courier New" panose="02070309020205020404" pitchFamily="49" charset="0"/>
                <a:cs typeface="Courier New" panose="02070309020205020404" pitchFamily="49" charset="0"/>
              </a:rPr>
              <a:t>preferences</a:t>
            </a:r>
            <a:r>
              <a:rPr lang="es-E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s-E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err="1">
                <a:latin typeface="Courier New" panose="02070309020205020404" pitchFamily="49" charset="0"/>
                <a:cs typeface="Courier New" panose="02070309020205020404" pitchFamily="49" charset="0"/>
              </a:rPr>
              <a:t>setdbprefs</a:t>
            </a:r>
            <a:r>
              <a:rPr lang="es-ES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s-ES" err="1">
                <a:latin typeface="Courier New" panose="02070309020205020404" pitchFamily="49" charset="0"/>
                <a:cs typeface="Courier New" panose="02070309020205020404" pitchFamily="49" charset="0"/>
              </a:rPr>
              <a:t>setdbprefs</a:t>
            </a:r>
            <a:r>
              <a:rPr lang="es-ES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s-ES" err="1">
                <a:latin typeface="Courier New" panose="02070309020205020404" pitchFamily="49" charset="0"/>
                <a:cs typeface="Courier New" panose="02070309020205020404" pitchFamily="49" charset="0"/>
              </a:rPr>
              <a:t>DataReturnFormat</a:t>
            </a:r>
            <a:r>
              <a:rPr lang="es-ES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s-ES" err="1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s-ES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s-ES" err="1">
                <a:latin typeface="Courier New" panose="02070309020205020404" pitchFamily="49" charset="0"/>
                <a:cs typeface="Courier New" panose="02070309020205020404" pitchFamily="49" charset="0"/>
              </a:rPr>
              <a:t>setdbprefs</a:t>
            </a:r>
            <a:r>
              <a:rPr lang="es-ES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s-ES" err="1">
                <a:latin typeface="Courier New" panose="02070309020205020404" pitchFamily="49" charset="0"/>
                <a:cs typeface="Courier New" panose="02070309020205020404" pitchFamily="49" charset="0"/>
              </a:rPr>
              <a:t>NullNumberRead</a:t>
            </a:r>
            <a:r>
              <a:rPr lang="es-ES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s-ES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s-ES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s-ES" err="1">
                <a:latin typeface="Courier New" panose="02070309020205020404" pitchFamily="49" charset="0"/>
                <a:cs typeface="Courier New" panose="02070309020205020404" pitchFamily="49" charset="0"/>
              </a:rPr>
              <a:t>setdbprefs</a:t>
            </a:r>
            <a:r>
              <a:rPr lang="es-ES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s-ES" err="1">
                <a:latin typeface="Courier New" panose="02070309020205020404" pitchFamily="49" charset="0"/>
                <a:cs typeface="Courier New" panose="02070309020205020404" pitchFamily="49" charset="0"/>
              </a:rPr>
              <a:t>NullStringRead</a:t>
            </a:r>
            <a:r>
              <a:rPr lang="es-ES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s-ES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ES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curs= exec(conn, ['select * from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candidatos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;']);</a:t>
            </a:r>
            <a:endParaRPr lang="es-E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curs = fetch(curs);</a:t>
            </a:r>
          </a:p>
          <a:p>
            <a:pPr marL="0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candidatos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curs.Data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close(curs);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82736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56FFD-3C39-4709-BC36-F9D19DA2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Practise</a:t>
            </a:r>
            <a:r>
              <a:rPr lang="es-ES" dirty="0"/>
              <a:t>: </a:t>
            </a:r>
            <a:r>
              <a:rPr lang="es-ES" dirty="0" err="1"/>
              <a:t>PostGIS</a:t>
            </a:r>
            <a:r>
              <a:rPr lang="es-ES" dirty="0"/>
              <a:t> &amp;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79B96B-A064-481E-9CB8-FF28BC998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"/>
            </a:pP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Requirements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GDAL, </a:t>
            </a: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Rasterio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Geopandas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Fiona …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"/>
            </a:pP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pip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GDAL-3.3.2-cp39-cp39-win_amd64.whl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"/>
            </a:pP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pip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rasterio-1.2.9-cp39-cp39-win_amd64.whl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"/>
            </a:pP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pip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Fiona-1.8.20-cp39-cp39-win_amd64.whl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pip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geopandas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GeoPandas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is an open source project to make working with geospatial data in python easier.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GeoPandas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extends the datatypes used by </a:t>
            </a:r>
            <a:r>
              <a:rPr lang="en-US" b="0" i="0" u="none" strike="noStrike" dirty="0">
                <a:effectLst/>
                <a:latin typeface="-apple-system"/>
                <a:hlinkClick r:id="rId2"/>
              </a:rPr>
              <a:t>pandas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to allow spatial operations on geometric types. Geometric operations are performed by </a:t>
            </a:r>
            <a:r>
              <a:rPr lang="en-US" b="0" i="0" u="none" strike="noStrike" dirty="0">
                <a:effectLst/>
                <a:latin typeface="-apple-system"/>
                <a:hlinkClick r:id="rId3"/>
              </a:rPr>
              <a:t>shapely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Geopandas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further depends on </a:t>
            </a:r>
            <a:r>
              <a:rPr lang="en-US" b="0" i="0" u="none" strike="noStrike" dirty="0" err="1">
                <a:effectLst/>
                <a:latin typeface="-apple-system"/>
                <a:hlinkClick r:id="rId4"/>
              </a:rPr>
              <a:t>fiona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for file access and </a:t>
            </a:r>
            <a:r>
              <a:rPr lang="en-US" b="0" i="0" u="sng" dirty="0">
                <a:effectLst/>
                <a:latin typeface="-apple-system"/>
                <a:hlinkClick r:id="rId5"/>
              </a:rPr>
              <a:t>matplotlib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for plotting.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Fiona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reads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 and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writes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geographic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 data files and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thereby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helps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 Python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programmers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integrate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geographic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information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systems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with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other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computer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systems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. Fiona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contains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extension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 modules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that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 link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the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Geospatial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 Data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Abstraction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 Library (</a:t>
            </a:r>
            <a:r>
              <a:rPr lang="es-ES" b="0" i="0" u="none" strike="noStrike" dirty="0">
                <a:effectLst/>
                <a:latin typeface="-apple-system"/>
                <a:hlinkClick r:id="rId6"/>
              </a:rPr>
              <a:t>GDAL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).)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577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DA190-3B36-4232-A71E-E6E873E2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Python + Postgis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i="1" dirty="0"/>
              <a:t>psycopg2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21AB29-2465-4FE2-B69E-634B10773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5615"/>
            <a:ext cx="8896004" cy="420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3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DA190-3B36-4232-A71E-E6E873E2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Clustering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Quickbundles</a:t>
            </a:r>
            <a:endParaRPr lang="es-ES" i="1" dirty="0"/>
          </a:p>
        </p:txBody>
      </p:sp>
      <p:pic>
        <p:nvPicPr>
          <p:cNvPr id="1028" name="Picture 4" descr="FIGURE 1 | Part of the CST bundle (left, in blue) consisting of 11,041 streamlines. At first glance it looks as though all streamlines have a similar shape, and possibly converge toward the bottom, and fan out toward the top. However, this is a misreading caused by the unavoidable opaque density when all the streamlines are visualized. QB can help us see the finer structure of the bundle and identify its">
            <a:extLst>
              <a:ext uri="{FF2B5EF4-FFF2-40B4-BE49-F238E27FC236}">
                <a16:creationId xmlns:a16="http://schemas.microsoft.com/office/drawing/2014/main" id="{5A732700-C3E2-4AFA-9E33-7D971BB2AF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" t="3659" r="3054" b="1183"/>
          <a:stretch/>
        </p:blipFill>
        <p:spPr bwMode="auto">
          <a:xfrm>
            <a:off x="569343" y="2242869"/>
            <a:ext cx="8559560" cy="403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522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CE8D363D1A06C4A8E99892E111062E1" ma:contentTypeVersion="11" ma:contentTypeDescription="Crear nuevo documento." ma:contentTypeScope="" ma:versionID="bc7335ac6b45c3b24761353ffdff9b7a">
  <xsd:schema xmlns:xsd="http://www.w3.org/2001/XMLSchema" xmlns:xs="http://www.w3.org/2001/XMLSchema" xmlns:p="http://schemas.microsoft.com/office/2006/metadata/properties" xmlns:ns3="2d68f367-3448-4584-8be4-e5200f1a88eb" xmlns:ns4="b7216d0d-3061-4c5f-91f9-f9dbb705efc2" targetNamespace="http://schemas.microsoft.com/office/2006/metadata/properties" ma:root="true" ma:fieldsID="9890ec198a05d4ef84ee45e003419e1e" ns3:_="" ns4:_="">
    <xsd:import namespace="2d68f367-3448-4584-8be4-e5200f1a88eb"/>
    <xsd:import namespace="b7216d0d-3061-4c5f-91f9-f9dbb705efc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68f367-3448-4584-8be4-e5200f1a88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216d0d-3061-4c5f-91f9-f9dbb705efc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670F2F-96B3-4C5F-B7A0-DAE5E6B6CF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E90F61-1408-4182-A56E-D2FC43E2C8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68f367-3448-4584-8be4-e5200f1a88eb"/>
    <ds:schemaRef ds:uri="b7216d0d-3061-4c5f-91f9-f9dbb705ef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B6A891-BB54-483A-AB8D-5DE7180DDFB1}">
  <ds:schemaRefs>
    <ds:schemaRef ds:uri="http://schemas.microsoft.com/office/2006/metadata/properties"/>
    <ds:schemaRef ds:uri="http://purl.org/dc/elements/1.1/"/>
    <ds:schemaRef ds:uri="http://purl.org/dc/terms/"/>
    <ds:schemaRef ds:uri="2d68f367-3448-4584-8be4-e5200f1a88eb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b7216d0d-3061-4c5f-91f9-f9dbb705efc2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30729</TotalTime>
  <Words>172</Words>
  <Application>Microsoft Office PowerPoint</Application>
  <PresentationFormat>Presentación en pantalla (4:3)</PresentationFormat>
  <Paragraphs>44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2" baseType="lpstr">
      <vt:lpstr>-apple-system</vt:lpstr>
      <vt:lpstr>Arial</vt:lpstr>
      <vt:lpstr>Calibri</vt:lpstr>
      <vt:lpstr>Century Gothic</vt:lpstr>
      <vt:lpstr>Courier New</vt:lpstr>
      <vt:lpstr>Impact</vt:lpstr>
      <vt:lpstr>Times New Roman</vt:lpstr>
      <vt:lpstr>Wingdings</vt:lpstr>
      <vt:lpstr>Wingdings 3</vt:lpstr>
      <vt:lpstr>Sala de reuniones Ion</vt:lpstr>
      <vt:lpstr>Accelerating Spatial Analytics</vt:lpstr>
      <vt:lpstr>Presentación de PowerPoint</vt:lpstr>
      <vt:lpstr>Presentación de PowerPoint</vt:lpstr>
      <vt:lpstr>Presentación de PowerPoint</vt:lpstr>
      <vt:lpstr>Presentación de PowerPoint</vt:lpstr>
      <vt:lpstr>Matlab example:</vt:lpstr>
      <vt:lpstr>Practise: PostGIS &amp; Python</vt:lpstr>
      <vt:lpstr>Python + Postgis with psycopg2</vt:lpstr>
      <vt:lpstr>Clustering with Quickbundles</vt:lpstr>
      <vt:lpstr>Clustering with Quickbundles</vt:lpstr>
      <vt:lpstr>Clustering with Quickbundles</vt:lpstr>
      <vt:lpstr>(Anexes)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Accelerating Locational Analytics</dc:title>
  <dc:creator>Luis Felipe Romero</dc:creator>
  <cp:lastModifiedBy>Luis Felipe Romero</cp:lastModifiedBy>
  <cp:revision>60</cp:revision>
  <cp:lastPrinted>2018-10-10T09:04:03Z</cp:lastPrinted>
  <dcterms:created xsi:type="dcterms:W3CDTF">2018-09-13T07:30:17Z</dcterms:created>
  <dcterms:modified xsi:type="dcterms:W3CDTF">2022-11-02T13:59:18Z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0x0101004CE8D363D1A06C4A8E99892E111062E1</vt:lpwstr>
  </property>
</Properties>
</file>