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158"/>
  </p:notesMasterIdLst>
  <p:handoutMasterIdLst>
    <p:handoutMasterId r:id="rId159"/>
  </p:handoutMasterIdLst>
  <p:sldIdLst>
    <p:sldId id="355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423" r:id="rId20"/>
    <p:sldId id="424" r:id="rId21"/>
    <p:sldId id="425" r:id="rId22"/>
    <p:sldId id="376" r:id="rId23"/>
    <p:sldId id="377" r:id="rId24"/>
    <p:sldId id="378" r:id="rId25"/>
    <p:sldId id="379" r:id="rId26"/>
    <p:sldId id="380" r:id="rId27"/>
    <p:sldId id="381" r:id="rId28"/>
    <p:sldId id="429" r:id="rId29"/>
    <p:sldId id="426" r:id="rId30"/>
    <p:sldId id="384" r:id="rId31"/>
    <p:sldId id="427" r:id="rId32"/>
    <p:sldId id="428" r:id="rId33"/>
    <p:sldId id="430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399" r:id="rId46"/>
    <p:sldId id="400" r:id="rId47"/>
    <p:sldId id="401" r:id="rId48"/>
    <p:sldId id="402" r:id="rId49"/>
    <p:sldId id="403" r:id="rId50"/>
    <p:sldId id="404" r:id="rId51"/>
    <p:sldId id="405" r:id="rId52"/>
    <p:sldId id="406" r:id="rId53"/>
    <p:sldId id="407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7" r:id="rId63"/>
    <p:sldId id="432" r:id="rId64"/>
    <p:sldId id="418" r:id="rId65"/>
    <p:sldId id="419" r:id="rId66"/>
    <p:sldId id="420" r:id="rId67"/>
    <p:sldId id="433" r:id="rId68"/>
    <p:sldId id="431" r:id="rId69"/>
    <p:sldId id="268" r:id="rId70"/>
    <p:sldId id="258" r:id="rId71"/>
    <p:sldId id="269" r:id="rId72"/>
    <p:sldId id="270" r:id="rId73"/>
    <p:sldId id="271" r:id="rId74"/>
    <p:sldId id="272" r:id="rId75"/>
    <p:sldId id="273" r:id="rId76"/>
    <p:sldId id="274" r:id="rId77"/>
    <p:sldId id="275" r:id="rId78"/>
    <p:sldId id="276" r:id="rId79"/>
    <p:sldId id="277" r:id="rId80"/>
    <p:sldId id="278" r:id="rId81"/>
    <p:sldId id="279" r:id="rId82"/>
    <p:sldId id="280" r:id="rId83"/>
    <p:sldId id="281" r:id="rId84"/>
    <p:sldId id="282" r:id="rId85"/>
    <p:sldId id="283" r:id="rId86"/>
    <p:sldId id="284" r:id="rId87"/>
    <p:sldId id="285" r:id="rId88"/>
    <p:sldId id="286" r:id="rId89"/>
    <p:sldId id="287" r:id="rId90"/>
    <p:sldId id="288" r:id="rId91"/>
    <p:sldId id="289" r:id="rId92"/>
    <p:sldId id="290" r:id="rId93"/>
    <p:sldId id="291" r:id="rId94"/>
    <p:sldId id="292" r:id="rId95"/>
    <p:sldId id="293" r:id="rId96"/>
    <p:sldId id="294" r:id="rId97"/>
    <p:sldId id="295" r:id="rId98"/>
    <p:sldId id="296" r:id="rId99"/>
    <p:sldId id="297" r:id="rId100"/>
    <p:sldId id="298" r:id="rId101"/>
    <p:sldId id="299" r:id="rId102"/>
    <p:sldId id="301" r:id="rId103"/>
    <p:sldId id="300" r:id="rId104"/>
    <p:sldId id="302" r:id="rId105"/>
    <p:sldId id="303" r:id="rId106"/>
    <p:sldId id="304" r:id="rId107"/>
    <p:sldId id="305" r:id="rId108"/>
    <p:sldId id="306" r:id="rId109"/>
    <p:sldId id="307" r:id="rId110"/>
    <p:sldId id="308" r:id="rId111"/>
    <p:sldId id="309" r:id="rId112"/>
    <p:sldId id="310" r:id="rId113"/>
    <p:sldId id="311" r:id="rId114"/>
    <p:sldId id="312" r:id="rId115"/>
    <p:sldId id="313" r:id="rId116"/>
    <p:sldId id="314" r:id="rId117"/>
    <p:sldId id="315" r:id="rId118"/>
    <p:sldId id="316" r:id="rId119"/>
    <p:sldId id="317" r:id="rId120"/>
    <p:sldId id="318" r:id="rId121"/>
    <p:sldId id="319" r:id="rId122"/>
    <p:sldId id="320" r:id="rId123"/>
    <p:sldId id="321" r:id="rId124"/>
    <p:sldId id="322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  <p:sldId id="330" r:id="rId133"/>
    <p:sldId id="331" r:id="rId134"/>
    <p:sldId id="332" r:id="rId135"/>
    <p:sldId id="333" r:id="rId136"/>
    <p:sldId id="334" r:id="rId137"/>
    <p:sldId id="335" r:id="rId138"/>
    <p:sldId id="336" r:id="rId139"/>
    <p:sldId id="337" r:id="rId140"/>
    <p:sldId id="338" r:id="rId141"/>
    <p:sldId id="340" r:id="rId142"/>
    <p:sldId id="339" r:id="rId143"/>
    <p:sldId id="341" r:id="rId144"/>
    <p:sldId id="342" r:id="rId145"/>
    <p:sldId id="347" r:id="rId146"/>
    <p:sldId id="343" r:id="rId147"/>
    <p:sldId id="344" r:id="rId148"/>
    <p:sldId id="345" r:id="rId149"/>
    <p:sldId id="346" r:id="rId150"/>
    <p:sldId id="348" r:id="rId151"/>
    <p:sldId id="349" r:id="rId152"/>
    <p:sldId id="350" r:id="rId153"/>
    <p:sldId id="351" r:id="rId154"/>
    <p:sldId id="352" r:id="rId155"/>
    <p:sldId id="353" r:id="rId156"/>
    <p:sldId id="354" r:id="rId157"/>
  </p:sldIdLst>
  <p:sldSz cx="12192000" cy="6858000"/>
  <p:notesSz cx="7104063" cy="10234613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AFF"/>
    <a:srgbClr val="E8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748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4CCEC8C-C875-46FC-B5E4-D61A1C548497}" type="datetimeFigureOut">
              <a:rPr lang="es-ES" smtClean="0"/>
              <a:t>21/02/2025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A6451A8-9F55-443A-B22B-91AD4434529B}" type="datetimeFigureOut">
              <a:rPr lang="es-ES" smtClean="0"/>
              <a:t>21/02/2025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629C6E-84DF-0B47-BC0F-D3220C6C8E6A}" type="slidenum">
              <a:rPr lang="es-ES"/>
              <a:pPr/>
              <a:t>1</a:t>
            </a:fld>
            <a:endParaRPr lang="es-E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6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ADE9C-121E-2E43-BFBE-982C396B4E9C}" type="slidenum">
              <a:rPr lang="es-ES"/>
              <a:pPr/>
              <a:t>12</a:t>
            </a:fld>
            <a:endParaRPr lang="es-E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062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7D061-CAD4-1D4B-B186-055903E0AEED}" type="slidenum">
              <a:rPr lang="es-ES"/>
              <a:pPr/>
              <a:t>13</a:t>
            </a:fld>
            <a:endParaRPr lang="es-E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66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2A7832-7E3B-2243-8C79-2A60688849F4}" type="slidenum">
              <a:rPr lang="es-ES"/>
              <a:pPr/>
              <a:t>14</a:t>
            </a:fld>
            <a:endParaRPr lang="es-E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993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B9A2F7-5882-DF4F-B59A-BBF9C1990C62}" type="slidenum">
              <a:rPr lang="es-ES"/>
              <a:pPr/>
              <a:t>15</a:t>
            </a:fld>
            <a:endParaRPr 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9425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C3F41-F931-43E6-B5DF-08BA430DFAD3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6673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EA5D2-799A-274A-ACA0-883161186290}" type="slidenum">
              <a:rPr lang="es-ES"/>
              <a:pPr/>
              <a:t>18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2780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EA5D2-799A-274A-ACA0-883161186290}" type="slidenum">
              <a:rPr lang="es-ES"/>
              <a:pPr/>
              <a:t>19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459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EA5D2-799A-274A-ACA0-883161186290}" type="slidenum">
              <a:rPr lang="es-ES"/>
              <a:pPr/>
              <a:t>20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14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4015-DFA9-1D46-9971-BBED1CF0AC74}" type="slidenum">
              <a:rPr lang="es-ES"/>
              <a:pPr/>
              <a:t>21</a:t>
            </a:fld>
            <a:endParaRPr lang="es-E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5290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0B3B9-C494-194E-9D2A-072F855921EA}" type="slidenum">
              <a:rPr lang="es-ES"/>
              <a:pPr/>
              <a:t>23</a:t>
            </a:fld>
            <a:endParaRPr lang="es-E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179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4015-DFA9-1D46-9971-BBED1CF0AC74}" type="slidenum">
              <a:rPr lang="es-ES"/>
              <a:pPr/>
              <a:t>2</a:t>
            </a:fld>
            <a:endParaRPr lang="es-E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8663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DB33A-4FCF-F040-A17B-0AA0C627340D}" type="slidenum">
              <a:rPr lang="es-ES"/>
              <a:pPr/>
              <a:t>25</a:t>
            </a:fld>
            <a:endParaRPr lang="es-E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1986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3B7BA-FA36-314A-9592-7B60CA16F58B}" type="slidenum">
              <a:rPr lang="es-ES"/>
              <a:pPr/>
              <a:t>27</a:t>
            </a:fld>
            <a:endParaRPr lang="es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1955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3B7BA-FA36-314A-9592-7B60CA16F58B}" type="slidenum">
              <a:rPr lang="es-ES"/>
              <a:pPr/>
              <a:t>28</a:t>
            </a:fld>
            <a:endParaRPr lang="es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7999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3B7BA-FA36-314A-9592-7B60CA16F58B}" type="slidenum">
              <a:rPr lang="es-ES"/>
              <a:pPr/>
              <a:t>29</a:t>
            </a:fld>
            <a:endParaRPr lang="es-E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067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013B7-48BC-5C41-815D-A5221F104E4A}" type="slidenum">
              <a:rPr lang="es-ES"/>
              <a:pPr/>
              <a:t>30</a:t>
            </a:fld>
            <a:endParaRPr lang="es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539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013B7-48BC-5C41-815D-A5221F104E4A}" type="slidenum">
              <a:rPr lang="es-ES"/>
              <a:pPr/>
              <a:t>31</a:t>
            </a:fld>
            <a:endParaRPr lang="es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36927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013B7-48BC-5C41-815D-A5221F104E4A}" type="slidenum">
              <a:rPr lang="es-ES"/>
              <a:pPr/>
              <a:t>32</a:t>
            </a:fld>
            <a:endParaRPr lang="es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6775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013B7-48BC-5C41-815D-A5221F104E4A}" type="slidenum">
              <a:rPr lang="es-ES"/>
              <a:pPr/>
              <a:t>33</a:t>
            </a:fld>
            <a:endParaRPr lang="es-E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1054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7576CE-4A0B-9349-B21C-A534F5FD8C74}" type="slidenum">
              <a:rPr lang="es-ES"/>
              <a:pPr/>
              <a:t>34</a:t>
            </a:fld>
            <a:endParaRPr lang="es-E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94894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BC37F-7246-4E49-8880-6C42DE7818D9}" type="slidenum">
              <a:rPr lang="es-ES"/>
              <a:pPr/>
              <a:t>36</a:t>
            </a:fld>
            <a:endParaRPr lang="es-E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049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9DB44-B22A-A144-AF0A-4904145E8F54}" type="slidenum">
              <a:rPr lang="es-ES"/>
              <a:pPr/>
              <a:t>4</a:t>
            </a:fld>
            <a:endParaRPr lang="es-E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342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049A2D-C767-E649-83B8-5FC38145DD8F}" type="slidenum">
              <a:rPr lang="es-ES"/>
              <a:pPr/>
              <a:t>37</a:t>
            </a:fld>
            <a:endParaRPr lang="es-E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2850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04DFC1-C074-AB4C-8B98-7B990C48D0B2}" type="slidenum">
              <a:rPr lang="es-ES"/>
              <a:pPr/>
              <a:t>38</a:t>
            </a:fld>
            <a:endParaRPr lang="es-E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6124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8664B-7831-6A4D-A9C7-CD623ADC4CBA}" type="slidenum">
              <a:rPr lang="es-ES"/>
              <a:pPr/>
              <a:t>39</a:t>
            </a:fld>
            <a:endParaRPr lang="es-E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0492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08B50B-135F-BE49-8EEA-5BBBBFF7443E}" type="slidenum">
              <a:rPr lang="es-ES"/>
              <a:pPr/>
              <a:t>40</a:t>
            </a:fld>
            <a:endParaRPr lang="es-E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206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A8110-9B62-1F41-993A-C49A3117304B}" type="slidenum">
              <a:rPr lang="es-ES"/>
              <a:pPr/>
              <a:t>41</a:t>
            </a:fld>
            <a:endParaRPr lang="es-E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8331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19653-D13D-D045-A083-A8B1E93B2135}" type="slidenum">
              <a:rPr lang="es-ES"/>
              <a:pPr/>
              <a:t>42</a:t>
            </a:fld>
            <a:endParaRPr lang="es-E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5472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65CF-0921-FD4E-90B9-7CF3D8F6089D}" type="slidenum">
              <a:rPr lang="es-ES"/>
              <a:pPr/>
              <a:t>43</a:t>
            </a:fld>
            <a:endParaRPr lang="es-E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338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DA5DE5-F491-B54F-BF83-FA2F71817B82}" type="slidenum">
              <a:rPr lang="es-ES"/>
              <a:pPr/>
              <a:t>44</a:t>
            </a:fld>
            <a:endParaRPr lang="es-E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576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B1DAC-DF4D-D24F-A099-B6C31C4F8878}" type="slidenum">
              <a:rPr lang="es-ES"/>
              <a:pPr/>
              <a:t>45</a:t>
            </a:fld>
            <a:endParaRPr lang="es-E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50265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DC037-331E-C748-92AA-F31F296AF424}" type="slidenum">
              <a:rPr lang="es-ES"/>
              <a:pPr/>
              <a:t>46</a:t>
            </a:fld>
            <a:endParaRPr lang="es-E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4301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9DB44-B22A-A144-AF0A-4904145E8F54}" type="slidenum">
              <a:rPr lang="es-ES"/>
              <a:pPr/>
              <a:t>5</a:t>
            </a:fld>
            <a:endParaRPr lang="es-E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8419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169BF-FF20-B04B-8DDC-5C829E188078}" type="slidenum">
              <a:rPr lang="es-ES"/>
              <a:pPr/>
              <a:t>47</a:t>
            </a:fld>
            <a:endParaRPr lang="es-E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34443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C2A857-BB10-5345-8DEF-30541E96A878}" type="slidenum">
              <a:rPr lang="es-ES"/>
              <a:pPr/>
              <a:t>48</a:t>
            </a:fld>
            <a:endParaRPr lang="es-E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6478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310DE0-E1C1-DC47-BB78-6474BB59A005}" type="slidenum">
              <a:rPr lang="es-ES"/>
              <a:pPr/>
              <a:t>49</a:t>
            </a:fld>
            <a:endParaRPr lang="es-E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93605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593D1-8D24-E549-854D-39DC3D9D7283}" type="slidenum">
              <a:rPr lang="es-ES"/>
              <a:pPr/>
              <a:t>50</a:t>
            </a:fld>
            <a:endParaRPr lang="es-E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31206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F19F30-D34A-9449-AE5B-45759674ED7F}" type="slidenum">
              <a:rPr lang="es-ES"/>
              <a:pPr/>
              <a:t>51</a:t>
            </a:fld>
            <a:endParaRPr lang="es-E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936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78BDC-1578-F846-9763-A07B013A3067}" type="slidenum">
              <a:rPr lang="es-ES"/>
              <a:pPr/>
              <a:t>52</a:t>
            </a:fld>
            <a:endParaRPr lang="es-E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1350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72EDE0-48EF-7848-82F8-243D05693D75}" type="slidenum">
              <a:rPr lang="es-ES"/>
              <a:pPr/>
              <a:t>53</a:t>
            </a:fld>
            <a:endParaRPr lang="es-E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224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50F040-A879-4641-A3DC-01FD801A7C9E}" type="slidenum">
              <a:rPr lang="es-ES"/>
              <a:pPr/>
              <a:t>54</a:t>
            </a:fld>
            <a:endParaRPr lang="es-E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0816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6A3E12-E9EE-904D-AE7E-641576B36DAC}" type="slidenum">
              <a:rPr lang="es-ES"/>
              <a:pPr/>
              <a:t>55</a:t>
            </a:fld>
            <a:endParaRPr lang="es-E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0063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Aunque el enunciado dice que ha 3 modos de direccionamiento (DR, RM y </a:t>
            </a:r>
            <a:r>
              <a:rPr lang="es-ES" dirty="0" err="1"/>
              <a:t>RelPC</a:t>
            </a:r>
            <a:r>
              <a:rPr lang="es-ES" dirty="0"/>
              <a:t>), también dice que el primer operando especifica un registro, por lo que su modo de direccionamiento tiene que ser DR y no hay que especificarlo. Sin embargo, para el operando segundo dice que indica una posición de memoria. De los tres modos de </a:t>
            </a:r>
            <a:r>
              <a:rPr lang="es-ES" dirty="0" err="1"/>
              <a:t>dir.</a:t>
            </a:r>
            <a:r>
              <a:rPr lang="es-ES" dirty="0"/>
              <a:t> que soporta, tan solo RM y </a:t>
            </a:r>
            <a:r>
              <a:rPr lang="es-ES" dirty="0" err="1"/>
              <a:t>RelPC</a:t>
            </a:r>
            <a:r>
              <a:rPr lang="es-ES" dirty="0"/>
              <a:t> llevan a una dirección de memoria, por lo que el segundo operando tan solo puede tener dos modos de </a:t>
            </a:r>
            <a:r>
              <a:rPr lang="es-ES" dirty="0" err="1"/>
              <a:t>dir.</a:t>
            </a:r>
            <a:r>
              <a:rPr lang="es-ES" dirty="0"/>
              <a:t> Así, añadimos un campo de Modo de Direccionamiento (MD) asociado únicamente al segundo operando y sólo necesita 1 bit para distinguir entre estos dos modos posibles para este segundo operando. Quizás no esté demasiado claro, pero esa es la interpretación que le dimos al problema.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0A95-AFF6-D04F-9FBC-1E72D5EAA457}" type="slidenum">
              <a:rPr lang="es-ES" smtClean="0"/>
              <a:pPr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260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9DB44-B22A-A144-AF0A-4904145E8F54}" type="slidenum">
              <a:rPr lang="es-ES"/>
              <a:pPr/>
              <a:t>6</a:t>
            </a:fld>
            <a:endParaRPr lang="es-E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3493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34015-DFA9-1D46-9971-BBED1CF0AC74}" type="slidenum">
              <a:rPr lang="es-ES"/>
              <a:pPr/>
              <a:t>68</a:t>
            </a:fld>
            <a:endParaRPr lang="es-E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41159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6843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5504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27480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21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7A973-24C1-4B42-89BF-CA5759D6CB9B}" type="slidenum">
              <a:rPr lang="es-ES"/>
              <a:pPr/>
              <a:t>7</a:t>
            </a:fld>
            <a:endParaRPr lang="es-E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089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7A973-24C1-4B42-89BF-CA5759D6CB9B}" type="slidenum">
              <a:rPr lang="es-ES"/>
              <a:pPr/>
              <a:t>8</a:t>
            </a:fld>
            <a:endParaRPr lang="es-E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69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92E56D-DA7F-E34B-9A41-936D57A0F22A}" type="slidenum">
              <a:rPr lang="es-ES"/>
              <a:pPr/>
              <a:t>9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62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FAC795-5C82-A942-BDB0-54AD526AFBF9}" type="slidenum">
              <a:rPr lang="es-ES"/>
              <a:pPr/>
              <a:t>10</a:t>
            </a:fld>
            <a:endParaRPr lang="es-E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8162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/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557253" y="6328313"/>
            <a:ext cx="1807029" cy="52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 dirty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7EE8978A-A698-D74E-B7E7-44EE47907311}" type="datetime1">
              <a:rPr lang="es-ES" noProof="0" smtClean="0"/>
              <a:t>21/02/2025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B2802B-FDBE-5E4A-81CB-C5FD1D49D1AE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117496-1FAE-2C4D-B3AA-50D349B816EC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42D48E-800D-CD48-8CD8-B57BE5B18B30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B796D9-2C68-9C4C-ACFD-096F0AC9D96E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145990-E28C-B349-B632-145ABBAD4AEC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9FB526-B8BC-874A-8256-608315AEE7DA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C39CB9-FCD1-7740-8FF3-7D9319A696F5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58F32F-5B56-314B-8BDD-CB0089A1185F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63CD77-60F5-E545-B1CC-C002B65B562A}" type="datetime1">
              <a:rPr lang="es-ES" noProof="0" smtClean="0"/>
              <a:t>21/02/2025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fld id="{6D22F896-40B5-4ADD-8801-0D06FADFA09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0062CA0C-4BF7-B272-D76D-BD4027201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835976" y="6389899"/>
            <a:ext cx="1571368" cy="45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A7DFC2-2C33-534C-B996-AC91431A6CB2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9E9EA9-8205-6943-A452-B02118CC0F93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A4536-B0A2-DD44-9A2E-27D0CCF0BAA5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ED1A9B-D9B3-1341-8297-79156352A50D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E47C6-3862-4B4C-87E6-0E26699DCEC9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F7C36A-DD4C-0A4F-A1B8-35ADC9B3BB89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095D4E-94D7-AB49-AEAD-12DC8BDD930B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accent1">
                <a:lumMod val="5000"/>
                <a:lumOff val="95000"/>
              </a:schemeClr>
            </a:gs>
            <a:gs pos="74000">
              <a:schemeClr val="tx2"/>
            </a:gs>
            <a:gs pos="83000">
              <a:schemeClr val="tx2"/>
            </a:gs>
            <a:gs pos="100000">
              <a:schemeClr val="tx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4845194-127D-3E4E-89F6-6B0F73DFD4A3}" type="datetime1">
              <a:rPr lang="es-ES" noProof="0" smtClean="0"/>
              <a:t>21/02/2025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76739" y="2924175"/>
            <a:ext cx="6048375" cy="6477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Wingdings" charset="2"/>
              <a:buNone/>
            </a:pPr>
            <a:r>
              <a:rPr lang="es-E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ea typeface="ＭＳ Ｐゴシック" charset="-128"/>
                <a:cs typeface="ＭＳ Ｐゴシック" charset="-128"/>
              </a:rPr>
              <a:t>Estructura básica de un computador. Programación en ensamblador.</a:t>
            </a:r>
            <a:endParaRPr lang="es-ES" sz="360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951538" y="5157789"/>
            <a:ext cx="46746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  <a:buSzTx/>
              <a:buFontTx/>
              <a:buNone/>
            </a:pPr>
            <a:r>
              <a:rPr lang="es-ES" sz="2400" dirty="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s-E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Tecnología de Computadores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4367214" y="2205038"/>
            <a:ext cx="60483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Tema 1</a:t>
            </a:r>
            <a:endParaRPr lang="es-ES" sz="4000" dirty="0">
              <a:solidFill>
                <a:schemeClr val="accent1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69262-806A-CD4B-BAC3-CC30C391F6D4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885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¿Qué es un Computador?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7787" y="1671825"/>
            <a:ext cx="9738961" cy="511333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Por tanto: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i="1" dirty="0">
                <a:ea typeface="ＭＳ Ｐゴシック" charset="-128"/>
                <a:cs typeface="ＭＳ Ｐゴシック" charset="-128"/>
              </a:rPr>
              <a:t>Un computador es un </a:t>
            </a:r>
            <a:r>
              <a:rPr lang="es-ES" i="1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sistema electrónico digital </a:t>
            </a:r>
            <a:r>
              <a:rPr lang="es-ES" i="1" dirty="0">
                <a:ea typeface="ＭＳ Ｐゴシック" charset="-128"/>
                <a:cs typeface="ＭＳ Ｐゴシック" charset="-128"/>
              </a:rPr>
              <a:t>usado para la </a:t>
            </a:r>
            <a:r>
              <a:rPr lang="es-ES" i="1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manipulación de información </a:t>
            </a:r>
            <a:r>
              <a:rPr lang="es-ES" i="1" dirty="0">
                <a:ea typeface="ＭＳ Ｐゴシック" charset="-128"/>
                <a:cs typeface="ＭＳ Ｐゴシック" charset="-128"/>
              </a:rPr>
              <a:t>digital (datos binarios), de acuerdo a una lista de </a:t>
            </a:r>
            <a:r>
              <a:rPr lang="es-ES" i="1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</a:t>
            </a:r>
            <a:r>
              <a:rPr lang="es-ES" i="1" dirty="0">
                <a:ea typeface="ＭＳ Ｐゴシック" charset="-128"/>
                <a:cs typeface="ＭＳ Ｐゴシック" charset="-128"/>
              </a:rPr>
              <a:t>conocida como </a:t>
            </a:r>
            <a:r>
              <a:rPr lang="es-ES" i="1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programa</a:t>
            </a:r>
            <a:r>
              <a:rPr lang="es-ES" i="1" dirty="0">
                <a:ea typeface="ＭＳ Ｐゴシック" charset="-128"/>
                <a:cs typeface="ＭＳ Ｐゴシック" charset="-128"/>
              </a:rPr>
              <a:t>”</a:t>
            </a:r>
            <a:endParaRPr lang="es-ES" dirty="0">
              <a:ea typeface="ＭＳ Ｐゴシック" charset="-128"/>
              <a:cs typeface="ＭＳ Ｐゴシック" charset="-128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Tipo de manipulación: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Almacenar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Transmitir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/>
              <a:t>Procesar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7969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salto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condicional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0030"/>
            <a:ext cx="9905999" cy="4722810"/>
          </a:xfrm>
        </p:spPr>
        <p:txBody>
          <a:bodyPr>
            <a:normAutofit fontScale="92500" lnSpcReduction="10000"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Las instrucciones de salto condicional se usan para implementar en ensamblador </a:t>
            </a:r>
            <a:r>
              <a:rPr lang="es-ES" sz="2000" dirty="0">
                <a:solidFill>
                  <a:schemeClr val="accent2"/>
                </a:solidFill>
              </a:rPr>
              <a:t>estructuras de control</a:t>
            </a:r>
            <a:r>
              <a:rPr lang="es-ES" sz="2000" dirty="0"/>
              <a:t> tipo </a:t>
            </a:r>
            <a:r>
              <a:rPr lang="es-ES" sz="2000" i="1" dirty="0" err="1">
                <a:solidFill>
                  <a:srgbClr val="C00000"/>
                </a:solidFill>
              </a:rPr>
              <a:t>if</a:t>
            </a:r>
            <a:r>
              <a:rPr lang="es-ES" sz="2000" dirty="0"/>
              <a:t>,</a:t>
            </a:r>
            <a:r>
              <a:rPr lang="es-ES" sz="2000" i="1" dirty="0"/>
              <a:t> </a:t>
            </a:r>
            <a:r>
              <a:rPr lang="es-ES" sz="2000" i="1" dirty="0" err="1">
                <a:solidFill>
                  <a:srgbClr val="C00000"/>
                </a:solidFill>
              </a:rPr>
              <a:t>while</a:t>
            </a:r>
            <a:r>
              <a:rPr lang="es-ES" sz="2000" dirty="0"/>
              <a:t>,</a:t>
            </a:r>
            <a:r>
              <a:rPr lang="es-ES" sz="2000" i="1" dirty="0"/>
              <a:t> </a:t>
            </a:r>
            <a:r>
              <a:rPr lang="es-ES" sz="2000" i="1" dirty="0" err="1">
                <a:solidFill>
                  <a:srgbClr val="C00000"/>
                </a:solidFill>
              </a:rPr>
              <a:t>for</a:t>
            </a:r>
            <a:r>
              <a:rPr lang="es-ES" sz="2000" dirty="0"/>
              <a:t>, …</a:t>
            </a:r>
          </a:p>
          <a:p>
            <a:r>
              <a:rPr lang="es-ES" sz="2000" dirty="0"/>
              <a:t>Existen instrucciones diferentes para interpretar los operandos fuente que se comparan como </a:t>
            </a:r>
            <a:r>
              <a:rPr lang="es-ES" sz="2000" dirty="0">
                <a:solidFill>
                  <a:schemeClr val="accent2"/>
                </a:solidFill>
              </a:rPr>
              <a:t>datos con y sin signo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688890"/>
              </p:ext>
            </p:extLst>
          </p:nvPr>
        </p:nvGraphicFramePr>
        <p:xfrm>
          <a:off x="1141413" y="1477594"/>
          <a:ext cx="9906000" cy="347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2837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3388278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4134885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imm</a:t>
                      </a:r>
                      <a:r>
                        <a:rPr lang="es-ES" sz="14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13b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rs1 = rs2) </a:t>
                      </a:r>
                    </a:p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then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(PC  PC + </a:t>
                      </a:r>
                      <a:r>
                        <a:rPr lang="es-ES" sz="14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4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12:1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ranch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eq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ual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salta si “igual que”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imm</a:t>
                      </a:r>
                      <a:r>
                        <a:rPr lang="es-ES" sz="14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13b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rs1 ≠ rs2) </a:t>
                      </a:r>
                    </a:p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then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(PC  PC + </a:t>
                      </a:r>
                      <a:r>
                        <a:rPr lang="es-ES" sz="14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4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12:1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ranch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n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ot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qual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salta si “</a:t>
                      </a:r>
                      <a:r>
                        <a:rPr lang="es-ES" sz="1400" b="0" dirty="0" err="1">
                          <a:solidFill>
                            <a:schemeClr val="accent2"/>
                          </a:solidFill>
                        </a:rPr>
                        <a:t>disntinto</a:t>
                      </a: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 que”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blt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imm</a:t>
                      </a:r>
                      <a:r>
                        <a:rPr lang="es-ES" sz="14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13b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rs1 &lt;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rs2) </a:t>
                      </a:r>
                    </a:p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then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(PC  PC + </a:t>
                      </a:r>
                      <a:r>
                        <a:rPr lang="es-ES" sz="14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4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12:1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ranch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ess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han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salta si “menor que” con signo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imm</a:t>
                      </a:r>
                      <a:r>
                        <a:rPr lang="es-ES" sz="14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13b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rs1 ≥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rs2) </a:t>
                      </a:r>
                    </a:p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then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(PC  PC + </a:t>
                      </a:r>
                      <a:r>
                        <a:rPr lang="es-ES" sz="14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4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12:1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ranch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reater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than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or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qual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salta si “mayor o igual que” con signo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bltu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imm</a:t>
                      </a:r>
                      <a:r>
                        <a:rPr lang="es-ES" sz="14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13b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rs1 &lt;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rs2) </a:t>
                      </a:r>
                    </a:p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then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(PC  PC + </a:t>
                      </a:r>
                      <a:r>
                        <a:rPr lang="es-ES" sz="14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4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12:1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ranch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ess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han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u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nsigned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salta si “menor que” sin signo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296596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bgeu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imm</a:t>
                      </a:r>
                      <a:r>
                        <a:rPr lang="es-ES" sz="14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13b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(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rs1 ≥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rs2) </a:t>
                      </a:r>
                    </a:p>
                    <a:p>
                      <a:pPr algn="l"/>
                      <a:r>
                        <a:rPr lang="es-ES" sz="1400" b="0" i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then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(PC  PC + </a:t>
                      </a:r>
                      <a:r>
                        <a:rPr lang="es-ES" sz="14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4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12:1</a:t>
                      </a:r>
                      <a:r>
                        <a:rPr lang="es-ES" sz="14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ranch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reater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than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or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qual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u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nsigned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salta si “mayor o igual que” sin signo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1BEE90-E0DA-4DFF-BC82-988075F9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756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salto a función: jal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4563"/>
            <a:ext cx="10025558" cy="249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Permite </a:t>
            </a:r>
            <a:r>
              <a:rPr lang="es-ES" dirty="0"/>
              <a:t>romper la secuencia normal de ejecución </a:t>
            </a:r>
            <a:r>
              <a:rPr lang="es-ES" dirty="0">
                <a:solidFill>
                  <a:schemeClr val="accent2"/>
                </a:solidFill>
              </a:rPr>
              <a:t>saltando a una dirección</a:t>
            </a:r>
            <a:r>
              <a:rPr lang="es-ES" dirty="0"/>
              <a:t>, pero </a:t>
            </a:r>
            <a:r>
              <a:rPr lang="es-ES" dirty="0">
                <a:solidFill>
                  <a:schemeClr val="accent2"/>
                </a:solidFill>
              </a:rPr>
              <a:t>guardando la dirección de retorno</a:t>
            </a:r>
          </a:p>
          <a:p>
            <a:r>
              <a:rPr lang="es-ES" dirty="0"/>
              <a:t>Utiliza </a:t>
            </a:r>
            <a:r>
              <a:rPr lang="es-ES" dirty="0">
                <a:solidFill>
                  <a:schemeClr val="accent2"/>
                </a:solidFill>
              </a:rPr>
              <a:t>direccionamiento relativo al PC </a:t>
            </a:r>
            <a:r>
              <a:rPr lang="es-ES" dirty="0"/>
              <a:t>para indicar la dirección con que actualizar el PC</a:t>
            </a:r>
          </a:p>
          <a:p>
            <a:pPr lvl="1"/>
            <a:r>
              <a:rPr lang="es-ES" dirty="0"/>
              <a:t>Dicha dirección es la suma del </a:t>
            </a:r>
            <a:r>
              <a:rPr lang="es-ES" dirty="0">
                <a:solidFill>
                  <a:schemeClr val="accent2"/>
                </a:solidFill>
              </a:rPr>
              <a:t>contenido del PC </a:t>
            </a:r>
            <a:r>
              <a:rPr lang="es-ES" dirty="0"/>
              <a:t>y un desplazamiento largo</a:t>
            </a:r>
          </a:p>
          <a:p>
            <a:pPr lvl="1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es una constante de 21 bits en C2 cuyo signo se extiende a 32 bits</a:t>
            </a:r>
          </a:p>
          <a:p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dirección de la siguiente instrucción </a:t>
            </a:r>
            <a:r>
              <a:rPr lang="es-ES" dirty="0"/>
              <a:t>(retorno) se almacena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2591363" y="4005218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-32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80159"/>
              </p:ext>
            </p:extLst>
          </p:nvPr>
        </p:nvGraphicFramePr>
        <p:xfrm>
          <a:off x="3019842" y="4890250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066010" y="6490080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3974347" y="4047230"/>
            <a:ext cx="408239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1731362" y="371432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5241924" y="3606502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desplazamiento constante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5674623" y="415906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5109882" y="415616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21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A946732-08C5-5F53-E935-DE95CAD2BDAC}"/>
              </a:ext>
            </a:extLst>
          </p:cNvPr>
          <p:cNvSpPr/>
          <p:nvPr/>
        </p:nvSpPr>
        <p:spPr>
          <a:xfrm>
            <a:off x="4591630" y="4044983"/>
            <a:ext cx="518252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E5764C47-9D12-DF6B-0F80-615287BC02E6}"/>
              </a:ext>
            </a:extLst>
          </p:cNvPr>
          <p:cNvSpPr/>
          <p:nvPr/>
        </p:nvSpPr>
        <p:spPr>
          <a:xfrm>
            <a:off x="3558240" y="3841192"/>
            <a:ext cx="578223" cy="206373"/>
          </a:xfrm>
          <a:custGeom>
            <a:avLst/>
            <a:gdLst>
              <a:gd name="connsiteX0" fmla="*/ 0 w 578223"/>
              <a:gd name="connsiteY0" fmla="*/ 18114 h 206373"/>
              <a:gd name="connsiteX1" fmla="*/ 403411 w 578223"/>
              <a:gd name="connsiteY1" fmla="*/ 18114 h 206373"/>
              <a:gd name="connsiteX2" fmla="*/ 578223 w 578223"/>
              <a:gd name="connsiteY2" fmla="*/ 206373 h 20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23" h="206373">
                <a:moveTo>
                  <a:pt x="0" y="18114"/>
                </a:moveTo>
                <a:cubicBezTo>
                  <a:pt x="153520" y="2426"/>
                  <a:pt x="307041" y="-13262"/>
                  <a:pt x="403411" y="18114"/>
                </a:cubicBezTo>
                <a:cubicBezTo>
                  <a:pt x="499781" y="49490"/>
                  <a:pt x="539002" y="127931"/>
                  <a:pt x="578223" y="206373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9535DAE0-3910-3A56-AE63-208ED59AF1C7}"/>
              </a:ext>
            </a:extLst>
          </p:cNvPr>
          <p:cNvSpPr/>
          <p:nvPr/>
        </p:nvSpPr>
        <p:spPr>
          <a:xfrm>
            <a:off x="4874554" y="3751729"/>
            <a:ext cx="430306" cy="282389"/>
          </a:xfrm>
          <a:custGeom>
            <a:avLst/>
            <a:gdLst>
              <a:gd name="connsiteX0" fmla="*/ 430306 w 430306"/>
              <a:gd name="connsiteY0" fmla="*/ 0 h 282389"/>
              <a:gd name="connsiteX1" fmla="*/ 87406 w 430306"/>
              <a:gd name="connsiteY1" fmla="*/ 47065 h 282389"/>
              <a:gd name="connsiteX2" fmla="*/ 0 w 430306"/>
              <a:gd name="connsiteY2" fmla="*/ 282389 h 28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82389">
                <a:moveTo>
                  <a:pt x="430306" y="0"/>
                </a:moveTo>
                <a:cubicBezTo>
                  <a:pt x="294715" y="0"/>
                  <a:pt x="159124" y="0"/>
                  <a:pt x="87406" y="47065"/>
                </a:cubicBezTo>
                <a:cubicBezTo>
                  <a:pt x="15688" y="94130"/>
                  <a:pt x="7844" y="188259"/>
                  <a:pt x="0" y="282389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0F2CB8-8451-02E4-686D-A0ACA4948061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>
            <a:off x="5109882" y="4187637"/>
            <a:ext cx="1871839" cy="837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 rot="16200000">
            <a:off x="5248252" y="4125784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2834C9-BC66-6710-667B-475DF3E3CA11}"/>
              </a:ext>
            </a:extLst>
          </p:cNvPr>
          <p:cNvCxnSpPr>
            <a:cxnSpLocks/>
          </p:cNvCxnSpPr>
          <p:nvPr/>
        </p:nvCxnSpPr>
        <p:spPr>
          <a:xfrm flipH="1">
            <a:off x="5161027" y="413346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F3CB730-FE4C-DED9-A22E-40B2296C25AD}"/>
              </a:ext>
            </a:extLst>
          </p:cNvPr>
          <p:cNvCxnSpPr>
            <a:cxnSpLocks/>
          </p:cNvCxnSpPr>
          <p:nvPr/>
        </p:nvCxnSpPr>
        <p:spPr>
          <a:xfrm flipH="1">
            <a:off x="5736515" y="413346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98C6FB02-910D-E14D-C718-202CBB6BC970}"/>
              </a:ext>
            </a:extLst>
          </p:cNvPr>
          <p:cNvSpPr/>
          <p:nvPr/>
        </p:nvSpPr>
        <p:spPr>
          <a:xfrm>
            <a:off x="6981721" y="406172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ECB921E5-46A6-D116-1CDF-C0955ED0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5291"/>
              </p:ext>
            </p:extLst>
          </p:nvPr>
        </p:nvGraphicFramePr>
        <p:xfrm>
          <a:off x="5614685" y="5134686"/>
          <a:ext cx="228209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10E6767-FED0-730C-50CA-F13280FF1CB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128793" y="4330291"/>
            <a:ext cx="0" cy="79752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B000333-D04C-CB39-3070-194EADB90057}"/>
              </a:ext>
            </a:extLst>
          </p:cNvPr>
          <p:cNvCxnSpPr>
            <a:cxnSpLocks/>
          </p:cNvCxnSpPr>
          <p:nvPr/>
        </p:nvCxnSpPr>
        <p:spPr>
          <a:xfrm flipH="1">
            <a:off x="7076499" y="485945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861D38C-714D-F635-EB06-E832B6CA18CE}"/>
              </a:ext>
            </a:extLst>
          </p:cNvPr>
          <p:cNvSpPr txBox="1"/>
          <p:nvPr/>
        </p:nvSpPr>
        <p:spPr>
          <a:xfrm>
            <a:off x="7053045" y="485258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12A94F1A-6607-8AA3-A43D-B3F73B6E1A92}"/>
              </a:ext>
            </a:extLst>
          </p:cNvPr>
          <p:cNvSpPr/>
          <p:nvPr/>
        </p:nvSpPr>
        <p:spPr>
          <a:xfrm>
            <a:off x="7128793" y="4197350"/>
            <a:ext cx="1284957" cy="1688722"/>
          </a:xfrm>
          <a:custGeom>
            <a:avLst/>
            <a:gdLst>
              <a:gd name="connsiteX0" fmla="*/ 0 w 1155700"/>
              <a:gd name="connsiteY0" fmla="*/ 2057400 h 2311400"/>
              <a:gd name="connsiteX1" fmla="*/ 0 w 1155700"/>
              <a:gd name="connsiteY1" fmla="*/ 2311400 h 2311400"/>
              <a:gd name="connsiteX2" fmla="*/ 88900 w 1155700"/>
              <a:gd name="connsiteY2" fmla="*/ 2311400 h 2311400"/>
              <a:gd name="connsiteX3" fmla="*/ 1155700 w 1155700"/>
              <a:gd name="connsiteY3" fmla="*/ 2311400 h 2311400"/>
              <a:gd name="connsiteX4" fmla="*/ 1155700 w 1155700"/>
              <a:gd name="connsiteY4" fmla="*/ 2222500 h 2311400"/>
              <a:gd name="connsiteX5" fmla="*/ 1155700 w 1155700"/>
              <a:gd name="connsiteY5" fmla="*/ 0 h 2311400"/>
              <a:gd name="connsiteX6" fmla="*/ 127000 w 1155700"/>
              <a:gd name="connsiteY6" fmla="*/ 0 h 2311400"/>
              <a:gd name="connsiteX7" fmla="*/ 12700 w 1155700"/>
              <a:gd name="connsiteY7" fmla="*/ 0 h 2311400"/>
              <a:gd name="connsiteX0" fmla="*/ 0 w 1155700"/>
              <a:gd name="connsiteY0" fmla="*/ 2057400 h 2311400"/>
              <a:gd name="connsiteX1" fmla="*/ 0 w 1155700"/>
              <a:gd name="connsiteY1" fmla="*/ 2311400 h 2311400"/>
              <a:gd name="connsiteX2" fmla="*/ 88900 w 1155700"/>
              <a:gd name="connsiteY2" fmla="*/ 2311400 h 2311400"/>
              <a:gd name="connsiteX3" fmla="*/ 1155700 w 1155700"/>
              <a:gd name="connsiteY3" fmla="*/ 2311400 h 2311400"/>
              <a:gd name="connsiteX4" fmla="*/ 1155700 w 1155700"/>
              <a:gd name="connsiteY4" fmla="*/ 2222500 h 2311400"/>
              <a:gd name="connsiteX5" fmla="*/ 1155700 w 1155700"/>
              <a:gd name="connsiteY5" fmla="*/ 0 h 2311400"/>
              <a:gd name="connsiteX6" fmla="*/ 12700 w 1155700"/>
              <a:gd name="connsiteY6" fmla="*/ 0 h 2311400"/>
              <a:gd name="connsiteX0" fmla="*/ 0 w 1155700"/>
              <a:gd name="connsiteY0" fmla="*/ 2057400 h 2311400"/>
              <a:gd name="connsiteX1" fmla="*/ 0 w 1155700"/>
              <a:gd name="connsiteY1" fmla="*/ 2311400 h 2311400"/>
              <a:gd name="connsiteX2" fmla="*/ 88900 w 1155700"/>
              <a:gd name="connsiteY2" fmla="*/ 2311400 h 2311400"/>
              <a:gd name="connsiteX3" fmla="*/ 1155700 w 1155700"/>
              <a:gd name="connsiteY3" fmla="*/ 2311400 h 2311400"/>
              <a:gd name="connsiteX4" fmla="*/ 1155700 w 1155700"/>
              <a:gd name="connsiteY4" fmla="*/ 2222500 h 2311400"/>
              <a:gd name="connsiteX5" fmla="*/ 1155700 w 1155700"/>
              <a:gd name="connsiteY5" fmla="*/ 0 h 2311400"/>
              <a:gd name="connsiteX6" fmla="*/ 152458 w 1155700"/>
              <a:gd name="connsiteY6" fmla="*/ 0 h 2311400"/>
              <a:gd name="connsiteX0" fmla="*/ 0 w 1155700"/>
              <a:gd name="connsiteY0" fmla="*/ 1535223 h 2311400"/>
              <a:gd name="connsiteX1" fmla="*/ 0 w 1155700"/>
              <a:gd name="connsiteY1" fmla="*/ 2311400 h 2311400"/>
              <a:gd name="connsiteX2" fmla="*/ 88900 w 1155700"/>
              <a:gd name="connsiteY2" fmla="*/ 2311400 h 2311400"/>
              <a:gd name="connsiteX3" fmla="*/ 1155700 w 1155700"/>
              <a:gd name="connsiteY3" fmla="*/ 2311400 h 2311400"/>
              <a:gd name="connsiteX4" fmla="*/ 1155700 w 1155700"/>
              <a:gd name="connsiteY4" fmla="*/ 2222500 h 2311400"/>
              <a:gd name="connsiteX5" fmla="*/ 1155700 w 1155700"/>
              <a:gd name="connsiteY5" fmla="*/ 0 h 2311400"/>
              <a:gd name="connsiteX6" fmla="*/ 152458 w 1155700"/>
              <a:gd name="connsiteY6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700" h="2311400">
                <a:moveTo>
                  <a:pt x="0" y="1535223"/>
                </a:moveTo>
                <a:lnTo>
                  <a:pt x="0" y="2311400"/>
                </a:lnTo>
                <a:lnTo>
                  <a:pt x="88900" y="2311400"/>
                </a:lnTo>
                <a:lnTo>
                  <a:pt x="1155700" y="2311400"/>
                </a:lnTo>
                <a:lnTo>
                  <a:pt x="1155700" y="2222500"/>
                </a:lnTo>
                <a:lnTo>
                  <a:pt x="1155700" y="0"/>
                </a:lnTo>
                <a:lnTo>
                  <a:pt x="152458" y="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BD50D4A-3F97-E1E7-E503-A1B320A6D1C8}"/>
              </a:ext>
            </a:extLst>
          </p:cNvPr>
          <p:cNvSpPr txBox="1"/>
          <p:nvPr/>
        </p:nvSpPr>
        <p:spPr>
          <a:xfrm>
            <a:off x="7052471" y="541959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42962EE-3E1A-EBA2-6BC9-D6AA93D8969F}"/>
              </a:ext>
            </a:extLst>
          </p:cNvPr>
          <p:cNvCxnSpPr>
            <a:cxnSpLocks/>
          </p:cNvCxnSpPr>
          <p:nvPr/>
        </p:nvCxnSpPr>
        <p:spPr>
          <a:xfrm flipH="1">
            <a:off x="7084083" y="542427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0A2D9C7C-5B2D-5BC4-841B-FA10FD573FC7}"/>
              </a:ext>
            </a:extLst>
          </p:cNvPr>
          <p:cNvCxnSpPr>
            <a:cxnSpLocks/>
            <a:stCxn id="65" idx="1"/>
            <a:endCxn id="68" idx="6"/>
          </p:cNvCxnSpPr>
          <p:nvPr/>
        </p:nvCxnSpPr>
        <p:spPr>
          <a:xfrm flipH="1">
            <a:off x="6323444" y="5886072"/>
            <a:ext cx="805349" cy="3245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A2A9B4F0-B23C-E153-0427-EC3022437432}"/>
              </a:ext>
            </a:extLst>
          </p:cNvPr>
          <p:cNvSpPr/>
          <p:nvPr/>
        </p:nvSpPr>
        <p:spPr>
          <a:xfrm>
            <a:off x="6029301" y="5755034"/>
            <a:ext cx="294143" cy="26856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chemeClr val="accent2"/>
                </a:solidFill>
              </a:rPr>
              <a:t>+4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EEDF85-EADF-C4C8-2DD8-4E786195E21E}"/>
              </a:ext>
            </a:extLst>
          </p:cNvPr>
          <p:cNvCxnSpPr>
            <a:cxnSpLocks/>
          </p:cNvCxnSpPr>
          <p:nvPr/>
        </p:nvCxnSpPr>
        <p:spPr>
          <a:xfrm flipH="1">
            <a:off x="5301934" y="5895550"/>
            <a:ext cx="715425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8D22AC-E181-F783-8220-7D6A610BB09E}"/>
              </a:ext>
            </a:extLst>
          </p:cNvPr>
          <p:cNvSpPr txBox="1"/>
          <p:nvPr/>
        </p:nvSpPr>
        <p:spPr>
          <a:xfrm>
            <a:off x="5533769" y="586112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91A83DC6-6553-A169-53D2-D5FBEDE98B6F}"/>
              </a:ext>
            </a:extLst>
          </p:cNvPr>
          <p:cNvCxnSpPr>
            <a:cxnSpLocks/>
          </p:cNvCxnSpPr>
          <p:nvPr/>
        </p:nvCxnSpPr>
        <p:spPr>
          <a:xfrm flipH="1">
            <a:off x="5595661" y="583552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EF4ABC-66C8-67DC-0307-5F048D65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525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salto a función: </a:t>
            </a:r>
            <a:r>
              <a:rPr lang="es-ES" sz="3200" dirty="0" err="1">
                <a:solidFill>
                  <a:schemeClr val="accent2"/>
                </a:solidFill>
                <a:latin typeface="Rockwell" panose="02060603020205020403" pitchFamily="18" charset="0"/>
              </a:rPr>
              <a:t>jalr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4563"/>
            <a:ext cx="10183726" cy="24930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smtClean="0"/>
              <a:t>Permite </a:t>
            </a:r>
            <a:r>
              <a:rPr lang="es-ES" dirty="0"/>
              <a:t>romper la secuencia normal de ejecución </a:t>
            </a:r>
            <a:r>
              <a:rPr lang="es-ES" dirty="0">
                <a:solidFill>
                  <a:schemeClr val="accent2"/>
                </a:solidFill>
              </a:rPr>
              <a:t>saltando a una dirección</a:t>
            </a:r>
            <a:r>
              <a:rPr lang="es-ES" dirty="0"/>
              <a:t>, pero </a:t>
            </a:r>
            <a:r>
              <a:rPr lang="es-ES" dirty="0">
                <a:solidFill>
                  <a:schemeClr val="accent2"/>
                </a:solidFill>
              </a:rPr>
              <a:t>guardando la dirección de retorno</a:t>
            </a:r>
          </a:p>
          <a:p>
            <a:r>
              <a:rPr lang="es-ES" dirty="0"/>
              <a:t>Utiliza </a:t>
            </a:r>
            <a:r>
              <a:rPr lang="es-ES" dirty="0">
                <a:solidFill>
                  <a:schemeClr val="accent2"/>
                </a:solidFill>
              </a:rPr>
              <a:t>direccionamiento relativo a base </a:t>
            </a:r>
            <a:r>
              <a:rPr lang="es-ES" dirty="0"/>
              <a:t>para indicar la dirección con que actualizar el PC</a:t>
            </a:r>
          </a:p>
          <a:p>
            <a:pPr lvl="1"/>
            <a:r>
              <a:rPr lang="es-ES" dirty="0"/>
              <a:t>Dicha dirección es la suma del </a:t>
            </a:r>
            <a:r>
              <a:rPr lang="es-ES" dirty="0">
                <a:solidFill>
                  <a:schemeClr val="accent2"/>
                </a:solidFill>
              </a:rPr>
              <a:t>contenido del registro </a:t>
            </a:r>
            <a:r>
              <a:rPr lang="es-ES" dirty="0"/>
              <a:t>y un desplazamiento corto</a:t>
            </a:r>
          </a:p>
          <a:p>
            <a:pPr lvl="1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es una constante de 12 bits en C2 cuyo signo se extiende a 32 bits</a:t>
            </a:r>
          </a:p>
          <a:p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dirección de la siguiente instrucción </a:t>
            </a:r>
            <a:r>
              <a:rPr lang="es-ES" dirty="0"/>
              <a:t>(retorno) se almacena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2258297" y="4005218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-32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12635"/>
              </p:ext>
            </p:extLst>
          </p:nvPr>
        </p:nvGraphicFramePr>
        <p:xfrm>
          <a:off x="3019842" y="4890250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066010" y="6490080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3974347" y="4047230"/>
            <a:ext cx="408239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1231074" y="3714320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5241924" y="3606502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desplazamiento constante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5614862" y="415906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5109882" y="415616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12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A946732-08C5-5F53-E935-DE95CAD2BDAC}"/>
              </a:ext>
            </a:extLst>
          </p:cNvPr>
          <p:cNvSpPr/>
          <p:nvPr/>
        </p:nvSpPr>
        <p:spPr>
          <a:xfrm>
            <a:off x="4591630" y="4044983"/>
            <a:ext cx="518252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E5764C47-9D12-DF6B-0F80-615287BC02E6}"/>
              </a:ext>
            </a:extLst>
          </p:cNvPr>
          <p:cNvSpPr/>
          <p:nvPr/>
        </p:nvSpPr>
        <p:spPr>
          <a:xfrm>
            <a:off x="3049563" y="3841192"/>
            <a:ext cx="578223" cy="206373"/>
          </a:xfrm>
          <a:custGeom>
            <a:avLst/>
            <a:gdLst>
              <a:gd name="connsiteX0" fmla="*/ 0 w 578223"/>
              <a:gd name="connsiteY0" fmla="*/ 18114 h 206373"/>
              <a:gd name="connsiteX1" fmla="*/ 403411 w 578223"/>
              <a:gd name="connsiteY1" fmla="*/ 18114 h 206373"/>
              <a:gd name="connsiteX2" fmla="*/ 578223 w 578223"/>
              <a:gd name="connsiteY2" fmla="*/ 206373 h 20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23" h="206373">
                <a:moveTo>
                  <a:pt x="0" y="18114"/>
                </a:moveTo>
                <a:cubicBezTo>
                  <a:pt x="153520" y="2426"/>
                  <a:pt x="307041" y="-13262"/>
                  <a:pt x="403411" y="18114"/>
                </a:cubicBezTo>
                <a:cubicBezTo>
                  <a:pt x="499781" y="49490"/>
                  <a:pt x="539002" y="127931"/>
                  <a:pt x="578223" y="206373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9535DAE0-3910-3A56-AE63-208ED59AF1C7}"/>
              </a:ext>
            </a:extLst>
          </p:cNvPr>
          <p:cNvSpPr/>
          <p:nvPr/>
        </p:nvSpPr>
        <p:spPr>
          <a:xfrm>
            <a:off x="4874554" y="3751729"/>
            <a:ext cx="430306" cy="282389"/>
          </a:xfrm>
          <a:custGeom>
            <a:avLst/>
            <a:gdLst>
              <a:gd name="connsiteX0" fmla="*/ 430306 w 430306"/>
              <a:gd name="connsiteY0" fmla="*/ 0 h 282389"/>
              <a:gd name="connsiteX1" fmla="*/ 87406 w 430306"/>
              <a:gd name="connsiteY1" fmla="*/ 47065 h 282389"/>
              <a:gd name="connsiteX2" fmla="*/ 0 w 430306"/>
              <a:gd name="connsiteY2" fmla="*/ 282389 h 28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82389">
                <a:moveTo>
                  <a:pt x="430306" y="0"/>
                </a:moveTo>
                <a:cubicBezTo>
                  <a:pt x="294715" y="0"/>
                  <a:pt x="159124" y="0"/>
                  <a:pt x="87406" y="47065"/>
                </a:cubicBezTo>
                <a:cubicBezTo>
                  <a:pt x="15688" y="94130"/>
                  <a:pt x="7844" y="188259"/>
                  <a:pt x="0" y="282389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0F2CB8-8451-02E4-686D-A0ACA49480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09882" y="4187637"/>
            <a:ext cx="444466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 rot="16200000">
            <a:off x="5248252" y="4125784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2834C9-BC66-6710-667B-475DF3E3CA11}"/>
              </a:ext>
            </a:extLst>
          </p:cNvPr>
          <p:cNvCxnSpPr>
            <a:cxnSpLocks/>
          </p:cNvCxnSpPr>
          <p:nvPr/>
        </p:nvCxnSpPr>
        <p:spPr>
          <a:xfrm flipH="1">
            <a:off x="5161027" y="413346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F3CB730-FE4C-DED9-A22E-40B2296C25AD}"/>
              </a:ext>
            </a:extLst>
          </p:cNvPr>
          <p:cNvCxnSpPr>
            <a:cxnSpLocks/>
          </p:cNvCxnSpPr>
          <p:nvPr/>
        </p:nvCxnSpPr>
        <p:spPr>
          <a:xfrm flipH="1">
            <a:off x="5676754" y="413346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ECB921E5-46A6-D116-1CDF-C0955ED0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37168"/>
              </p:ext>
            </p:extLst>
          </p:nvPr>
        </p:nvGraphicFramePr>
        <p:xfrm>
          <a:off x="5880016" y="5517899"/>
          <a:ext cx="228209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EEDF85-EADF-C4C8-2DD8-4E786195E21E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5304860" y="5889317"/>
            <a:ext cx="431598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8F52062D-A985-2FCA-D555-6E0D4C16CED9}"/>
              </a:ext>
            </a:extLst>
          </p:cNvPr>
          <p:cNvSpPr/>
          <p:nvPr/>
        </p:nvSpPr>
        <p:spPr>
          <a:xfrm>
            <a:off x="3442453" y="4048236"/>
            <a:ext cx="408239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195D47-4833-C008-A21C-0DE6020F3520}"/>
              </a:ext>
            </a:extLst>
          </p:cNvPr>
          <p:cNvSpPr txBox="1"/>
          <p:nvPr/>
        </p:nvSpPr>
        <p:spPr>
          <a:xfrm>
            <a:off x="3563564" y="3682413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registro base</a:t>
            </a:r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E8172AAD-F605-4620-5228-E5111118C0DD}"/>
              </a:ext>
            </a:extLst>
          </p:cNvPr>
          <p:cNvSpPr/>
          <p:nvPr/>
        </p:nvSpPr>
        <p:spPr>
          <a:xfrm>
            <a:off x="4202607" y="3914038"/>
            <a:ext cx="45719" cy="131122"/>
          </a:xfrm>
          <a:custGeom>
            <a:avLst/>
            <a:gdLst>
              <a:gd name="connsiteX0" fmla="*/ 0 w 58096"/>
              <a:gd name="connsiteY0" fmla="*/ 0 h 248281"/>
              <a:gd name="connsiteX1" fmla="*/ 54500 w 58096"/>
              <a:gd name="connsiteY1" fmla="*/ 139280 h 248281"/>
              <a:gd name="connsiteX2" fmla="*/ 48445 w 58096"/>
              <a:gd name="connsiteY2" fmla="*/ 248281 h 24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96" h="248281">
                <a:moveTo>
                  <a:pt x="0" y="0"/>
                </a:moveTo>
                <a:cubicBezTo>
                  <a:pt x="23213" y="48950"/>
                  <a:pt x="46426" y="97900"/>
                  <a:pt x="54500" y="139280"/>
                </a:cubicBezTo>
                <a:cubicBezTo>
                  <a:pt x="62574" y="180660"/>
                  <a:pt x="55509" y="214470"/>
                  <a:pt x="48445" y="248281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1246FEA-EBDF-B721-9885-FA99581965CA}"/>
              </a:ext>
            </a:extLst>
          </p:cNvPr>
          <p:cNvSpPr/>
          <p:nvPr/>
        </p:nvSpPr>
        <p:spPr>
          <a:xfrm>
            <a:off x="5737121" y="5200994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93E8FDA-FB24-8097-5E15-6CFF8BD9F410}"/>
              </a:ext>
            </a:extLst>
          </p:cNvPr>
          <p:cNvCxnSpPr>
            <a:cxnSpLocks/>
          </p:cNvCxnSpPr>
          <p:nvPr/>
        </p:nvCxnSpPr>
        <p:spPr>
          <a:xfrm flipH="1">
            <a:off x="5460218" y="527897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0DA6476-FC44-8CEA-9D58-5FAA5A2A95B5}"/>
              </a:ext>
            </a:extLst>
          </p:cNvPr>
          <p:cNvCxnSpPr>
            <a:cxnSpLocks/>
          </p:cNvCxnSpPr>
          <p:nvPr/>
        </p:nvCxnSpPr>
        <p:spPr>
          <a:xfrm flipH="1">
            <a:off x="5478149" y="5828072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4881A6E-B94D-75B6-45F1-A609C96ADDFC}"/>
              </a:ext>
            </a:extLst>
          </p:cNvPr>
          <p:cNvSpPr txBox="1"/>
          <p:nvPr/>
        </p:nvSpPr>
        <p:spPr>
          <a:xfrm>
            <a:off x="5424064" y="528480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D3091CF-A587-D1C9-B7F9-F5F5274BE5E9}"/>
              </a:ext>
            </a:extLst>
          </p:cNvPr>
          <p:cNvSpPr txBox="1"/>
          <p:nvPr/>
        </p:nvSpPr>
        <p:spPr>
          <a:xfrm>
            <a:off x="5427016" y="584660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20D81845-16D0-6F48-EE38-E06A2261B3F1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5298172" y="5335277"/>
            <a:ext cx="438949" cy="6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81F3968-B1E2-4D37-F40D-734406028DE4}"/>
              </a:ext>
            </a:extLst>
          </p:cNvPr>
          <p:cNvCxnSpPr>
            <a:cxnSpLocks/>
          </p:cNvCxnSpPr>
          <p:nvPr/>
        </p:nvCxnSpPr>
        <p:spPr>
          <a:xfrm flipH="1">
            <a:off x="6197570" y="5276732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841BD42-CEC6-248C-04F3-F7014D116E6B}"/>
              </a:ext>
            </a:extLst>
          </p:cNvPr>
          <p:cNvSpPr txBox="1"/>
          <p:nvPr/>
        </p:nvSpPr>
        <p:spPr>
          <a:xfrm>
            <a:off x="6161416" y="528255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1" name="Forma libre 40">
            <a:extLst>
              <a:ext uri="{FF2B5EF4-FFF2-40B4-BE49-F238E27FC236}">
                <a16:creationId xmlns:a16="http://schemas.microsoft.com/office/drawing/2014/main" id="{020AE7B0-D7DE-5B4B-1DC6-7173782AEF0D}"/>
              </a:ext>
            </a:extLst>
          </p:cNvPr>
          <p:cNvSpPr/>
          <p:nvPr/>
        </p:nvSpPr>
        <p:spPr>
          <a:xfrm>
            <a:off x="5619624" y="4190495"/>
            <a:ext cx="260392" cy="1011290"/>
          </a:xfrm>
          <a:custGeom>
            <a:avLst/>
            <a:gdLst>
              <a:gd name="connsiteX0" fmla="*/ 0 w 260392"/>
              <a:gd name="connsiteY0" fmla="*/ 0 h 1011290"/>
              <a:gd name="connsiteX1" fmla="*/ 260392 w 260392"/>
              <a:gd name="connsiteY1" fmla="*/ 0 h 1011290"/>
              <a:gd name="connsiteX2" fmla="*/ 260392 w 260392"/>
              <a:gd name="connsiteY2" fmla="*/ 72668 h 1011290"/>
              <a:gd name="connsiteX3" fmla="*/ 260392 w 260392"/>
              <a:gd name="connsiteY3" fmla="*/ 1011290 h 1011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92" h="1011290">
                <a:moveTo>
                  <a:pt x="0" y="0"/>
                </a:moveTo>
                <a:lnTo>
                  <a:pt x="260392" y="0"/>
                </a:lnTo>
                <a:lnTo>
                  <a:pt x="260392" y="72668"/>
                </a:lnTo>
                <a:lnTo>
                  <a:pt x="260392" y="101129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37905147-0107-5868-BF55-1F24F9BC6055}"/>
              </a:ext>
            </a:extLst>
          </p:cNvPr>
          <p:cNvSpPr/>
          <p:nvPr/>
        </p:nvSpPr>
        <p:spPr>
          <a:xfrm>
            <a:off x="6030259" y="5336988"/>
            <a:ext cx="1338729" cy="185271"/>
          </a:xfrm>
          <a:custGeom>
            <a:avLst/>
            <a:gdLst>
              <a:gd name="connsiteX0" fmla="*/ 0 w 1338729"/>
              <a:gd name="connsiteY0" fmla="*/ 0 h 185271"/>
              <a:gd name="connsiteX1" fmla="*/ 1338729 w 1338729"/>
              <a:gd name="connsiteY1" fmla="*/ 0 h 185271"/>
              <a:gd name="connsiteX2" fmla="*/ 1338729 w 1338729"/>
              <a:gd name="connsiteY2" fmla="*/ 185271 h 185271"/>
              <a:gd name="connsiteX3" fmla="*/ 1338729 w 1338729"/>
              <a:gd name="connsiteY3" fmla="*/ 185271 h 18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729" h="185271">
                <a:moveTo>
                  <a:pt x="0" y="0"/>
                </a:moveTo>
                <a:lnTo>
                  <a:pt x="1338729" y="0"/>
                </a:lnTo>
                <a:lnTo>
                  <a:pt x="1338729" y="185271"/>
                </a:lnTo>
                <a:lnTo>
                  <a:pt x="1338729" y="185271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D9CE1A16-4B22-1EF3-B846-BA0A078E0E69}"/>
              </a:ext>
            </a:extLst>
          </p:cNvPr>
          <p:cNvSpPr/>
          <p:nvPr/>
        </p:nvSpPr>
        <p:spPr>
          <a:xfrm flipV="1">
            <a:off x="6033249" y="5704540"/>
            <a:ext cx="1338729" cy="185271"/>
          </a:xfrm>
          <a:custGeom>
            <a:avLst/>
            <a:gdLst>
              <a:gd name="connsiteX0" fmla="*/ 0 w 1338729"/>
              <a:gd name="connsiteY0" fmla="*/ 0 h 185271"/>
              <a:gd name="connsiteX1" fmla="*/ 1338729 w 1338729"/>
              <a:gd name="connsiteY1" fmla="*/ 0 h 185271"/>
              <a:gd name="connsiteX2" fmla="*/ 1338729 w 1338729"/>
              <a:gd name="connsiteY2" fmla="*/ 185271 h 185271"/>
              <a:gd name="connsiteX3" fmla="*/ 1338729 w 1338729"/>
              <a:gd name="connsiteY3" fmla="*/ 185271 h 18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8729" h="185271">
                <a:moveTo>
                  <a:pt x="0" y="0"/>
                </a:moveTo>
                <a:lnTo>
                  <a:pt x="1338729" y="0"/>
                </a:lnTo>
                <a:lnTo>
                  <a:pt x="1338729" y="185271"/>
                </a:lnTo>
                <a:lnTo>
                  <a:pt x="1338729" y="185271"/>
                </a:lnTo>
              </a:path>
            </a:pathLst>
          </a:custGeom>
          <a:noFill/>
          <a:ln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A2A9B4F0-B23C-E153-0427-EC3022437432}"/>
              </a:ext>
            </a:extLst>
          </p:cNvPr>
          <p:cNvSpPr/>
          <p:nvPr/>
        </p:nvSpPr>
        <p:spPr>
          <a:xfrm>
            <a:off x="5736458" y="5755034"/>
            <a:ext cx="294143" cy="268565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chemeClr val="accent2"/>
                </a:solidFill>
              </a:rPr>
              <a:t>+4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B8A9DA2-367A-5D03-2BCA-A2EDC9821AC3}"/>
              </a:ext>
            </a:extLst>
          </p:cNvPr>
          <p:cNvCxnSpPr>
            <a:cxnSpLocks/>
          </p:cNvCxnSpPr>
          <p:nvPr/>
        </p:nvCxnSpPr>
        <p:spPr>
          <a:xfrm flipH="1">
            <a:off x="6200562" y="5829554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7788C02-97B9-F926-7DF3-6937398BE9D5}"/>
              </a:ext>
            </a:extLst>
          </p:cNvPr>
          <p:cNvSpPr txBox="1"/>
          <p:nvPr/>
        </p:nvSpPr>
        <p:spPr>
          <a:xfrm>
            <a:off x="6164408" y="583538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8369393F-3357-B358-99D8-5E9411C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7504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salto a función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6533"/>
            <a:ext cx="10166948" cy="4711468"/>
          </a:xfrm>
        </p:spPr>
        <p:txBody>
          <a:bodyPr>
            <a:normAutofit lnSpcReduction="10000"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/>
              <a:t>En el repertorio del RISC-V </a:t>
            </a:r>
            <a:r>
              <a:rPr lang="es-ES" sz="2000" dirty="0">
                <a:solidFill>
                  <a:schemeClr val="accent2"/>
                </a:solidFill>
              </a:rPr>
              <a:t>no existen </a:t>
            </a:r>
            <a:r>
              <a:rPr lang="es-ES" sz="2000" dirty="0"/>
              <a:t>instrucciones de </a:t>
            </a:r>
            <a:r>
              <a:rPr lang="es-ES" sz="2000" dirty="0">
                <a:solidFill>
                  <a:schemeClr val="accent2"/>
                </a:solidFill>
              </a:rPr>
              <a:t>retorno desde función</a:t>
            </a:r>
            <a:r>
              <a:rPr lang="es-ES" sz="2000" dirty="0"/>
              <a:t>, ni de </a:t>
            </a:r>
            <a:r>
              <a:rPr lang="es-ES" sz="2000" dirty="0">
                <a:solidFill>
                  <a:schemeClr val="accent2"/>
                </a:solidFill>
              </a:rPr>
              <a:t>salto incondicional</a:t>
            </a:r>
            <a:r>
              <a:rPr lang="es-ES" sz="2000" dirty="0"/>
              <a:t> a una instrucción, pero pueden usarse éstas para hacerlo:</a:t>
            </a:r>
            <a:endParaRPr lang="es-ES" sz="1600" dirty="0">
              <a:solidFill>
                <a:schemeClr val="accent2"/>
              </a:solidFill>
            </a:endParaRPr>
          </a:p>
          <a:p>
            <a:r>
              <a:rPr lang="es-ES" sz="2000" dirty="0"/>
              <a:t>Suponiendo que la instrucción de retorno está almacenada en el registro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s-ES" sz="2000" dirty="0"/>
              <a:t>, el retorno se hace con: </a:t>
            </a:r>
          </a:p>
          <a:p>
            <a:pPr marL="0" indent="0" algn="ctr">
              <a:buNone/>
            </a:pPr>
            <a:r>
              <a:rPr lang="es-E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x0, </a:t>
            </a:r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s-ES" sz="2000" dirty="0"/>
              <a:t>El salto incondicional (relativo a PC) a la dirección que ocupa cierta instrucción se hace con: </a:t>
            </a:r>
          </a:p>
          <a:p>
            <a:pPr marL="0" indent="0" algn="ctr">
              <a:buNone/>
            </a:pPr>
            <a:r>
              <a:rPr lang="es-E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x0, imm</a:t>
            </a:r>
            <a:r>
              <a:rPr lang="es-ES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21b</a:t>
            </a:r>
          </a:p>
          <a:p>
            <a:pPr lvl="1"/>
            <a:endParaRPr lang="es-E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364707"/>
              </p:ext>
            </p:extLst>
          </p:nvPr>
        </p:nvGraphicFramePr>
        <p:xfrm>
          <a:off x="1171691" y="1454151"/>
          <a:ext cx="9995278" cy="1772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9476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3540406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4665396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lang="es-ES" sz="16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6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6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imm</a:t>
                      </a:r>
                      <a:r>
                        <a:rPr lang="es-ES" sz="16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21b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PC  PC + </a:t>
                      </a:r>
                      <a:r>
                        <a:rPr lang="es-ES" sz="16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(imm</a:t>
                      </a:r>
                      <a:r>
                        <a:rPr lang="es-ES" sz="1600" b="0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20:1</a:t>
                      </a:r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&lt;&lt; 1), </a:t>
                      </a:r>
                      <a:endParaRPr lang="es-E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es-ES" sz="1600" b="0" i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rd</a:t>
                      </a:r>
                      <a:r>
                        <a:rPr lang="es-E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 PC+4</a:t>
                      </a:r>
                      <a:endParaRPr lang="es-ES" sz="16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C00000"/>
                          </a:solidFill>
                        </a:rPr>
                        <a:t>j</a:t>
                      </a:r>
                      <a:r>
                        <a:rPr lang="es-ES" sz="16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ump</a:t>
                      </a:r>
                      <a:r>
                        <a:rPr lang="es-E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600" b="0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s-E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nd </a:t>
                      </a:r>
                      <a:r>
                        <a:rPr lang="es-ES" sz="1600" b="0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ink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accent2"/>
                          </a:solidFill>
                          <a:latin typeface="+mn-lt"/>
                        </a:rPr>
                        <a:t>salto a función con dirección relativa a PC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296596">
                <a:tc>
                  <a:txBody>
                    <a:bodyPr/>
                    <a:lstStyle/>
                    <a:p>
                      <a:pPr algn="l"/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r>
                        <a:rPr lang="es-ES" sz="16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6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6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6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PC  rs1 + </a:t>
                      </a:r>
                      <a:r>
                        <a:rPr lang="es-ES" sz="16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sExt</a:t>
                      </a:r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(</a:t>
                      </a:r>
                      <a:r>
                        <a:rPr lang="es-ES" sz="1600" b="0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imm</a:t>
                      </a:r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), </a:t>
                      </a:r>
                      <a:endParaRPr lang="es-E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  <a:sym typeface="Wingdings" pitchFamily="2" charset="2"/>
                      </a:endParaRPr>
                    </a:p>
                    <a:p>
                      <a:pPr algn="l"/>
                      <a:r>
                        <a:rPr lang="es-ES" sz="1600" b="0" i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rd</a:t>
                      </a:r>
                      <a:r>
                        <a:rPr lang="es-E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 </a:t>
                      </a:r>
                      <a:r>
                        <a:rPr lang="es-ES" sz="1600" b="0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  <a:cs typeface="Courier New" panose="02070309020205020404" pitchFamily="49" charset="0"/>
                          <a:sym typeface="Wingdings" pitchFamily="2" charset="2"/>
                        </a:rPr>
                        <a:t> PC+4</a:t>
                      </a:r>
                      <a:endParaRPr lang="es-ES" sz="16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 err="1">
                          <a:solidFill>
                            <a:srgbClr val="C00000"/>
                          </a:solidFill>
                        </a:rPr>
                        <a:t>j</a:t>
                      </a:r>
                      <a:r>
                        <a:rPr lang="es-ES" sz="16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ump</a:t>
                      </a:r>
                      <a:r>
                        <a:rPr lang="es-E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600" b="0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s-E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nd </a:t>
                      </a:r>
                      <a:r>
                        <a:rPr lang="es-ES" sz="1600" b="0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6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ink </a:t>
                      </a:r>
                      <a:r>
                        <a:rPr lang="es-ES" sz="1600" b="0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s-ES" sz="16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egister</a:t>
                      </a:r>
                      <a:endParaRPr lang="es-ES" sz="16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b="0" dirty="0">
                          <a:solidFill>
                            <a:schemeClr val="accent2"/>
                          </a:solidFill>
                          <a:latin typeface="+mn-lt"/>
                        </a:rPr>
                        <a:t>salto a función con dirección relativa a registro base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E3FF9E-7BED-4842-0474-85C99AC3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497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0025558" cy="5149390"/>
          </a:xfrm>
        </p:spPr>
        <p:txBody>
          <a:bodyPr>
            <a:normAutofit/>
          </a:bodyPr>
          <a:lstStyle/>
          <a:p>
            <a:r>
              <a:rPr lang="es-ES" dirty="0"/>
              <a:t>Los computadores ejecutan código máquina pero los programadores desarrollan software en lenguajes de alto nivel</a:t>
            </a:r>
          </a:p>
          <a:p>
            <a:r>
              <a:rPr lang="es-ES" dirty="0"/>
              <a:t>El lenguaje ensamblador es el </a:t>
            </a:r>
            <a:r>
              <a:rPr lang="es-ES" dirty="0">
                <a:solidFill>
                  <a:schemeClr val="accent2"/>
                </a:solidFill>
              </a:rPr>
              <a:t>punto intermedio entre HW y SW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Los programas de alto nivel se compilan a ensamblador</a:t>
            </a:r>
          </a:p>
          <a:p>
            <a:pPr lvl="1"/>
            <a:r>
              <a:rPr lang="es-ES" dirty="0"/>
              <a:t>Los programas en lenguaje ensamblador se ensamblan a código máquina</a:t>
            </a:r>
          </a:p>
          <a:p>
            <a:r>
              <a:rPr lang="es-ES" dirty="0"/>
              <a:t> Un programa ensamblador está formado por: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Instrucciones ensamblador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Etiquetas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Directivas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Pseudo-instrucciones</a:t>
            </a:r>
            <a:r>
              <a:rPr lang="es-ES" dirty="0"/>
              <a:t> 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Comentarios, …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66882E-DFAE-DFB0-6BFE-AD652234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27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elementos de un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programa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3982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Un programa en lenguaje ensamblador:</a:t>
            </a:r>
          </a:p>
          <a:p>
            <a:r>
              <a:rPr lang="es-ES" dirty="0"/>
              <a:t>Está compuesto por una </a:t>
            </a:r>
            <a:r>
              <a:rPr lang="es-ES" dirty="0">
                <a:solidFill>
                  <a:schemeClr val="accent2"/>
                </a:solidFill>
              </a:rPr>
              <a:t>secuencia de instrucciones </a:t>
            </a:r>
            <a:r>
              <a:rPr lang="es-ES" dirty="0"/>
              <a:t>que se ubicarán en memoria en el mismo orden para </a:t>
            </a:r>
            <a:r>
              <a:rPr lang="es-ES" dirty="0">
                <a:solidFill>
                  <a:schemeClr val="accent2"/>
                </a:solidFill>
              </a:rPr>
              <a:t>ejecutarse en serie</a:t>
            </a:r>
          </a:p>
          <a:p>
            <a:pPr lvl="1"/>
            <a:r>
              <a:rPr lang="es-ES" dirty="0"/>
              <a:t>Normalmente utiliza alias para referirse a los registros</a:t>
            </a:r>
          </a:p>
          <a:p>
            <a:r>
              <a:rPr lang="es-ES" dirty="0">
                <a:solidFill>
                  <a:schemeClr val="accent2"/>
                </a:solidFill>
              </a:rPr>
              <a:t>No indica explícitamente la dirección de memoria </a:t>
            </a:r>
            <a:r>
              <a:rPr lang="es-ES" dirty="0"/>
              <a:t>de cada instrucción o dato</a:t>
            </a:r>
          </a:p>
          <a:p>
            <a:pPr lvl="1"/>
            <a:r>
              <a:rPr lang="es-ES" dirty="0"/>
              <a:t>Pero instrucciones consecutivas ocuparán direcciones consecutivas</a:t>
            </a:r>
          </a:p>
          <a:p>
            <a:r>
              <a:rPr lang="es-ES" dirty="0"/>
              <a:t>Se necesario </a:t>
            </a:r>
            <a:r>
              <a:rPr lang="es-ES" dirty="0">
                <a:solidFill>
                  <a:schemeClr val="accent2"/>
                </a:solidFill>
              </a:rPr>
              <a:t>saltar a una cierta instrucción</a:t>
            </a:r>
            <a:r>
              <a:rPr lang="es-ES" dirty="0"/>
              <a:t>, permite definir una </a:t>
            </a:r>
            <a:r>
              <a:rPr lang="es-ES" dirty="0">
                <a:solidFill>
                  <a:schemeClr val="accent2"/>
                </a:solidFill>
              </a:rPr>
              <a:t>etiqueta</a:t>
            </a:r>
            <a:r>
              <a:rPr lang="es-ES" dirty="0"/>
              <a:t> para referirse simbólica mente a su dirección</a:t>
            </a:r>
          </a:p>
          <a:p>
            <a:pPr lvl="1"/>
            <a:r>
              <a:rPr lang="es-ES" dirty="0"/>
              <a:t>Las etiquetas liberan al programador del cálculo de desplazamientos relativos</a:t>
            </a:r>
          </a:p>
        </p:txBody>
      </p: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8CD44FD0-7D88-6FBA-8B85-0F063CD801E4}"/>
              </a:ext>
            </a:extLst>
          </p:cNvPr>
          <p:cNvSpPr/>
          <p:nvPr/>
        </p:nvSpPr>
        <p:spPr>
          <a:xfrm>
            <a:off x="1703291" y="5046742"/>
            <a:ext cx="1703297" cy="1261036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!= b)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 = a + 1;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c –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0B4BD6A-30E1-995D-40DA-085DB2B30EB6}"/>
              </a:ext>
            </a:extLst>
          </p:cNvPr>
          <p:cNvSpPr/>
          <p:nvPr/>
        </p:nvSpPr>
        <p:spPr>
          <a:xfrm>
            <a:off x="2898588" y="4906295"/>
            <a:ext cx="54036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C++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3634D84E-9479-931C-E9F1-FCA4E8714179}"/>
              </a:ext>
            </a:extLst>
          </p:cNvPr>
          <p:cNvSpPr/>
          <p:nvPr/>
        </p:nvSpPr>
        <p:spPr>
          <a:xfrm>
            <a:off x="4216397" y="5046742"/>
            <a:ext cx="2351744" cy="156345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1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t2, t1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5CE9FF-9CC4-9BEF-08DA-85A9248AA377}"/>
              </a:ext>
            </a:extLst>
          </p:cNvPr>
          <p:cNvSpPr/>
          <p:nvPr/>
        </p:nvSpPr>
        <p:spPr>
          <a:xfrm>
            <a:off x="6057142" y="4906295"/>
            <a:ext cx="510999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90D36909-AC23-86FF-F7B1-FF78E854330F}"/>
              </a:ext>
            </a:extLst>
          </p:cNvPr>
          <p:cNvSpPr/>
          <p:nvPr/>
        </p:nvSpPr>
        <p:spPr>
          <a:xfrm>
            <a:off x="7291291" y="5046742"/>
            <a:ext cx="2351744" cy="11391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x6,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x5,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x7, x7, x6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8F902-7D51-85AF-ACFB-C2F9D9817048}"/>
              </a:ext>
            </a:extLst>
          </p:cNvPr>
          <p:cNvSpPr txBox="1"/>
          <p:nvPr/>
        </p:nvSpPr>
        <p:spPr>
          <a:xfrm>
            <a:off x="3706747" y="518718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err="1">
                <a:solidFill>
                  <a:schemeClr val="bg1">
                    <a:lumMod val="10000"/>
                  </a:schemeClr>
                </a:solidFill>
              </a:rPr>
              <a:t>dir</a:t>
            </a:r>
            <a:endParaRPr lang="es-ES" sz="12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A9A4BD-4624-728A-64A3-D73463864EA7}"/>
              </a:ext>
            </a:extLst>
          </p:cNvPr>
          <p:cNvSpPr txBox="1"/>
          <p:nvPr/>
        </p:nvSpPr>
        <p:spPr>
          <a:xfrm>
            <a:off x="3706747" y="5413688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dir+4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BB40E3-C0E8-95CC-D0BC-09FF80FB7333}"/>
              </a:ext>
            </a:extLst>
          </p:cNvPr>
          <p:cNvSpPr txBox="1"/>
          <p:nvPr/>
        </p:nvSpPr>
        <p:spPr>
          <a:xfrm>
            <a:off x="3706747" y="5829660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dir+8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901A9CC-9908-62F9-949B-74BCE0CC62A4}"/>
              </a:ext>
            </a:extLst>
          </p:cNvPr>
          <p:cNvSpPr/>
          <p:nvPr/>
        </p:nvSpPr>
        <p:spPr>
          <a:xfrm>
            <a:off x="1654559" y="6393830"/>
            <a:ext cx="1864787" cy="274918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 t0, b t1, c  t2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C64CF52-2302-A081-AA6C-37BA9032EFFF}"/>
              </a:ext>
            </a:extLst>
          </p:cNvPr>
          <p:cNvSpPr/>
          <p:nvPr/>
        </p:nvSpPr>
        <p:spPr>
          <a:xfrm>
            <a:off x="3702446" y="5821351"/>
            <a:ext cx="518252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B2DC094-51A8-BE07-4431-8C63B79354AD}"/>
              </a:ext>
            </a:extLst>
          </p:cNvPr>
          <p:cNvSpPr/>
          <p:nvPr/>
        </p:nvSpPr>
        <p:spPr>
          <a:xfrm>
            <a:off x="4887336" y="5830600"/>
            <a:ext cx="325230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41B710A-A980-2632-D9DD-C81AA77B3062}"/>
              </a:ext>
            </a:extLst>
          </p:cNvPr>
          <p:cNvSpPr/>
          <p:nvPr/>
        </p:nvSpPr>
        <p:spPr>
          <a:xfrm>
            <a:off x="7962230" y="5581719"/>
            <a:ext cx="325230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04ED82AA-B486-7A41-8C00-B5F47A8439D9}"/>
              </a:ext>
            </a:extLst>
          </p:cNvPr>
          <p:cNvSpPr/>
          <p:nvPr/>
        </p:nvSpPr>
        <p:spPr>
          <a:xfrm>
            <a:off x="8763647" y="5151072"/>
            <a:ext cx="325230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orma libre 21">
            <a:extLst>
              <a:ext uri="{FF2B5EF4-FFF2-40B4-BE49-F238E27FC236}">
                <a16:creationId xmlns:a16="http://schemas.microsoft.com/office/drawing/2014/main" id="{3EAB873F-B8C9-AC27-2079-8B6C829D2FAF}"/>
              </a:ext>
            </a:extLst>
          </p:cNvPr>
          <p:cNvSpPr/>
          <p:nvPr/>
        </p:nvSpPr>
        <p:spPr>
          <a:xfrm>
            <a:off x="3974353" y="4754924"/>
            <a:ext cx="4799106" cy="970535"/>
          </a:xfrm>
          <a:custGeom>
            <a:avLst/>
            <a:gdLst>
              <a:gd name="connsiteX0" fmla="*/ 0 w 4846918"/>
              <a:gd name="connsiteY0" fmla="*/ 962985 h 962985"/>
              <a:gd name="connsiteX1" fmla="*/ 2826871 w 4846918"/>
              <a:gd name="connsiteY1" fmla="*/ 12726 h 962985"/>
              <a:gd name="connsiteX2" fmla="*/ 4846918 w 4846918"/>
              <a:gd name="connsiteY2" fmla="*/ 502797 h 962985"/>
              <a:gd name="connsiteX0" fmla="*/ 0 w 4799106"/>
              <a:gd name="connsiteY0" fmla="*/ 970535 h 970535"/>
              <a:gd name="connsiteX1" fmla="*/ 2826871 w 4799106"/>
              <a:gd name="connsiteY1" fmla="*/ 20276 h 970535"/>
              <a:gd name="connsiteX2" fmla="*/ 4799106 w 4799106"/>
              <a:gd name="connsiteY2" fmla="*/ 372888 h 970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9106" h="970535">
                <a:moveTo>
                  <a:pt x="0" y="970535"/>
                </a:moveTo>
                <a:cubicBezTo>
                  <a:pt x="1009525" y="533754"/>
                  <a:pt x="2019051" y="96974"/>
                  <a:pt x="2826871" y="20276"/>
                </a:cubicBezTo>
                <a:cubicBezTo>
                  <a:pt x="3634691" y="-56422"/>
                  <a:pt x="4192992" y="89503"/>
                  <a:pt x="4799106" y="37288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408DF09E-E77C-E426-64E4-36D1CD4EE281}"/>
              </a:ext>
            </a:extLst>
          </p:cNvPr>
          <p:cNvSpPr/>
          <p:nvPr/>
        </p:nvSpPr>
        <p:spPr>
          <a:xfrm>
            <a:off x="5068047" y="5875090"/>
            <a:ext cx="3101788" cy="759535"/>
          </a:xfrm>
          <a:custGeom>
            <a:avLst/>
            <a:gdLst>
              <a:gd name="connsiteX0" fmla="*/ 0 w 3000188"/>
              <a:gd name="connsiteY0" fmla="*/ 83671 h 604147"/>
              <a:gd name="connsiteX1" fmla="*/ 1757082 w 3000188"/>
              <a:gd name="connsiteY1" fmla="*/ 603624 h 604147"/>
              <a:gd name="connsiteX2" fmla="*/ 3000188 w 3000188"/>
              <a:gd name="connsiteY2" fmla="*/ 0 h 604147"/>
              <a:gd name="connsiteX0" fmla="*/ 0 w 3101788"/>
              <a:gd name="connsiteY0" fmla="*/ 239059 h 759535"/>
              <a:gd name="connsiteX1" fmla="*/ 1757082 w 3101788"/>
              <a:gd name="connsiteY1" fmla="*/ 759012 h 759535"/>
              <a:gd name="connsiteX2" fmla="*/ 3101788 w 3101788"/>
              <a:gd name="connsiteY2" fmla="*/ 0 h 75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1788" h="759535">
                <a:moveTo>
                  <a:pt x="0" y="239059"/>
                </a:moveTo>
                <a:cubicBezTo>
                  <a:pt x="628525" y="506008"/>
                  <a:pt x="1257051" y="772957"/>
                  <a:pt x="1757082" y="759012"/>
                </a:cubicBezTo>
                <a:cubicBezTo>
                  <a:pt x="2257113" y="745067"/>
                  <a:pt x="2730250" y="294839"/>
                  <a:pt x="3101788" y="0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D91500-FAD7-3CAB-3C32-9FC974D90F46}"/>
              </a:ext>
            </a:extLst>
          </p:cNvPr>
          <p:cNvSpPr txBox="1"/>
          <p:nvPr/>
        </p:nvSpPr>
        <p:spPr>
          <a:xfrm>
            <a:off x="7023498" y="6185866"/>
            <a:ext cx="288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accent5"/>
                </a:solidFill>
              </a:rPr>
              <a:t>programa equivalente que será</a:t>
            </a:r>
          </a:p>
          <a:p>
            <a:pPr algn="ctr"/>
            <a:r>
              <a:rPr lang="es-ES" sz="1400" i="1" dirty="0">
                <a:solidFill>
                  <a:schemeClr val="accent5"/>
                </a:solidFill>
              </a:rPr>
              <a:t>traducido a código máquina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D68F46-3C37-CA67-9D24-84867978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4359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8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elementos de un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programa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01011"/>
            <a:ext cx="10401839" cy="43602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Un programa en lenguaje ensamblador se pueden definir:</a:t>
            </a:r>
          </a:p>
          <a:p>
            <a:r>
              <a:rPr lang="es-ES" dirty="0">
                <a:solidFill>
                  <a:schemeClr val="accent2"/>
                </a:solidFill>
              </a:rPr>
              <a:t>Etiquetas</a:t>
            </a:r>
            <a:r>
              <a:rPr lang="es-ES" dirty="0"/>
              <a:t> para referirse simbólicamente a la </a:t>
            </a:r>
            <a:r>
              <a:rPr lang="es-ES" dirty="0">
                <a:solidFill>
                  <a:schemeClr val="accent2"/>
                </a:solidFill>
              </a:rPr>
              <a:t>dirección que ocupa un dato</a:t>
            </a:r>
          </a:p>
          <a:p>
            <a:pPr lvl="1"/>
            <a:r>
              <a:rPr lang="es-ES" dirty="0"/>
              <a:t>Liberan al programador de la gestión de direcciones absolutas de 32 bits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s-ES" dirty="0" smtClean="0">
              <a:solidFill>
                <a:schemeClr val="accent2"/>
              </a:solidFill>
            </a:endParaRPr>
          </a:p>
          <a:p>
            <a:r>
              <a:rPr lang="es-ES" dirty="0" smtClean="0">
                <a:solidFill>
                  <a:schemeClr val="accent2"/>
                </a:solidFill>
              </a:rPr>
              <a:t>Símbolos </a:t>
            </a:r>
            <a:r>
              <a:rPr lang="es-ES" dirty="0"/>
              <a:t>para referirse simbólicamente a</a:t>
            </a:r>
            <a:r>
              <a:rPr lang="es-ES" dirty="0">
                <a:solidFill>
                  <a:schemeClr val="accent2"/>
                </a:solidFill>
              </a:rPr>
              <a:t> constantes inmediatas</a:t>
            </a:r>
          </a:p>
          <a:p>
            <a:pPr lvl="1"/>
            <a:r>
              <a:rPr lang="es-ES" dirty="0"/>
              <a:t>Facilitan la legibilidad del código</a:t>
            </a:r>
          </a:p>
        </p:txBody>
      </p: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8CD44FD0-7D88-6FBA-8B85-0F063CD801E4}"/>
              </a:ext>
            </a:extLst>
          </p:cNvPr>
          <p:cNvSpPr/>
          <p:nvPr/>
        </p:nvSpPr>
        <p:spPr>
          <a:xfrm>
            <a:off x="1697315" y="2733623"/>
            <a:ext cx="1842573" cy="121084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27;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+ 10;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0B4BD6A-30E1-995D-40DA-085DB2B30EB6}"/>
              </a:ext>
            </a:extLst>
          </p:cNvPr>
          <p:cNvSpPr/>
          <p:nvPr/>
        </p:nvSpPr>
        <p:spPr>
          <a:xfrm>
            <a:off x="3036044" y="2500897"/>
            <a:ext cx="619893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C++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3634D84E-9479-931C-E9F1-FCA4E8714179}"/>
              </a:ext>
            </a:extLst>
          </p:cNvPr>
          <p:cNvSpPr/>
          <p:nvPr/>
        </p:nvSpPr>
        <p:spPr>
          <a:xfrm>
            <a:off x="4210421" y="2733623"/>
            <a:ext cx="2351744" cy="138416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27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10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5CE9FF-9CC4-9BEF-08DA-85A9248AA377}"/>
              </a:ext>
            </a:extLst>
          </p:cNvPr>
          <p:cNvSpPr/>
          <p:nvPr/>
        </p:nvSpPr>
        <p:spPr>
          <a:xfrm>
            <a:off x="6051166" y="2526064"/>
            <a:ext cx="557731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90D36909-AC23-86FF-F7B1-FF78E854330F}"/>
              </a:ext>
            </a:extLst>
          </p:cNvPr>
          <p:cNvSpPr/>
          <p:nvPr/>
        </p:nvSpPr>
        <p:spPr>
          <a:xfrm>
            <a:off x="7285315" y="2733623"/>
            <a:ext cx="2351744" cy="11391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0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-64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(x5)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x5, 10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448F902-7D51-85AF-ACFB-C2F9D9817048}"/>
              </a:ext>
            </a:extLst>
          </p:cNvPr>
          <p:cNvSpPr txBox="1"/>
          <p:nvPr/>
        </p:nvSpPr>
        <p:spPr>
          <a:xfrm>
            <a:off x="3591714" y="2736614"/>
            <a:ext cx="560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dir</a:t>
            </a:r>
            <a:r>
              <a:rPr lang="es-ES" sz="1200" i="1" dirty="0">
                <a:solidFill>
                  <a:srgbClr val="C00000"/>
                </a:solidFill>
              </a:rPr>
              <a:t>-64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FA9A4BD-4624-728A-64A3-D73463864EA7}"/>
              </a:ext>
            </a:extLst>
          </p:cNvPr>
          <p:cNvSpPr txBox="1"/>
          <p:nvPr/>
        </p:nvSpPr>
        <p:spPr>
          <a:xfrm>
            <a:off x="3682024" y="3152734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 err="1">
                <a:solidFill>
                  <a:schemeClr val="bg1">
                    <a:lumMod val="10000"/>
                  </a:schemeClr>
                </a:solidFill>
              </a:rPr>
              <a:t>dir</a:t>
            </a:r>
            <a:endParaRPr lang="es-ES" sz="12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901A9CC-9908-62F9-949B-74BCE0CC62A4}"/>
              </a:ext>
            </a:extLst>
          </p:cNvPr>
          <p:cNvSpPr/>
          <p:nvPr/>
        </p:nvSpPr>
        <p:spPr>
          <a:xfrm>
            <a:off x="1697315" y="4011682"/>
            <a:ext cx="752270" cy="274918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 t0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FC64CF52-2302-A081-AA6C-37BA9032EFFF}"/>
              </a:ext>
            </a:extLst>
          </p:cNvPr>
          <p:cNvSpPr/>
          <p:nvPr/>
        </p:nvSpPr>
        <p:spPr>
          <a:xfrm>
            <a:off x="3576119" y="2733623"/>
            <a:ext cx="634299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04ED82AA-B486-7A41-8C00-B5F47A8439D9}"/>
              </a:ext>
            </a:extLst>
          </p:cNvPr>
          <p:cNvSpPr/>
          <p:nvPr/>
        </p:nvSpPr>
        <p:spPr>
          <a:xfrm>
            <a:off x="8320735" y="3033378"/>
            <a:ext cx="325230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Forma libre 22">
            <a:extLst>
              <a:ext uri="{FF2B5EF4-FFF2-40B4-BE49-F238E27FC236}">
                <a16:creationId xmlns:a16="http://schemas.microsoft.com/office/drawing/2014/main" id="{408DF09E-E77C-E426-64E4-36D1CD4EE281}"/>
              </a:ext>
            </a:extLst>
          </p:cNvPr>
          <p:cNvSpPr/>
          <p:nvPr/>
        </p:nvSpPr>
        <p:spPr>
          <a:xfrm>
            <a:off x="4210420" y="3013613"/>
            <a:ext cx="4110766" cy="571843"/>
          </a:xfrm>
          <a:custGeom>
            <a:avLst/>
            <a:gdLst>
              <a:gd name="connsiteX0" fmla="*/ 0 w 3000188"/>
              <a:gd name="connsiteY0" fmla="*/ 83671 h 604147"/>
              <a:gd name="connsiteX1" fmla="*/ 1757082 w 3000188"/>
              <a:gd name="connsiteY1" fmla="*/ 603624 h 604147"/>
              <a:gd name="connsiteX2" fmla="*/ 3000188 w 3000188"/>
              <a:gd name="connsiteY2" fmla="*/ 0 h 604147"/>
              <a:gd name="connsiteX0" fmla="*/ 0 w 3101788"/>
              <a:gd name="connsiteY0" fmla="*/ 239059 h 759535"/>
              <a:gd name="connsiteX1" fmla="*/ 1757082 w 3101788"/>
              <a:gd name="connsiteY1" fmla="*/ 759012 h 759535"/>
              <a:gd name="connsiteX2" fmla="*/ 3101788 w 3101788"/>
              <a:gd name="connsiteY2" fmla="*/ 0 h 759535"/>
              <a:gd name="connsiteX0" fmla="*/ 0 w 3557840"/>
              <a:gd name="connsiteY0" fmla="*/ 0 h 1257864"/>
              <a:gd name="connsiteX1" fmla="*/ 2213134 w 3557840"/>
              <a:gd name="connsiteY1" fmla="*/ 1257721 h 1257864"/>
              <a:gd name="connsiteX2" fmla="*/ 3557840 w 3557840"/>
              <a:gd name="connsiteY2" fmla="*/ 498709 h 1257864"/>
              <a:gd name="connsiteX0" fmla="*/ 0 w 3557840"/>
              <a:gd name="connsiteY0" fmla="*/ 0 h 1257966"/>
              <a:gd name="connsiteX1" fmla="*/ 2213134 w 3557840"/>
              <a:gd name="connsiteY1" fmla="*/ 1257721 h 1257966"/>
              <a:gd name="connsiteX2" fmla="*/ 3557840 w 3557840"/>
              <a:gd name="connsiteY2" fmla="*/ 498709 h 1257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7840" h="1257966">
                <a:moveTo>
                  <a:pt x="0" y="0"/>
                </a:moveTo>
                <a:cubicBezTo>
                  <a:pt x="500421" y="692585"/>
                  <a:pt x="1713103" y="1271666"/>
                  <a:pt x="2213134" y="1257721"/>
                </a:cubicBezTo>
                <a:cubicBezTo>
                  <a:pt x="2713165" y="1243776"/>
                  <a:pt x="3186302" y="793548"/>
                  <a:pt x="3557840" y="498709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D91500-FAD7-3CAB-3C32-9FC974D90F46}"/>
              </a:ext>
            </a:extLst>
          </p:cNvPr>
          <p:cNvSpPr txBox="1"/>
          <p:nvPr/>
        </p:nvSpPr>
        <p:spPr>
          <a:xfrm>
            <a:off x="7017522" y="3872747"/>
            <a:ext cx="288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accent5"/>
                </a:solidFill>
              </a:rPr>
              <a:t>programa equivalente que será</a:t>
            </a:r>
          </a:p>
          <a:p>
            <a:pPr algn="ctr"/>
            <a:r>
              <a:rPr lang="es-ES" sz="1400" i="1" dirty="0">
                <a:solidFill>
                  <a:schemeClr val="accent5"/>
                </a:solidFill>
              </a:rPr>
              <a:t>traducido a código máquina</a:t>
            </a:r>
          </a:p>
        </p:txBody>
      </p:sp>
      <p:sp>
        <p:nvSpPr>
          <p:cNvPr id="8" name="Esquina doblada 7">
            <a:extLst>
              <a:ext uri="{FF2B5EF4-FFF2-40B4-BE49-F238E27FC236}">
                <a16:creationId xmlns:a16="http://schemas.microsoft.com/office/drawing/2014/main" id="{0B31B0DB-CEF3-A213-C583-881115A2AC8B}"/>
              </a:ext>
            </a:extLst>
          </p:cNvPr>
          <p:cNvSpPr/>
          <p:nvPr/>
        </p:nvSpPr>
        <p:spPr>
          <a:xfrm>
            <a:off x="1700307" y="5286700"/>
            <a:ext cx="1839581" cy="121084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 10;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+ N;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A409DB77-B65F-CCD7-A24D-9E60F8D278F7}"/>
              </a:ext>
            </a:extLst>
          </p:cNvPr>
          <p:cNvSpPr/>
          <p:nvPr/>
        </p:nvSpPr>
        <p:spPr>
          <a:xfrm>
            <a:off x="3242231" y="5146253"/>
            <a:ext cx="515825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C++</a:t>
            </a:r>
          </a:p>
        </p:txBody>
      </p:sp>
      <p:sp>
        <p:nvSpPr>
          <p:cNvPr id="14" name="Esquina doblada 13">
            <a:extLst>
              <a:ext uri="{FF2B5EF4-FFF2-40B4-BE49-F238E27FC236}">
                <a16:creationId xmlns:a16="http://schemas.microsoft.com/office/drawing/2014/main" id="{51D7F08A-B0C8-2D78-5534-05F873ABB3B8}"/>
              </a:ext>
            </a:extLst>
          </p:cNvPr>
          <p:cNvSpPr/>
          <p:nvPr/>
        </p:nvSpPr>
        <p:spPr>
          <a:xfrm>
            <a:off x="4213413" y="5286700"/>
            <a:ext cx="2351744" cy="138416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N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F6913B05-60D4-A3D0-76A5-A26C5DD78674}"/>
              </a:ext>
            </a:extLst>
          </p:cNvPr>
          <p:cNvSpPr/>
          <p:nvPr/>
        </p:nvSpPr>
        <p:spPr>
          <a:xfrm>
            <a:off x="6054158" y="5146253"/>
            <a:ext cx="508007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7" name="Esquina doblada 16">
            <a:extLst>
              <a:ext uri="{FF2B5EF4-FFF2-40B4-BE49-F238E27FC236}">
                <a16:creationId xmlns:a16="http://schemas.microsoft.com/office/drawing/2014/main" id="{104E9137-E15C-2A4A-7DAA-3AFC7B772B84}"/>
              </a:ext>
            </a:extLst>
          </p:cNvPr>
          <p:cNvSpPr/>
          <p:nvPr/>
        </p:nvSpPr>
        <p:spPr>
          <a:xfrm>
            <a:off x="7288307" y="5286700"/>
            <a:ext cx="2351744" cy="11391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x5, 10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F40DCFDE-1376-4E6D-2989-65F2AEC5706D}"/>
              </a:ext>
            </a:extLst>
          </p:cNvPr>
          <p:cNvSpPr/>
          <p:nvPr/>
        </p:nvSpPr>
        <p:spPr>
          <a:xfrm>
            <a:off x="1700307" y="6564759"/>
            <a:ext cx="866724" cy="274918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 t0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7687B63-439E-751C-130A-15C536083B08}"/>
              </a:ext>
            </a:extLst>
          </p:cNvPr>
          <p:cNvSpPr txBox="1"/>
          <p:nvPr/>
        </p:nvSpPr>
        <p:spPr>
          <a:xfrm>
            <a:off x="7020514" y="6425824"/>
            <a:ext cx="2887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accent5"/>
                </a:solidFill>
              </a:rPr>
              <a:t>programa equivalente que será</a:t>
            </a:r>
          </a:p>
          <a:p>
            <a:pPr algn="ctr"/>
            <a:r>
              <a:rPr lang="es-ES" sz="1400" i="1" dirty="0">
                <a:solidFill>
                  <a:schemeClr val="accent5"/>
                </a:solidFill>
              </a:rPr>
              <a:t>traducido a código máquina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11B177C7-2431-6D98-1066-D7FBC4C8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052197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elementos de un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programa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95069"/>
            <a:ext cx="9905999" cy="53346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Además de instrucciones, un programa ensamblador puede contener:</a:t>
            </a:r>
          </a:p>
          <a:p>
            <a:r>
              <a:rPr lang="es-ES" dirty="0">
                <a:solidFill>
                  <a:schemeClr val="accent2"/>
                </a:solidFill>
              </a:rPr>
              <a:t>Pseudo-instrucciones</a:t>
            </a:r>
            <a:r>
              <a:rPr lang="es-ES" dirty="0"/>
              <a:t>: son alias de ciertas instrucciones</a:t>
            </a:r>
          </a:p>
          <a:p>
            <a:pPr lvl="1"/>
            <a:r>
              <a:rPr lang="es-ES" dirty="0"/>
              <a:t>Facilitan al programador el uso de instrucciones recurrentes</a:t>
            </a: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chemeClr val="accent2"/>
              </a:solidFill>
            </a:endParaRPr>
          </a:p>
          <a:p>
            <a:endParaRPr lang="es-ES" dirty="0">
              <a:solidFill>
                <a:schemeClr val="accent2"/>
              </a:solidFill>
            </a:endParaRPr>
          </a:p>
          <a:p>
            <a:r>
              <a:rPr lang="es-ES" dirty="0">
                <a:solidFill>
                  <a:schemeClr val="accent2"/>
                </a:solidFill>
              </a:rPr>
              <a:t>Comentarios</a:t>
            </a:r>
            <a:r>
              <a:rPr lang="es-ES" dirty="0"/>
              <a:t>: texto aclarativo que no se traduce a código máquina</a:t>
            </a:r>
          </a:p>
          <a:p>
            <a:pPr lvl="1"/>
            <a:r>
              <a:rPr lang="es-ES" dirty="0"/>
              <a:t>Facilitan la legibilidad del código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>
                <a:solidFill>
                  <a:schemeClr val="accent2"/>
                </a:solidFill>
              </a:rPr>
              <a:t>Otras directivas</a:t>
            </a:r>
            <a:r>
              <a:rPr lang="es-ES" dirty="0"/>
              <a:t>: que permiten controlar el proceso de </a:t>
            </a:r>
            <a:r>
              <a:rPr lang="es-ES" dirty="0" smtClean="0"/>
              <a:t>ensamblado</a:t>
            </a:r>
            <a:endParaRPr lang="es-ES" dirty="0"/>
          </a:p>
          <a:p>
            <a:pPr lvl="1"/>
            <a:r>
              <a:rPr lang="es-ES" dirty="0"/>
              <a:t>Ubicación de código y datos, alineamiento, etc.</a:t>
            </a:r>
          </a:p>
        </p:txBody>
      </p: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8CD44FD0-7D88-6FBA-8B85-0F063CD801E4}"/>
              </a:ext>
            </a:extLst>
          </p:cNvPr>
          <p:cNvSpPr/>
          <p:nvPr/>
        </p:nvSpPr>
        <p:spPr>
          <a:xfrm>
            <a:off x="1697315" y="2823276"/>
            <a:ext cx="1703297" cy="11391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40B4BD6A-30E1-995D-40DA-085DB2B30EB6}"/>
              </a:ext>
            </a:extLst>
          </p:cNvPr>
          <p:cNvSpPr/>
          <p:nvPr/>
        </p:nvSpPr>
        <p:spPr>
          <a:xfrm>
            <a:off x="2895604" y="2682829"/>
            <a:ext cx="549701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C++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3634D84E-9479-931C-E9F1-FCA4E8714179}"/>
              </a:ext>
            </a:extLst>
          </p:cNvPr>
          <p:cNvSpPr/>
          <p:nvPr/>
        </p:nvSpPr>
        <p:spPr>
          <a:xfrm>
            <a:off x="4210421" y="2825605"/>
            <a:ext cx="2351744" cy="9694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BD5CE9FF-9CC4-9BEF-08DA-85A9248AA377}"/>
              </a:ext>
            </a:extLst>
          </p:cNvPr>
          <p:cNvSpPr/>
          <p:nvPr/>
        </p:nvSpPr>
        <p:spPr>
          <a:xfrm>
            <a:off x="6034303" y="2685158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90D36909-AC23-86FF-F7B1-FF78E854330F}"/>
              </a:ext>
            </a:extLst>
          </p:cNvPr>
          <p:cNvSpPr/>
          <p:nvPr/>
        </p:nvSpPr>
        <p:spPr>
          <a:xfrm>
            <a:off x="7285315" y="2842135"/>
            <a:ext cx="2351744" cy="839369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x6, 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4901A9CC-9908-62F9-949B-74BCE0CC62A4}"/>
              </a:ext>
            </a:extLst>
          </p:cNvPr>
          <p:cNvSpPr/>
          <p:nvPr/>
        </p:nvSpPr>
        <p:spPr>
          <a:xfrm>
            <a:off x="3445305" y="3110394"/>
            <a:ext cx="765116" cy="461664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 t0</a:t>
            </a:r>
          </a:p>
          <a:p>
            <a:pPr algn="ctr"/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 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  <a:sym typeface="Wingdings" pitchFamily="2" charset="2"/>
              </a:rPr>
              <a:t> t1</a:t>
            </a:r>
            <a:endParaRPr lang="es-ES" sz="1800" b="1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3D91500-FAD7-3CAB-3C32-9FC974D90F46}"/>
              </a:ext>
            </a:extLst>
          </p:cNvPr>
          <p:cNvSpPr txBox="1"/>
          <p:nvPr/>
        </p:nvSpPr>
        <p:spPr>
          <a:xfrm>
            <a:off x="7449805" y="2344724"/>
            <a:ext cx="29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accent5"/>
                </a:solidFill>
              </a:rPr>
              <a:t>programa equivalente que será</a:t>
            </a:r>
          </a:p>
          <a:p>
            <a:pPr algn="ctr"/>
            <a:r>
              <a:rPr lang="es-ES" sz="1400" i="1" dirty="0">
                <a:solidFill>
                  <a:schemeClr val="accent5"/>
                </a:solidFill>
              </a:rPr>
              <a:t>traducido a código máquina</a:t>
            </a:r>
          </a:p>
        </p:txBody>
      </p:sp>
      <p:sp>
        <p:nvSpPr>
          <p:cNvPr id="13" name="Esquina doblada 12">
            <a:extLst>
              <a:ext uri="{FF2B5EF4-FFF2-40B4-BE49-F238E27FC236}">
                <a16:creationId xmlns:a16="http://schemas.microsoft.com/office/drawing/2014/main" id="{029DB2B7-432F-C92D-1A9D-274734A13204}"/>
              </a:ext>
            </a:extLst>
          </p:cNvPr>
          <p:cNvSpPr/>
          <p:nvPr/>
        </p:nvSpPr>
        <p:spPr>
          <a:xfrm>
            <a:off x="1589741" y="4800165"/>
            <a:ext cx="4389718" cy="9694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1     </a:t>
            </a:r>
            <a:r>
              <a:rPr lang="es-ES" sz="1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Incrementa 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b="1" dirty="0"/>
              <a:t>(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5378C513-BECA-1305-1A65-E480B4F4A3CF}"/>
              </a:ext>
            </a:extLst>
          </p:cNvPr>
          <p:cNvSpPr/>
          <p:nvPr/>
        </p:nvSpPr>
        <p:spPr>
          <a:xfrm>
            <a:off x="5451597" y="4659718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b="1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20" name="Esquina doblada 19">
            <a:extLst>
              <a:ext uri="{FF2B5EF4-FFF2-40B4-BE49-F238E27FC236}">
                <a16:creationId xmlns:a16="http://schemas.microsoft.com/office/drawing/2014/main" id="{4DC1393F-E48B-9093-B0EB-1D0087E83510}"/>
              </a:ext>
            </a:extLst>
          </p:cNvPr>
          <p:cNvSpPr/>
          <p:nvPr/>
        </p:nvSpPr>
        <p:spPr>
          <a:xfrm>
            <a:off x="6702609" y="4816695"/>
            <a:ext cx="2351744" cy="839369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x5, x5,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b="1" dirty="0"/>
              <a:t>(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401B07-7940-43B4-0289-757984AF120D}"/>
              </a:ext>
            </a:extLst>
          </p:cNvPr>
          <p:cNvSpPr txBox="1"/>
          <p:nvPr/>
        </p:nvSpPr>
        <p:spPr>
          <a:xfrm>
            <a:off x="6935208" y="4355029"/>
            <a:ext cx="308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accent5"/>
                </a:solidFill>
              </a:rPr>
              <a:t>programa equivalente que será</a:t>
            </a:r>
          </a:p>
          <a:p>
            <a:pPr algn="ctr"/>
            <a:r>
              <a:rPr lang="es-ES" sz="1400" i="1" dirty="0">
                <a:solidFill>
                  <a:schemeClr val="accent5"/>
                </a:solidFill>
              </a:rPr>
              <a:t>traducido a código máquina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19B146CE-F8BF-9EEF-752F-F9E78EF3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28036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elementos de un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programa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3015"/>
            <a:ext cx="9905999" cy="5149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>
                <a:solidFill>
                  <a:schemeClr val="accent2"/>
                </a:solidFill>
              </a:rPr>
              <a:t>programa en ensamblador </a:t>
            </a:r>
            <a:r>
              <a:rPr lang="es-ES" dirty="0"/>
              <a:t>es una </a:t>
            </a:r>
            <a:r>
              <a:rPr lang="es-ES" dirty="0">
                <a:solidFill>
                  <a:schemeClr val="accent2"/>
                </a:solidFill>
              </a:rPr>
              <a:t>secuencia de líneas </a:t>
            </a:r>
            <a:r>
              <a:rPr lang="es-ES" dirty="0"/>
              <a:t>y cada línea contiene como máximo uno de cada uno de los siguientes elementos:</a:t>
            </a:r>
          </a:p>
          <a:p>
            <a:r>
              <a:rPr lang="es-ES" dirty="0">
                <a:solidFill>
                  <a:schemeClr val="accent2"/>
                </a:solidFill>
              </a:rPr>
              <a:t>Etiqueta</a:t>
            </a:r>
            <a:r>
              <a:rPr lang="es-ES" dirty="0"/>
              <a:t>: referencia simbólica a la </a:t>
            </a:r>
            <a:r>
              <a:rPr lang="es-ES" dirty="0">
                <a:solidFill>
                  <a:schemeClr val="accent2"/>
                </a:solidFill>
              </a:rPr>
              <a:t>dirección</a:t>
            </a:r>
            <a:r>
              <a:rPr lang="es-ES" dirty="0"/>
              <a:t> de una instrucción o dato</a:t>
            </a:r>
          </a:p>
          <a:p>
            <a:pPr lvl="1"/>
            <a:r>
              <a:rPr lang="es-ES" dirty="0"/>
              <a:t>Toda etiqueta debe comenzar por una letra y terminar con dos puntos</a:t>
            </a:r>
          </a:p>
          <a:p>
            <a:pPr lvl="1"/>
            <a:r>
              <a:rPr lang="es-ES" dirty="0"/>
              <a:t>Para referirse a ella no se ponen los dos puntos</a:t>
            </a:r>
          </a:p>
          <a:p>
            <a:pPr lvl="1"/>
            <a:r>
              <a:rPr lang="es-ES" dirty="0"/>
              <a:t>Si está sola en una línea se refiere a la dirección ocupada por la primera instrucción o dato que le siga</a:t>
            </a:r>
          </a:p>
          <a:p>
            <a:r>
              <a:rPr lang="es-ES" dirty="0">
                <a:solidFill>
                  <a:schemeClr val="accent2"/>
                </a:solidFill>
              </a:rPr>
              <a:t>Instrucción en ensamblador</a:t>
            </a:r>
            <a:r>
              <a:rPr lang="es-ES" dirty="0"/>
              <a:t>: formada por una </a:t>
            </a:r>
            <a:r>
              <a:rPr lang="es-ES" dirty="0">
                <a:solidFill>
                  <a:schemeClr val="accent2"/>
                </a:solidFill>
              </a:rPr>
              <a:t>instrucción y sus operandos</a:t>
            </a:r>
          </a:p>
          <a:p>
            <a:pPr lvl="1"/>
            <a:r>
              <a:rPr lang="es-ES" dirty="0"/>
              <a:t>Los operandos pueden ser explícitos o implícitos</a:t>
            </a:r>
          </a:p>
          <a:p>
            <a:pPr lvl="1"/>
            <a:r>
              <a:rPr lang="es-ES" dirty="0"/>
              <a:t>En lugar de una instrucción, puede haber una pseudo-instrucción</a:t>
            </a:r>
          </a:p>
          <a:p>
            <a:r>
              <a:rPr lang="es-ES" dirty="0">
                <a:solidFill>
                  <a:schemeClr val="accent2"/>
                </a:solidFill>
              </a:rPr>
              <a:t>Directiva</a:t>
            </a:r>
            <a:r>
              <a:rPr lang="es-ES" dirty="0"/>
              <a:t>: </a:t>
            </a:r>
            <a:r>
              <a:rPr lang="es-ES" dirty="0">
                <a:solidFill>
                  <a:schemeClr val="accent2"/>
                </a:solidFill>
              </a:rPr>
              <a:t>indicación auxiliar </a:t>
            </a:r>
            <a:r>
              <a:rPr lang="es-ES" dirty="0"/>
              <a:t>utilizada durante el ensamblado</a:t>
            </a:r>
          </a:p>
          <a:p>
            <a:pPr lvl="1"/>
            <a:r>
              <a:rPr lang="es-ES" dirty="0"/>
              <a:t>Toda directiva comienza por un punto</a:t>
            </a:r>
          </a:p>
          <a:p>
            <a:r>
              <a:rPr lang="es-ES" dirty="0">
                <a:solidFill>
                  <a:schemeClr val="accent2"/>
                </a:solidFill>
              </a:rPr>
              <a:t>Comentario</a:t>
            </a:r>
            <a:r>
              <a:rPr lang="es-ES" dirty="0"/>
              <a:t>: </a:t>
            </a:r>
            <a:r>
              <a:rPr lang="es-ES" dirty="0">
                <a:solidFill>
                  <a:schemeClr val="accent2"/>
                </a:solidFill>
              </a:rPr>
              <a:t>texto libre </a:t>
            </a:r>
            <a:r>
              <a:rPr lang="es-ES" dirty="0"/>
              <a:t>usado por el programador</a:t>
            </a:r>
          </a:p>
          <a:p>
            <a:pPr lvl="1"/>
            <a:r>
              <a:rPr lang="es-ES" dirty="0"/>
              <a:t>Comienzan con # y pueden estar al final de una línea o ocuparla completamente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3D3C43-B237-C7AE-7024-B18B5136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002725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secciones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 programa ensamblador se divide en </a:t>
            </a:r>
            <a:r>
              <a:rPr lang="es-ES" dirty="0">
                <a:solidFill>
                  <a:schemeClr val="accent2"/>
                </a:solidFill>
              </a:rPr>
              <a:t>secciones</a:t>
            </a:r>
          </a:p>
          <a:p>
            <a:r>
              <a:rPr lang="es-ES" dirty="0"/>
              <a:t>Una </a:t>
            </a:r>
            <a:r>
              <a:rPr lang="es-ES" dirty="0">
                <a:solidFill>
                  <a:schemeClr val="accent2"/>
                </a:solidFill>
              </a:rPr>
              <a:t>sección</a:t>
            </a:r>
            <a:r>
              <a:rPr lang="es-ES" dirty="0"/>
              <a:t> representa una </a:t>
            </a:r>
            <a:r>
              <a:rPr lang="es-ES" dirty="0">
                <a:solidFill>
                  <a:schemeClr val="accent2"/>
                </a:solidFill>
              </a:rPr>
              <a:t>región de memoria contigua</a:t>
            </a:r>
            <a:r>
              <a:rPr lang="es-ES" dirty="0"/>
              <a:t>, en donde se ubicarán un conjunto de datos/instrucciones con un mismo propósito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Instrucciones/datos consecutivos </a:t>
            </a:r>
            <a:r>
              <a:rPr lang="es-ES" dirty="0"/>
              <a:t>dentro de una sección tendrán </a:t>
            </a:r>
            <a:r>
              <a:rPr lang="es-ES" dirty="0">
                <a:solidFill>
                  <a:schemeClr val="accent2"/>
                </a:solidFill>
              </a:rPr>
              <a:t>direcciones consecutivas </a:t>
            </a:r>
            <a:r>
              <a:rPr lang="es-ES" dirty="0"/>
              <a:t>en memoria</a:t>
            </a:r>
          </a:p>
          <a:p>
            <a:pPr lvl="1"/>
            <a:r>
              <a:rPr lang="es-ES" dirty="0"/>
              <a:t>Durante el proceso de enlazado </a:t>
            </a:r>
            <a:r>
              <a:rPr lang="es-ES" dirty="0">
                <a:solidFill>
                  <a:schemeClr val="accent2"/>
                </a:solidFill>
              </a:rPr>
              <a:t>cada sección podrá ser ubicada </a:t>
            </a:r>
            <a:r>
              <a:rPr lang="es-ES" dirty="0"/>
              <a:t>en un </a:t>
            </a:r>
            <a:r>
              <a:rPr lang="es-ES" dirty="0">
                <a:solidFill>
                  <a:schemeClr val="accent2"/>
                </a:solidFill>
              </a:rPr>
              <a:t>lugar de la memoria distinto</a:t>
            </a:r>
          </a:p>
          <a:p>
            <a:r>
              <a:rPr lang="es-ES" dirty="0"/>
              <a:t>En un programa en ensamblador existen 3 secciones:</a:t>
            </a:r>
          </a:p>
          <a:p>
            <a:pPr lvl="1"/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s-ES" dirty="0"/>
              <a:t>: contiene las </a:t>
            </a:r>
            <a:r>
              <a:rPr lang="es-ES" dirty="0">
                <a:solidFill>
                  <a:schemeClr val="accent2"/>
                </a:solidFill>
              </a:rPr>
              <a:t>instrucciones</a:t>
            </a:r>
            <a:r>
              <a:rPr lang="es-ES" dirty="0"/>
              <a:t> que forman el programa</a:t>
            </a:r>
          </a:p>
          <a:p>
            <a:pPr lvl="1"/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s-ES" dirty="0"/>
              <a:t>: contiene las </a:t>
            </a:r>
            <a:r>
              <a:rPr lang="es-ES" dirty="0">
                <a:solidFill>
                  <a:schemeClr val="accent2"/>
                </a:solidFill>
              </a:rPr>
              <a:t>constantes y variables </a:t>
            </a:r>
            <a:r>
              <a:rPr lang="es-ES" dirty="0"/>
              <a:t>globales con </a:t>
            </a:r>
            <a:r>
              <a:rPr lang="es-ES" dirty="0">
                <a:solidFill>
                  <a:schemeClr val="accent2"/>
                </a:solidFill>
              </a:rPr>
              <a:t>valor inicial</a:t>
            </a:r>
          </a:p>
          <a:p>
            <a:pPr lvl="1"/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r>
              <a:rPr lang="es-ES" dirty="0"/>
              <a:t>: contiene </a:t>
            </a:r>
            <a:r>
              <a:rPr lang="es-ES" dirty="0">
                <a:solidFill>
                  <a:schemeClr val="accent2"/>
                </a:solidFill>
              </a:rPr>
              <a:t>variables</a:t>
            </a:r>
            <a:r>
              <a:rPr lang="es-ES" dirty="0"/>
              <a:t> globales </a:t>
            </a:r>
            <a:r>
              <a:rPr lang="es-ES" dirty="0">
                <a:solidFill>
                  <a:schemeClr val="accent2"/>
                </a:solidFill>
              </a:rPr>
              <a:t>sin valor inicial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E7B13C-842D-ADF0-6EE3-751B7D97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109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4453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PROGRAMACIÓN DE UN PROCESADOR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4188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directivas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081711"/>
              </p:ext>
            </p:extLst>
          </p:nvPr>
        </p:nvGraphicFramePr>
        <p:xfrm>
          <a:off x="1233692" y="1329505"/>
          <a:ext cx="8942154" cy="524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1193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7000961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49422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Directiva 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s-ES" sz="14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Declara el comienzo de la sección de instrucciones</a:t>
                      </a:r>
                    </a:p>
                  </a:txBody>
                  <a:tcPr marT="7200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.data</a:t>
                      </a:r>
                    </a:p>
                  </a:txBody>
                  <a:tcPr marT="72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Declara el comienzo de la sección de variables globales con valor inicial</a:t>
                      </a:r>
                    </a:p>
                  </a:txBody>
                  <a:tcPr marT="72000" marB="0"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bss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Declara el comienzo de la sección de variables globales sin valor inicial</a:t>
                      </a:r>
                    </a:p>
                  </a:txBody>
                  <a:tcPr marT="72000" marB="0"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w</a:t>
                      </a:r>
                      <a:r>
                        <a:rPr kumimoji="0" lang="es-ES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…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</a:t>
                      </a:r>
                      <a:r>
                        <a:rPr kumimoji="0" lang="es-ES" sz="14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Reserva espacio en memoria para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palabras inicializadas 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s-ES" sz="14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… </a:t>
                      </a:r>
                      <a:r>
                        <a:rPr kumimoji="0" lang="es-ES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s-ES" sz="1400" b="0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</a:t>
                      </a:r>
                      <a:endParaRPr kumimoji="0" lang="es-E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h</a:t>
                      </a:r>
                      <a:r>
                        <a:rPr kumimoji="0" lang="es-ES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…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</a:t>
                      </a:r>
                      <a:r>
                        <a:rPr kumimoji="0" lang="es-ES" sz="14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kumimoji="0" lang="es-E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Reserva espacio en memoria para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medias palabras inicializadas 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s-ES" sz="14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 </a:t>
                      </a:r>
                      <a:r>
                        <a:rPr kumimoji="0" lang="es-ES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s-ES" sz="1400" b="0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s-E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.byte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b</a:t>
                      </a:r>
                      <a:r>
                        <a:rPr kumimoji="0" lang="es-ES" sz="14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…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</a:t>
                      </a:r>
                      <a:r>
                        <a:rPr kumimoji="0" lang="es-ES" sz="1400" b="1" i="0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</a:t>
                      </a:r>
                      <a:endParaRPr kumimoji="0" lang="es-E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Reserva espacio en memoria para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bytes inicializadas 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s-ES" sz="1400" b="0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… </a:t>
                      </a:r>
                      <a:r>
                        <a:rPr kumimoji="0" lang="es-ES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s-ES" sz="1400" b="0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kumimoji="0" lang="es-E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0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Reserva espacio en memoria para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bytes inicializados a 0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</a:t>
                      </a:r>
                    </a:p>
                  </a:txBody>
                  <a:tcPr marT="7200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Reserva espacio en memoria para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bytes sin inicializar</a:t>
                      </a:r>
                    </a:p>
                  </a:txBody>
                  <a:tcPr marT="7200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98217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“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Reserva espacio en memoria inicializado con la cadena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s-ES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”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61842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align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n</a:t>
                      </a:r>
                    </a:p>
                  </a:txBody>
                  <a:tcPr marT="7200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Alinea los datos/instrucciones a direcciones múltiplo de 2</a:t>
                      </a:r>
                      <a:r>
                        <a:rPr kumimoji="0" lang="es-ES" sz="14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n</a:t>
                      </a:r>
                      <a:endParaRPr kumimoji="0" lang="es-E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+mn-cs"/>
                      </a:endParaRPr>
                    </a:p>
                  </a:txBody>
                  <a:tcPr marT="7200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428890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equ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sym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val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Define una constante simbólica llamada </a:t>
                      </a:r>
                      <a:r>
                        <a:rPr kumimoji="0" lang="es-ES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sym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de valor </a:t>
                      </a:r>
                      <a:r>
                        <a:rPr kumimoji="0" lang="es-ES" sz="1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val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10719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.global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sym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Hace visible la etiqueta </a:t>
                      </a:r>
                      <a:r>
                        <a:rPr kumimoji="0" lang="es-ES" sz="1400" b="0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sym</a:t>
                      </a: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fuera del archivo que la contiene (global)</a:t>
                      </a:r>
                    </a:p>
                  </a:txBody>
                  <a:tcPr marT="7200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96836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extern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sym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Indica que un símbolo está definido en otro archivo del proyecto</a:t>
                      </a:r>
                    </a:p>
                  </a:txBody>
                  <a:tcPr marT="7200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04520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end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Declara el final del programa ensamblador</a:t>
                      </a:r>
                    </a:p>
                  </a:txBody>
                  <a:tcPr marT="7200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723796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5AA050-36E4-C614-B8B0-B721E96F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15864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7455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ejemplo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F5F69E3-61CC-473A-71A3-F66CB8555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71702"/>
              </p:ext>
            </p:extLst>
          </p:nvPr>
        </p:nvGraphicFramePr>
        <p:xfrm>
          <a:off x="1242019" y="1073130"/>
          <a:ext cx="6412014" cy="6121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9063">
                  <a:extLst>
                    <a:ext uri="{9D8B030D-6E8A-4147-A177-3AD203B41FA5}">
                      <a16:colId xmlns:a16="http://schemas.microsoft.com/office/drawing/2014/main" val="935187757"/>
                    </a:ext>
                  </a:extLst>
                </a:gridCol>
                <a:gridCol w="4432951">
                  <a:extLst>
                    <a:ext uri="{9D8B030D-6E8A-4147-A177-3AD203B41FA5}">
                      <a16:colId xmlns:a16="http://schemas.microsoft.com/office/drawing/2014/main" val="3637953352"/>
                    </a:ext>
                  </a:extLst>
                </a:gridCol>
              </a:tblGrid>
              <a:tr h="829949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DATOS CON </a:t>
                      </a:r>
                    </a:p>
                    <a:p>
                      <a:r>
                        <a:rPr lang="es-ES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INICIAL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.data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96802"/>
                  </a:ext>
                </a:extLst>
              </a:tr>
              <a:tr h="110660"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29435"/>
                  </a:ext>
                </a:extLst>
              </a:tr>
              <a:tr h="58096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DATOS SIN </a:t>
                      </a:r>
                    </a:p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INICIAL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bss</a:t>
                      </a:r>
                      <a:endParaRPr lang="es-ES" b="1" i="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3031"/>
                  </a:ext>
                </a:extLst>
              </a:tr>
              <a:tr h="110660"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27878"/>
                  </a:ext>
                </a:extLst>
              </a:tr>
              <a:tr h="356878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INSTRUCCIONES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s-ES" b="1" i="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.global </a:t>
                      </a:r>
                      <a:r>
                        <a:rPr lang="es-ES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t0,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t1,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t2,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t0, t1,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t1, 0(t2)      </a:t>
                      </a:r>
                      <a:r>
                        <a:rPr lang="es-ES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A&lt;B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</a:p>
                    <a:p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t0, 0(t2)      </a:t>
                      </a:r>
                      <a:r>
                        <a:rPr lang="es-ES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A&gt;=B</a:t>
                      </a:r>
                    </a:p>
                    <a:p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ES" b="1" i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s-ES" b="1" i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20182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1858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1F3946C1-DD03-3AAA-3252-0592AFFB316C}"/>
              </a:ext>
            </a:extLst>
          </p:cNvPr>
          <p:cNvSpPr txBox="1"/>
          <p:nvPr/>
        </p:nvSpPr>
        <p:spPr>
          <a:xfrm>
            <a:off x="8752197" y="1165513"/>
            <a:ext cx="854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Directivas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F437B5-4943-73F7-6824-3BF4CB884F7B}"/>
              </a:ext>
            </a:extLst>
          </p:cNvPr>
          <p:cNvSpPr txBox="1"/>
          <p:nvPr/>
        </p:nvSpPr>
        <p:spPr>
          <a:xfrm>
            <a:off x="8752197" y="2349523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Etiquetas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C2BDAF-93E4-AD57-396D-F42AC6950E4C}"/>
              </a:ext>
            </a:extLst>
          </p:cNvPr>
          <p:cNvSpPr txBox="1"/>
          <p:nvPr/>
        </p:nvSpPr>
        <p:spPr>
          <a:xfrm>
            <a:off x="8752197" y="3533533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Comentario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63CDD0-E538-3598-5512-E921E04F63FB}"/>
              </a:ext>
            </a:extLst>
          </p:cNvPr>
          <p:cNvSpPr txBox="1"/>
          <p:nvPr/>
        </p:nvSpPr>
        <p:spPr>
          <a:xfrm>
            <a:off x="8752197" y="471754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Instrucción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F0F76D-DEC9-BFD3-17A1-963BC84326C4}"/>
              </a:ext>
            </a:extLst>
          </p:cNvPr>
          <p:cNvSpPr txBox="1"/>
          <p:nvPr/>
        </p:nvSpPr>
        <p:spPr>
          <a:xfrm>
            <a:off x="8752197" y="5901554"/>
            <a:ext cx="1439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Pseudo-instrucción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98B459-8B2E-F2E0-0634-8546997840C2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382429" y="1304012"/>
            <a:ext cx="4369768" cy="15390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39F636C-10F7-246F-BE54-A4D4B54220E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934437" y="1319402"/>
            <a:ext cx="4817760" cy="959459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B8B0A7F-3B61-B80C-3167-E80EEAACEF0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274969" y="1319402"/>
            <a:ext cx="4477228" cy="1957278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91F2C22-A118-0C2C-C957-1FB9664872A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092498" y="2503412"/>
            <a:ext cx="4659699" cy="1061899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5F5CAF1-4D8D-16C2-9AAD-42EB916E915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887844" y="2503412"/>
            <a:ext cx="2864353" cy="2075631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0B9A5BE-32EA-F436-4ABE-A22F855B42F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20020" y="3687422"/>
            <a:ext cx="1432177" cy="1168620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E95450-5A86-2F52-3BFB-D4C6F17493B6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776332" y="4871432"/>
            <a:ext cx="2975865" cy="552711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193737B-E70C-7B3B-74FD-C47292D0E06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185317" y="6055443"/>
            <a:ext cx="3566880" cy="54914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57E64E8-E2A7-81F4-057F-9859D5D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258695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1F5F69E3-61CC-473A-71A3-F66CB8555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759206"/>
              </p:ext>
            </p:extLst>
          </p:nvPr>
        </p:nvGraphicFramePr>
        <p:xfrm>
          <a:off x="1254768" y="1134194"/>
          <a:ext cx="6412014" cy="6121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9063">
                  <a:extLst>
                    <a:ext uri="{9D8B030D-6E8A-4147-A177-3AD203B41FA5}">
                      <a16:colId xmlns:a16="http://schemas.microsoft.com/office/drawing/2014/main" val="935187757"/>
                    </a:ext>
                  </a:extLst>
                </a:gridCol>
                <a:gridCol w="4432951">
                  <a:extLst>
                    <a:ext uri="{9D8B030D-6E8A-4147-A177-3AD203B41FA5}">
                      <a16:colId xmlns:a16="http://schemas.microsoft.com/office/drawing/2014/main" val="3637953352"/>
                    </a:ext>
                  </a:extLst>
                </a:gridCol>
              </a:tblGrid>
              <a:tr h="829949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DATOS CON </a:t>
                      </a:r>
                    </a:p>
                    <a:p>
                      <a:r>
                        <a:rPr lang="es-ES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INICIAL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.data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96802"/>
                  </a:ext>
                </a:extLst>
              </a:tr>
              <a:tr h="110660"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29435"/>
                  </a:ext>
                </a:extLst>
              </a:tr>
              <a:tr h="58096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DATOS SIN </a:t>
                      </a:r>
                    </a:p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INICIAL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bss</a:t>
                      </a:r>
                      <a:endParaRPr lang="es-ES" b="1" i="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3031"/>
                  </a:ext>
                </a:extLst>
              </a:tr>
              <a:tr h="110660"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27878"/>
                  </a:ext>
                </a:extLst>
              </a:tr>
              <a:tr h="356878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INSTRUCCIONES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s-ES" b="1" i="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.global </a:t>
                      </a:r>
                      <a:r>
                        <a:rPr lang="es-ES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t0,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t1,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t2,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t0, t1,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t1, 0(t2)      </a:t>
                      </a:r>
                      <a:r>
                        <a:rPr lang="es-ES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A&lt;B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</a:p>
                    <a:p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t0, 0(t2)      </a:t>
                      </a:r>
                      <a:r>
                        <a:rPr lang="es-ES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A&gt;=B</a:t>
                      </a:r>
                    </a:p>
                    <a:p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ES" b="1" i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s-ES" b="1" i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20182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1858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7455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ejemplo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3946C1-DD03-3AAA-3252-0592AFFB316C}"/>
              </a:ext>
            </a:extLst>
          </p:cNvPr>
          <p:cNvSpPr txBox="1"/>
          <p:nvPr/>
        </p:nvSpPr>
        <p:spPr>
          <a:xfrm>
            <a:off x="7661241" y="1243179"/>
            <a:ext cx="3766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Indica el inicio de la sección de datos inicializados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F437B5-4943-73F7-6824-3BF4CB884F7B}"/>
              </a:ext>
            </a:extLst>
          </p:cNvPr>
          <p:cNvSpPr txBox="1"/>
          <p:nvPr/>
        </p:nvSpPr>
        <p:spPr>
          <a:xfrm>
            <a:off x="7381837" y="2202602"/>
            <a:ext cx="4922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Indica el inicio de la sección de datos no inicializados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C2BDAF-93E4-AD57-396D-F42AC6950E4C}"/>
              </a:ext>
            </a:extLst>
          </p:cNvPr>
          <p:cNvSpPr txBox="1"/>
          <p:nvPr/>
        </p:nvSpPr>
        <p:spPr>
          <a:xfrm>
            <a:off x="7661240" y="2527293"/>
            <a:ext cx="4058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Datos no inicializados de tamaño palabra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63CDD0-E538-3598-5512-E921E04F63FB}"/>
              </a:ext>
            </a:extLst>
          </p:cNvPr>
          <p:cNvSpPr txBox="1"/>
          <p:nvPr/>
        </p:nvSpPr>
        <p:spPr>
          <a:xfrm>
            <a:off x="7661240" y="2956075"/>
            <a:ext cx="2852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Indica el inicio de la sección de código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F0F76D-DEC9-BFD3-17A1-963BC84326C4}"/>
              </a:ext>
            </a:extLst>
          </p:cNvPr>
          <p:cNvSpPr txBox="1"/>
          <p:nvPr/>
        </p:nvSpPr>
        <p:spPr>
          <a:xfrm>
            <a:off x="7661241" y="3222254"/>
            <a:ext cx="36710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Hace visible esta etiqueta fuera de este archivo,</a:t>
            </a:r>
          </a:p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en particular para que el simulador pueda conocer</a:t>
            </a:r>
          </a:p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dirección de inicio del programa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BA03A5-B7D2-470C-5358-9A603FF0E931}"/>
              </a:ext>
            </a:extLst>
          </p:cNvPr>
          <p:cNvSpPr txBox="1"/>
          <p:nvPr/>
        </p:nvSpPr>
        <p:spPr>
          <a:xfrm>
            <a:off x="7757028" y="1757588"/>
            <a:ext cx="356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Datos inicializados de tamaño palabra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48C55D-20B1-1C26-DBE5-8B90FA551496}"/>
              </a:ext>
            </a:extLst>
          </p:cNvPr>
          <p:cNvSpPr txBox="1"/>
          <p:nvPr/>
        </p:nvSpPr>
        <p:spPr>
          <a:xfrm>
            <a:off x="5971198" y="6256677"/>
            <a:ext cx="3063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Indica el final del programa ensamblador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6345B14-D52F-D651-D410-B6959E290E7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114800" y="1327744"/>
            <a:ext cx="3546441" cy="177045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822AED7-3392-AC4B-C7C9-58AFAE2C4329}"/>
              </a:ext>
            </a:extLst>
          </p:cNvPr>
          <p:cNvCxnSpPr>
            <a:cxnSpLocks/>
          </p:cNvCxnSpPr>
          <p:nvPr/>
        </p:nvCxnSpPr>
        <p:spPr>
          <a:xfrm flipH="1">
            <a:off x="5348941" y="1850028"/>
            <a:ext cx="2431197" cy="23497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B52E86-4003-5733-7E9C-E56F4172643B}"/>
              </a:ext>
            </a:extLst>
          </p:cNvPr>
          <p:cNvCxnSpPr>
            <a:cxnSpLocks/>
          </p:cNvCxnSpPr>
          <p:nvPr/>
        </p:nvCxnSpPr>
        <p:spPr>
          <a:xfrm flipH="1">
            <a:off x="3926048" y="2351673"/>
            <a:ext cx="3455789" cy="33829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784D75B-F833-0B56-8092-4B1A251C22A3}"/>
              </a:ext>
            </a:extLst>
          </p:cNvPr>
          <p:cNvCxnSpPr>
            <a:cxnSpLocks/>
          </p:cNvCxnSpPr>
          <p:nvPr/>
        </p:nvCxnSpPr>
        <p:spPr>
          <a:xfrm flipH="1">
            <a:off x="5587068" y="2658561"/>
            <a:ext cx="2124837" cy="3125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BC081B0-9827-DB08-71CA-FC89651777DA}"/>
              </a:ext>
            </a:extLst>
          </p:cNvPr>
          <p:cNvCxnSpPr>
            <a:cxnSpLocks/>
          </p:cNvCxnSpPr>
          <p:nvPr/>
        </p:nvCxnSpPr>
        <p:spPr>
          <a:xfrm flipH="1">
            <a:off x="4114800" y="3095538"/>
            <a:ext cx="3546440" cy="90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BA5EB93-FF18-3CC1-D23D-E1BD3D7CB780}"/>
              </a:ext>
            </a:extLst>
          </p:cNvPr>
          <p:cNvCxnSpPr>
            <a:cxnSpLocks/>
          </p:cNvCxnSpPr>
          <p:nvPr/>
        </p:nvCxnSpPr>
        <p:spPr>
          <a:xfrm flipH="1">
            <a:off x="5207620" y="3363985"/>
            <a:ext cx="2453620" cy="15874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ED509099-24BC-521D-821C-97544669369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926048" y="6410566"/>
            <a:ext cx="2045150" cy="7012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bre 9">
            <a:extLst>
              <a:ext uri="{FF2B5EF4-FFF2-40B4-BE49-F238E27FC236}">
                <a16:creationId xmlns:a16="http://schemas.microsoft.com/office/drawing/2014/main" id="{F7857773-BDC0-991A-41A3-F5B59AE529BB}"/>
              </a:ext>
            </a:extLst>
          </p:cNvPr>
          <p:cNvSpPr/>
          <p:nvPr/>
        </p:nvSpPr>
        <p:spPr>
          <a:xfrm>
            <a:off x="5348941" y="1601365"/>
            <a:ext cx="890494" cy="256988"/>
          </a:xfrm>
          <a:custGeom>
            <a:avLst/>
            <a:gdLst>
              <a:gd name="connsiteX0" fmla="*/ 890494 w 890494"/>
              <a:gd name="connsiteY0" fmla="*/ 256988 h 256988"/>
              <a:gd name="connsiteX1" fmla="*/ 890494 w 890494"/>
              <a:gd name="connsiteY1" fmla="*/ 0 h 256988"/>
              <a:gd name="connsiteX2" fmla="*/ 0 w 890494"/>
              <a:gd name="connsiteY2" fmla="*/ 0 h 25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494" h="256988">
                <a:moveTo>
                  <a:pt x="890494" y="256988"/>
                </a:moveTo>
                <a:lnTo>
                  <a:pt x="890494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F6B6236B-641B-93CC-6440-6C97A1C3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265723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1F5F69E3-61CC-473A-71A3-F66CB8555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192225"/>
              </p:ext>
            </p:extLst>
          </p:nvPr>
        </p:nvGraphicFramePr>
        <p:xfrm>
          <a:off x="1254768" y="1134194"/>
          <a:ext cx="6412014" cy="61211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9063">
                  <a:extLst>
                    <a:ext uri="{9D8B030D-6E8A-4147-A177-3AD203B41FA5}">
                      <a16:colId xmlns:a16="http://schemas.microsoft.com/office/drawing/2014/main" val="935187757"/>
                    </a:ext>
                  </a:extLst>
                </a:gridCol>
                <a:gridCol w="4432951">
                  <a:extLst>
                    <a:ext uri="{9D8B030D-6E8A-4147-A177-3AD203B41FA5}">
                      <a16:colId xmlns:a16="http://schemas.microsoft.com/office/drawing/2014/main" val="3637953352"/>
                    </a:ext>
                  </a:extLst>
                </a:gridCol>
              </a:tblGrid>
              <a:tr h="829949">
                <a:tc>
                  <a:txBody>
                    <a:bodyPr/>
                    <a:lstStyle/>
                    <a:p>
                      <a:r>
                        <a:rPr lang="es-ES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DATOS CON </a:t>
                      </a:r>
                    </a:p>
                    <a:p>
                      <a:r>
                        <a:rPr lang="es-ES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INICIAL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.data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496802"/>
                  </a:ext>
                </a:extLst>
              </a:tr>
              <a:tr h="110660"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29435"/>
                  </a:ext>
                </a:extLst>
              </a:tr>
              <a:tr h="58096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DATOS SIN </a:t>
                      </a:r>
                    </a:p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INICIAL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bss</a:t>
                      </a:r>
                      <a:endParaRPr lang="es-ES" b="1" i="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923031"/>
                  </a:ext>
                </a:extLst>
              </a:tr>
              <a:tr h="110660">
                <a:tc>
                  <a:txBody>
                    <a:bodyPr/>
                    <a:lstStyle/>
                    <a:p>
                      <a:endParaRPr lang="es-ES" sz="8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sz="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27878"/>
                  </a:ext>
                </a:extLst>
              </a:tr>
              <a:tr h="3568780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INSTRUCCIONES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endParaRPr lang="es-ES" b="1" i="0" dirty="0">
                        <a:solidFill>
                          <a:srgbClr val="7030A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.global </a:t>
                      </a:r>
                      <a:r>
                        <a:rPr lang="es-ES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t0,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t1,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t2,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bge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t0, t1,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t1, 0(t2)      </a:t>
                      </a:r>
                      <a:r>
                        <a:rPr lang="es-ES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A&lt;B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</a:p>
                    <a:p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t0, 0(t2)      </a:t>
                      </a:r>
                      <a:r>
                        <a:rPr lang="es-ES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A&gt;=B</a:t>
                      </a:r>
                    </a:p>
                    <a:p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ES" b="1" i="0" dirty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i="0" dirty="0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b="1" i="0" dirty="0" err="1" smtClean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s-ES" b="1" i="0" dirty="0" smtClean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20182"/>
                  </a:ext>
                </a:extLst>
              </a:tr>
              <a:tr h="390910">
                <a:tc>
                  <a:txBody>
                    <a:bodyPr/>
                    <a:lstStyle/>
                    <a:p>
                      <a:endParaRPr lang="es-E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18586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7455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ejemplo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3946C1-DD03-3AAA-3252-0592AFFB316C}"/>
              </a:ext>
            </a:extLst>
          </p:cNvPr>
          <p:cNvSpPr txBox="1"/>
          <p:nvPr/>
        </p:nvSpPr>
        <p:spPr>
          <a:xfrm>
            <a:off x="7552939" y="3788285"/>
            <a:ext cx="358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valor contenido en la dirección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F437B5-4943-73F7-6824-3BF4CB884F7B}"/>
              </a:ext>
            </a:extLst>
          </p:cNvPr>
          <p:cNvSpPr txBox="1"/>
          <p:nvPr/>
        </p:nvSpPr>
        <p:spPr>
          <a:xfrm>
            <a:off x="7552939" y="4330515"/>
            <a:ext cx="3867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la dirección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EC2BDAF-93E4-AD57-396D-F42AC6950E4C}"/>
              </a:ext>
            </a:extLst>
          </p:cNvPr>
          <p:cNvSpPr txBox="1"/>
          <p:nvPr/>
        </p:nvSpPr>
        <p:spPr>
          <a:xfrm>
            <a:off x="7552939" y="4612543"/>
            <a:ext cx="2303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Compara los valores cargados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963CDD0-E538-3598-5512-E921E04F63FB}"/>
              </a:ext>
            </a:extLst>
          </p:cNvPr>
          <p:cNvSpPr txBox="1"/>
          <p:nvPr/>
        </p:nvSpPr>
        <p:spPr>
          <a:xfrm>
            <a:off x="7552939" y="4882154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Almacena en la dirección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valor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5F0F76D-DEC9-BFD3-17A1-963BC84326C4}"/>
              </a:ext>
            </a:extLst>
          </p:cNvPr>
          <p:cNvSpPr txBox="1"/>
          <p:nvPr/>
        </p:nvSpPr>
        <p:spPr>
          <a:xfrm>
            <a:off x="7552939" y="5181845"/>
            <a:ext cx="3090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a la última instrucción del programa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BA03A5-B7D2-470C-5358-9A603FF0E931}"/>
              </a:ext>
            </a:extLst>
          </p:cNvPr>
          <p:cNvSpPr txBox="1"/>
          <p:nvPr/>
        </p:nvSpPr>
        <p:spPr>
          <a:xfrm>
            <a:off x="7552939" y="4052597"/>
            <a:ext cx="3588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valor contenido en la dirección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6345B14-D52F-D651-D410-B6959E290E7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149170" y="3942174"/>
            <a:ext cx="2403769" cy="9041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E822AED7-3392-AC4B-C7C9-58AFAE2C4329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149170" y="4206486"/>
            <a:ext cx="2403769" cy="4787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29B52E86-4003-5733-7E9C-E56F4172643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149171" y="4484404"/>
            <a:ext cx="2403768" cy="8389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3784D75B-F833-0B56-8092-4B1A251C22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13571" y="4748169"/>
            <a:ext cx="1739368" cy="18263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BC081B0-9827-DB08-71CA-FC89651777DA}"/>
              </a:ext>
            </a:extLst>
          </p:cNvPr>
          <p:cNvCxnSpPr>
            <a:cxnSpLocks/>
          </p:cNvCxnSpPr>
          <p:nvPr/>
        </p:nvCxnSpPr>
        <p:spPr>
          <a:xfrm flipH="1" flipV="1">
            <a:off x="7256477" y="5033394"/>
            <a:ext cx="292746" cy="8389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BA5EB93-FF18-3CC1-D23D-E1BD3D7CB78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899171" y="5335398"/>
            <a:ext cx="2653768" cy="336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289CE23-20B2-78D9-031F-5CDACCCE73B2}"/>
              </a:ext>
            </a:extLst>
          </p:cNvPr>
          <p:cNvSpPr txBox="1"/>
          <p:nvPr/>
        </p:nvSpPr>
        <p:spPr>
          <a:xfrm>
            <a:off x="7549223" y="5413697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Almacena en la dirección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valor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EAF0D98-04A7-B592-A94F-DE9BDB139DEB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331979" y="5567586"/>
            <a:ext cx="217244" cy="2704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8EB7E9-AE9F-5384-EA26-88D1C8702246}"/>
              </a:ext>
            </a:extLst>
          </p:cNvPr>
          <p:cNvSpPr txBox="1"/>
          <p:nvPr/>
        </p:nvSpPr>
        <p:spPr>
          <a:xfrm>
            <a:off x="7549224" y="5988032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Indefinidamente ejecuta esta instrucción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B3F51F6-DA44-F2BA-1F75-DB090D53103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973445" y="6125143"/>
            <a:ext cx="2575779" cy="16778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4E3C46E-27A4-FD4D-6348-121DAB51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6957073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variables y 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En ensamblador </a:t>
            </a:r>
            <a:r>
              <a:rPr lang="es-ES" dirty="0">
                <a:solidFill>
                  <a:schemeClr val="accent2"/>
                </a:solidFill>
              </a:rPr>
              <a:t>no existe variables </a:t>
            </a:r>
            <a:r>
              <a:rPr lang="es-ES" dirty="0"/>
              <a:t>como tales</a:t>
            </a:r>
          </a:p>
          <a:p>
            <a:pPr lvl="1"/>
            <a:r>
              <a:rPr lang="es-ES" dirty="0"/>
              <a:t>Existen </a:t>
            </a:r>
            <a:r>
              <a:rPr lang="es-ES" dirty="0">
                <a:solidFill>
                  <a:schemeClr val="accent2"/>
                </a:solidFill>
              </a:rPr>
              <a:t>datos</a:t>
            </a:r>
            <a:r>
              <a:rPr lang="es-ES" dirty="0"/>
              <a:t> que </a:t>
            </a:r>
            <a:r>
              <a:rPr lang="es-ES" dirty="0">
                <a:solidFill>
                  <a:schemeClr val="accent2"/>
                </a:solidFill>
              </a:rPr>
              <a:t>residen en memoria o en registro</a:t>
            </a:r>
          </a:p>
          <a:p>
            <a:pPr lvl="2"/>
            <a:r>
              <a:rPr lang="es-ES" dirty="0"/>
              <a:t>Para </a:t>
            </a:r>
            <a:r>
              <a:rPr lang="es-ES" dirty="0">
                <a:solidFill>
                  <a:schemeClr val="accent2"/>
                </a:solidFill>
              </a:rPr>
              <a:t>operar</a:t>
            </a:r>
            <a:r>
              <a:rPr lang="es-ES" dirty="0"/>
              <a:t> con ellos </a:t>
            </a:r>
            <a:r>
              <a:rPr lang="es-ES" dirty="0">
                <a:solidFill>
                  <a:schemeClr val="accent2"/>
                </a:solidFill>
              </a:rPr>
              <a:t>siempre deben estar en registros </a:t>
            </a:r>
            <a:r>
              <a:rPr lang="es-ES" dirty="0"/>
              <a:t>porque en el ensamblador de RISC-V no existen instrucciones con operandos en memoria</a:t>
            </a:r>
          </a:p>
          <a:p>
            <a:r>
              <a:rPr lang="es-ES" dirty="0"/>
              <a:t>No hay distinción entre variables y constantes (si cambia su valor es variable)</a:t>
            </a:r>
          </a:p>
          <a:p>
            <a:r>
              <a:rPr lang="es-ES" dirty="0"/>
              <a:t>Las constantes pueden residir en la propia instrucción (</a:t>
            </a:r>
            <a:r>
              <a:rPr lang="es-ES" dirty="0">
                <a:solidFill>
                  <a:schemeClr val="accent2"/>
                </a:solidFill>
              </a:rPr>
              <a:t>operandos inmediatos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Los valores constantes se pueden expresar indistintamente en: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Decimal</a:t>
            </a:r>
            <a:r>
              <a:rPr lang="es-ES" dirty="0"/>
              <a:t>, tal cual:                                                        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Hexadecimal</a:t>
            </a:r>
            <a:r>
              <a:rPr lang="es-ES" dirty="0"/>
              <a:t>, anteponiendo </a:t>
            </a: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s-ES" dirty="0"/>
              <a:t> a la secuencia de dígitos: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0x6d</a:t>
            </a:r>
          </a:p>
          <a:p>
            <a:pPr lvl="2"/>
            <a:r>
              <a:rPr lang="es-ES" dirty="0">
                <a:solidFill>
                  <a:schemeClr val="accent2"/>
                </a:solidFill>
              </a:rPr>
              <a:t>Binario</a:t>
            </a:r>
            <a:r>
              <a:rPr lang="es-ES" dirty="0"/>
              <a:t>, anteponiendo </a:t>
            </a: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  <a:r>
              <a:rPr lang="es-ES" dirty="0"/>
              <a:t> a la secuencia de dígitos:            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0b1101101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FADB84-82ED-274C-D98B-5BAF74B1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8993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variables y 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el caso de </a:t>
            </a:r>
            <a:r>
              <a:rPr lang="es-ES" dirty="0">
                <a:solidFill>
                  <a:schemeClr val="accent2"/>
                </a:solidFill>
              </a:rPr>
              <a:t>variables/constantes globales</a:t>
            </a:r>
            <a:r>
              <a:rPr lang="es-ES" dirty="0"/>
              <a:t>, se </a:t>
            </a:r>
            <a:r>
              <a:rPr lang="es-ES" dirty="0">
                <a:solidFill>
                  <a:schemeClr val="accent2"/>
                </a:solidFill>
              </a:rPr>
              <a:t>usan etiquetas </a:t>
            </a:r>
            <a:r>
              <a:rPr lang="es-ES" dirty="0"/>
              <a:t>para evitar el uso de direcciones explícitas en el código ensamblador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Estas etiquetas juegan en ensamblador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el papel del nombre de la variable</a:t>
            </a:r>
          </a:p>
          <a:p>
            <a:pPr lvl="1"/>
            <a:endParaRPr lang="es-E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lvl="1"/>
            <a:endParaRPr lang="es-E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lvl="1"/>
            <a:endParaRPr lang="es-E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pPr lvl="1"/>
            <a:endParaRPr lang="es-ES" dirty="0">
              <a:solidFill>
                <a:schemeClr val="accent2"/>
              </a:solidFill>
              <a:cs typeface="Courier New" panose="02070309020205020404" pitchFamily="49" charset="0"/>
            </a:endParaRPr>
          </a:p>
          <a:p>
            <a:r>
              <a:rPr lang="es-ES" dirty="0">
                <a:cs typeface="Courier New" panose="02070309020205020404" pitchFamily="49" charset="0"/>
              </a:rPr>
              <a:t>Como el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número de registros es limitado </a:t>
            </a:r>
            <a:r>
              <a:rPr lang="es-ES" dirty="0">
                <a:cs typeface="Courier New" panose="02070309020205020404" pitchFamily="49" charset="0"/>
              </a:rPr>
              <a:t>los datos mayoritariamente residen en memoria</a:t>
            </a:r>
          </a:p>
          <a:p>
            <a:r>
              <a:rPr lang="es-ES" dirty="0">
                <a:cs typeface="Courier New" panose="02070309020205020404" pitchFamily="49" charset="0"/>
              </a:rPr>
              <a:t>Como el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acceso a registro es mucho más rápido que a memoria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Los datos deben mantenerse el mayor tiempo posible en registros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Como no es posible mantenerlos todos, se mantienen los más usados</a:t>
            </a:r>
          </a:p>
          <a:p>
            <a:pPr lvl="1"/>
            <a:endParaRPr lang="es-ES" dirty="0"/>
          </a:p>
        </p:txBody>
      </p: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68B856A5-D649-5903-31A5-5F6CCF01FE9C}"/>
              </a:ext>
            </a:extLst>
          </p:cNvPr>
          <p:cNvSpPr/>
          <p:nvPr/>
        </p:nvSpPr>
        <p:spPr>
          <a:xfrm>
            <a:off x="1854069" y="2845700"/>
            <a:ext cx="2351744" cy="11391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76;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-39;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9064F5A-6ABC-B6FA-E517-ECB0EB3FEB91}"/>
              </a:ext>
            </a:extLst>
          </p:cNvPr>
          <p:cNvSpPr/>
          <p:nvPr/>
        </p:nvSpPr>
        <p:spPr>
          <a:xfrm>
            <a:off x="3670666" y="2707582"/>
            <a:ext cx="535147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C++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4846149" y="2848029"/>
            <a:ext cx="2351744" cy="96945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76 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-39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  <a:endParaRPr lang="es-ES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6670031" y="2707582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4EC241BA-3FA6-8189-B2E4-0E9B059AD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77550"/>
              </p:ext>
            </p:extLst>
          </p:nvPr>
        </p:nvGraphicFramePr>
        <p:xfrm>
          <a:off x="7562919" y="2845700"/>
          <a:ext cx="263966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64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0000004c</a:t>
                      </a: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ffffffd9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774861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AD8D3CA-88BA-9BEA-E2A3-07B5DED03390}"/>
              </a:ext>
            </a:extLst>
          </p:cNvPr>
          <p:cNvSpPr txBox="1"/>
          <p:nvPr/>
        </p:nvSpPr>
        <p:spPr>
          <a:xfrm>
            <a:off x="9000621" y="409470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EE2D4D40-44BC-573C-FF0C-5B5DF58A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4503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variables y 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/>
          </a:bodyPr>
          <a:lstStyle/>
          <a:p>
            <a:r>
              <a:rPr lang="es-ES" dirty="0"/>
              <a:t>Los datos que residen en memoria:</a:t>
            </a:r>
          </a:p>
          <a:p>
            <a:pPr lvl="1"/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Deben cargarse </a:t>
            </a:r>
            <a:r>
              <a:rPr lang="es-ES" dirty="0">
                <a:cs typeface="Courier New" panose="02070309020205020404" pitchFamily="49" charset="0"/>
              </a:rPr>
              <a:t>en registros para operar con ellos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Una vez calculado el resultado, se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almacena en memoria</a:t>
            </a:r>
          </a:p>
          <a:p>
            <a:pPr lvl="1"/>
            <a:endParaRPr lang="es-ES" dirty="0"/>
          </a:p>
        </p:txBody>
      </p: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68B856A5-D649-5903-31A5-5F6CCF01FE9C}"/>
              </a:ext>
            </a:extLst>
          </p:cNvPr>
          <p:cNvSpPr/>
          <p:nvPr/>
        </p:nvSpPr>
        <p:spPr>
          <a:xfrm>
            <a:off x="1854069" y="3526260"/>
            <a:ext cx="2351744" cy="113912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5;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+ 1;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s-ES" dirty="0"/>
              <a:t>(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29064F5A-6ABC-B6FA-E517-ECB0EB3FEB91}"/>
              </a:ext>
            </a:extLst>
          </p:cNvPr>
          <p:cNvSpPr/>
          <p:nvPr/>
        </p:nvSpPr>
        <p:spPr>
          <a:xfrm>
            <a:off x="3590826" y="3385814"/>
            <a:ext cx="599330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C++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4846149" y="3528588"/>
            <a:ext cx="2351744" cy="180140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0(t0)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1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6670031" y="3388142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8" name="Esquina doblada 7">
            <a:extLst>
              <a:ext uri="{FF2B5EF4-FFF2-40B4-BE49-F238E27FC236}">
                <a16:creationId xmlns:a16="http://schemas.microsoft.com/office/drawing/2014/main" id="{D9AB4BCB-25AC-E1A3-161E-945FE4E2EB6A}"/>
              </a:ext>
            </a:extLst>
          </p:cNvPr>
          <p:cNvSpPr/>
          <p:nvPr/>
        </p:nvSpPr>
        <p:spPr>
          <a:xfrm>
            <a:off x="7910550" y="3526260"/>
            <a:ext cx="2351744" cy="180140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a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1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a, t0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06983B59-AD6B-71F1-3A58-A0187097768A}"/>
              </a:ext>
            </a:extLst>
          </p:cNvPr>
          <p:cNvSpPr/>
          <p:nvPr/>
        </p:nvSpPr>
        <p:spPr>
          <a:xfrm>
            <a:off x="9734432" y="3385814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C12506B0-3D37-68B5-8779-E12625989145}"/>
              </a:ext>
            </a:extLst>
          </p:cNvPr>
          <p:cNvSpPr/>
          <p:nvPr/>
        </p:nvSpPr>
        <p:spPr>
          <a:xfrm>
            <a:off x="1854069" y="4751194"/>
            <a:ext cx="2206963" cy="274918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&amp;a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t0, 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t1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0C0E0F-CC90-AC63-38B7-C1B3C706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387165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variables y 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7848"/>
            <a:ext cx="9905999" cy="514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igual que las instrucciones, los datos </a:t>
            </a:r>
            <a:r>
              <a:rPr lang="es-ES" dirty="0">
                <a:solidFill>
                  <a:schemeClr val="accent2"/>
                </a:solidFill>
              </a:rPr>
              <a:t>se ubican en memoria en el mismo orden</a:t>
            </a:r>
            <a:r>
              <a:rPr lang="es-ES" dirty="0"/>
              <a:t> en que aparecen en el programa ensamblador</a:t>
            </a:r>
          </a:p>
          <a:p>
            <a:pPr lvl="1"/>
            <a:r>
              <a:rPr lang="es-ES" dirty="0"/>
              <a:t>Al cargar (durante la ejecución) datos de distinto tamaño ubicados consecutivamente pueden producirse </a:t>
            </a:r>
            <a:r>
              <a:rPr lang="es-ES" dirty="0">
                <a:solidFill>
                  <a:schemeClr val="accent2"/>
                </a:solidFill>
              </a:rPr>
              <a:t>errores de alineamiento</a:t>
            </a:r>
          </a:p>
          <a:p>
            <a:pPr lvl="1"/>
            <a:r>
              <a:rPr lang="es-ES" dirty="0"/>
              <a:t>Para que queden </a:t>
            </a:r>
            <a:r>
              <a:rPr lang="es-ES" dirty="0">
                <a:solidFill>
                  <a:schemeClr val="accent2"/>
                </a:solidFill>
              </a:rPr>
              <a:t>correctamente alineados </a:t>
            </a:r>
            <a:r>
              <a:rPr lang="es-ES" dirty="0"/>
              <a:t>se usa la directiva </a:t>
            </a:r>
            <a:r>
              <a:rPr lang="es-ES" dirty="0">
                <a:solidFill>
                  <a:schemeClr val="accent2"/>
                </a:solidFill>
              </a:rPr>
              <a:t>.</a:t>
            </a:r>
            <a:r>
              <a:rPr lang="es-ES" dirty="0" err="1">
                <a:solidFill>
                  <a:schemeClr val="accent2"/>
                </a:solidFill>
              </a:rPr>
              <a:t>align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910306" y="3681320"/>
            <a:ext cx="2351744" cy="1049428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0x12345678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0x90abcdef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3734188" y="3540873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9" name="Esquina doblada 8">
            <a:extLst>
              <a:ext uri="{FF2B5EF4-FFF2-40B4-BE49-F238E27FC236}">
                <a16:creationId xmlns:a16="http://schemas.microsoft.com/office/drawing/2014/main" id="{999AFCE6-E426-6530-DA15-FD3F6FEE678B}"/>
              </a:ext>
            </a:extLst>
          </p:cNvPr>
          <p:cNvSpPr/>
          <p:nvPr/>
        </p:nvSpPr>
        <p:spPr>
          <a:xfrm>
            <a:off x="5030944" y="3681320"/>
            <a:ext cx="2351744" cy="1049428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0x1234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0x90abcdef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2897B1C8-4371-5653-F09F-B23605771F16}"/>
              </a:ext>
            </a:extLst>
          </p:cNvPr>
          <p:cNvSpPr/>
          <p:nvPr/>
        </p:nvSpPr>
        <p:spPr>
          <a:xfrm>
            <a:off x="6854826" y="3540873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3" name="Esquina doblada 12">
            <a:extLst>
              <a:ext uri="{FF2B5EF4-FFF2-40B4-BE49-F238E27FC236}">
                <a16:creationId xmlns:a16="http://schemas.microsoft.com/office/drawing/2014/main" id="{958D958F-8A74-EB0E-4CA1-7DA87078799B}"/>
              </a:ext>
            </a:extLst>
          </p:cNvPr>
          <p:cNvSpPr/>
          <p:nvPr/>
        </p:nvSpPr>
        <p:spPr>
          <a:xfrm>
            <a:off x="8070026" y="3681320"/>
            <a:ext cx="2351744" cy="1049428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half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0x1234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0x90abcdef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C4D2A9E2-5486-A0FA-8104-7EA7D2E7D824}"/>
              </a:ext>
            </a:extLst>
          </p:cNvPr>
          <p:cNvSpPr/>
          <p:nvPr/>
        </p:nvSpPr>
        <p:spPr>
          <a:xfrm>
            <a:off x="9893908" y="3540873"/>
            <a:ext cx="52786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B2C1B5E3-BDE1-3B94-6965-CE6B3752D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47478"/>
              </p:ext>
            </p:extLst>
          </p:nvPr>
        </p:nvGraphicFramePr>
        <p:xfrm>
          <a:off x="1601186" y="4904808"/>
          <a:ext cx="253219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4437238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1848006359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3189172322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+3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7921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8" name="CuadroTexto 17">
            <a:extLst>
              <a:ext uri="{FF2B5EF4-FFF2-40B4-BE49-F238E27FC236}">
                <a16:creationId xmlns:a16="http://schemas.microsoft.com/office/drawing/2014/main" id="{6F6045CE-2BBE-841B-40BB-37580B3796AA}"/>
              </a:ext>
            </a:extLst>
          </p:cNvPr>
          <p:cNvSpPr txBox="1"/>
          <p:nvPr/>
        </p:nvSpPr>
        <p:spPr>
          <a:xfrm>
            <a:off x="3056906" y="6163517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19" name="Tabla 18">
            <a:extLst>
              <a:ext uri="{FF2B5EF4-FFF2-40B4-BE49-F238E27FC236}">
                <a16:creationId xmlns:a16="http://schemas.microsoft.com/office/drawing/2014/main" id="{DE5F78D8-DC1E-B64F-ADB9-57285624B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97151"/>
              </p:ext>
            </p:extLst>
          </p:nvPr>
        </p:nvGraphicFramePr>
        <p:xfrm>
          <a:off x="4755471" y="4906812"/>
          <a:ext cx="253219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4437238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1848006359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3189172322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+3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7921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0" name="CuadroTexto 19">
            <a:extLst>
              <a:ext uri="{FF2B5EF4-FFF2-40B4-BE49-F238E27FC236}">
                <a16:creationId xmlns:a16="http://schemas.microsoft.com/office/drawing/2014/main" id="{DAE430A7-AE5C-F4D3-9C2F-244997A46C32}"/>
              </a:ext>
            </a:extLst>
          </p:cNvPr>
          <p:cNvSpPr txBox="1"/>
          <p:nvPr/>
        </p:nvSpPr>
        <p:spPr>
          <a:xfrm>
            <a:off x="6211191" y="616552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A7631F7E-7275-6665-13BE-BF143DB86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01109"/>
              </p:ext>
            </p:extLst>
          </p:nvPr>
        </p:nvGraphicFramePr>
        <p:xfrm>
          <a:off x="7763373" y="4906812"/>
          <a:ext cx="253219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4437238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1848006359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3189172322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+3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7921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7B6BC240-BA17-B2A7-7968-E2B86F8B0320}"/>
              </a:ext>
            </a:extLst>
          </p:cNvPr>
          <p:cNvSpPr txBox="1"/>
          <p:nvPr/>
        </p:nvSpPr>
        <p:spPr>
          <a:xfrm>
            <a:off x="9219093" y="616552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31F2629-5198-6DD3-2064-1546CA4E1FB8}"/>
              </a:ext>
            </a:extLst>
          </p:cNvPr>
          <p:cNvSpPr txBox="1"/>
          <p:nvPr/>
        </p:nvSpPr>
        <p:spPr>
          <a:xfrm>
            <a:off x="5540600" y="3439400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</a:rPr>
              <a:t>INCORRECTO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CC1D40-28D8-D8FF-E1B0-DCFC809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8200213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8791"/>
            <a:ext cx="10678676" cy="514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ensamblador las variables </a:t>
            </a:r>
            <a:r>
              <a:rPr lang="es-ES" dirty="0">
                <a:solidFill>
                  <a:schemeClr val="accent2"/>
                </a:solidFill>
              </a:rPr>
              <a:t>no tienen tipo explícito</a:t>
            </a:r>
          </a:p>
          <a:p>
            <a:r>
              <a:rPr lang="es-ES" sz="2000" dirty="0"/>
              <a:t>Un </a:t>
            </a:r>
            <a:r>
              <a:rPr lang="es-ES" sz="2000" dirty="0">
                <a:solidFill>
                  <a:schemeClr val="accent2"/>
                </a:solidFill>
              </a:rPr>
              <a:t>dato tiene cierta anchura en bytes </a:t>
            </a:r>
            <a:r>
              <a:rPr lang="es-ES" sz="2000" dirty="0"/>
              <a:t>sin referencia explícita a su codificación</a:t>
            </a:r>
          </a:p>
          <a:p>
            <a:r>
              <a:rPr lang="es-ES" sz="2000" dirty="0"/>
              <a:t>El </a:t>
            </a:r>
            <a:r>
              <a:rPr lang="es-ES" sz="2000" dirty="0">
                <a:solidFill>
                  <a:schemeClr val="accent2"/>
                </a:solidFill>
              </a:rPr>
              <a:t>programador debe mantener la coherencia </a:t>
            </a:r>
            <a:r>
              <a:rPr lang="es-ES" sz="2000" dirty="0"/>
              <a:t>entre la codificación de dato y las instrucciones que usa para operar con él (carga, almacenamiento, </a:t>
            </a:r>
            <a:r>
              <a:rPr lang="es-ES" sz="2000" dirty="0" smtClean="0"/>
              <a:t>comparación …)</a:t>
            </a:r>
            <a:endParaRPr lang="es-ES" sz="2000" dirty="0"/>
          </a:p>
          <a:p>
            <a:pPr marL="0" indent="0">
              <a:buNone/>
            </a:pPr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equivalencia entre tipos </a:t>
            </a:r>
            <a:r>
              <a:rPr lang="es-ES" dirty="0"/>
              <a:t>C/C++ y anchuras en ensamblador es:</a:t>
            </a:r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80977E39-F4DB-0B45-61CE-2751808A55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958944"/>
              </p:ext>
            </p:extLst>
          </p:nvPr>
        </p:nvGraphicFramePr>
        <p:xfrm>
          <a:off x="2579185" y="3832530"/>
          <a:ext cx="6516689" cy="2795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4394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1042663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  <a:gridCol w="1912690">
                  <a:extLst>
                    <a:ext uri="{9D8B030D-6E8A-4147-A177-3AD203B41FA5}">
                      <a16:colId xmlns:a16="http://schemas.microsoft.com/office/drawing/2014/main" val="3812347485"/>
                    </a:ext>
                  </a:extLst>
                </a:gridCol>
                <a:gridCol w="966942">
                  <a:extLst>
                    <a:ext uri="{9D8B030D-6E8A-4147-A177-3AD203B41FA5}">
                      <a16:colId xmlns:a16="http://schemas.microsoft.com/office/drawing/2014/main" val="2057195827"/>
                    </a:ext>
                  </a:extLst>
                </a:gridCol>
              </a:tblGrid>
              <a:tr h="349422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Tipo C/C++ 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Anchura</a:t>
                      </a: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Declaración</a:t>
                      </a: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Carga</a:t>
                      </a: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signed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8b = 1B</a:t>
                      </a:r>
                    </a:p>
                  </a:txBody>
                  <a:tcPr marT="7200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.byte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</a:txBody>
                  <a:tcPr marT="7200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lb</a:t>
                      </a:r>
                    </a:p>
                  </a:txBody>
                  <a:tcPr marT="7200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char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8b = 1B</a:t>
                      </a:r>
                    </a:p>
                  </a:txBody>
                  <a:tcPr marT="72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.byte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</a:txBody>
                  <a:tcPr marT="7200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lbu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signed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 short [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T="72000" marB="0"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16b = 2B</a:t>
                      </a:r>
                    </a:p>
                  </a:txBody>
                  <a:tcPr marT="72000" marB="0"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 marT="72000" marB="0"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lh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short [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16b = 2B</a:t>
                      </a: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lhu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sigmed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]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32b = 4B</a:t>
                      </a: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</a:t>
                      </a: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lw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kumimoji="0" lang="es-ES" sz="14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32b = 4B</a:t>
                      </a:r>
                    </a:p>
                  </a:txBody>
                  <a:tcPr marT="72000" marB="0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</a:t>
                      </a:r>
                    </a:p>
                  </a:txBody>
                  <a:tcPr marT="72000" marB="0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lw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3494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puntero (dirección)</a:t>
                      </a:r>
                    </a:p>
                  </a:txBody>
                  <a:tcPr marT="7200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32b = 4B</a:t>
                      </a:r>
                    </a:p>
                  </a:txBody>
                  <a:tcPr marT="7200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.</a:t>
                      </a:r>
                      <a:r>
                        <a:rPr lang="es-ES" sz="1400" b="1" i="0" dirty="0" err="1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</a:t>
                      </a:r>
                      <a:r>
                        <a:rPr lang="es-ES" sz="1400" b="1" i="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</a:t>
                      </a:r>
                    </a:p>
                  </a:txBody>
                  <a:tcPr marT="7200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lw</a:t>
                      </a:r>
                      <a:endParaRPr kumimoji="0" lang="es-E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T="72000" marB="0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C7F58B-1BF0-DEBB-B4A4-12821054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17316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err="1" smtClean="0">
                <a:solidFill>
                  <a:schemeClr val="accent2"/>
                </a:solidFill>
                <a:latin typeface="Rockwell" panose="02060603020205020403" pitchFamily="18" charset="0"/>
              </a:rPr>
              <a:t>arrays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>
                <a:solidFill>
                  <a:schemeClr val="accent2"/>
                </a:solidFill>
              </a:rPr>
              <a:t>array</a:t>
            </a:r>
            <a:r>
              <a:rPr lang="es-ES" dirty="0"/>
              <a:t> es una </a:t>
            </a:r>
            <a:r>
              <a:rPr lang="es-ES" dirty="0">
                <a:solidFill>
                  <a:schemeClr val="accent2"/>
                </a:solidFill>
              </a:rPr>
              <a:t>colección de datos de la misma anchura </a:t>
            </a:r>
            <a:r>
              <a:rPr lang="es-ES" dirty="0"/>
              <a:t>ubicados en </a:t>
            </a:r>
            <a:r>
              <a:rPr lang="es-ES" dirty="0">
                <a:solidFill>
                  <a:schemeClr val="accent2"/>
                </a:solidFill>
              </a:rPr>
              <a:t>direcciones consecutivas </a:t>
            </a:r>
            <a:r>
              <a:rPr lang="es-ES" dirty="0"/>
              <a:t>de memoria en orden creciente de índice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índice</a:t>
            </a:r>
            <a:r>
              <a:rPr lang="es-ES" dirty="0"/>
              <a:t> indica la </a:t>
            </a:r>
            <a:r>
              <a:rPr lang="es-ES" dirty="0">
                <a:solidFill>
                  <a:schemeClr val="accent2"/>
                </a:solidFill>
              </a:rPr>
              <a:t>posición relativa del dato </a:t>
            </a:r>
            <a:r>
              <a:rPr lang="es-ES" dirty="0"/>
              <a:t>respecto del primero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Para </a:t>
            </a:r>
            <a:r>
              <a:rPr lang="es-ES" dirty="0">
                <a:solidFill>
                  <a:schemeClr val="accent2"/>
                </a:solidFill>
              </a:rPr>
              <a:t>acceder a un elemento del array </a:t>
            </a:r>
            <a:r>
              <a:rPr lang="es-ES" dirty="0"/>
              <a:t>hay que calcular su dirección</a:t>
            </a:r>
          </a:p>
          <a:p>
            <a:r>
              <a:rPr lang="es-ES" dirty="0"/>
              <a:t>Es la suma de la </a:t>
            </a:r>
            <a:r>
              <a:rPr lang="es-ES" dirty="0">
                <a:solidFill>
                  <a:schemeClr val="accent2"/>
                </a:solidFill>
              </a:rPr>
              <a:t>dirección base </a:t>
            </a:r>
            <a:r>
              <a:rPr lang="es-ES" dirty="0"/>
              <a:t>del array y un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</a:p>
          <a:p>
            <a:pPr lvl="1"/>
            <a:r>
              <a:rPr lang="es-ES" dirty="0"/>
              <a:t>La dirección base del array es la dirección del primer elemento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en bytes se calcula:</a:t>
            </a:r>
          </a:p>
          <a:p>
            <a:pPr lvl="1"/>
            <a:r>
              <a:rPr lang="es-ES" dirty="0"/>
              <a:t>desplazamiento (bytes) = índice × tamaño de los datos (bytes)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817753" y="2951070"/>
            <a:ext cx="3431715" cy="56031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a[5] = {8, 13, -80, 3, 0};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515542" y="2728813"/>
            <a:ext cx="72991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1" name="Esquina doblada 10">
            <a:extLst>
              <a:ext uri="{FF2B5EF4-FFF2-40B4-BE49-F238E27FC236}">
                <a16:creationId xmlns:a16="http://schemas.microsoft.com/office/drawing/2014/main" id="{2CF67BE5-0AC6-2DD4-CF62-94AA33B697E6}"/>
              </a:ext>
            </a:extLst>
          </p:cNvPr>
          <p:cNvSpPr/>
          <p:nvPr/>
        </p:nvSpPr>
        <p:spPr>
          <a:xfrm>
            <a:off x="1813741" y="3795291"/>
            <a:ext cx="3431715" cy="56031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13, -80, 3, 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4710364" y="3573034"/>
            <a:ext cx="53509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FF4C1B60-3B02-5354-A648-50F07C332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5200"/>
              </p:ext>
            </p:extLst>
          </p:nvPr>
        </p:nvGraphicFramePr>
        <p:xfrm>
          <a:off x="6059198" y="2829167"/>
          <a:ext cx="399318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459558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459558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00000008</a:t>
                      </a: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0000000d</a:t>
                      </a: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ffffffb0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dir+12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01297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dir+16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a[4]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9912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6" name="CuadroTexto 15">
            <a:extLst>
              <a:ext uri="{FF2B5EF4-FFF2-40B4-BE49-F238E27FC236}">
                <a16:creationId xmlns:a16="http://schemas.microsoft.com/office/drawing/2014/main" id="{FE0DD9CB-E11E-ABAE-7D5E-BCFB9D3BD070}"/>
              </a:ext>
            </a:extLst>
          </p:cNvPr>
          <p:cNvSpPr txBox="1"/>
          <p:nvPr/>
        </p:nvSpPr>
        <p:spPr>
          <a:xfrm>
            <a:off x="7415370" y="441315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4E5BD7-D8E1-EA49-F827-8CC3CAE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119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5300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686800" cy="811560"/>
          </a:xfrm>
        </p:spPr>
        <p:txBody>
          <a:bodyPr>
            <a:normAutofit fontScale="90000"/>
          </a:bodyPr>
          <a:lstStyle/>
          <a:p>
            <a:pPr marL="742950" indent="-742950">
              <a:buFont typeface="Wingdings" charset="2"/>
              <a:buAutoNum type="arabicPlain" startAt="2"/>
            </a:pPr>
            <a:r>
              <a:rPr lang="es-ES" sz="4000" dirty="0">
                <a:ea typeface="ＭＳ Ｐゴシック" charset="-128"/>
                <a:cs typeface="ＭＳ Ｐゴシック" charset="-128"/>
              </a:rPr>
              <a:t>Programación de un computador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2249487"/>
            <a:ext cx="10485812" cy="3541714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>
                <a:ea typeface="ＭＳ Ｐゴシック" charset="-128"/>
                <a:cs typeface="ＭＳ Ｐゴシック" charset="-128"/>
              </a:rPr>
              <a:t>¿Cómo se define qué tarea debe realizar un computador? </a:t>
            </a:r>
            <a:r>
              <a:rPr lang="es-ES" sz="4000" b="1" dirty="0">
                <a:ea typeface="Arial" charset="0"/>
                <a:cs typeface="Arial" charset="0"/>
              </a:rPr>
              <a:t>→ </a:t>
            </a:r>
            <a:r>
              <a:rPr lang="es-ES" sz="2800" dirty="0">
                <a:solidFill>
                  <a:schemeClr val="accent1"/>
                </a:solidFill>
                <a:ea typeface="Arial" charset="0"/>
                <a:cs typeface="Arial" charset="0"/>
              </a:rPr>
              <a:t>PROGRAMA</a:t>
            </a:r>
            <a:endParaRPr lang="es-ES" sz="4000" dirty="0">
              <a:solidFill>
                <a:schemeClr val="accent1"/>
              </a:solidFill>
              <a:ea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Programa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: Algoritmo escrito mediante un lenguaje de programación.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Algoritmo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: Secuencia de pasos a seguir para resolver un problema.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Lenguaje de programación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: Conjunto de reglas y símbolos que permiten escribir </a:t>
            </a:r>
            <a:r>
              <a:rPr lang="es-ES" sz="2800" dirty="0" smtClean="0">
                <a:ea typeface="ＭＳ Ｐゴシック" charset="-128"/>
                <a:cs typeface="ＭＳ Ｐゴシック" charset="-128"/>
              </a:rPr>
              <a:t>un algoritmo 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formalmente para que un computador </a:t>
            </a:r>
            <a:r>
              <a:rPr lang="es-ES" sz="2800" dirty="0" smtClean="0">
                <a:ea typeface="ＭＳ Ｐゴシック" charset="-128"/>
                <a:cs typeface="ＭＳ Ｐゴシック" charset="-128"/>
              </a:rPr>
              <a:t>le entiende.</a:t>
            </a:r>
            <a:endParaRPr lang="es-ES" sz="2800" dirty="0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s-ES" sz="2800" dirty="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7645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err="1" smtClean="0">
                <a:solidFill>
                  <a:schemeClr val="accent2"/>
                </a:solidFill>
                <a:latin typeface="Rockwell" panose="02060603020205020403" pitchFamily="18" charset="0"/>
              </a:rPr>
              <a:t>arrays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78516"/>
            <a:ext cx="10636731" cy="514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lo calcula el </a:t>
            </a:r>
            <a:r>
              <a:rPr lang="es-ES" dirty="0">
                <a:solidFill>
                  <a:schemeClr val="accent2"/>
                </a:solidFill>
              </a:rPr>
              <a:t>programador</a:t>
            </a:r>
            <a:r>
              <a:rPr lang="es-ES" dirty="0"/>
              <a:t> si el </a:t>
            </a:r>
            <a:r>
              <a:rPr lang="es-ES" dirty="0">
                <a:solidFill>
                  <a:schemeClr val="accent2"/>
                </a:solidFill>
              </a:rPr>
              <a:t>índice es </a:t>
            </a:r>
            <a:r>
              <a:rPr lang="es-ES" dirty="0" smtClean="0">
                <a:solidFill>
                  <a:schemeClr val="accent2"/>
                </a:solidFill>
              </a:rPr>
              <a:t>constante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 el </a:t>
            </a:r>
            <a:r>
              <a:rPr lang="es-ES" dirty="0">
                <a:solidFill>
                  <a:schemeClr val="accent2"/>
                </a:solidFill>
              </a:rPr>
              <a:t>índice es variable</a:t>
            </a:r>
            <a:r>
              <a:rPr lang="es-ES" dirty="0"/>
              <a:t>, lo debe calcular el </a:t>
            </a:r>
            <a:r>
              <a:rPr lang="es-ES" dirty="0">
                <a:solidFill>
                  <a:schemeClr val="accent2"/>
                </a:solidFill>
              </a:rPr>
              <a:t>programa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2942709" y="2914973"/>
            <a:ext cx="2778309" cy="114568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a[5];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 = a[1] + a[2];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996801" y="2692717"/>
            <a:ext cx="724217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1" name="Esquina doblada 10">
            <a:extLst>
              <a:ext uri="{FF2B5EF4-FFF2-40B4-BE49-F238E27FC236}">
                <a16:creationId xmlns:a16="http://schemas.microsoft.com/office/drawing/2014/main" id="{2CF67BE5-0AC6-2DD4-CF62-94AA33B697E6}"/>
              </a:ext>
            </a:extLst>
          </p:cNvPr>
          <p:cNvSpPr/>
          <p:nvPr/>
        </p:nvSpPr>
        <p:spPr>
          <a:xfrm>
            <a:off x="2918645" y="4287065"/>
            <a:ext cx="2802373" cy="1788881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t1, 4(t0)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8(t0)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t2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t1,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5195635" y="4142465"/>
            <a:ext cx="525383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FA582C40-C835-E144-C9CD-EB9FEA60BD15}"/>
              </a:ext>
            </a:extLst>
          </p:cNvPr>
          <p:cNvSpPr/>
          <p:nvPr/>
        </p:nvSpPr>
        <p:spPr>
          <a:xfrm>
            <a:off x="6205276" y="2916976"/>
            <a:ext cx="2778309" cy="114568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a[5], i;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 = a[i] + 1;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DBF6E64B-8420-C2E3-7ED2-6AB489C77414}"/>
              </a:ext>
            </a:extLst>
          </p:cNvPr>
          <p:cNvSpPr/>
          <p:nvPr/>
        </p:nvSpPr>
        <p:spPr>
          <a:xfrm>
            <a:off x="8259368" y="2694720"/>
            <a:ext cx="724217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8" name="Esquina doblada 7">
            <a:extLst>
              <a:ext uri="{FF2B5EF4-FFF2-40B4-BE49-F238E27FC236}">
                <a16:creationId xmlns:a16="http://schemas.microsoft.com/office/drawing/2014/main" id="{A1A910BC-BD01-4E5C-25B8-54FC5BDB6DF6}"/>
              </a:ext>
            </a:extLst>
          </p:cNvPr>
          <p:cNvSpPr/>
          <p:nvPr/>
        </p:nvSpPr>
        <p:spPr>
          <a:xfrm>
            <a:off x="6181212" y="4289068"/>
            <a:ext cx="2802373" cy="193727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24000"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2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t0, t1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t2, 0(t0)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t2, 1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t2,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E10321EF-B9D0-F24E-3BED-96455814F7AA}"/>
              </a:ext>
            </a:extLst>
          </p:cNvPr>
          <p:cNvSpPr/>
          <p:nvPr/>
        </p:nvSpPr>
        <p:spPr>
          <a:xfrm>
            <a:off x="8458202" y="4144468"/>
            <a:ext cx="525383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06D3D92-30C2-D9BC-9802-D6FAA8513C82}"/>
              </a:ext>
            </a:extLst>
          </p:cNvPr>
          <p:cNvSpPr txBox="1"/>
          <p:nvPr/>
        </p:nvSpPr>
        <p:spPr>
          <a:xfrm>
            <a:off x="893090" y="4578344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carga la 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</a:rPr>
              <a:t>dirección</a:t>
            </a:r>
          </a:p>
          <a:p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</a:rPr>
              <a:t>base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del array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37D7C2A-BF9D-DADF-BFBC-75158AEEC994}"/>
              </a:ext>
            </a:extLst>
          </p:cNvPr>
          <p:cNvSpPr txBox="1"/>
          <p:nvPr/>
        </p:nvSpPr>
        <p:spPr>
          <a:xfrm>
            <a:off x="1774933" y="4940602"/>
            <a:ext cx="941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carga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a[1]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93C716A-B338-1449-850E-075A97DF151B}"/>
              </a:ext>
            </a:extLst>
          </p:cNvPr>
          <p:cNvSpPr txBox="1"/>
          <p:nvPr/>
        </p:nvSpPr>
        <p:spPr>
          <a:xfrm>
            <a:off x="1774933" y="5157286"/>
            <a:ext cx="941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carga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6FD678-7C7F-4298-87A8-34E16E2FE9B9}"/>
              </a:ext>
            </a:extLst>
          </p:cNvPr>
          <p:cNvSpPr txBox="1"/>
          <p:nvPr/>
        </p:nvSpPr>
        <p:spPr>
          <a:xfrm>
            <a:off x="1551486" y="5604461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almacena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a[0]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9549AD1-7B3A-BBC4-7B9D-9E59E7B3D770}"/>
              </a:ext>
            </a:extLst>
          </p:cNvPr>
          <p:cNvCxnSpPr>
            <a:stCxn id="21" idx="3"/>
          </p:cNvCxnSpPr>
          <p:nvPr/>
        </p:nvCxnSpPr>
        <p:spPr>
          <a:xfrm flipV="1">
            <a:off x="2710778" y="5742960"/>
            <a:ext cx="297117" cy="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AD548C5C-B04D-9B0E-25BC-59C163778F51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716794" y="5295786"/>
            <a:ext cx="291101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ECD1A6C6-E9B6-D281-C285-CEE0DC2B42D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16794" y="5079102"/>
            <a:ext cx="291101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611CC4F-4695-2AE6-FCB9-11B330056C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92218" y="4809177"/>
            <a:ext cx="615677" cy="44787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6393D28-D8D0-F5C1-066E-F9EC5C839A38}"/>
              </a:ext>
            </a:extLst>
          </p:cNvPr>
          <p:cNvSpPr txBox="1"/>
          <p:nvPr/>
        </p:nvSpPr>
        <p:spPr>
          <a:xfrm>
            <a:off x="9041543" y="4701454"/>
            <a:ext cx="21473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carga la dirección base del array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6A8A5E5-A717-28A1-120A-4A68535D1038}"/>
              </a:ext>
            </a:extLst>
          </p:cNvPr>
          <p:cNvSpPr txBox="1"/>
          <p:nvPr/>
        </p:nvSpPr>
        <p:spPr>
          <a:xfrm>
            <a:off x="9041543" y="4900244"/>
            <a:ext cx="1920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calcula el desplazamiento i*4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534A0ED-C70C-8E35-825C-8F6DF82F12B1}"/>
              </a:ext>
            </a:extLst>
          </p:cNvPr>
          <p:cNvSpPr txBox="1"/>
          <p:nvPr/>
        </p:nvSpPr>
        <p:spPr>
          <a:xfrm>
            <a:off x="9041543" y="5116945"/>
            <a:ext cx="18646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suma base y desplazamiento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083CAB2-8A7C-4051-582D-1219F80A8D8E}"/>
              </a:ext>
            </a:extLst>
          </p:cNvPr>
          <p:cNvSpPr txBox="1"/>
          <p:nvPr/>
        </p:nvSpPr>
        <p:spPr>
          <a:xfrm>
            <a:off x="9041543" y="5356869"/>
            <a:ext cx="941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carga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4B0632A-A9C2-C268-F301-981380D6AD76}"/>
              </a:ext>
            </a:extLst>
          </p:cNvPr>
          <p:cNvSpPr txBox="1"/>
          <p:nvPr/>
        </p:nvSpPr>
        <p:spPr>
          <a:xfrm>
            <a:off x="9041543" y="5755917"/>
            <a:ext cx="1159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almacena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a[i]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F7B514B-A741-5020-1F54-8A18A3EF6577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7441532" y="4839954"/>
            <a:ext cx="1600011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83EB5E1-8AE7-5073-A21D-2827E580F600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928811" y="5033239"/>
            <a:ext cx="1112732" cy="550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0F4FAE61-9E88-B45D-3799-D3147BC487F7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7928811" y="5255445"/>
            <a:ext cx="1112732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784A75E-C26D-A83E-6CA3-273978E6FF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7868653" y="5481070"/>
            <a:ext cx="1172890" cy="1429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EFE0BD7A-BD34-399F-B1E5-B9083830132B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868653" y="5894417"/>
            <a:ext cx="1172890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9142260" y="3060949"/>
            <a:ext cx="1394312" cy="777263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≡ &amp;a[0]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i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t1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a[i]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t2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760834D5-FAF9-1354-1B6A-95B818EA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36492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err="1" smtClean="0">
                <a:solidFill>
                  <a:schemeClr val="accent2"/>
                </a:solidFill>
                <a:latin typeface="Rockwell" panose="02060603020205020403" pitchFamily="18" charset="0"/>
              </a:rPr>
              <a:t>arrays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cadenas de caracteres son un caso especial de </a:t>
            </a:r>
            <a:r>
              <a:rPr lang="es-ES" dirty="0" err="1"/>
              <a:t>arrays</a:t>
            </a:r>
            <a:endParaRPr lang="es-ES" dirty="0"/>
          </a:p>
          <a:p>
            <a:r>
              <a:rPr lang="es-ES" dirty="0"/>
              <a:t>Almacenan ordenadamente caracteres codificados en ASCII</a:t>
            </a:r>
          </a:p>
          <a:p>
            <a:r>
              <a:rPr lang="es-ES" dirty="0"/>
              <a:t>Cada carácter ASCII ocupa un byte</a:t>
            </a:r>
          </a:p>
          <a:p>
            <a:r>
              <a:rPr lang="es-ES" dirty="0"/>
              <a:t>El array finaliza con el carácter ‘\0’ (0x0) que </a:t>
            </a:r>
            <a:r>
              <a:rPr lang="es-ES" dirty="0" smtClean="0"/>
              <a:t>actúa </a:t>
            </a:r>
            <a:r>
              <a:rPr lang="es-ES" dirty="0"/>
              <a:t>como centinela de fin de cadena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817753" y="4686929"/>
            <a:ext cx="3431715" cy="56031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a[] = “RISC-V”;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515542" y="4464672"/>
            <a:ext cx="72991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1" name="Esquina doblada 10">
            <a:extLst>
              <a:ext uri="{FF2B5EF4-FFF2-40B4-BE49-F238E27FC236}">
                <a16:creationId xmlns:a16="http://schemas.microsoft.com/office/drawing/2014/main" id="{2CF67BE5-0AC6-2DD4-CF62-94AA33B697E6}"/>
              </a:ext>
            </a:extLst>
          </p:cNvPr>
          <p:cNvSpPr/>
          <p:nvPr/>
        </p:nvSpPr>
        <p:spPr>
          <a:xfrm>
            <a:off x="1813741" y="5531150"/>
            <a:ext cx="3431715" cy="560310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ctr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“RISC-V”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4710364" y="5308893"/>
            <a:ext cx="535092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0DD9CB-E11E-ABAE-7D5E-BCFB9D3BD070}"/>
              </a:ext>
            </a:extLst>
          </p:cNvPr>
          <p:cNvSpPr txBox="1"/>
          <p:nvPr/>
        </p:nvSpPr>
        <p:spPr>
          <a:xfrm>
            <a:off x="7090516" y="614901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A4DFEF2-A9FA-12AB-11FF-9CBDD5ED0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036168"/>
              </p:ext>
            </p:extLst>
          </p:nvPr>
        </p:nvGraphicFramePr>
        <p:xfrm>
          <a:off x="5586259" y="4527850"/>
          <a:ext cx="263966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4437238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1848006359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3189172322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+3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7921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2d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B19C81B-BE66-0458-CE53-F7BBE77DB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14028"/>
              </p:ext>
            </p:extLst>
          </p:nvPr>
        </p:nvGraphicFramePr>
        <p:xfrm>
          <a:off x="8294730" y="5064359"/>
          <a:ext cx="26396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4437238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1848006359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3189172322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dir+4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‘\0’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</a:tbl>
          </a:graphicData>
        </a:graphic>
      </p:graphicFrame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1FFEA7B9-F786-350D-58C8-C029FF916914}"/>
              </a:ext>
            </a:extLst>
          </p:cNvPr>
          <p:cNvSpPr/>
          <p:nvPr/>
        </p:nvSpPr>
        <p:spPr>
          <a:xfrm>
            <a:off x="6051884" y="5013033"/>
            <a:ext cx="2352174" cy="488037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858A1470-D8AE-65F7-A901-1541F7A35E90}"/>
              </a:ext>
            </a:extLst>
          </p:cNvPr>
          <p:cNvSpPr/>
          <p:nvPr/>
        </p:nvSpPr>
        <p:spPr>
          <a:xfrm>
            <a:off x="8840014" y="5013033"/>
            <a:ext cx="2163187" cy="488037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7612534-C6C7-92F5-7C0A-CD3D0E61798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404058" y="5257052"/>
            <a:ext cx="435956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BF745C3-8A18-9974-3BEF-AA845E71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373805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expresiones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0385061" cy="514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</a:t>
            </a:r>
            <a:r>
              <a:rPr lang="es-ES" dirty="0">
                <a:solidFill>
                  <a:schemeClr val="accent2"/>
                </a:solidFill>
              </a:rPr>
              <a:t>expresiones simples </a:t>
            </a:r>
            <a:r>
              <a:rPr lang="es-ES" dirty="0"/>
              <a:t>en C/C++ requieren una </a:t>
            </a:r>
            <a:r>
              <a:rPr lang="es-ES" dirty="0">
                <a:solidFill>
                  <a:schemeClr val="accent2"/>
                </a:solidFill>
              </a:rPr>
              <a:t>única instrucción</a:t>
            </a:r>
          </a:p>
          <a:p>
            <a:pPr lvl="1"/>
            <a:r>
              <a:rPr lang="es-ES" dirty="0"/>
              <a:t>Usando registros en donde previamente se han cargado los datos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Las </a:t>
            </a:r>
            <a:r>
              <a:rPr lang="es-ES" dirty="0">
                <a:solidFill>
                  <a:schemeClr val="accent2"/>
                </a:solidFill>
              </a:rPr>
              <a:t>expresiones compuestas </a:t>
            </a:r>
            <a:r>
              <a:rPr lang="es-ES" dirty="0"/>
              <a:t>requieren </a:t>
            </a:r>
            <a:r>
              <a:rPr lang="es-ES" dirty="0">
                <a:solidFill>
                  <a:schemeClr val="accent2"/>
                </a:solidFill>
              </a:rPr>
              <a:t>más de una instrucción</a:t>
            </a:r>
          </a:p>
          <a:p>
            <a:pPr lvl="1"/>
            <a:r>
              <a:rPr lang="es-ES" dirty="0"/>
              <a:t>Usando registros adicionales para almacenar los resultados intermedios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2942709" y="2632227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b, c;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c;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371156" y="2409971"/>
            <a:ext cx="72020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5253720" y="2669805"/>
            <a:ext cx="819909" cy="777263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</a:t>
            </a:r>
            <a:endParaRPr lang="es-ES" sz="1200" i="1" dirty="0">
              <a:solidFill>
                <a:schemeClr val="bg1">
                  <a:lumMod val="10000"/>
                </a:schemeClr>
              </a:solidFill>
              <a:sym typeface="Wingdings" pitchFamily="2" charset="2"/>
            </a:endParaRP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t1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c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t2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6145071" y="2632227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t1, t2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775670" y="2427081"/>
            <a:ext cx="51805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3" name="Esquina doblada 12">
            <a:extLst>
              <a:ext uri="{FF2B5EF4-FFF2-40B4-BE49-F238E27FC236}">
                <a16:creationId xmlns:a16="http://schemas.microsoft.com/office/drawing/2014/main" id="{B6D69DA3-89E4-E371-B0FA-32C87279D849}"/>
              </a:ext>
            </a:extLst>
          </p:cNvPr>
          <p:cNvSpPr/>
          <p:nvPr/>
        </p:nvSpPr>
        <p:spPr>
          <a:xfrm>
            <a:off x="2938697" y="4980395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b, c, d;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(b + c) - d;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C77D56A8-1C99-42E8-7086-CFAF1B2F12AF}"/>
              </a:ext>
            </a:extLst>
          </p:cNvPr>
          <p:cNvSpPr/>
          <p:nvPr/>
        </p:nvSpPr>
        <p:spPr>
          <a:xfrm>
            <a:off x="4367144" y="4758139"/>
            <a:ext cx="72421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B8120472-69DE-F7C8-B24E-6084AFAC4078}"/>
              </a:ext>
            </a:extLst>
          </p:cNvPr>
          <p:cNvSpPr/>
          <p:nvPr/>
        </p:nvSpPr>
        <p:spPr>
          <a:xfrm>
            <a:off x="5249708" y="5017973"/>
            <a:ext cx="823921" cy="1021880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t1</a:t>
            </a:r>
            <a:endParaRPr lang="es-ES" sz="1200" i="1" dirty="0">
              <a:solidFill>
                <a:schemeClr val="bg1">
                  <a:lumMod val="10000"/>
                </a:schemeClr>
              </a:solidFill>
              <a:sym typeface="Wingdings" pitchFamily="2" charset="2"/>
            </a:endParaRP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c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t2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d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t3</a:t>
            </a:r>
            <a:endParaRPr lang="es-ES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Esquina doblada 15">
            <a:extLst>
              <a:ext uri="{FF2B5EF4-FFF2-40B4-BE49-F238E27FC236}">
                <a16:creationId xmlns:a16="http://schemas.microsoft.com/office/drawing/2014/main" id="{6AA73C21-0BC1-27AC-D1C6-D1BF59E13C0B}"/>
              </a:ext>
            </a:extLst>
          </p:cNvPr>
          <p:cNvSpPr/>
          <p:nvPr/>
        </p:nvSpPr>
        <p:spPr>
          <a:xfrm>
            <a:off x="6141059" y="4980395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t4, t1, t2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t4, t3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C8F0060C-07C1-C287-30A9-66EBDB2C70A4}"/>
              </a:ext>
            </a:extLst>
          </p:cNvPr>
          <p:cNvSpPr/>
          <p:nvPr/>
        </p:nvSpPr>
        <p:spPr>
          <a:xfrm>
            <a:off x="7771658" y="4775249"/>
            <a:ext cx="52206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AE3BE1-B99B-1068-839A-C3A941E7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7818343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expresiones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Las </a:t>
            </a:r>
            <a:r>
              <a:rPr lang="es-ES" dirty="0">
                <a:solidFill>
                  <a:schemeClr val="accent2"/>
                </a:solidFill>
              </a:rPr>
              <a:t>constantes explícitas </a:t>
            </a:r>
            <a:r>
              <a:rPr lang="es-ES" dirty="0"/>
              <a:t>pueden aparecer de manera simbólica:</a:t>
            </a:r>
          </a:p>
          <a:p>
            <a:r>
              <a:rPr lang="es-ES" dirty="0"/>
              <a:t>Si la </a:t>
            </a:r>
            <a:r>
              <a:rPr lang="es-ES" dirty="0">
                <a:solidFill>
                  <a:schemeClr val="accent2"/>
                </a:solidFill>
              </a:rPr>
              <a:t>constante es corta </a:t>
            </a:r>
            <a:r>
              <a:rPr lang="es-ES" dirty="0"/>
              <a:t>(≤12 bits [-2048, +2047]) puede usarse </a:t>
            </a:r>
            <a:r>
              <a:rPr lang="es-ES" dirty="0">
                <a:solidFill>
                  <a:schemeClr val="accent2"/>
                </a:solidFill>
              </a:rPr>
              <a:t>directamente</a:t>
            </a:r>
            <a:r>
              <a:rPr lang="es-ES" dirty="0"/>
              <a:t> como operando inmediato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/>
              <a:t>Deben cargarse previamente en un </a:t>
            </a:r>
            <a:r>
              <a:rPr lang="es-ES" dirty="0">
                <a:solidFill>
                  <a:schemeClr val="accent2"/>
                </a:solidFill>
              </a:rPr>
              <a:t>registro:</a:t>
            </a:r>
          </a:p>
          <a:p>
            <a:pPr lvl="1"/>
            <a:r>
              <a:rPr lang="es-ES" dirty="0"/>
              <a:t>Las </a:t>
            </a:r>
            <a:r>
              <a:rPr lang="es-ES" dirty="0">
                <a:solidFill>
                  <a:schemeClr val="accent2"/>
                </a:solidFill>
              </a:rPr>
              <a:t>constantes largas </a:t>
            </a:r>
            <a:r>
              <a:rPr lang="es-ES" dirty="0"/>
              <a:t>(&gt;12 bits)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r>
              <a:rPr lang="es-ES" dirty="0"/>
              <a:t>Constantes que se usan en instrucciones que </a:t>
            </a:r>
            <a:r>
              <a:rPr lang="es-ES" dirty="0">
                <a:solidFill>
                  <a:schemeClr val="accent2"/>
                </a:solidFill>
              </a:rPr>
              <a:t>no permiten operandos inmediatos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2942709" y="2878875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+ 5;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371156" y="2656619"/>
            <a:ext cx="72020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5253720" y="2916453"/>
            <a:ext cx="733005" cy="512547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</a:t>
            </a:r>
          </a:p>
          <a:p>
            <a:pPr algn="ctr"/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t1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6145071" y="2878875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t1, 5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775670" y="2673729"/>
            <a:ext cx="51805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3" name="Esquina doblada 12">
            <a:extLst>
              <a:ext uri="{FF2B5EF4-FFF2-40B4-BE49-F238E27FC236}">
                <a16:creationId xmlns:a16="http://schemas.microsoft.com/office/drawing/2014/main" id="{B6D69DA3-89E4-E371-B0FA-32C87279D849}"/>
              </a:ext>
            </a:extLst>
          </p:cNvPr>
          <p:cNvSpPr/>
          <p:nvPr/>
        </p:nvSpPr>
        <p:spPr>
          <a:xfrm>
            <a:off x="2938697" y="5323297"/>
            <a:ext cx="2152665" cy="119048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 + 5000;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 * 5;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C77D56A8-1C99-42E8-7086-CFAF1B2F12AF}"/>
              </a:ext>
            </a:extLst>
          </p:cNvPr>
          <p:cNvSpPr/>
          <p:nvPr/>
        </p:nvSpPr>
        <p:spPr>
          <a:xfrm>
            <a:off x="4367144" y="5101041"/>
            <a:ext cx="72421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B8120472-69DE-F7C8-B24E-6084AFAC4078}"/>
              </a:ext>
            </a:extLst>
          </p:cNvPr>
          <p:cNvSpPr/>
          <p:nvPr/>
        </p:nvSpPr>
        <p:spPr>
          <a:xfrm>
            <a:off x="5249708" y="5360875"/>
            <a:ext cx="733005" cy="512547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t1</a:t>
            </a:r>
          </a:p>
        </p:txBody>
      </p:sp>
      <p:sp>
        <p:nvSpPr>
          <p:cNvPr id="16" name="Esquina doblada 15">
            <a:extLst>
              <a:ext uri="{FF2B5EF4-FFF2-40B4-BE49-F238E27FC236}">
                <a16:creationId xmlns:a16="http://schemas.microsoft.com/office/drawing/2014/main" id="{6AA73C21-0BC1-27AC-D1C6-D1BF59E13C0B}"/>
              </a:ext>
            </a:extLst>
          </p:cNvPr>
          <p:cNvSpPr/>
          <p:nvPr/>
        </p:nvSpPr>
        <p:spPr>
          <a:xfrm>
            <a:off x="6141059" y="5323297"/>
            <a:ext cx="2152665" cy="1268694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5000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t1, t2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5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t2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C8F0060C-07C1-C287-30A9-66EBDB2C70A4}"/>
              </a:ext>
            </a:extLst>
          </p:cNvPr>
          <p:cNvSpPr/>
          <p:nvPr/>
        </p:nvSpPr>
        <p:spPr>
          <a:xfrm>
            <a:off x="7771658" y="5118151"/>
            <a:ext cx="52206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C819AF-479A-DE2C-821F-2FCAAA5D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286822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515C4CD8-34B2-16B0-9874-448EA1B1ACFC}"/>
              </a:ext>
            </a:extLst>
          </p:cNvPr>
          <p:cNvSpPr/>
          <p:nvPr/>
        </p:nvSpPr>
        <p:spPr>
          <a:xfrm>
            <a:off x="7191375" y="3968014"/>
            <a:ext cx="2519363" cy="1581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estructura </a:t>
            </a:r>
            <a:r>
              <a:rPr lang="es-ES" sz="3200" dirty="0" err="1">
                <a:solidFill>
                  <a:schemeClr val="accent2"/>
                </a:solidFill>
                <a:latin typeface="Rockwell" panose="02060603020205020403" pitchFamily="18" charset="0"/>
              </a:rPr>
              <a:t>if-then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utiliza un </a:t>
            </a:r>
            <a:r>
              <a:rPr lang="es-ES" dirty="0">
                <a:solidFill>
                  <a:schemeClr val="accent2"/>
                </a:solidFill>
              </a:rPr>
              <a:t>salto condicional </a:t>
            </a:r>
            <a:r>
              <a:rPr lang="es-ES" dirty="0"/>
              <a:t>para chequear la condición </a:t>
            </a:r>
            <a:r>
              <a:rPr lang="es-ES" dirty="0">
                <a:solidFill>
                  <a:srgbClr val="C00000"/>
                </a:solidFill>
              </a:rPr>
              <a:t>opuesta</a:t>
            </a:r>
            <a:r>
              <a:rPr lang="es-ES" dirty="0"/>
              <a:t> y saltar bloque THEN</a:t>
            </a:r>
          </a:p>
          <a:p>
            <a:pPr marL="457200" lvl="1" indent="0">
              <a:buNone/>
            </a:pPr>
            <a:r>
              <a:rPr lang="es-ES" dirty="0"/>
              <a:t>Si la </a:t>
            </a:r>
            <a:r>
              <a:rPr lang="es-ES" dirty="0">
                <a:solidFill>
                  <a:schemeClr val="accent2"/>
                </a:solidFill>
              </a:rPr>
              <a:t>condición es compuesta</a:t>
            </a:r>
            <a:r>
              <a:rPr lang="es-ES" dirty="0"/>
              <a:t>, se chequean de </a:t>
            </a:r>
            <a:r>
              <a:rPr lang="es-ES" dirty="0">
                <a:solidFill>
                  <a:schemeClr val="accent2"/>
                </a:solidFill>
              </a:rPr>
              <a:t>una en una </a:t>
            </a:r>
            <a:r>
              <a:rPr lang="es-ES" dirty="0"/>
              <a:t>las condiciones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2942709" y="3417889"/>
            <a:ext cx="2152665" cy="96941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== b)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g + h;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371156" y="3195633"/>
            <a:ext cx="72421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3073540" y="4501133"/>
            <a:ext cx="1926299" cy="512547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t0, 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t1, f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t2,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g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t3, h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t4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2942709" y="5302956"/>
            <a:ext cx="2152665" cy="1059983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t1,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eif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t3, t4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4573308" y="5097810"/>
            <a:ext cx="52206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9A65E5-2EBC-D2ED-9535-E7FC9D22D7AE}"/>
              </a:ext>
            </a:extLst>
          </p:cNvPr>
          <p:cNvSpPr txBox="1"/>
          <p:nvPr/>
        </p:nvSpPr>
        <p:spPr>
          <a:xfrm>
            <a:off x="918652" y="3168750"/>
            <a:ext cx="1771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condición atómica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579609-2AEA-4536-259B-14EA910F888A}"/>
              </a:ext>
            </a:extLst>
          </p:cNvPr>
          <p:cNvSpPr txBox="1"/>
          <p:nvPr/>
        </p:nvSpPr>
        <p:spPr>
          <a:xfrm>
            <a:off x="1664912" y="571882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bloque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then</a:t>
            </a:r>
            <a:endParaRPr lang="es-ES" sz="14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06B1B2AD-3B22-B7D3-D787-2A1B21219358}"/>
              </a:ext>
            </a:extLst>
          </p:cNvPr>
          <p:cNvSpPr/>
          <p:nvPr/>
        </p:nvSpPr>
        <p:spPr>
          <a:xfrm>
            <a:off x="3363991" y="3621401"/>
            <a:ext cx="80861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ECF37CD7-612B-E99B-928B-549C3DEED099}"/>
              </a:ext>
            </a:extLst>
          </p:cNvPr>
          <p:cNvSpPr/>
          <p:nvPr/>
        </p:nvSpPr>
        <p:spPr>
          <a:xfrm>
            <a:off x="3206412" y="5459985"/>
            <a:ext cx="39863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0723088B-1702-88B6-CA55-340E55CF4149}"/>
              </a:ext>
            </a:extLst>
          </p:cNvPr>
          <p:cNvSpPr/>
          <p:nvPr/>
        </p:nvSpPr>
        <p:spPr>
          <a:xfrm>
            <a:off x="2638097" y="3252095"/>
            <a:ext cx="1019503" cy="376960"/>
          </a:xfrm>
          <a:custGeom>
            <a:avLst/>
            <a:gdLst>
              <a:gd name="connsiteX0" fmla="*/ 0 w 1019503"/>
              <a:gd name="connsiteY0" fmla="*/ 40629 h 376960"/>
              <a:gd name="connsiteX1" fmla="*/ 599089 w 1019503"/>
              <a:gd name="connsiteY1" fmla="*/ 30119 h 376960"/>
              <a:gd name="connsiteX2" fmla="*/ 1019503 w 1019503"/>
              <a:gd name="connsiteY2" fmla="*/ 376960 h 3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503" h="376960">
                <a:moveTo>
                  <a:pt x="0" y="40629"/>
                </a:moveTo>
                <a:cubicBezTo>
                  <a:pt x="214586" y="7346"/>
                  <a:pt x="429172" y="-25936"/>
                  <a:pt x="599089" y="30119"/>
                </a:cubicBezTo>
                <a:cubicBezTo>
                  <a:pt x="769006" y="86174"/>
                  <a:pt x="894254" y="231567"/>
                  <a:pt x="1019503" y="376960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A7136F90-B30F-A823-F94C-A44F5EFF0904}"/>
              </a:ext>
            </a:extLst>
          </p:cNvPr>
          <p:cNvSpPr/>
          <p:nvPr/>
        </p:nvSpPr>
        <p:spPr>
          <a:xfrm>
            <a:off x="2017273" y="3839262"/>
            <a:ext cx="1346037" cy="1765738"/>
          </a:xfrm>
          <a:custGeom>
            <a:avLst/>
            <a:gdLst>
              <a:gd name="connsiteX0" fmla="*/ 1346037 w 1346037"/>
              <a:gd name="connsiteY0" fmla="*/ 0 h 1765738"/>
              <a:gd name="connsiteX1" fmla="*/ 713 w 1346037"/>
              <a:gd name="connsiteY1" fmla="*/ 903890 h 1765738"/>
              <a:gd name="connsiteX2" fmla="*/ 1198893 w 1346037"/>
              <a:gd name="connsiteY2" fmla="*/ 1765738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037" h="1765738">
                <a:moveTo>
                  <a:pt x="1346037" y="0"/>
                </a:moveTo>
                <a:cubicBezTo>
                  <a:pt x="685637" y="304800"/>
                  <a:pt x="25237" y="609600"/>
                  <a:pt x="713" y="903890"/>
                </a:cubicBezTo>
                <a:cubicBezTo>
                  <a:pt x="-23811" y="1198180"/>
                  <a:pt x="587541" y="1481959"/>
                  <a:pt x="1198893" y="176573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4F8E1-E533-BB0D-8C4E-4C3C5DC6D201}"/>
              </a:ext>
            </a:extLst>
          </p:cNvPr>
          <p:cNvSpPr txBox="1"/>
          <p:nvPr/>
        </p:nvSpPr>
        <p:spPr>
          <a:xfrm>
            <a:off x="1500085" y="4501133"/>
            <a:ext cx="108395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condición </a:t>
            </a:r>
            <a:endParaRPr lang="es-ES" sz="1400" i="1" dirty="0">
              <a:solidFill>
                <a:srgbClr val="C00000"/>
              </a:solidFill>
            </a:endParaRPr>
          </a:p>
          <a:p>
            <a:pPr algn="ctr"/>
            <a:r>
              <a:rPr lang="es-ES" sz="1400" i="1" dirty="0">
                <a:solidFill>
                  <a:srgbClr val="C00000"/>
                </a:solidFill>
              </a:rPr>
              <a:t>opuesta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32BC3FC-47D6-2C19-B217-3B08A2610B6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94736" y="5857327"/>
            <a:ext cx="179210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8363C7-96D1-2204-044B-072C8B26A663}"/>
              </a:ext>
            </a:extLst>
          </p:cNvPr>
          <p:cNvSpPr/>
          <p:nvPr/>
        </p:nvSpPr>
        <p:spPr>
          <a:xfrm>
            <a:off x="7554914" y="4868951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t3 + t4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ecisión 30">
            <a:extLst>
              <a:ext uri="{FF2B5EF4-FFF2-40B4-BE49-F238E27FC236}">
                <a16:creationId xmlns:a16="http://schemas.microsoft.com/office/drawing/2014/main" id="{A8B7C884-0077-AE60-61F4-570A9C777273}"/>
              </a:ext>
            </a:extLst>
          </p:cNvPr>
          <p:cNvSpPr/>
          <p:nvPr/>
        </p:nvSpPr>
        <p:spPr>
          <a:xfrm>
            <a:off x="7594931" y="4100996"/>
            <a:ext cx="1486007" cy="50956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!= t1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88C6BCE-DAB0-C899-6329-B532772F56F7}"/>
              </a:ext>
            </a:extLst>
          </p:cNvPr>
          <p:cNvSpPr/>
          <p:nvPr/>
        </p:nvSpPr>
        <p:spPr>
          <a:xfrm>
            <a:off x="7554914" y="5816856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06EF2-E4C1-22B2-4485-E8FBF984F44B}"/>
              </a:ext>
            </a:extLst>
          </p:cNvPr>
          <p:cNvSpPr/>
          <p:nvPr/>
        </p:nvSpPr>
        <p:spPr>
          <a:xfrm>
            <a:off x="7554914" y="3379349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DD7855-DF30-8FF0-BB14-B715182D7817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8337935" y="3660243"/>
            <a:ext cx="0" cy="440753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0993B7D-247D-7145-E598-E6D591F40E8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>
            <a:off x="8337935" y="4610556"/>
            <a:ext cx="0" cy="258395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DAFBCF4-49B4-CC5B-905E-8E1AB7051402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8337935" y="5149845"/>
            <a:ext cx="0" cy="667011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a libre 43">
            <a:extLst>
              <a:ext uri="{FF2B5EF4-FFF2-40B4-BE49-F238E27FC236}">
                <a16:creationId xmlns:a16="http://schemas.microsoft.com/office/drawing/2014/main" id="{42ED38C9-7B0C-DDDA-A42E-DA83C30E643D}"/>
              </a:ext>
            </a:extLst>
          </p:cNvPr>
          <p:cNvSpPr/>
          <p:nvPr/>
        </p:nvSpPr>
        <p:spPr>
          <a:xfrm>
            <a:off x="8339138" y="4353777"/>
            <a:ext cx="1252537" cy="1042987"/>
          </a:xfrm>
          <a:custGeom>
            <a:avLst/>
            <a:gdLst>
              <a:gd name="connsiteX0" fmla="*/ 742950 w 1252537"/>
              <a:gd name="connsiteY0" fmla="*/ 0 h 1042987"/>
              <a:gd name="connsiteX1" fmla="*/ 1252537 w 1252537"/>
              <a:gd name="connsiteY1" fmla="*/ 0 h 1042987"/>
              <a:gd name="connsiteX2" fmla="*/ 1252537 w 1252537"/>
              <a:gd name="connsiteY2" fmla="*/ 1042987 h 1042987"/>
              <a:gd name="connsiteX3" fmla="*/ 0 w 1252537"/>
              <a:gd name="connsiteY3" fmla="*/ 1042987 h 104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2537" h="1042987">
                <a:moveTo>
                  <a:pt x="742950" y="0"/>
                </a:moveTo>
                <a:lnTo>
                  <a:pt x="1252537" y="0"/>
                </a:lnTo>
                <a:lnTo>
                  <a:pt x="1252537" y="1042987"/>
                </a:lnTo>
                <a:lnTo>
                  <a:pt x="0" y="1042987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E69A0B-81CC-DAD2-0C99-61FC4121411C}"/>
              </a:ext>
            </a:extLst>
          </p:cNvPr>
          <p:cNvSpPr txBox="1"/>
          <p:nvPr/>
        </p:nvSpPr>
        <p:spPr>
          <a:xfrm>
            <a:off x="9025442" y="4126030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18EE3A7-1115-CF35-73BD-B5CA8D436D16}"/>
              </a:ext>
            </a:extLst>
          </p:cNvPr>
          <p:cNvSpPr txBox="1"/>
          <p:nvPr/>
        </p:nvSpPr>
        <p:spPr>
          <a:xfrm>
            <a:off x="8280380" y="4552865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s-ES" dirty="0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DF29373-591B-CBA3-4F6A-B6AB9540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9262717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515C4CD8-34B2-16B0-9874-448EA1B1ACFC}"/>
              </a:ext>
            </a:extLst>
          </p:cNvPr>
          <p:cNvSpPr/>
          <p:nvPr/>
        </p:nvSpPr>
        <p:spPr>
          <a:xfrm>
            <a:off x="6955859" y="3515962"/>
            <a:ext cx="2754879" cy="2595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estructura </a:t>
            </a:r>
            <a:r>
              <a:rPr lang="es-ES" sz="3200" dirty="0" err="1">
                <a:solidFill>
                  <a:schemeClr val="accent2"/>
                </a:solidFill>
                <a:latin typeface="Rockwell" panose="02060603020205020403" pitchFamily="18" charset="0"/>
              </a:rPr>
              <a:t>if-then-else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3290"/>
            <a:ext cx="1024244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 utiliza un </a:t>
            </a:r>
            <a:r>
              <a:rPr lang="es-ES" dirty="0">
                <a:solidFill>
                  <a:schemeClr val="accent2"/>
                </a:solidFill>
              </a:rPr>
              <a:t>salto condicional </a:t>
            </a:r>
            <a:r>
              <a:rPr lang="es-ES" dirty="0"/>
              <a:t>para chequear la condición </a:t>
            </a:r>
            <a:r>
              <a:rPr lang="es-ES" dirty="0">
                <a:solidFill>
                  <a:srgbClr val="C00000"/>
                </a:solidFill>
              </a:rPr>
              <a:t>opuesta</a:t>
            </a:r>
            <a:r>
              <a:rPr lang="es-ES" dirty="0"/>
              <a:t> y saltar a bloque ELSE</a:t>
            </a:r>
          </a:p>
          <a:p>
            <a:pPr marL="0" indent="0">
              <a:buNone/>
            </a:pPr>
            <a:r>
              <a:rPr lang="es-ES" dirty="0"/>
              <a:t>Al final del bloque THEN </a:t>
            </a:r>
            <a:r>
              <a:rPr lang="es-ES" dirty="0">
                <a:solidFill>
                  <a:schemeClr val="accent2"/>
                </a:solidFill>
              </a:rPr>
              <a:t>salto incondicional </a:t>
            </a:r>
            <a:r>
              <a:rPr lang="es-ES" dirty="0"/>
              <a:t>para saltar bloque ELSE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2942709" y="2863773"/>
            <a:ext cx="2293434" cy="126300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== b)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g + h;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g – h;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515537" y="2641517"/>
            <a:ext cx="72060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3073540" y="4245402"/>
            <a:ext cx="1882977" cy="512547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t0, b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t1, f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t2,</a:t>
            </a:r>
          </a:p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g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t3, h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t4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2942709" y="5037600"/>
            <a:ext cx="2293434" cy="1765732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t3, t4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eif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t3, t4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eif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4717689" y="4832454"/>
            <a:ext cx="51845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579609-2AEA-4536-259B-14EA910F888A}"/>
              </a:ext>
            </a:extLst>
          </p:cNvPr>
          <p:cNvSpPr txBox="1"/>
          <p:nvPr/>
        </p:nvSpPr>
        <p:spPr>
          <a:xfrm>
            <a:off x="1547628" y="5371404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bloque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then</a:t>
            </a:r>
            <a:endParaRPr lang="es-ES" sz="14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06B1B2AD-3B22-B7D3-D787-2A1B21219358}"/>
              </a:ext>
            </a:extLst>
          </p:cNvPr>
          <p:cNvSpPr/>
          <p:nvPr/>
        </p:nvSpPr>
        <p:spPr>
          <a:xfrm>
            <a:off x="3363991" y="3009535"/>
            <a:ext cx="80861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ECF37CD7-612B-E99B-928B-549C3DEED099}"/>
              </a:ext>
            </a:extLst>
          </p:cNvPr>
          <p:cNvSpPr/>
          <p:nvPr/>
        </p:nvSpPr>
        <p:spPr>
          <a:xfrm>
            <a:off x="3206412" y="5156126"/>
            <a:ext cx="39863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A7136F90-B30F-A823-F94C-A44F5EFF0904}"/>
              </a:ext>
            </a:extLst>
          </p:cNvPr>
          <p:cNvSpPr/>
          <p:nvPr/>
        </p:nvSpPr>
        <p:spPr>
          <a:xfrm>
            <a:off x="2017274" y="3285146"/>
            <a:ext cx="1345516" cy="1852330"/>
          </a:xfrm>
          <a:custGeom>
            <a:avLst/>
            <a:gdLst>
              <a:gd name="connsiteX0" fmla="*/ 1346037 w 1346037"/>
              <a:gd name="connsiteY0" fmla="*/ 0 h 1765738"/>
              <a:gd name="connsiteX1" fmla="*/ 713 w 1346037"/>
              <a:gd name="connsiteY1" fmla="*/ 903890 h 1765738"/>
              <a:gd name="connsiteX2" fmla="*/ 1198893 w 1346037"/>
              <a:gd name="connsiteY2" fmla="*/ 1765738 h 1765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037" h="1765738">
                <a:moveTo>
                  <a:pt x="1346037" y="0"/>
                </a:moveTo>
                <a:cubicBezTo>
                  <a:pt x="685637" y="304800"/>
                  <a:pt x="25237" y="609600"/>
                  <a:pt x="713" y="903890"/>
                </a:cubicBezTo>
                <a:cubicBezTo>
                  <a:pt x="-23811" y="1198180"/>
                  <a:pt x="587541" y="1481959"/>
                  <a:pt x="1198893" y="1765738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4F8E1-E533-BB0D-8C4E-4C3C5DC6D201}"/>
              </a:ext>
            </a:extLst>
          </p:cNvPr>
          <p:cNvSpPr txBox="1"/>
          <p:nvPr/>
        </p:nvSpPr>
        <p:spPr>
          <a:xfrm>
            <a:off x="1500085" y="3947017"/>
            <a:ext cx="108395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condición </a:t>
            </a:r>
            <a:endParaRPr lang="es-ES" sz="1400" i="1" dirty="0">
              <a:solidFill>
                <a:srgbClr val="C00000"/>
              </a:solidFill>
            </a:endParaRPr>
          </a:p>
          <a:p>
            <a:pPr algn="ctr"/>
            <a:r>
              <a:rPr lang="es-ES" sz="1400" i="1" dirty="0">
                <a:solidFill>
                  <a:srgbClr val="C00000"/>
                </a:solidFill>
              </a:rPr>
              <a:t>opuesta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232BC3FC-47D6-2C19-B217-3B08A2610B6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777452" y="5525292"/>
            <a:ext cx="205287" cy="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8363C7-96D1-2204-044B-072C8B26A663}"/>
              </a:ext>
            </a:extLst>
          </p:cNvPr>
          <p:cNvSpPr/>
          <p:nvPr/>
        </p:nvSpPr>
        <p:spPr>
          <a:xfrm>
            <a:off x="7554914" y="4497717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t3 + t4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ecisión 30">
            <a:extLst>
              <a:ext uri="{FF2B5EF4-FFF2-40B4-BE49-F238E27FC236}">
                <a16:creationId xmlns:a16="http://schemas.microsoft.com/office/drawing/2014/main" id="{A8B7C884-0077-AE60-61F4-570A9C777273}"/>
              </a:ext>
            </a:extLst>
          </p:cNvPr>
          <p:cNvSpPr/>
          <p:nvPr/>
        </p:nvSpPr>
        <p:spPr>
          <a:xfrm>
            <a:off x="7594931" y="3729762"/>
            <a:ext cx="1486007" cy="50956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!= t1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88C6BCE-DAB0-C899-6329-B532772F56F7}"/>
              </a:ext>
            </a:extLst>
          </p:cNvPr>
          <p:cNvSpPr/>
          <p:nvPr/>
        </p:nvSpPr>
        <p:spPr>
          <a:xfrm>
            <a:off x="7554913" y="6312647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06EF2-E4C1-22B2-4485-E8FBF984F44B}"/>
              </a:ext>
            </a:extLst>
          </p:cNvPr>
          <p:cNvSpPr/>
          <p:nvPr/>
        </p:nvSpPr>
        <p:spPr>
          <a:xfrm>
            <a:off x="7554914" y="3008115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DD7855-DF30-8FF0-BB14-B715182D7817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8337935" y="3289009"/>
            <a:ext cx="0" cy="440753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0993B7D-247D-7145-E598-E6D591F40E8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>
            <a:off x="8337935" y="4239322"/>
            <a:ext cx="0" cy="258395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E69A0B-81CC-DAD2-0C99-61FC4121411C}"/>
              </a:ext>
            </a:extLst>
          </p:cNvPr>
          <p:cNvSpPr txBox="1"/>
          <p:nvPr/>
        </p:nvSpPr>
        <p:spPr>
          <a:xfrm>
            <a:off x="9025442" y="3754796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18EE3A7-1115-CF35-73BD-B5CA8D436D16}"/>
              </a:ext>
            </a:extLst>
          </p:cNvPr>
          <p:cNvSpPr txBox="1"/>
          <p:nvPr/>
        </p:nvSpPr>
        <p:spPr>
          <a:xfrm>
            <a:off x="8280380" y="4181631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1571674" y="6005069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bloque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else</a:t>
            </a:r>
            <a:endParaRPr lang="es-ES" sz="1400" i="1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751805" y="6158957"/>
            <a:ext cx="204857" cy="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83E26F-B5B2-6F11-6493-D769211ACE08}"/>
              </a:ext>
            </a:extLst>
          </p:cNvPr>
          <p:cNvSpPr txBox="1"/>
          <p:nvPr/>
        </p:nvSpPr>
        <p:spPr>
          <a:xfrm>
            <a:off x="893619" y="5577651"/>
            <a:ext cx="1858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el bloque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else</a:t>
            </a:r>
            <a:endParaRPr lang="es-ES" sz="1400" i="1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7E8558B-4FD2-4E00-6CB8-F1B588F6F109}"/>
              </a:ext>
            </a:extLst>
          </p:cNvPr>
          <p:cNvCxnSpPr>
            <a:cxnSpLocks/>
          </p:cNvCxnSpPr>
          <p:nvPr/>
        </p:nvCxnSpPr>
        <p:spPr>
          <a:xfrm>
            <a:off x="2733377" y="5749329"/>
            <a:ext cx="206831" cy="3088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4166A32-13F1-C5A8-21B3-26212EE285BB}"/>
              </a:ext>
            </a:extLst>
          </p:cNvPr>
          <p:cNvSpPr/>
          <p:nvPr/>
        </p:nvSpPr>
        <p:spPr>
          <a:xfrm>
            <a:off x="7554913" y="5432927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t3 - t4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D0213C8-31F4-6964-8C3B-3FFC4D205EF9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8337934" y="5713821"/>
            <a:ext cx="0" cy="598826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a libre 29">
            <a:extLst>
              <a:ext uri="{FF2B5EF4-FFF2-40B4-BE49-F238E27FC236}">
                <a16:creationId xmlns:a16="http://schemas.microsoft.com/office/drawing/2014/main" id="{B8D52175-9F9B-7AFA-166F-734DA2A1AF29}"/>
              </a:ext>
            </a:extLst>
          </p:cNvPr>
          <p:cNvSpPr/>
          <p:nvPr/>
        </p:nvSpPr>
        <p:spPr>
          <a:xfrm>
            <a:off x="8335818" y="3982398"/>
            <a:ext cx="1080655" cy="1445491"/>
          </a:xfrm>
          <a:custGeom>
            <a:avLst/>
            <a:gdLst>
              <a:gd name="connsiteX0" fmla="*/ 743527 w 1080655"/>
              <a:gd name="connsiteY0" fmla="*/ 0 h 1445491"/>
              <a:gd name="connsiteX1" fmla="*/ 1080655 w 1080655"/>
              <a:gd name="connsiteY1" fmla="*/ 0 h 1445491"/>
              <a:gd name="connsiteX2" fmla="*/ 1080655 w 1080655"/>
              <a:gd name="connsiteY2" fmla="*/ 60037 h 1445491"/>
              <a:gd name="connsiteX3" fmla="*/ 1080655 w 1080655"/>
              <a:gd name="connsiteY3" fmla="*/ 1223818 h 1445491"/>
              <a:gd name="connsiteX4" fmla="*/ 0 w 1080655"/>
              <a:gd name="connsiteY4" fmla="*/ 1223818 h 1445491"/>
              <a:gd name="connsiteX5" fmla="*/ 0 w 1080655"/>
              <a:gd name="connsiteY5" fmla="*/ 1445491 h 14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655" h="1445491">
                <a:moveTo>
                  <a:pt x="743527" y="0"/>
                </a:moveTo>
                <a:lnTo>
                  <a:pt x="1080655" y="0"/>
                </a:lnTo>
                <a:lnTo>
                  <a:pt x="1080655" y="60037"/>
                </a:lnTo>
                <a:lnTo>
                  <a:pt x="1080655" y="1223818"/>
                </a:lnTo>
                <a:lnTo>
                  <a:pt x="0" y="1223818"/>
                </a:lnTo>
                <a:lnTo>
                  <a:pt x="0" y="1445491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EA5EE882-DDB8-7A95-D35C-90FF4BF83F90}"/>
              </a:ext>
            </a:extLst>
          </p:cNvPr>
          <p:cNvSpPr/>
          <p:nvPr/>
        </p:nvSpPr>
        <p:spPr>
          <a:xfrm>
            <a:off x="7301345" y="4781344"/>
            <a:ext cx="1039091" cy="1159163"/>
          </a:xfrm>
          <a:custGeom>
            <a:avLst/>
            <a:gdLst>
              <a:gd name="connsiteX0" fmla="*/ 1034473 w 1039091"/>
              <a:gd name="connsiteY0" fmla="*/ 0 h 1159163"/>
              <a:gd name="connsiteX1" fmla="*/ 1034473 w 1039091"/>
              <a:gd name="connsiteY1" fmla="*/ 184727 h 1159163"/>
              <a:gd name="connsiteX2" fmla="*/ 0 w 1039091"/>
              <a:gd name="connsiteY2" fmla="*/ 184727 h 1159163"/>
              <a:gd name="connsiteX3" fmla="*/ 0 w 1039091"/>
              <a:gd name="connsiteY3" fmla="*/ 1154545 h 1159163"/>
              <a:gd name="connsiteX4" fmla="*/ 101600 w 1039091"/>
              <a:gd name="connsiteY4" fmla="*/ 1159163 h 1159163"/>
              <a:gd name="connsiteX5" fmla="*/ 1039091 w 1039091"/>
              <a:gd name="connsiteY5" fmla="*/ 1159163 h 1159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9091" h="1159163">
                <a:moveTo>
                  <a:pt x="1034473" y="0"/>
                </a:moveTo>
                <a:lnTo>
                  <a:pt x="1034473" y="184727"/>
                </a:lnTo>
                <a:lnTo>
                  <a:pt x="0" y="184727"/>
                </a:lnTo>
                <a:lnTo>
                  <a:pt x="0" y="1154545"/>
                </a:lnTo>
                <a:lnTo>
                  <a:pt x="101600" y="1159163"/>
                </a:lnTo>
                <a:lnTo>
                  <a:pt x="1039091" y="1159163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305125-F7D3-20FB-8187-6FA5BADF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8844494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515C4CD8-34B2-16B0-9874-448EA1B1ACFC}"/>
              </a:ext>
            </a:extLst>
          </p:cNvPr>
          <p:cNvSpPr/>
          <p:nvPr/>
        </p:nvSpPr>
        <p:spPr>
          <a:xfrm>
            <a:off x="7450810" y="3465628"/>
            <a:ext cx="2754879" cy="2334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estructura </a:t>
            </a:r>
            <a:r>
              <a:rPr lang="es-ES" sz="3200" dirty="0" err="1">
                <a:solidFill>
                  <a:schemeClr val="accent2"/>
                </a:solidFill>
                <a:latin typeface="Rockwell" panose="02060603020205020403" pitchFamily="18" charset="0"/>
              </a:rPr>
              <a:t>while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-do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21222"/>
            <a:ext cx="10678676" cy="3634905"/>
          </a:xfrm>
        </p:spPr>
        <p:txBody>
          <a:bodyPr>
            <a:normAutofit/>
          </a:bodyPr>
          <a:lstStyle/>
          <a:p>
            <a:r>
              <a:rPr lang="es-ES" sz="2000" dirty="0"/>
              <a:t>Se utiliza un </a:t>
            </a:r>
            <a:r>
              <a:rPr lang="es-ES" sz="2000" dirty="0">
                <a:solidFill>
                  <a:schemeClr val="accent2"/>
                </a:solidFill>
              </a:rPr>
              <a:t>salto condicional </a:t>
            </a:r>
            <a:r>
              <a:rPr lang="es-ES" sz="2000" dirty="0"/>
              <a:t>para chequear la condición </a:t>
            </a:r>
            <a:r>
              <a:rPr lang="es-ES" sz="2000" dirty="0">
                <a:solidFill>
                  <a:srgbClr val="C00000"/>
                </a:solidFill>
              </a:rPr>
              <a:t>opuesta</a:t>
            </a:r>
            <a:r>
              <a:rPr lang="es-ES" sz="2000" dirty="0"/>
              <a:t> y saltar fuera</a:t>
            </a:r>
          </a:p>
          <a:p>
            <a:r>
              <a:rPr lang="es-ES" sz="2000" dirty="0"/>
              <a:t>Al final del bloque del cuerpo del bucle </a:t>
            </a:r>
            <a:r>
              <a:rPr lang="es-ES" sz="2000" dirty="0">
                <a:solidFill>
                  <a:schemeClr val="accent2"/>
                </a:solidFill>
              </a:rPr>
              <a:t>salto incondicional </a:t>
            </a:r>
            <a:r>
              <a:rPr lang="es-ES" sz="2000" dirty="0"/>
              <a:t>para saltar al principio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3437660" y="2813439"/>
            <a:ext cx="2466674" cy="1537208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 != b)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f + a;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 = a –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5164491" y="2591183"/>
            <a:ext cx="739843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6025621" y="2808265"/>
            <a:ext cx="804772" cy="966698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t0, 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t1, f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t2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3437659" y="4987266"/>
            <a:ext cx="2466675" cy="1765732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t1,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ewhile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t2, t0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t1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ewhile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5366643" y="4782120"/>
            <a:ext cx="537691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06B1B2AD-3B22-B7D3-D787-2A1B21219358}"/>
              </a:ext>
            </a:extLst>
          </p:cNvPr>
          <p:cNvSpPr/>
          <p:nvPr/>
        </p:nvSpPr>
        <p:spPr>
          <a:xfrm>
            <a:off x="4186202" y="2959201"/>
            <a:ext cx="80861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ECF37CD7-612B-E99B-928B-549C3DEED099}"/>
              </a:ext>
            </a:extLst>
          </p:cNvPr>
          <p:cNvSpPr/>
          <p:nvPr/>
        </p:nvSpPr>
        <p:spPr>
          <a:xfrm>
            <a:off x="3682113" y="5336797"/>
            <a:ext cx="39863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A7136F90-B30F-A823-F94C-A44F5EFF0904}"/>
              </a:ext>
            </a:extLst>
          </p:cNvPr>
          <p:cNvSpPr/>
          <p:nvPr/>
        </p:nvSpPr>
        <p:spPr>
          <a:xfrm>
            <a:off x="2511601" y="3196210"/>
            <a:ext cx="1674599" cy="2182702"/>
          </a:xfrm>
          <a:custGeom>
            <a:avLst/>
            <a:gdLst>
              <a:gd name="connsiteX0" fmla="*/ 1346037 w 1346037"/>
              <a:gd name="connsiteY0" fmla="*/ 0 h 1765738"/>
              <a:gd name="connsiteX1" fmla="*/ 713 w 1346037"/>
              <a:gd name="connsiteY1" fmla="*/ 903890 h 1765738"/>
              <a:gd name="connsiteX2" fmla="*/ 1198893 w 1346037"/>
              <a:gd name="connsiteY2" fmla="*/ 1765738 h 1765738"/>
              <a:gd name="connsiteX0" fmla="*/ 1346538 w 1346538"/>
              <a:gd name="connsiteY0" fmla="*/ 0 h 1781450"/>
              <a:gd name="connsiteX1" fmla="*/ 1214 w 1346538"/>
              <a:gd name="connsiteY1" fmla="*/ 903890 h 1781450"/>
              <a:gd name="connsiteX2" fmla="*/ 936247 w 1346538"/>
              <a:gd name="connsiteY2" fmla="*/ 1781450 h 17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6538" h="1781450">
                <a:moveTo>
                  <a:pt x="1346538" y="0"/>
                </a:moveTo>
                <a:cubicBezTo>
                  <a:pt x="686138" y="304800"/>
                  <a:pt x="25738" y="609600"/>
                  <a:pt x="1214" y="903890"/>
                </a:cubicBezTo>
                <a:cubicBezTo>
                  <a:pt x="-23310" y="1198180"/>
                  <a:pt x="324895" y="1497671"/>
                  <a:pt x="936247" y="1781450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4F8E1-E533-BB0D-8C4E-4C3C5DC6D201}"/>
              </a:ext>
            </a:extLst>
          </p:cNvPr>
          <p:cNvSpPr txBox="1"/>
          <p:nvPr/>
        </p:nvSpPr>
        <p:spPr>
          <a:xfrm>
            <a:off x="1983440" y="4105000"/>
            <a:ext cx="108395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condición </a:t>
            </a:r>
            <a:endParaRPr lang="es-ES" sz="1400" i="1" dirty="0">
              <a:solidFill>
                <a:srgbClr val="C00000"/>
              </a:solidFill>
            </a:endParaRPr>
          </a:p>
          <a:p>
            <a:pPr algn="ctr"/>
            <a:r>
              <a:rPr lang="es-ES" sz="1400" i="1" dirty="0">
                <a:solidFill>
                  <a:srgbClr val="C00000"/>
                </a:solidFill>
              </a:rPr>
              <a:t>opuesta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8363C7-96D1-2204-044B-072C8B26A663}"/>
              </a:ext>
            </a:extLst>
          </p:cNvPr>
          <p:cNvSpPr/>
          <p:nvPr/>
        </p:nvSpPr>
        <p:spPr>
          <a:xfrm>
            <a:off x="8049865" y="4447383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t2 + t0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ecisión 30">
            <a:extLst>
              <a:ext uri="{FF2B5EF4-FFF2-40B4-BE49-F238E27FC236}">
                <a16:creationId xmlns:a16="http://schemas.microsoft.com/office/drawing/2014/main" id="{A8B7C884-0077-AE60-61F4-570A9C777273}"/>
              </a:ext>
            </a:extLst>
          </p:cNvPr>
          <p:cNvSpPr/>
          <p:nvPr/>
        </p:nvSpPr>
        <p:spPr>
          <a:xfrm>
            <a:off x="8089882" y="3679428"/>
            <a:ext cx="1486007" cy="50956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== t1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88C6BCE-DAB0-C899-6329-B532772F56F7}"/>
              </a:ext>
            </a:extLst>
          </p:cNvPr>
          <p:cNvSpPr/>
          <p:nvPr/>
        </p:nvSpPr>
        <p:spPr>
          <a:xfrm>
            <a:off x="8049864" y="5984728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06EF2-E4C1-22B2-4485-E8FBF984F44B}"/>
              </a:ext>
            </a:extLst>
          </p:cNvPr>
          <p:cNvSpPr/>
          <p:nvPr/>
        </p:nvSpPr>
        <p:spPr>
          <a:xfrm>
            <a:off x="8049865" y="2957781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DD7855-DF30-8FF0-BB14-B715182D7817}"/>
              </a:ext>
            </a:extLst>
          </p:cNvPr>
          <p:cNvCxnSpPr>
            <a:stCxn id="33" idx="2"/>
            <a:endCxn id="31" idx="0"/>
          </p:cNvCxnSpPr>
          <p:nvPr/>
        </p:nvCxnSpPr>
        <p:spPr>
          <a:xfrm>
            <a:off x="8832886" y="3238675"/>
            <a:ext cx="0" cy="440753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0993B7D-247D-7145-E598-E6D591F40E8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>
            <a:off x="8832886" y="4188988"/>
            <a:ext cx="0" cy="258395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E69A0B-81CC-DAD2-0C99-61FC4121411C}"/>
              </a:ext>
            </a:extLst>
          </p:cNvPr>
          <p:cNvSpPr txBox="1"/>
          <p:nvPr/>
        </p:nvSpPr>
        <p:spPr>
          <a:xfrm>
            <a:off x="9520393" y="3704462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18EE3A7-1115-CF35-73BD-B5CA8D436D16}"/>
              </a:ext>
            </a:extLst>
          </p:cNvPr>
          <p:cNvSpPr txBox="1"/>
          <p:nvPr/>
        </p:nvSpPr>
        <p:spPr>
          <a:xfrm>
            <a:off x="8775331" y="4131297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1634092" y="5872165"/>
            <a:ext cx="1606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atrás para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repetir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241047" y="6133775"/>
            <a:ext cx="529879" cy="437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83E26F-B5B2-6F11-6493-D769211ACE08}"/>
              </a:ext>
            </a:extLst>
          </p:cNvPr>
          <p:cNvSpPr txBox="1"/>
          <p:nvPr/>
        </p:nvSpPr>
        <p:spPr>
          <a:xfrm>
            <a:off x="1634092" y="5564388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cuerpo del bucle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7E8558B-4FD2-4E00-6CB8-F1B588F6F10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259858" y="5709723"/>
            <a:ext cx="234360" cy="8554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4166A32-13F1-C5A8-21B3-26212EE285BB}"/>
              </a:ext>
            </a:extLst>
          </p:cNvPr>
          <p:cNvSpPr/>
          <p:nvPr/>
        </p:nvSpPr>
        <p:spPr>
          <a:xfrm>
            <a:off x="8049864" y="5010122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t0 – t1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B8D52175-9F9B-7AFA-166F-734DA2A1AF29}"/>
              </a:ext>
            </a:extLst>
          </p:cNvPr>
          <p:cNvSpPr/>
          <p:nvPr/>
        </p:nvSpPr>
        <p:spPr>
          <a:xfrm>
            <a:off x="8830769" y="3932064"/>
            <a:ext cx="1080655" cy="2049355"/>
          </a:xfrm>
          <a:custGeom>
            <a:avLst/>
            <a:gdLst>
              <a:gd name="connsiteX0" fmla="*/ 743527 w 1080655"/>
              <a:gd name="connsiteY0" fmla="*/ 0 h 1445491"/>
              <a:gd name="connsiteX1" fmla="*/ 1080655 w 1080655"/>
              <a:gd name="connsiteY1" fmla="*/ 0 h 1445491"/>
              <a:gd name="connsiteX2" fmla="*/ 1080655 w 1080655"/>
              <a:gd name="connsiteY2" fmla="*/ 60037 h 1445491"/>
              <a:gd name="connsiteX3" fmla="*/ 1080655 w 1080655"/>
              <a:gd name="connsiteY3" fmla="*/ 1223818 h 1445491"/>
              <a:gd name="connsiteX4" fmla="*/ 0 w 1080655"/>
              <a:gd name="connsiteY4" fmla="*/ 1223818 h 1445491"/>
              <a:gd name="connsiteX5" fmla="*/ 0 w 1080655"/>
              <a:gd name="connsiteY5" fmla="*/ 1445491 h 144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0655" h="1445491">
                <a:moveTo>
                  <a:pt x="743527" y="0"/>
                </a:moveTo>
                <a:lnTo>
                  <a:pt x="1080655" y="0"/>
                </a:lnTo>
                <a:lnTo>
                  <a:pt x="1080655" y="60037"/>
                </a:lnTo>
                <a:lnTo>
                  <a:pt x="1080655" y="1223818"/>
                </a:lnTo>
                <a:lnTo>
                  <a:pt x="0" y="1223818"/>
                </a:lnTo>
                <a:lnTo>
                  <a:pt x="0" y="1445491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D25EC2DF-C6D0-78B4-F4C1-2FBB0DA03C7E}"/>
              </a:ext>
            </a:extLst>
          </p:cNvPr>
          <p:cNvSpPr/>
          <p:nvPr/>
        </p:nvSpPr>
        <p:spPr>
          <a:xfrm>
            <a:off x="3257402" y="5709723"/>
            <a:ext cx="394064" cy="241171"/>
          </a:xfrm>
          <a:custGeom>
            <a:avLst/>
            <a:gdLst>
              <a:gd name="connsiteX0" fmla="*/ 0 w 452387"/>
              <a:gd name="connsiteY0" fmla="*/ 0 h 231006"/>
              <a:gd name="connsiteX1" fmla="*/ 0 w 452387"/>
              <a:gd name="connsiteY1" fmla="*/ 231006 h 231006"/>
              <a:gd name="connsiteX2" fmla="*/ 452387 w 452387"/>
              <a:gd name="connsiteY2" fmla="*/ 231006 h 2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87" h="231006">
                <a:moveTo>
                  <a:pt x="0" y="0"/>
                </a:moveTo>
                <a:lnTo>
                  <a:pt x="0" y="231006"/>
                </a:lnTo>
                <a:lnTo>
                  <a:pt x="452387" y="231006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0259BA-817D-0B48-9E01-BFBED5D755B9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8832885" y="4728277"/>
            <a:ext cx="1" cy="281845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bre 27">
            <a:extLst>
              <a:ext uri="{FF2B5EF4-FFF2-40B4-BE49-F238E27FC236}">
                <a16:creationId xmlns:a16="http://schemas.microsoft.com/office/drawing/2014/main" id="{D78F087F-9B63-3042-30B3-9C398F9B7081}"/>
              </a:ext>
            </a:extLst>
          </p:cNvPr>
          <p:cNvSpPr/>
          <p:nvPr/>
        </p:nvSpPr>
        <p:spPr>
          <a:xfrm>
            <a:off x="7766608" y="3551889"/>
            <a:ext cx="1072243" cy="1937657"/>
          </a:xfrm>
          <a:custGeom>
            <a:avLst/>
            <a:gdLst>
              <a:gd name="connsiteX0" fmla="*/ 1072243 w 1072243"/>
              <a:gd name="connsiteY0" fmla="*/ 1736271 h 1937657"/>
              <a:gd name="connsiteX1" fmla="*/ 1072243 w 1072243"/>
              <a:gd name="connsiteY1" fmla="*/ 1937657 h 1937657"/>
              <a:gd name="connsiteX2" fmla="*/ 0 w 1072243"/>
              <a:gd name="connsiteY2" fmla="*/ 1937657 h 1937657"/>
              <a:gd name="connsiteX3" fmla="*/ 0 w 1072243"/>
              <a:gd name="connsiteY3" fmla="*/ 0 h 1937657"/>
              <a:gd name="connsiteX4" fmla="*/ 1066800 w 1072243"/>
              <a:gd name="connsiteY4" fmla="*/ 0 h 19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243" h="1937657">
                <a:moveTo>
                  <a:pt x="1072243" y="1736271"/>
                </a:moveTo>
                <a:lnTo>
                  <a:pt x="1072243" y="1937657"/>
                </a:lnTo>
                <a:lnTo>
                  <a:pt x="0" y="1937657"/>
                </a:lnTo>
                <a:lnTo>
                  <a:pt x="0" y="0"/>
                </a:lnTo>
                <a:lnTo>
                  <a:pt x="1066800" y="0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2CA9B6-F552-3E2A-280C-C5F7C66CC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437769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ángulo 47">
            <a:extLst>
              <a:ext uri="{FF2B5EF4-FFF2-40B4-BE49-F238E27FC236}">
                <a16:creationId xmlns:a16="http://schemas.microsoft.com/office/drawing/2014/main" id="{515C4CD8-34B2-16B0-9874-448EA1B1ACFC}"/>
              </a:ext>
            </a:extLst>
          </p:cNvPr>
          <p:cNvSpPr/>
          <p:nvPr/>
        </p:nvSpPr>
        <p:spPr>
          <a:xfrm>
            <a:off x="6955859" y="3271180"/>
            <a:ext cx="2754879" cy="28545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estructura </a:t>
            </a:r>
            <a:r>
              <a:rPr lang="es-ES" sz="3200" dirty="0" err="1">
                <a:solidFill>
                  <a:schemeClr val="accent2"/>
                </a:solidFill>
                <a:latin typeface="Rockwell" panose="02060603020205020403" pitchFamily="18" charset="0"/>
              </a:rPr>
              <a:t>for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0317949" cy="3634905"/>
          </a:xfrm>
        </p:spPr>
        <p:txBody>
          <a:bodyPr>
            <a:normAutofit/>
          </a:bodyPr>
          <a:lstStyle/>
          <a:p>
            <a:r>
              <a:rPr lang="es-ES" sz="2000" dirty="0"/>
              <a:t>Se inicializa variable índice del bucle fuera</a:t>
            </a:r>
          </a:p>
          <a:p>
            <a:r>
              <a:rPr lang="es-ES" sz="2000" dirty="0"/>
              <a:t>Se utiliza un </a:t>
            </a:r>
            <a:r>
              <a:rPr lang="es-ES" sz="2000" dirty="0">
                <a:solidFill>
                  <a:schemeClr val="accent2"/>
                </a:solidFill>
              </a:rPr>
              <a:t>salto condicional </a:t>
            </a:r>
            <a:r>
              <a:rPr lang="es-ES" sz="2000" dirty="0"/>
              <a:t>para chequear la condición </a:t>
            </a:r>
            <a:r>
              <a:rPr lang="es-ES" sz="2000" dirty="0">
                <a:solidFill>
                  <a:srgbClr val="C00000"/>
                </a:solidFill>
              </a:rPr>
              <a:t>opuesta</a:t>
            </a:r>
            <a:r>
              <a:rPr lang="es-ES" sz="2000" dirty="0"/>
              <a:t> y saltar fuera</a:t>
            </a:r>
          </a:p>
          <a:p>
            <a:r>
              <a:rPr lang="es-ES" sz="2000" dirty="0"/>
              <a:t>Al final del cuerpo del bucle se modifica índice y </a:t>
            </a:r>
            <a:r>
              <a:rPr lang="es-ES" sz="2000" dirty="0">
                <a:solidFill>
                  <a:schemeClr val="accent2"/>
                </a:solidFill>
              </a:rPr>
              <a:t>salto incondicional </a:t>
            </a:r>
            <a:r>
              <a:rPr lang="es-ES" sz="2000" dirty="0"/>
              <a:t>para saltar al principio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2942709" y="3148384"/>
            <a:ext cx="2466674" cy="121249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(a=0; a&lt;10; a++)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 = f + b;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679165" y="2926128"/>
            <a:ext cx="73021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5530669" y="3152833"/>
            <a:ext cx="835405" cy="966698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a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t0, 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b </a:t>
            </a:r>
            <a:r>
              <a:rPr lang="es-ES" sz="1200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 smtClean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t1, f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t2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2942708" y="4619560"/>
            <a:ext cx="2466675" cy="2182685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10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0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t3,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t2, t1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4862066" y="4414415"/>
            <a:ext cx="452203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06B1B2AD-3B22-B7D3-D787-2A1B21219358}"/>
              </a:ext>
            </a:extLst>
          </p:cNvPr>
          <p:cNvSpPr/>
          <p:nvPr/>
        </p:nvSpPr>
        <p:spPr>
          <a:xfrm>
            <a:off x="4043398" y="3274896"/>
            <a:ext cx="538034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ECF37CD7-612B-E99B-928B-549C3DEED099}"/>
              </a:ext>
            </a:extLst>
          </p:cNvPr>
          <p:cNvSpPr/>
          <p:nvPr/>
        </p:nvSpPr>
        <p:spPr>
          <a:xfrm>
            <a:off x="3187162" y="5354106"/>
            <a:ext cx="398636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A7136F90-B30F-A823-F94C-A44F5EFF0904}"/>
              </a:ext>
            </a:extLst>
          </p:cNvPr>
          <p:cNvSpPr/>
          <p:nvPr/>
        </p:nvSpPr>
        <p:spPr>
          <a:xfrm>
            <a:off x="2015254" y="3429000"/>
            <a:ext cx="2022179" cy="1979361"/>
          </a:xfrm>
          <a:custGeom>
            <a:avLst/>
            <a:gdLst>
              <a:gd name="connsiteX0" fmla="*/ 1346037 w 1346037"/>
              <a:gd name="connsiteY0" fmla="*/ 0 h 1765738"/>
              <a:gd name="connsiteX1" fmla="*/ 713 w 1346037"/>
              <a:gd name="connsiteY1" fmla="*/ 903890 h 1765738"/>
              <a:gd name="connsiteX2" fmla="*/ 1198893 w 1346037"/>
              <a:gd name="connsiteY2" fmla="*/ 1765738 h 1765738"/>
              <a:gd name="connsiteX0" fmla="*/ 1346538 w 1346538"/>
              <a:gd name="connsiteY0" fmla="*/ 0 h 1781450"/>
              <a:gd name="connsiteX1" fmla="*/ 1214 w 1346538"/>
              <a:gd name="connsiteY1" fmla="*/ 903890 h 1781450"/>
              <a:gd name="connsiteX2" fmla="*/ 936247 w 1346538"/>
              <a:gd name="connsiteY2" fmla="*/ 1781450 h 1781450"/>
              <a:gd name="connsiteX0" fmla="*/ 1347468 w 1347468"/>
              <a:gd name="connsiteY0" fmla="*/ 0 h 1807824"/>
              <a:gd name="connsiteX1" fmla="*/ 2144 w 1347468"/>
              <a:gd name="connsiteY1" fmla="*/ 903890 h 1807824"/>
              <a:gd name="connsiteX2" fmla="*/ 770420 w 1347468"/>
              <a:gd name="connsiteY2" fmla="*/ 1807824 h 180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468" h="1807824">
                <a:moveTo>
                  <a:pt x="1347468" y="0"/>
                </a:moveTo>
                <a:cubicBezTo>
                  <a:pt x="687068" y="304800"/>
                  <a:pt x="26668" y="609600"/>
                  <a:pt x="2144" y="903890"/>
                </a:cubicBezTo>
                <a:cubicBezTo>
                  <a:pt x="-22380" y="1198180"/>
                  <a:pt x="159068" y="1524045"/>
                  <a:pt x="770420" y="1807824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4F8E1-E533-BB0D-8C4E-4C3C5DC6D201}"/>
              </a:ext>
            </a:extLst>
          </p:cNvPr>
          <p:cNvSpPr txBox="1"/>
          <p:nvPr/>
        </p:nvSpPr>
        <p:spPr>
          <a:xfrm>
            <a:off x="1532827" y="4172438"/>
            <a:ext cx="1083951" cy="5232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condición </a:t>
            </a:r>
            <a:endParaRPr lang="es-ES" sz="1400" i="1" dirty="0">
              <a:solidFill>
                <a:srgbClr val="C00000"/>
              </a:solidFill>
            </a:endParaRPr>
          </a:p>
          <a:p>
            <a:pPr algn="ctr"/>
            <a:r>
              <a:rPr lang="es-ES" sz="1400" i="1" dirty="0">
                <a:solidFill>
                  <a:srgbClr val="C00000"/>
                </a:solidFill>
              </a:rPr>
              <a:t>opuesta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58363C7-96D1-2204-044B-072C8B26A663}"/>
              </a:ext>
            </a:extLst>
          </p:cNvPr>
          <p:cNvSpPr/>
          <p:nvPr/>
        </p:nvSpPr>
        <p:spPr>
          <a:xfrm>
            <a:off x="7554914" y="4973219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t2 + t1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ecisión 30">
            <a:extLst>
              <a:ext uri="{FF2B5EF4-FFF2-40B4-BE49-F238E27FC236}">
                <a16:creationId xmlns:a16="http://schemas.microsoft.com/office/drawing/2014/main" id="{A8B7C884-0077-AE60-61F4-570A9C777273}"/>
              </a:ext>
            </a:extLst>
          </p:cNvPr>
          <p:cNvSpPr/>
          <p:nvPr/>
        </p:nvSpPr>
        <p:spPr>
          <a:xfrm>
            <a:off x="7594931" y="4277068"/>
            <a:ext cx="1486007" cy="509560"/>
          </a:xfrm>
          <a:prstGeom prst="flowChartDecision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&gt;= t3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88C6BCE-DAB0-C899-6329-B532772F56F7}"/>
              </a:ext>
            </a:extLst>
          </p:cNvPr>
          <p:cNvSpPr/>
          <p:nvPr/>
        </p:nvSpPr>
        <p:spPr>
          <a:xfrm>
            <a:off x="7554913" y="6256213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9006EF2-E4C1-22B2-4485-E8FBF984F44B}"/>
              </a:ext>
            </a:extLst>
          </p:cNvPr>
          <p:cNvSpPr/>
          <p:nvPr/>
        </p:nvSpPr>
        <p:spPr>
          <a:xfrm>
            <a:off x="7557239" y="2873750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95DD7855-DF30-8FF0-BB14-B715182D7817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flipH="1">
            <a:off x="8337935" y="3154644"/>
            <a:ext cx="2325" cy="236745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0993B7D-247D-7145-E598-E6D591F40E8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>
            <a:off x="8337935" y="4786628"/>
            <a:ext cx="0" cy="186591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FE69A0B-81CC-DAD2-0C99-61FC4121411C}"/>
              </a:ext>
            </a:extLst>
          </p:cNvPr>
          <p:cNvSpPr txBox="1"/>
          <p:nvPr/>
        </p:nvSpPr>
        <p:spPr>
          <a:xfrm>
            <a:off x="9025442" y="4302102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18EE3A7-1115-CF35-73BD-B5CA8D436D16}"/>
              </a:ext>
            </a:extLst>
          </p:cNvPr>
          <p:cNvSpPr txBox="1"/>
          <p:nvPr/>
        </p:nvSpPr>
        <p:spPr>
          <a:xfrm>
            <a:off x="8292028" y="4705641"/>
            <a:ext cx="2238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1419242" y="6014587"/>
            <a:ext cx="156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atrás para repetir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</p:cNvCxnSpPr>
          <p:nvPr/>
        </p:nvCxnSpPr>
        <p:spPr>
          <a:xfrm flipV="1">
            <a:off x="2927408" y="6148177"/>
            <a:ext cx="270471" cy="3622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A83E26F-B5B2-6F11-6493-D769211ACE08}"/>
              </a:ext>
            </a:extLst>
          </p:cNvPr>
          <p:cNvSpPr txBox="1"/>
          <p:nvPr/>
        </p:nvSpPr>
        <p:spPr>
          <a:xfrm>
            <a:off x="1312212" y="5575888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cuerpo del bucle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7E8558B-4FD2-4E00-6CB8-F1B588F6F10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937978" y="5718720"/>
            <a:ext cx="210602" cy="11057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10259BA-817D-0B48-9E01-BFBED5D755B9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8337934" y="5254113"/>
            <a:ext cx="1" cy="190543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orma libre 27">
            <a:extLst>
              <a:ext uri="{FF2B5EF4-FFF2-40B4-BE49-F238E27FC236}">
                <a16:creationId xmlns:a16="http://schemas.microsoft.com/office/drawing/2014/main" id="{D78F087F-9B63-3042-30B3-9C398F9B7081}"/>
              </a:ext>
            </a:extLst>
          </p:cNvPr>
          <p:cNvSpPr/>
          <p:nvPr/>
        </p:nvSpPr>
        <p:spPr>
          <a:xfrm>
            <a:off x="7271657" y="4168843"/>
            <a:ext cx="1072243" cy="1717393"/>
          </a:xfrm>
          <a:custGeom>
            <a:avLst/>
            <a:gdLst>
              <a:gd name="connsiteX0" fmla="*/ 1072243 w 1072243"/>
              <a:gd name="connsiteY0" fmla="*/ 1736271 h 1937657"/>
              <a:gd name="connsiteX1" fmla="*/ 1072243 w 1072243"/>
              <a:gd name="connsiteY1" fmla="*/ 1937657 h 1937657"/>
              <a:gd name="connsiteX2" fmla="*/ 0 w 1072243"/>
              <a:gd name="connsiteY2" fmla="*/ 1937657 h 1937657"/>
              <a:gd name="connsiteX3" fmla="*/ 0 w 1072243"/>
              <a:gd name="connsiteY3" fmla="*/ 0 h 1937657"/>
              <a:gd name="connsiteX4" fmla="*/ 1066800 w 1072243"/>
              <a:gd name="connsiteY4" fmla="*/ 0 h 193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2243" h="1937657">
                <a:moveTo>
                  <a:pt x="1072243" y="1736271"/>
                </a:moveTo>
                <a:lnTo>
                  <a:pt x="1072243" y="1937657"/>
                </a:lnTo>
                <a:lnTo>
                  <a:pt x="0" y="1937657"/>
                </a:lnTo>
                <a:lnTo>
                  <a:pt x="0" y="0"/>
                </a:lnTo>
                <a:lnTo>
                  <a:pt x="1066800" y="0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34EBC9D-7909-979C-B788-188EDFD4CEA5}"/>
              </a:ext>
            </a:extLst>
          </p:cNvPr>
          <p:cNvSpPr txBox="1"/>
          <p:nvPr/>
        </p:nvSpPr>
        <p:spPr>
          <a:xfrm>
            <a:off x="1226729" y="5795664"/>
            <a:ext cx="1733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incrementa índice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516549D-A6F5-41FE-CB3C-CE10A1A18CA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959896" y="5949553"/>
            <a:ext cx="188684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345B388-22E1-6FF1-894A-DA5EE87948CC}"/>
              </a:ext>
            </a:extLst>
          </p:cNvPr>
          <p:cNvSpPr txBox="1"/>
          <p:nvPr/>
        </p:nvSpPr>
        <p:spPr>
          <a:xfrm>
            <a:off x="1227851" y="4927784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inicializa el índice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CE825B5-47E4-F8C3-E014-4C723F5F005D}"/>
              </a:ext>
            </a:extLst>
          </p:cNvPr>
          <p:cNvCxnSpPr>
            <a:cxnSpLocks/>
          </p:cNvCxnSpPr>
          <p:nvPr/>
        </p:nvCxnSpPr>
        <p:spPr>
          <a:xfrm>
            <a:off x="2954606" y="5064108"/>
            <a:ext cx="193974" cy="11223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5543887-3304-1094-4CD1-D574ABF6499C}"/>
              </a:ext>
            </a:extLst>
          </p:cNvPr>
          <p:cNvSpPr txBox="1"/>
          <p:nvPr/>
        </p:nvSpPr>
        <p:spPr>
          <a:xfrm>
            <a:off x="1657509" y="4697647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define límite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E38B507A-BF64-51A0-465B-E0EA0A40006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927408" y="4851536"/>
            <a:ext cx="235242" cy="569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83B54744-526E-3871-8583-E21643726D43}"/>
              </a:ext>
            </a:extLst>
          </p:cNvPr>
          <p:cNvSpPr/>
          <p:nvPr/>
        </p:nvSpPr>
        <p:spPr>
          <a:xfrm>
            <a:off x="7554914" y="3391389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10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2F62DCE-F3A8-AA78-2D7C-78605371A5A2}"/>
              </a:ext>
            </a:extLst>
          </p:cNvPr>
          <p:cNvSpPr/>
          <p:nvPr/>
        </p:nvSpPr>
        <p:spPr>
          <a:xfrm>
            <a:off x="7554913" y="3810552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0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34D921F1-8B6C-043F-F1C1-F03A10A126D2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8337934" y="3672283"/>
            <a:ext cx="1" cy="138269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4166A32-13F1-C5A8-21B3-26212EE285BB}"/>
              </a:ext>
            </a:extLst>
          </p:cNvPr>
          <p:cNvSpPr/>
          <p:nvPr/>
        </p:nvSpPr>
        <p:spPr>
          <a:xfrm>
            <a:off x="7554913" y="5444656"/>
            <a:ext cx="1566041" cy="280894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 t0 + 1</a:t>
            </a:r>
            <a:endParaRPr lang="es-ES" sz="12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FE1F7BB-0433-59F1-E223-3C764E05480D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>
          <a:xfrm>
            <a:off x="8337934" y="4091446"/>
            <a:ext cx="1" cy="185622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a libre 50">
            <a:extLst>
              <a:ext uri="{FF2B5EF4-FFF2-40B4-BE49-F238E27FC236}">
                <a16:creationId xmlns:a16="http://schemas.microsoft.com/office/drawing/2014/main" id="{9CCAB4F6-4F6F-01B7-EAA8-885B75477A04}"/>
              </a:ext>
            </a:extLst>
          </p:cNvPr>
          <p:cNvSpPr/>
          <p:nvPr/>
        </p:nvSpPr>
        <p:spPr>
          <a:xfrm>
            <a:off x="8340260" y="4529943"/>
            <a:ext cx="1030884" cy="1723965"/>
          </a:xfrm>
          <a:custGeom>
            <a:avLst/>
            <a:gdLst>
              <a:gd name="connsiteX0" fmla="*/ 739674 w 1030884"/>
              <a:gd name="connsiteY0" fmla="*/ 0 h 1723965"/>
              <a:gd name="connsiteX1" fmla="*/ 1030884 w 1030884"/>
              <a:gd name="connsiteY1" fmla="*/ 0 h 1723965"/>
              <a:gd name="connsiteX2" fmla="*/ 1030884 w 1030884"/>
              <a:gd name="connsiteY2" fmla="*/ 58242 h 1723965"/>
              <a:gd name="connsiteX3" fmla="*/ 1030884 w 1030884"/>
              <a:gd name="connsiteY3" fmla="*/ 1508469 h 1723965"/>
              <a:gd name="connsiteX4" fmla="*/ 838685 w 1030884"/>
              <a:gd name="connsiteY4" fmla="*/ 1514293 h 1723965"/>
              <a:gd name="connsiteX5" fmla="*/ 0 w 1030884"/>
              <a:gd name="connsiteY5" fmla="*/ 1514293 h 1723965"/>
              <a:gd name="connsiteX6" fmla="*/ 0 w 1030884"/>
              <a:gd name="connsiteY6" fmla="*/ 1723965 h 1723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0884" h="1723965">
                <a:moveTo>
                  <a:pt x="739674" y="0"/>
                </a:moveTo>
                <a:lnTo>
                  <a:pt x="1030884" y="0"/>
                </a:lnTo>
                <a:lnTo>
                  <a:pt x="1030884" y="58242"/>
                </a:lnTo>
                <a:lnTo>
                  <a:pt x="1030884" y="1508469"/>
                </a:lnTo>
                <a:cubicBezTo>
                  <a:pt x="854221" y="1514561"/>
                  <a:pt x="918316" y="1514293"/>
                  <a:pt x="838685" y="1514293"/>
                </a:cubicBezTo>
                <a:lnTo>
                  <a:pt x="0" y="1514293"/>
                </a:lnTo>
                <a:lnTo>
                  <a:pt x="0" y="1723965"/>
                </a:lnTo>
              </a:path>
            </a:pathLst>
          </a:custGeom>
          <a:noFill/>
          <a:ln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D97FA3-1D72-0F77-FEE8-1E6843E8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43125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ejemplo bucle que modifica 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Bucle que multiplica por 2 todos los elementos de un array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273795" y="2455115"/>
            <a:ext cx="3481997" cy="1794157"/>
          </a:xfrm>
          <a:prstGeom prst="foldedCorne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a[5] = {8, 13, -80, 3, 0};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(i=0; i&lt;5; i++)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a[i] = 2*a[i];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008314" y="2232859"/>
            <a:ext cx="74747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57" name="Rectángulo redondeado 56">
            <a:extLst>
              <a:ext uri="{FF2B5EF4-FFF2-40B4-BE49-F238E27FC236}">
                <a16:creationId xmlns:a16="http://schemas.microsoft.com/office/drawing/2014/main" id="{6B8B4F78-8AA9-4A8B-A6AB-9226D00E81E1}"/>
              </a:ext>
            </a:extLst>
          </p:cNvPr>
          <p:cNvSpPr/>
          <p:nvPr/>
        </p:nvSpPr>
        <p:spPr>
          <a:xfrm>
            <a:off x="1273795" y="4331548"/>
            <a:ext cx="1612018" cy="212109"/>
          </a:xfrm>
          <a:prstGeom prst="roundRect">
            <a:avLst/>
          </a:prstGeom>
          <a:noFill/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i="1" dirty="0">
                <a:solidFill>
                  <a:schemeClr val="bg1">
                    <a:lumMod val="10000"/>
                  </a:schemeClr>
                </a:solidFill>
              </a:rPr>
              <a:t>&amp;a[0]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t0, i </a:t>
            </a:r>
            <a:r>
              <a:rPr lang="es-ES" sz="1200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</a:t>
            </a:r>
            <a:r>
              <a:rPr lang="es-ES" sz="1200" i="1" dirty="0">
                <a:solidFill>
                  <a:schemeClr val="bg1">
                    <a:lumMod val="10000"/>
                  </a:schemeClr>
                </a:solidFill>
                <a:sym typeface="Wingdings" pitchFamily="2" charset="2"/>
              </a:rPr>
              <a:t> t1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5004129" y="2455115"/>
            <a:ext cx="3145042" cy="4136876"/>
          </a:xfrm>
          <a:prstGeom prst="foldedCorner">
            <a:avLst>
              <a:gd name="adj" fmla="val 989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13, -80, 3, 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5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t1, t2,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t1, 2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t3, t3, t0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0(t3)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t4, t4,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0(t3)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647894" y="2249970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8283171" y="3476051"/>
            <a:ext cx="309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dirección de array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234281" y="3621025"/>
            <a:ext cx="2048890" cy="891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11608-FF72-0FFC-A65A-27C7832EBCEA}"/>
              </a:ext>
            </a:extLst>
          </p:cNvPr>
          <p:cNvSpPr txBox="1"/>
          <p:nvPr/>
        </p:nvSpPr>
        <p:spPr>
          <a:xfrm>
            <a:off x="8283171" y="3697748"/>
            <a:ext cx="2764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define límite del bucle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9093991-81D5-DBCB-AF89-A268F694B1D1}"/>
              </a:ext>
            </a:extLst>
          </p:cNvPr>
          <p:cNvSpPr txBox="1"/>
          <p:nvPr/>
        </p:nvSpPr>
        <p:spPr>
          <a:xfrm>
            <a:off x="8283171" y="3953001"/>
            <a:ext cx="244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inicializa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 0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1C12F8-E23C-19B0-5B3A-F736567A2356}"/>
              </a:ext>
            </a:extLst>
          </p:cNvPr>
          <p:cNvSpPr txBox="1"/>
          <p:nvPr/>
        </p:nvSpPr>
        <p:spPr>
          <a:xfrm>
            <a:off x="8283170" y="4305394"/>
            <a:ext cx="372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si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es mayor o igual que 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, salir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8544C6-718D-4FB8-0552-F86EB512805A}"/>
              </a:ext>
            </a:extLst>
          </p:cNvPr>
          <p:cNvSpPr txBox="1"/>
          <p:nvPr/>
        </p:nvSpPr>
        <p:spPr>
          <a:xfrm>
            <a:off x="8283171" y="4579135"/>
            <a:ext cx="3766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calcula desplazamiento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*4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A98F7B9-B177-8FF9-D2F9-DFD0C6F090E9}"/>
              </a:ext>
            </a:extLst>
          </p:cNvPr>
          <p:cNvSpPr txBox="1"/>
          <p:nvPr/>
        </p:nvSpPr>
        <p:spPr>
          <a:xfrm>
            <a:off x="8283171" y="4794742"/>
            <a:ext cx="401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suma el </a:t>
            </a:r>
            <a:r>
              <a:rPr lang="es-ES" sz="1400" i="1" dirty="0" err="1" smtClean="0">
                <a:solidFill>
                  <a:schemeClr val="bg1">
                    <a:lumMod val="10000"/>
                  </a:schemeClr>
                </a:solidFill>
              </a:rPr>
              <a:t>desp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. 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a la dirección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DB16D2D-9CFD-B12F-1B94-1004919612E2}"/>
              </a:ext>
            </a:extLst>
          </p:cNvPr>
          <p:cNvSpPr txBox="1"/>
          <p:nvPr/>
        </p:nvSpPr>
        <p:spPr>
          <a:xfrm>
            <a:off x="8283170" y="5010349"/>
            <a:ext cx="4016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dato de la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d</a:t>
            </a:r>
            <a:r>
              <a:rPr lang="es-ES" sz="1400" i="1" dirty="0" err="1" smtClean="0">
                <a:solidFill>
                  <a:schemeClr val="bg1">
                    <a:lumMod val="10000"/>
                  </a:schemeClr>
                </a:solidFill>
              </a:rPr>
              <a:t>ir.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calculada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354D3BB-CBA5-8570-9A88-E807B4A3DE8E}"/>
              </a:ext>
            </a:extLst>
          </p:cNvPr>
          <p:cNvSpPr txBox="1"/>
          <p:nvPr/>
        </p:nvSpPr>
        <p:spPr>
          <a:xfrm>
            <a:off x="8283171" y="5225956"/>
            <a:ext cx="275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multiplica por 2 el dato leído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596CAE0-BDD5-B5DE-DBF0-827B49DBE721}"/>
              </a:ext>
            </a:extLst>
          </p:cNvPr>
          <p:cNvSpPr txBox="1"/>
          <p:nvPr/>
        </p:nvSpPr>
        <p:spPr>
          <a:xfrm>
            <a:off x="8266393" y="5441563"/>
            <a:ext cx="451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almacena el nuevo valor en la misma </a:t>
            </a:r>
            <a:r>
              <a:rPr lang="es-ES" sz="1400" i="1" dirty="0" err="1" smtClean="0">
                <a:solidFill>
                  <a:schemeClr val="bg1">
                    <a:lumMod val="10000"/>
                  </a:schemeClr>
                </a:solidFill>
              </a:rPr>
              <a:t>dir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F91E804-53BA-32B6-07BE-510BEBD61F53}"/>
              </a:ext>
            </a:extLst>
          </p:cNvPr>
          <p:cNvSpPr txBox="1"/>
          <p:nvPr/>
        </p:nvSpPr>
        <p:spPr>
          <a:xfrm>
            <a:off x="8283171" y="5657170"/>
            <a:ext cx="244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incrementa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 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9DF634A-9B59-FAEB-1F50-8AB6DC5E2B6C}"/>
              </a:ext>
            </a:extLst>
          </p:cNvPr>
          <p:cNvSpPr txBox="1"/>
          <p:nvPr/>
        </p:nvSpPr>
        <p:spPr>
          <a:xfrm>
            <a:off x="8283171" y="5872776"/>
            <a:ext cx="2169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atrás para repetir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1BB878E-5BF0-4DC1-A2C6-BD2D18A5BFCA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335879" y="6011276"/>
            <a:ext cx="1947292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36E24C7-055B-48AA-B4DE-DA26A1844968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234281" y="3828086"/>
            <a:ext cx="2048890" cy="2355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DBA3402-5BF0-9DA2-68E0-48486B7F5EF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234281" y="4091501"/>
            <a:ext cx="2048890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7A21168-1962-2AE1-AE40-B77BD199F0C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264866" y="4459283"/>
            <a:ext cx="1018304" cy="1126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BFB6C9D-7FFA-8240-4C72-BB1B71B4171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849859" y="4716725"/>
            <a:ext cx="1433312" cy="1629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B992CAC2-345E-F4FB-8590-A8E4C2824854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6927553" y="4931880"/>
            <a:ext cx="1355618" cy="1675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BB4064E-7DAA-6BB4-441F-4C8D2C4BC9FB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6849859" y="5153573"/>
            <a:ext cx="1433311" cy="1066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2A91F1B-8084-6A74-EB70-74F4C8679A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6849859" y="5364456"/>
            <a:ext cx="1433312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794CEE91-C251-D217-F000-D82B35284DF4}"/>
              </a:ext>
            </a:extLst>
          </p:cNvPr>
          <p:cNvCxnSpPr>
            <a:cxnSpLocks/>
          </p:cNvCxnSpPr>
          <p:nvPr/>
        </p:nvCxnSpPr>
        <p:spPr>
          <a:xfrm flipH="1" flipV="1">
            <a:off x="6849859" y="5579155"/>
            <a:ext cx="1433312" cy="16297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05278B0D-3AB2-27F2-1521-A7EB67907B0F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6849859" y="5785208"/>
            <a:ext cx="1433312" cy="2585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5967B-0BAC-8D6F-F2D5-350F2CB9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33414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128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9107310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ejemplo bucle que modifica 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Bucle que multiplica por 2 todos los elementos de un array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4886683" y="2455115"/>
            <a:ext cx="3145042" cy="4136876"/>
          </a:xfrm>
          <a:prstGeom prst="foldedCorner">
            <a:avLst>
              <a:gd name="adj" fmla="val 100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13, -80, 3, 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5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beqz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t4, t4,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0(t0)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t0,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-1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505281" y="2249970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8090224" y="3526385"/>
            <a:ext cx="2992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dirección de array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041334" y="3671359"/>
            <a:ext cx="2048890" cy="891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11608-FF72-0FFC-A65A-27C7832EBCEA}"/>
              </a:ext>
            </a:extLst>
          </p:cNvPr>
          <p:cNvSpPr txBox="1"/>
          <p:nvPr/>
        </p:nvSpPr>
        <p:spPr>
          <a:xfrm>
            <a:off x="8090224" y="3739693"/>
            <a:ext cx="3322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inicializa contador del bucle con el número de elementos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D1C12F8-E23C-19B0-5B3A-F736567A2356}"/>
              </a:ext>
            </a:extLst>
          </p:cNvPr>
          <p:cNvSpPr txBox="1"/>
          <p:nvPr/>
        </p:nvSpPr>
        <p:spPr>
          <a:xfrm>
            <a:off x="8090224" y="4161482"/>
            <a:ext cx="3095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si contador es 0, salir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D8544C6-718D-4FB8-0552-F86EB512805A}"/>
              </a:ext>
            </a:extLst>
          </p:cNvPr>
          <p:cNvSpPr txBox="1"/>
          <p:nvPr/>
        </p:nvSpPr>
        <p:spPr>
          <a:xfrm>
            <a:off x="8090224" y="5230563"/>
            <a:ext cx="4090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decrementa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número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 elementos restantes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DB16D2D-9CFD-B12F-1B94-1004919612E2}"/>
              </a:ext>
            </a:extLst>
          </p:cNvPr>
          <p:cNvSpPr txBox="1"/>
          <p:nvPr/>
        </p:nvSpPr>
        <p:spPr>
          <a:xfrm>
            <a:off x="8090224" y="4364893"/>
            <a:ext cx="3470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dato actual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 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354D3BB-CBA5-8570-9A88-E807B4A3DE8E}"/>
              </a:ext>
            </a:extLst>
          </p:cNvPr>
          <p:cNvSpPr txBox="1"/>
          <p:nvPr/>
        </p:nvSpPr>
        <p:spPr>
          <a:xfrm>
            <a:off x="8090224" y="4580507"/>
            <a:ext cx="275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multiplica por 2 el dato leído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596CAE0-BDD5-B5DE-DBF0-827B49DBE721}"/>
              </a:ext>
            </a:extLst>
          </p:cNvPr>
          <p:cNvSpPr txBox="1"/>
          <p:nvPr/>
        </p:nvSpPr>
        <p:spPr>
          <a:xfrm>
            <a:off x="8090225" y="4808058"/>
            <a:ext cx="4090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almacena el nuevo valor en la misma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d</a:t>
            </a:r>
            <a:r>
              <a:rPr lang="es-ES" sz="1400" i="1" dirty="0" err="1" smtClean="0">
                <a:solidFill>
                  <a:schemeClr val="bg1">
                    <a:lumMod val="10000"/>
                  </a:schemeClr>
                </a:solidFill>
              </a:rPr>
              <a:t>ir.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9F91E804-53BA-32B6-07BE-510BEBD61F53}"/>
              </a:ext>
            </a:extLst>
          </p:cNvPr>
          <p:cNvSpPr txBox="1"/>
          <p:nvPr/>
        </p:nvSpPr>
        <p:spPr>
          <a:xfrm>
            <a:off x="8090224" y="5017693"/>
            <a:ext cx="388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calcula (+4) siguiente posición a leer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(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</a:rPr>
              <a:t>)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9DF634A-9B59-FAEB-1F50-8AB6DC5E2B6C}"/>
              </a:ext>
            </a:extLst>
          </p:cNvPr>
          <p:cNvSpPr txBox="1"/>
          <p:nvPr/>
        </p:nvSpPr>
        <p:spPr>
          <a:xfrm>
            <a:off x="8090224" y="5463887"/>
            <a:ext cx="251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atrás para repetir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1BB878E-5BF0-4DC1-A2C6-BD2D18A5BFCA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142932" y="5602387"/>
            <a:ext cx="1947292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36E24C7-055B-48AA-B4DE-DA26A1844968}"/>
              </a:ext>
            </a:extLst>
          </p:cNvPr>
          <p:cNvCxnSpPr>
            <a:cxnSpLocks/>
          </p:cNvCxnSpPr>
          <p:nvPr/>
        </p:nvCxnSpPr>
        <p:spPr>
          <a:xfrm flipH="1">
            <a:off x="6125224" y="3870030"/>
            <a:ext cx="2048890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47A21168-1962-2AE1-AE40-B77BD199F0C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573240" y="4299982"/>
            <a:ext cx="1516984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9BFB6C9D-7FFA-8240-4C72-BB1B71B4171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6740801" y="5376727"/>
            <a:ext cx="1349423" cy="7725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BB4064E-7DAA-6BB4-441F-4C8D2C4BC9FB}"/>
              </a:ext>
            </a:extLst>
          </p:cNvPr>
          <p:cNvCxnSpPr>
            <a:cxnSpLocks/>
          </p:cNvCxnSpPr>
          <p:nvPr/>
        </p:nvCxnSpPr>
        <p:spPr>
          <a:xfrm flipH="1">
            <a:off x="6740801" y="4503393"/>
            <a:ext cx="1433313" cy="4723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92A91F1B-8084-6A74-EB70-74F4C8679AFD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6656912" y="4719007"/>
            <a:ext cx="1433312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794CEE91-C251-D217-F000-D82B35284DF4}"/>
              </a:ext>
            </a:extLst>
          </p:cNvPr>
          <p:cNvCxnSpPr>
            <a:cxnSpLocks/>
          </p:cNvCxnSpPr>
          <p:nvPr/>
        </p:nvCxnSpPr>
        <p:spPr>
          <a:xfrm flipH="1" flipV="1">
            <a:off x="6740801" y="4945649"/>
            <a:ext cx="1433313" cy="90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05278B0D-3AB2-27F2-1521-A7EB67907B0F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6656912" y="5145731"/>
            <a:ext cx="1433312" cy="25851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quina doblada 3">
            <a:extLst>
              <a:ext uri="{FF2B5EF4-FFF2-40B4-BE49-F238E27FC236}">
                <a16:creationId xmlns:a16="http://schemas.microsoft.com/office/drawing/2014/main" id="{3CA17133-687B-F595-CBF4-64F1499BCB9E}"/>
              </a:ext>
            </a:extLst>
          </p:cNvPr>
          <p:cNvSpPr/>
          <p:nvPr/>
        </p:nvSpPr>
        <p:spPr>
          <a:xfrm>
            <a:off x="1292258" y="2458109"/>
            <a:ext cx="3145042" cy="4136876"/>
          </a:xfrm>
          <a:prstGeom prst="foldedCorner">
            <a:avLst>
              <a:gd name="adj" fmla="val 929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8, 13, -80, 3, 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5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0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t1, t2,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t1, 2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t3, t3, t0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0(t3)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t4, t4,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0(t3)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t1,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efor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A964C9B3-2994-0230-AD77-EF184BCB296C}"/>
              </a:ext>
            </a:extLst>
          </p:cNvPr>
          <p:cNvSpPr/>
          <p:nvPr/>
        </p:nvSpPr>
        <p:spPr>
          <a:xfrm>
            <a:off x="3910856" y="2252964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95718-8CDE-5275-89E9-4C99C6E4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24874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Wingdings" charset="2"/>
              <a:buAutoNum type="arabicPlain" startAt="2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Tipos de lenguajes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568171"/>
            <a:ext cx="9905999" cy="35417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Lenguaje de alto nivel</a:t>
            </a:r>
          </a:p>
          <a:p>
            <a:pPr marL="457200" lvl="1" indent="0" eaLnBrk="1" hangingPunct="1">
              <a:buNone/>
            </a:pPr>
            <a:r>
              <a:rPr lang="es-ES" dirty="0"/>
              <a:t>Lenguaje de Programación con instrucciones de alto contenido semántico comprensibles por los humanos. (</a:t>
            </a:r>
            <a:r>
              <a:rPr lang="es-ES" dirty="0" err="1"/>
              <a:t>ejm</a:t>
            </a:r>
            <a:r>
              <a:rPr lang="es-ES" dirty="0"/>
              <a:t>: C, C++, Java, Pascal).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079876" y="2963113"/>
            <a:ext cx="4505324" cy="3061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10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s-E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vueltas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l"/>
            <a:r>
              <a:rPr lang="es-ES" sz="16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 = 0;</a:t>
            </a:r>
          </a:p>
          <a:p>
            <a:pPr algn="l"/>
            <a:r>
              <a:rPr lang="es-ES" sz="1600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V[4] = {0,1,2,3};</a:t>
            </a:r>
          </a:p>
          <a:p>
            <a:pPr algn="l"/>
            <a:r>
              <a:rPr lang="es-E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algn="l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suma_parcial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algn="l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</a:t>
            </a:r>
          </a:p>
          <a:p>
            <a:pPr algn="l"/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E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 &lt; vueltas) {</a:t>
            </a:r>
          </a:p>
          <a:p>
            <a:pPr algn="l"/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s-ES" sz="16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suma_parcial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V[i];</a:t>
            </a:r>
          </a:p>
          <a:p>
            <a:pPr algn="l"/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i++;</a:t>
            </a:r>
          </a:p>
          <a:p>
            <a:pPr algn="l"/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	</a:t>
            </a:r>
          </a:p>
          <a:p>
            <a:pPr algn="l"/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suma = </a:t>
            </a:r>
            <a:r>
              <a:rPr lang="es-ES" sz="16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suma_parcial</a:t>
            </a:r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/>
            <a:r>
              <a:rPr lang="es-ES" sz="16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6872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149390"/>
          </a:xfrm>
        </p:spPr>
        <p:txBody>
          <a:bodyPr>
            <a:normAutofit fontScale="92500"/>
          </a:bodyPr>
          <a:lstStyle/>
          <a:p>
            <a:r>
              <a:rPr lang="es-ES" dirty="0"/>
              <a:t>En ensamblador </a:t>
            </a:r>
            <a:r>
              <a:rPr lang="es-ES" dirty="0">
                <a:solidFill>
                  <a:schemeClr val="accent2"/>
                </a:solidFill>
              </a:rPr>
              <a:t>las funciones no se declaran</a:t>
            </a:r>
            <a:r>
              <a:rPr lang="es-ES" dirty="0"/>
              <a:t>: se identifican por la dirección de comienzo de su código con una </a:t>
            </a:r>
            <a:r>
              <a:rPr lang="es-ES" dirty="0">
                <a:solidFill>
                  <a:schemeClr val="accent2"/>
                </a:solidFill>
              </a:rPr>
              <a:t>etiqueta</a:t>
            </a:r>
          </a:p>
          <a:p>
            <a:r>
              <a:rPr lang="es-ES" dirty="0"/>
              <a:t>Cuando una función (</a:t>
            </a:r>
            <a:r>
              <a:rPr lang="es-ES" dirty="0" err="1"/>
              <a:t>invocante</a:t>
            </a:r>
            <a:r>
              <a:rPr lang="es-ES" dirty="0"/>
              <a:t>) llama a otra (invocada):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La </a:t>
            </a:r>
            <a:r>
              <a:rPr lang="es-ES" dirty="0" err="1">
                <a:solidFill>
                  <a:schemeClr val="accent2"/>
                </a:solidFill>
                <a:cs typeface="Courier New" panose="02070309020205020404" pitchFamily="49" charset="0"/>
              </a:rPr>
              <a:t>invocante</a:t>
            </a:r>
            <a:r>
              <a:rPr lang="es-ES" dirty="0">
                <a:cs typeface="Courier New" panose="02070309020205020404" pitchFamily="49" charset="0"/>
              </a:rPr>
              <a:t> (</a:t>
            </a:r>
            <a:r>
              <a:rPr lang="es-ES" i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caller</a:t>
            </a:r>
            <a:r>
              <a:rPr lang="es-ES" dirty="0">
                <a:cs typeface="Courier New" panose="02070309020205020404" pitchFamily="49" charset="0"/>
              </a:rPr>
              <a:t>) debe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pasar los argumentos </a:t>
            </a:r>
            <a:r>
              <a:rPr lang="es-ES" dirty="0">
                <a:cs typeface="Courier New" panose="02070309020205020404" pitchFamily="49" charset="0"/>
              </a:rPr>
              <a:t>y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saltar al comienzo </a:t>
            </a:r>
            <a:r>
              <a:rPr lang="es-ES" dirty="0">
                <a:cs typeface="Courier New" panose="02070309020205020404" pitchFamily="49" charset="0"/>
              </a:rPr>
              <a:t>de la función invocada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La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invocada</a:t>
            </a:r>
            <a:r>
              <a:rPr lang="es-ES" dirty="0">
                <a:cs typeface="Courier New" panose="02070309020205020404" pitchFamily="49" charset="0"/>
              </a:rPr>
              <a:t> (</a:t>
            </a:r>
            <a:r>
              <a:rPr lang="es-ES" i="1" dirty="0" err="1">
                <a:solidFill>
                  <a:schemeClr val="accent2"/>
                </a:solidFill>
                <a:cs typeface="Courier New" panose="02070309020205020404" pitchFamily="49" charset="0"/>
              </a:rPr>
              <a:t>callee</a:t>
            </a:r>
            <a:r>
              <a:rPr lang="es-ES" dirty="0">
                <a:cs typeface="Courier New" panose="02070309020205020404" pitchFamily="49" charset="0"/>
              </a:rPr>
              <a:t>) debe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devolver el resultado </a:t>
            </a:r>
            <a:r>
              <a:rPr lang="es-ES" dirty="0">
                <a:cs typeface="Courier New" panose="02070309020205020404" pitchFamily="49" charset="0"/>
              </a:rPr>
              <a:t>y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saltar a la instrucción siguiente </a:t>
            </a:r>
            <a:r>
              <a:rPr lang="es-ES" dirty="0">
                <a:cs typeface="Courier New" panose="02070309020205020404" pitchFamily="49" charset="0"/>
              </a:rPr>
              <a:t>a la que hizo la llamada en la función </a:t>
            </a:r>
            <a:r>
              <a:rPr lang="es-ES" dirty="0" err="1">
                <a:cs typeface="Courier New" panose="02070309020205020404" pitchFamily="49" charset="0"/>
              </a:rPr>
              <a:t>invocante</a:t>
            </a:r>
            <a:endParaRPr lang="es-ES" dirty="0">
              <a:cs typeface="Courier New" panose="02070309020205020404" pitchFamily="49" charset="0"/>
            </a:endParaRPr>
          </a:p>
          <a:p>
            <a:pPr lvl="1"/>
            <a:r>
              <a:rPr lang="es-ES" dirty="0">
                <a:cs typeface="Courier New" panose="02070309020205020404" pitchFamily="49" charset="0"/>
              </a:rPr>
              <a:t>Dado que los registros y la memoria son accesibles por ambas funciones,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la función invocada no debe alterar</a:t>
            </a:r>
            <a:r>
              <a:rPr lang="es-ES" dirty="0">
                <a:cs typeface="Courier New" panose="02070309020205020404" pitchFamily="49" charset="0"/>
              </a:rPr>
              <a:t> nada que sea usado por la </a:t>
            </a:r>
            <a:r>
              <a:rPr lang="es-ES" dirty="0" err="1">
                <a:cs typeface="Courier New" panose="02070309020205020404" pitchFamily="49" charset="0"/>
              </a:rPr>
              <a:t>invocante</a:t>
            </a:r>
            <a:endParaRPr lang="es-ES" dirty="0">
              <a:cs typeface="Courier New" panose="02070309020205020404" pitchFamily="49" charset="0"/>
            </a:endParaRPr>
          </a:p>
          <a:p>
            <a:r>
              <a:rPr lang="es-ES" dirty="0">
                <a:cs typeface="Courier New" panose="02070309020205020404" pitchFamily="49" charset="0"/>
              </a:rPr>
              <a:t>En ensamblador, toda la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gestión de argumentos y saltos es explícita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Pero cada arquitectura define un </a:t>
            </a:r>
            <a:r>
              <a:rPr lang="es-ES" dirty="0">
                <a:solidFill>
                  <a:srgbClr val="C00000"/>
                </a:solidFill>
                <a:cs typeface="Courier New" panose="02070309020205020404" pitchFamily="49" charset="0"/>
              </a:rPr>
              <a:t>CONVENIO DE LLAMADAS A FUNCIONES </a:t>
            </a:r>
            <a:r>
              <a:rPr lang="es-ES" dirty="0">
                <a:cs typeface="Courier New" panose="02070309020205020404" pitchFamily="49" charset="0"/>
              </a:rPr>
              <a:t>estándar que debe respetarse para garantizar la interoperabilidad</a:t>
            </a:r>
          </a:p>
          <a:p>
            <a:pPr marL="0" indent="0">
              <a:buNone/>
            </a:pPr>
            <a:endParaRPr lang="es-E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C40562-5585-3862-1243-3E973496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825198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68792"/>
            <a:ext cx="9905999" cy="1539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Los registros del RISC-V </a:t>
            </a:r>
            <a:r>
              <a:rPr lang="es-ES" dirty="0">
                <a:solidFill>
                  <a:schemeClr val="accent2"/>
                </a:solidFill>
              </a:rPr>
              <a:t>pueden ser usados indistintamente</a:t>
            </a:r>
            <a:r>
              <a:rPr lang="es-ES" dirty="0"/>
              <a:t>, pero para </a:t>
            </a:r>
            <a:r>
              <a:rPr lang="es-ES" dirty="0">
                <a:solidFill>
                  <a:schemeClr val="accent2"/>
                </a:solidFill>
              </a:rPr>
              <a:t>facilitar la gestión </a:t>
            </a:r>
            <a:r>
              <a:rPr lang="es-ES" dirty="0"/>
              <a:t>de funciones en ensamblador:</a:t>
            </a:r>
          </a:p>
          <a:p>
            <a:pPr marL="0" indent="0">
              <a:buNone/>
            </a:pPr>
            <a:r>
              <a:rPr lang="es-ES" dirty="0"/>
              <a:t>Cada registro tiene </a:t>
            </a:r>
            <a:r>
              <a:rPr lang="es-ES" dirty="0">
                <a:solidFill>
                  <a:schemeClr val="accent2"/>
                </a:solidFill>
              </a:rPr>
              <a:t>asignado por </a:t>
            </a:r>
            <a:r>
              <a:rPr lang="es-ES" dirty="0">
                <a:solidFill>
                  <a:srgbClr val="C00000"/>
                </a:solidFill>
              </a:rPr>
              <a:t>CONVENIO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un </a:t>
            </a:r>
            <a:r>
              <a:rPr lang="es-ES" dirty="0">
                <a:solidFill>
                  <a:schemeClr val="accent2"/>
                </a:solidFill>
              </a:rPr>
              <a:t>cierto propósito </a:t>
            </a:r>
            <a:r>
              <a:rPr lang="es-ES" dirty="0"/>
              <a:t>y definido un </a:t>
            </a:r>
            <a:r>
              <a:rPr lang="es-ES" dirty="0">
                <a:solidFill>
                  <a:schemeClr val="accent2"/>
                </a:solidFill>
              </a:rPr>
              <a:t>alias</a:t>
            </a:r>
            <a:r>
              <a:rPr lang="es-ES" dirty="0"/>
              <a:t> para que el programador lo recuerde</a:t>
            </a:r>
          </a:p>
          <a:p>
            <a:pPr marL="0" indent="0">
              <a:buNone/>
            </a:pPr>
            <a:endParaRPr lang="es-E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Marcador de contenido 5">
            <a:extLst>
              <a:ext uri="{FF2B5EF4-FFF2-40B4-BE49-F238E27FC236}">
                <a16:creationId xmlns:a16="http://schemas.microsoft.com/office/drawing/2014/main" id="{DF164881-D09C-7A73-0F32-49A2A7E13F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095992"/>
              </p:ext>
            </p:extLst>
          </p:nvPr>
        </p:nvGraphicFramePr>
        <p:xfrm>
          <a:off x="1251033" y="2707426"/>
          <a:ext cx="10258663" cy="3688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1106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971429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1396439">
                  <a:extLst>
                    <a:ext uri="{9D8B030D-6E8A-4147-A177-3AD203B41FA5}">
                      <a16:colId xmlns:a16="http://schemas.microsoft.com/office/drawing/2014/main" val="2185416308"/>
                    </a:ext>
                  </a:extLst>
                </a:gridCol>
                <a:gridCol w="6809689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104891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# Reg.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Alias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Tipo</a:t>
                      </a: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Propósito más habitual</a:t>
                      </a:r>
                    </a:p>
                  </a:txBody>
                  <a:tcPr marT="0" marB="0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endParaRPr lang="es-ES" sz="16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Valor constante 0</a:t>
                      </a:r>
                    </a:p>
                  </a:txBody>
                  <a:tcPr marT="0" marB="0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endParaRPr lang="es-ES" sz="16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preservado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Almacenar la dirección de retorno a la función </a:t>
                      </a:r>
                      <a:r>
                        <a:rPr lang="es-E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invocante</a:t>
                      </a:r>
                      <a:endParaRPr lang="es-E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endParaRPr lang="es-ES" sz="16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preservado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Almacenar la dirección de la cima de la pila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</a:t>
                      </a:r>
                      <a:endParaRPr lang="es-ES" sz="16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Almacenar la dirección de la región de datos globales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161603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x4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endParaRPr lang="es-ES" sz="16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N/A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Almacenar la dirección de la región de datos locales a una hebra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x5…x7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t0…t2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temporal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Propósito general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186473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s0/</a:t>
                      </a:r>
                      <a:r>
                        <a:rPr lang="es-ES" sz="16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</a:t>
                      </a:r>
                      <a:endParaRPr lang="es-ES" sz="16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preservado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Propósito general </a:t>
                      </a:r>
                    </a:p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Almacenar la dirección de la base del marco de una función 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x9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preservado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Propósito general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07262357"/>
                  </a:ext>
                </a:extLst>
              </a:tr>
              <a:tr h="186473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x10…x11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a0…a1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temporal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Pasar argumentos a la función invocada</a:t>
                      </a:r>
                    </a:p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Devolver valor de retorno a la función </a:t>
                      </a:r>
                      <a:r>
                        <a:rPr lang="es-E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invocante</a:t>
                      </a:r>
                      <a:endParaRPr lang="es-E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54551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x12…x17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a2…a7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temporal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Pasar argumentos a la función invocada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94972506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x18…x27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s2…s11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preservado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Propósito general</a:t>
                      </a:r>
                    </a:p>
                  </a:txBody>
                  <a:tcPr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130912"/>
                  </a:ext>
                </a:extLst>
              </a:tr>
              <a:tr h="93237"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x28…x31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t3…t6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temporal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Propósito general</a:t>
                      </a:r>
                    </a:p>
                  </a:txBody>
                  <a:tcPr marT="0" marB="0"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551198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C7DB33-7FF3-FF1D-E940-811D810E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295093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llamada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98797"/>
            <a:ext cx="10091447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Por </a:t>
            </a:r>
            <a:r>
              <a:rPr lang="es-ES" dirty="0">
                <a:solidFill>
                  <a:srgbClr val="C00000"/>
                </a:solidFill>
              </a:rPr>
              <a:t>CONVENIO</a:t>
            </a:r>
            <a:r>
              <a:rPr lang="es-ES" dirty="0"/>
              <a:t>, la </a:t>
            </a:r>
            <a:r>
              <a:rPr lang="es-ES" dirty="0">
                <a:solidFill>
                  <a:schemeClr val="accent2"/>
                </a:solidFill>
              </a:rPr>
              <a:t>función </a:t>
            </a:r>
            <a:r>
              <a:rPr lang="es-ES" dirty="0" err="1">
                <a:solidFill>
                  <a:schemeClr val="accent2"/>
                </a:solidFill>
              </a:rPr>
              <a:t>invocante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usa:</a:t>
            </a:r>
          </a:p>
          <a:p>
            <a:pPr marL="0" indent="0">
              <a:buNone/>
            </a:pPr>
            <a:r>
              <a:rPr lang="es-ES" dirty="0"/>
              <a:t>Los registros: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a0…a7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para pasar hasta 8 </a:t>
            </a:r>
            <a:r>
              <a:rPr lang="es-ES" dirty="0">
                <a:solidFill>
                  <a:schemeClr val="accent2"/>
                </a:solidFill>
              </a:rPr>
              <a:t>argumentos</a:t>
            </a:r>
            <a:r>
              <a:rPr lang="es-ES" dirty="0"/>
              <a:t> a la invocada</a:t>
            </a:r>
          </a:p>
          <a:p>
            <a:pPr marL="0" indent="0">
              <a:buNone/>
            </a:pPr>
            <a:r>
              <a:rPr lang="es-ES" dirty="0"/>
              <a:t>La pseudo-instrucción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s-ES" dirty="0"/>
              <a:t> para llamar (</a:t>
            </a:r>
            <a:r>
              <a:rPr lang="es-ES" dirty="0">
                <a:solidFill>
                  <a:schemeClr val="accent2"/>
                </a:solidFill>
              </a:rPr>
              <a:t>saltar</a:t>
            </a:r>
            <a:r>
              <a:rPr lang="es-ES" dirty="0"/>
              <a:t>) a la invocada:</a:t>
            </a:r>
          </a:p>
          <a:p>
            <a:pPr marL="457200" lvl="1" indent="0">
              <a:buNone/>
            </a:pPr>
            <a:r>
              <a:rPr lang="es-ES" dirty="0"/>
              <a:t>Esta pseudo-instrucción de traduce en una instrucción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jal/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/>
              <a:t>y el uso del registro 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s-ES" dirty="0"/>
              <a:t> para guardar la dirección de retorno</a:t>
            </a:r>
          </a:p>
          <a:p>
            <a:pPr lvl="1"/>
            <a:endParaRPr lang="es-ES" dirty="0"/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382852" y="4294715"/>
            <a:ext cx="3481997" cy="2166993"/>
          </a:xfrm>
          <a:prstGeom prst="foldedCorner">
            <a:avLst>
              <a:gd name="adj" fmla="val 1088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117371" y="4072459"/>
            <a:ext cx="74747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5138353" y="4294715"/>
            <a:ext cx="3145042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756951" y="4089570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8425784" y="4933838"/>
            <a:ext cx="244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carga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argumento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976998" y="5072338"/>
            <a:ext cx="1448786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11608-FF72-0FFC-A65A-27C7832EBCEA}"/>
              </a:ext>
            </a:extLst>
          </p:cNvPr>
          <p:cNvSpPr txBox="1"/>
          <p:nvPr/>
        </p:nvSpPr>
        <p:spPr>
          <a:xfrm>
            <a:off x="8425784" y="5147146"/>
            <a:ext cx="24465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salta a la función invocada guardando en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la dirección de retorno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36E24C7-055B-48AA-B4DE-DA26A1844968}"/>
              </a:ext>
            </a:extLst>
          </p:cNvPr>
          <p:cNvCxnSpPr>
            <a:cxnSpLocks/>
          </p:cNvCxnSpPr>
          <p:nvPr/>
        </p:nvCxnSpPr>
        <p:spPr>
          <a:xfrm flipH="1">
            <a:off x="6356959" y="5277483"/>
            <a:ext cx="2068825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3D9AE54-7D5E-55B5-E81A-593BFFC4B486}"/>
              </a:ext>
            </a:extLst>
          </p:cNvPr>
          <p:cNvSpPr/>
          <p:nvPr/>
        </p:nvSpPr>
        <p:spPr>
          <a:xfrm>
            <a:off x="1836303" y="4766896"/>
            <a:ext cx="850530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BECC98A-1966-DD8E-EDD3-21F8536162A3}"/>
              </a:ext>
            </a:extLst>
          </p:cNvPr>
          <p:cNvSpPr/>
          <p:nvPr/>
        </p:nvSpPr>
        <p:spPr>
          <a:xfrm>
            <a:off x="5386221" y="4758025"/>
            <a:ext cx="1590776" cy="66085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0CD75E-7218-B0E3-E949-6E5266FA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92743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retorno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Por </a:t>
            </a:r>
            <a:r>
              <a:rPr lang="es-ES" dirty="0">
                <a:solidFill>
                  <a:srgbClr val="C00000"/>
                </a:solidFill>
              </a:rPr>
              <a:t>CONVENIO</a:t>
            </a:r>
            <a:r>
              <a:rPr lang="es-ES" dirty="0"/>
              <a:t>, la </a:t>
            </a:r>
            <a:r>
              <a:rPr lang="es-ES" dirty="0">
                <a:solidFill>
                  <a:schemeClr val="accent2"/>
                </a:solidFill>
              </a:rPr>
              <a:t>función invocada </a:t>
            </a:r>
            <a:r>
              <a:rPr lang="es-ES" dirty="0"/>
              <a:t>usa:</a:t>
            </a:r>
          </a:p>
          <a:p>
            <a:pPr marL="0" indent="0">
              <a:buNone/>
            </a:pPr>
            <a:r>
              <a:rPr lang="es-ES" dirty="0"/>
              <a:t>El registro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/>
              <a:t>para </a:t>
            </a:r>
            <a:r>
              <a:rPr lang="es-ES" dirty="0">
                <a:solidFill>
                  <a:schemeClr val="accent2"/>
                </a:solidFill>
              </a:rPr>
              <a:t>devolver el resultado</a:t>
            </a:r>
            <a:r>
              <a:rPr lang="es-ES" dirty="0"/>
              <a:t> a la </a:t>
            </a:r>
            <a:r>
              <a:rPr lang="es-ES" dirty="0" err="1" smtClean="0"/>
              <a:t>invocante</a:t>
            </a:r>
            <a:r>
              <a:rPr lang="es-ES" dirty="0" smtClean="0"/>
              <a:t>. Si </a:t>
            </a:r>
            <a:r>
              <a:rPr lang="es-ES" dirty="0"/>
              <a:t>el dato fuera de 64 bits se usaría también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s-ES" dirty="0"/>
              <a:t> para la parte </a:t>
            </a:r>
            <a:r>
              <a:rPr lang="es-ES" dirty="0" smtClean="0"/>
              <a:t>alta.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La pseudo-instrucción 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s-ES" dirty="0"/>
              <a:t> para retornar a la </a:t>
            </a:r>
            <a:r>
              <a:rPr lang="es-ES" dirty="0" err="1" smtClean="0"/>
              <a:t>invocante</a:t>
            </a:r>
            <a:r>
              <a:rPr lang="es-ES" dirty="0" smtClean="0"/>
              <a:t>. Salta </a:t>
            </a:r>
            <a:r>
              <a:rPr lang="es-ES" dirty="0"/>
              <a:t>a la dirección almacenada en </a:t>
            </a:r>
            <a:r>
              <a:rPr lang="es-E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s-ES" dirty="0"/>
              <a:t>.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382852" y="4202436"/>
            <a:ext cx="3481997" cy="2166993"/>
          </a:xfrm>
          <a:prstGeom prst="foldedCorner">
            <a:avLst>
              <a:gd name="adj" fmla="val 1088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4117371" y="3980180"/>
            <a:ext cx="74747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5138353" y="4202436"/>
            <a:ext cx="3145042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756951" y="3997291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5B4E8F-8217-4806-AD40-F43D7AD7870E}"/>
              </a:ext>
            </a:extLst>
          </p:cNvPr>
          <p:cNvSpPr txBox="1"/>
          <p:nvPr/>
        </p:nvSpPr>
        <p:spPr>
          <a:xfrm>
            <a:off x="8425784" y="5925058"/>
            <a:ext cx="2446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guarda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el resultado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3C2C516-C931-8A81-E5BB-DA4827DB7F3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964472" y="6063558"/>
            <a:ext cx="1461312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11608-FF72-0FFC-A65A-27C7832EBCEA}"/>
              </a:ext>
            </a:extLst>
          </p:cNvPr>
          <p:cNvSpPr txBox="1"/>
          <p:nvPr/>
        </p:nvSpPr>
        <p:spPr>
          <a:xfrm>
            <a:off x="8425784" y="5286598"/>
            <a:ext cx="2907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función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invocante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almacena el resultado devuelto en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36E24C7-055B-48AA-B4DE-DA26A1844968}"/>
              </a:ext>
            </a:extLst>
          </p:cNvPr>
          <p:cNvCxnSpPr>
            <a:cxnSpLocks/>
          </p:cNvCxnSpPr>
          <p:nvPr/>
        </p:nvCxnSpPr>
        <p:spPr>
          <a:xfrm flipH="1">
            <a:off x="6964471" y="5416935"/>
            <a:ext cx="1461313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3D9AE54-7D5E-55B5-E81A-593BFFC4B486}"/>
              </a:ext>
            </a:extLst>
          </p:cNvPr>
          <p:cNvSpPr/>
          <p:nvPr/>
        </p:nvSpPr>
        <p:spPr>
          <a:xfrm>
            <a:off x="1422945" y="4674617"/>
            <a:ext cx="443433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EBECC98A-1966-DD8E-EDD3-21F8536162A3}"/>
              </a:ext>
            </a:extLst>
          </p:cNvPr>
          <p:cNvSpPr/>
          <p:nvPr/>
        </p:nvSpPr>
        <p:spPr>
          <a:xfrm>
            <a:off x="5386221" y="5315542"/>
            <a:ext cx="1528146" cy="22399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47353921-5B5D-B33F-857D-050594601842}"/>
              </a:ext>
            </a:extLst>
          </p:cNvPr>
          <p:cNvSpPr/>
          <p:nvPr/>
        </p:nvSpPr>
        <p:spPr>
          <a:xfrm>
            <a:off x="1644661" y="5542392"/>
            <a:ext cx="1230062" cy="28089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6" name="Rectángulo redondeado 15">
            <a:extLst>
              <a:ext uri="{FF2B5EF4-FFF2-40B4-BE49-F238E27FC236}">
                <a16:creationId xmlns:a16="http://schemas.microsoft.com/office/drawing/2014/main" id="{149F4C37-B80D-2AF9-458C-F36792B5FB70}"/>
              </a:ext>
            </a:extLst>
          </p:cNvPr>
          <p:cNvSpPr/>
          <p:nvPr/>
        </p:nvSpPr>
        <p:spPr>
          <a:xfrm>
            <a:off x="5388309" y="5962828"/>
            <a:ext cx="1576162" cy="40660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36530D-EC10-71A7-D6C6-8975537514C8}"/>
              </a:ext>
            </a:extLst>
          </p:cNvPr>
          <p:cNvSpPr txBox="1"/>
          <p:nvPr/>
        </p:nvSpPr>
        <p:spPr>
          <a:xfrm>
            <a:off x="8437742" y="6133827"/>
            <a:ext cx="289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retorno a la función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invocante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3094618-4D47-781A-E43E-F05138D0D8C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830866" y="6272327"/>
            <a:ext cx="2606876" cy="15389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9ECA9962-CCC0-0405-CDB7-C7E81B0A1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8027820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llamada y retorno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2348641"/>
            <a:ext cx="2446591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2143496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7229"/>
              </p:ext>
            </p:extLst>
          </p:nvPr>
        </p:nvGraphicFramePr>
        <p:xfrm>
          <a:off x="4317312" y="2335791"/>
          <a:ext cx="26072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(a0)x10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10315"/>
              </p:ext>
            </p:extLst>
          </p:nvPr>
        </p:nvGraphicFramePr>
        <p:xfrm>
          <a:off x="7563202" y="2335791"/>
          <a:ext cx="39931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00400008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4073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a0, a0, 1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01297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x0,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9912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41082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396042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2E9FDEF1-4040-CB5F-DEC8-FFF2E575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41545"/>
              </p:ext>
            </p:extLst>
          </p:nvPr>
        </p:nvGraphicFramePr>
        <p:xfrm>
          <a:off x="4531191" y="4648886"/>
          <a:ext cx="2393339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97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8642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4" name="Forma libre 23">
            <a:extLst>
              <a:ext uri="{FF2B5EF4-FFF2-40B4-BE49-F238E27FC236}">
                <a16:creationId xmlns:a16="http://schemas.microsoft.com/office/drawing/2014/main" id="{ACD98576-282C-2336-2315-B775248A80CA}"/>
              </a:ext>
            </a:extLst>
          </p:cNvPr>
          <p:cNvSpPr/>
          <p:nvPr/>
        </p:nvSpPr>
        <p:spPr>
          <a:xfrm>
            <a:off x="6933156" y="2799567"/>
            <a:ext cx="845507" cy="1941534"/>
          </a:xfrm>
          <a:custGeom>
            <a:avLst/>
            <a:gdLst>
              <a:gd name="connsiteX0" fmla="*/ 0 w 845507"/>
              <a:gd name="connsiteY0" fmla="*/ 1941534 h 1941534"/>
              <a:gd name="connsiteX1" fmla="*/ 482252 w 845507"/>
              <a:gd name="connsiteY1" fmla="*/ 1941534 h 1941534"/>
              <a:gd name="connsiteX2" fmla="*/ 482252 w 845507"/>
              <a:gd name="connsiteY2" fmla="*/ 1822537 h 1941534"/>
              <a:gd name="connsiteX3" fmla="*/ 482252 w 845507"/>
              <a:gd name="connsiteY3" fmla="*/ 0 h 1941534"/>
              <a:gd name="connsiteX4" fmla="*/ 845507 w 845507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507" h="1941534">
                <a:moveTo>
                  <a:pt x="0" y="1941534"/>
                </a:moveTo>
                <a:lnTo>
                  <a:pt x="482252" y="1941534"/>
                </a:lnTo>
                <a:lnTo>
                  <a:pt x="482252" y="1822537"/>
                </a:lnTo>
                <a:lnTo>
                  <a:pt x="482252" y="0"/>
                </a:lnTo>
                <a:lnTo>
                  <a:pt x="845507" y="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C6DA90-C049-43E5-BC7A-4C0CA939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9249805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llamada y retorno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2348641"/>
            <a:ext cx="2446591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2143496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93350"/>
              </p:ext>
            </p:extLst>
          </p:nvPr>
        </p:nvGraphicFramePr>
        <p:xfrm>
          <a:off x="4317312" y="2335791"/>
          <a:ext cx="26072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(a0)x10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04597"/>
              </p:ext>
            </p:extLst>
          </p:nvPr>
        </p:nvGraphicFramePr>
        <p:xfrm>
          <a:off x="7563202" y="2335791"/>
          <a:ext cx="39931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00400008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4073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a0, a0, 1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01297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x0,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9912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41082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396042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2E9FDEF1-4040-CB5F-DEC8-FFF2E575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43874"/>
              </p:ext>
            </p:extLst>
          </p:nvPr>
        </p:nvGraphicFramePr>
        <p:xfrm>
          <a:off x="4531191" y="4648886"/>
          <a:ext cx="2393339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97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8642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4" name="Forma libre 23">
            <a:extLst>
              <a:ext uri="{FF2B5EF4-FFF2-40B4-BE49-F238E27FC236}">
                <a16:creationId xmlns:a16="http://schemas.microsoft.com/office/drawing/2014/main" id="{ACD98576-282C-2336-2315-B775248A80CA}"/>
              </a:ext>
            </a:extLst>
          </p:cNvPr>
          <p:cNvSpPr/>
          <p:nvPr/>
        </p:nvSpPr>
        <p:spPr>
          <a:xfrm>
            <a:off x="6933156" y="2968667"/>
            <a:ext cx="845507" cy="1772433"/>
          </a:xfrm>
          <a:custGeom>
            <a:avLst/>
            <a:gdLst>
              <a:gd name="connsiteX0" fmla="*/ 0 w 845507"/>
              <a:gd name="connsiteY0" fmla="*/ 1941534 h 1941534"/>
              <a:gd name="connsiteX1" fmla="*/ 482252 w 845507"/>
              <a:gd name="connsiteY1" fmla="*/ 1941534 h 1941534"/>
              <a:gd name="connsiteX2" fmla="*/ 482252 w 845507"/>
              <a:gd name="connsiteY2" fmla="*/ 1822537 h 1941534"/>
              <a:gd name="connsiteX3" fmla="*/ 482252 w 845507"/>
              <a:gd name="connsiteY3" fmla="*/ 0 h 1941534"/>
              <a:gd name="connsiteX4" fmla="*/ 845507 w 845507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507" h="1941534">
                <a:moveTo>
                  <a:pt x="0" y="1941534"/>
                </a:moveTo>
                <a:lnTo>
                  <a:pt x="482252" y="1941534"/>
                </a:lnTo>
                <a:lnTo>
                  <a:pt x="482252" y="1822537"/>
                </a:lnTo>
                <a:lnTo>
                  <a:pt x="482252" y="0"/>
                </a:lnTo>
                <a:lnTo>
                  <a:pt x="845507" y="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F0D278A4-1CFA-50AF-1ED7-E6EC263EAE86}"/>
              </a:ext>
            </a:extLst>
          </p:cNvPr>
          <p:cNvSpPr/>
          <p:nvPr/>
        </p:nvSpPr>
        <p:spPr>
          <a:xfrm>
            <a:off x="7775664" y="3047817"/>
            <a:ext cx="822793" cy="22186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6" name="Forma libre 5">
            <a:extLst>
              <a:ext uri="{FF2B5EF4-FFF2-40B4-BE49-F238E27FC236}">
                <a16:creationId xmlns:a16="http://schemas.microsoft.com/office/drawing/2014/main" id="{A93D10B7-7802-CF71-37C5-84626C94B7E7}"/>
              </a:ext>
            </a:extLst>
          </p:cNvPr>
          <p:cNvSpPr/>
          <p:nvPr/>
        </p:nvSpPr>
        <p:spPr>
          <a:xfrm>
            <a:off x="6519797" y="2605414"/>
            <a:ext cx="1258866" cy="563671"/>
          </a:xfrm>
          <a:custGeom>
            <a:avLst/>
            <a:gdLst>
              <a:gd name="connsiteX0" fmla="*/ 1258866 w 1258866"/>
              <a:gd name="connsiteY0" fmla="*/ 563671 h 563671"/>
              <a:gd name="connsiteX1" fmla="*/ 751562 w 1258866"/>
              <a:gd name="connsiteY1" fmla="*/ 563671 h 563671"/>
              <a:gd name="connsiteX2" fmla="*/ 751562 w 1258866"/>
              <a:gd name="connsiteY2" fmla="*/ 0 h 563671"/>
              <a:gd name="connsiteX3" fmla="*/ 0 w 1258866"/>
              <a:gd name="connsiteY3" fmla="*/ 0 h 56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866" h="563671">
                <a:moveTo>
                  <a:pt x="1258866" y="563671"/>
                </a:moveTo>
                <a:lnTo>
                  <a:pt x="751562" y="563671"/>
                </a:lnTo>
                <a:lnTo>
                  <a:pt x="751562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A00C5BB-B266-5E79-8A4D-4027A6B6A2D4}"/>
              </a:ext>
            </a:extLst>
          </p:cNvPr>
          <p:cNvSpPr/>
          <p:nvPr/>
        </p:nvSpPr>
        <p:spPr>
          <a:xfrm>
            <a:off x="9388257" y="2857733"/>
            <a:ext cx="388307" cy="22186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14" name="Forma libre 13">
            <a:extLst>
              <a:ext uri="{FF2B5EF4-FFF2-40B4-BE49-F238E27FC236}">
                <a16:creationId xmlns:a16="http://schemas.microsoft.com/office/drawing/2014/main" id="{9AC32812-0736-BF1A-584E-BD666F7D0060}"/>
              </a:ext>
            </a:extLst>
          </p:cNvPr>
          <p:cNvSpPr/>
          <p:nvPr/>
        </p:nvSpPr>
        <p:spPr>
          <a:xfrm>
            <a:off x="6093912" y="2968668"/>
            <a:ext cx="4246324" cy="2160740"/>
          </a:xfrm>
          <a:custGeom>
            <a:avLst/>
            <a:gdLst>
              <a:gd name="connsiteX0" fmla="*/ 3695178 w 4246324"/>
              <a:gd name="connsiteY0" fmla="*/ 0 h 2160740"/>
              <a:gd name="connsiteX1" fmla="*/ 4246324 w 4246324"/>
              <a:gd name="connsiteY1" fmla="*/ 0 h 2160740"/>
              <a:gd name="connsiteX2" fmla="*/ 4246324 w 4246324"/>
              <a:gd name="connsiteY2" fmla="*/ 81420 h 2160740"/>
              <a:gd name="connsiteX3" fmla="*/ 4246324 w 4246324"/>
              <a:gd name="connsiteY3" fmla="*/ 2160740 h 2160740"/>
              <a:gd name="connsiteX4" fmla="*/ 0 w 4246324"/>
              <a:gd name="connsiteY4" fmla="*/ 2160740 h 2160740"/>
              <a:gd name="connsiteX5" fmla="*/ 0 w 4246324"/>
              <a:gd name="connsiteY5" fmla="*/ 1979113 h 2160740"/>
              <a:gd name="connsiteX6" fmla="*/ 0 w 4246324"/>
              <a:gd name="connsiteY6" fmla="*/ 1891431 h 2160740"/>
              <a:gd name="connsiteX7" fmla="*/ 0 w 4246324"/>
              <a:gd name="connsiteY7" fmla="*/ 1891431 h 216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46324" h="2160740">
                <a:moveTo>
                  <a:pt x="3695178" y="0"/>
                </a:moveTo>
                <a:lnTo>
                  <a:pt x="4246324" y="0"/>
                </a:lnTo>
                <a:lnTo>
                  <a:pt x="4246324" y="81420"/>
                </a:lnTo>
                <a:lnTo>
                  <a:pt x="4246324" y="2160740"/>
                </a:lnTo>
                <a:lnTo>
                  <a:pt x="0" y="2160740"/>
                </a:lnTo>
                <a:lnTo>
                  <a:pt x="0" y="1979113"/>
                </a:lnTo>
                <a:lnTo>
                  <a:pt x="0" y="1891431"/>
                </a:lnTo>
                <a:lnTo>
                  <a:pt x="0" y="1891431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C50CCB6-1458-A02D-9B31-BA7863041C78}"/>
              </a:ext>
            </a:extLst>
          </p:cNvPr>
          <p:cNvSpPr txBox="1"/>
          <p:nvPr/>
        </p:nvSpPr>
        <p:spPr>
          <a:xfrm>
            <a:off x="8107320" y="4916215"/>
            <a:ext cx="1317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00400f00</a:t>
            </a:r>
            <a:endParaRPr lang="es-ES" sz="1200" dirty="0">
              <a:solidFill>
                <a:schemeClr val="accent5"/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95373C5-F11E-760C-EA40-C5B63977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86243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llamada y retorno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2348641"/>
            <a:ext cx="2446591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2143496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85388"/>
              </p:ext>
            </p:extLst>
          </p:nvPr>
        </p:nvGraphicFramePr>
        <p:xfrm>
          <a:off x="4317312" y="2335791"/>
          <a:ext cx="26072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(a0)x10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326345"/>
              </p:ext>
            </p:extLst>
          </p:nvPr>
        </p:nvGraphicFramePr>
        <p:xfrm>
          <a:off x="7563202" y="2335791"/>
          <a:ext cx="39931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00400008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4073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a0, a0, 1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01297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x0,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9912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41082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396042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2E9FDEF1-4040-CB5F-DEC8-FFF2E575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281542"/>
              </p:ext>
            </p:extLst>
          </p:nvPr>
        </p:nvGraphicFramePr>
        <p:xfrm>
          <a:off x="4531191" y="4648886"/>
          <a:ext cx="2393339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97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8642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00400f00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4" name="Forma libre 23">
            <a:extLst>
              <a:ext uri="{FF2B5EF4-FFF2-40B4-BE49-F238E27FC236}">
                <a16:creationId xmlns:a16="http://schemas.microsoft.com/office/drawing/2014/main" id="{ACD98576-282C-2336-2315-B775248A80CA}"/>
              </a:ext>
            </a:extLst>
          </p:cNvPr>
          <p:cNvSpPr/>
          <p:nvPr/>
        </p:nvSpPr>
        <p:spPr>
          <a:xfrm>
            <a:off x="6933156" y="3526077"/>
            <a:ext cx="845507" cy="1215023"/>
          </a:xfrm>
          <a:custGeom>
            <a:avLst/>
            <a:gdLst>
              <a:gd name="connsiteX0" fmla="*/ 0 w 845507"/>
              <a:gd name="connsiteY0" fmla="*/ 1941534 h 1941534"/>
              <a:gd name="connsiteX1" fmla="*/ 482252 w 845507"/>
              <a:gd name="connsiteY1" fmla="*/ 1941534 h 1941534"/>
              <a:gd name="connsiteX2" fmla="*/ 482252 w 845507"/>
              <a:gd name="connsiteY2" fmla="*/ 1822537 h 1941534"/>
              <a:gd name="connsiteX3" fmla="*/ 482252 w 845507"/>
              <a:gd name="connsiteY3" fmla="*/ 0 h 1941534"/>
              <a:gd name="connsiteX4" fmla="*/ 845507 w 845507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507" h="1941534">
                <a:moveTo>
                  <a:pt x="0" y="1941534"/>
                </a:moveTo>
                <a:lnTo>
                  <a:pt x="482252" y="1941534"/>
                </a:lnTo>
                <a:lnTo>
                  <a:pt x="482252" y="1822537"/>
                </a:lnTo>
                <a:lnTo>
                  <a:pt x="482252" y="0"/>
                </a:lnTo>
                <a:lnTo>
                  <a:pt x="845507" y="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339A10-941E-9D11-CBB8-AC61D2B4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44376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llamada y retorno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2348641"/>
            <a:ext cx="2446591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2143496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4920"/>
              </p:ext>
            </p:extLst>
          </p:nvPr>
        </p:nvGraphicFramePr>
        <p:xfrm>
          <a:off x="4317312" y="2335791"/>
          <a:ext cx="26072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(a0)x10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025707"/>
              </p:ext>
            </p:extLst>
          </p:nvPr>
        </p:nvGraphicFramePr>
        <p:xfrm>
          <a:off x="7563202" y="2335791"/>
          <a:ext cx="39931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00400008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4073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a0, a0, 1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01297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x0,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9912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41082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396042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2E9FDEF1-4040-CB5F-DEC8-FFF2E575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34695"/>
              </p:ext>
            </p:extLst>
          </p:nvPr>
        </p:nvGraphicFramePr>
        <p:xfrm>
          <a:off x="4531191" y="4648886"/>
          <a:ext cx="2393339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97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8642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00400f04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4" name="Forma libre 23">
            <a:extLst>
              <a:ext uri="{FF2B5EF4-FFF2-40B4-BE49-F238E27FC236}">
                <a16:creationId xmlns:a16="http://schemas.microsoft.com/office/drawing/2014/main" id="{ACD98576-282C-2336-2315-B775248A80CA}"/>
              </a:ext>
            </a:extLst>
          </p:cNvPr>
          <p:cNvSpPr/>
          <p:nvPr/>
        </p:nvSpPr>
        <p:spPr>
          <a:xfrm>
            <a:off x="6933156" y="3707704"/>
            <a:ext cx="845507" cy="1033396"/>
          </a:xfrm>
          <a:custGeom>
            <a:avLst/>
            <a:gdLst>
              <a:gd name="connsiteX0" fmla="*/ 0 w 845507"/>
              <a:gd name="connsiteY0" fmla="*/ 1941534 h 1941534"/>
              <a:gd name="connsiteX1" fmla="*/ 482252 w 845507"/>
              <a:gd name="connsiteY1" fmla="*/ 1941534 h 1941534"/>
              <a:gd name="connsiteX2" fmla="*/ 482252 w 845507"/>
              <a:gd name="connsiteY2" fmla="*/ 1822537 h 1941534"/>
              <a:gd name="connsiteX3" fmla="*/ 482252 w 845507"/>
              <a:gd name="connsiteY3" fmla="*/ 0 h 1941534"/>
              <a:gd name="connsiteX4" fmla="*/ 845507 w 845507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507" h="1941534">
                <a:moveTo>
                  <a:pt x="0" y="1941534"/>
                </a:moveTo>
                <a:lnTo>
                  <a:pt x="482252" y="1941534"/>
                </a:lnTo>
                <a:lnTo>
                  <a:pt x="482252" y="1822537"/>
                </a:lnTo>
                <a:lnTo>
                  <a:pt x="482252" y="0"/>
                </a:lnTo>
                <a:lnTo>
                  <a:pt x="845507" y="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5694654" y="2482176"/>
            <a:ext cx="822793" cy="22186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7026DD99-746C-72EE-C22E-341A06F8F578}"/>
              </a:ext>
            </a:extLst>
          </p:cNvPr>
          <p:cNvSpPr/>
          <p:nvPr/>
        </p:nvSpPr>
        <p:spPr>
          <a:xfrm>
            <a:off x="4315216" y="2605414"/>
            <a:ext cx="1766170" cy="2617939"/>
          </a:xfrm>
          <a:custGeom>
            <a:avLst/>
            <a:gdLst>
              <a:gd name="connsiteX0" fmla="*/ 1377863 w 1766170"/>
              <a:gd name="connsiteY0" fmla="*/ 0 h 2617939"/>
              <a:gd name="connsiteX1" fmla="*/ 0 w 1766170"/>
              <a:gd name="connsiteY1" fmla="*/ 0 h 2617939"/>
              <a:gd name="connsiteX2" fmla="*/ 0 w 1766170"/>
              <a:gd name="connsiteY2" fmla="*/ 219205 h 2617939"/>
              <a:gd name="connsiteX3" fmla="*/ 0 w 1766170"/>
              <a:gd name="connsiteY3" fmla="*/ 2617939 h 2617939"/>
              <a:gd name="connsiteX4" fmla="*/ 169102 w 1766170"/>
              <a:gd name="connsiteY4" fmla="*/ 2611676 h 2617939"/>
              <a:gd name="connsiteX5" fmla="*/ 1766170 w 1766170"/>
              <a:gd name="connsiteY5" fmla="*/ 2611676 h 2617939"/>
              <a:gd name="connsiteX6" fmla="*/ 1766170 w 1766170"/>
              <a:gd name="connsiteY6" fmla="*/ 2442575 h 2617939"/>
              <a:gd name="connsiteX7" fmla="*/ 1766170 w 1766170"/>
              <a:gd name="connsiteY7" fmla="*/ 2242159 h 261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66170" h="2617939">
                <a:moveTo>
                  <a:pt x="1377863" y="0"/>
                </a:moveTo>
                <a:lnTo>
                  <a:pt x="0" y="0"/>
                </a:lnTo>
                <a:lnTo>
                  <a:pt x="0" y="219205"/>
                </a:lnTo>
                <a:lnTo>
                  <a:pt x="0" y="2617939"/>
                </a:lnTo>
                <a:cubicBezTo>
                  <a:pt x="110561" y="2609434"/>
                  <a:pt x="54200" y="2611676"/>
                  <a:pt x="169102" y="2611676"/>
                </a:cubicBezTo>
                <a:lnTo>
                  <a:pt x="1766170" y="2611676"/>
                </a:lnTo>
                <a:lnTo>
                  <a:pt x="1766170" y="2442575"/>
                </a:lnTo>
                <a:lnTo>
                  <a:pt x="1766170" y="2242159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AC3E74-9A75-5959-534A-259F3385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8012604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llamada y retorno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2348641"/>
            <a:ext cx="2446591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s-ES" sz="1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a0, a0, 1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2143496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69823"/>
              </p:ext>
            </p:extLst>
          </p:nvPr>
        </p:nvGraphicFramePr>
        <p:xfrm>
          <a:off x="4317312" y="2335791"/>
          <a:ext cx="260721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(a0)x10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563211"/>
              </p:ext>
            </p:extLst>
          </p:nvPr>
        </p:nvGraphicFramePr>
        <p:xfrm>
          <a:off x="7563202" y="2335791"/>
          <a:ext cx="399318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00400008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a0, 0(t0)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4073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a0, a0, 1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01297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00400f04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2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x0, </a:t>
                      </a:r>
                      <a:r>
                        <a:rPr lang="es-ES" sz="1200" b="1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799123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410822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396042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2E9FDEF1-4040-CB5F-DEC8-FFF2E575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291726"/>
              </p:ext>
            </p:extLst>
          </p:nvPr>
        </p:nvGraphicFramePr>
        <p:xfrm>
          <a:off x="4531191" y="4648886"/>
          <a:ext cx="2393339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97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8642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00400008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4" name="Forma libre 23">
            <a:extLst>
              <a:ext uri="{FF2B5EF4-FFF2-40B4-BE49-F238E27FC236}">
                <a16:creationId xmlns:a16="http://schemas.microsoft.com/office/drawing/2014/main" id="{ACD98576-282C-2336-2315-B775248A80CA}"/>
              </a:ext>
            </a:extLst>
          </p:cNvPr>
          <p:cNvSpPr/>
          <p:nvPr/>
        </p:nvSpPr>
        <p:spPr>
          <a:xfrm>
            <a:off x="6933156" y="3156559"/>
            <a:ext cx="845507" cy="1584541"/>
          </a:xfrm>
          <a:custGeom>
            <a:avLst/>
            <a:gdLst>
              <a:gd name="connsiteX0" fmla="*/ 0 w 845507"/>
              <a:gd name="connsiteY0" fmla="*/ 1941534 h 1941534"/>
              <a:gd name="connsiteX1" fmla="*/ 482252 w 845507"/>
              <a:gd name="connsiteY1" fmla="*/ 1941534 h 1941534"/>
              <a:gd name="connsiteX2" fmla="*/ 482252 w 845507"/>
              <a:gd name="connsiteY2" fmla="*/ 1822537 h 1941534"/>
              <a:gd name="connsiteX3" fmla="*/ 482252 w 845507"/>
              <a:gd name="connsiteY3" fmla="*/ 0 h 1941534"/>
              <a:gd name="connsiteX4" fmla="*/ 845507 w 845507"/>
              <a:gd name="connsiteY4" fmla="*/ 0 h 194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507" h="1941534">
                <a:moveTo>
                  <a:pt x="0" y="1941534"/>
                </a:moveTo>
                <a:lnTo>
                  <a:pt x="482252" y="1941534"/>
                </a:lnTo>
                <a:lnTo>
                  <a:pt x="482252" y="1822537"/>
                </a:lnTo>
                <a:lnTo>
                  <a:pt x="482252" y="0"/>
                </a:lnTo>
                <a:lnTo>
                  <a:pt x="845507" y="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01DFDC-D3F5-736C-A83B-5AC1143D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8472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54"/>
            <a:ext cx="10343115" cy="1478570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registros temporales vs preservados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0343116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función invocada </a:t>
            </a:r>
            <a:r>
              <a:rPr lang="es-ES" dirty="0"/>
              <a:t>puede usar los </a:t>
            </a:r>
            <a:r>
              <a:rPr lang="es-ES" dirty="0">
                <a:solidFill>
                  <a:srgbClr val="C00000"/>
                </a:solidFill>
              </a:rPr>
              <a:t>mismos registros </a:t>
            </a:r>
            <a:r>
              <a:rPr lang="es-ES" dirty="0"/>
              <a:t>que está usando la </a:t>
            </a:r>
            <a:r>
              <a:rPr lang="es-ES" dirty="0">
                <a:solidFill>
                  <a:schemeClr val="accent2"/>
                </a:solidFill>
              </a:rPr>
              <a:t>función </a:t>
            </a:r>
            <a:r>
              <a:rPr lang="es-ES" dirty="0" err="1">
                <a:solidFill>
                  <a:schemeClr val="accent2"/>
                </a:solidFill>
              </a:rPr>
              <a:t>invocante</a:t>
            </a:r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/>
              <a:t>Si la función invocada </a:t>
            </a:r>
            <a:r>
              <a:rPr lang="es-ES" dirty="0">
                <a:solidFill>
                  <a:schemeClr val="accent2"/>
                </a:solidFill>
              </a:rPr>
              <a:t>cambia alguno en uso </a:t>
            </a:r>
            <a:r>
              <a:rPr lang="es-ES" dirty="0"/>
              <a:t>por la </a:t>
            </a:r>
            <a:r>
              <a:rPr lang="es-ES" dirty="0" err="1"/>
              <a:t>invocante</a:t>
            </a:r>
            <a:r>
              <a:rPr lang="es-ES" dirty="0"/>
              <a:t>, al retornar a ésta no encontrará el valor esperado y </a:t>
            </a:r>
            <a:r>
              <a:rPr lang="es-ES" dirty="0">
                <a:solidFill>
                  <a:srgbClr val="C00000"/>
                </a:solidFill>
              </a:rPr>
              <a:t>el programa fallará</a:t>
            </a: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248628" y="3757819"/>
            <a:ext cx="3481997" cy="2166993"/>
          </a:xfrm>
          <a:prstGeom prst="foldedCorner">
            <a:avLst>
              <a:gd name="adj" fmla="val 1088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3983147" y="3535563"/>
            <a:ext cx="74747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5004129" y="3757819"/>
            <a:ext cx="3145042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0(t0)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a0,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a0, t0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622727" y="3552674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11608-FF72-0FFC-A65A-27C7832EBCEA}"/>
              </a:ext>
            </a:extLst>
          </p:cNvPr>
          <p:cNvSpPr txBox="1"/>
          <p:nvPr/>
        </p:nvSpPr>
        <p:spPr>
          <a:xfrm>
            <a:off x="8182503" y="4063588"/>
            <a:ext cx="394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función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invocante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usa </a:t>
            </a:r>
            <a:r>
              <a:rPr lang="es-ES" sz="1400" b="1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para almacenar temporalmente la dirección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36E24C7-055B-48AA-B4DE-DA26A1844968}"/>
              </a:ext>
            </a:extLst>
          </p:cNvPr>
          <p:cNvCxnSpPr>
            <a:cxnSpLocks/>
          </p:cNvCxnSpPr>
          <p:nvPr/>
        </p:nvCxnSpPr>
        <p:spPr>
          <a:xfrm flipH="1">
            <a:off x="6584742" y="4333492"/>
            <a:ext cx="1706818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133BA1-501D-5E3B-4DEC-5C965D285424}"/>
              </a:ext>
            </a:extLst>
          </p:cNvPr>
          <p:cNvSpPr txBox="1"/>
          <p:nvPr/>
        </p:nvSpPr>
        <p:spPr>
          <a:xfrm>
            <a:off x="8198826" y="4703480"/>
            <a:ext cx="394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pero, el valor de </a:t>
            </a:r>
            <a:r>
              <a:rPr lang="es-ES" sz="1400" b="1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ha cambiado tras la llamada y ya no contiene la dirección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44A5090-32D1-EEA5-944F-B4D3794312FD}"/>
              </a:ext>
            </a:extLst>
          </p:cNvPr>
          <p:cNvCxnSpPr>
            <a:cxnSpLocks/>
          </p:cNvCxnSpPr>
          <p:nvPr/>
        </p:nvCxnSpPr>
        <p:spPr>
          <a:xfrm flipH="1">
            <a:off x="6792669" y="4973384"/>
            <a:ext cx="1515214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B44D7F-3B84-1D76-542B-51D21E052679}"/>
              </a:ext>
            </a:extLst>
          </p:cNvPr>
          <p:cNvSpPr txBox="1"/>
          <p:nvPr/>
        </p:nvSpPr>
        <p:spPr>
          <a:xfrm>
            <a:off x="8182503" y="5330830"/>
            <a:ext cx="3947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función invocada usa </a:t>
            </a:r>
            <a:r>
              <a:rPr lang="es-ES" sz="1400" b="1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para almacenar temporalmente el resultado del cálculo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8CB755-A34A-7903-0D02-38000326BE8B}"/>
              </a:ext>
            </a:extLst>
          </p:cNvPr>
          <p:cNvCxnSpPr>
            <a:cxnSpLocks/>
          </p:cNvCxnSpPr>
          <p:nvPr/>
        </p:nvCxnSpPr>
        <p:spPr>
          <a:xfrm flipH="1">
            <a:off x="6776346" y="5600734"/>
            <a:ext cx="1515214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CD21B41-D535-5A4B-6CAA-3421178E950A}"/>
              </a:ext>
            </a:extLst>
          </p:cNvPr>
          <p:cNvSpPr txBox="1"/>
          <p:nvPr/>
        </p:nvSpPr>
        <p:spPr>
          <a:xfrm>
            <a:off x="5813471" y="3458764"/>
            <a:ext cx="1334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C00000"/>
                </a:solidFill>
              </a:rPr>
              <a:t>INCORRECTO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E016D3-DDA6-7549-A026-4FC99D41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139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2580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Wingdings" charset="2"/>
              <a:buAutoNum type="arabicPlain" startAt="2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Tipos de lenguajes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512887"/>
            <a:ext cx="9905999" cy="35417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Lenguaje ensamblador</a:t>
            </a:r>
          </a:p>
          <a:p>
            <a:pPr marL="457200" lvl="1" indent="0" eaLnBrk="1" hangingPunct="1">
              <a:buNone/>
            </a:pPr>
            <a:r>
              <a:rPr lang="es-ES" dirty="0"/>
              <a:t>Lenguaje de Programación con instrucciones de bajo contenido semántico comprensibles por los humanos. (</a:t>
            </a:r>
            <a:r>
              <a:rPr lang="es-ES" dirty="0" err="1"/>
              <a:t>ejm</a:t>
            </a:r>
            <a:r>
              <a:rPr lang="es-ES" dirty="0"/>
              <a:t>: Intel 386, </a:t>
            </a:r>
            <a:r>
              <a:rPr lang="es-ES" dirty="0" err="1"/>
              <a:t>Alpha</a:t>
            </a:r>
            <a:r>
              <a:rPr lang="es-ES" dirty="0"/>
              <a:t>, </a:t>
            </a:r>
            <a:r>
              <a:rPr lang="es-ES" dirty="0" smtClean="0"/>
              <a:t>MIPS, ARM)</a:t>
            </a:r>
            <a:endParaRPr lang="es-ES" dirty="0"/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2987676" y="2991457"/>
            <a:ext cx="5584824" cy="35004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s-ES" sz="1400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MOVI R3,0	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 es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suma_parcial</a:t>
            </a:r>
            <a:endParaRPr lang="es-ES" sz="1400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MOVI R1,0	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es i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MOVI R4, LO(V)	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MOVHI R4, HI(V)	; R4 carga 1er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vector V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MOVI R0,0	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 el salto incondicional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MOVI R2,Vueltas	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CMPLT 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R5,R1,r2	;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¿i &lt; Vueltas?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BZ R5,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fiwhile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si (R5==0) fin bucle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ADDI R1,R1,1	</a:t>
            </a:r>
            <a:r>
              <a:rPr lang="es-ES" sz="1400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i++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….</a:t>
            </a:r>
          </a:p>
          <a:p>
            <a:pPr algn="l"/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BZ R0,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; salto incondicional bucle</a:t>
            </a:r>
          </a:p>
          <a:p>
            <a:pPr algn="l"/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Fiwhile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058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54"/>
            <a:ext cx="10150169" cy="1478570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registros temporales vs preservados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5316854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Por </a:t>
            </a:r>
            <a:r>
              <a:rPr lang="es-ES" b="1" dirty="0">
                <a:solidFill>
                  <a:srgbClr val="C00000"/>
                </a:solidFill>
              </a:rPr>
              <a:t>CONVENIO</a:t>
            </a:r>
            <a:r>
              <a:rPr lang="es-ES" dirty="0"/>
              <a:t>, los registros se clasifican en </a:t>
            </a:r>
            <a:r>
              <a:rPr lang="es-ES" dirty="0">
                <a:solidFill>
                  <a:schemeClr val="accent2"/>
                </a:solidFill>
              </a:rPr>
              <a:t>preservados</a:t>
            </a:r>
            <a:r>
              <a:rPr lang="es-ES" dirty="0"/>
              <a:t> y </a:t>
            </a:r>
            <a:r>
              <a:rPr lang="es-ES" dirty="0">
                <a:solidFill>
                  <a:schemeClr val="accent2"/>
                </a:solidFill>
              </a:rPr>
              <a:t>temporales</a:t>
            </a:r>
          </a:p>
          <a:p>
            <a:r>
              <a:rPr lang="es-ES" dirty="0">
                <a:solidFill>
                  <a:schemeClr val="accent2"/>
                </a:solidFill>
              </a:rPr>
              <a:t>Registro preservado </a:t>
            </a:r>
            <a:r>
              <a:rPr lang="es-ES" dirty="0"/>
              <a:t>(</a:t>
            </a:r>
            <a:r>
              <a:rPr lang="es-ES" i="1" dirty="0" err="1"/>
              <a:t>callee-saved</a:t>
            </a:r>
            <a:r>
              <a:rPr lang="es-ES" dirty="0"/>
              <a:t>): aquel que el programador debe garantizar que </a:t>
            </a:r>
            <a:r>
              <a:rPr lang="es-ES" dirty="0">
                <a:solidFill>
                  <a:schemeClr val="accent2"/>
                </a:solidFill>
              </a:rPr>
              <a:t>su contenido no varía tras ejecutar una función</a:t>
            </a:r>
          </a:p>
          <a:p>
            <a:pPr lvl="1"/>
            <a:r>
              <a:rPr lang="es-ES" dirty="0"/>
              <a:t>Su </a:t>
            </a:r>
            <a:r>
              <a:rPr lang="es-ES" dirty="0">
                <a:solidFill>
                  <a:schemeClr val="accent2"/>
                </a:solidFill>
              </a:rPr>
              <a:t>valor tras retornar </a:t>
            </a:r>
            <a:r>
              <a:rPr lang="es-ES" dirty="0"/>
              <a:t>de la función invocada </a:t>
            </a:r>
            <a:r>
              <a:rPr lang="es-ES" dirty="0">
                <a:solidFill>
                  <a:srgbClr val="C00000"/>
                </a:solidFill>
              </a:rPr>
              <a:t>debe ser el mismo </a:t>
            </a:r>
            <a:r>
              <a:rPr lang="es-ES" dirty="0"/>
              <a:t>que tenía cuando se saltó a ella</a:t>
            </a:r>
          </a:p>
          <a:p>
            <a:pPr lvl="1"/>
            <a:r>
              <a:rPr lang="es-ES" dirty="0"/>
              <a:t>Para ello, o no se modifica en la función invocada o la </a:t>
            </a:r>
            <a:r>
              <a:rPr lang="es-ES" dirty="0">
                <a:solidFill>
                  <a:schemeClr val="accent2"/>
                </a:solidFill>
              </a:rPr>
              <a:t>función invocada salva </a:t>
            </a:r>
            <a:r>
              <a:rPr lang="es-ES" dirty="0"/>
              <a:t>su valor al principio y lo restaura al final</a:t>
            </a:r>
          </a:p>
          <a:p>
            <a:pPr lvl="1"/>
            <a:r>
              <a:rPr lang="es-ES" dirty="0"/>
              <a:t>Son registros preservados: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… s11, 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s0/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solidFill>
                  <a:schemeClr val="accent2"/>
                </a:solidFill>
              </a:rPr>
              <a:t>Registro temporal </a:t>
            </a:r>
            <a:r>
              <a:rPr lang="es-ES" dirty="0"/>
              <a:t>(</a:t>
            </a:r>
            <a:r>
              <a:rPr lang="es-ES" i="1" dirty="0" err="1"/>
              <a:t>caller-saved</a:t>
            </a:r>
            <a:r>
              <a:rPr lang="es-ES" dirty="0"/>
              <a:t>): aquel cuyo </a:t>
            </a:r>
            <a:r>
              <a:rPr lang="es-ES" dirty="0">
                <a:solidFill>
                  <a:schemeClr val="accent2"/>
                </a:solidFill>
              </a:rPr>
              <a:t>contenido puede alterarse libremente al ejecutar una función</a:t>
            </a:r>
          </a:p>
          <a:p>
            <a:pPr lvl="1"/>
            <a:r>
              <a:rPr lang="es-ES" dirty="0"/>
              <a:t>Su </a:t>
            </a:r>
            <a:r>
              <a:rPr lang="es-ES" dirty="0">
                <a:solidFill>
                  <a:schemeClr val="accent2"/>
                </a:solidFill>
              </a:rPr>
              <a:t>valor tras retornar </a:t>
            </a:r>
            <a:r>
              <a:rPr lang="es-ES" dirty="0"/>
              <a:t>de una función invocada </a:t>
            </a:r>
            <a:r>
              <a:rPr lang="es-ES" dirty="0">
                <a:solidFill>
                  <a:srgbClr val="C00000"/>
                </a:solidFill>
              </a:rPr>
              <a:t>puede ser distinto </a:t>
            </a:r>
            <a:r>
              <a:rPr lang="es-ES" dirty="0"/>
              <a:t>del que tenía cuando se saltó a ella</a:t>
            </a:r>
          </a:p>
          <a:p>
            <a:pPr lvl="1"/>
            <a:r>
              <a:rPr lang="es-ES" dirty="0"/>
              <a:t>Si la </a:t>
            </a:r>
            <a:r>
              <a:rPr lang="es-ES" dirty="0">
                <a:solidFill>
                  <a:schemeClr val="accent2"/>
                </a:solidFill>
              </a:rPr>
              <a:t>función </a:t>
            </a:r>
            <a:r>
              <a:rPr lang="es-ES" dirty="0" err="1">
                <a:solidFill>
                  <a:schemeClr val="accent2"/>
                </a:solidFill>
              </a:rPr>
              <a:t>invocante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quiere conservar su valor, debe salvar su valor antes de saltar a la función invocada y restaurarlo a su retorno</a:t>
            </a:r>
          </a:p>
          <a:p>
            <a:pPr lvl="1"/>
            <a:r>
              <a:rPr lang="es-ES" dirty="0"/>
              <a:t>Son registros temporales: </a:t>
            </a:r>
            <a:r>
              <a:rPr lang="es-E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… t6, a0 … a7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2F5F4F-508F-0605-E15F-DE047547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889922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54"/>
            <a:ext cx="10217281" cy="1478570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registros temporales vs preservados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8791"/>
            <a:ext cx="11050588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Según este convenio, </a:t>
            </a:r>
            <a:r>
              <a:rPr lang="es-ES" dirty="0">
                <a:solidFill>
                  <a:schemeClr val="accent2"/>
                </a:solidFill>
              </a:rPr>
              <a:t>lo correcto sería que la función </a:t>
            </a:r>
            <a:r>
              <a:rPr lang="es-ES" dirty="0" err="1">
                <a:solidFill>
                  <a:schemeClr val="accent2"/>
                </a:solidFill>
              </a:rPr>
              <a:t>invocante</a:t>
            </a:r>
            <a:r>
              <a:rPr lang="es-ES" dirty="0">
                <a:solidFill>
                  <a:schemeClr val="accent2"/>
                </a:solidFill>
              </a:rPr>
              <a:t> use registros </a:t>
            </a:r>
            <a:r>
              <a:rPr lang="es-ES" dirty="0" smtClean="0">
                <a:solidFill>
                  <a:schemeClr val="accent2"/>
                </a:solidFill>
              </a:rPr>
              <a:t>preservados </a:t>
            </a:r>
            <a:r>
              <a:rPr lang="es-ES" dirty="0" smtClean="0"/>
              <a:t>cuando quiere conservar un dato tras una llamada.</a:t>
            </a:r>
          </a:p>
          <a:p>
            <a:pPr marL="0" indent="0">
              <a:buNone/>
            </a:pPr>
            <a:r>
              <a:rPr lang="es-ES" dirty="0" smtClean="0"/>
              <a:t>La</a:t>
            </a:r>
            <a:r>
              <a:rPr lang="es-ES" dirty="0"/>
              <a:t> invocada podrá seguir usando registros temporales y si usa </a:t>
            </a: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preservados </a:t>
            </a:r>
            <a:r>
              <a:rPr lang="es-ES" dirty="0"/>
              <a:t>deberá </a:t>
            </a:r>
            <a:r>
              <a:rPr lang="es-ES" dirty="0" smtClean="0"/>
              <a:t>salvarlos antes de modificarlos y restaurarlos antes</a:t>
            </a:r>
            <a:r>
              <a:rPr lang="es-ES" dirty="0"/>
              <a:t> de volver.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6" name="Esquina doblada 5">
            <a:extLst>
              <a:ext uri="{FF2B5EF4-FFF2-40B4-BE49-F238E27FC236}">
                <a16:creationId xmlns:a16="http://schemas.microsoft.com/office/drawing/2014/main" id="{1371B9A3-C808-F167-BB4D-78A2CBFEA962}"/>
              </a:ext>
            </a:extLst>
          </p:cNvPr>
          <p:cNvSpPr/>
          <p:nvPr/>
        </p:nvSpPr>
        <p:spPr>
          <a:xfrm>
            <a:off x="1265406" y="3959155"/>
            <a:ext cx="3481997" cy="2166993"/>
          </a:xfrm>
          <a:prstGeom prst="foldedCorner">
            <a:avLst>
              <a:gd name="adj" fmla="val 1088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x+1;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B208BB3-D422-4273-103A-682713620E5A}"/>
              </a:ext>
            </a:extLst>
          </p:cNvPr>
          <p:cNvSpPr/>
          <p:nvPr/>
        </p:nvSpPr>
        <p:spPr>
          <a:xfrm>
            <a:off x="3999925" y="3736899"/>
            <a:ext cx="747478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C/C++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5020907" y="3959155"/>
            <a:ext cx="3145042" cy="2529617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es-E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s0,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0(s0)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0(s0)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a0, 1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a0, t0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639505" y="3754010"/>
            <a:ext cx="526444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11608-FF72-0FFC-A65A-27C7832EBCEA}"/>
              </a:ext>
            </a:extLst>
          </p:cNvPr>
          <p:cNvSpPr txBox="1"/>
          <p:nvPr/>
        </p:nvSpPr>
        <p:spPr>
          <a:xfrm>
            <a:off x="8224448" y="4071977"/>
            <a:ext cx="3134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función </a:t>
            </a:r>
            <a:r>
              <a:rPr lang="es-ES" sz="1400" i="1" dirty="0" err="1">
                <a:solidFill>
                  <a:schemeClr val="bg1">
                    <a:lumMod val="10000"/>
                  </a:schemeClr>
                </a:solidFill>
              </a:rPr>
              <a:t>invocante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usa </a:t>
            </a:r>
            <a:r>
              <a:rPr lang="es-ES" sz="1400" b="1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para almacenar temporalmente la dirección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936E24C7-055B-48AA-B4DE-DA26A1844968}"/>
              </a:ext>
            </a:extLst>
          </p:cNvPr>
          <p:cNvCxnSpPr>
            <a:cxnSpLocks/>
          </p:cNvCxnSpPr>
          <p:nvPr/>
        </p:nvCxnSpPr>
        <p:spPr>
          <a:xfrm flipH="1">
            <a:off x="6601520" y="4534828"/>
            <a:ext cx="1706818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133BA1-501D-5E3B-4DEC-5C965D285424}"/>
              </a:ext>
            </a:extLst>
          </p:cNvPr>
          <p:cNvSpPr txBox="1"/>
          <p:nvPr/>
        </p:nvSpPr>
        <p:spPr>
          <a:xfrm>
            <a:off x="8240771" y="4804148"/>
            <a:ext cx="3134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si </a:t>
            </a:r>
            <a:r>
              <a:rPr lang="es-ES" sz="1400" b="1" i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está correctamente programada, </a:t>
            </a:r>
            <a:r>
              <a:rPr lang="es-ES" sz="1400" b="1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seguirá conteniendo la dirección de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44A5090-32D1-EEA5-944F-B4D3794312FD}"/>
              </a:ext>
            </a:extLst>
          </p:cNvPr>
          <p:cNvCxnSpPr>
            <a:cxnSpLocks/>
          </p:cNvCxnSpPr>
          <p:nvPr/>
        </p:nvCxnSpPr>
        <p:spPr>
          <a:xfrm flipH="1">
            <a:off x="6809447" y="5174720"/>
            <a:ext cx="1515214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2B44D7F-3B84-1D76-542B-51D21E052679}"/>
              </a:ext>
            </a:extLst>
          </p:cNvPr>
          <p:cNvSpPr txBox="1"/>
          <p:nvPr/>
        </p:nvSpPr>
        <p:spPr>
          <a:xfrm>
            <a:off x="8224448" y="5515388"/>
            <a:ext cx="3134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función invocada no usa </a:t>
            </a:r>
            <a:r>
              <a:rPr lang="es-ES" sz="1400" b="1" i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 por lo que su valor no cambiará durante su ejecución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88CB755-A34A-7903-0D02-38000326BE8B}"/>
              </a:ext>
            </a:extLst>
          </p:cNvPr>
          <p:cNvCxnSpPr>
            <a:cxnSpLocks/>
          </p:cNvCxnSpPr>
          <p:nvPr/>
        </p:nvCxnSpPr>
        <p:spPr>
          <a:xfrm flipH="1">
            <a:off x="6793124" y="5802070"/>
            <a:ext cx="1515214" cy="0"/>
          </a:xfrm>
          <a:prstGeom prst="straightConnector1">
            <a:avLst/>
          </a:prstGeom>
          <a:ln w="15875"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803D3B7-8C56-7C0D-7ECD-843AD1C5EA40}"/>
              </a:ext>
            </a:extLst>
          </p:cNvPr>
          <p:cNvSpPr txBox="1"/>
          <p:nvPr/>
        </p:nvSpPr>
        <p:spPr>
          <a:xfrm>
            <a:off x="5855301" y="3672626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5"/>
                </a:solidFill>
              </a:rPr>
              <a:t>CORRECTO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B8F636-BC8D-67A1-F429-AF549F78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228858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141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9363737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54"/>
            <a:ext cx="10200503" cy="1478570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registros temporales vs preservados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Resumen del </a:t>
            </a:r>
            <a:r>
              <a:rPr lang="es-ES" dirty="0">
                <a:solidFill>
                  <a:schemeClr val="accent2"/>
                </a:solidFill>
              </a:rPr>
              <a:t>uso de los registros </a:t>
            </a:r>
            <a:r>
              <a:rPr lang="es-ES" dirty="0"/>
              <a:t>por </a:t>
            </a:r>
            <a:r>
              <a:rPr lang="es-ES" b="1" dirty="0">
                <a:solidFill>
                  <a:srgbClr val="C00000"/>
                </a:solidFill>
              </a:rPr>
              <a:t>CONVENIO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4272375" y="2293470"/>
            <a:ext cx="3706704" cy="4176223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jal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448380" y="2088325"/>
            <a:ext cx="530699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AA4DD263-B391-0717-2E8D-2382D06596C8}"/>
              </a:ext>
            </a:extLst>
          </p:cNvPr>
          <p:cNvSpPr/>
          <p:nvPr/>
        </p:nvSpPr>
        <p:spPr>
          <a:xfrm>
            <a:off x="4544314" y="2759978"/>
            <a:ext cx="3114835" cy="6426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</a:rPr>
              <a:t>Salvar registros </a:t>
            </a:r>
            <a:r>
              <a:rPr kumimoji="0" lang="es-ES" sz="14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</a:rPr>
              <a:t>PRESERVADOS</a:t>
            </a: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</a:rPr>
              <a:t> que se vayan a modificar en el cuerpo de la función </a:t>
            </a:r>
            <a:r>
              <a:rPr kumimoji="0" lang="es-ES" sz="14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2CFFA54-46FA-EB69-C796-AB4B34633347}"/>
              </a:ext>
            </a:extLst>
          </p:cNvPr>
          <p:cNvSpPr/>
          <p:nvPr/>
        </p:nvSpPr>
        <p:spPr>
          <a:xfrm>
            <a:off x="4546402" y="3524833"/>
            <a:ext cx="3112747" cy="7360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</a:rPr>
              <a:t>Salvar registros </a:t>
            </a:r>
            <a:r>
              <a:rPr kumimoji="0" lang="es-ES" sz="14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</a:rPr>
              <a:t>TEMPORALES</a:t>
            </a:r>
            <a:r>
              <a:rPr kumimoji="0" lang="es-ES" sz="1400" b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</a:rPr>
              <a:t>que no se quieran perder al llamar a la función </a:t>
            </a:r>
            <a:r>
              <a:rPr kumimoji="0" lang="es-ES" sz="14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CBFEF119-5BD7-910B-E4A0-2173BE0E7826}"/>
              </a:ext>
            </a:extLst>
          </p:cNvPr>
          <p:cNvSpPr/>
          <p:nvPr/>
        </p:nvSpPr>
        <p:spPr>
          <a:xfrm>
            <a:off x="4548490" y="4466001"/>
            <a:ext cx="3096017" cy="6506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>
              <a:defRPr/>
            </a:pP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Restaurar registros </a:t>
            </a:r>
            <a:r>
              <a:rPr kumimoji="0" lang="es-ES" sz="14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TEMPORALES</a:t>
            </a: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salvados antes de la llamada a </a:t>
            </a: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funcB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100757AD-67C1-55BD-C96F-D06223BDAF5A}"/>
              </a:ext>
            </a:extLst>
          </p:cNvPr>
          <p:cNvSpPr/>
          <p:nvPr/>
        </p:nvSpPr>
        <p:spPr>
          <a:xfrm>
            <a:off x="4544314" y="5301787"/>
            <a:ext cx="3114835" cy="671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>
              <a:defRPr/>
            </a:pP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Restaurar registros </a:t>
            </a:r>
            <a:r>
              <a:rPr kumimoji="0" lang="es-ES" sz="14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PRESERVADOS</a:t>
            </a:r>
            <a:r>
              <a:rPr kumimoji="0" lang="es-ES" sz="14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se salvaron al comienzo de la función </a:t>
            </a: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funcA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F3407-98B8-AA50-C3D5-0F71CD98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572926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33850"/>
            <a:ext cx="9905998" cy="5461520"/>
          </a:xfrm>
        </p:spPr>
        <p:txBody>
          <a:bodyPr>
            <a:normAutofit fontScale="92500" lnSpcReduction="20000"/>
          </a:bodyPr>
          <a:lstStyle/>
          <a:p>
            <a:r>
              <a:rPr lang="es-ES" dirty="0">
                <a:cs typeface="Courier New" panose="02070309020205020404" pitchFamily="49" charset="0"/>
              </a:rPr>
              <a:t>La </a:t>
            </a:r>
            <a:r>
              <a:rPr lang="es-ES" dirty="0">
                <a:solidFill>
                  <a:srgbClr val="C00000"/>
                </a:solidFill>
                <a:cs typeface="Courier New" panose="02070309020205020404" pitchFamily="49" charset="0"/>
              </a:rPr>
              <a:t>PILA</a:t>
            </a:r>
            <a:r>
              <a:rPr lang="es-ES" dirty="0">
                <a:cs typeface="Courier New" panose="02070309020205020404" pitchFamily="49" charset="0"/>
              </a:rPr>
              <a:t> (</a:t>
            </a:r>
            <a:r>
              <a:rPr lang="es-ES" i="1" dirty="0" err="1">
                <a:cs typeface="Courier New" panose="02070309020205020404" pitchFamily="49" charset="0"/>
              </a:rPr>
              <a:t>stack</a:t>
            </a:r>
            <a:r>
              <a:rPr lang="es-ES" dirty="0">
                <a:cs typeface="Courier New" panose="02070309020205020404" pitchFamily="49" charset="0"/>
              </a:rPr>
              <a:t>) es una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región de memoria </a:t>
            </a:r>
            <a:r>
              <a:rPr lang="es-ES" dirty="0">
                <a:cs typeface="Courier New" panose="02070309020205020404" pitchFamily="49" charset="0"/>
              </a:rPr>
              <a:t>en donde se pueden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almacenar datos temporalmente</a:t>
            </a:r>
            <a:r>
              <a:rPr lang="es-ES" dirty="0">
                <a:cs typeface="Courier New" panose="02070309020205020404" pitchFamily="49" charset="0"/>
              </a:rPr>
              <a:t> sin conocer la dirección efectiva que ocupan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Registros que se deben preservar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Argumentos de una función (cuando son más de 8)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Variables locales a una función cuando no hay registros suficientes</a:t>
            </a:r>
          </a:p>
          <a:p>
            <a:r>
              <a:rPr lang="es-ES" dirty="0">
                <a:cs typeface="Courier New" panose="02070309020205020404" pitchFamily="49" charset="0"/>
              </a:rPr>
              <a:t>Sobre una pila se pueden realizar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2 operaciones</a:t>
            </a:r>
          </a:p>
          <a:p>
            <a:pPr lvl="1"/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Apilar</a:t>
            </a:r>
            <a:r>
              <a:rPr lang="es-ES" dirty="0">
                <a:cs typeface="Courier New" panose="02070309020205020404" pitchFamily="49" charset="0"/>
              </a:rPr>
              <a:t> (</a:t>
            </a:r>
            <a:r>
              <a:rPr lang="es-ES" i="1" dirty="0" err="1">
                <a:cs typeface="Courier New" panose="02070309020205020404" pitchFamily="49" charset="0"/>
              </a:rPr>
              <a:t>push</a:t>
            </a:r>
            <a:r>
              <a:rPr lang="es-ES" dirty="0">
                <a:cs typeface="Courier New" panose="02070309020205020404" pitchFamily="49" charset="0"/>
              </a:rPr>
              <a:t>): almacenar un dato sobre la cima de la pila</a:t>
            </a:r>
          </a:p>
          <a:p>
            <a:pPr lvl="1"/>
            <a:r>
              <a:rPr lang="es-ES" dirty="0" err="1">
                <a:solidFill>
                  <a:schemeClr val="accent2"/>
                </a:solidFill>
                <a:cs typeface="Courier New" panose="02070309020205020404" pitchFamily="49" charset="0"/>
              </a:rPr>
              <a:t>Desapliar</a:t>
            </a:r>
            <a:r>
              <a:rPr lang="es-ES" dirty="0">
                <a:cs typeface="Courier New" panose="02070309020205020404" pitchFamily="49" charset="0"/>
              </a:rPr>
              <a:t> (</a:t>
            </a:r>
            <a:r>
              <a:rPr lang="es-ES" i="1" dirty="0">
                <a:cs typeface="Courier New" panose="02070309020205020404" pitchFamily="49" charset="0"/>
              </a:rPr>
              <a:t>pop</a:t>
            </a:r>
            <a:r>
              <a:rPr lang="es-ES" dirty="0">
                <a:cs typeface="Courier New" panose="02070309020205020404" pitchFamily="49" charset="0"/>
              </a:rPr>
              <a:t>): recuperar el dato ubicado en la cima de la pila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La pila funciona como una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LIFO</a:t>
            </a:r>
            <a:r>
              <a:rPr lang="es-ES" dirty="0">
                <a:cs typeface="Courier New" panose="02070309020205020404" pitchFamily="49" charset="0"/>
              </a:rPr>
              <a:t> (</a:t>
            </a:r>
            <a:r>
              <a:rPr lang="es-ES" dirty="0" err="1">
                <a:cs typeface="Courier New" panose="02070309020205020404" pitchFamily="49" charset="0"/>
              </a:rPr>
              <a:t>Last</a:t>
            </a:r>
            <a:r>
              <a:rPr lang="es-ES" dirty="0">
                <a:cs typeface="Courier New" panose="02070309020205020404" pitchFamily="49" charset="0"/>
              </a:rPr>
              <a:t>-in </a:t>
            </a:r>
            <a:r>
              <a:rPr lang="es-ES" dirty="0" err="1">
                <a:cs typeface="Courier New" panose="02070309020205020404" pitchFamily="49" charset="0"/>
              </a:rPr>
              <a:t>First-out</a:t>
            </a:r>
            <a:r>
              <a:rPr lang="es-ES" dirty="0">
                <a:cs typeface="Courier New" panose="02070309020205020404" pitchFamily="49" charset="0"/>
              </a:rPr>
              <a:t>): los datos apilados en cierto orden se recuperan </a:t>
            </a:r>
            <a:r>
              <a:rPr lang="es-ES" dirty="0" err="1">
                <a:cs typeface="Courier New" panose="02070309020205020404" pitchFamily="49" charset="0"/>
              </a:rPr>
              <a:t>desapilándolos</a:t>
            </a:r>
            <a:r>
              <a:rPr lang="es-ES" dirty="0">
                <a:cs typeface="Courier New" panose="02070309020205020404" pitchFamily="49" charset="0"/>
              </a:rPr>
              <a:t> en orden inverso</a:t>
            </a:r>
          </a:p>
          <a:p>
            <a:r>
              <a:rPr lang="es-ES" dirty="0">
                <a:cs typeface="Courier New" panose="02070309020205020404" pitchFamily="49" charset="0"/>
              </a:rPr>
              <a:t>Por </a:t>
            </a:r>
            <a:r>
              <a:rPr lang="es-ES" dirty="0">
                <a:solidFill>
                  <a:srgbClr val="C00000"/>
                </a:solidFill>
                <a:cs typeface="Courier New" panose="02070309020205020404" pitchFamily="49" charset="0"/>
              </a:rPr>
              <a:t>CONVENIO</a:t>
            </a:r>
            <a:r>
              <a:rPr lang="es-ES" dirty="0">
                <a:cs typeface="Courier New" panose="02070309020205020404" pitchFamily="49" charset="0"/>
              </a:rPr>
              <a:t>, en ensamblador RISC-V: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La pila es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descendente</a:t>
            </a:r>
            <a:r>
              <a:rPr lang="es-ES" dirty="0">
                <a:cs typeface="Courier New" panose="02070309020205020404" pitchFamily="49" charset="0"/>
              </a:rPr>
              <a:t>: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crece de direcciones altas hacia bajas </a:t>
            </a:r>
            <a:r>
              <a:rPr lang="es-ES" dirty="0">
                <a:cs typeface="Courier New" panose="02070309020205020404" pitchFamily="49" charset="0"/>
              </a:rPr>
              <a:t>de memoria</a:t>
            </a:r>
          </a:p>
          <a:p>
            <a:pPr lvl="1"/>
            <a:r>
              <a:rPr lang="es-ES" dirty="0">
                <a:cs typeface="Courier New" panose="02070309020205020404" pitchFamily="49" charset="0"/>
              </a:rPr>
              <a:t>Se usa el registro </a:t>
            </a:r>
            <a:r>
              <a:rPr lang="es-E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cs typeface="Courier New" panose="02070309020205020404" pitchFamily="49" charset="0"/>
              </a:rPr>
              <a:t> para almacenar la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dirección de la cima de la pila</a:t>
            </a:r>
            <a:r>
              <a:rPr lang="es-ES" dirty="0">
                <a:cs typeface="Courier New" panose="02070309020205020404" pitchFamily="49" charset="0"/>
              </a:rPr>
              <a:t>, que siempre </a:t>
            </a:r>
            <a:r>
              <a:rPr lang="es-ES" dirty="0">
                <a:solidFill>
                  <a:schemeClr val="accent2"/>
                </a:solidFill>
                <a:cs typeface="Courier New" panose="02070309020205020404" pitchFamily="49" charset="0"/>
              </a:rPr>
              <a:t>contiene el último dato apilado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E80BA9-C7B2-BA15-19AD-8619AC01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03003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17006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 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11862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229094"/>
              </p:ext>
            </p:extLst>
          </p:nvPr>
        </p:nvGraphicFramePr>
        <p:xfrm>
          <a:off x="4317312" y="4199142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06808"/>
              </p:ext>
            </p:extLst>
          </p:nvPr>
        </p:nvGraphicFramePr>
        <p:xfrm>
          <a:off x="7563202" y="3823362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886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70732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3868170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8516"/>
            <a:ext cx="11050588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Apilar un dato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Decrementar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/>
              <a:t>el </a:t>
            </a:r>
            <a:r>
              <a:rPr lang="es-ES" dirty="0"/>
              <a:t>número de bytes que ocupe el dato, normalmente </a:t>
            </a:r>
            <a:r>
              <a:rPr lang="es-ES" dirty="0" smtClean="0"/>
              <a:t>4</a:t>
            </a:r>
            <a:endParaRPr lang="es-ES" dirty="0"/>
          </a:p>
          <a:p>
            <a:r>
              <a:rPr lang="es-ES" dirty="0">
                <a:solidFill>
                  <a:schemeClr val="accent2"/>
                </a:solidFill>
              </a:rPr>
              <a:t>Almacenar</a:t>
            </a:r>
            <a:r>
              <a:rPr lang="es-ES" dirty="0"/>
              <a:t> el dato en la </a:t>
            </a:r>
            <a:r>
              <a:rPr lang="es-ES" dirty="0">
                <a:solidFill>
                  <a:schemeClr val="accent2"/>
                </a:solidFill>
              </a:rPr>
              <a:t>cima</a:t>
            </a:r>
            <a:r>
              <a:rPr lang="es-ES" dirty="0"/>
              <a:t> de la pila (</a:t>
            </a:r>
            <a:r>
              <a:rPr lang="es-ES" i="1" dirty="0"/>
              <a:t>store</a:t>
            </a:r>
            <a:r>
              <a:rPr lang="es-ES" dirty="0"/>
              <a:t>)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429724B0-314D-EC11-8BC2-A169E8901365}"/>
              </a:ext>
            </a:extLst>
          </p:cNvPr>
          <p:cNvSpPr/>
          <p:nvPr/>
        </p:nvSpPr>
        <p:spPr>
          <a:xfrm>
            <a:off x="6923314" y="4658035"/>
            <a:ext cx="893775" cy="357510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15645" y="3956703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0D640-6CFE-7B55-3712-64325523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6448273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25395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20251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803100"/>
              </p:ext>
            </p:extLst>
          </p:nvPr>
        </p:nvGraphicFramePr>
        <p:xfrm>
          <a:off x="4317312" y="4207531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45561"/>
              </p:ext>
            </p:extLst>
          </p:nvPr>
        </p:nvGraphicFramePr>
        <p:xfrm>
          <a:off x="7563202" y="3831751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7725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62343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3876559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429724B0-314D-EC11-8BC2-A169E8901365}"/>
              </a:ext>
            </a:extLst>
          </p:cNvPr>
          <p:cNvSpPr/>
          <p:nvPr/>
        </p:nvSpPr>
        <p:spPr>
          <a:xfrm>
            <a:off x="6923314" y="4666424"/>
            <a:ext cx="893775" cy="16419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3965092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8A6B4-AD9E-B0A2-0FB8-4E5CE99D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145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 txBox="1">
            <a:spLocks/>
          </p:cNvSpPr>
          <p:nvPr/>
        </p:nvSpPr>
        <p:spPr>
          <a:xfrm>
            <a:off x="1141413" y="1478516"/>
            <a:ext cx="11050588" cy="363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 smtClean="0">
                <a:solidFill>
                  <a:schemeClr val="accent2"/>
                </a:solidFill>
              </a:rPr>
              <a:t>Apilar un dato </a:t>
            </a:r>
            <a:r>
              <a:rPr lang="es-ES" dirty="0" smtClean="0"/>
              <a:t>supone:</a:t>
            </a:r>
          </a:p>
          <a:p>
            <a:r>
              <a:rPr lang="es-ES" dirty="0" err="1" smtClean="0">
                <a:solidFill>
                  <a:schemeClr val="accent2"/>
                </a:solidFill>
              </a:rPr>
              <a:t>Decrementar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 smtClean="0">
                <a:solidFill>
                  <a:schemeClr val="accent2"/>
                </a:solidFill>
              </a:rPr>
              <a:t> </a:t>
            </a:r>
            <a:r>
              <a:rPr lang="es-ES" dirty="0" smtClean="0"/>
              <a:t>el número de bytes que ocupe el dato, normalmente 4</a:t>
            </a:r>
          </a:p>
          <a:p>
            <a:r>
              <a:rPr lang="es-ES" dirty="0" smtClean="0">
                <a:solidFill>
                  <a:schemeClr val="accent2"/>
                </a:solidFill>
              </a:rPr>
              <a:t>Almacenar</a:t>
            </a:r>
            <a:r>
              <a:rPr lang="es-ES" dirty="0" smtClean="0"/>
              <a:t> el dato en la </a:t>
            </a:r>
            <a:r>
              <a:rPr lang="es-ES" dirty="0" smtClean="0">
                <a:solidFill>
                  <a:schemeClr val="accent2"/>
                </a:solidFill>
              </a:rPr>
              <a:t>cima</a:t>
            </a:r>
            <a:r>
              <a:rPr lang="es-ES" dirty="0" smtClean="0"/>
              <a:t> de la pila (</a:t>
            </a:r>
            <a:r>
              <a:rPr lang="es-ES" i="1" dirty="0" smtClean="0"/>
              <a:t>store</a:t>
            </a:r>
            <a:r>
              <a:rPr lang="es-ES" dirty="0" smtClean="0"/>
              <a:t>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02361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17006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11862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962680"/>
              </p:ext>
            </p:extLst>
          </p:nvPr>
        </p:nvGraphicFramePr>
        <p:xfrm>
          <a:off x="4317312" y="4199142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46571"/>
              </p:ext>
            </p:extLst>
          </p:nvPr>
        </p:nvGraphicFramePr>
        <p:xfrm>
          <a:off x="7563202" y="3823362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048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53954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3868170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3956703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D38225EB-5404-7F43-843F-D755A8C7721E}"/>
              </a:ext>
            </a:extLst>
          </p:cNvPr>
          <p:cNvSpPr/>
          <p:nvPr/>
        </p:nvSpPr>
        <p:spPr>
          <a:xfrm>
            <a:off x="6923314" y="4658035"/>
            <a:ext cx="893775" cy="16419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B425E4-DFEE-2686-2005-F69A5D3E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146</a:t>
            </a:fld>
            <a:endParaRPr lang="es-ES" noProof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78516"/>
            <a:ext cx="11050588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Apilar un dato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Decrementar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/>
              <a:t>el </a:t>
            </a:r>
            <a:r>
              <a:rPr lang="es-ES" dirty="0"/>
              <a:t>número de bytes que ocupe el dato, normalmente </a:t>
            </a:r>
            <a:r>
              <a:rPr lang="es-ES" dirty="0" smtClean="0"/>
              <a:t>4</a:t>
            </a:r>
            <a:endParaRPr lang="es-ES" dirty="0"/>
          </a:p>
          <a:p>
            <a:r>
              <a:rPr lang="es-ES" dirty="0">
                <a:solidFill>
                  <a:schemeClr val="accent2"/>
                </a:solidFill>
              </a:rPr>
              <a:t>Almacenar</a:t>
            </a:r>
            <a:r>
              <a:rPr lang="es-ES" dirty="0"/>
              <a:t> el dato en la </a:t>
            </a:r>
            <a:r>
              <a:rPr lang="es-ES" dirty="0">
                <a:solidFill>
                  <a:schemeClr val="accent2"/>
                </a:solidFill>
              </a:rPr>
              <a:t>cima</a:t>
            </a:r>
            <a:r>
              <a:rPr lang="es-ES" dirty="0"/>
              <a:t> de la pila (</a:t>
            </a:r>
            <a:r>
              <a:rPr lang="es-ES" i="1" dirty="0"/>
              <a:t>store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391105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33784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28640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4396"/>
              </p:ext>
            </p:extLst>
          </p:nvPr>
        </p:nvGraphicFramePr>
        <p:xfrm>
          <a:off x="4317312" y="4215920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73594"/>
              </p:ext>
            </p:extLst>
          </p:nvPr>
        </p:nvGraphicFramePr>
        <p:xfrm>
          <a:off x="7563202" y="3840140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77258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70732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4741685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4824373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A446D666-83DC-FB9A-2CDC-F723AA14EAE8}"/>
              </a:ext>
            </a:extLst>
          </p:cNvPr>
          <p:cNvSpPr/>
          <p:nvPr/>
        </p:nvSpPr>
        <p:spPr>
          <a:xfrm>
            <a:off x="6923314" y="4674813"/>
            <a:ext cx="893775" cy="16419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F09871-21E3-4FF4-673F-97686287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147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1050588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Desapilar</a:t>
            </a:r>
            <a:r>
              <a:rPr lang="es-ES" dirty="0">
                <a:solidFill>
                  <a:schemeClr val="accent2"/>
                </a:solidFill>
              </a:rPr>
              <a:t> un dato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Cargar</a:t>
            </a:r>
            <a:r>
              <a:rPr lang="es-ES" dirty="0"/>
              <a:t> el dato ubicado en la </a:t>
            </a:r>
            <a:r>
              <a:rPr lang="es-ES" dirty="0">
                <a:solidFill>
                  <a:schemeClr val="accent2"/>
                </a:solidFill>
              </a:rPr>
              <a:t>cima</a:t>
            </a:r>
            <a:r>
              <a:rPr lang="es-ES" dirty="0"/>
              <a:t> de la pila (</a:t>
            </a:r>
            <a:r>
              <a:rPr lang="es-ES" i="1" dirty="0"/>
              <a:t>load</a:t>
            </a:r>
            <a:r>
              <a:rPr lang="es-ES" dirty="0"/>
              <a:t>)</a:t>
            </a:r>
          </a:p>
          <a:p>
            <a:r>
              <a:rPr lang="es-ES" dirty="0">
                <a:solidFill>
                  <a:schemeClr val="accent2"/>
                </a:solidFill>
              </a:rPr>
              <a:t>Incrementar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/>
              <a:t>el </a:t>
            </a:r>
            <a:r>
              <a:rPr lang="es-ES" dirty="0"/>
              <a:t>número de bytes que ocupe el dato, normalmente </a:t>
            </a:r>
            <a:r>
              <a:rPr lang="es-ES" dirty="0" smtClean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18560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25395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20251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74126"/>
              </p:ext>
            </p:extLst>
          </p:nvPr>
        </p:nvGraphicFramePr>
        <p:xfrm>
          <a:off x="4317312" y="4207531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745904"/>
              </p:ext>
            </p:extLst>
          </p:nvPr>
        </p:nvGraphicFramePr>
        <p:xfrm>
          <a:off x="7563202" y="3831751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886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62343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4733296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1050588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Desapilar</a:t>
            </a:r>
            <a:r>
              <a:rPr lang="es-ES" dirty="0">
                <a:solidFill>
                  <a:schemeClr val="accent2"/>
                </a:solidFill>
              </a:rPr>
              <a:t> un dato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Cargar</a:t>
            </a:r>
            <a:r>
              <a:rPr lang="es-ES" dirty="0"/>
              <a:t> el dato ubicado en la </a:t>
            </a:r>
            <a:r>
              <a:rPr lang="es-ES" dirty="0">
                <a:solidFill>
                  <a:schemeClr val="accent2"/>
                </a:solidFill>
              </a:rPr>
              <a:t>cima</a:t>
            </a:r>
            <a:r>
              <a:rPr lang="es-ES" dirty="0"/>
              <a:t> de la pila (</a:t>
            </a:r>
            <a:r>
              <a:rPr lang="es-ES" i="1" dirty="0"/>
              <a:t>load</a:t>
            </a:r>
            <a:r>
              <a:rPr lang="es-ES" dirty="0"/>
              <a:t>)</a:t>
            </a:r>
          </a:p>
          <a:p>
            <a:r>
              <a:rPr lang="es-ES" dirty="0">
                <a:solidFill>
                  <a:schemeClr val="accent2"/>
                </a:solidFill>
              </a:rPr>
              <a:t>Incrementar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/>
              <a:t>el </a:t>
            </a:r>
            <a:r>
              <a:rPr lang="es-ES" dirty="0"/>
              <a:t>número de bytes que ocupe el dato, normalmente </a:t>
            </a:r>
            <a:r>
              <a:rPr lang="es-ES" dirty="0" smtClean="0"/>
              <a:t>4</a:t>
            </a:r>
            <a:endParaRPr lang="es-ES" dirty="0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4817627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6451DE6C-6DCE-6EA4-CDD0-37ABCA7F82E5}"/>
              </a:ext>
            </a:extLst>
          </p:cNvPr>
          <p:cNvSpPr/>
          <p:nvPr/>
        </p:nvSpPr>
        <p:spPr>
          <a:xfrm>
            <a:off x="6923314" y="4666424"/>
            <a:ext cx="893775" cy="16419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99991A-AF60-4FCE-E259-98DEA2C67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178801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00228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395084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88643"/>
              </p:ext>
            </p:extLst>
          </p:nvPr>
        </p:nvGraphicFramePr>
        <p:xfrm>
          <a:off x="4317312" y="4182364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77531"/>
              </p:ext>
            </p:extLst>
          </p:nvPr>
        </p:nvGraphicFramePr>
        <p:xfrm>
          <a:off x="7563202" y="3806584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4370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37176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4708129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429724B0-314D-EC11-8BC2-A169E8901365}"/>
              </a:ext>
            </a:extLst>
          </p:cNvPr>
          <p:cNvSpPr/>
          <p:nvPr/>
        </p:nvSpPr>
        <p:spPr>
          <a:xfrm>
            <a:off x="6923314" y="4641257"/>
            <a:ext cx="893775" cy="337194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7254" y="4804204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4BC39-EB34-32BF-9249-76998E1E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149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11050588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Desapilar</a:t>
            </a:r>
            <a:r>
              <a:rPr lang="es-ES" dirty="0">
                <a:solidFill>
                  <a:schemeClr val="accent2"/>
                </a:solidFill>
              </a:rPr>
              <a:t> un dato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Cargar</a:t>
            </a:r>
            <a:r>
              <a:rPr lang="es-ES" dirty="0"/>
              <a:t> el dato ubicado en la </a:t>
            </a:r>
            <a:r>
              <a:rPr lang="es-ES" dirty="0">
                <a:solidFill>
                  <a:schemeClr val="accent2"/>
                </a:solidFill>
              </a:rPr>
              <a:t>cima</a:t>
            </a:r>
            <a:r>
              <a:rPr lang="es-ES" dirty="0"/>
              <a:t> de la pila (</a:t>
            </a:r>
            <a:r>
              <a:rPr lang="es-ES" i="1" dirty="0"/>
              <a:t>load</a:t>
            </a:r>
            <a:r>
              <a:rPr lang="es-ES" dirty="0"/>
              <a:t>)</a:t>
            </a:r>
          </a:p>
          <a:p>
            <a:r>
              <a:rPr lang="es-ES" dirty="0">
                <a:solidFill>
                  <a:schemeClr val="accent2"/>
                </a:solidFill>
              </a:rPr>
              <a:t>Incrementar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 smtClean="0"/>
              <a:t>el </a:t>
            </a:r>
            <a:r>
              <a:rPr lang="es-ES" dirty="0"/>
              <a:t>número de bytes que ocupe el dato, normalmente </a:t>
            </a:r>
            <a:r>
              <a:rPr lang="es-ES" dirty="0" smtClean="0"/>
              <a:t>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18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Wingdings" charset="2"/>
              <a:buAutoNum type="arabicPlain" startAt="2"/>
            </a:pPr>
            <a:r>
              <a:rPr lang="es-ES" sz="4000" dirty="0">
                <a:ea typeface="ＭＳ Ｐゴシック" charset="-128"/>
                <a:cs typeface="ＭＳ Ｐゴシック" charset="-128"/>
              </a:rPr>
              <a:t>Tipos de lenguajes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97014"/>
            <a:ext cx="8229600" cy="15845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Lenguaje máquina</a:t>
            </a:r>
          </a:p>
          <a:p>
            <a:pPr marL="457200" lvl="1" indent="0" eaLnBrk="1" hangingPunct="1">
              <a:buNone/>
            </a:pPr>
            <a:r>
              <a:rPr lang="es-ES" dirty="0"/>
              <a:t>Lenguaje de Programación con instrucciones </a:t>
            </a:r>
            <a:r>
              <a:rPr lang="es-ES" dirty="0" smtClean="0"/>
              <a:t>comprensible </a:t>
            </a:r>
            <a:r>
              <a:rPr lang="es-ES" dirty="0"/>
              <a:t>por el computador.</a:t>
            </a:r>
          </a:p>
          <a:p>
            <a:pPr lvl="1" eaLnBrk="1" hangingPunct="1"/>
            <a:endParaRPr lang="es-ES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88289" y="3212977"/>
            <a:ext cx="1872729" cy="23764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endParaRPr lang="es-E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0010100101101001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1010001001001011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1111010100111010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0010010101000010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1110010100101001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0101000001000011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1110010010000010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0001000010101110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1001000101010000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1110100100100100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0010101001011110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1100101000000010</a:t>
            </a:r>
          </a:p>
          <a:p>
            <a:pPr>
              <a:lnSpc>
                <a:spcPct val="80000"/>
              </a:lnSpc>
              <a:buSzPct val="100000"/>
              <a:buFont typeface="Wingdings" pitchFamily="2" charset="2"/>
              <a:buNone/>
            </a:pPr>
            <a:endParaRPr lang="es-ES" sz="1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513066" y="2996953"/>
            <a:ext cx="7175222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-107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-107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-107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-107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</a:pPr>
            <a:r>
              <a:rPr lang="es-ES" sz="2800" kern="0" dirty="0">
                <a:solidFill>
                  <a:schemeClr val="bg1">
                    <a:lumMod val="10000"/>
                  </a:schemeClr>
                </a:solidFill>
                <a:ea typeface="ＭＳ Ｐゴシック" charset="-128"/>
                <a:cs typeface="ＭＳ Ｐゴシック" charset="-128"/>
              </a:rPr>
              <a:t>Ciclo de </a:t>
            </a:r>
            <a:r>
              <a:rPr lang="es-ES" sz="2800" kern="0" dirty="0" smtClean="0">
                <a:solidFill>
                  <a:schemeClr val="bg1">
                    <a:lumMod val="10000"/>
                  </a:schemeClr>
                </a:solidFill>
                <a:ea typeface="ＭＳ Ｐゴシック" charset="-128"/>
                <a:cs typeface="ＭＳ Ｐゴシック" charset="-128"/>
              </a:rPr>
              <a:t>instrucción</a:t>
            </a:r>
          </a:p>
          <a:p>
            <a:pPr marL="685800" lvl="1" indent="-228600" defTabSz="9144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s-ES" sz="2000" kern="0" dirty="0" smtClean="0">
                <a:solidFill>
                  <a:schemeClr val="accent1"/>
                </a:solidFill>
              </a:rPr>
              <a:t>Búsqueda </a:t>
            </a:r>
            <a:r>
              <a:rPr lang="es-ES" sz="2000" kern="0" dirty="0">
                <a:solidFill>
                  <a:schemeClr val="accent1"/>
                </a:solidFill>
              </a:rPr>
              <a:t>de la instrucción (</a:t>
            </a:r>
            <a:r>
              <a:rPr lang="es-ES" sz="2000" kern="0" dirty="0" err="1">
                <a:solidFill>
                  <a:schemeClr val="accent1"/>
                </a:solidFill>
              </a:rPr>
              <a:t>fetching</a:t>
            </a:r>
            <a:r>
              <a:rPr lang="es-ES" sz="2000" kern="0" dirty="0">
                <a:solidFill>
                  <a:schemeClr val="accent1"/>
                </a:solidFill>
              </a:rPr>
              <a:t>): </a:t>
            </a:r>
            <a:r>
              <a:rPr lang="es-ES" sz="2000" kern="0" dirty="0">
                <a:solidFill>
                  <a:schemeClr val="bg1">
                    <a:lumMod val="10000"/>
                  </a:schemeClr>
                </a:solidFill>
              </a:rPr>
              <a:t>el procesador lee de memoria la instrucción a ejecutar. Debe conocer la posición de memoria donde se encuentra la instrucción: PC (</a:t>
            </a:r>
            <a:r>
              <a:rPr lang="es-ES" sz="2000" kern="0" dirty="0" err="1">
                <a:solidFill>
                  <a:schemeClr val="bg1">
                    <a:lumMod val="10000"/>
                  </a:schemeClr>
                </a:solidFill>
              </a:rPr>
              <a:t>Program</a:t>
            </a:r>
            <a:r>
              <a:rPr lang="es-ES" sz="2000" kern="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s-ES" sz="2000" kern="0" dirty="0" err="1">
                <a:solidFill>
                  <a:schemeClr val="bg1">
                    <a:lumMod val="10000"/>
                  </a:schemeClr>
                </a:solidFill>
              </a:rPr>
              <a:t>Counter</a:t>
            </a:r>
            <a:r>
              <a:rPr lang="es-ES" sz="2000" kern="0" dirty="0">
                <a:solidFill>
                  <a:schemeClr val="bg1">
                    <a:lumMod val="10000"/>
                  </a:schemeClr>
                </a:solidFill>
              </a:rPr>
              <a:t>, contador del programa</a:t>
            </a:r>
            <a:r>
              <a:rPr lang="es-ES" sz="2000" kern="0" dirty="0" smtClean="0">
                <a:solidFill>
                  <a:schemeClr val="bg1">
                    <a:lumMod val="10000"/>
                  </a:schemeClr>
                </a:solidFill>
              </a:rPr>
              <a:t>).</a:t>
            </a:r>
          </a:p>
          <a:p>
            <a:pPr marL="685800" lvl="1" indent="-228600" defTabSz="9144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s-ES" sz="2000" kern="0" dirty="0" smtClean="0">
                <a:solidFill>
                  <a:schemeClr val="accent1"/>
                </a:solidFill>
              </a:rPr>
              <a:t>Decodificación </a:t>
            </a:r>
            <a:r>
              <a:rPr lang="es-ES" sz="2000" kern="0" dirty="0">
                <a:solidFill>
                  <a:schemeClr val="accent1"/>
                </a:solidFill>
              </a:rPr>
              <a:t>de la instrucción: </a:t>
            </a:r>
            <a:r>
              <a:rPr lang="es-ES" sz="2000" kern="0" dirty="0">
                <a:solidFill>
                  <a:schemeClr val="bg1">
                    <a:lumMod val="10000"/>
                  </a:schemeClr>
                </a:solidFill>
              </a:rPr>
              <a:t>Debe determinar el tipo de instrucción y los </a:t>
            </a:r>
            <a:r>
              <a:rPr lang="es-ES" sz="2000" kern="0" dirty="0" err="1">
                <a:solidFill>
                  <a:schemeClr val="bg1">
                    <a:lumMod val="10000"/>
                  </a:schemeClr>
                </a:solidFill>
              </a:rPr>
              <a:t>operandos</a:t>
            </a:r>
            <a:r>
              <a:rPr lang="es-ES" sz="2000" kern="0" dirty="0">
                <a:solidFill>
                  <a:schemeClr val="bg1">
                    <a:lumMod val="10000"/>
                  </a:schemeClr>
                </a:solidFill>
              </a:rPr>
              <a:t> que </a:t>
            </a:r>
            <a:r>
              <a:rPr lang="es-ES" sz="2000" kern="0" dirty="0" smtClean="0">
                <a:solidFill>
                  <a:schemeClr val="bg1">
                    <a:lumMod val="10000"/>
                  </a:schemeClr>
                </a:solidFill>
              </a:rPr>
              <a:t>utiliza.</a:t>
            </a:r>
          </a:p>
          <a:p>
            <a:pPr marL="685800" lvl="1" indent="-228600" defTabSz="914400" eaLnBrk="1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</a:pPr>
            <a:r>
              <a:rPr lang="es-ES" sz="2000" kern="0" dirty="0" smtClean="0">
                <a:solidFill>
                  <a:schemeClr val="accent1"/>
                </a:solidFill>
              </a:rPr>
              <a:t>Ejecución </a:t>
            </a:r>
            <a:r>
              <a:rPr lang="es-ES" sz="2000" kern="0" dirty="0">
                <a:solidFill>
                  <a:schemeClr val="accent1"/>
                </a:solidFill>
              </a:rPr>
              <a:t>de la instrucción: </a:t>
            </a:r>
            <a:r>
              <a:rPr lang="es-ES" sz="2000" kern="0" dirty="0">
                <a:solidFill>
                  <a:schemeClr val="bg1">
                    <a:lumMod val="10000"/>
                  </a:schemeClr>
                </a:solidFill>
              </a:rPr>
              <a:t>Ejecuta la acción expresada por la instrucción.</a:t>
            </a:r>
          </a:p>
          <a:p>
            <a:pPr lvl="1" eaLnBrk="1" hangingPunct="1">
              <a:lnSpc>
                <a:spcPct val="100000"/>
              </a:lnSpc>
            </a:pPr>
            <a:endParaRPr lang="es-ES" sz="2000" kern="0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3" name="2 Conector recto de flecha"/>
          <p:cNvCxnSpPr/>
          <p:nvPr/>
        </p:nvCxnSpPr>
        <p:spPr bwMode="auto">
          <a:xfrm>
            <a:off x="8356600" y="4624637"/>
            <a:ext cx="33168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78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17006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11862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98168"/>
              </p:ext>
            </p:extLst>
          </p:nvPr>
        </p:nvGraphicFramePr>
        <p:xfrm>
          <a:off x="4317312" y="4199142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00009abc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55048"/>
              </p:ext>
            </p:extLst>
          </p:nvPr>
        </p:nvGraphicFramePr>
        <p:xfrm>
          <a:off x="7563202" y="3823362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00001234</a:t>
                      </a:r>
                      <a:endParaRPr lang="es-ES" sz="12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048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53954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5581644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>
                <a:solidFill>
                  <a:schemeClr val="accent2"/>
                </a:solidFill>
              </a:rPr>
              <a:t>datos </a:t>
            </a:r>
            <a:r>
              <a:rPr lang="es-ES" dirty="0" err="1">
                <a:solidFill>
                  <a:schemeClr val="accent2"/>
                </a:solidFill>
              </a:rPr>
              <a:t>desapilados</a:t>
            </a:r>
            <a:r>
              <a:rPr lang="es-ES" dirty="0">
                <a:solidFill>
                  <a:schemeClr val="accent2"/>
                </a:solidFill>
              </a:rPr>
              <a:t> permanecen en </a:t>
            </a:r>
            <a:r>
              <a:rPr lang="es-ES" dirty="0" smtClean="0">
                <a:solidFill>
                  <a:schemeClr val="accent2"/>
                </a:solidFill>
              </a:rPr>
              <a:t>memoria</a:t>
            </a:r>
          </a:p>
          <a:p>
            <a:pPr marL="0" indent="0">
              <a:buNone/>
            </a:pPr>
            <a:r>
              <a:rPr lang="es-ES" dirty="0" smtClean="0"/>
              <a:t>Pero </a:t>
            </a:r>
            <a:r>
              <a:rPr lang="es-ES" dirty="0">
                <a:solidFill>
                  <a:schemeClr val="accent2"/>
                </a:solidFill>
              </a:rPr>
              <a:t>no pueden usarse </a:t>
            </a:r>
            <a:r>
              <a:rPr lang="es-ES" dirty="0"/>
              <a:t>porque </a:t>
            </a:r>
            <a:r>
              <a:rPr lang="es-ES" dirty="0">
                <a:solidFill>
                  <a:schemeClr val="accent2"/>
                </a:solidFill>
              </a:rPr>
              <a:t>serán </a:t>
            </a:r>
            <a:r>
              <a:rPr lang="es-ES" dirty="0" smtClean="0">
                <a:solidFill>
                  <a:schemeClr val="accent2"/>
                </a:solidFill>
              </a:rPr>
              <a:t>sobrescritos </a:t>
            </a:r>
            <a:r>
              <a:rPr lang="es-ES" dirty="0"/>
              <a:t>por los datos que se apilen con posterioridad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429724B0-314D-EC11-8BC2-A169E8901365}"/>
              </a:ext>
            </a:extLst>
          </p:cNvPr>
          <p:cNvSpPr/>
          <p:nvPr/>
        </p:nvSpPr>
        <p:spPr>
          <a:xfrm>
            <a:off x="6923314" y="4658035"/>
            <a:ext cx="893775" cy="337194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4761" y="5669388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2FECA-9761-5FEC-80F3-5A14566D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5032367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08617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0x9abc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-4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03473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337951"/>
              </p:ext>
            </p:extLst>
          </p:nvPr>
        </p:nvGraphicFramePr>
        <p:xfrm>
          <a:off x="4317312" y="4190753"/>
          <a:ext cx="26072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0001fffc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00009abc</a:t>
                      </a: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752291"/>
              </p:ext>
            </p:extLst>
          </p:nvPr>
        </p:nvGraphicFramePr>
        <p:xfrm>
          <a:off x="7563202" y="3814973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00009abc</a:t>
                      </a: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5209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245565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5573255"/>
            <a:ext cx="1651797" cy="43635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>
                <a:solidFill>
                  <a:schemeClr val="accent2"/>
                </a:solidFill>
              </a:rPr>
              <a:t>datos </a:t>
            </a:r>
            <a:r>
              <a:rPr lang="es-ES" dirty="0" err="1">
                <a:solidFill>
                  <a:schemeClr val="accent2"/>
                </a:solidFill>
              </a:rPr>
              <a:t>desapilados</a:t>
            </a:r>
            <a:r>
              <a:rPr lang="es-ES" dirty="0">
                <a:solidFill>
                  <a:schemeClr val="accent2"/>
                </a:solidFill>
              </a:rPr>
              <a:t> permanecen en </a:t>
            </a:r>
            <a:r>
              <a:rPr lang="es-ES" dirty="0" smtClean="0">
                <a:solidFill>
                  <a:schemeClr val="accent2"/>
                </a:solidFill>
              </a:rPr>
              <a:t>memoria</a:t>
            </a:r>
          </a:p>
          <a:p>
            <a:pPr marL="0" indent="0">
              <a:buNone/>
            </a:pPr>
            <a:r>
              <a:rPr lang="es-ES" dirty="0" smtClean="0"/>
              <a:t>Pero </a:t>
            </a:r>
            <a:r>
              <a:rPr lang="es-ES" dirty="0">
                <a:solidFill>
                  <a:schemeClr val="accent2"/>
                </a:solidFill>
              </a:rPr>
              <a:t>no pueden usarse </a:t>
            </a:r>
            <a:r>
              <a:rPr lang="es-ES" dirty="0"/>
              <a:t>porque </a:t>
            </a:r>
            <a:r>
              <a:rPr lang="es-ES" dirty="0">
                <a:solidFill>
                  <a:schemeClr val="accent2"/>
                </a:solidFill>
              </a:rPr>
              <a:t>serán </a:t>
            </a:r>
            <a:r>
              <a:rPr lang="es-ES" dirty="0" smtClean="0">
                <a:solidFill>
                  <a:schemeClr val="accent2"/>
                </a:solidFill>
              </a:rPr>
              <a:t>sobrescritos </a:t>
            </a:r>
            <a:r>
              <a:rPr lang="es-ES" dirty="0"/>
              <a:t>por los datos que se apilen con posterioridad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429724B0-314D-EC11-8BC2-A169E8901365}"/>
              </a:ext>
            </a:extLst>
          </p:cNvPr>
          <p:cNvSpPr/>
          <p:nvPr/>
        </p:nvSpPr>
        <p:spPr>
          <a:xfrm>
            <a:off x="6923314" y="4649646"/>
            <a:ext cx="893775" cy="16419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996372" y="5661788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8FF5E-152B-3995-BD48-6D0831E2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778273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08617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t4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t5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t6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03473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62D4C73-F987-54A3-AAD6-53A5C808A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94416"/>
              </p:ext>
            </p:extLst>
          </p:nvPr>
        </p:nvGraphicFramePr>
        <p:xfrm>
          <a:off x="4317312" y="3943615"/>
          <a:ext cx="26072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(t4)x29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44444444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57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(t5)x30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55555555</a:t>
                      </a: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66666666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97363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738672"/>
              </p:ext>
            </p:extLst>
          </p:nvPr>
        </p:nvGraphicFramePr>
        <p:xfrm>
          <a:off x="7563202" y="3814973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5209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9EEABF2-E03F-4712-2AC4-B96D5FCE2DDD}"/>
              </a:ext>
            </a:extLst>
          </p:cNvPr>
          <p:cNvSpPr txBox="1"/>
          <p:nvPr/>
        </p:nvSpPr>
        <p:spPr>
          <a:xfrm>
            <a:off x="5620921" y="5393847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3814973"/>
            <a:ext cx="1651797" cy="93424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3958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Apilar un conjunto de datos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Decrementar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(el número de bytes que ocupen todos ellos)</a:t>
            </a:r>
          </a:p>
          <a:p>
            <a:r>
              <a:rPr lang="es-ES" dirty="0">
                <a:solidFill>
                  <a:schemeClr val="accent2"/>
                </a:solidFill>
              </a:rPr>
              <a:t>Almacenar</a:t>
            </a:r>
            <a:r>
              <a:rPr lang="es-ES" dirty="0"/>
              <a:t> cada dato en </a:t>
            </a:r>
            <a:r>
              <a:rPr lang="es-ES" dirty="0">
                <a:solidFill>
                  <a:schemeClr val="accent2"/>
                </a:solidFill>
              </a:rPr>
              <a:t>direcciones consecutivas </a:t>
            </a:r>
            <a:r>
              <a:rPr lang="es-ES" dirty="0"/>
              <a:t>desde la cima de la pila (+0, +4, …)</a:t>
            </a:r>
          </a:p>
        </p:txBody>
      </p:sp>
      <p:sp>
        <p:nvSpPr>
          <p:cNvPr id="4" name="Forma libre 3">
            <a:extLst>
              <a:ext uri="{FF2B5EF4-FFF2-40B4-BE49-F238E27FC236}">
                <a16:creationId xmlns:a16="http://schemas.microsoft.com/office/drawing/2014/main" id="{429724B0-314D-EC11-8BC2-A169E8901365}"/>
              </a:ext>
            </a:extLst>
          </p:cNvPr>
          <p:cNvSpPr/>
          <p:nvPr/>
        </p:nvSpPr>
        <p:spPr>
          <a:xfrm>
            <a:off x="6923314" y="4410191"/>
            <a:ext cx="893775" cy="584887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4152450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19E0EA-2A22-CEFC-1D09-7BA9B9D0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19636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17006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11862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327"/>
              </p:ext>
            </p:extLst>
          </p:nvPr>
        </p:nvGraphicFramePr>
        <p:xfrm>
          <a:off x="7563202" y="3823362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44444444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55555555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66666666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048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3823362"/>
            <a:ext cx="1651797" cy="93424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4159288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2B0778-C453-F13D-7052-021B6F1C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958263"/>
              </p:ext>
            </p:extLst>
          </p:nvPr>
        </p:nvGraphicFramePr>
        <p:xfrm>
          <a:off x="4317312" y="3952004"/>
          <a:ext cx="26072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0001fff4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(t4)x29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44444444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57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(t5)x30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55555555</a:t>
                      </a: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66666666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973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9EE3547-3B00-C26E-1C3E-EC6B887A71A2}"/>
              </a:ext>
            </a:extLst>
          </p:cNvPr>
          <p:cNvSpPr txBox="1"/>
          <p:nvPr/>
        </p:nvSpPr>
        <p:spPr>
          <a:xfrm>
            <a:off x="5620921" y="5402236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12C086DD-478C-6A50-E02A-0DD92164128D}"/>
              </a:ext>
            </a:extLst>
          </p:cNvPr>
          <p:cNvSpPr/>
          <p:nvPr/>
        </p:nvSpPr>
        <p:spPr>
          <a:xfrm>
            <a:off x="6923314" y="4418580"/>
            <a:ext cx="893775" cy="4571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DF3FC1-B41D-E741-A242-FFF7F47E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153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3958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Apilar un conjunto de datos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Decrementar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(el número de bytes que ocupen todos ellos)</a:t>
            </a:r>
          </a:p>
          <a:p>
            <a:r>
              <a:rPr lang="es-ES" dirty="0">
                <a:solidFill>
                  <a:schemeClr val="accent2"/>
                </a:solidFill>
              </a:rPr>
              <a:t>Almacenar</a:t>
            </a:r>
            <a:r>
              <a:rPr lang="es-ES" dirty="0"/>
              <a:t> cada dato en </a:t>
            </a:r>
            <a:r>
              <a:rPr lang="es-ES" dirty="0">
                <a:solidFill>
                  <a:schemeClr val="accent2"/>
                </a:solidFill>
              </a:rPr>
              <a:t>direcciones consecutivas </a:t>
            </a:r>
            <a:r>
              <a:rPr lang="es-ES" dirty="0"/>
              <a:t>desde la cima de la pila (+0, +4, …)</a:t>
            </a:r>
          </a:p>
        </p:txBody>
      </p:sp>
    </p:spTree>
    <p:extLst>
      <p:ext uri="{BB962C8B-B14F-4D97-AF65-F5344CB8AC3E}">
        <p14:creationId xmlns:p14="http://schemas.microsoft.com/office/powerpoint/2010/main" val="296864808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25395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20251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88597"/>
              </p:ext>
            </p:extLst>
          </p:nvPr>
        </p:nvGraphicFramePr>
        <p:xfrm>
          <a:off x="7563202" y="3831751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44444444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55555555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66666666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886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4902673"/>
            <a:ext cx="1651797" cy="93424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3958"/>
            <a:ext cx="9905999" cy="3634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>
                <a:solidFill>
                  <a:schemeClr val="accent2"/>
                </a:solidFill>
              </a:rPr>
              <a:t>Desapilar</a:t>
            </a:r>
            <a:r>
              <a:rPr lang="es-ES" dirty="0">
                <a:solidFill>
                  <a:schemeClr val="accent2"/>
                </a:solidFill>
              </a:rPr>
              <a:t> un conjunto de datos </a:t>
            </a:r>
            <a:r>
              <a:rPr lang="es-ES" dirty="0"/>
              <a:t>supone:</a:t>
            </a:r>
          </a:p>
          <a:p>
            <a:r>
              <a:rPr lang="es-ES" dirty="0">
                <a:solidFill>
                  <a:schemeClr val="accent2"/>
                </a:solidFill>
              </a:rPr>
              <a:t>Cargar</a:t>
            </a:r>
            <a:r>
              <a:rPr lang="es-ES" dirty="0"/>
              <a:t> los datos ubicados en </a:t>
            </a:r>
            <a:r>
              <a:rPr lang="es-ES" dirty="0">
                <a:solidFill>
                  <a:schemeClr val="accent2"/>
                </a:solidFill>
              </a:rPr>
              <a:t>direcciones consecutivas desde la cima </a:t>
            </a:r>
            <a:r>
              <a:rPr lang="es-ES" dirty="0"/>
              <a:t>(+0, +4, …)</a:t>
            </a:r>
            <a:endParaRPr lang="es-ES" b="1" dirty="0"/>
          </a:p>
          <a:p>
            <a:r>
              <a:rPr lang="es-ES" dirty="0">
                <a:solidFill>
                  <a:schemeClr val="accent2"/>
                </a:solidFill>
              </a:rPr>
              <a:t>Incrementar </a:t>
            </a: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(el número de bytes que ocupen todos ellos)</a:t>
            </a: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5248859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2B0778-C453-F13D-7052-021B6F1C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562227"/>
              </p:ext>
            </p:extLst>
          </p:nvPr>
        </p:nvGraphicFramePr>
        <p:xfrm>
          <a:off x="4317312" y="3960393"/>
          <a:ext cx="26072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0001fff4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12717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(t4)x29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57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(t5)x30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973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9EE3547-3B00-C26E-1C3E-EC6B887A71A2}"/>
              </a:ext>
            </a:extLst>
          </p:cNvPr>
          <p:cNvSpPr txBox="1"/>
          <p:nvPr/>
        </p:nvSpPr>
        <p:spPr>
          <a:xfrm>
            <a:off x="5620921" y="5410625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12C086DD-478C-6A50-E02A-0DD92164128D}"/>
              </a:ext>
            </a:extLst>
          </p:cNvPr>
          <p:cNvSpPr/>
          <p:nvPr/>
        </p:nvSpPr>
        <p:spPr>
          <a:xfrm>
            <a:off x="6923314" y="4426969"/>
            <a:ext cx="893775" cy="45719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EE7027-B000-9DC3-7BAB-4D5DA870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991295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Gestión de pila</a:t>
            </a: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1330441" y="3625395"/>
            <a:ext cx="2446591" cy="2667245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t4, 0(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t5, 4(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t6, 8(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12</a:t>
            </a: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3253846" y="3420251"/>
            <a:ext cx="523186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634328E-B71F-4AD6-2311-529B06AB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63561"/>
              </p:ext>
            </p:extLst>
          </p:nvPr>
        </p:nvGraphicFramePr>
        <p:xfrm>
          <a:off x="7563202" y="3831751"/>
          <a:ext cx="3993187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07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724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1398392">
                  <a:extLst>
                    <a:ext uri="{9D8B030D-6E8A-4147-A177-3AD203B41FA5}">
                      <a16:colId xmlns:a16="http://schemas.microsoft.com/office/drawing/2014/main" val="4208336371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270756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44444444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832749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55555555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0001fffc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66666666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XXXXXXXX</a:t>
                      </a: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cima pila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29303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36000"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8382D08D-A8BD-6DFC-C248-1948C3BFEB3E}"/>
              </a:ext>
            </a:extLst>
          </p:cNvPr>
          <p:cNvSpPr txBox="1"/>
          <p:nvPr/>
        </p:nvSpPr>
        <p:spPr>
          <a:xfrm>
            <a:off x="8968809" y="546886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C263C006-6A96-12DD-5F8F-43370A90BCC1}"/>
              </a:ext>
            </a:extLst>
          </p:cNvPr>
          <p:cNvSpPr/>
          <p:nvPr/>
        </p:nvSpPr>
        <p:spPr>
          <a:xfrm>
            <a:off x="1602049" y="4902673"/>
            <a:ext cx="1651797" cy="93424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s-ES" sz="1400" dirty="0">
              <a:solidFill>
                <a:schemeClr val="accent5"/>
              </a:solidFill>
            </a:endParaRP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9AC2A0C-7E24-EF77-74AE-46960C797145}"/>
              </a:ext>
            </a:extLst>
          </p:cNvPr>
          <p:cNvSpPr/>
          <p:nvPr/>
        </p:nvSpPr>
        <p:spPr>
          <a:xfrm>
            <a:off x="1006746" y="5253245"/>
            <a:ext cx="551935" cy="259292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2B0778-C453-F13D-7052-021B6F1CF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20068"/>
              </p:ext>
            </p:extLst>
          </p:nvPr>
        </p:nvGraphicFramePr>
        <p:xfrm>
          <a:off x="4317312" y="3960393"/>
          <a:ext cx="260721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838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68238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00020000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12717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(t4)x29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44444444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57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(t5)x30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55555555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(t6)x31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66666666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39736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49EE3547-3B00-C26E-1C3E-EC6B887A71A2}"/>
              </a:ext>
            </a:extLst>
          </p:cNvPr>
          <p:cNvSpPr txBox="1"/>
          <p:nvPr/>
        </p:nvSpPr>
        <p:spPr>
          <a:xfrm>
            <a:off x="5620921" y="5410625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Forma libre 8">
            <a:extLst>
              <a:ext uri="{FF2B5EF4-FFF2-40B4-BE49-F238E27FC236}">
                <a16:creationId xmlns:a16="http://schemas.microsoft.com/office/drawing/2014/main" id="{12C086DD-478C-6A50-E02A-0DD92164128D}"/>
              </a:ext>
            </a:extLst>
          </p:cNvPr>
          <p:cNvSpPr/>
          <p:nvPr/>
        </p:nvSpPr>
        <p:spPr>
          <a:xfrm>
            <a:off x="6923314" y="4426969"/>
            <a:ext cx="893775" cy="584887"/>
          </a:xfrm>
          <a:custGeom>
            <a:avLst/>
            <a:gdLst>
              <a:gd name="connsiteX0" fmla="*/ 0 w 893775"/>
              <a:gd name="connsiteY0" fmla="*/ 0 h 357510"/>
              <a:gd name="connsiteX1" fmla="*/ 440012 w 893775"/>
              <a:gd name="connsiteY1" fmla="*/ 0 h 357510"/>
              <a:gd name="connsiteX2" fmla="*/ 440012 w 893775"/>
              <a:gd name="connsiteY2" fmla="*/ 357510 h 357510"/>
              <a:gd name="connsiteX3" fmla="*/ 591266 w 893775"/>
              <a:gd name="connsiteY3" fmla="*/ 357510 h 357510"/>
              <a:gd name="connsiteX4" fmla="*/ 893775 w 893775"/>
              <a:gd name="connsiteY4" fmla="*/ 357510 h 35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775" h="357510">
                <a:moveTo>
                  <a:pt x="0" y="0"/>
                </a:moveTo>
                <a:lnTo>
                  <a:pt x="440012" y="0"/>
                </a:lnTo>
                <a:lnTo>
                  <a:pt x="440012" y="357510"/>
                </a:lnTo>
                <a:lnTo>
                  <a:pt x="591266" y="357510"/>
                </a:lnTo>
                <a:lnTo>
                  <a:pt x="893775" y="357510"/>
                </a:ln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32CC52-5E4A-93F5-AE95-954BF2CF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155</a:t>
            </a:fld>
            <a:endParaRPr lang="es-ES" noProof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F4E62AE1-A4ED-8C44-CCF4-3CE191224C8F}"/>
              </a:ext>
            </a:extLst>
          </p:cNvPr>
          <p:cNvSpPr txBox="1">
            <a:spLocks/>
          </p:cNvSpPr>
          <p:nvPr/>
        </p:nvSpPr>
        <p:spPr>
          <a:xfrm>
            <a:off x="1141412" y="1293958"/>
            <a:ext cx="9905999" cy="363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mtClean="0">
                <a:solidFill>
                  <a:schemeClr val="accent2"/>
                </a:solidFill>
              </a:rPr>
              <a:t>Desapilar un conjunto de datos </a:t>
            </a:r>
            <a:r>
              <a:rPr lang="es-ES" smtClean="0"/>
              <a:t>supone:</a:t>
            </a:r>
          </a:p>
          <a:p>
            <a:r>
              <a:rPr lang="es-ES" smtClean="0">
                <a:solidFill>
                  <a:schemeClr val="accent2"/>
                </a:solidFill>
              </a:rPr>
              <a:t>Cargar</a:t>
            </a:r>
            <a:r>
              <a:rPr lang="es-ES" smtClean="0"/>
              <a:t> los datos ubicados en </a:t>
            </a:r>
            <a:r>
              <a:rPr lang="es-ES" smtClean="0">
                <a:solidFill>
                  <a:schemeClr val="accent2"/>
                </a:solidFill>
              </a:rPr>
              <a:t>direcciones consecutivas desde la cima </a:t>
            </a:r>
            <a:r>
              <a:rPr lang="es-ES" smtClean="0"/>
              <a:t>(+0, +4, …)</a:t>
            </a:r>
            <a:endParaRPr lang="es-ES" b="1" smtClean="0"/>
          </a:p>
          <a:p>
            <a:r>
              <a:rPr lang="es-ES" smtClean="0">
                <a:solidFill>
                  <a:schemeClr val="accent2"/>
                </a:solidFill>
              </a:rPr>
              <a:t>Incrementar </a:t>
            </a:r>
            <a:r>
              <a:rPr lang="es-ES" b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s-ES" smtClean="0">
                <a:solidFill>
                  <a:schemeClr val="accent2"/>
                </a:solidFill>
              </a:rPr>
              <a:t> </a:t>
            </a:r>
            <a:r>
              <a:rPr lang="es-ES" smtClean="0"/>
              <a:t>(el número de bytes que ocupen todos ellos)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43193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>
            <a:normAutofit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Programación ensamblador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100" dirty="0">
                <a:solidFill>
                  <a:schemeClr val="accent2"/>
                </a:solidFill>
                <a:latin typeface="Rockwell" panose="02060603020205020403" pitchFamily="18" charset="0"/>
              </a:rPr>
              <a:t>funciones: salvado de 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8516"/>
            <a:ext cx="9905999" cy="8223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Para salvar los registros, que por </a:t>
            </a:r>
            <a:r>
              <a:rPr lang="es-ES" dirty="0">
                <a:solidFill>
                  <a:srgbClr val="C00000"/>
                </a:solidFill>
              </a:rPr>
              <a:t>CONVENIO</a:t>
            </a:r>
            <a:r>
              <a:rPr lang="es-ES" b="1" i="1" dirty="0">
                <a:solidFill>
                  <a:srgbClr val="C00000"/>
                </a:solidFill>
              </a:rPr>
              <a:t> </a:t>
            </a:r>
            <a:r>
              <a:rPr lang="es-ES" dirty="0"/>
              <a:t>una función debe salvar, se usa la </a:t>
            </a:r>
            <a:r>
              <a:rPr lang="es-ES" dirty="0">
                <a:solidFill>
                  <a:srgbClr val="C00000"/>
                </a:solidFill>
              </a:rPr>
              <a:t>PILA</a:t>
            </a:r>
            <a:endParaRPr lang="es-ES" b="1" i="1" dirty="0">
              <a:solidFill>
                <a:srgbClr val="C00000"/>
              </a:solidFill>
            </a:endParaRPr>
          </a:p>
        </p:txBody>
      </p:sp>
      <p:sp>
        <p:nvSpPr>
          <p:cNvPr id="10" name="Esquina doblada 9">
            <a:extLst>
              <a:ext uri="{FF2B5EF4-FFF2-40B4-BE49-F238E27FC236}">
                <a16:creationId xmlns:a16="http://schemas.microsoft.com/office/drawing/2014/main" id="{3F49276B-0BA3-76B7-1300-0ED75A7BB885}"/>
              </a:ext>
            </a:extLst>
          </p:cNvPr>
          <p:cNvSpPr/>
          <p:nvPr/>
        </p:nvSpPr>
        <p:spPr>
          <a:xfrm>
            <a:off x="4272375" y="2598272"/>
            <a:ext cx="3706704" cy="4074379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jal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E26A6CEE-2C44-5C63-C2F2-5AC46ABE14FA}"/>
              </a:ext>
            </a:extLst>
          </p:cNvPr>
          <p:cNvSpPr/>
          <p:nvPr/>
        </p:nvSpPr>
        <p:spPr>
          <a:xfrm>
            <a:off x="7448380" y="2393127"/>
            <a:ext cx="506377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AA4DD263-B391-0717-2E8D-2382D06596C8}"/>
              </a:ext>
            </a:extLst>
          </p:cNvPr>
          <p:cNvSpPr/>
          <p:nvPr/>
        </p:nvSpPr>
        <p:spPr>
          <a:xfrm>
            <a:off x="4544314" y="3107129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Apilar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PRESERVADOS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se vayan a modificar en el cuerpo de la función </a:t>
            </a:r>
            <a:r>
              <a:rPr kumimoji="0" lang="es-ES" sz="12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12CFFA54-46FA-EB69-C796-AB4B34633347}"/>
              </a:ext>
            </a:extLst>
          </p:cNvPr>
          <p:cNvSpPr/>
          <p:nvPr/>
        </p:nvSpPr>
        <p:spPr>
          <a:xfrm>
            <a:off x="4546402" y="3923407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Apilar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TEMPORALES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no se quieran perder al llamar a la función </a:t>
            </a:r>
            <a:r>
              <a:rPr kumimoji="0" lang="es-ES" sz="12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CBFEF119-5BD7-910B-E4A0-2173BE0E7826}"/>
              </a:ext>
            </a:extLst>
          </p:cNvPr>
          <p:cNvSpPr/>
          <p:nvPr/>
        </p:nvSpPr>
        <p:spPr>
          <a:xfrm>
            <a:off x="4548490" y="4821104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>
              <a:defRPr/>
            </a:pPr>
            <a:r>
              <a:rPr kumimoji="0" lang="es-E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Desapilar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TEMPORALES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salvados antes de la llamada a </a:t>
            </a: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funcB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100757AD-67C1-55BD-C96F-D06223BDAF5A}"/>
              </a:ext>
            </a:extLst>
          </p:cNvPr>
          <p:cNvSpPr/>
          <p:nvPr/>
        </p:nvSpPr>
        <p:spPr>
          <a:xfrm>
            <a:off x="4544314" y="5623368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>
              <a:defRPr/>
            </a:pPr>
            <a:r>
              <a:rPr kumimoji="0" lang="es-E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Desapilar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PRESERVADOS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se salvaron al comienzo de la función </a:t>
            </a: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funcA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Esquina doblada 15">
            <a:extLst>
              <a:ext uri="{FF2B5EF4-FFF2-40B4-BE49-F238E27FC236}">
                <a16:creationId xmlns:a16="http://schemas.microsoft.com/office/drawing/2014/main" id="{E97B303A-9F1D-D879-407E-097B37776D32}"/>
              </a:ext>
            </a:extLst>
          </p:cNvPr>
          <p:cNvSpPr/>
          <p:nvPr/>
        </p:nvSpPr>
        <p:spPr>
          <a:xfrm>
            <a:off x="325769" y="2598272"/>
            <a:ext cx="3706704" cy="4074379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jal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endParaRPr lang="es-ES" sz="1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F41A82E5-6E61-7784-C5C8-8C7C90C7208E}"/>
              </a:ext>
            </a:extLst>
          </p:cNvPr>
          <p:cNvSpPr/>
          <p:nvPr/>
        </p:nvSpPr>
        <p:spPr>
          <a:xfrm>
            <a:off x="3501774" y="2393127"/>
            <a:ext cx="530699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CCF299CA-D65B-866A-6E01-C3022CD2F402}"/>
              </a:ext>
            </a:extLst>
          </p:cNvPr>
          <p:cNvSpPr/>
          <p:nvPr/>
        </p:nvSpPr>
        <p:spPr>
          <a:xfrm>
            <a:off x="599796" y="3923407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Apilar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TEMPORALES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no se quieran perder al llamar a la función </a:t>
            </a:r>
            <a:r>
              <a:rPr kumimoji="0" lang="es-ES" sz="12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funcA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E86A3B55-AB3A-8C05-381E-CBB19E425011}"/>
              </a:ext>
            </a:extLst>
          </p:cNvPr>
          <p:cNvSpPr/>
          <p:nvPr/>
        </p:nvSpPr>
        <p:spPr>
          <a:xfrm>
            <a:off x="601884" y="4821104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>
              <a:defRPr/>
            </a:pPr>
            <a:r>
              <a:rPr kumimoji="0" lang="es-E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Desapilar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TEMPORALES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salvados antes de la llamada a </a:t>
            </a: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funcA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Esquina doblada 21">
            <a:extLst>
              <a:ext uri="{FF2B5EF4-FFF2-40B4-BE49-F238E27FC236}">
                <a16:creationId xmlns:a16="http://schemas.microsoft.com/office/drawing/2014/main" id="{B9378992-E0FB-39D0-2336-A31C5B7F20D2}"/>
              </a:ext>
            </a:extLst>
          </p:cNvPr>
          <p:cNvSpPr/>
          <p:nvPr/>
        </p:nvSpPr>
        <p:spPr>
          <a:xfrm>
            <a:off x="8181883" y="2598272"/>
            <a:ext cx="3706704" cy="4074379"/>
          </a:xfrm>
          <a:prstGeom prst="foldedCorner">
            <a:avLst>
              <a:gd name="adj" fmla="val 824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0" rtlCol="0" anchor="t"/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s-ES" sz="1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7E8CF9D5-BD26-F917-D37B-1A1355EB7C30}"/>
              </a:ext>
            </a:extLst>
          </p:cNvPr>
          <p:cNvSpPr/>
          <p:nvPr/>
        </p:nvSpPr>
        <p:spPr>
          <a:xfrm>
            <a:off x="11357888" y="2393127"/>
            <a:ext cx="530699" cy="280894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s-ES" sz="1400" dirty="0">
                <a:solidFill>
                  <a:schemeClr val="accent5"/>
                </a:solidFill>
              </a:rPr>
              <a:t>ASM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BFAE9EF3-F10D-1C51-10D4-CA643BF11F11}"/>
              </a:ext>
            </a:extLst>
          </p:cNvPr>
          <p:cNvSpPr/>
          <p:nvPr/>
        </p:nvSpPr>
        <p:spPr>
          <a:xfrm>
            <a:off x="8453822" y="3107129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Apilar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PRESERVADOS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se vayan a modificar en el cuerpo de la función </a:t>
            </a:r>
            <a:r>
              <a:rPr kumimoji="0" lang="es-ES" sz="1200" b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funcB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9E14CE70-BD51-F593-DC38-D67AD6D56D39}"/>
              </a:ext>
            </a:extLst>
          </p:cNvPr>
          <p:cNvSpPr/>
          <p:nvPr/>
        </p:nvSpPr>
        <p:spPr>
          <a:xfrm>
            <a:off x="8453822" y="5623368"/>
            <a:ext cx="3100193" cy="6003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46800" rtlCol="0" anchor="ctr"/>
          <a:lstStyle/>
          <a:p>
            <a:pPr>
              <a:defRPr/>
            </a:pPr>
            <a:r>
              <a:rPr kumimoji="0" lang="es-E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Desapilar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registros </a:t>
            </a:r>
            <a:r>
              <a:rPr kumimoji="0" lang="es-ES" sz="12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PRESERVADOS</a:t>
            </a:r>
            <a:r>
              <a:rPr kumimoji="0" lang="es-ES" sz="1200" b="0" i="1" u="none" strike="noStrike" kern="1200" cap="none" spc="0" normalizeH="0" baseline="0" noProof="0" dirty="0">
                <a:ln>
                  <a:noFill/>
                </a:ln>
                <a:solidFill>
                  <a:srgbClr val="E6E6E6">
                    <a:lumMod val="10000"/>
                  </a:srgb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que se salvaron al comienzo de la función </a:t>
            </a:r>
            <a:r>
              <a:rPr kumimoji="0" lang="es-E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funcB</a:t>
            </a:r>
            <a:endParaRPr lang="es-E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5AE5851-5346-7122-D87C-188213357AA5}"/>
              </a:ext>
            </a:extLst>
          </p:cNvPr>
          <p:cNvSpPr txBox="1"/>
          <p:nvPr/>
        </p:nvSpPr>
        <p:spPr>
          <a:xfrm>
            <a:off x="1540105" y="2221034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accent2"/>
                </a:solidFill>
              </a:rPr>
              <a:t>PROGRAMA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E6E3674-EC2A-F180-EBF6-69082E74F07C}"/>
              </a:ext>
            </a:extLst>
          </p:cNvPr>
          <p:cNvSpPr txBox="1"/>
          <p:nvPr/>
        </p:nvSpPr>
        <p:spPr>
          <a:xfrm>
            <a:off x="5063696" y="2035056"/>
            <a:ext cx="1936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2"/>
                </a:solidFill>
              </a:rPr>
              <a:t>FUNCION NO-HOJA</a:t>
            </a:r>
          </a:p>
          <a:p>
            <a:pPr algn="ctr"/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(llama a otra función)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8721E80-1115-F60B-7618-3195FDB9CF8A}"/>
              </a:ext>
            </a:extLst>
          </p:cNvPr>
          <p:cNvSpPr txBox="1"/>
          <p:nvPr/>
        </p:nvSpPr>
        <p:spPr>
          <a:xfrm>
            <a:off x="8879088" y="2026595"/>
            <a:ext cx="218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2"/>
                </a:solidFill>
              </a:rPr>
              <a:t>FUNCION HOJA</a:t>
            </a:r>
          </a:p>
          <a:p>
            <a:pPr algn="ctr"/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(no llama a otra función)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2" name="Forma libre 31">
            <a:extLst>
              <a:ext uri="{FF2B5EF4-FFF2-40B4-BE49-F238E27FC236}">
                <a16:creationId xmlns:a16="http://schemas.microsoft.com/office/drawing/2014/main" id="{24D4B1BA-F4F2-44D9-B833-67A593CA9903}"/>
              </a:ext>
            </a:extLst>
          </p:cNvPr>
          <p:cNvSpPr/>
          <p:nvPr/>
        </p:nvSpPr>
        <p:spPr>
          <a:xfrm>
            <a:off x="1738184" y="3056238"/>
            <a:ext cx="2627870" cy="1603055"/>
          </a:xfrm>
          <a:custGeom>
            <a:avLst/>
            <a:gdLst>
              <a:gd name="connsiteX0" fmla="*/ 0 w 2627870"/>
              <a:gd name="connsiteY0" fmla="*/ 1573427 h 1603055"/>
              <a:gd name="connsiteX1" fmla="*/ 1828800 w 2627870"/>
              <a:gd name="connsiteY1" fmla="*/ 1392194 h 1603055"/>
              <a:gd name="connsiteX2" fmla="*/ 2627870 w 2627870"/>
              <a:gd name="connsiteY2" fmla="*/ 0 h 160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870" h="1603055">
                <a:moveTo>
                  <a:pt x="0" y="1573427"/>
                </a:moveTo>
                <a:cubicBezTo>
                  <a:pt x="695411" y="1613929"/>
                  <a:pt x="1390822" y="1654432"/>
                  <a:pt x="1828800" y="1392194"/>
                </a:cubicBezTo>
                <a:cubicBezTo>
                  <a:pt x="2266778" y="1129956"/>
                  <a:pt x="2447324" y="564978"/>
                  <a:pt x="2627870" y="0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D6893937-C7A7-458A-5F4C-EC07E3458328}"/>
              </a:ext>
            </a:extLst>
          </p:cNvPr>
          <p:cNvSpPr/>
          <p:nvPr/>
        </p:nvSpPr>
        <p:spPr>
          <a:xfrm>
            <a:off x="5696449" y="3052116"/>
            <a:ext cx="2627870" cy="1603055"/>
          </a:xfrm>
          <a:custGeom>
            <a:avLst/>
            <a:gdLst>
              <a:gd name="connsiteX0" fmla="*/ 0 w 2627870"/>
              <a:gd name="connsiteY0" fmla="*/ 1573427 h 1603055"/>
              <a:gd name="connsiteX1" fmla="*/ 1828800 w 2627870"/>
              <a:gd name="connsiteY1" fmla="*/ 1392194 h 1603055"/>
              <a:gd name="connsiteX2" fmla="*/ 2627870 w 2627870"/>
              <a:gd name="connsiteY2" fmla="*/ 0 h 1603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7870" h="1603055">
                <a:moveTo>
                  <a:pt x="0" y="1573427"/>
                </a:moveTo>
                <a:cubicBezTo>
                  <a:pt x="695411" y="1613929"/>
                  <a:pt x="1390822" y="1654432"/>
                  <a:pt x="1828800" y="1392194"/>
                </a:cubicBezTo>
                <a:cubicBezTo>
                  <a:pt x="2266778" y="1129956"/>
                  <a:pt x="2447324" y="564978"/>
                  <a:pt x="2627870" y="0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orma libre 33">
            <a:extLst>
              <a:ext uri="{FF2B5EF4-FFF2-40B4-BE49-F238E27FC236}">
                <a16:creationId xmlns:a16="http://schemas.microsoft.com/office/drawing/2014/main" id="{A24DD686-8417-CF87-E1B0-3DC6D88790BB}"/>
              </a:ext>
            </a:extLst>
          </p:cNvPr>
          <p:cNvSpPr/>
          <p:nvPr/>
        </p:nvSpPr>
        <p:spPr>
          <a:xfrm>
            <a:off x="5684108" y="4708295"/>
            <a:ext cx="2776151" cy="1684267"/>
          </a:xfrm>
          <a:custGeom>
            <a:avLst/>
            <a:gdLst>
              <a:gd name="connsiteX0" fmla="*/ 2776151 w 2776151"/>
              <a:gd name="connsiteY0" fmla="*/ 1684267 h 1684267"/>
              <a:gd name="connsiteX1" fmla="*/ 1869989 w 2776151"/>
              <a:gd name="connsiteY1" fmla="*/ 201456 h 1684267"/>
              <a:gd name="connsiteX2" fmla="*/ 0 w 2776151"/>
              <a:gd name="connsiteY2" fmla="*/ 53175 h 16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6151" h="1684267">
                <a:moveTo>
                  <a:pt x="2776151" y="1684267"/>
                </a:moveTo>
                <a:cubicBezTo>
                  <a:pt x="2554416" y="1078786"/>
                  <a:pt x="2332681" y="473305"/>
                  <a:pt x="1869989" y="201456"/>
                </a:cubicBezTo>
                <a:cubicBezTo>
                  <a:pt x="1407297" y="-70393"/>
                  <a:pt x="703648" y="-8609"/>
                  <a:pt x="0" y="53175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3F0E66A6-6C2F-2E40-D77A-55ADB167F510}"/>
              </a:ext>
            </a:extLst>
          </p:cNvPr>
          <p:cNvSpPr/>
          <p:nvPr/>
        </p:nvSpPr>
        <p:spPr>
          <a:xfrm>
            <a:off x="1742310" y="4687699"/>
            <a:ext cx="2776151" cy="1684267"/>
          </a:xfrm>
          <a:custGeom>
            <a:avLst/>
            <a:gdLst>
              <a:gd name="connsiteX0" fmla="*/ 2776151 w 2776151"/>
              <a:gd name="connsiteY0" fmla="*/ 1684267 h 1684267"/>
              <a:gd name="connsiteX1" fmla="*/ 1869989 w 2776151"/>
              <a:gd name="connsiteY1" fmla="*/ 201456 h 1684267"/>
              <a:gd name="connsiteX2" fmla="*/ 0 w 2776151"/>
              <a:gd name="connsiteY2" fmla="*/ 53175 h 168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76151" h="1684267">
                <a:moveTo>
                  <a:pt x="2776151" y="1684267"/>
                </a:moveTo>
                <a:cubicBezTo>
                  <a:pt x="2554416" y="1078786"/>
                  <a:pt x="2332681" y="473305"/>
                  <a:pt x="1869989" y="201456"/>
                </a:cubicBezTo>
                <a:cubicBezTo>
                  <a:pt x="1407297" y="-70393"/>
                  <a:pt x="703648" y="-8609"/>
                  <a:pt x="0" y="53175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081E702-43AB-CBC8-99EC-2BC777C251CE}"/>
              </a:ext>
            </a:extLst>
          </p:cNvPr>
          <p:cNvSpPr txBox="1"/>
          <p:nvPr/>
        </p:nvSpPr>
        <p:spPr>
          <a:xfrm>
            <a:off x="1100944" y="3017554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5"/>
                </a:solidFill>
              </a:rPr>
              <a:t>Usar preferiblemente</a:t>
            </a:r>
          </a:p>
          <a:p>
            <a:pPr algn="ctr"/>
            <a:r>
              <a:rPr lang="es-ES" sz="1600" dirty="0">
                <a:solidFill>
                  <a:schemeClr val="accent5"/>
                </a:solidFill>
              </a:rPr>
              <a:t>registros preservados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580FF90-5D98-AE43-EE3D-54870944BF96}"/>
              </a:ext>
            </a:extLst>
          </p:cNvPr>
          <p:cNvSpPr txBox="1"/>
          <p:nvPr/>
        </p:nvSpPr>
        <p:spPr>
          <a:xfrm>
            <a:off x="9031549" y="4297557"/>
            <a:ext cx="19511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 dirty="0">
                <a:solidFill>
                  <a:schemeClr val="accent5"/>
                </a:solidFill>
              </a:rPr>
              <a:t>Usar preferiblemente</a:t>
            </a:r>
          </a:p>
          <a:p>
            <a:pPr algn="ctr"/>
            <a:r>
              <a:rPr lang="es-ES" sz="1600" dirty="0">
                <a:solidFill>
                  <a:schemeClr val="accent5"/>
                </a:solidFill>
              </a:rPr>
              <a:t>registros temporales</a:t>
            </a:r>
            <a:endParaRPr lang="es-ES" dirty="0">
              <a:solidFill>
                <a:schemeClr val="accent5"/>
              </a:solidFill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99F7B-3BC5-B6A1-B1C5-F2CE1E2F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156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426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9" name="AutoShape 19"/>
          <p:cNvSpPr>
            <a:spLocks noChangeArrowheads="1"/>
          </p:cNvSpPr>
          <p:nvPr/>
        </p:nvSpPr>
        <p:spPr bwMode="auto">
          <a:xfrm rot="5400000">
            <a:off x="7522368" y="4448969"/>
            <a:ext cx="1303339" cy="53975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rbel" pitchFamily="34" charset="0"/>
              </a:rPr>
              <a:t>Ensamblador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rbel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2060848"/>
            <a:ext cx="4619625" cy="3806552"/>
          </a:xfrm>
        </p:spPr>
        <p:txBody>
          <a:bodyPr/>
          <a:lstStyle/>
          <a:p>
            <a:pPr eaLnBrk="1" hangingPunct="1"/>
            <a:r>
              <a:rPr lang="es-ES" dirty="0">
                <a:ea typeface="ＭＳ Ｐゴシック"/>
                <a:cs typeface="ＭＳ Ｐゴシック"/>
              </a:rPr>
              <a:t>El procesador SOLO entiende lenguaje máquina (instrucciones máquina).</a:t>
            </a:r>
          </a:p>
          <a:p>
            <a:pPr eaLnBrk="1" hangingPunct="1"/>
            <a:r>
              <a:rPr lang="es-ES" dirty="0">
                <a:ea typeface="ＭＳ Ｐゴシック"/>
                <a:cs typeface="ＭＳ Ｐゴシック"/>
              </a:rPr>
              <a:t>Existe un proceso de “traducción” desde el lenguaje de alto nivel hasta el lenguaje máquina.</a:t>
            </a:r>
          </a:p>
          <a:p>
            <a:pPr eaLnBrk="1" hangingPunct="1"/>
            <a:endParaRPr lang="es-ES" dirty="0">
              <a:ea typeface="ＭＳ Ｐゴシック"/>
              <a:cs typeface="ＭＳ Ｐゴシック"/>
            </a:endParaRP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Wingdings" charset="2"/>
              <a:buAutoNum type="arabicPlain" startAt="2"/>
              <a:defRPr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Proceso de traducción</a:t>
            </a: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650038" y="1651001"/>
            <a:ext cx="3079750" cy="5847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1600" b="1">
                <a:solidFill>
                  <a:schemeClr val="accent1"/>
                </a:solidFill>
                <a:latin typeface="Corbel" pitchFamily="34" charset="0"/>
              </a:rPr>
              <a:t>Programa en Lenguaje de Alto nivel (ejem. C++,C,Fortran,etc)</a:t>
            </a:r>
            <a:endParaRPr lang="es-ES" sz="1600" b="1">
              <a:solidFill>
                <a:schemeClr val="accent1"/>
              </a:solidFill>
              <a:latin typeface="Corbel" pitchFamily="34" charset="0"/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961189" y="3424239"/>
            <a:ext cx="2314575" cy="5847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sz="1600" b="1">
                <a:solidFill>
                  <a:schemeClr val="accent1"/>
                </a:solidFill>
                <a:latin typeface="Corbel" pitchFamily="34" charset="0"/>
              </a:rPr>
              <a:t>Programa en Lenguaje Ensamblador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7021514" y="5370514"/>
            <a:ext cx="2338387" cy="584775"/>
          </a:xfrm>
          <a:prstGeom prst="rect">
            <a:avLst/>
          </a:prstGeom>
          <a:solidFill>
            <a:srgbClr val="CCECFF"/>
          </a:solidFill>
          <a:ln w="2857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sz="1600" b="1">
                <a:solidFill>
                  <a:schemeClr val="accent1"/>
                </a:solidFill>
                <a:latin typeface="Corbel" pitchFamily="34" charset="0"/>
              </a:rPr>
              <a:t>Programa en Lenguaje  maquina (unos y ceros)</a:t>
            </a:r>
          </a:p>
        </p:txBody>
      </p:sp>
      <p:sp>
        <p:nvSpPr>
          <p:cNvPr id="46098" name="AutoShape 18"/>
          <p:cNvSpPr>
            <a:spLocks noChangeArrowheads="1"/>
          </p:cNvSpPr>
          <p:nvPr/>
        </p:nvSpPr>
        <p:spPr bwMode="auto">
          <a:xfrm rot="5400000">
            <a:off x="7635082" y="2545557"/>
            <a:ext cx="1116013" cy="647700"/>
          </a:xfrm>
          <a:prstGeom prst="rightArrow">
            <a:avLst>
              <a:gd name="adj1" fmla="val 50000"/>
              <a:gd name="adj2" fmla="val 43076"/>
            </a:avLst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rbel" pitchFamily="34" charset="0"/>
              </a:rPr>
              <a:t>Compilador</a:t>
            </a:r>
            <a:endParaRPr lang="es-ES" sz="1400" b="1" dirty="0">
              <a:solidFill>
                <a:schemeClr val="bg1">
                  <a:lumMod val="10000"/>
                </a:schemeClr>
              </a:solidFill>
              <a:latin typeface="Corbel" pitchFamily="34" charset="0"/>
            </a:endParaRP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 flipV="1">
            <a:off x="8172450" y="1185863"/>
            <a:ext cx="1092200" cy="11112"/>
          </a:xfrm>
          <a:prstGeom prst="line">
            <a:avLst/>
          </a:prstGeom>
          <a:noFill/>
          <a:ln w="34925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>
              <a:solidFill>
                <a:schemeClr val="accent1"/>
              </a:solidFill>
            </a:endParaRPr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V="1">
            <a:off x="8162925" y="1181100"/>
            <a:ext cx="0" cy="431800"/>
          </a:xfrm>
          <a:prstGeom prst="line">
            <a:avLst/>
          </a:prstGeom>
          <a:noFill/>
          <a:ln w="34925">
            <a:solidFill>
              <a:srgbClr val="333399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s-ES">
              <a:solidFill>
                <a:schemeClr val="accent1"/>
              </a:solidFill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9231314" y="692150"/>
            <a:ext cx="1406523" cy="154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s-ES_tradnl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s-ES_tradnl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b, c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c=</a:t>
            </a:r>
            <a:r>
              <a:rPr lang="es-ES_tradnl" sz="1400" b="1" dirty="0" err="1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s-ES_tradnl" sz="1400" b="1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>
              <a:lnSpc>
                <a:spcPct val="85000"/>
              </a:lnSpc>
              <a:spcBef>
                <a:spcPct val="35000"/>
              </a:spcBef>
            </a:pPr>
            <a:endParaRPr lang="es-ES_tradnl" sz="1400" b="1" dirty="0">
              <a:solidFill>
                <a:schemeClr val="bg1">
                  <a:lumMod val="10000"/>
                </a:schemeClr>
              </a:solidFill>
              <a:latin typeface="Corbel" pitchFamily="34" charset="0"/>
            </a:endParaRPr>
          </a:p>
          <a:p>
            <a:pPr>
              <a:lnSpc>
                <a:spcPct val="85000"/>
              </a:lnSpc>
              <a:spcBef>
                <a:spcPct val="35000"/>
              </a:spcBef>
            </a:pP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9290744" y="3422650"/>
            <a:ext cx="20955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 , R0, a</a:t>
            </a:r>
          </a:p>
          <a:p>
            <a:pPr>
              <a:spcBef>
                <a:spcPct val="25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R1, R3,  R2</a:t>
            </a:r>
          </a:p>
          <a:p>
            <a:pPr>
              <a:spcBef>
                <a:spcPct val="25000"/>
              </a:spcBef>
            </a:pPr>
            <a:r>
              <a:rPr lang="es-ES_tradnl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…..</a:t>
            </a:r>
          </a:p>
          <a:p>
            <a:pPr>
              <a:spcBef>
                <a:spcPct val="50000"/>
              </a:spcBef>
            </a:pPr>
            <a:endParaRPr lang="es-ES" dirty="0">
              <a:solidFill>
                <a:schemeClr val="bg1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435600" y="5400676"/>
            <a:ext cx="1495425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es-ES_tradnl" sz="1400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001000101001</a:t>
            </a:r>
            <a:endParaRPr lang="es-ES_tradnl" sz="1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5000"/>
              </a:spcBef>
            </a:pPr>
            <a:r>
              <a:rPr lang="es-ES_trad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001111110000</a:t>
            </a:r>
          </a:p>
          <a:p>
            <a:pPr>
              <a:spcBef>
                <a:spcPct val="25000"/>
              </a:spcBef>
            </a:pPr>
            <a:r>
              <a:rPr lang="es-ES_tradnl" sz="1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…..</a:t>
            </a:r>
          </a:p>
          <a:p>
            <a:pPr>
              <a:spcBef>
                <a:spcPct val="50000"/>
              </a:spcBef>
            </a:pPr>
            <a:endParaRPr lang="es-ES_tradnl" sz="1400" b="1" dirty="0">
              <a:solidFill>
                <a:schemeClr val="accent1"/>
              </a:solidFill>
              <a:latin typeface="Corbel" pitchFamily="34" charset="0"/>
            </a:endParaRPr>
          </a:p>
          <a:p>
            <a:pPr>
              <a:spcBef>
                <a:spcPct val="50000"/>
              </a:spcBef>
            </a:pP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9029700" y="-1"/>
            <a:ext cx="1638300" cy="6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2714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EJECUCIÓN DE UN PROGRAMA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734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Ejecución de un programa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652587"/>
            <a:ext cx="9905999" cy="3541714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ES" sz="2600" dirty="0">
                <a:ea typeface="ＭＳ Ｐゴシック" charset="-128"/>
                <a:cs typeface="ＭＳ Ｐゴシック" charset="-128"/>
              </a:rPr>
              <a:t>El procesador lee y ejecuta secuencialmente y en orden las instrucciones que forman un programa </a:t>
            </a:r>
            <a:r>
              <a:rPr lang="es-ES" sz="26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almacenadas </a:t>
            </a:r>
            <a:r>
              <a:rPr lang="es-ES" sz="26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en </a:t>
            </a:r>
            <a:r>
              <a:rPr lang="es-ES" sz="26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memoria</a:t>
            </a:r>
            <a:r>
              <a:rPr lang="es-ES" sz="2600" dirty="0" smtClean="0">
                <a:ea typeface="ＭＳ Ｐゴシック" charset="-128"/>
                <a:cs typeface="ＭＳ Ｐゴシック" charset="-128"/>
              </a:rPr>
              <a:t>.</a:t>
            </a:r>
            <a:endParaRPr lang="es-ES" sz="2600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s-ES" sz="2600" dirty="0">
                <a:ea typeface="ＭＳ Ｐゴシック" charset="-128"/>
                <a:cs typeface="ＭＳ Ｐゴシック" charset="-128"/>
              </a:rPr>
              <a:t>Ejecución de una instrucción (ciclo de instrucción):</a:t>
            </a:r>
          </a:p>
          <a:p>
            <a:pPr lvl="1" eaLnBrk="1" hangingPunct="1"/>
            <a:r>
              <a:rPr lang="es-ES" sz="2200" dirty="0">
                <a:solidFill>
                  <a:schemeClr val="accent1"/>
                </a:solidFill>
              </a:rPr>
              <a:t>Búsqueda de la instrucción</a:t>
            </a:r>
            <a:r>
              <a:rPr lang="es-ES" sz="2200" dirty="0"/>
              <a:t>: el procesador lee de memoria la instrucción a ejecutar. El PC (</a:t>
            </a:r>
            <a:r>
              <a:rPr lang="es-ES" sz="2200" dirty="0" err="1"/>
              <a:t>Program</a:t>
            </a:r>
            <a:r>
              <a:rPr lang="es-ES" sz="2200" dirty="0"/>
              <a:t> </a:t>
            </a:r>
            <a:r>
              <a:rPr lang="es-ES" sz="2200" dirty="0" err="1"/>
              <a:t>Counter</a:t>
            </a:r>
            <a:r>
              <a:rPr lang="es-ES" sz="2200" dirty="0"/>
              <a:t>, contador del programa) da la posición de memoria donde se encuentra dicha instrucción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833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Ejecución de un programa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652586"/>
            <a:ext cx="9905999" cy="4011614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s-ES" sz="3100" dirty="0">
                <a:ea typeface="ＭＳ Ｐゴシック" charset="-128"/>
                <a:cs typeface="ＭＳ Ｐゴシック" charset="-128"/>
              </a:rPr>
              <a:t>El procesador lee y ejecuta secuencialmente y en orden las instrucciones que forman un programa </a:t>
            </a:r>
            <a:r>
              <a:rPr lang="es-ES" sz="31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almacenadas </a:t>
            </a:r>
            <a:r>
              <a:rPr lang="es-ES" sz="31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en </a:t>
            </a:r>
            <a:r>
              <a:rPr lang="es-ES" sz="31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memoria</a:t>
            </a:r>
            <a:r>
              <a:rPr lang="es-ES" sz="3100" dirty="0" smtClean="0">
                <a:ea typeface="ＭＳ Ｐゴシック" charset="-128"/>
                <a:cs typeface="ＭＳ Ｐゴシック" charset="-128"/>
              </a:rPr>
              <a:t>.</a:t>
            </a:r>
            <a:endParaRPr lang="es-ES" sz="3100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s-ES" sz="3100" dirty="0">
                <a:ea typeface="ＭＳ Ｐゴシック" charset="-128"/>
                <a:cs typeface="ＭＳ Ｐゴシック" charset="-128"/>
              </a:rPr>
              <a:t>Ejecución de una instrucción (ciclo de instrucción):</a:t>
            </a:r>
          </a:p>
          <a:p>
            <a:pPr lvl="1" eaLnBrk="1" hangingPunct="1"/>
            <a:r>
              <a:rPr lang="es-ES" sz="2600" dirty="0">
                <a:solidFill>
                  <a:schemeClr val="accent1"/>
                </a:solidFill>
              </a:rPr>
              <a:t>Búsqueda de la instrucción</a:t>
            </a:r>
            <a:r>
              <a:rPr lang="es-ES" sz="2600" dirty="0"/>
              <a:t>: el procesador lee de memoria la instrucción a ejecutar. El PC (</a:t>
            </a:r>
            <a:r>
              <a:rPr lang="es-ES" sz="2600" dirty="0" err="1"/>
              <a:t>Program</a:t>
            </a:r>
            <a:r>
              <a:rPr lang="es-ES" sz="2600" dirty="0"/>
              <a:t> </a:t>
            </a:r>
            <a:r>
              <a:rPr lang="es-ES" sz="2600" dirty="0" err="1"/>
              <a:t>Counter</a:t>
            </a:r>
            <a:r>
              <a:rPr lang="es-ES" sz="2600" dirty="0"/>
              <a:t>, contador del programa) da la posición de memoria donde se encuentra dicha </a:t>
            </a:r>
            <a:r>
              <a:rPr lang="es-ES" sz="2600" dirty="0" smtClean="0"/>
              <a:t>instrucción</a:t>
            </a:r>
          </a:p>
          <a:p>
            <a:pPr lvl="1">
              <a:lnSpc>
                <a:spcPct val="90000"/>
              </a:lnSpc>
            </a:pPr>
            <a:r>
              <a:rPr lang="es-ES" sz="2600" dirty="0">
                <a:solidFill>
                  <a:schemeClr val="accent1"/>
                </a:solidFill>
              </a:rPr>
              <a:t>Decodificación de la instrucción</a:t>
            </a:r>
            <a:r>
              <a:rPr lang="es-ES" sz="2600" dirty="0"/>
              <a:t>: Debe determinar el tipo de instrucción y los </a:t>
            </a:r>
            <a:r>
              <a:rPr lang="es-ES" sz="2600" dirty="0" err="1"/>
              <a:t>operandos</a:t>
            </a:r>
            <a:r>
              <a:rPr lang="es-ES" sz="2600" dirty="0"/>
              <a:t> que utiliza.</a:t>
            </a:r>
          </a:p>
          <a:p>
            <a:pPr>
              <a:lnSpc>
                <a:spcPct val="90000"/>
              </a:lnSpc>
              <a:buNone/>
            </a:pPr>
            <a:endParaRPr lang="es-ES" sz="2800" dirty="0">
              <a:ea typeface="ＭＳ Ｐゴシック" charset="-128"/>
              <a:cs typeface="ＭＳ Ｐゴシック" charset="-128"/>
            </a:endParaRPr>
          </a:p>
          <a:p>
            <a:pPr marL="457200" lvl="1" indent="0" eaLnBrk="1" hangingPunct="1">
              <a:buNone/>
            </a:pPr>
            <a:endParaRPr lang="es-E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19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1713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ChangeArrowheads="1"/>
          </p:cNvSpPr>
          <p:nvPr/>
        </p:nvSpPr>
        <p:spPr bwMode="auto">
          <a:xfrm>
            <a:off x="2208214" y="1485899"/>
            <a:ext cx="7991475" cy="14382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358459"/>
            <a:ext cx="9905998" cy="147857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ea typeface="ＭＳ Ｐゴシック" charset="-128"/>
                <a:cs typeface="ＭＳ Ｐゴシック" charset="-128"/>
              </a:rPr>
              <a:t>Tema 1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37530"/>
            <a:ext cx="8229600" cy="4968875"/>
          </a:xfrm>
        </p:spPr>
        <p:txBody>
          <a:bodyPr/>
          <a:lstStyle/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Introducción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¿Qué es un computador?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Programación de un procesador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Ejecución de un programa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Instrucciones de un procesador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Conjunto de instrucciones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Formato de instrucción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Modos de direccionamiento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 smtClean="0">
                <a:solidFill>
                  <a:schemeClr val="accent1"/>
                </a:solidFill>
              </a:rPr>
              <a:t>Programación en ensamblador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 smtClean="0">
                <a:ea typeface="ＭＳ Ｐゴシック" charset="-128"/>
              </a:rPr>
              <a:t>Lenguaje </a:t>
            </a:r>
            <a:r>
              <a:rPr lang="es-ES" dirty="0">
                <a:ea typeface="ＭＳ Ｐゴシック" charset="-128"/>
              </a:rPr>
              <a:t>ensamblador </a:t>
            </a:r>
            <a:r>
              <a:rPr lang="es-ES" dirty="0" smtClean="0">
                <a:ea typeface="ＭＳ Ｐゴシック" charset="-128"/>
              </a:rPr>
              <a:t>RISC-V</a:t>
            </a:r>
            <a:endParaRPr lang="es-ES" dirty="0">
              <a:ea typeface="ＭＳ Ｐゴシック" charset="-128"/>
            </a:endParaRP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Traducción de estructuras de alto nivel a </a:t>
            </a:r>
            <a:r>
              <a:rPr lang="es-ES" dirty="0" smtClean="0">
                <a:ea typeface="ＭＳ Ｐゴシック" charset="-128"/>
              </a:rPr>
              <a:t>ensamblador</a:t>
            </a:r>
            <a:endParaRPr lang="es-ES" dirty="0">
              <a:ea typeface="ＭＳ Ｐゴシック" charset="-128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2034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Ejecución de un programa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3" y="1617854"/>
            <a:ext cx="9905999" cy="4506915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s-ES" sz="3700" dirty="0">
                <a:ea typeface="ＭＳ Ｐゴシック" charset="-128"/>
                <a:cs typeface="ＭＳ Ｐゴシック" charset="-128"/>
              </a:rPr>
              <a:t>El procesador lee y ejecuta secuencialmente y en orden las instrucciones que forman un programa </a:t>
            </a:r>
            <a:r>
              <a:rPr lang="es-ES" sz="37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almacenadas </a:t>
            </a:r>
            <a:r>
              <a:rPr lang="es-ES" sz="37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en </a:t>
            </a:r>
            <a:r>
              <a:rPr lang="es-ES" sz="37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memoria</a:t>
            </a:r>
            <a:r>
              <a:rPr lang="es-ES" sz="3700" dirty="0" smtClean="0">
                <a:ea typeface="ＭＳ Ｐゴシック" charset="-128"/>
                <a:cs typeface="ＭＳ Ｐゴシック" charset="-128"/>
              </a:rPr>
              <a:t>.</a:t>
            </a:r>
            <a:endParaRPr lang="es-ES" sz="3700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s-ES" sz="3700" dirty="0">
                <a:ea typeface="ＭＳ Ｐゴシック" charset="-128"/>
                <a:cs typeface="ＭＳ Ｐゴシック" charset="-128"/>
              </a:rPr>
              <a:t>Ejecución de una instrucción (ciclo de instrucción):</a:t>
            </a:r>
          </a:p>
          <a:p>
            <a:pPr lvl="1" eaLnBrk="1" hangingPunct="1"/>
            <a:r>
              <a:rPr lang="es-ES" sz="3100" dirty="0">
                <a:solidFill>
                  <a:schemeClr val="accent1"/>
                </a:solidFill>
              </a:rPr>
              <a:t>Búsqueda de la instrucción</a:t>
            </a:r>
            <a:r>
              <a:rPr lang="es-ES" sz="3100" dirty="0"/>
              <a:t>: el procesador lee de memoria la instrucción a ejecutar. El PC (</a:t>
            </a:r>
            <a:r>
              <a:rPr lang="es-ES" sz="3100" dirty="0" err="1"/>
              <a:t>Program</a:t>
            </a:r>
            <a:r>
              <a:rPr lang="es-ES" sz="3100" dirty="0"/>
              <a:t> </a:t>
            </a:r>
            <a:r>
              <a:rPr lang="es-ES" sz="3100" dirty="0" err="1"/>
              <a:t>Counter</a:t>
            </a:r>
            <a:r>
              <a:rPr lang="es-ES" sz="3100" dirty="0"/>
              <a:t>, contador del programa) da la posición de memoria donde se encuentra dicha </a:t>
            </a:r>
            <a:r>
              <a:rPr lang="es-ES" sz="3100" dirty="0" smtClean="0"/>
              <a:t>instrucción</a:t>
            </a:r>
          </a:p>
          <a:p>
            <a:pPr lvl="1">
              <a:lnSpc>
                <a:spcPct val="90000"/>
              </a:lnSpc>
            </a:pPr>
            <a:r>
              <a:rPr lang="es-ES" sz="3100" dirty="0">
                <a:solidFill>
                  <a:schemeClr val="accent1"/>
                </a:solidFill>
              </a:rPr>
              <a:t>Decodificación de la instrucción</a:t>
            </a:r>
            <a:r>
              <a:rPr lang="es-ES" sz="3100" dirty="0"/>
              <a:t>: Debe determinar el tipo de instrucción y los </a:t>
            </a:r>
            <a:r>
              <a:rPr lang="es-ES" sz="3100" dirty="0" err="1"/>
              <a:t>operandos</a:t>
            </a:r>
            <a:r>
              <a:rPr lang="es-ES" sz="3100" dirty="0"/>
              <a:t> que utiliza</a:t>
            </a:r>
            <a:r>
              <a:rPr lang="es-ES" sz="31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s-ES" sz="3100" dirty="0">
                <a:solidFill>
                  <a:schemeClr val="accent1"/>
                </a:solidFill>
              </a:rPr>
              <a:t>Ejecución de la instrucción</a:t>
            </a:r>
            <a:r>
              <a:rPr lang="es-ES" sz="3100" dirty="0"/>
              <a:t>: Ejecuta la acción expresada por la instrucción</a:t>
            </a:r>
            <a:r>
              <a:rPr lang="es-ES" sz="3100" dirty="0" smtClean="0"/>
              <a:t>.</a:t>
            </a:r>
            <a:endParaRPr lang="es-ES" sz="3100" dirty="0"/>
          </a:p>
          <a:p>
            <a:pPr>
              <a:lnSpc>
                <a:spcPct val="90000"/>
              </a:lnSpc>
              <a:buNone/>
            </a:pPr>
            <a:endParaRPr lang="es-ES" sz="2800" dirty="0">
              <a:ea typeface="ＭＳ Ｐゴシック" charset="-128"/>
              <a:cs typeface="ＭＳ Ｐゴシック" charset="-128"/>
            </a:endParaRPr>
          </a:p>
          <a:p>
            <a:pPr marL="457200" lvl="1" indent="0" eaLnBrk="1" hangingPunct="1">
              <a:buNone/>
            </a:pPr>
            <a:endParaRPr lang="es-ES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436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ChangeArrowheads="1"/>
          </p:cNvSpPr>
          <p:nvPr/>
        </p:nvSpPr>
        <p:spPr bwMode="auto">
          <a:xfrm>
            <a:off x="2208214" y="2882899"/>
            <a:ext cx="7991475" cy="1285875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358459"/>
            <a:ext cx="9905998" cy="147857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ea typeface="ＭＳ Ｐゴシック" charset="-128"/>
                <a:cs typeface="ＭＳ Ｐゴシック" charset="-128"/>
              </a:rPr>
              <a:t>Tema 1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37530"/>
            <a:ext cx="8229600" cy="4968875"/>
          </a:xfrm>
        </p:spPr>
        <p:txBody>
          <a:bodyPr/>
          <a:lstStyle/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Introducción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¿Qué es un computador?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Programación de un procesador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Ejecución de un programa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Instrucciones de un procesador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Conjunto de instrucciones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Formato de instrucción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Modos de direccionamiento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 smtClean="0">
                <a:solidFill>
                  <a:schemeClr val="accent1"/>
                </a:solidFill>
              </a:rPr>
              <a:t>Programación en ensamblador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 smtClean="0">
                <a:ea typeface="ＭＳ Ｐゴシック" charset="-128"/>
              </a:rPr>
              <a:t>Lenguaje </a:t>
            </a:r>
            <a:r>
              <a:rPr lang="es-ES" dirty="0">
                <a:ea typeface="ＭＳ Ｐゴシック" charset="-128"/>
              </a:rPr>
              <a:t>ensamblador </a:t>
            </a:r>
            <a:r>
              <a:rPr lang="es-ES" dirty="0" smtClean="0">
                <a:ea typeface="ＭＳ Ｐゴシック" charset="-128"/>
              </a:rPr>
              <a:t>RISC-V</a:t>
            </a:r>
            <a:endParaRPr lang="es-ES" dirty="0">
              <a:ea typeface="ＭＳ Ｐゴシック" charset="-128"/>
            </a:endParaRP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Traducción de estructuras de alto nivel a </a:t>
            </a:r>
            <a:r>
              <a:rPr lang="es-ES" dirty="0" smtClean="0">
                <a:ea typeface="ＭＳ Ｐゴシック" charset="-128"/>
              </a:rPr>
              <a:t>ensamblador</a:t>
            </a:r>
            <a:endParaRPr lang="es-ES" dirty="0">
              <a:ea typeface="ＭＳ Ｐゴシック" charset="-128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374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</a:t>
            </a:r>
            <a:r>
              <a:rPr lang="es-ES" dirty="0" err="1"/>
              <a:t>dE</a:t>
            </a:r>
            <a:r>
              <a:rPr lang="es-ES" dirty="0"/>
              <a:t> UN PROCESADOR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CONJUNTO DE INSTRUCCIONES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73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Conjunto de instrucciones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2249487"/>
            <a:ext cx="10225088" cy="3414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dirty="0">
                <a:ea typeface="ＭＳ Ｐゴシック" charset="-128"/>
                <a:cs typeface="ＭＳ Ｐゴシック" charset="-128"/>
              </a:rPr>
              <a:t>Cada procesador está diseñado para “entender” un conjunto de instrucciones</a:t>
            </a:r>
          </a:p>
          <a:p>
            <a:pPr eaLnBrk="1" hangingPunct="1">
              <a:lnSpc>
                <a:spcPct val="90000"/>
              </a:lnSpc>
            </a:pPr>
            <a:r>
              <a:rPr lang="es-ES" dirty="0">
                <a:ea typeface="ＭＳ Ｐゴシック" charset="-128"/>
                <a:cs typeface="ＭＳ Ｐゴシック" charset="-128"/>
              </a:rPr>
              <a:t>Tipos de instrucciones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>
                <a:solidFill>
                  <a:schemeClr val="accent1"/>
                </a:solidFill>
              </a:rPr>
              <a:t>Transferencia</a:t>
            </a:r>
            <a:r>
              <a:rPr lang="es-ES" dirty="0"/>
              <a:t>: copian información de un lugar a otro (memoria, registros)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>
                <a:solidFill>
                  <a:schemeClr val="accent1"/>
                </a:solidFill>
              </a:rPr>
              <a:t>Transformación</a:t>
            </a:r>
            <a:r>
              <a:rPr lang="es-ES" dirty="0"/>
              <a:t>: transforman la información</a:t>
            </a:r>
          </a:p>
          <a:p>
            <a:pPr lvl="2" eaLnBrk="1" hangingPunct="1">
              <a:lnSpc>
                <a:spcPct val="90000"/>
              </a:lnSpc>
            </a:pPr>
            <a:r>
              <a:rPr lang="es-ES" dirty="0">
                <a:ea typeface="ＭＳ Ｐゴシック" charset="-128"/>
              </a:rPr>
              <a:t>Aritméticas, Lógicas, Desplazamiento, Comparación, …</a:t>
            </a:r>
          </a:p>
          <a:p>
            <a:pPr lvl="1" eaLnBrk="1" hangingPunct="1">
              <a:lnSpc>
                <a:spcPct val="90000"/>
              </a:lnSpc>
            </a:pPr>
            <a:r>
              <a:rPr lang="es-ES" dirty="0">
                <a:solidFill>
                  <a:schemeClr val="accent1"/>
                </a:solidFill>
              </a:rPr>
              <a:t>Control</a:t>
            </a:r>
            <a:r>
              <a:rPr lang="es-ES" dirty="0"/>
              <a:t>: controlan el flujo de instrucciones del </a:t>
            </a:r>
            <a:r>
              <a:rPr lang="es-ES" dirty="0" smtClean="0"/>
              <a:t>programa</a:t>
            </a:r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85000" y="0"/>
            <a:ext cx="3683000" cy="61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644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055812" y="329110"/>
            <a:ext cx="8472487" cy="769441"/>
          </a:xfrm>
        </p:spPr>
        <p:txBody>
          <a:bodyPr>
            <a:normAutofit fontScale="90000"/>
          </a:bodyPr>
          <a:lstStyle/>
          <a:p>
            <a:pPr marL="342900" indent="-342900">
              <a:spcBef>
                <a:spcPct val="20000"/>
              </a:spcBef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Conjunto de instrucciones, ejemplo </a:t>
            </a:r>
            <a:r>
              <a:rPr lang="en-US" sz="2800" dirty="0">
                <a:solidFill>
                  <a:srgbClr val="C00000"/>
                </a:solidFill>
                <a:ea typeface="+mn-ea"/>
                <a:cs typeface="+mn-cs"/>
              </a:rPr>
              <a:t>MIPS</a:t>
            </a:r>
            <a:endParaRPr lang="en-US" dirty="0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968133"/>
            <a:ext cx="6480720" cy="589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985000" y="0"/>
            <a:ext cx="3683000" cy="61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2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-54582"/>
            <a:ext cx="9905998" cy="1478570"/>
          </a:xfrm>
        </p:spPr>
        <p:txBody>
          <a:bodyPr/>
          <a:lstStyle/>
          <a:p>
            <a:pPr eaLnBrk="1" hangingPunct="1"/>
            <a:r>
              <a:rPr lang="es-ES" sz="3200" dirty="0">
                <a:ea typeface="ＭＳ Ｐゴシック" charset="-128"/>
                <a:cs typeface="ＭＳ Ｐゴシック" charset="-128"/>
              </a:rPr>
              <a:t>Conjunto de instrucciones, ejemplo </a:t>
            </a:r>
            <a:r>
              <a:rPr lang="es-ES" sz="3200" dirty="0">
                <a:solidFill>
                  <a:srgbClr val="C00000"/>
                </a:solidFill>
                <a:ea typeface="ＭＳ Ｐゴシック" charset="-128"/>
                <a:cs typeface="ＭＳ Ｐゴシック" charset="-128"/>
              </a:rPr>
              <a:t>ARM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6750872" y="1772816"/>
            <a:ext cx="137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+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6744073" y="1964798"/>
            <a:ext cx="1372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-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1775521" y="1052736"/>
            <a:ext cx="8188885" cy="5408600"/>
            <a:chOff x="467544" y="1268760"/>
            <a:chExt cx="7972861" cy="5120568"/>
          </a:xfrm>
        </p:grpSpPr>
        <p:pic>
          <p:nvPicPr>
            <p:cNvPr id="13" name="Marcador de contenido 3"/>
            <p:cNvPicPr>
              <a:picLocks noChangeAspect="1"/>
            </p:cNvPicPr>
            <p:nvPr/>
          </p:nvPicPr>
          <p:blipFill>
            <a:blip r:embed="rId3"/>
            <a:srcRect l="-5855" r="-5855"/>
            <a:stretch>
              <a:fillRect/>
            </a:stretch>
          </p:blipFill>
          <p:spPr bwMode="auto">
            <a:xfrm>
              <a:off x="467544" y="1268760"/>
              <a:ext cx="7972861" cy="5120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13 CuadroTexto"/>
            <p:cNvSpPr txBox="1"/>
            <p:nvPr/>
          </p:nvSpPr>
          <p:spPr>
            <a:xfrm>
              <a:off x="5226871" y="1772816"/>
              <a:ext cx="137217" cy="22728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r>
                <a:rPr lang="es-ES" sz="1200" kern="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5220072" y="1964798"/>
              <a:ext cx="137217" cy="22728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defRPr/>
              </a:pPr>
              <a:r>
                <a:rPr lang="es-ES" sz="1200" kern="0" dirty="0">
                  <a:solidFill>
                    <a:srgbClr val="000000"/>
                  </a:solidFill>
                </a:rPr>
                <a:t>-</a:t>
              </a:r>
            </a:p>
          </p:txBody>
        </p:sp>
      </p:grp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643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</a:t>
            </a:r>
            <a:r>
              <a:rPr lang="es-ES" dirty="0" err="1"/>
              <a:t>dE</a:t>
            </a:r>
            <a:r>
              <a:rPr lang="es-ES" dirty="0"/>
              <a:t> UN PROCESADOR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FORMATOS DE INSTRUCCIONES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523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535113"/>
            <a:ext cx="8229600" cy="3600450"/>
          </a:xfrm>
        </p:spPr>
        <p:txBody>
          <a:bodyPr/>
          <a:lstStyle/>
          <a:p>
            <a:pPr eaLnBrk="1" hangingPunct="1"/>
            <a:r>
              <a:rPr lang="es-ES" dirty="0">
                <a:ea typeface="ＭＳ Ｐゴシック" charset="-128"/>
                <a:cs typeface="ＭＳ Ｐゴシック" charset="-128"/>
              </a:rPr>
              <a:t>Las instrucciones se almacenan en memoria </a:t>
            </a:r>
            <a:r>
              <a:rPr lang="es-ES" dirty="0">
                <a:ea typeface="Arial" charset="0"/>
                <a:cs typeface="Arial" charset="0"/>
              </a:rPr>
              <a:t>→ </a:t>
            </a: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Codificación en binario </a:t>
            </a:r>
            <a:r>
              <a:rPr lang="es-ES" dirty="0">
                <a:ea typeface="Arial" charset="0"/>
                <a:cs typeface="Arial" charset="0"/>
              </a:rPr>
              <a:t>(n-bits)</a:t>
            </a:r>
          </a:p>
          <a:p>
            <a:pPr lvl="1" eaLnBrk="1" hangingPunct="1"/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ADD A, B, C </a:t>
            </a:r>
            <a:r>
              <a:rPr lang="es-ES" dirty="0">
                <a:ea typeface="Arial" charset="0"/>
                <a:cs typeface="Arial" charset="0"/>
              </a:rPr>
              <a:t>	 →  	</a:t>
            </a:r>
            <a:r>
              <a:rPr lang="es-ES" dirty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0100100100100101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0299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535113"/>
            <a:ext cx="8229600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ea typeface="ＭＳ Ｐゴシック" charset="-128"/>
                <a:cs typeface="ＭＳ Ｐゴシック" charset="-128"/>
              </a:rPr>
              <a:t>Las instrucciones se almacenan en memoria </a:t>
            </a:r>
            <a:r>
              <a:rPr lang="es-ES" dirty="0">
                <a:ea typeface="Arial" charset="0"/>
                <a:cs typeface="Arial" charset="0"/>
              </a:rPr>
              <a:t>→ </a:t>
            </a: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Codificación en binario </a:t>
            </a:r>
            <a:r>
              <a:rPr lang="es-ES" dirty="0">
                <a:ea typeface="Arial" charset="0"/>
                <a:cs typeface="Arial" charset="0"/>
              </a:rPr>
              <a:t>(n-bits)</a:t>
            </a:r>
          </a:p>
          <a:p>
            <a:pPr lvl="1" eaLnBrk="1" hangingPunct="1"/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ADD A, B, C </a:t>
            </a:r>
            <a:r>
              <a:rPr lang="es-ES" dirty="0">
                <a:ea typeface="Arial" charset="0"/>
                <a:cs typeface="Arial" charset="0"/>
              </a:rPr>
              <a:t>	 →  	</a:t>
            </a:r>
            <a:r>
              <a:rPr lang="es-ES" dirty="0" smtClea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0100100100100101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Arial" charset="0"/>
                <a:cs typeface="Arial" charset="0"/>
              </a:rPr>
              <a:t>Elementos de una instrucción:</a:t>
            </a:r>
          </a:p>
          <a:p>
            <a:pPr lvl="1">
              <a:lnSpc>
                <a:spcPct val="90000"/>
              </a:lnSpc>
            </a:pP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Código de operación (OPCODE): </a:t>
            </a:r>
            <a:r>
              <a:rPr lang="es-ES" dirty="0">
                <a:ea typeface="Arial" charset="0"/>
                <a:cs typeface="Arial" charset="0"/>
              </a:rPr>
              <a:t>especifica el tipo de instrucción. (</a:t>
            </a:r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ADD</a:t>
            </a:r>
            <a:r>
              <a:rPr lang="es-E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s-ES" dirty="0" err="1">
                <a:solidFill>
                  <a:schemeClr val="accent1"/>
                </a:solidFill>
                <a:ea typeface="Arial" charset="0"/>
                <a:cs typeface="Arial" charset="0"/>
              </a:rPr>
              <a:t>Operandos</a:t>
            </a: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 (direcciones): </a:t>
            </a:r>
            <a:r>
              <a:rPr lang="es-ES" dirty="0">
                <a:ea typeface="Arial" charset="0"/>
                <a:cs typeface="Arial" charset="0"/>
              </a:rPr>
              <a:t>argumentos necesarios para la ejecución de la instrucción (entradas/salidas). (</a:t>
            </a:r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A, B, </a:t>
            </a:r>
            <a:r>
              <a:rPr lang="es-ES" dirty="0" smtClean="0">
                <a:solidFill>
                  <a:srgbClr val="CC3300"/>
                </a:solidFill>
                <a:ea typeface="Arial" charset="0"/>
                <a:cs typeface="Arial" charset="0"/>
              </a:rPr>
              <a:t>C</a:t>
            </a:r>
            <a:r>
              <a:rPr lang="es-ES" dirty="0" smtClean="0"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54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3700" y="1535113"/>
            <a:ext cx="8229600" cy="360045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ea typeface="ＭＳ Ｐゴシック" charset="-128"/>
                <a:cs typeface="ＭＳ Ｐゴシック" charset="-128"/>
              </a:rPr>
              <a:t>Las instrucciones se almacenan en memoria </a:t>
            </a:r>
            <a:r>
              <a:rPr lang="es-ES" dirty="0">
                <a:ea typeface="Arial" charset="0"/>
                <a:cs typeface="Arial" charset="0"/>
              </a:rPr>
              <a:t>→ </a:t>
            </a: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Codificación en binario </a:t>
            </a:r>
            <a:r>
              <a:rPr lang="es-ES" dirty="0">
                <a:ea typeface="Arial" charset="0"/>
                <a:cs typeface="Arial" charset="0"/>
              </a:rPr>
              <a:t>(n-bits)</a:t>
            </a:r>
          </a:p>
          <a:p>
            <a:pPr lvl="1" eaLnBrk="1" hangingPunct="1"/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ADD A, B, C </a:t>
            </a:r>
            <a:r>
              <a:rPr lang="es-ES" dirty="0">
                <a:ea typeface="Arial" charset="0"/>
                <a:cs typeface="Arial" charset="0"/>
              </a:rPr>
              <a:t>	 →  	</a:t>
            </a:r>
            <a:r>
              <a:rPr lang="es-ES" dirty="0" smtClean="0">
                <a:latin typeface="Courier New" panose="02070309020205020404" pitchFamily="49" charset="0"/>
                <a:ea typeface="Arial" charset="0"/>
                <a:cs typeface="Courier New" panose="02070309020205020404" pitchFamily="49" charset="0"/>
              </a:rPr>
              <a:t>0100100100100101</a:t>
            </a:r>
          </a:p>
          <a:p>
            <a:pPr>
              <a:lnSpc>
                <a:spcPct val="90000"/>
              </a:lnSpc>
            </a:pPr>
            <a:r>
              <a:rPr lang="es-ES" dirty="0">
                <a:ea typeface="Arial" charset="0"/>
                <a:cs typeface="Arial" charset="0"/>
              </a:rPr>
              <a:t>Elementos de una instrucción:</a:t>
            </a:r>
          </a:p>
          <a:p>
            <a:pPr lvl="1">
              <a:lnSpc>
                <a:spcPct val="90000"/>
              </a:lnSpc>
            </a:pP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Código de operación (OPCODE): </a:t>
            </a:r>
            <a:r>
              <a:rPr lang="es-ES" dirty="0">
                <a:ea typeface="Arial" charset="0"/>
                <a:cs typeface="Arial" charset="0"/>
              </a:rPr>
              <a:t>especifica el tipo de instrucción. (</a:t>
            </a:r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ADD</a:t>
            </a:r>
            <a:r>
              <a:rPr lang="es-ES" dirty="0"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s-ES" dirty="0" err="1">
                <a:solidFill>
                  <a:schemeClr val="accent1"/>
                </a:solidFill>
                <a:ea typeface="Arial" charset="0"/>
                <a:cs typeface="Arial" charset="0"/>
              </a:rPr>
              <a:t>Operandos</a:t>
            </a:r>
            <a:r>
              <a:rPr lang="es-ES" dirty="0">
                <a:solidFill>
                  <a:schemeClr val="accent1"/>
                </a:solidFill>
                <a:ea typeface="Arial" charset="0"/>
                <a:cs typeface="Arial" charset="0"/>
              </a:rPr>
              <a:t> (direcciones): </a:t>
            </a:r>
            <a:r>
              <a:rPr lang="es-ES" dirty="0">
                <a:ea typeface="Arial" charset="0"/>
                <a:cs typeface="Arial" charset="0"/>
              </a:rPr>
              <a:t>argumentos necesarios para la ejecución de la instrucción (entradas/salidas). (</a:t>
            </a:r>
            <a:r>
              <a:rPr lang="es-ES" dirty="0">
                <a:solidFill>
                  <a:srgbClr val="CC3300"/>
                </a:solidFill>
                <a:ea typeface="Arial" charset="0"/>
                <a:cs typeface="Arial" charset="0"/>
              </a:rPr>
              <a:t>A, B, </a:t>
            </a:r>
            <a:r>
              <a:rPr lang="es-ES" dirty="0" smtClean="0">
                <a:solidFill>
                  <a:srgbClr val="CC3300"/>
                </a:solidFill>
                <a:ea typeface="Arial" charset="0"/>
                <a:cs typeface="Arial" charset="0"/>
              </a:rPr>
              <a:t>C</a:t>
            </a:r>
            <a:r>
              <a:rPr lang="es-ES" dirty="0" smtClean="0">
                <a:ea typeface="Arial" charset="0"/>
                <a:cs typeface="Arial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s-ES" dirty="0" smtClean="0">
                <a:ea typeface="Arial" charset="0"/>
                <a:cs typeface="Arial" charset="0"/>
              </a:rPr>
              <a:t>Formato</a:t>
            </a:r>
            <a:r>
              <a:rPr lang="es-ES" dirty="0">
                <a:ea typeface="Arial" charset="0"/>
                <a:cs typeface="Arial" charset="0"/>
              </a:rPr>
              <a:t>:</a:t>
            </a:r>
          </a:p>
          <a:p>
            <a:pPr lvl="1">
              <a:lnSpc>
                <a:spcPct val="90000"/>
              </a:lnSpc>
            </a:pPr>
            <a:endParaRPr lang="es-ES" dirty="0">
              <a:ea typeface="Arial" charset="0"/>
              <a:cs typeface="Arial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AutoShape 18"/>
          <p:cNvSpPr>
            <a:spLocks/>
          </p:cNvSpPr>
          <p:nvPr/>
        </p:nvSpPr>
        <p:spPr bwMode="auto">
          <a:xfrm rot="5400000" flipV="1">
            <a:off x="5609432" y="1989931"/>
            <a:ext cx="215900" cy="6119813"/>
          </a:xfrm>
          <a:prstGeom prst="leftBrace">
            <a:avLst>
              <a:gd name="adj1" fmla="val 236213"/>
              <a:gd name="adj2" fmla="val 50000"/>
            </a:avLst>
          </a:prstGeom>
          <a:noFill/>
          <a:ln w="19050">
            <a:solidFill>
              <a:schemeClr val="bg1">
                <a:lumMod val="1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chemeClr val="accent1"/>
              </a:solidFill>
            </a:endParaRP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5392738" y="4652963"/>
            <a:ext cx="801823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solidFill>
                  <a:schemeClr val="accent1"/>
                </a:solidFill>
              </a:rPr>
              <a:t>n-bits</a:t>
            </a:r>
          </a:p>
        </p:txBody>
      </p:sp>
      <p:sp>
        <p:nvSpPr>
          <p:cNvPr id="10" name="AutoShape 20"/>
          <p:cNvSpPr>
            <a:spLocks/>
          </p:cNvSpPr>
          <p:nvPr/>
        </p:nvSpPr>
        <p:spPr bwMode="auto">
          <a:xfrm rot="-5400000">
            <a:off x="6257132" y="3356768"/>
            <a:ext cx="215900" cy="4824413"/>
          </a:xfrm>
          <a:prstGeom prst="leftBrace">
            <a:avLst>
              <a:gd name="adj1" fmla="val 186213"/>
              <a:gd name="adj2" fmla="val 50000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chemeClr val="accent1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662613" y="5876925"/>
            <a:ext cx="1433406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accent1"/>
                </a:solidFill>
              </a:rPr>
              <a:t>operandos o</a:t>
            </a:r>
          </a:p>
          <a:p>
            <a:r>
              <a:rPr lang="es-ES" sz="1600" b="1">
                <a:solidFill>
                  <a:schemeClr val="accent1"/>
                </a:solidFill>
              </a:rPr>
              <a:t>direcciones</a:t>
            </a:r>
          </a:p>
        </p:txBody>
      </p:sp>
      <p:sp>
        <p:nvSpPr>
          <p:cNvPr id="12" name="AutoShape 22"/>
          <p:cNvSpPr>
            <a:spLocks/>
          </p:cNvSpPr>
          <p:nvPr/>
        </p:nvSpPr>
        <p:spPr bwMode="auto">
          <a:xfrm rot="-5400000">
            <a:off x="3197226" y="5192712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chemeClr val="accent1"/>
              </a:solidFill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692400" y="5949950"/>
            <a:ext cx="1172116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accent1"/>
                </a:solidFill>
              </a:rPr>
              <a:t>código de</a:t>
            </a:r>
          </a:p>
          <a:p>
            <a:r>
              <a:rPr lang="es-ES" sz="1600" b="1">
                <a:solidFill>
                  <a:schemeClr val="accent1"/>
                </a:solidFill>
              </a:rPr>
              <a:t>operación</a:t>
            </a:r>
          </a:p>
        </p:txBody>
      </p:sp>
      <p:graphicFrame>
        <p:nvGraphicFramePr>
          <p:cNvPr id="1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584350"/>
              </p:ext>
            </p:extLst>
          </p:nvPr>
        </p:nvGraphicFramePr>
        <p:xfrm>
          <a:off x="2657475" y="5211761"/>
          <a:ext cx="60960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29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603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141411" y="2619914"/>
            <a:ext cx="9906000" cy="1374776"/>
          </a:xfrm>
        </p:spPr>
        <p:txBody>
          <a:bodyPr/>
          <a:lstStyle/>
          <a:p>
            <a:r>
              <a:rPr lang="es-ES" dirty="0"/>
              <a:t>¿QUÉ ES UN COMPUTADOR</a:t>
            </a:r>
            <a:r>
              <a:rPr lang="es-ES" dirty="0" smtClean="0"/>
              <a:t>?</a:t>
            </a:r>
          </a:p>
          <a:p>
            <a:r>
              <a:rPr lang="es-ES" sz="3200" dirty="0" err="1">
                <a:solidFill>
                  <a:srgbClr val="E6E6E6">
                    <a:lumMod val="10000"/>
                  </a:srgbClr>
                </a:solidFill>
                <a:ea typeface="+mj-ea"/>
                <a:cs typeface="+mj-cs"/>
              </a:rPr>
              <a:t>INTRODUCCIÓn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>
                <a:solidFill>
                  <a:schemeClr val="accent1"/>
                </a:solidFill>
              </a:rPr>
              <a:t>3</a:t>
            </a:fld>
            <a:endParaRPr lang="es-ES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862" y="1590150"/>
            <a:ext cx="8610600" cy="2050518"/>
          </a:xfrm>
        </p:spPr>
        <p:txBody>
          <a:bodyPr/>
          <a:lstStyle/>
          <a:p>
            <a:pPr eaLnBrk="1" hangingPunct="1"/>
            <a:r>
              <a:rPr lang="es-ES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OPCODE</a:t>
            </a:r>
          </a:p>
          <a:p>
            <a:pPr lvl="1" eaLnBrk="1" hangingPunct="1"/>
            <a:r>
              <a:rPr lang="es-ES" dirty="0"/>
              <a:t>Codificación en binario del tipo de instrucción (código binario)</a:t>
            </a:r>
          </a:p>
          <a:p>
            <a:pPr lvl="1" eaLnBrk="1" hangingPunct="1"/>
            <a:r>
              <a:rPr lang="es-ES" dirty="0"/>
              <a:t>Formato fijo o variable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220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862" y="1590149"/>
            <a:ext cx="8610600" cy="2685517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OPCODE</a:t>
            </a:r>
          </a:p>
          <a:p>
            <a:pPr lvl="1" eaLnBrk="1" hangingPunct="1"/>
            <a:r>
              <a:rPr lang="es-ES" sz="2400" dirty="0"/>
              <a:t>Codificación en binario del tipo de instrucción (código binario)</a:t>
            </a:r>
          </a:p>
          <a:p>
            <a:pPr lvl="1" eaLnBrk="1" hangingPunct="1"/>
            <a:r>
              <a:rPr lang="es-ES" sz="2400" dirty="0"/>
              <a:t>Formato fijo o </a:t>
            </a:r>
            <a:r>
              <a:rPr lang="es-ES" sz="2400" dirty="0" smtClean="0"/>
              <a:t>variable</a:t>
            </a:r>
          </a:p>
          <a:p>
            <a:r>
              <a:rPr lang="es-ES" sz="2800" dirty="0" err="1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Operandos</a:t>
            </a: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 o direcciones	</a:t>
            </a:r>
          </a:p>
          <a:p>
            <a:pPr lvl="1"/>
            <a:r>
              <a:rPr lang="es-ES" sz="2400" dirty="0"/>
              <a:t>Especifican los </a:t>
            </a:r>
            <a:r>
              <a:rPr lang="es-ES" sz="2400" dirty="0" err="1"/>
              <a:t>operandos</a:t>
            </a:r>
            <a:r>
              <a:rPr lang="es-ES" sz="2400" dirty="0"/>
              <a:t> fuente y destino de la instrucción (codificados en binario).</a:t>
            </a:r>
          </a:p>
          <a:p>
            <a:pPr lvl="2"/>
            <a:r>
              <a:rPr lang="es-ES" sz="2000" dirty="0">
                <a:ea typeface="ＭＳ Ｐゴシック" charset="-128"/>
              </a:rPr>
              <a:t>Valor, registro, dirección de memoria</a:t>
            </a:r>
          </a:p>
          <a:p>
            <a:pPr lvl="1" eaLnBrk="1" hangingPunct="1"/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2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862" y="1590149"/>
            <a:ext cx="8610600" cy="3591451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OPCODE</a:t>
            </a:r>
          </a:p>
          <a:p>
            <a:pPr lvl="1" eaLnBrk="1" hangingPunct="1"/>
            <a:r>
              <a:rPr lang="es-ES" sz="2400" dirty="0"/>
              <a:t>Codificación en binario del tipo de instrucción (código binario)</a:t>
            </a:r>
          </a:p>
          <a:p>
            <a:pPr lvl="1" eaLnBrk="1" hangingPunct="1"/>
            <a:r>
              <a:rPr lang="es-ES" sz="2400" dirty="0"/>
              <a:t>Formato fijo o </a:t>
            </a:r>
            <a:r>
              <a:rPr lang="es-ES" sz="2400" dirty="0" smtClean="0"/>
              <a:t>variable</a:t>
            </a:r>
          </a:p>
          <a:p>
            <a:r>
              <a:rPr lang="es-ES" sz="2800" dirty="0" err="1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Operandos</a:t>
            </a: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 o direcciones	</a:t>
            </a:r>
          </a:p>
          <a:p>
            <a:pPr lvl="1"/>
            <a:r>
              <a:rPr lang="es-ES" sz="2400" dirty="0"/>
              <a:t>Especifican los </a:t>
            </a:r>
            <a:r>
              <a:rPr lang="es-ES" sz="2400" dirty="0" err="1"/>
              <a:t>operandos</a:t>
            </a:r>
            <a:r>
              <a:rPr lang="es-ES" sz="2400" dirty="0"/>
              <a:t> fuente y destino de la instrucción (codificados en binario).</a:t>
            </a:r>
          </a:p>
          <a:p>
            <a:pPr lvl="2"/>
            <a:r>
              <a:rPr lang="es-ES" sz="2000" dirty="0">
                <a:ea typeface="ＭＳ Ｐゴシック" charset="-128"/>
              </a:rPr>
              <a:t>Valor, registro, dirección de memoria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Hay </a:t>
            </a:r>
            <a:r>
              <a:rPr lang="es-ES" sz="2400" dirty="0" err="1"/>
              <a:t>operandos</a:t>
            </a:r>
            <a:r>
              <a:rPr lang="es-ES" sz="2400" dirty="0">
                <a:solidFill>
                  <a:schemeClr val="accent1"/>
                </a:solidFill>
              </a:rPr>
              <a:t> explícitos </a:t>
            </a:r>
            <a:r>
              <a:rPr lang="es-ES" sz="2400" dirty="0"/>
              <a:t>e </a:t>
            </a:r>
            <a:r>
              <a:rPr lang="es-ES" sz="2400" dirty="0">
                <a:solidFill>
                  <a:schemeClr val="accent1"/>
                </a:solidFill>
              </a:rPr>
              <a:t>implícitos</a:t>
            </a:r>
          </a:p>
          <a:p>
            <a:pPr lvl="2">
              <a:lnSpc>
                <a:spcPct val="90000"/>
              </a:lnSpc>
            </a:pPr>
            <a:r>
              <a:rPr lang="es-ES" sz="2000" dirty="0">
                <a:ea typeface="ＭＳ Ｐゴシック" charset="-128"/>
              </a:rPr>
              <a:t>Máquina de </a:t>
            </a:r>
            <a:r>
              <a:rPr lang="es-ES" sz="2000" dirty="0">
                <a:solidFill>
                  <a:schemeClr val="accent1"/>
                </a:solidFill>
                <a:ea typeface="ＭＳ Ｐゴシック" charset="-128"/>
              </a:rPr>
              <a:t>M-direcciones</a:t>
            </a:r>
            <a:r>
              <a:rPr lang="es-ES" sz="2000" dirty="0">
                <a:ea typeface="ＭＳ Ｐゴシック" charset="-128"/>
              </a:rPr>
              <a:t>: el </a:t>
            </a:r>
            <a:r>
              <a:rPr lang="es-ES" sz="2000" dirty="0" err="1">
                <a:ea typeface="ＭＳ Ｐゴシック" charset="-128"/>
              </a:rPr>
              <a:t>formáto</a:t>
            </a:r>
            <a:r>
              <a:rPr lang="es-ES" sz="2000" dirty="0">
                <a:ea typeface="ＭＳ Ｐゴシック" charset="-128"/>
              </a:rPr>
              <a:t> de instrucción acepta como máximo M </a:t>
            </a:r>
            <a:r>
              <a:rPr lang="es-ES" sz="2000" dirty="0" err="1">
                <a:ea typeface="ＭＳ Ｐゴシック" charset="-128"/>
              </a:rPr>
              <a:t>operandos</a:t>
            </a:r>
            <a:r>
              <a:rPr lang="es-ES" sz="2000" dirty="0">
                <a:ea typeface="ＭＳ Ｐゴシック" charset="-128"/>
              </a:rPr>
              <a:t> explícitos.</a:t>
            </a:r>
          </a:p>
          <a:p>
            <a:pPr lvl="1" eaLnBrk="1" hangingPunct="1"/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364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6862" y="1590148"/>
            <a:ext cx="8610600" cy="4404252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OPCODE</a:t>
            </a:r>
          </a:p>
          <a:p>
            <a:pPr lvl="1" eaLnBrk="1" hangingPunct="1"/>
            <a:r>
              <a:rPr lang="es-ES" sz="2400" dirty="0"/>
              <a:t>Codificación en binario del tipo de instrucción (código binario)</a:t>
            </a:r>
          </a:p>
          <a:p>
            <a:pPr lvl="1" eaLnBrk="1" hangingPunct="1"/>
            <a:r>
              <a:rPr lang="es-ES" sz="2400" dirty="0"/>
              <a:t>Formato fijo o </a:t>
            </a:r>
            <a:r>
              <a:rPr lang="es-ES" sz="2400" dirty="0" smtClean="0"/>
              <a:t>variable</a:t>
            </a:r>
          </a:p>
          <a:p>
            <a:r>
              <a:rPr lang="es-ES" sz="2800" dirty="0" err="1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Operandos</a:t>
            </a: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 o direcciones	</a:t>
            </a:r>
          </a:p>
          <a:p>
            <a:pPr lvl="1"/>
            <a:r>
              <a:rPr lang="es-ES" sz="2400" dirty="0"/>
              <a:t>Especifican los </a:t>
            </a:r>
            <a:r>
              <a:rPr lang="es-ES" sz="2400" dirty="0" err="1"/>
              <a:t>operandos</a:t>
            </a:r>
            <a:r>
              <a:rPr lang="es-ES" sz="2400" dirty="0"/>
              <a:t> fuente y destino de la instrucción (codificados en binario).</a:t>
            </a:r>
          </a:p>
          <a:p>
            <a:pPr lvl="2"/>
            <a:r>
              <a:rPr lang="es-ES" sz="2000" dirty="0">
                <a:ea typeface="ＭＳ Ｐゴシック" charset="-128"/>
              </a:rPr>
              <a:t>Valor, registro, dirección de memoria</a:t>
            </a:r>
          </a:p>
          <a:p>
            <a:pPr lvl="1">
              <a:lnSpc>
                <a:spcPct val="90000"/>
              </a:lnSpc>
            </a:pPr>
            <a:r>
              <a:rPr lang="es-ES" sz="2400" dirty="0"/>
              <a:t>Hay </a:t>
            </a:r>
            <a:r>
              <a:rPr lang="es-ES" sz="2400" dirty="0" err="1"/>
              <a:t>operandos</a:t>
            </a:r>
            <a:r>
              <a:rPr lang="es-ES" sz="2400" dirty="0">
                <a:solidFill>
                  <a:schemeClr val="accent1"/>
                </a:solidFill>
              </a:rPr>
              <a:t> explícitos </a:t>
            </a:r>
            <a:r>
              <a:rPr lang="es-ES" sz="2400" dirty="0"/>
              <a:t>e </a:t>
            </a:r>
            <a:r>
              <a:rPr lang="es-ES" sz="2400" dirty="0">
                <a:solidFill>
                  <a:schemeClr val="accent1"/>
                </a:solidFill>
              </a:rPr>
              <a:t>implícitos</a:t>
            </a:r>
          </a:p>
          <a:p>
            <a:pPr lvl="2">
              <a:lnSpc>
                <a:spcPct val="90000"/>
              </a:lnSpc>
            </a:pPr>
            <a:r>
              <a:rPr lang="es-ES" sz="2000" dirty="0">
                <a:ea typeface="ＭＳ Ｐゴシック" charset="-128"/>
              </a:rPr>
              <a:t>Máquina de </a:t>
            </a:r>
            <a:r>
              <a:rPr lang="es-ES" sz="2000" dirty="0">
                <a:solidFill>
                  <a:schemeClr val="accent1"/>
                </a:solidFill>
                <a:ea typeface="ＭＳ Ｐゴシック" charset="-128"/>
              </a:rPr>
              <a:t>M-direcciones</a:t>
            </a:r>
            <a:r>
              <a:rPr lang="es-ES" sz="2000" dirty="0">
                <a:ea typeface="ＭＳ Ｐゴシック" charset="-128"/>
              </a:rPr>
              <a:t>: el </a:t>
            </a:r>
            <a:r>
              <a:rPr lang="es-ES" sz="2000" dirty="0" err="1">
                <a:ea typeface="ＭＳ Ｐゴシック" charset="-128"/>
              </a:rPr>
              <a:t>formáto</a:t>
            </a:r>
            <a:r>
              <a:rPr lang="es-ES" sz="2000" dirty="0">
                <a:ea typeface="ＭＳ Ｐゴシック" charset="-128"/>
              </a:rPr>
              <a:t> de instrucción acepta como máximo M </a:t>
            </a:r>
            <a:r>
              <a:rPr lang="es-ES" sz="2000" dirty="0" err="1">
                <a:ea typeface="ＭＳ Ｐゴシック" charset="-128"/>
              </a:rPr>
              <a:t>operandos</a:t>
            </a:r>
            <a:r>
              <a:rPr lang="es-ES" sz="2000" dirty="0">
                <a:ea typeface="ＭＳ Ｐゴシック" charset="-128"/>
              </a:rPr>
              <a:t> explícitos</a:t>
            </a:r>
            <a:r>
              <a:rPr lang="es-ES" sz="2000" dirty="0" smtClean="0">
                <a:ea typeface="ＭＳ Ｐゴシック" charset="-128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s-ES" sz="2400" dirty="0">
                <a:solidFill>
                  <a:schemeClr val="accent1"/>
                </a:solidFill>
              </a:rPr>
              <a:t>Modo de direccionamiento</a:t>
            </a:r>
            <a:r>
              <a:rPr lang="es-ES" sz="2400" dirty="0"/>
              <a:t>: especifica como se debe interpretar el campo operando.</a:t>
            </a:r>
          </a:p>
          <a:p>
            <a:pPr lvl="2">
              <a:lnSpc>
                <a:spcPct val="80000"/>
              </a:lnSpc>
            </a:pPr>
            <a:r>
              <a:rPr lang="es-ES" sz="2000" dirty="0">
                <a:ea typeface="ＭＳ Ｐゴシック" charset="-128"/>
              </a:rPr>
              <a:t>Cada operando posee su propio modo de direccionamiento</a:t>
            </a:r>
          </a:p>
          <a:p>
            <a:pPr lvl="2">
              <a:lnSpc>
                <a:spcPct val="90000"/>
              </a:lnSpc>
            </a:pPr>
            <a:endParaRPr lang="es-ES" sz="2000" dirty="0">
              <a:ea typeface="ＭＳ Ｐゴシック" charset="-128"/>
            </a:endParaRPr>
          </a:p>
          <a:p>
            <a:pPr lvl="1" eaLnBrk="1" hangingPunct="1"/>
            <a:endParaRPr lang="es-E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5892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sz="3200" dirty="0">
                <a:ea typeface="ＭＳ Ｐゴシック" charset="-128"/>
                <a:cs typeface="ＭＳ Ｐゴシック" charset="-128"/>
              </a:rPr>
              <a:t>Formato de instrucción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7801" y="1570572"/>
            <a:ext cx="9066212" cy="4082516"/>
          </a:xfrm>
        </p:spPr>
        <p:txBody>
          <a:bodyPr/>
          <a:lstStyle/>
          <a:p>
            <a:pPr eaLnBrk="1" hangingPunct="1"/>
            <a:r>
              <a:rPr lang="es-ES" sz="26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Formato de instrucción de longitud fija</a:t>
            </a:r>
          </a:p>
          <a:p>
            <a:pPr lvl="1" eaLnBrk="1" hangingPunct="1"/>
            <a:r>
              <a:rPr lang="es-ES" sz="2400" dirty="0"/>
              <a:t>Todas las instrucciones </a:t>
            </a:r>
            <a:r>
              <a:rPr lang="es-ES" sz="2400" dirty="0" smtClean="0"/>
              <a:t>tienen </a:t>
            </a:r>
            <a:r>
              <a:rPr lang="es-ES" sz="2400" dirty="0"/>
              <a:t>mismo </a:t>
            </a:r>
            <a:r>
              <a:rPr lang="es-ES" sz="2400" dirty="0" smtClean="0"/>
              <a:t>número </a:t>
            </a:r>
            <a:r>
              <a:rPr lang="es-ES" sz="2400" dirty="0"/>
              <a:t>de </a:t>
            </a:r>
            <a:r>
              <a:rPr lang="es-ES" sz="2400" dirty="0" smtClean="0"/>
              <a:t>bits</a:t>
            </a:r>
            <a:endParaRPr lang="es-ES" sz="2400" dirty="0"/>
          </a:p>
          <a:p>
            <a:pPr lvl="1" eaLnBrk="1" hangingPunct="1">
              <a:buFont typeface="Wingdings" charset="2"/>
              <a:buNone/>
            </a:pPr>
            <a:endParaRPr lang="es-ES" sz="2400" dirty="0"/>
          </a:p>
          <a:p>
            <a:pPr eaLnBrk="1" hangingPunct="1"/>
            <a:r>
              <a:rPr lang="es-ES" sz="26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Formato de instrucción de longitud variable</a:t>
            </a:r>
          </a:p>
          <a:p>
            <a:pPr lvl="1" eaLnBrk="1" hangingPunct="1"/>
            <a:r>
              <a:rPr lang="es-ES" sz="2400" dirty="0"/>
              <a:t>La longitud de las instrucciones varía</a:t>
            </a:r>
          </a:p>
          <a:p>
            <a:pPr lvl="1" eaLnBrk="1" hangingPunct="1"/>
            <a:r>
              <a:rPr lang="es-ES" sz="2400" dirty="0"/>
              <a:t>Varias palabras de memoria</a:t>
            </a:r>
          </a:p>
          <a:p>
            <a:pPr lvl="1" eaLnBrk="1" hangingPunct="1"/>
            <a:endParaRPr lang="es-ES" sz="2400" dirty="0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graphicFrame>
        <p:nvGraphicFramePr>
          <p:cNvPr id="16" name="Group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660072"/>
              </p:ext>
            </p:extLst>
          </p:nvPr>
        </p:nvGraphicFramePr>
        <p:xfrm>
          <a:off x="2347393" y="2636838"/>
          <a:ext cx="60960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24494"/>
              </p:ext>
            </p:extLst>
          </p:nvPr>
        </p:nvGraphicFramePr>
        <p:xfrm>
          <a:off x="2356915" y="4724400"/>
          <a:ext cx="12192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07173"/>
              </p:ext>
            </p:extLst>
          </p:nvPr>
        </p:nvGraphicFramePr>
        <p:xfrm>
          <a:off x="2352153" y="5213350"/>
          <a:ext cx="12192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26422"/>
              </p:ext>
            </p:extLst>
          </p:nvPr>
        </p:nvGraphicFramePr>
        <p:xfrm>
          <a:off x="2352153" y="5716588"/>
          <a:ext cx="12192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OPCODE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09240"/>
              </p:ext>
            </p:extLst>
          </p:nvPr>
        </p:nvGraphicFramePr>
        <p:xfrm>
          <a:off x="3720578" y="5213350"/>
          <a:ext cx="12192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10280"/>
              </p:ext>
            </p:extLst>
          </p:nvPr>
        </p:nvGraphicFramePr>
        <p:xfrm>
          <a:off x="3725340" y="5716588"/>
          <a:ext cx="12192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23834"/>
              </p:ext>
            </p:extLst>
          </p:nvPr>
        </p:nvGraphicFramePr>
        <p:xfrm>
          <a:off x="6168503" y="5716588"/>
          <a:ext cx="1219200" cy="37623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OPn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ext Box 137"/>
          <p:cNvSpPr txBox="1">
            <a:spLocks noChangeArrowheads="1"/>
          </p:cNvSpPr>
          <p:nvPr/>
        </p:nvSpPr>
        <p:spPr bwMode="auto">
          <a:xfrm>
            <a:off x="5083809" y="5416550"/>
            <a:ext cx="877163" cy="75713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Wingdings" charset="2"/>
              <a:buNone/>
            </a:pPr>
            <a:r>
              <a:rPr lang="es-ES" sz="5400">
                <a:solidFill>
                  <a:schemeClr val="bg1">
                    <a:lumMod val="10000"/>
                  </a:schemeClr>
                </a:solidFill>
                <a:latin typeface="Arial" charset="0"/>
              </a:rPr>
              <a:t>…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3242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INSTRUCCIONES </a:t>
            </a:r>
            <a:r>
              <a:rPr lang="es-ES" dirty="0" err="1"/>
              <a:t>dE</a:t>
            </a:r>
            <a:r>
              <a:rPr lang="es-ES" dirty="0"/>
              <a:t> UN PROCESADOR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MODOS DE DIRECCIONAMIENTO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994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2249487"/>
            <a:ext cx="10561061" cy="354171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¿Cómo se interpretan los m-bits del campo operando para obtener el operando?</a:t>
            </a:r>
          </a:p>
          <a:p>
            <a:pPr eaLnBrk="1" hangingPunct="1"/>
            <a:endParaRPr lang="es-ES" dirty="0">
              <a:ea typeface="ＭＳ Ｐゴシック" charset="-128"/>
              <a:cs typeface="ＭＳ Ｐゴシック" charset="-128"/>
            </a:endParaRPr>
          </a:p>
          <a:p>
            <a:r>
              <a:rPr lang="es-ES" dirty="0"/>
              <a:t>¿Qué dato concreto hay que sumar a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para calcular el valor a almacenar en </a:t>
            </a:r>
            <a:r>
              <a:rPr lang="es-ES" dirty="0">
                <a:solidFill>
                  <a:schemeClr val="accent2"/>
                </a:solidFill>
              </a:rPr>
              <a:t>A</a:t>
            </a:r>
            <a:r>
              <a:rPr lang="es-ES" dirty="0"/>
              <a:t>? </a:t>
            </a:r>
          </a:p>
          <a:p>
            <a:r>
              <a:rPr lang="es-ES" dirty="0"/>
              <a:t>La respuesta la da el modo de direccionamiento del operando </a:t>
            </a:r>
            <a:r>
              <a:rPr lang="es-ES" dirty="0">
                <a:solidFill>
                  <a:srgbClr val="009900"/>
                </a:solidFill>
              </a:rPr>
              <a:t>B</a:t>
            </a:r>
          </a:p>
          <a:p>
            <a:pPr lvl="1"/>
            <a:r>
              <a:rPr lang="es-ES" dirty="0">
                <a:ea typeface="ＭＳ Ｐゴシック" charset="-128"/>
              </a:rPr>
              <a:t>Significado de </a:t>
            </a:r>
            <a:r>
              <a:rPr lang="es-ES" b="1" dirty="0">
                <a:solidFill>
                  <a:srgbClr val="009900"/>
                </a:solidFill>
                <a:ea typeface="ＭＳ Ｐゴシック" charset="-128"/>
              </a:rPr>
              <a:t>0010</a:t>
            </a:r>
          </a:p>
        </p:txBody>
      </p:sp>
      <p:sp>
        <p:nvSpPr>
          <p:cNvPr id="70661" name="Rectangle 4"/>
          <p:cNvSpPr>
            <a:spLocks noChangeArrowheads="1"/>
          </p:cNvSpPr>
          <p:nvPr/>
        </p:nvSpPr>
        <p:spPr bwMode="auto">
          <a:xfrm>
            <a:off x="1974320" y="3196939"/>
            <a:ext cx="8240183" cy="3603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lvl="1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80000"/>
            </a:pPr>
            <a:r>
              <a:rPr lang="es-ES" sz="2400" dirty="0">
                <a:solidFill>
                  <a:srgbClr val="CC3300"/>
                </a:solidFill>
              </a:rPr>
              <a:t>ADD </a:t>
            </a:r>
            <a:r>
              <a:rPr lang="es-ES" sz="2400" dirty="0">
                <a:solidFill>
                  <a:schemeClr val="accent2"/>
                </a:solidFill>
              </a:rPr>
              <a:t>A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009900"/>
                </a:solidFill>
              </a:rPr>
              <a:t>B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FFCC00"/>
                </a:solidFill>
              </a:rPr>
              <a:t>C</a:t>
            </a:r>
            <a:r>
              <a:rPr lang="es-ES" sz="2400" dirty="0"/>
              <a:t> </a:t>
            </a:r>
            <a:r>
              <a:rPr lang="es-ES" sz="2400" dirty="0">
                <a:solidFill>
                  <a:schemeClr val="bg1">
                    <a:lumMod val="10000"/>
                  </a:schemeClr>
                </a:solidFill>
              </a:rPr>
              <a:t>→</a:t>
            </a:r>
            <a:r>
              <a:rPr lang="es-ES" sz="2400" dirty="0"/>
              <a:t> </a:t>
            </a:r>
            <a:r>
              <a:rPr lang="es-ES" sz="2400" b="1" dirty="0">
                <a:solidFill>
                  <a:srgbClr val="CC3300"/>
                </a:solidFill>
              </a:rPr>
              <a:t>0100</a:t>
            </a:r>
            <a:r>
              <a:rPr lang="es-ES" sz="2400" b="1" dirty="0">
                <a:solidFill>
                  <a:schemeClr val="accent2"/>
                </a:solidFill>
              </a:rPr>
              <a:t>1001</a:t>
            </a:r>
            <a:r>
              <a:rPr lang="es-ES" sz="2400" b="1" dirty="0">
                <a:solidFill>
                  <a:srgbClr val="009900"/>
                </a:solidFill>
              </a:rPr>
              <a:t>0010</a:t>
            </a:r>
            <a:r>
              <a:rPr lang="es-ES" sz="2400" b="1" dirty="0">
                <a:solidFill>
                  <a:srgbClr val="FFCC00"/>
                </a:solidFill>
              </a:rPr>
              <a:t>0101</a:t>
            </a:r>
            <a:r>
              <a:rPr lang="es-ES" sz="2400" b="1" dirty="0"/>
              <a:t>     </a:t>
            </a:r>
            <a:r>
              <a:rPr lang="es-ES" sz="2400" b="1" dirty="0">
                <a:solidFill>
                  <a:schemeClr val="bg1">
                    <a:lumMod val="10000"/>
                  </a:schemeClr>
                </a:solidFill>
              </a:rPr>
              <a:t>(A </a:t>
            </a:r>
            <a:r>
              <a:rPr lang="es-ES" sz="2400" b="1" dirty="0">
                <a:solidFill>
                  <a:schemeClr val="bg1">
                    <a:lumMod val="10000"/>
                  </a:schemeClr>
                </a:solidFill>
                <a:ea typeface="Arial" charset="0"/>
                <a:cs typeface="Arial" charset="0"/>
              </a:rPr>
              <a:t>← B + C)</a:t>
            </a:r>
            <a:endParaRPr lang="es-ES" sz="2800" dirty="0">
              <a:solidFill>
                <a:schemeClr val="bg1">
                  <a:lumMod val="10000"/>
                </a:schemeClr>
              </a:solidFill>
              <a:ea typeface="Arial" charset="0"/>
              <a:cs typeface="Arial" charset="0"/>
            </a:endParaRPr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04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1412" y="1868487"/>
            <a:ext cx="9905999" cy="40147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Inmediato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Absoluto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>
                <a:ea typeface="ＭＳ Ｐゴシック" charset="-128"/>
              </a:rPr>
              <a:t>A registro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>
                <a:ea typeface="ＭＳ Ｐゴシック" charset="-128"/>
              </a:rPr>
              <a:t>A memoria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Relativo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>
                <a:ea typeface="ＭＳ Ｐゴシック" charset="-128"/>
              </a:rPr>
              <a:t>Registro implícito (PC, base, índice, SP, …)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>
                <a:ea typeface="ＭＳ Ｐゴシック" charset="-128"/>
              </a:rPr>
              <a:t>Registro explícito</a:t>
            </a:r>
          </a:p>
          <a:p>
            <a:pPr eaLnBrk="1" hangingPunct="1">
              <a:lnSpc>
                <a:spcPct val="90000"/>
              </a:lnSpc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Indirecto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Por registro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Por memoria</a:t>
            </a:r>
          </a:p>
        </p:txBody>
      </p: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direccionamiento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37</a:t>
            </a:fld>
            <a:endParaRPr lang="es-ES" noProof="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</p:spTree>
    <p:extLst>
      <p:ext uri="{BB962C8B-B14F-4D97-AF65-F5344CB8AC3E}">
        <p14:creationId xmlns:p14="http://schemas.microsoft.com/office/powerpoint/2010/main" val="1853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Inmediato</a:t>
            </a:r>
          </a:p>
          <a:p>
            <a:pPr lvl="1" eaLnBrk="1" hangingPunct="1"/>
            <a:r>
              <a:rPr lang="es-ES" sz="2400" dirty="0"/>
              <a:t>“El campo operando es el propio </a:t>
            </a:r>
            <a:r>
              <a:rPr lang="es-ES" sz="2400" dirty="0">
                <a:solidFill>
                  <a:schemeClr val="accent1"/>
                </a:solidFill>
              </a:rPr>
              <a:t>VALOR </a:t>
            </a:r>
            <a:r>
              <a:rPr lang="es-ES" sz="2400" dirty="0"/>
              <a:t>del operando”</a:t>
            </a:r>
          </a:p>
          <a:p>
            <a:pPr lvl="1" eaLnBrk="1" hangingPunct="1"/>
            <a:r>
              <a:rPr lang="es-ES" sz="2400" dirty="0"/>
              <a:t>El operando está en la propia instrucción</a:t>
            </a:r>
          </a:p>
          <a:p>
            <a:pPr lvl="1" eaLnBrk="1" hangingPunct="1"/>
            <a:r>
              <a:rPr lang="es-ES" sz="2400" dirty="0"/>
              <a:t>Codificación en binario del tipo de dato del operando (natural, entero, real, …)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8942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Inmediato</a:t>
            </a:r>
          </a:p>
          <a:p>
            <a:pPr lvl="1" eaLnBrk="1" hangingPunct="1"/>
            <a:r>
              <a:rPr lang="es-ES" sz="2400" dirty="0"/>
              <a:t>“El campo operando es el propio </a:t>
            </a:r>
            <a:r>
              <a:rPr lang="es-ES" sz="2400" dirty="0">
                <a:solidFill>
                  <a:schemeClr val="accent1"/>
                </a:solidFill>
              </a:rPr>
              <a:t>VALOR </a:t>
            </a:r>
            <a:r>
              <a:rPr lang="es-ES" sz="2400" dirty="0"/>
              <a:t>del operando”</a:t>
            </a:r>
          </a:p>
          <a:p>
            <a:pPr lvl="1" eaLnBrk="1" hangingPunct="1"/>
            <a:r>
              <a:rPr lang="es-ES" sz="2400" dirty="0"/>
              <a:t>El operando está en la propia instrucción</a:t>
            </a:r>
          </a:p>
          <a:p>
            <a:pPr lvl="1" eaLnBrk="1" hangingPunct="1"/>
            <a:r>
              <a:rPr lang="es-ES" sz="2400" dirty="0"/>
              <a:t>Codificación en binario del tipo de dato del operando (natural, entero, real, …)</a:t>
            </a:r>
          </a:p>
          <a:p>
            <a:pPr lvl="1" eaLnBrk="1" hangingPunct="1"/>
            <a:r>
              <a:rPr lang="es-ES" sz="2400" dirty="0"/>
              <a:t>Ejemplo: B operando Natural con direccionamiento inmediato:</a:t>
            </a:r>
          </a:p>
          <a:p>
            <a:pPr lvl="2" eaLnBrk="1" hangingPunct="1"/>
            <a:r>
              <a:rPr lang="es-ES" sz="2000" b="1" dirty="0">
                <a:solidFill>
                  <a:schemeClr val="accent2"/>
                </a:solidFill>
                <a:ea typeface="ＭＳ Ｐゴシック" charset="-128"/>
              </a:rPr>
              <a:t>A</a:t>
            </a:r>
            <a:r>
              <a:rPr lang="es-ES" sz="2000" b="1" dirty="0">
                <a:ea typeface="ＭＳ Ｐゴシック" charset="-128"/>
              </a:rPr>
              <a:t> = </a:t>
            </a:r>
            <a:r>
              <a:rPr lang="es-ES" sz="20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000" b="1" dirty="0">
                <a:ea typeface="ＭＳ Ｐゴシック" charset="-128"/>
              </a:rPr>
              <a:t> + </a:t>
            </a:r>
            <a:r>
              <a:rPr lang="es-ES" sz="2000" b="1" dirty="0">
                <a:solidFill>
                  <a:srgbClr val="FFCC00"/>
                </a:solidFill>
                <a:ea typeface="ＭＳ Ｐゴシック" charset="-128"/>
              </a:rPr>
              <a:t>C</a:t>
            </a:r>
            <a:r>
              <a:rPr lang="es-ES" sz="2000" dirty="0">
                <a:ea typeface="ＭＳ Ｐゴシック" charset="-128"/>
              </a:rPr>
              <a:t>	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83580" y="5489575"/>
            <a:ext cx="5985768" cy="3937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sz="2400" dirty="0">
                <a:solidFill>
                  <a:srgbClr val="CC3300"/>
                </a:solidFill>
              </a:rPr>
              <a:t>ADDI </a:t>
            </a:r>
            <a:r>
              <a:rPr lang="es-ES" sz="2400" dirty="0">
                <a:solidFill>
                  <a:schemeClr val="accent2"/>
                </a:solidFill>
              </a:rPr>
              <a:t>A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009900"/>
                </a:solidFill>
              </a:rPr>
              <a:t>B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FFCC00"/>
                </a:solidFill>
              </a:rPr>
              <a:t>C</a:t>
            </a:r>
            <a:r>
              <a:rPr lang="es-ES" sz="2400" dirty="0"/>
              <a:t> </a:t>
            </a:r>
            <a:r>
              <a:rPr lang="es-ES" sz="2400" dirty="0">
                <a:solidFill>
                  <a:schemeClr val="accent2"/>
                </a:solidFill>
              </a:rPr>
              <a:t>→</a:t>
            </a:r>
            <a:r>
              <a:rPr lang="es-ES" sz="2400" dirty="0"/>
              <a:t> </a:t>
            </a:r>
            <a:r>
              <a:rPr lang="es-ES" sz="2400" b="1" dirty="0">
                <a:solidFill>
                  <a:srgbClr val="CC3300"/>
                </a:solidFill>
              </a:rPr>
              <a:t>001</a:t>
            </a:r>
            <a:r>
              <a:rPr lang="es-ES" sz="2400" b="1" dirty="0">
                <a:solidFill>
                  <a:schemeClr val="accent2"/>
                </a:solidFill>
              </a:rPr>
              <a:t>1001</a:t>
            </a:r>
            <a:r>
              <a:rPr lang="es-ES" sz="2400" b="1" dirty="0">
                <a:solidFill>
                  <a:srgbClr val="009900"/>
                </a:solidFill>
              </a:rPr>
              <a:t>00010</a:t>
            </a:r>
            <a:r>
              <a:rPr lang="es-ES" sz="2400" b="1" dirty="0">
                <a:solidFill>
                  <a:srgbClr val="FFCC00"/>
                </a:solidFill>
              </a:rPr>
              <a:t>0101</a:t>
            </a:r>
            <a:endParaRPr lang="es-ES" sz="2400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39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559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392015"/>
            <a:ext cx="9905998" cy="1478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¿Qué es un Computador?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2140870"/>
            <a:ext cx="8832209" cy="37607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Máquina (sistema) en la que se distinguen dos elementos:</a:t>
            </a:r>
          </a:p>
          <a:p>
            <a:pPr lvl="1" eaLnBrk="1" hangingPunct="1"/>
            <a:r>
              <a:rPr lang="es-ES" b="1" dirty="0">
                <a:ea typeface="ＭＳ Ｐゴシック" charset="-128"/>
                <a:cs typeface="ＭＳ Ｐゴシック" charset="-128"/>
              </a:rPr>
              <a:t>HW</a:t>
            </a:r>
            <a:r>
              <a:rPr lang="es-ES" dirty="0">
                <a:ea typeface="ＭＳ Ｐゴシック" charset="-128"/>
                <a:cs typeface="ＭＳ Ｐゴシック" charset="-128"/>
              </a:rPr>
              <a:t>: Circuitos y cableado.</a:t>
            </a:r>
          </a:p>
          <a:p>
            <a:pPr lvl="1" eaLnBrk="1" hangingPunct="1"/>
            <a:r>
              <a:rPr lang="es-ES" b="1" dirty="0">
                <a:ea typeface="ＭＳ Ｐゴシック" charset="-128"/>
                <a:cs typeface="ＭＳ Ｐゴシック" charset="-128"/>
              </a:rPr>
              <a:t>SW</a:t>
            </a:r>
            <a:r>
              <a:rPr lang="es-ES" dirty="0">
                <a:ea typeface="ＭＳ Ｐゴシック" charset="-128"/>
                <a:cs typeface="ＭＳ Ｐゴシック" charset="-128"/>
              </a:rPr>
              <a:t>: Información que modifica la función del HW sin realizar una reconfiguración de la </a:t>
            </a:r>
            <a:r>
              <a:rPr lang="es-ES" dirty="0" smtClean="0">
                <a:ea typeface="ＭＳ Ｐゴシック" charset="-128"/>
                <a:cs typeface="ＭＳ Ｐゴシック" charset="-128"/>
              </a:rPr>
              <a:t>circuitería </a:t>
            </a:r>
            <a:r>
              <a:rPr lang="es-ES" dirty="0">
                <a:ea typeface="ＭＳ Ｐゴシック" charset="-128"/>
                <a:cs typeface="ＭＳ Ｐゴシック" charset="-128"/>
              </a:rPr>
              <a:t>para la resolución del problema.</a:t>
            </a:r>
          </a:p>
        </p:txBody>
      </p:sp>
      <p:sp>
        <p:nvSpPr>
          <p:cNvPr id="6" name="Flecha abajo 5"/>
          <p:cNvSpPr/>
          <p:nvPr/>
        </p:nvSpPr>
        <p:spPr bwMode="auto">
          <a:xfrm>
            <a:off x="5943600" y="4267200"/>
            <a:ext cx="342900" cy="4572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_tradnl" sz="1200">
              <a:solidFill>
                <a:schemeClr val="tx1"/>
              </a:solidFill>
              <a:latin typeface="Arial" pitchFamily="-107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24600" y="42672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C00000"/>
                </a:solidFill>
              </a:rPr>
              <a:t>¿Cómo?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57399" y="4648200"/>
            <a:ext cx="899001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sz="2800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Controlando el HW </a:t>
            </a:r>
            <a:r>
              <a:rPr lang="es-ES_tradnl" sz="2800" dirty="0" err="1">
                <a:solidFill>
                  <a:schemeClr val="accent1"/>
                </a:solidFill>
                <a:sym typeface="Symbol"/>
              </a:rPr>
              <a:t></a:t>
            </a:r>
            <a:r>
              <a:rPr lang="es-ES_tradnl" sz="2800" dirty="0">
                <a:solidFill>
                  <a:schemeClr val="accent1"/>
                </a:solidFill>
                <a:sym typeface="Symbol"/>
              </a:rPr>
              <a:t> Indicando qué debe hacer</a:t>
            </a:r>
            <a:endParaRPr lang="es-ES" sz="2800" kern="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</a:t>
            </a:fld>
            <a:endParaRPr lang="es-ES" noProof="0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 txBox="1">
            <a:spLocks/>
          </p:cNvSpPr>
          <p:nvPr/>
        </p:nvSpPr>
        <p:spPr>
          <a:xfrm>
            <a:off x="11319370" y="6641317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s-es"/>
            </a:defPPr>
            <a:lvl1pPr marL="0" algn="r" defTabSz="457200" rtl="0" eaLnBrk="1" latinLnBrk="0" hangingPunct="1">
              <a:defRPr sz="105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58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413" y="1729941"/>
            <a:ext cx="9905999" cy="3541714"/>
          </a:xfrm>
        </p:spPr>
        <p:txBody>
          <a:bodyPr>
            <a:normAutofit fontScale="92500"/>
          </a:bodyPr>
          <a:lstStyle/>
          <a:p>
            <a:pPr marL="0" indent="0" eaLnBrk="1" hangingPunct="1"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Inmediato</a:t>
            </a:r>
          </a:p>
          <a:p>
            <a:pPr lvl="1" eaLnBrk="1" hangingPunct="1"/>
            <a:r>
              <a:rPr lang="es-ES" sz="2400" dirty="0"/>
              <a:t>“El campo operando es el propio</a:t>
            </a:r>
            <a:r>
              <a:rPr lang="es-ES" sz="2400" dirty="0">
                <a:solidFill>
                  <a:schemeClr val="accent1"/>
                </a:solidFill>
              </a:rPr>
              <a:t> VALOR </a:t>
            </a:r>
            <a:r>
              <a:rPr lang="es-ES" sz="2400" dirty="0"/>
              <a:t>del operando”</a:t>
            </a:r>
          </a:p>
          <a:p>
            <a:pPr lvl="1" eaLnBrk="1" hangingPunct="1"/>
            <a:r>
              <a:rPr lang="es-ES" sz="2400" dirty="0"/>
              <a:t>El operando está en la propia instrucción</a:t>
            </a:r>
          </a:p>
          <a:p>
            <a:pPr lvl="1" eaLnBrk="1" hangingPunct="1"/>
            <a:r>
              <a:rPr lang="es-ES" sz="2400" dirty="0"/>
              <a:t>Codificación en binario del tipo de dato del operando (natural, entero, real, …)</a:t>
            </a:r>
          </a:p>
          <a:p>
            <a:pPr lvl="1" eaLnBrk="1" hangingPunct="1"/>
            <a:r>
              <a:rPr lang="es-ES" sz="2400" dirty="0"/>
              <a:t>Ejemplo: B operando Natural con direccionamiento inmediato:</a:t>
            </a:r>
          </a:p>
          <a:p>
            <a:pPr marL="914400" lvl="2" indent="0" eaLnBrk="1" hangingPunct="1">
              <a:buNone/>
            </a:pPr>
            <a:r>
              <a:rPr lang="es-ES" sz="2400" b="1" dirty="0">
                <a:solidFill>
                  <a:schemeClr val="accent2"/>
                </a:solidFill>
                <a:ea typeface="ＭＳ Ｐゴシック" charset="-128"/>
              </a:rPr>
              <a:t>A</a:t>
            </a:r>
            <a:r>
              <a:rPr lang="es-ES" sz="2400" b="1" dirty="0">
                <a:ea typeface="ＭＳ Ｐゴシック" charset="-128"/>
              </a:rPr>
              <a:t> 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2</a:t>
            </a:r>
            <a:r>
              <a:rPr lang="es-ES" sz="2400" b="1" dirty="0"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  <a:r>
              <a:rPr lang="es-ES" sz="2000" dirty="0">
                <a:ea typeface="ＭＳ Ｐゴシック" charset="-128"/>
              </a:rPr>
              <a:t>	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(I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78855" name="AutoShape 5"/>
          <p:cNvSpPr>
            <a:spLocks/>
          </p:cNvSpPr>
          <p:nvPr/>
        </p:nvSpPr>
        <p:spPr bwMode="auto">
          <a:xfrm rot="5400000" flipH="1">
            <a:off x="6145435" y="5681673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8856" name="Freeform 7"/>
          <p:cNvSpPr>
            <a:spLocks/>
          </p:cNvSpPr>
          <p:nvPr/>
        </p:nvSpPr>
        <p:spPr bwMode="auto">
          <a:xfrm>
            <a:off x="2807855" y="5011015"/>
            <a:ext cx="3407503" cy="792163"/>
          </a:xfrm>
          <a:custGeom>
            <a:avLst/>
            <a:gdLst>
              <a:gd name="T0" fmla="*/ 2147483647 w 3628"/>
              <a:gd name="T1" fmla="*/ 2147483647 h 499"/>
              <a:gd name="T2" fmla="*/ 2147483647 w 3628"/>
              <a:gd name="T3" fmla="*/ 2147483647 h 499"/>
              <a:gd name="T4" fmla="*/ 0 w 3628"/>
              <a:gd name="T5" fmla="*/ 2147483647 h 499"/>
              <a:gd name="T6" fmla="*/ 0 w 3628"/>
              <a:gd name="T7" fmla="*/ 0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3628"/>
              <a:gd name="T13" fmla="*/ 0 h 499"/>
              <a:gd name="T14" fmla="*/ 3628 w 3628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28" h="499">
                <a:moveTo>
                  <a:pt x="3628" y="499"/>
                </a:moveTo>
                <a:lnTo>
                  <a:pt x="3628" y="272"/>
                </a:lnTo>
                <a:lnTo>
                  <a:pt x="0" y="272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8857" name="Text Box 8"/>
          <p:cNvSpPr txBox="1">
            <a:spLocks noChangeArrowheads="1"/>
          </p:cNvSpPr>
          <p:nvPr/>
        </p:nvSpPr>
        <p:spPr bwMode="auto">
          <a:xfrm>
            <a:off x="4751496" y="5115789"/>
            <a:ext cx="14638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00010 = 2 </a:t>
            </a:r>
          </a:p>
        </p:txBody>
      </p:sp>
      <p:sp>
        <p:nvSpPr>
          <p:cNvPr id="78858" name="Text Box 9"/>
          <p:cNvSpPr txBox="1">
            <a:spLocks noChangeArrowheads="1"/>
          </p:cNvSpPr>
          <p:nvPr/>
        </p:nvSpPr>
        <p:spPr bwMode="auto">
          <a:xfrm>
            <a:off x="5839546" y="6458814"/>
            <a:ext cx="713657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Dato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63899" y="6042889"/>
            <a:ext cx="5996508" cy="4397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sz="2400" dirty="0">
                <a:solidFill>
                  <a:srgbClr val="CC3300"/>
                </a:solidFill>
              </a:rPr>
              <a:t>ADDI </a:t>
            </a:r>
            <a:r>
              <a:rPr lang="es-ES" sz="2400" dirty="0">
                <a:solidFill>
                  <a:schemeClr val="accent2"/>
                </a:solidFill>
              </a:rPr>
              <a:t>A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009900"/>
                </a:solidFill>
              </a:rPr>
              <a:t>B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FFCC00"/>
                </a:solidFill>
              </a:rPr>
              <a:t>C</a:t>
            </a:r>
            <a:r>
              <a:rPr lang="es-ES" sz="2400" dirty="0">
                <a:solidFill>
                  <a:schemeClr val="accent2"/>
                </a:solidFill>
              </a:rPr>
              <a:t> → </a:t>
            </a:r>
            <a:r>
              <a:rPr lang="es-ES" sz="2400" b="1" dirty="0">
                <a:solidFill>
                  <a:srgbClr val="CC3300"/>
                </a:solidFill>
              </a:rPr>
              <a:t>001</a:t>
            </a:r>
            <a:r>
              <a:rPr lang="es-ES" sz="2400" b="1" dirty="0">
                <a:solidFill>
                  <a:schemeClr val="accent2"/>
                </a:solidFill>
              </a:rPr>
              <a:t>1001</a:t>
            </a:r>
            <a:r>
              <a:rPr lang="es-ES" sz="2400" b="1" dirty="0">
                <a:solidFill>
                  <a:srgbClr val="009900"/>
                </a:solidFill>
              </a:rPr>
              <a:t>00010</a:t>
            </a:r>
            <a:r>
              <a:rPr lang="es-ES" sz="2400" b="1" dirty="0">
                <a:solidFill>
                  <a:srgbClr val="FFCC00"/>
                </a:solidFill>
              </a:rPr>
              <a:t>0101</a:t>
            </a:r>
            <a:endParaRPr lang="es-ES" sz="2400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0063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771443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412" y="1702580"/>
            <a:ext cx="10301171" cy="4968899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6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</a:t>
            </a:r>
          </a:p>
          <a:p>
            <a:pPr>
              <a:lnSpc>
                <a:spcPct val="90000"/>
              </a:lnSpc>
            </a:pPr>
            <a:r>
              <a:rPr lang="es-ES" sz="2600" dirty="0" smtClean="0"/>
              <a:t>El </a:t>
            </a:r>
            <a:r>
              <a:rPr lang="es-ES" sz="2600" dirty="0"/>
              <a:t>campo operando indica </a:t>
            </a:r>
            <a:r>
              <a:rPr lang="es-ES" sz="2600" dirty="0">
                <a:solidFill>
                  <a:schemeClr val="accent1"/>
                </a:solidFill>
              </a:rPr>
              <a:t>DONDE</a:t>
            </a:r>
            <a:r>
              <a:rPr lang="es-ES" sz="2600" dirty="0"/>
              <a:t> está el </a:t>
            </a:r>
            <a:r>
              <a:rPr lang="es-ES" sz="2600" dirty="0" smtClean="0"/>
              <a:t>operando</a:t>
            </a:r>
            <a:endParaRPr lang="es-ES" sz="2600" dirty="0"/>
          </a:p>
          <a:p>
            <a:pPr>
              <a:lnSpc>
                <a:spcPct val="90000"/>
              </a:lnSpc>
            </a:pPr>
            <a:r>
              <a:rPr lang="es-ES" sz="2600" dirty="0"/>
              <a:t>El operando puede estar en un registro o en una posición de memoria</a:t>
            </a:r>
          </a:p>
          <a:p>
            <a:pPr>
              <a:lnSpc>
                <a:spcPct val="90000"/>
              </a:lnSpc>
            </a:pPr>
            <a:r>
              <a:rPr lang="es-ES" sz="2600" dirty="0"/>
              <a:t>Puede indicar donde está el operando de dos modos distintos: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chemeClr val="accent1"/>
                </a:solidFill>
                <a:ea typeface="ＭＳ Ｐゴシック" charset="-128"/>
              </a:rPr>
              <a:t>ABSOLUTO</a:t>
            </a:r>
            <a:r>
              <a:rPr lang="es-ES" sz="2400" dirty="0">
                <a:ea typeface="ＭＳ Ｐゴシック" charset="-128"/>
              </a:rPr>
              <a:t>: Se proporciona la dirección completa del operando</a:t>
            </a:r>
          </a:p>
          <a:p>
            <a:pPr lvl="1">
              <a:lnSpc>
                <a:spcPct val="90000"/>
              </a:lnSpc>
            </a:pPr>
            <a:r>
              <a:rPr lang="es-ES" sz="2400" dirty="0">
                <a:solidFill>
                  <a:schemeClr val="accent1"/>
                </a:solidFill>
                <a:ea typeface="ＭＳ Ｐゴシック" charset="-128"/>
              </a:rPr>
              <a:t>RELATIVO</a:t>
            </a:r>
            <a:r>
              <a:rPr lang="es-ES" sz="2400" dirty="0">
                <a:ea typeface="ＭＳ Ｐゴシック" charset="-128"/>
              </a:rPr>
              <a:t>: Se incluye información parcial de direccionamiento </a:t>
            </a:r>
            <a:r>
              <a:rPr lang="es-ES_tradnl" sz="2400" dirty="0">
                <a:sym typeface="Symbol"/>
              </a:rPr>
              <a:t> </a:t>
            </a:r>
            <a:r>
              <a:rPr lang="es-ES" sz="2400" dirty="0">
                <a:ea typeface="ＭＳ Ｐゴシック" charset="-128"/>
              </a:rPr>
              <a:t> </a:t>
            </a:r>
            <a:r>
              <a:rPr lang="es-ES" sz="2400" dirty="0" smtClean="0">
                <a:ea typeface="ＭＳ Ｐゴシック" charset="-128"/>
              </a:rPr>
              <a:t>calcular la </a:t>
            </a:r>
            <a:r>
              <a:rPr lang="es-ES" sz="2400" dirty="0">
                <a:ea typeface="ＭＳ Ｐゴシック" charset="-128"/>
              </a:rPr>
              <a:t>dirección final donde está el operando</a:t>
            </a:r>
            <a:endParaRPr lang="es-ES" sz="2400" dirty="0">
              <a:solidFill>
                <a:schemeClr val="bg2"/>
              </a:solidFill>
              <a:ea typeface="ＭＳ Ｐゴシック" charset="-128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II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93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412" y="1719580"/>
            <a:ext cx="8916987" cy="2592387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Absoluto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/>
              <a:t>Directo a </a:t>
            </a:r>
            <a:r>
              <a:rPr lang="es-ES" sz="2400" dirty="0">
                <a:solidFill>
                  <a:schemeClr val="accent1"/>
                </a:solidFill>
              </a:rPr>
              <a:t>Registro:</a:t>
            </a:r>
            <a:r>
              <a:rPr lang="es-ES" sz="2400" dirty="0"/>
              <a:t> el operando está en un registro (código binario del registro) 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/>
              <a:t>Directo a </a:t>
            </a:r>
            <a:r>
              <a:rPr lang="es-ES" sz="2400" dirty="0">
                <a:solidFill>
                  <a:schemeClr val="accent1"/>
                </a:solidFill>
              </a:rPr>
              <a:t>Memoria: </a:t>
            </a:r>
            <a:r>
              <a:rPr lang="es-ES" sz="2400" dirty="0"/>
              <a:t>el operando está en una posición de memoria (dirección de memoria)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Ejemplo Directo 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a Registro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  <a:ea typeface="ＭＳ Ｐゴシック" charset="-128"/>
              </a:rPr>
              <a:t>A </a:t>
            </a:r>
            <a:r>
              <a:rPr lang="es-ES" sz="2400" b="1" dirty="0">
                <a:ea typeface="ＭＳ Ｐゴシック" charset="-128"/>
              </a:rPr>
              <a:t>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400" b="1" dirty="0"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(II)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473180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87350"/>
              </p:ext>
            </p:extLst>
          </p:nvPr>
        </p:nvGraphicFramePr>
        <p:xfrm>
          <a:off x="7464426" y="5321300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graphicFrame>
        <p:nvGraphicFramePr>
          <p:cNvPr id="10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51182"/>
              </p:ext>
            </p:extLst>
          </p:nvPr>
        </p:nvGraphicFramePr>
        <p:xfrm>
          <a:off x="7510486" y="3357562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AFF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8FAFF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AFF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8FAFF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AFF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8FAFF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8FAFF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FAFF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8FAFF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91"/>
          <p:cNvSpPr>
            <a:spLocks noChangeArrowheads="1"/>
          </p:cNvSpPr>
          <p:nvPr/>
        </p:nvSpPr>
        <p:spPr bwMode="auto">
          <a:xfrm>
            <a:off x="1874715" y="5534341"/>
            <a:ext cx="5052557" cy="42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sz="2400" dirty="0">
                <a:solidFill>
                  <a:srgbClr val="CC3300"/>
                </a:solidFill>
              </a:rPr>
              <a:t>ADD2 </a:t>
            </a:r>
            <a:r>
              <a:rPr lang="es-ES" sz="2400" dirty="0">
                <a:solidFill>
                  <a:schemeClr val="accent2"/>
                </a:solidFill>
              </a:rPr>
              <a:t>A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009900"/>
                </a:solidFill>
              </a:rPr>
              <a:t>B</a:t>
            </a:r>
            <a:r>
              <a:rPr lang="es-ES" sz="2400" dirty="0">
                <a:solidFill>
                  <a:srgbClr val="CC3300"/>
                </a:solidFill>
              </a:rPr>
              <a:t>, </a:t>
            </a:r>
            <a:r>
              <a:rPr lang="es-ES" sz="2400" dirty="0">
                <a:solidFill>
                  <a:srgbClr val="FFCC00"/>
                </a:solidFill>
              </a:rPr>
              <a:t>C</a:t>
            </a:r>
            <a:r>
              <a:rPr lang="es-ES" sz="2400" dirty="0"/>
              <a:t> </a:t>
            </a:r>
            <a:r>
              <a:rPr lang="es-ES" sz="2400" dirty="0">
                <a:solidFill>
                  <a:schemeClr val="accent2"/>
                </a:solidFill>
              </a:rPr>
              <a:t>→ </a:t>
            </a:r>
            <a:r>
              <a:rPr lang="es-ES" sz="2400" b="1" dirty="0">
                <a:solidFill>
                  <a:srgbClr val="CC3300"/>
                </a:solidFill>
              </a:rPr>
              <a:t>010</a:t>
            </a:r>
            <a:r>
              <a:rPr lang="es-ES" sz="2400" b="1" dirty="0">
                <a:solidFill>
                  <a:schemeClr val="accent2"/>
                </a:solidFill>
              </a:rPr>
              <a:t>10001</a:t>
            </a:r>
            <a:r>
              <a:rPr lang="es-ES" sz="2400" b="1" dirty="0">
                <a:solidFill>
                  <a:srgbClr val="009900"/>
                </a:solidFill>
              </a:rPr>
              <a:t>0010</a:t>
            </a:r>
            <a:r>
              <a:rPr lang="es-ES" sz="2400" b="1" dirty="0">
                <a:solidFill>
                  <a:srgbClr val="FFCC00"/>
                </a:solidFill>
              </a:rPr>
              <a:t>0101</a:t>
            </a:r>
            <a:endParaRPr lang="es-ES" sz="2400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788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8400" y="1547814"/>
            <a:ext cx="9423400" cy="259238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Absoluto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Directo a </a:t>
            </a:r>
            <a:r>
              <a:rPr lang="es-ES" sz="2400" dirty="0">
                <a:solidFill>
                  <a:schemeClr val="accent1"/>
                </a:solidFill>
              </a:rPr>
              <a:t>Registro:</a:t>
            </a:r>
            <a:r>
              <a:rPr lang="es-ES" sz="2400" dirty="0"/>
              <a:t> el operando está en un registro (código binario del registro) 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Directo a </a:t>
            </a:r>
            <a:r>
              <a:rPr lang="es-ES" sz="2400" dirty="0">
                <a:solidFill>
                  <a:schemeClr val="accent1"/>
                </a:solidFill>
              </a:rPr>
              <a:t>Memoria: </a:t>
            </a:r>
            <a:r>
              <a:rPr lang="es-ES" sz="2400" dirty="0"/>
              <a:t>el operando está en una posición de memoria (dirección de memoria)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Ejemplo 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Directo a Registro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  <a:ea typeface="ＭＳ Ｐゴシック" charset="-128"/>
              </a:rPr>
              <a:t>A</a:t>
            </a:r>
            <a:r>
              <a:rPr lang="es-ES" sz="2400" b="1" dirty="0">
                <a:ea typeface="ＭＳ Ｐゴシック" charset="-128"/>
              </a:rPr>
              <a:t> 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7</a:t>
            </a:r>
            <a:r>
              <a:rPr lang="es-ES" sz="2400" b="1" dirty="0"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(III)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5039" name="AutoShape 63"/>
          <p:cNvSpPr>
            <a:spLocks/>
          </p:cNvSpPr>
          <p:nvPr/>
        </p:nvSpPr>
        <p:spPr bwMode="auto">
          <a:xfrm rot="5400000" flipH="1">
            <a:off x="5484020" y="5690395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5040" name="Freeform 65"/>
          <p:cNvSpPr>
            <a:spLocks/>
          </p:cNvSpPr>
          <p:nvPr/>
        </p:nvSpPr>
        <p:spPr bwMode="auto">
          <a:xfrm>
            <a:off x="5551488" y="5661025"/>
            <a:ext cx="1959844" cy="420688"/>
          </a:xfrm>
          <a:custGeom>
            <a:avLst/>
            <a:gdLst>
              <a:gd name="T0" fmla="*/ 0 w 1406"/>
              <a:gd name="T1" fmla="*/ 2147483647 h 272"/>
              <a:gd name="T2" fmla="*/ 0 w 1406"/>
              <a:gd name="T3" fmla="*/ 0 h 272"/>
              <a:gd name="T4" fmla="*/ 2147483647 w 1406"/>
              <a:gd name="T5" fmla="*/ 0 h 272"/>
              <a:gd name="T6" fmla="*/ 2147483647 w 1406"/>
              <a:gd name="T7" fmla="*/ 2147483647 h 272"/>
              <a:gd name="T8" fmla="*/ 2147483647 w 1406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272"/>
              <a:gd name="T17" fmla="*/ 1406 w 1406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272">
                <a:moveTo>
                  <a:pt x="0" y="91"/>
                </a:moveTo>
                <a:lnTo>
                  <a:pt x="0" y="0"/>
                </a:lnTo>
                <a:lnTo>
                  <a:pt x="817" y="0"/>
                </a:lnTo>
                <a:lnTo>
                  <a:pt x="817" y="272"/>
                </a:lnTo>
                <a:lnTo>
                  <a:pt x="1406" y="272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5041" name="Freeform 66"/>
          <p:cNvSpPr>
            <a:spLocks/>
          </p:cNvSpPr>
          <p:nvPr/>
        </p:nvSpPr>
        <p:spPr bwMode="auto">
          <a:xfrm>
            <a:off x="2789382" y="4038600"/>
            <a:ext cx="6910243" cy="2027238"/>
          </a:xfrm>
          <a:custGeom>
            <a:avLst/>
            <a:gdLst>
              <a:gd name="T0" fmla="*/ 2147483647 w 3772"/>
              <a:gd name="T1" fmla="*/ 2147483647 h 1480"/>
              <a:gd name="T2" fmla="*/ 2147483647 w 3772"/>
              <a:gd name="T3" fmla="*/ 2147483647 h 1480"/>
              <a:gd name="T4" fmla="*/ 2147483647 w 3772"/>
              <a:gd name="T5" fmla="*/ 2147483647 h 1480"/>
              <a:gd name="T6" fmla="*/ 0 w 3772"/>
              <a:gd name="T7" fmla="*/ 2147483647 h 1480"/>
              <a:gd name="T8" fmla="*/ 2147483647 w 3772"/>
              <a:gd name="T9" fmla="*/ 0 h 1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72"/>
              <a:gd name="T16" fmla="*/ 0 h 1480"/>
              <a:gd name="T17" fmla="*/ 3772 w 3772"/>
              <a:gd name="T18" fmla="*/ 1480 h 1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72" h="1480">
                <a:moveTo>
                  <a:pt x="3411" y="1480"/>
                </a:moveTo>
                <a:lnTo>
                  <a:pt x="3770" y="1480"/>
                </a:lnTo>
                <a:lnTo>
                  <a:pt x="3772" y="930"/>
                </a:lnTo>
                <a:lnTo>
                  <a:pt x="0" y="923"/>
                </a:lnTo>
                <a:lnTo>
                  <a:pt x="1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5042" name="Rectangle 67"/>
          <p:cNvSpPr>
            <a:spLocks noChangeArrowheads="1"/>
          </p:cNvSpPr>
          <p:nvPr/>
        </p:nvSpPr>
        <p:spPr bwMode="auto">
          <a:xfrm>
            <a:off x="5849626" y="4851400"/>
            <a:ext cx="14638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00111 = 7 </a:t>
            </a:r>
          </a:p>
        </p:txBody>
      </p:sp>
      <p:sp>
        <p:nvSpPr>
          <p:cNvPr id="85043" name="Text Box 68"/>
          <p:cNvSpPr txBox="1">
            <a:spLocks noChangeArrowheads="1"/>
          </p:cNvSpPr>
          <p:nvPr/>
        </p:nvSpPr>
        <p:spPr bwMode="auto">
          <a:xfrm>
            <a:off x="5183189" y="6499225"/>
            <a:ext cx="110959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Registro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graphicFrame>
        <p:nvGraphicFramePr>
          <p:cNvPr id="1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176482"/>
              </p:ext>
            </p:extLst>
          </p:nvPr>
        </p:nvGraphicFramePr>
        <p:xfrm>
          <a:off x="7464426" y="5321300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657475"/>
              </p:ext>
            </p:extLst>
          </p:nvPr>
        </p:nvGraphicFramePr>
        <p:xfrm>
          <a:off x="7510486" y="3345924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43</a:t>
            </a:fld>
            <a:endParaRPr lang="es-ES" noProof="0" dirty="0"/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1790923" y="6081713"/>
            <a:ext cx="4772002" cy="42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ADD2 </a:t>
            </a:r>
            <a:r>
              <a:rPr lang="es-ES" dirty="0">
                <a:solidFill>
                  <a:schemeClr val="accent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</a:t>
            </a:r>
            <a:r>
              <a:rPr lang="es-ES" dirty="0">
                <a:solidFill>
                  <a:schemeClr val="accent2"/>
                </a:solidFill>
              </a:rPr>
              <a:t>→ </a:t>
            </a:r>
            <a:r>
              <a:rPr lang="es-ES" b="1" dirty="0">
                <a:solidFill>
                  <a:srgbClr val="CC3300"/>
                </a:solidFill>
              </a:rPr>
              <a:t>010</a:t>
            </a:r>
            <a:r>
              <a:rPr lang="es-ES" b="1" dirty="0">
                <a:solidFill>
                  <a:schemeClr val="accent2"/>
                </a:solidFill>
              </a:rPr>
              <a:t>10001</a:t>
            </a:r>
            <a:r>
              <a:rPr lang="es-ES" b="1" dirty="0">
                <a:solidFill>
                  <a:srgbClr val="009900"/>
                </a:solidFill>
              </a:rPr>
              <a:t>0010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94226744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68400" y="1598614"/>
            <a:ext cx="8229600" cy="259238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Absoluto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Directo a </a:t>
            </a:r>
            <a:r>
              <a:rPr lang="es-ES" sz="2400" dirty="0">
                <a:solidFill>
                  <a:schemeClr val="accent1"/>
                </a:solidFill>
              </a:rPr>
              <a:t>Registro:</a:t>
            </a:r>
            <a:r>
              <a:rPr lang="es-ES" sz="2400" dirty="0"/>
              <a:t> el operando está en un registro (código binario del registro) 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Directo a </a:t>
            </a:r>
            <a:r>
              <a:rPr lang="es-ES" sz="2400" dirty="0">
                <a:solidFill>
                  <a:schemeClr val="accent1"/>
                </a:solidFill>
              </a:rPr>
              <a:t>Memoria: </a:t>
            </a:r>
            <a:r>
              <a:rPr lang="es-ES" sz="2400" dirty="0"/>
              <a:t>el operando está en una posición de memoria (dirección de memoria)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Ejemplo 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Directo a Memoria</a:t>
            </a:r>
          </a:p>
          <a:p>
            <a:pPr marL="914400" lvl="2" indent="0" eaLnBrk="1" hangingPunct="1">
              <a:lnSpc>
                <a:spcPct val="80000"/>
              </a:lnSpc>
              <a:buNone/>
            </a:pPr>
            <a:r>
              <a:rPr lang="es-ES" sz="2400" b="1" dirty="0">
                <a:solidFill>
                  <a:schemeClr val="accent2"/>
                </a:solidFill>
                <a:ea typeface="ＭＳ Ｐゴシック" charset="-128"/>
              </a:rPr>
              <a:t>A </a:t>
            </a:r>
            <a:r>
              <a:rPr lang="es-ES" sz="2400" b="1" dirty="0">
                <a:ea typeface="ＭＳ Ｐゴシック" charset="-128"/>
              </a:rPr>
              <a:t>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400" b="1" dirty="0"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III)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44</a:t>
            </a:fld>
            <a:endParaRPr lang="es-ES" noProof="0" dirty="0"/>
          </a:p>
        </p:txBody>
      </p:sp>
      <p:graphicFrame>
        <p:nvGraphicFramePr>
          <p:cNvPr id="1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89443"/>
              </p:ext>
            </p:extLst>
          </p:nvPr>
        </p:nvGraphicFramePr>
        <p:xfrm>
          <a:off x="7464426" y="5321300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05140"/>
              </p:ext>
            </p:extLst>
          </p:nvPr>
        </p:nvGraphicFramePr>
        <p:xfrm>
          <a:off x="7510486" y="3345924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91"/>
          <p:cNvSpPr>
            <a:spLocks noChangeArrowheads="1"/>
          </p:cNvSpPr>
          <p:nvPr/>
        </p:nvSpPr>
        <p:spPr bwMode="auto">
          <a:xfrm>
            <a:off x="1790923" y="6081713"/>
            <a:ext cx="4772002" cy="42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 smtClean="0">
                <a:solidFill>
                  <a:srgbClr val="CC3300"/>
                </a:solidFill>
              </a:rPr>
              <a:t>ADD3 </a:t>
            </a:r>
            <a:r>
              <a:rPr lang="es-ES" dirty="0">
                <a:solidFill>
                  <a:schemeClr val="accent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</a:t>
            </a:r>
            <a:r>
              <a:rPr lang="es-ES" dirty="0">
                <a:solidFill>
                  <a:schemeClr val="accent2"/>
                </a:solidFill>
              </a:rPr>
              <a:t>→ </a:t>
            </a:r>
            <a:r>
              <a:rPr lang="es-ES" b="1" dirty="0" smtClean="0">
                <a:solidFill>
                  <a:srgbClr val="CC3300"/>
                </a:solidFill>
              </a:rPr>
              <a:t>011</a:t>
            </a:r>
            <a:r>
              <a:rPr lang="es-ES" b="1" dirty="0" smtClean="0">
                <a:solidFill>
                  <a:schemeClr val="accent2"/>
                </a:solidFill>
              </a:rPr>
              <a:t>1001</a:t>
            </a:r>
            <a:r>
              <a:rPr lang="es-ES" b="1" dirty="0" smtClean="0">
                <a:solidFill>
                  <a:srgbClr val="009900"/>
                </a:solidFill>
              </a:rPr>
              <a:t>00010</a:t>
            </a:r>
            <a:r>
              <a:rPr lang="es-ES" b="1" dirty="0" smtClean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078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III)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9115" name="AutoShape 63"/>
          <p:cNvSpPr>
            <a:spLocks/>
          </p:cNvSpPr>
          <p:nvPr/>
        </p:nvSpPr>
        <p:spPr bwMode="auto">
          <a:xfrm rot="5400000" flipH="1">
            <a:off x="5484020" y="5690395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9116" name="Rectangle 66"/>
          <p:cNvSpPr>
            <a:spLocks noChangeArrowheads="1"/>
          </p:cNvSpPr>
          <p:nvPr/>
        </p:nvSpPr>
        <p:spPr bwMode="auto">
          <a:xfrm>
            <a:off x="9606470" y="3433763"/>
            <a:ext cx="131799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0000 = 0 </a:t>
            </a:r>
          </a:p>
        </p:txBody>
      </p:sp>
      <p:sp>
        <p:nvSpPr>
          <p:cNvPr id="89137" name="Freeform 126"/>
          <p:cNvSpPr>
            <a:spLocks/>
          </p:cNvSpPr>
          <p:nvPr/>
        </p:nvSpPr>
        <p:spPr bwMode="auto">
          <a:xfrm>
            <a:off x="5551489" y="4386264"/>
            <a:ext cx="2128837" cy="1419225"/>
          </a:xfrm>
          <a:custGeom>
            <a:avLst/>
            <a:gdLst>
              <a:gd name="T0" fmla="*/ 0 w 1361"/>
              <a:gd name="T1" fmla="*/ 2147483647 h 907"/>
              <a:gd name="T2" fmla="*/ 0 w 1361"/>
              <a:gd name="T3" fmla="*/ 0 h 907"/>
              <a:gd name="T4" fmla="*/ 2147483647 w 1361"/>
              <a:gd name="T5" fmla="*/ 0 h 907"/>
              <a:gd name="T6" fmla="*/ 0 60000 65536"/>
              <a:gd name="T7" fmla="*/ 0 60000 65536"/>
              <a:gd name="T8" fmla="*/ 0 60000 65536"/>
              <a:gd name="T9" fmla="*/ 0 w 1361"/>
              <a:gd name="T10" fmla="*/ 0 h 907"/>
              <a:gd name="T11" fmla="*/ 1361 w 1361"/>
              <a:gd name="T12" fmla="*/ 907 h 9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907">
                <a:moveTo>
                  <a:pt x="0" y="907"/>
                </a:moveTo>
                <a:lnTo>
                  <a:pt x="0" y="0"/>
                </a:lnTo>
                <a:lnTo>
                  <a:pt x="1361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9138" name="Freeform 127"/>
          <p:cNvSpPr>
            <a:spLocks/>
          </p:cNvSpPr>
          <p:nvPr/>
        </p:nvSpPr>
        <p:spPr bwMode="auto">
          <a:xfrm>
            <a:off x="2817092" y="3863839"/>
            <a:ext cx="7383028" cy="522426"/>
          </a:xfrm>
          <a:custGeom>
            <a:avLst/>
            <a:gdLst>
              <a:gd name="T0" fmla="*/ 2147483647 w 3674"/>
              <a:gd name="T1" fmla="*/ 2147483647 h 544"/>
              <a:gd name="T2" fmla="*/ 2147483647 w 3674"/>
              <a:gd name="T3" fmla="*/ 2147483647 h 544"/>
              <a:gd name="T4" fmla="*/ 2147483647 w 3674"/>
              <a:gd name="T5" fmla="*/ 0 h 544"/>
              <a:gd name="T6" fmla="*/ 2147483647 w 3674"/>
              <a:gd name="T7" fmla="*/ 0 h 544"/>
              <a:gd name="T8" fmla="*/ 2147483647 w 3674"/>
              <a:gd name="T9" fmla="*/ 2147483647 h 544"/>
              <a:gd name="T10" fmla="*/ 0 w 3674"/>
              <a:gd name="T11" fmla="*/ 2147483647 h 544"/>
              <a:gd name="T12" fmla="*/ 0 w 3674"/>
              <a:gd name="T13" fmla="*/ 2147483647 h 5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74"/>
              <a:gd name="T22" fmla="*/ 0 h 544"/>
              <a:gd name="T23" fmla="*/ 3674 w 3674"/>
              <a:gd name="T24" fmla="*/ 544 h 5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74" h="544">
                <a:moveTo>
                  <a:pt x="3357" y="544"/>
                </a:moveTo>
                <a:lnTo>
                  <a:pt x="3674" y="544"/>
                </a:lnTo>
                <a:lnTo>
                  <a:pt x="3674" y="0"/>
                </a:lnTo>
                <a:lnTo>
                  <a:pt x="1951" y="0"/>
                </a:lnTo>
                <a:lnTo>
                  <a:pt x="1951" y="317"/>
                </a:lnTo>
                <a:lnTo>
                  <a:pt x="0" y="317"/>
                </a:lnTo>
                <a:lnTo>
                  <a:pt x="0" y="9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89139" name="Text Box 128"/>
          <p:cNvSpPr txBox="1">
            <a:spLocks noChangeArrowheads="1"/>
          </p:cNvSpPr>
          <p:nvPr/>
        </p:nvSpPr>
        <p:spPr bwMode="auto">
          <a:xfrm>
            <a:off x="4740276" y="6524625"/>
            <a:ext cx="16401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Dir. Memoria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9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45</a:t>
            </a:fld>
            <a:endParaRPr lang="es-ES" noProof="0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168400" y="1561670"/>
            <a:ext cx="8229600" cy="2592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ES" sz="28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Absoluto</a:t>
            </a:r>
          </a:p>
          <a:p>
            <a:pPr lvl="1">
              <a:lnSpc>
                <a:spcPct val="80000"/>
              </a:lnSpc>
            </a:pPr>
            <a:r>
              <a:rPr lang="es-ES" sz="2400" dirty="0" smtClean="0"/>
              <a:t>Directo a </a:t>
            </a:r>
            <a:r>
              <a:rPr lang="es-ES" sz="2400" dirty="0" smtClean="0">
                <a:solidFill>
                  <a:schemeClr val="accent1"/>
                </a:solidFill>
              </a:rPr>
              <a:t>Registro:</a:t>
            </a:r>
            <a:r>
              <a:rPr lang="es-ES" sz="2400" dirty="0" smtClean="0"/>
              <a:t> el operando está en un registro (código binario del registro) </a:t>
            </a:r>
          </a:p>
          <a:p>
            <a:pPr lvl="1">
              <a:lnSpc>
                <a:spcPct val="80000"/>
              </a:lnSpc>
            </a:pPr>
            <a:r>
              <a:rPr lang="es-ES" sz="2400" dirty="0" smtClean="0"/>
              <a:t>Directo a </a:t>
            </a:r>
            <a:r>
              <a:rPr lang="es-ES" sz="2400" dirty="0" smtClean="0">
                <a:solidFill>
                  <a:schemeClr val="accent1"/>
                </a:solidFill>
              </a:rPr>
              <a:t>Memoria: </a:t>
            </a:r>
            <a:r>
              <a:rPr lang="es-ES" sz="2400" dirty="0" smtClean="0"/>
              <a:t>el operando está en una posición de memoria (dirección de memoria)</a:t>
            </a: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Ejemplo Directo a Memoria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 smtClean="0">
                <a:solidFill>
                  <a:srgbClr val="009900"/>
                </a:solidFill>
                <a:ea typeface="ＭＳ Ｐゴシック" charset="-128"/>
              </a:rPr>
              <a:t>0</a:t>
            </a:r>
            <a:r>
              <a:rPr lang="es-ES" sz="2400" b="1" dirty="0" smtClean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</p:txBody>
      </p:sp>
      <p:graphicFrame>
        <p:nvGraphicFramePr>
          <p:cNvPr id="21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83299"/>
              </p:ext>
            </p:extLst>
          </p:nvPr>
        </p:nvGraphicFramePr>
        <p:xfrm>
          <a:off x="7464426" y="5321300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133517"/>
              </p:ext>
            </p:extLst>
          </p:nvPr>
        </p:nvGraphicFramePr>
        <p:xfrm>
          <a:off x="7675586" y="3625324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91"/>
          <p:cNvSpPr>
            <a:spLocks noChangeArrowheads="1"/>
          </p:cNvSpPr>
          <p:nvPr/>
        </p:nvSpPr>
        <p:spPr bwMode="auto">
          <a:xfrm>
            <a:off x="2031059" y="6081713"/>
            <a:ext cx="4772002" cy="42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 smtClean="0">
                <a:solidFill>
                  <a:srgbClr val="CC3300"/>
                </a:solidFill>
              </a:rPr>
              <a:t>ADD3 </a:t>
            </a:r>
            <a:r>
              <a:rPr lang="es-ES" dirty="0">
                <a:solidFill>
                  <a:schemeClr val="accent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</a:t>
            </a:r>
            <a:r>
              <a:rPr lang="es-ES" dirty="0">
                <a:solidFill>
                  <a:schemeClr val="accent2"/>
                </a:solidFill>
              </a:rPr>
              <a:t>→ </a:t>
            </a:r>
            <a:r>
              <a:rPr lang="es-ES" b="1" dirty="0" smtClean="0">
                <a:solidFill>
                  <a:srgbClr val="CC3300"/>
                </a:solidFill>
              </a:rPr>
              <a:t>011</a:t>
            </a:r>
            <a:r>
              <a:rPr lang="es-ES" b="1" dirty="0" smtClean="0">
                <a:solidFill>
                  <a:schemeClr val="accent2"/>
                </a:solidFill>
              </a:rPr>
              <a:t>1001</a:t>
            </a:r>
            <a:r>
              <a:rPr lang="es-ES" b="1" dirty="0" smtClean="0">
                <a:solidFill>
                  <a:srgbClr val="009900"/>
                </a:solidFill>
              </a:rPr>
              <a:t>00010</a:t>
            </a:r>
            <a:r>
              <a:rPr lang="es-ES" b="1" dirty="0" smtClean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747507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412" y="1486904"/>
            <a:ext cx="10634952" cy="54599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</a:t>
            </a:r>
          </a:p>
          <a:p>
            <a:pPr lvl="1" eaLnBrk="1" hangingPunct="1"/>
            <a:r>
              <a:rPr lang="es-ES" sz="2400" dirty="0"/>
              <a:t>El operando está en una posición de memoria</a:t>
            </a:r>
          </a:p>
          <a:p>
            <a:pPr lvl="1" eaLnBrk="1" hangingPunct="1"/>
            <a:r>
              <a:rPr lang="es-ES" sz="2400" dirty="0">
                <a:solidFill>
                  <a:schemeClr val="accent1"/>
                </a:solidFill>
              </a:rPr>
              <a:t>Dirección Efectiva (DE): </a:t>
            </a:r>
            <a:r>
              <a:rPr lang="es-ES" sz="2400" dirty="0"/>
              <a:t>Dirección de memoria donde se encuentra el operando</a:t>
            </a:r>
          </a:p>
          <a:p>
            <a:pPr lvl="1" eaLnBrk="1" hangingPunct="1"/>
            <a:r>
              <a:rPr lang="es-ES" sz="2400" dirty="0"/>
              <a:t>La DE se calcula sumando un </a:t>
            </a:r>
            <a:r>
              <a:rPr lang="es-ES" sz="2400" dirty="0">
                <a:solidFill>
                  <a:schemeClr val="accent1"/>
                </a:solidFill>
              </a:rPr>
              <a:t>desplazamiento </a:t>
            </a:r>
            <a:r>
              <a:rPr lang="es-ES" sz="2400" dirty="0"/>
              <a:t>al contenido de un </a:t>
            </a:r>
            <a:r>
              <a:rPr lang="es-ES" sz="2400" dirty="0">
                <a:solidFill>
                  <a:schemeClr val="accent1"/>
                </a:solidFill>
              </a:rPr>
              <a:t>registro:</a:t>
            </a:r>
          </a:p>
          <a:p>
            <a:pPr lvl="2" eaLnBrk="1" hangingPunct="1"/>
            <a:r>
              <a:rPr lang="es-ES" sz="2000" b="1" dirty="0">
                <a:ea typeface="ＭＳ Ｐゴシック" charset="-128"/>
              </a:rPr>
              <a:t>Con registro explícito</a:t>
            </a:r>
            <a:r>
              <a:rPr lang="es-ES" sz="2000" dirty="0">
                <a:ea typeface="ＭＳ Ｐゴシック" charset="-128"/>
              </a:rPr>
              <a:t>: Hay que especificar en la instrucción el desplazamiento y el registro.</a:t>
            </a:r>
          </a:p>
          <a:p>
            <a:pPr lvl="2" eaLnBrk="1" hangingPunct="1"/>
            <a:r>
              <a:rPr lang="es-ES" sz="2000" b="1" dirty="0">
                <a:ea typeface="ＭＳ Ｐゴシック" charset="-128"/>
              </a:rPr>
              <a:t>Con registro implícito</a:t>
            </a:r>
            <a:r>
              <a:rPr lang="es-ES" sz="2000" dirty="0">
                <a:ea typeface="ＭＳ Ｐゴシック" charset="-128"/>
              </a:rPr>
              <a:t>:  El registro no se especifica explícitamente. </a:t>
            </a:r>
          </a:p>
          <a:p>
            <a:pPr lvl="1" eaLnBrk="1" hangingPunct="1"/>
            <a:endParaRPr lang="es-ES" dirty="0">
              <a:solidFill>
                <a:schemeClr val="bg2"/>
              </a:solidFill>
            </a:endParaRPr>
          </a:p>
          <a:p>
            <a:pPr lvl="1" eaLnBrk="1" hangingPunct="1"/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 smtClean="0">
                <a:ea typeface="ＭＳ Ｐゴシック" charset="-128"/>
                <a:cs typeface="ＭＳ Ｐゴシック" charset="-128"/>
              </a:rPr>
              <a:t>Modos 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de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direccionamiento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817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41412" y="1269840"/>
            <a:ext cx="9615487" cy="280828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 con registro implícito: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/>
              <a:t>El registro no se especifica explícitamente en el formato de la instrucción</a:t>
            </a:r>
          </a:p>
          <a:p>
            <a:pPr lvl="1" eaLnBrk="1" hangingPunct="1">
              <a:lnSpc>
                <a:spcPct val="80000"/>
              </a:lnSpc>
            </a:pPr>
            <a:r>
              <a:rPr lang="es-ES" sz="2400" dirty="0"/>
              <a:t>Sólo se especifica el desplazamiento</a:t>
            </a:r>
          </a:p>
          <a:p>
            <a:pPr lvl="2" eaLnBrk="1" hangingPunct="1">
              <a:lnSpc>
                <a:spcPct val="80000"/>
              </a:lnSpc>
            </a:pPr>
            <a:r>
              <a:rPr lang="es-ES" sz="2000" dirty="0">
                <a:ea typeface="ＭＳ Ｐゴシック" charset="-128"/>
              </a:rPr>
              <a:t>Relativo a PC (</a:t>
            </a:r>
            <a:r>
              <a:rPr lang="es-ES" sz="2000" dirty="0" err="1">
                <a:ea typeface="ＭＳ Ｐゴシック" charset="-128"/>
              </a:rPr>
              <a:t>Program</a:t>
            </a:r>
            <a:r>
              <a:rPr lang="es-ES" sz="2000" dirty="0">
                <a:ea typeface="ＭＳ Ｐゴシック" charset="-128"/>
              </a:rPr>
              <a:t> </a:t>
            </a:r>
            <a:r>
              <a:rPr lang="es-ES" sz="2000" dirty="0" err="1">
                <a:ea typeface="ＭＳ Ｐゴシック" charset="-128"/>
              </a:rPr>
              <a:t>Counter</a:t>
            </a:r>
            <a:r>
              <a:rPr lang="es-ES" sz="2000" dirty="0">
                <a:ea typeface="ＭＳ Ｐゴシック" charset="-128"/>
              </a:rPr>
              <a:t>), Relativo a Base, Indexado (relativo a registro índice),Relativo a SP (</a:t>
            </a:r>
            <a:r>
              <a:rPr lang="es-ES" sz="2000" dirty="0" err="1">
                <a:ea typeface="ＭＳ Ｐゴシック" charset="-128"/>
              </a:rPr>
              <a:t>Stack</a:t>
            </a:r>
            <a:r>
              <a:rPr lang="es-ES" sz="2000" dirty="0">
                <a:ea typeface="ＭＳ Ｐゴシック" charset="-128"/>
              </a:rPr>
              <a:t> Pointer) …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Ejemplo 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Relativo a Base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+ </a:t>
            </a:r>
            <a:r>
              <a:rPr lang="es-ES" sz="2400" b="1" dirty="0" smtClean="0">
                <a:solidFill>
                  <a:srgbClr val="FFCC00"/>
                </a:solidFill>
                <a:ea typeface="ＭＳ Ｐゴシック" charset="-128"/>
              </a:rPr>
              <a:t>C</a:t>
            </a:r>
            <a:endParaRPr lang="es-ES" sz="2400" b="1" dirty="0">
              <a:solidFill>
                <a:srgbClr val="FFCC00"/>
              </a:solidFill>
              <a:ea typeface="ＭＳ Ｐゴシック" charset="-128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8918"/>
            <a:ext cx="9905998" cy="147857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(IV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graphicFrame>
        <p:nvGraphicFramePr>
          <p:cNvPr id="485505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16494"/>
              </p:ext>
            </p:extLst>
          </p:nvPr>
        </p:nvGraphicFramePr>
        <p:xfrm>
          <a:off x="2207568" y="4996816"/>
          <a:ext cx="898525" cy="55372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11101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47</a:t>
            </a:fld>
            <a:endParaRPr lang="es-ES" noProof="0" dirty="0"/>
          </a:p>
        </p:txBody>
      </p:sp>
      <p:sp>
        <p:nvSpPr>
          <p:cNvPr id="14" name="Rectangle 91"/>
          <p:cNvSpPr>
            <a:spLocks noChangeArrowheads="1"/>
          </p:cNvSpPr>
          <p:nvPr/>
        </p:nvSpPr>
        <p:spPr bwMode="auto">
          <a:xfrm>
            <a:off x="2099494" y="6019017"/>
            <a:ext cx="4772002" cy="42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 smtClean="0">
                <a:solidFill>
                  <a:srgbClr val="CC3300"/>
                </a:solidFill>
              </a:rPr>
              <a:t>ADD4 </a:t>
            </a:r>
            <a:r>
              <a:rPr lang="es-ES" dirty="0">
                <a:solidFill>
                  <a:schemeClr val="accent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</a:t>
            </a:r>
            <a:r>
              <a:rPr lang="es-ES" dirty="0">
                <a:solidFill>
                  <a:schemeClr val="accent2"/>
                </a:solidFill>
              </a:rPr>
              <a:t>→ </a:t>
            </a:r>
            <a:r>
              <a:rPr lang="es-ES" b="1" dirty="0" smtClean="0">
                <a:solidFill>
                  <a:srgbClr val="CC3300"/>
                </a:solidFill>
              </a:rPr>
              <a:t>100</a:t>
            </a:r>
            <a:r>
              <a:rPr lang="es-ES" b="1" dirty="0" smtClean="0">
                <a:solidFill>
                  <a:schemeClr val="accent2"/>
                </a:solidFill>
              </a:rPr>
              <a:t>1001</a:t>
            </a:r>
            <a:r>
              <a:rPr lang="es-ES" b="1" dirty="0" smtClean="0">
                <a:solidFill>
                  <a:srgbClr val="009900"/>
                </a:solidFill>
              </a:rPr>
              <a:t>00010</a:t>
            </a:r>
            <a:r>
              <a:rPr lang="es-ES" b="1" dirty="0" smtClean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  <p:graphicFrame>
        <p:nvGraphicFramePr>
          <p:cNvPr id="17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10956"/>
              </p:ext>
            </p:extLst>
          </p:nvPr>
        </p:nvGraphicFramePr>
        <p:xfrm>
          <a:off x="7635874" y="5243196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7597"/>
              </p:ext>
            </p:extLst>
          </p:nvPr>
        </p:nvGraphicFramePr>
        <p:xfrm>
          <a:off x="7675586" y="3625324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29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86" name="AutoShape 73"/>
          <p:cNvSpPr>
            <a:spLocks/>
          </p:cNvSpPr>
          <p:nvPr/>
        </p:nvSpPr>
        <p:spPr bwMode="auto">
          <a:xfrm rot="5400000" flipH="1">
            <a:off x="5484020" y="5690395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5287" name="Text Box 74"/>
          <p:cNvSpPr txBox="1">
            <a:spLocks noChangeArrowheads="1"/>
          </p:cNvSpPr>
          <p:nvPr/>
        </p:nvSpPr>
        <p:spPr bwMode="auto">
          <a:xfrm>
            <a:off x="4786314" y="6461125"/>
            <a:ext cx="198644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009900"/>
                </a:solidFill>
              </a:rPr>
              <a:t>Desplazamiento</a:t>
            </a:r>
          </a:p>
        </p:txBody>
      </p:sp>
      <p:sp>
        <p:nvSpPr>
          <p:cNvPr id="95288" name="AutoShape 75"/>
          <p:cNvSpPr>
            <a:spLocks noChangeArrowheads="1"/>
          </p:cNvSpPr>
          <p:nvPr/>
        </p:nvSpPr>
        <p:spPr bwMode="auto">
          <a:xfrm>
            <a:off x="3575050" y="5445125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5289" name="Line 76"/>
          <p:cNvSpPr>
            <a:spLocks noChangeShapeType="1"/>
          </p:cNvSpPr>
          <p:nvPr/>
        </p:nvSpPr>
        <p:spPr bwMode="auto">
          <a:xfrm>
            <a:off x="3068639" y="5554664"/>
            <a:ext cx="434975" cy="317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5290" name="Freeform 77"/>
          <p:cNvSpPr>
            <a:spLocks/>
          </p:cNvSpPr>
          <p:nvPr/>
        </p:nvSpPr>
        <p:spPr bwMode="auto">
          <a:xfrm>
            <a:off x="3825876" y="5551488"/>
            <a:ext cx="1736725" cy="254000"/>
          </a:xfrm>
          <a:custGeom>
            <a:avLst/>
            <a:gdLst>
              <a:gd name="T0" fmla="*/ 2147483647 w 1088"/>
              <a:gd name="T1" fmla="*/ 2147483647 h 91"/>
              <a:gd name="T2" fmla="*/ 2147483647 w 1088"/>
              <a:gd name="T3" fmla="*/ 0 h 91"/>
              <a:gd name="T4" fmla="*/ 0 w 1088"/>
              <a:gd name="T5" fmla="*/ 0 h 91"/>
              <a:gd name="T6" fmla="*/ 0 60000 65536"/>
              <a:gd name="T7" fmla="*/ 0 60000 65536"/>
              <a:gd name="T8" fmla="*/ 0 60000 65536"/>
              <a:gd name="T9" fmla="*/ 0 w 1088"/>
              <a:gd name="T10" fmla="*/ 0 h 91"/>
              <a:gd name="T11" fmla="*/ 1088 w 1088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8" h="91">
                <a:moveTo>
                  <a:pt x="1088" y="91"/>
                </a:moveTo>
                <a:lnTo>
                  <a:pt x="1088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5291" name="Rectangle 78"/>
          <p:cNvSpPr>
            <a:spLocks noChangeArrowheads="1"/>
          </p:cNvSpPr>
          <p:nvPr/>
        </p:nvSpPr>
        <p:spPr bwMode="auto">
          <a:xfrm>
            <a:off x="4510158" y="5245247"/>
            <a:ext cx="91403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00010</a:t>
            </a:r>
          </a:p>
        </p:txBody>
      </p:sp>
      <p:sp>
        <p:nvSpPr>
          <p:cNvPr id="95292" name="Freeform 79"/>
          <p:cNvSpPr>
            <a:spLocks/>
          </p:cNvSpPr>
          <p:nvPr/>
        </p:nvSpPr>
        <p:spPr bwMode="auto">
          <a:xfrm>
            <a:off x="3670300" y="4854576"/>
            <a:ext cx="4025900" cy="519113"/>
          </a:xfrm>
          <a:custGeom>
            <a:avLst/>
            <a:gdLst>
              <a:gd name="T0" fmla="*/ 0 w 2495"/>
              <a:gd name="T1" fmla="*/ 2147483647 h 272"/>
              <a:gd name="T2" fmla="*/ 0 w 2495"/>
              <a:gd name="T3" fmla="*/ 0 h 272"/>
              <a:gd name="T4" fmla="*/ 2147483647 w 2495"/>
              <a:gd name="T5" fmla="*/ 0 h 272"/>
              <a:gd name="T6" fmla="*/ 0 60000 65536"/>
              <a:gd name="T7" fmla="*/ 0 60000 65536"/>
              <a:gd name="T8" fmla="*/ 0 60000 65536"/>
              <a:gd name="T9" fmla="*/ 0 w 2495"/>
              <a:gd name="T10" fmla="*/ 0 h 272"/>
              <a:gd name="T11" fmla="*/ 2495 w 2495"/>
              <a:gd name="T12" fmla="*/ 272 h 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95" h="272">
                <a:moveTo>
                  <a:pt x="0" y="272"/>
                </a:moveTo>
                <a:lnTo>
                  <a:pt x="0" y="0"/>
                </a:lnTo>
                <a:lnTo>
                  <a:pt x="2495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5293" name="Freeform 80"/>
          <p:cNvSpPr>
            <a:spLocks/>
          </p:cNvSpPr>
          <p:nvPr/>
        </p:nvSpPr>
        <p:spPr bwMode="auto">
          <a:xfrm>
            <a:off x="2908300" y="3573464"/>
            <a:ext cx="7150100" cy="1266825"/>
          </a:xfrm>
          <a:custGeom>
            <a:avLst/>
            <a:gdLst>
              <a:gd name="T0" fmla="*/ 2147483647 w 3674"/>
              <a:gd name="T1" fmla="*/ 2147483647 h 771"/>
              <a:gd name="T2" fmla="*/ 2147483647 w 3674"/>
              <a:gd name="T3" fmla="*/ 2147483647 h 771"/>
              <a:gd name="T4" fmla="*/ 2147483647 w 3674"/>
              <a:gd name="T5" fmla="*/ 0 h 771"/>
              <a:gd name="T6" fmla="*/ 2147483647 w 3674"/>
              <a:gd name="T7" fmla="*/ 0 h 771"/>
              <a:gd name="T8" fmla="*/ 2147483647 w 3674"/>
              <a:gd name="T9" fmla="*/ 2147483647 h 771"/>
              <a:gd name="T10" fmla="*/ 0 w 3674"/>
              <a:gd name="T11" fmla="*/ 2147483647 h 771"/>
              <a:gd name="T12" fmla="*/ 0 w 3674"/>
              <a:gd name="T13" fmla="*/ 2147483647 h 7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74"/>
              <a:gd name="T22" fmla="*/ 0 h 771"/>
              <a:gd name="T23" fmla="*/ 3674 w 3674"/>
              <a:gd name="T24" fmla="*/ 771 h 7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74" h="771">
                <a:moveTo>
                  <a:pt x="3357" y="771"/>
                </a:moveTo>
                <a:lnTo>
                  <a:pt x="3674" y="771"/>
                </a:lnTo>
                <a:lnTo>
                  <a:pt x="3674" y="0"/>
                </a:lnTo>
                <a:lnTo>
                  <a:pt x="2132" y="0"/>
                </a:lnTo>
                <a:lnTo>
                  <a:pt x="2132" y="408"/>
                </a:lnTo>
                <a:lnTo>
                  <a:pt x="0" y="408"/>
                </a:lnTo>
                <a:lnTo>
                  <a:pt x="0" y="227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5294" name="Rectangle 82"/>
          <p:cNvSpPr>
            <a:spLocks noChangeArrowheads="1"/>
          </p:cNvSpPr>
          <p:nvPr/>
        </p:nvSpPr>
        <p:spPr bwMode="auto">
          <a:xfrm>
            <a:off x="7816239" y="3268663"/>
            <a:ext cx="14638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00101 = 5 </a:t>
            </a:r>
          </a:p>
        </p:txBody>
      </p:sp>
      <p:sp>
        <p:nvSpPr>
          <p:cNvPr id="95295" name="Rectangle 83"/>
          <p:cNvSpPr>
            <a:spLocks noChangeArrowheads="1"/>
          </p:cNvSpPr>
          <p:nvPr/>
        </p:nvSpPr>
        <p:spPr bwMode="auto">
          <a:xfrm>
            <a:off x="3578600" y="4525963"/>
            <a:ext cx="154241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DE = 11111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48</a:t>
            </a:fld>
            <a:endParaRPr lang="es-ES" noProof="0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1286668" y="1434693"/>
            <a:ext cx="9615487" cy="28082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 con registro implícito: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El registro no se especifica explícitamente en el formato de la instrucción</a:t>
            </a:r>
          </a:p>
          <a:p>
            <a:pPr lvl="1">
              <a:lnSpc>
                <a:spcPct val="80000"/>
              </a:lnSpc>
            </a:pPr>
            <a:r>
              <a:rPr lang="es-ES" sz="2400" dirty="0"/>
              <a:t>Sólo se especifica el desplazamiento</a:t>
            </a:r>
          </a:p>
          <a:p>
            <a:pPr lvl="2">
              <a:lnSpc>
                <a:spcPct val="80000"/>
              </a:lnSpc>
            </a:pPr>
            <a:r>
              <a:rPr lang="es-ES" sz="2000" dirty="0">
                <a:ea typeface="ＭＳ Ｐゴシック" charset="-128"/>
              </a:rPr>
              <a:t>Relativo a PC (</a:t>
            </a:r>
            <a:r>
              <a:rPr lang="es-ES" sz="2000" dirty="0" err="1">
                <a:ea typeface="ＭＳ Ｐゴシック" charset="-128"/>
              </a:rPr>
              <a:t>Program</a:t>
            </a:r>
            <a:r>
              <a:rPr lang="es-ES" sz="2000" dirty="0">
                <a:ea typeface="ＭＳ Ｐゴシック" charset="-128"/>
              </a:rPr>
              <a:t> </a:t>
            </a:r>
            <a:r>
              <a:rPr lang="es-ES" sz="2000" dirty="0" err="1">
                <a:ea typeface="ＭＳ Ｐゴシック" charset="-128"/>
              </a:rPr>
              <a:t>Counter</a:t>
            </a:r>
            <a:r>
              <a:rPr lang="es-ES" sz="2000" dirty="0">
                <a:ea typeface="ＭＳ Ｐゴシック" charset="-128"/>
              </a:rPr>
              <a:t>), Relativo a Base, Indexado (relativo a registro índice),Relativo a SP (</a:t>
            </a:r>
            <a:r>
              <a:rPr lang="es-ES" sz="2000" dirty="0" err="1">
                <a:ea typeface="ＭＳ Ｐゴシック" charset="-128"/>
              </a:rPr>
              <a:t>Stack</a:t>
            </a:r>
            <a:r>
              <a:rPr lang="es-ES" sz="2000" dirty="0">
                <a:ea typeface="ＭＳ Ｐゴシック" charset="-128"/>
              </a:rPr>
              <a:t> Pointer) …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s-ES" sz="2800" dirty="0">
                <a:ea typeface="ＭＳ Ｐゴシック" charset="-128"/>
                <a:cs typeface="ＭＳ Ｐゴシック" charset="-128"/>
              </a:rPr>
              <a:t>Ejemplo Relativo a Base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 smtClean="0">
                <a:solidFill>
                  <a:srgbClr val="009900"/>
                </a:solidFill>
                <a:ea typeface="ＭＳ Ｐゴシック" charset="-128"/>
              </a:rPr>
              <a:t>5</a:t>
            </a:r>
            <a:r>
              <a:rPr lang="es-ES" sz="2400" b="1" dirty="0" smtClean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+ </a:t>
            </a:r>
            <a:r>
              <a:rPr lang="es-ES" sz="2400" b="1" dirty="0" smtClean="0">
                <a:solidFill>
                  <a:srgbClr val="FFCC00"/>
                </a:solidFill>
                <a:ea typeface="ＭＳ Ｐゴシック" charset="-128"/>
              </a:rPr>
              <a:t>C</a:t>
            </a:r>
            <a:endParaRPr lang="es-ES" sz="2400" b="1" dirty="0">
              <a:solidFill>
                <a:srgbClr val="FFCC00"/>
              </a:solidFill>
              <a:ea typeface="ＭＳ Ｐゴシック" charset="-128"/>
            </a:endParaRPr>
          </a:p>
        </p:txBody>
      </p:sp>
      <p:sp>
        <p:nvSpPr>
          <p:cNvPr id="27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8918"/>
            <a:ext cx="9905998" cy="147857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(IV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graphicFrame>
        <p:nvGraphicFramePr>
          <p:cNvPr id="29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99348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Rectangle 91"/>
          <p:cNvSpPr>
            <a:spLocks noChangeArrowheads="1"/>
          </p:cNvSpPr>
          <p:nvPr/>
        </p:nvSpPr>
        <p:spPr bwMode="auto">
          <a:xfrm>
            <a:off x="1960946" y="6019017"/>
            <a:ext cx="4772002" cy="427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 smtClean="0">
                <a:solidFill>
                  <a:srgbClr val="CC3300"/>
                </a:solidFill>
              </a:rPr>
              <a:t>ADD4 </a:t>
            </a:r>
            <a:r>
              <a:rPr lang="es-ES" dirty="0">
                <a:solidFill>
                  <a:schemeClr val="accent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</a:t>
            </a:r>
            <a:r>
              <a:rPr lang="es-ES" dirty="0">
                <a:solidFill>
                  <a:schemeClr val="accent2"/>
                </a:solidFill>
              </a:rPr>
              <a:t>→ </a:t>
            </a:r>
            <a:r>
              <a:rPr lang="es-ES" b="1" dirty="0" smtClean="0">
                <a:solidFill>
                  <a:srgbClr val="CC3300"/>
                </a:solidFill>
              </a:rPr>
              <a:t>100</a:t>
            </a:r>
            <a:r>
              <a:rPr lang="es-ES" b="1" dirty="0" smtClean="0">
                <a:solidFill>
                  <a:schemeClr val="accent2"/>
                </a:solidFill>
              </a:rPr>
              <a:t>1001</a:t>
            </a:r>
            <a:r>
              <a:rPr lang="es-ES" b="1" dirty="0" smtClean="0">
                <a:solidFill>
                  <a:srgbClr val="009900"/>
                </a:solidFill>
              </a:rPr>
              <a:t>00010</a:t>
            </a:r>
            <a:r>
              <a:rPr lang="es-ES" b="1" dirty="0" smtClean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  <p:graphicFrame>
        <p:nvGraphicFramePr>
          <p:cNvPr id="31" name="Group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966840"/>
              </p:ext>
            </p:extLst>
          </p:nvPr>
        </p:nvGraphicFramePr>
        <p:xfrm>
          <a:off x="2118668" y="5098416"/>
          <a:ext cx="898525" cy="55372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11101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75890"/>
              </p:ext>
            </p:extLst>
          </p:nvPr>
        </p:nvGraphicFramePr>
        <p:xfrm>
          <a:off x="7635874" y="5243196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7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6499" y="1788384"/>
            <a:ext cx="8229600" cy="28082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 con registro explícito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El registro se especifica explícitamente en el formato de la instrucción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En el formato de instrucción al operando se le asocian dos campos: registro y desplazamiento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Ejemplo relativo a registro: </a:t>
            </a:r>
            <a:endParaRPr lang="es-ES" sz="2800" dirty="0">
              <a:ea typeface="ＭＳ Ｐゴシック" charset="-128"/>
              <a:cs typeface="ＭＳ Ｐゴシック" charset="-128"/>
            </a:endParaRP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endParaRPr lang="es-ES" sz="2400" dirty="0">
              <a:solidFill>
                <a:schemeClr val="bg2"/>
              </a:solidFill>
            </a:endParaRP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(V)</a:t>
            </a:r>
          </a:p>
        </p:txBody>
      </p:sp>
      <p:sp>
        <p:nvSpPr>
          <p:cNvPr id="97327" name="Text Box 74"/>
          <p:cNvSpPr txBox="1">
            <a:spLocks noChangeArrowheads="1"/>
          </p:cNvSpPr>
          <p:nvPr/>
        </p:nvSpPr>
        <p:spPr bwMode="auto">
          <a:xfrm>
            <a:off x="4986339" y="6308725"/>
            <a:ext cx="110959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009900"/>
                </a:solidFill>
              </a:rPr>
              <a:t>Registro</a:t>
            </a:r>
          </a:p>
        </p:txBody>
      </p:sp>
      <p:sp>
        <p:nvSpPr>
          <p:cNvPr id="97328" name="Text Box 75"/>
          <p:cNvSpPr txBox="1">
            <a:spLocks noChangeArrowheads="1"/>
          </p:cNvSpPr>
          <p:nvPr/>
        </p:nvSpPr>
        <p:spPr bwMode="auto">
          <a:xfrm>
            <a:off x="5366416" y="5611009"/>
            <a:ext cx="198644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6600"/>
                </a:solidFill>
              </a:rPr>
              <a:t>Desplazamiento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1919536" y="6021288"/>
            <a:ext cx="5224094" cy="2880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ADD5 </a:t>
            </a:r>
            <a:r>
              <a:rPr lang="es-ES" dirty="0">
                <a:solidFill>
                  <a:schemeClr val="tx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B(</a:t>
            </a:r>
            <a:r>
              <a:rPr lang="es-ES" dirty="0">
                <a:solidFill>
                  <a:srgbClr val="006600"/>
                </a:solidFill>
              </a:rPr>
              <a:t>D</a:t>
            </a:r>
            <a:r>
              <a:rPr lang="es-ES" dirty="0">
                <a:solidFill>
                  <a:srgbClr val="009900"/>
                </a:solidFill>
              </a:rPr>
              <a:t>)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→ </a:t>
            </a:r>
            <a:r>
              <a:rPr lang="es-ES" b="1" dirty="0">
                <a:solidFill>
                  <a:srgbClr val="CC3300"/>
                </a:solidFill>
              </a:rPr>
              <a:t>101</a:t>
            </a:r>
            <a:r>
              <a:rPr lang="es-ES" b="1" dirty="0">
                <a:solidFill>
                  <a:schemeClr val="tx2"/>
                </a:solidFill>
              </a:rPr>
              <a:t>1001</a:t>
            </a:r>
            <a:r>
              <a:rPr lang="es-ES" b="1" dirty="0">
                <a:solidFill>
                  <a:srgbClr val="009900"/>
                </a:solidFill>
              </a:rPr>
              <a:t>1111</a:t>
            </a:r>
            <a:r>
              <a:rPr lang="es-ES" b="1" dirty="0">
                <a:solidFill>
                  <a:srgbClr val="006600"/>
                </a:solidFill>
              </a:rPr>
              <a:t>00001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dirty="0"/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49</a:t>
            </a:fld>
            <a:endParaRPr lang="es-ES" noProof="0" dirty="0"/>
          </a:p>
        </p:txBody>
      </p:sp>
      <p:graphicFrame>
        <p:nvGraphicFramePr>
          <p:cNvPr id="15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16420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40413"/>
              </p:ext>
            </p:extLst>
          </p:nvPr>
        </p:nvGraphicFramePr>
        <p:xfrm>
          <a:off x="7635874" y="5243196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¿Qué es un Computador?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78139"/>
            <a:ext cx="8928100" cy="37607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Máquina (sistema) en la que se distinguen dos elementos:</a:t>
            </a:r>
          </a:p>
          <a:p>
            <a:pPr lvl="1" eaLnBrk="1" hangingPunct="1"/>
            <a:r>
              <a:rPr lang="es-ES" b="1" dirty="0">
                <a:ea typeface="ＭＳ Ｐゴシック" charset="-128"/>
                <a:cs typeface="ＭＳ Ｐゴシック" charset="-128"/>
              </a:rPr>
              <a:t>HW</a:t>
            </a:r>
            <a:r>
              <a:rPr lang="es-ES" dirty="0">
                <a:ea typeface="ＭＳ Ｐゴシック" charset="-128"/>
                <a:cs typeface="ＭＳ Ｐゴシック" charset="-128"/>
              </a:rPr>
              <a:t>: Circuitos y cableado.</a:t>
            </a:r>
          </a:p>
          <a:p>
            <a:pPr lvl="1" eaLnBrk="1" hangingPunct="1"/>
            <a:r>
              <a:rPr lang="es-ES" b="1" dirty="0">
                <a:ea typeface="ＭＳ Ｐゴシック" charset="-128"/>
                <a:cs typeface="ＭＳ Ｐゴシック" charset="-128"/>
              </a:rPr>
              <a:t>SW</a:t>
            </a:r>
            <a:r>
              <a:rPr lang="es-ES" dirty="0">
                <a:ea typeface="ＭＳ Ｐゴシック" charset="-128"/>
                <a:cs typeface="ＭＳ Ｐゴシック" charset="-128"/>
              </a:rPr>
              <a:t>: Información que modifica la función del HW sin realizar una reconfiguración de la </a:t>
            </a:r>
            <a:r>
              <a:rPr lang="es-ES" dirty="0" smtClean="0">
                <a:ea typeface="ＭＳ Ｐゴシック" charset="-128"/>
                <a:cs typeface="ＭＳ Ｐゴシック" charset="-128"/>
              </a:rPr>
              <a:t>circuitería </a:t>
            </a:r>
            <a:r>
              <a:rPr lang="es-ES" dirty="0">
                <a:ea typeface="ＭＳ Ｐゴシック" charset="-128"/>
                <a:cs typeface="ＭＳ Ｐゴシック" charset="-128"/>
              </a:rPr>
              <a:t>para la resolución del problema.</a:t>
            </a:r>
          </a:p>
        </p:txBody>
      </p:sp>
      <p:sp>
        <p:nvSpPr>
          <p:cNvPr id="6" name="Flecha abajo 5"/>
          <p:cNvSpPr/>
          <p:nvPr/>
        </p:nvSpPr>
        <p:spPr bwMode="auto">
          <a:xfrm>
            <a:off x="5943600" y="3302582"/>
            <a:ext cx="342900" cy="4572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_tradnl" sz="1200">
              <a:solidFill>
                <a:schemeClr val="tx1"/>
              </a:solidFill>
              <a:latin typeface="Arial" pitchFamily="-107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324600" y="330258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C00000"/>
                </a:solidFill>
              </a:rPr>
              <a:t>¿Cómo?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65120" y="3683582"/>
            <a:ext cx="849595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sz="2800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Controlando el HW </a:t>
            </a:r>
            <a:r>
              <a:rPr lang="es-ES_tradnl" sz="2800" dirty="0" err="1">
                <a:solidFill>
                  <a:schemeClr val="accent1"/>
                </a:solidFill>
                <a:sym typeface="Symbol"/>
              </a:rPr>
              <a:t></a:t>
            </a:r>
            <a:r>
              <a:rPr lang="es-ES_tradnl" sz="2800" dirty="0">
                <a:solidFill>
                  <a:schemeClr val="accent1"/>
                </a:solidFill>
                <a:sym typeface="Symbol"/>
              </a:rPr>
              <a:t> Indicando qué debe hacer</a:t>
            </a:r>
            <a:endParaRPr lang="es-ES" sz="2800" kern="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Flecha abajo 8"/>
          <p:cNvSpPr/>
          <p:nvPr/>
        </p:nvSpPr>
        <p:spPr bwMode="auto">
          <a:xfrm>
            <a:off x="5943600" y="4216982"/>
            <a:ext cx="342900" cy="4572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_tradnl" sz="1200">
              <a:solidFill>
                <a:schemeClr val="tx1"/>
              </a:solidFill>
              <a:latin typeface="Arial" pitchFamily="-107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362700" y="4140782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C00000"/>
                </a:solidFill>
              </a:rPr>
              <a:t>¿Cómo?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4597982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sz="2800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Mediante una colección de elementos que instruyen al HW </a:t>
            </a:r>
            <a:r>
              <a:rPr lang="es-ES_tradnl" sz="2800" dirty="0">
                <a:solidFill>
                  <a:schemeClr val="accent1"/>
                </a:solidFill>
                <a:sym typeface="Symbol"/>
              </a:rPr>
              <a:t>sobre la acción a realizar en cada momento</a:t>
            </a:r>
            <a:endParaRPr lang="es-ES" sz="2800" kern="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842920" y="4236482"/>
            <a:ext cx="252028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0000"/>
                </a:solidFill>
              </a:rPr>
              <a:t>INSTRUCCIONES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6312024" y="4696630"/>
            <a:ext cx="1728192" cy="432048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" sz="1200">
              <a:latin typeface="Arial" pitchFamily="-107" charset="0"/>
            </a:endParaRPr>
          </a:p>
        </p:txBody>
      </p:sp>
      <p:cxnSp>
        <p:nvCxnSpPr>
          <p:cNvPr id="4" name="Conector angular 3"/>
          <p:cNvCxnSpPr>
            <a:stCxn id="2" idx="0"/>
            <a:endCxn id="12" idx="1"/>
          </p:cNvCxnSpPr>
          <p:nvPr/>
        </p:nvCxnSpPr>
        <p:spPr bwMode="auto">
          <a:xfrm rot="5400000" flipH="1" flipV="1">
            <a:off x="7379474" y="4233184"/>
            <a:ext cx="260093" cy="666800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20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54225" y="1249525"/>
            <a:ext cx="8229600" cy="28082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 con registro explícito</a:t>
            </a:r>
            <a:r>
              <a:rPr lang="es-ES" sz="2800" dirty="0">
                <a:ea typeface="ＭＳ Ｐゴシック" charset="-128"/>
                <a:cs typeface="ＭＳ Ｐゴシック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El registro se especifica explícitamente en el formato de la instrucción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En el formato de instrucción al operando se le asocian dos campos: registro y desplazamiento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>
                <a:ea typeface="ＭＳ Ｐゴシック" charset="-128"/>
                <a:cs typeface="ＭＳ Ｐゴシック" charset="-128"/>
              </a:rPr>
              <a:t>Ejemplo: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 smtClean="0">
                <a:solidFill>
                  <a:srgbClr val="009900"/>
                </a:solidFill>
                <a:ea typeface="ＭＳ Ｐゴシック" charset="-128"/>
              </a:rPr>
              <a:t>4</a:t>
            </a:r>
            <a:r>
              <a:rPr lang="es-ES" sz="2400" b="1" dirty="0" smtClean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endParaRPr lang="es-ES" sz="2400" dirty="0">
              <a:solidFill>
                <a:schemeClr val="bg2"/>
              </a:solidFill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199" y="457202"/>
            <a:ext cx="9956859" cy="73955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(V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99375" name="Text Box 63"/>
          <p:cNvSpPr txBox="1">
            <a:spLocks noChangeArrowheads="1"/>
          </p:cNvSpPr>
          <p:nvPr/>
        </p:nvSpPr>
        <p:spPr bwMode="auto">
          <a:xfrm>
            <a:off x="5159897" y="6575251"/>
            <a:ext cx="110959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009900"/>
                </a:solidFill>
              </a:rPr>
              <a:t>Registro</a:t>
            </a:r>
          </a:p>
        </p:txBody>
      </p:sp>
      <p:sp>
        <p:nvSpPr>
          <p:cNvPr id="99376" name="Text Box 64"/>
          <p:cNvSpPr txBox="1">
            <a:spLocks noChangeArrowheads="1"/>
          </p:cNvSpPr>
          <p:nvPr/>
        </p:nvSpPr>
        <p:spPr bwMode="auto">
          <a:xfrm>
            <a:off x="4021302" y="5529894"/>
            <a:ext cx="1986441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6600"/>
                </a:solidFill>
              </a:rPr>
              <a:t>Desplazamiento</a:t>
            </a:r>
          </a:p>
        </p:txBody>
      </p:sp>
      <p:sp>
        <p:nvSpPr>
          <p:cNvPr id="99377" name="AutoShape 65"/>
          <p:cNvSpPr>
            <a:spLocks/>
          </p:cNvSpPr>
          <p:nvPr/>
        </p:nvSpPr>
        <p:spPr bwMode="auto">
          <a:xfrm rot="-5400000" flipH="1" flipV="1">
            <a:off x="5396705" y="6185695"/>
            <a:ext cx="147804" cy="387184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78" name="AutoShape 66"/>
          <p:cNvSpPr>
            <a:spLocks/>
          </p:cNvSpPr>
          <p:nvPr/>
        </p:nvSpPr>
        <p:spPr bwMode="auto">
          <a:xfrm rot="5400000" flipH="1">
            <a:off x="5862623" y="5720687"/>
            <a:ext cx="150164" cy="462639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79" name="Freeform 67"/>
          <p:cNvSpPr>
            <a:spLocks/>
          </p:cNvSpPr>
          <p:nvPr/>
        </p:nvSpPr>
        <p:spPr bwMode="auto">
          <a:xfrm>
            <a:off x="5475798" y="6464410"/>
            <a:ext cx="2015616" cy="103078"/>
          </a:xfrm>
          <a:custGeom>
            <a:avLst/>
            <a:gdLst>
              <a:gd name="T0" fmla="*/ 0 w 1543"/>
              <a:gd name="T1" fmla="*/ 0 h 45"/>
              <a:gd name="T2" fmla="*/ 0 w 1543"/>
              <a:gd name="T3" fmla="*/ 2147483647 h 45"/>
              <a:gd name="T4" fmla="*/ 2147483647 w 1543"/>
              <a:gd name="T5" fmla="*/ 2147483647 h 45"/>
              <a:gd name="T6" fmla="*/ 0 60000 65536"/>
              <a:gd name="T7" fmla="*/ 0 60000 65536"/>
              <a:gd name="T8" fmla="*/ 0 60000 65536"/>
              <a:gd name="T9" fmla="*/ 0 w 1543"/>
              <a:gd name="T10" fmla="*/ 0 h 45"/>
              <a:gd name="T11" fmla="*/ 1543 w 1543"/>
              <a:gd name="T12" fmla="*/ 45 h 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3" h="45">
                <a:moveTo>
                  <a:pt x="0" y="0"/>
                </a:moveTo>
                <a:lnTo>
                  <a:pt x="0" y="45"/>
                </a:lnTo>
                <a:lnTo>
                  <a:pt x="1543" y="45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80" name="AutoShape 68"/>
          <p:cNvSpPr>
            <a:spLocks noChangeArrowheads="1"/>
          </p:cNvSpPr>
          <p:nvPr/>
        </p:nvSpPr>
        <p:spPr bwMode="auto">
          <a:xfrm>
            <a:off x="5808663" y="5084763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81" name="Freeform 69"/>
          <p:cNvSpPr>
            <a:spLocks/>
          </p:cNvSpPr>
          <p:nvPr/>
        </p:nvSpPr>
        <p:spPr bwMode="auto">
          <a:xfrm>
            <a:off x="6096001" y="5180014"/>
            <a:ext cx="3529013" cy="1317625"/>
          </a:xfrm>
          <a:custGeom>
            <a:avLst/>
            <a:gdLst>
              <a:gd name="T0" fmla="*/ 2147483647 w 2223"/>
              <a:gd name="T1" fmla="*/ 2147483647 h 816"/>
              <a:gd name="T2" fmla="*/ 2147483647 w 2223"/>
              <a:gd name="T3" fmla="*/ 2147483647 h 816"/>
              <a:gd name="T4" fmla="*/ 2147483647 w 2223"/>
              <a:gd name="T5" fmla="*/ 0 h 816"/>
              <a:gd name="T6" fmla="*/ 0 w 2223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  <a:gd name="T12" fmla="*/ 0 w 2223"/>
              <a:gd name="T13" fmla="*/ 0 h 816"/>
              <a:gd name="T14" fmla="*/ 2223 w 2223"/>
              <a:gd name="T15" fmla="*/ 816 h 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23" h="816">
                <a:moveTo>
                  <a:pt x="1860" y="816"/>
                </a:moveTo>
                <a:lnTo>
                  <a:pt x="2223" y="816"/>
                </a:lnTo>
                <a:lnTo>
                  <a:pt x="2223" y="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82" name="Line 70"/>
          <p:cNvSpPr>
            <a:spLocks noChangeShapeType="1"/>
          </p:cNvSpPr>
          <p:nvPr/>
        </p:nvSpPr>
        <p:spPr bwMode="auto">
          <a:xfrm flipV="1">
            <a:off x="5924550" y="5375275"/>
            <a:ext cx="1588" cy="4318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83" name="Rectangle 72"/>
          <p:cNvSpPr>
            <a:spLocks noChangeArrowheads="1"/>
          </p:cNvSpPr>
          <p:nvPr/>
        </p:nvSpPr>
        <p:spPr bwMode="auto">
          <a:xfrm>
            <a:off x="6627883" y="4849528"/>
            <a:ext cx="91403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00000</a:t>
            </a:r>
          </a:p>
        </p:txBody>
      </p:sp>
      <p:sp>
        <p:nvSpPr>
          <p:cNvPr id="99384" name="Freeform 74"/>
          <p:cNvSpPr>
            <a:spLocks/>
          </p:cNvSpPr>
          <p:nvPr/>
        </p:nvSpPr>
        <p:spPr bwMode="auto">
          <a:xfrm>
            <a:off x="5918201" y="4205289"/>
            <a:ext cx="1762125" cy="808037"/>
          </a:xfrm>
          <a:custGeom>
            <a:avLst/>
            <a:gdLst>
              <a:gd name="T0" fmla="*/ 0 w 1089"/>
              <a:gd name="T1" fmla="*/ 2147483647 h 544"/>
              <a:gd name="T2" fmla="*/ 0 w 1089"/>
              <a:gd name="T3" fmla="*/ 0 h 544"/>
              <a:gd name="T4" fmla="*/ 2147483647 w 1089"/>
              <a:gd name="T5" fmla="*/ 0 h 544"/>
              <a:gd name="T6" fmla="*/ 0 60000 65536"/>
              <a:gd name="T7" fmla="*/ 0 60000 65536"/>
              <a:gd name="T8" fmla="*/ 0 60000 65536"/>
              <a:gd name="T9" fmla="*/ 0 w 1089"/>
              <a:gd name="T10" fmla="*/ 0 h 544"/>
              <a:gd name="T11" fmla="*/ 1089 w 1089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89" h="544">
                <a:moveTo>
                  <a:pt x="0" y="544"/>
                </a:moveTo>
                <a:lnTo>
                  <a:pt x="0" y="0"/>
                </a:lnTo>
                <a:lnTo>
                  <a:pt x="1089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85" name="Freeform 75"/>
          <p:cNvSpPr>
            <a:spLocks/>
          </p:cNvSpPr>
          <p:nvPr/>
        </p:nvSpPr>
        <p:spPr bwMode="auto">
          <a:xfrm>
            <a:off x="3692526" y="3429001"/>
            <a:ext cx="5859463" cy="1008063"/>
          </a:xfrm>
          <a:custGeom>
            <a:avLst/>
            <a:gdLst>
              <a:gd name="T0" fmla="*/ 2147483647 w 3719"/>
              <a:gd name="T1" fmla="*/ 2147483647 h 635"/>
              <a:gd name="T2" fmla="*/ 2147483647 w 3719"/>
              <a:gd name="T3" fmla="*/ 2147483647 h 635"/>
              <a:gd name="T4" fmla="*/ 2147483647 w 3719"/>
              <a:gd name="T5" fmla="*/ 0 h 635"/>
              <a:gd name="T6" fmla="*/ 2147483647 w 3719"/>
              <a:gd name="T7" fmla="*/ 0 h 635"/>
              <a:gd name="T8" fmla="*/ 2147483647 w 3719"/>
              <a:gd name="T9" fmla="*/ 2147483647 h 635"/>
              <a:gd name="T10" fmla="*/ 0 w 3719"/>
              <a:gd name="T11" fmla="*/ 2147483647 h 635"/>
              <a:gd name="T12" fmla="*/ 0 w 3719"/>
              <a:gd name="T13" fmla="*/ 2147483647 h 6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719"/>
              <a:gd name="T22" fmla="*/ 0 h 635"/>
              <a:gd name="T23" fmla="*/ 3719 w 3719"/>
              <a:gd name="T24" fmla="*/ 635 h 63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719" h="635">
                <a:moveTo>
                  <a:pt x="3447" y="499"/>
                </a:moveTo>
                <a:lnTo>
                  <a:pt x="3719" y="499"/>
                </a:lnTo>
                <a:lnTo>
                  <a:pt x="3719" y="0"/>
                </a:lnTo>
                <a:lnTo>
                  <a:pt x="907" y="0"/>
                </a:lnTo>
                <a:lnTo>
                  <a:pt x="907" y="635"/>
                </a:lnTo>
                <a:lnTo>
                  <a:pt x="0" y="635"/>
                </a:lnTo>
                <a:lnTo>
                  <a:pt x="0" y="318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9386" name="Rectangle 76"/>
          <p:cNvSpPr>
            <a:spLocks noChangeArrowheads="1"/>
          </p:cNvSpPr>
          <p:nvPr/>
        </p:nvSpPr>
        <p:spPr bwMode="auto">
          <a:xfrm>
            <a:off x="7239976" y="3116987"/>
            <a:ext cx="1463862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00100 = 4 </a:t>
            </a:r>
          </a:p>
        </p:txBody>
      </p:sp>
      <p:sp>
        <p:nvSpPr>
          <p:cNvPr id="99387" name="Rectangle 77"/>
          <p:cNvSpPr>
            <a:spLocks noChangeArrowheads="1"/>
          </p:cNvSpPr>
          <p:nvPr/>
        </p:nvSpPr>
        <p:spPr bwMode="auto">
          <a:xfrm>
            <a:off x="6049736" y="3857487"/>
            <a:ext cx="154241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DE = 00001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25" name="Rectangle 91"/>
          <p:cNvSpPr>
            <a:spLocks noChangeArrowheads="1"/>
          </p:cNvSpPr>
          <p:nvPr/>
        </p:nvSpPr>
        <p:spPr bwMode="auto">
          <a:xfrm>
            <a:off x="1777400" y="6021288"/>
            <a:ext cx="5224094" cy="28803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ADD5 </a:t>
            </a:r>
            <a:r>
              <a:rPr lang="es-ES" dirty="0">
                <a:solidFill>
                  <a:schemeClr val="tx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B(</a:t>
            </a:r>
            <a:r>
              <a:rPr lang="es-ES" dirty="0">
                <a:solidFill>
                  <a:srgbClr val="006600"/>
                </a:solidFill>
              </a:rPr>
              <a:t>D</a:t>
            </a:r>
            <a:r>
              <a:rPr lang="es-ES" dirty="0">
                <a:solidFill>
                  <a:srgbClr val="009900"/>
                </a:solidFill>
              </a:rPr>
              <a:t>)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→ </a:t>
            </a:r>
            <a:r>
              <a:rPr lang="es-ES" b="1" dirty="0">
                <a:solidFill>
                  <a:srgbClr val="CC3300"/>
                </a:solidFill>
              </a:rPr>
              <a:t>101</a:t>
            </a:r>
            <a:r>
              <a:rPr lang="es-ES" b="1" dirty="0">
                <a:solidFill>
                  <a:schemeClr val="tx2"/>
                </a:solidFill>
              </a:rPr>
              <a:t>1001</a:t>
            </a:r>
            <a:r>
              <a:rPr lang="es-ES" b="1" dirty="0">
                <a:solidFill>
                  <a:srgbClr val="009900"/>
                </a:solidFill>
              </a:rPr>
              <a:t>1111</a:t>
            </a:r>
            <a:r>
              <a:rPr lang="es-ES" b="1" dirty="0">
                <a:solidFill>
                  <a:srgbClr val="006600"/>
                </a:solidFill>
              </a:rPr>
              <a:t>00001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dirty="0"/>
          </a:p>
        </p:txBody>
      </p:sp>
      <p:sp>
        <p:nvSpPr>
          <p:cNvPr id="2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50</a:t>
            </a:fld>
            <a:endParaRPr lang="es-ES" noProof="0" dirty="0"/>
          </a:p>
        </p:txBody>
      </p:sp>
      <p:graphicFrame>
        <p:nvGraphicFramePr>
          <p:cNvPr id="2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39631"/>
              </p:ext>
            </p:extLst>
          </p:nvPr>
        </p:nvGraphicFramePr>
        <p:xfrm>
          <a:off x="7552750" y="5354028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81830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55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51</a:t>
            </a:fld>
            <a:endParaRPr lang="es-ES" noProof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199" y="457202"/>
            <a:ext cx="9956859" cy="7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s-ES" sz="3200" smtClean="0">
                <a:ea typeface="ＭＳ Ｐゴシック" charset="-128"/>
                <a:cs typeface="ＭＳ Ｐゴシック" charset="-128"/>
              </a:rPr>
              <a:t>Modos de direccionamiento (V)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81200" y="1268413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ES" sz="2400" smtClean="0"/>
              <a:t>Principal utilidad: recorrer conjunto de direcciones de memoria con una misma instrucción</a:t>
            </a:r>
            <a:r>
              <a:rPr lang="es-ES" smtClean="0"/>
              <a:t>.</a:t>
            </a:r>
            <a:endParaRPr lang="es-E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566989" y="3715474"/>
            <a:ext cx="1679574" cy="185405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s-ES" dirty="0" err="1" smtClean="0"/>
              <a:t>Loop</a:t>
            </a:r>
            <a:r>
              <a:rPr lang="es-ES" dirty="0" smtClean="0"/>
              <a:t>:</a:t>
            </a:r>
            <a:endParaRPr lang="es-ES" dirty="0"/>
          </a:p>
          <a:p>
            <a:pPr algn="l"/>
            <a:r>
              <a:rPr lang="es-ES" dirty="0"/>
              <a:t>   …  </a:t>
            </a:r>
          </a:p>
          <a:p>
            <a:pPr algn="l"/>
            <a:r>
              <a:rPr lang="es-ES" dirty="0"/>
              <a:t>   ADD A,R0(</a:t>
            </a:r>
            <a:r>
              <a:rPr lang="es-ES" b="1" dirty="0">
                <a:solidFill>
                  <a:srgbClr val="009900"/>
                </a:solidFill>
              </a:rPr>
              <a:t>0</a:t>
            </a:r>
            <a:r>
              <a:rPr lang="es-ES" dirty="0"/>
              <a:t>),B</a:t>
            </a:r>
          </a:p>
          <a:p>
            <a:pPr algn="l"/>
            <a:r>
              <a:rPr lang="es-ES" dirty="0"/>
              <a:t>   </a:t>
            </a:r>
            <a:r>
              <a:rPr lang="es-ES" b="1" dirty="0">
                <a:solidFill>
                  <a:srgbClr val="CC3300"/>
                </a:solidFill>
              </a:rPr>
              <a:t>INC R0</a:t>
            </a:r>
          </a:p>
          <a:p>
            <a:pPr algn="l"/>
            <a:r>
              <a:rPr lang="es-ES" dirty="0"/>
              <a:t>   …</a:t>
            </a:r>
          </a:p>
          <a:p>
            <a:pPr algn="l"/>
            <a:r>
              <a:rPr lang="es-ES" dirty="0"/>
              <a:t>   JUMP </a:t>
            </a:r>
            <a:r>
              <a:rPr lang="es-ES" dirty="0" err="1" smtClean="0"/>
              <a:t>Loop</a:t>
            </a:r>
            <a:endParaRPr lang="es-ES" dirty="0"/>
          </a:p>
        </p:txBody>
      </p:sp>
      <p:graphicFrame>
        <p:nvGraphicFramePr>
          <p:cNvPr id="16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40643"/>
              </p:ext>
            </p:extLst>
          </p:nvPr>
        </p:nvGraphicFramePr>
        <p:xfrm>
          <a:off x="8077652" y="375666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0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3"/>
            <a:ext cx="8229600" cy="460851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</a:t>
            </a:r>
          </a:p>
          <a:p>
            <a:pPr marL="457200" lvl="1" indent="0" eaLnBrk="1" hangingPunct="1">
              <a:buNone/>
            </a:pPr>
            <a:r>
              <a:rPr lang="es-ES" sz="2400" dirty="0"/>
              <a:t>Principal utilidad: recorrer conjunto de direcciones de memoria con una misma instrucción</a:t>
            </a:r>
            <a:r>
              <a:rPr lang="es-ES" dirty="0"/>
              <a:t>.</a:t>
            </a:r>
          </a:p>
        </p:txBody>
      </p:sp>
      <p:graphicFrame>
        <p:nvGraphicFramePr>
          <p:cNvPr id="501794" name="Group 34"/>
          <p:cNvGraphicFramePr>
            <a:graphicFrameLocks noGrp="1"/>
          </p:cNvGraphicFramePr>
          <p:nvPr>
            <p:extLst/>
          </p:nvPr>
        </p:nvGraphicFramePr>
        <p:xfrm>
          <a:off x="4800601" y="3500438"/>
          <a:ext cx="898525" cy="49276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3458" name="Text Box 44"/>
          <p:cNvSpPr txBox="1">
            <a:spLocks noChangeArrowheads="1"/>
          </p:cNvSpPr>
          <p:nvPr/>
        </p:nvSpPr>
        <p:spPr bwMode="auto">
          <a:xfrm>
            <a:off x="6221413" y="3382964"/>
            <a:ext cx="679994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Desp.</a:t>
            </a:r>
          </a:p>
        </p:txBody>
      </p:sp>
      <p:sp>
        <p:nvSpPr>
          <p:cNvPr id="103459" name="AutoShape 67"/>
          <p:cNvSpPr>
            <a:spLocks noChangeArrowheads="1"/>
          </p:cNvSpPr>
          <p:nvPr/>
        </p:nvSpPr>
        <p:spPr bwMode="auto">
          <a:xfrm>
            <a:off x="5880100" y="3717925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3460" name="Text Box 70"/>
          <p:cNvSpPr txBox="1">
            <a:spLocks noChangeArrowheads="1"/>
          </p:cNvSpPr>
          <p:nvPr/>
        </p:nvSpPr>
        <p:spPr bwMode="auto">
          <a:xfrm>
            <a:off x="6361113" y="3694113"/>
            <a:ext cx="33054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3461" name="Line 73"/>
          <p:cNvSpPr>
            <a:spLocks noChangeShapeType="1"/>
          </p:cNvSpPr>
          <p:nvPr/>
        </p:nvSpPr>
        <p:spPr bwMode="auto">
          <a:xfrm>
            <a:off x="6743700" y="3789363"/>
            <a:ext cx="1512888" cy="2159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52</a:t>
            </a:fld>
            <a:endParaRPr lang="es-ES" noProof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981199" y="457202"/>
            <a:ext cx="9956859" cy="7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s-ES" sz="3200" smtClean="0">
                <a:ea typeface="ＭＳ Ｐゴシック" charset="-128"/>
                <a:cs typeface="ＭＳ Ｐゴシック" charset="-128"/>
              </a:rPr>
              <a:t>Modos de direccionamiento (V)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566989" y="3715474"/>
            <a:ext cx="1679574" cy="185405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s-ES" dirty="0" err="1" smtClean="0"/>
              <a:t>Loop</a:t>
            </a:r>
            <a:r>
              <a:rPr lang="es-ES" dirty="0" smtClean="0"/>
              <a:t>:</a:t>
            </a:r>
            <a:endParaRPr lang="es-ES" dirty="0"/>
          </a:p>
          <a:p>
            <a:pPr algn="l"/>
            <a:r>
              <a:rPr lang="es-ES" dirty="0"/>
              <a:t>   …  </a:t>
            </a:r>
          </a:p>
          <a:p>
            <a:pPr algn="l"/>
            <a:r>
              <a:rPr lang="es-ES" dirty="0"/>
              <a:t>   ADD A,R0(</a:t>
            </a:r>
            <a:r>
              <a:rPr lang="es-ES" b="1" dirty="0">
                <a:solidFill>
                  <a:srgbClr val="009900"/>
                </a:solidFill>
              </a:rPr>
              <a:t>0</a:t>
            </a:r>
            <a:r>
              <a:rPr lang="es-ES" dirty="0"/>
              <a:t>),B</a:t>
            </a:r>
          </a:p>
          <a:p>
            <a:pPr algn="l"/>
            <a:r>
              <a:rPr lang="es-ES" dirty="0"/>
              <a:t>   </a:t>
            </a:r>
            <a:r>
              <a:rPr lang="es-ES" b="1" dirty="0">
                <a:solidFill>
                  <a:srgbClr val="CC3300"/>
                </a:solidFill>
              </a:rPr>
              <a:t>INC R0</a:t>
            </a:r>
          </a:p>
          <a:p>
            <a:pPr algn="l"/>
            <a:r>
              <a:rPr lang="es-ES" dirty="0"/>
              <a:t>   …</a:t>
            </a:r>
          </a:p>
          <a:p>
            <a:pPr algn="l"/>
            <a:r>
              <a:rPr lang="es-ES" dirty="0"/>
              <a:t>   JUMP </a:t>
            </a:r>
            <a:r>
              <a:rPr lang="es-ES" dirty="0" err="1" smtClean="0"/>
              <a:t>Loop</a:t>
            </a:r>
            <a:endParaRPr lang="es-ES" dirty="0"/>
          </a:p>
        </p:txBody>
      </p:sp>
      <p:graphicFrame>
        <p:nvGraphicFramePr>
          <p:cNvPr id="20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17001"/>
              </p:ext>
            </p:extLst>
          </p:nvPr>
        </p:nvGraphicFramePr>
        <p:xfrm>
          <a:off x="8271613" y="3701253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56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818" name="Group 34"/>
          <p:cNvGraphicFramePr>
            <a:graphicFrameLocks noGrp="1"/>
          </p:cNvGraphicFramePr>
          <p:nvPr>
            <p:extLst/>
          </p:nvPr>
        </p:nvGraphicFramePr>
        <p:xfrm>
          <a:off x="4800601" y="3500438"/>
          <a:ext cx="898525" cy="49276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06" name="Text Box 44"/>
          <p:cNvSpPr txBox="1">
            <a:spLocks noChangeArrowheads="1"/>
          </p:cNvSpPr>
          <p:nvPr/>
        </p:nvSpPr>
        <p:spPr bwMode="auto">
          <a:xfrm>
            <a:off x="6221413" y="3382964"/>
            <a:ext cx="679994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Desp.</a:t>
            </a:r>
          </a:p>
        </p:txBody>
      </p:sp>
      <p:graphicFrame>
        <p:nvGraphicFramePr>
          <p:cNvPr id="502829" name="Group 45"/>
          <p:cNvGraphicFramePr>
            <a:graphicFrameLocks noGrp="1"/>
          </p:cNvGraphicFramePr>
          <p:nvPr>
            <p:extLst/>
          </p:nvPr>
        </p:nvGraphicFramePr>
        <p:xfrm>
          <a:off x="4800601" y="4089400"/>
          <a:ext cx="898525" cy="49276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5514" name="AutoShape 65"/>
          <p:cNvSpPr>
            <a:spLocks noChangeArrowheads="1"/>
          </p:cNvSpPr>
          <p:nvPr/>
        </p:nvSpPr>
        <p:spPr bwMode="auto">
          <a:xfrm>
            <a:off x="4511676" y="3716338"/>
            <a:ext cx="288925" cy="792162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CC33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5515" name="AutoShape 67"/>
          <p:cNvSpPr>
            <a:spLocks noChangeArrowheads="1"/>
          </p:cNvSpPr>
          <p:nvPr/>
        </p:nvSpPr>
        <p:spPr bwMode="auto">
          <a:xfrm>
            <a:off x="5880100" y="3717925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5516" name="AutoShape 68"/>
          <p:cNvSpPr>
            <a:spLocks noChangeArrowheads="1"/>
          </p:cNvSpPr>
          <p:nvPr/>
        </p:nvSpPr>
        <p:spPr bwMode="auto">
          <a:xfrm>
            <a:off x="5880100" y="4292600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5517" name="Text Box 70"/>
          <p:cNvSpPr txBox="1">
            <a:spLocks noChangeArrowheads="1"/>
          </p:cNvSpPr>
          <p:nvPr/>
        </p:nvSpPr>
        <p:spPr bwMode="auto">
          <a:xfrm>
            <a:off x="6361113" y="3694113"/>
            <a:ext cx="33054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5518" name="Text Box 71"/>
          <p:cNvSpPr txBox="1">
            <a:spLocks noChangeArrowheads="1"/>
          </p:cNvSpPr>
          <p:nvPr/>
        </p:nvSpPr>
        <p:spPr bwMode="auto">
          <a:xfrm>
            <a:off x="6361113" y="4270375"/>
            <a:ext cx="33054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5519" name="Line 73"/>
          <p:cNvSpPr>
            <a:spLocks noChangeShapeType="1"/>
          </p:cNvSpPr>
          <p:nvPr/>
        </p:nvSpPr>
        <p:spPr bwMode="auto">
          <a:xfrm>
            <a:off x="6743700" y="3789363"/>
            <a:ext cx="1512888" cy="2159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5520" name="Line 74"/>
          <p:cNvSpPr>
            <a:spLocks noChangeShapeType="1"/>
          </p:cNvSpPr>
          <p:nvPr/>
        </p:nvSpPr>
        <p:spPr bwMode="auto">
          <a:xfrm flipV="1">
            <a:off x="6743700" y="4292601"/>
            <a:ext cx="1512888" cy="730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53</a:t>
            </a:fld>
            <a:endParaRPr lang="es-ES" noProof="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1981199" y="457202"/>
            <a:ext cx="9956859" cy="7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s-ES" sz="3200" smtClean="0">
                <a:ea typeface="ＭＳ Ｐゴシック" charset="-128"/>
                <a:cs typeface="ＭＳ Ｐゴシック" charset="-128"/>
              </a:rPr>
              <a:t>Modos de direccionamiento (V)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1981200" y="1268413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ES" sz="2400" dirty="0" smtClean="0"/>
              <a:t>Principal utilidad: recorrer conjunto de direcciones de memoria con una misma instrucción</a:t>
            </a:r>
            <a:r>
              <a:rPr lang="es-ES" dirty="0" smtClean="0"/>
              <a:t>.</a:t>
            </a:r>
            <a:endParaRPr lang="es-ES" dirty="0"/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566989" y="3715474"/>
            <a:ext cx="1679574" cy="185405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s-ES" dirty="0" err="1" smtClean="0"/>
              <a:t>Loop</a:t>
            </a:r>
            <a:r>
              <a:rPr lang="es-ES" dirty="0" smtClean="0"/>
              <a:t>:</a:t>
            </a:r>
            <a:endParaRPr lang="es-ES" dirty="0"/>
          </a:p>
          <a:p>
            <a:pPr algn="l"/>
            <a:r>
              <a:rPr lang="es-ES" dirty="0"/>
              <a:t>   …  </a:t>
            </a:r>
          </a:p>
          <a:p>
            <a:pPr algn="l"/>
            <a:r>
              <a:rPr lang="es-ES" dirty="0"/>
              <a:t>   ADD A,R0(</a:t>
            </a:r>
            <a:r>
              <a:rPr lang="es-ES" b="1" dirty="0">
                <a:solidFill>
                  <a:srgbClr val="009900"/>
                </a:solidFill>
              </a:rPr>
              <a:t>0</a:t>
            </a:r>
            <a:r>
              <a:rPr lang="es-ES" dirty="0"/>
              <a:t>),B</a:t>
            </a:r>
          </a:p>
          <a:p>
            <a:pPr algn="l"/>
            <a:r>
              <a:rPr lang="es-ES" dirty="0"/>
              <a:t>   </a:t>
            </a:r>
            <a:r>
              <a:rPr lang="es-ES" b="1" dirty="0">
                <a:solidFill>
                  <a:srgbClr val="CC3300"/>
                </a:solidFill>
              </a:rPr>
              <a:t>INC R0</a:t>
            </a:r>
          </a:p>
          <a:p>
            <a:pPr algn="l"/>
            <a:r>
              <a:rPr lang="es-ES" dirty="0"/>
              <a:t>   …</a:t>
            </a:r>
          </a:p>
          <a:p>
            <a:pPr algn="l"/>
            <a:r>
              <a:rPr lang="es-ES" dirty="0"/>
              <a:t>   JUMP </a:t>
            </a:r>
            <a:r>
              <a:rPr lang="es-ES" dirty="0" err="1" smtClean="0"/>
              <a:t>Loop</a:t>
            </a:r>
            <a:endParaRPr lang="es-ES" dirty="0"/>
          </a:p>
        </p:txBody>
      </p:sp>
      <p:graphicFrame>
        <p:nvGraphicFramePr>
          <p:cNvPr id="25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49121"/>
              </p:ext>
            </p:extLst>
          </p:nvPr>
        </p:nvGraphicFramePr>
        <p:xfrm>
          <a:off x="8271613" y="375666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412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Marcador de número de diapositiva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AB891E3-8A33-4D4A-92A2-3F8EF2848F44}" type="slidenum">
              <a:rPr lang="es-ES" smtClean="0"/>
              <a:pPr/>
              <a:t>54</a:t>
            </a:fld>
            <a:endParaRPr lang="es-ES" dirty="0"/>
          </a:p>
        </p:txBody>
      </p:sp>
      <p:sp>
        <p:nvSpPr>
          <p:cNvPr id="107526" name="Rectangle 4"/>
          <p:cNvSpPr>
            <a:spLocks noChangeArrowheads="1"/>
          </p:cNvSpPr>
          <p:nvPr/>
        </p:nvSpPr>
        <p:spPr bwMode="auto">
          <a:xfrm>
            <a:off x="2566989" y="3715474"/>
            <a:ext cx="1679574" cy="185405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/>
            <a:r>
              <a:rPr lang="es-ES" dirty="0" err="1" smtClean="0"/>
              <a:t>Loop</a:t>
            </a:r>
            <a:r>
              <a:rPr lang="es-ES" dirty="0" smtClean="0"/>
              <a:t>:</a:t>
            </a:r>
            <a:endParaRPr lang="es-ES" dirty="0"/>
          </a:p>
          <a:p>
            <a:pPr algn="l"/>
            <a:r>
              <a:rPr lang="es-ES" dirty="0"/>
              <a:t>   …  </a:t>
            </a:r>
          </a:p>
          <a:p>
            <a:pPr algn="l"/>
            <a:r>
              <a:rPr lang="es-ES" dirty="0"/>
              <a:t>   ADD A,R0(</a:t>
            </a:r>
            <a:r>
              <a:rPr lang="es-ES" b="1" dirty="0">
                <a:solidFill>
                  <a:srgbClr val="009900"/>
                </a:solidFill>
              </a:rPr>
              <a:t>0</a:t>
            </a:r>
            <a:r>
              <a:rPr lang="es-ES" dirty="0"/>
              <a:t>),B</a:t>
            </a:r>
          </a:p>
          <a:p>
            <a:pPr algn="l"/>
            <a:r>
              <a:rPr lang="es-ES" dirty="0"/>
              <a:t>   </a:t>
            </a:r>
            <a:r>
              <a:rPr lang="es-ES" b="1" dirty="0">
                <a:solidFill>
                  <a:srgbClr val="CC3300"/>
                </a:solidFill>
              </a:rPr>
              <a:t>INC R0</a:t>
            </a:r>
          </a:p>
          <a:p>
            <a:pPr algn="l"/>
            <a:r>
              <a:rPr lang="es-ES" dirty="0"/>
              <a:t>   …</a:t>
            </a:r>
          </a:p>
          <a:p>
            <a:pPr algn="l"/>
            <a:r>
              <a:rPr lang="es-ES" dirty="0"/>
              <a:t>   JUMP </a:t>
            </a:r>
            <a:r>
              <a:rPr lang="es-ES" dirty="0" err="1" smtClean="0"/>
              <a:t>Loop</a:t>
            </a:r>
            <a:endParaRPr lang="es-ES" dirty="0"/>
          </a:p>
        </p:txBody>
      </p:sp>
      <p:graphicFrame>
        <p:nvGraphicFramePr>
          <p:cNvPr id="503842" name="Group 34"/>
          <p:cNvGraphicFramePr>
            <a:graphicFrameLocks noGrp="1"/>
          </p:cNvGraphicFramePr>
          <p:nvPr>
            <p:extLst/>
          </p:nvPr>
        </p:nvGraphicFramePr>
        <p:xfrm>
          <a:off x="4800601" y="3500438"/>
          <a:ext cx="898525" cy="49276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554" name="Text Box 44"/>
          <p:cNvSpPr txBox="1">
            <a:spLocks noChangeArrowheads="1"/>
          </p:cNvSpPr>
          <p:nvPr/>
        </p:nvSpPr>
        <p:spPr bwMode="auto">
          <a:xfrm>
            <a:off x="6221413" y="3382964"/>
            <a:ext cx="679994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Desp.</a:t>
            </a:r>
          </a:p>
        </p:txBody>
      </p:sp>
      <p:graphicFrame>
        <p:nvGraphicFramePr>
          <p:cNvPr id="503853" name="Group 45"/>
          <p:cNvGraphicFramePr>
            <a:graphicFrameLocks noGrp="1"/>
          </p:cNvGraphicFramePr>
          <p:nvPr>
            <p:extLst/>
          </p:nvPr>
        </p:nvGraphicFramePr>
        <p:xfrm>
          <a:off x="4800601" y="4089400"/>
          <a:ext cx="898525" cy="49276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03863" name="Group 55"/>
          <p:cNvGraphicFramePr>
            <a:graphicFrameLocks noGrp="1"/>
          </p:cNvGraphicFramePr>
          <p:nvPr>
            <p:extLst/>
          </p:nvPr>
        </p:nvGraphicFramePr>
        <p:xfrm>
          <a:off x="4800601" y="4665663"/>
          <a:ext cx="898525" cy="492760"/>
        </p:xfrm>
        <a:graphic>
          <a:graphicData uri="http://schemas.openxmlformats.org/drawingml/2006/table">
            <a:tbl>
              <a:tblPr/>
              <a:tblGrid>
                <a:gridCol w="89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7569" name="AutoShape 65"/>
          <p:cNvSpPr>
            <a:spLocks noChangeArrowheads="1"/>
          </p:cNvSpPr>
          <p:nvPr/>
        </p:nvSpPr>
        <p:spPr bwMode="auto">
          <a:xfrm>
            <a:off x="4511676" y="3716338"/>
            <a:ext cx="288925" cy="792162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CC33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0" name="AutoShape 66"/>
          <p:cNvSpPr>
            <a:spLocks noChangeArrowheads="1"/>
          </p:cNvSpPr>
          <p:nvPr/>
        </p:nvSpPr>
        <p:spPr bwMode="auto">
          <a:xfrm>
            <a:off x="4511676" y="4365626"/>
            <a:ext cx="288925" cy="792163"/>
          </a:xfrm>
          <a:prstGeom prst="curvedRightArrow">
            <a:avLst>
              <a:gd name="adj1" fmla="val 54835"/>
              <a:gd name="adj2" fmla="val 109670"/>
              <a:gd name="adj3" fmla="val 33333"/>
            </a:avLst>
          </a:prstGeom>
          <a:solidFill>
            <a:srgbClr val="CC33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1" name="AutoShape 67"/>
          <p:cNvSpPr>
            <a:spLocks noChangeArrowheads="1"/>
          </p:cNvSpPr>
          <p:nvPr/>
        </p:nvSpPr>
        <p:spPr bwMode="auto">
          <a:xfrm>
            <a:off x="5880100" y="3717925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2" name="AutoShape 68"/>
          <p:cNvSpPr>
            <a:spLocks noChangeArrowheads="1"/>
          </p:cNvSpPr>
          <p:nvPr/>
        </p:nvSpPr>
        <p:spPr bwMode="auto">
          <a:xfrm>
            <a:off x="5880100" y="4292600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3" name="AutoShape 69"/>
          <p:cNvSpPr>
            <a:spLocks noChangeArrowheads="1"/>
          </p:cNvSpPr>
          <p:nvPr/>
        </p:nvSpPr>
        <p:spPr bwMode="auto">
          <a:xfrm>
            <a:off x="5880100" y="4941888"/>
            <a:ext cx="215900" cy="215900"/>
          </a:xfrm>
          <a:prstGeom prst="plus">
            <a:avLst>
              <a:gd name="adj" fmla="val 35296"/>
            </a:avLst>
          </a:prstGeom>
          <a:solidFill>
            <a:srgbClr val="009900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4" name="Text Box 70"/>
          <p:cNvSpPr txBox="1">
            <a:spLocks noChangeArrowheads="1"/>
          </p:cNvSpPr>
          <p:nvPr/>
        </p:nvSpPr>
        <p:spPr bwMode="auto">
          <a:xfrm>
            <a:off x="6361113" y="3694113"/>
            <a:ext cx="33054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7575" name="Text Box 71"/>
          <p:cNvSpPr txBox="1">
            <a:spLocks noChangeArrowheads="1"/>
          </p:cNvSpPr>
          <p:nvPr/>
        </p:nvSpPr>
        <p:spPr bwMode="auto">
          <a:xfrm>
            <a:off x="6361113" y="4270375"/>
            <a:ext cx="33054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7576" name="Text Box 72"/>
          <p:cNvSpPr txBox="1">
            <a:spLocks noChangeArrowheads="1"/>
          </p:cNvSpPr>
          <p:nvPr/>
        </p:nvSpPr>
        <p:spPr bwMode="auto">
          <a:xfrm>
            <a:off x="6361113" y="4868863"/>
            <a:ext cx="330540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07577" name="Line 73"/>
          <p:cNvSpPr>
            <a:spLocks noChangeShapeType="1"/>
          </p:cNvSpPr>
          <p:nvPr/>
        </p:nvSpPr>
        <p:spPr bwMode="auto">
          <a:xfrm>
            <a:off x="6743700" y="3789363"/>
            <a:ext cx="1512888" cy="21590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8" name="Line 74"/>
          <p:cNvSpPr>
            <a:spLocks noChangeShapeType="1"/>
          </p:cNvSpPr>
          <p:nvPr/>
        </p:nvSpPr>
        <p:spPr bwMode="auto">
          <a:xfrm flipV="1">
            <a:off x="6743700" y="4292601"/>
            <a:ext cx="1512888" cy="73025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07579" name="Line 75"/>
          <p:cNvSpPr>
            <a:spLocks noChangeShapeType="1"/>
          </p:cNvSpPr>
          <p:nvPr/>
        </p:nvSpPr>
        <p:spPr bwMode="auto">
          <a:xfrm flipV="1">
            <a:off x="6743700" y="4508500"/>
            <a:ext cx="1512888" cy="43338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25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54</a:t>
            </a:fld>
            <a:endParaRPr lang="es-ES" noProof="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1981199" y="457202"/>
            <a:ext cx="9956859" cy="7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s-ES" sz="3200" dirty="0" smtClean="0">
                <a:ea typeface="ＭＳ Ｐゴシック" charset="-128"/>
                <a:cs typeface="ＭＳ Ｐゴシック" charset="-128"/>
              </a:rPr>
              <a:t>Modos de direccionamiento (V)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1981200" y="1268413"/>
            <a:ext cx="822960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s-ES" sz="2400" dirty="0" smtClean="0"/>
              <a:t>Principal utilidad: recorrer conjunto de direcciones de memoria con una misma instrucción</a:t>
            </a:r>
            <a:r>
              <a:rPr lang="es-ES" dirty="0" smtClean="0"/>
              <a:t>.</a:t>
            </a:r>
            <a:endParaRPr lang="es-ES" dirty="0"/>
          </a:p>
        </p:txBody>
      </p:sp>
      <p:graphicFrame>
        <p:nvGraphicFramePr>
          <p:cNvPr id="29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11672"/>
              </p:ext>
            </p:extLst>
          </p:nvPr>
        </p:nvGraphicFramePr>
        <p:xfrm>
          <a:off x="8271613" y="3775141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488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3" name="Rectangle 3"/>
          <p:cNvSpPr>
            <a:spLocks noGrp="1" noChangeArrowheads="1"/>
          </p:cNvSpPr>
          <p:nvPr>
            <p:ph idx="1"/>
          </p:nvPr>
        </p:nvSpPr>
        <p:spPr>
          <a:xfrm>
            <a:off x="2064327" y="1880405"/>
            <a:ext cx="8229600" cy="460851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Directo Relativo </a:t>
            </a:r>
            <a:r>
              <a:rPr lang="es-ES" sz="2800" dirty="0" err="1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Autoindexado</a:t>
            </a:r>
            <a:endParaRPr lang="es-ES" sz="280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Incremento/decremento automático del registro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Útil en bucles como el anterior (ahorro instrucción INC)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400" dirty="0"/>
              <a:t>ADD A,R0(0),B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 err="1">
                <a:ea typeface="ＭＳ Ｐゴシック" charset="-128"/>
              </a:rPr>
              <a:t>Preautoincrementado</a:t>
            </a:r>
            <a:r>
              <a:rPr lang="es-ES" sz="2000" dirty="0">
                <a:ea typeface="ＭＳ Ｐゴシック" charset="-128"/>
              </a:rPr>
              <a:t>: R0=R0+1; DE=R0+0;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 err="1">
                <a:ea typeface="ＭＳ Ｐゴシック" charset="-128"/>
              </a:rPr>
              <a:t>Preautodecrementado</a:t>
            </a:r>
            <a:r>
              <a:rPr lang="es-ES" sz="2000" dirty="0">
                <a:ea typeface="ＭＳ Ｐゴシック" charset="-128"/>
              </a:rPr>
              <a:t>: R0=R0-1; DE=R0+0;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 err="1">
                <a:ea typeface="ＭＳ Ｐゴシック" charset="-128"/>
              </a:rPr>
              <a:t>Postautoincrementado</a:t>
            </a:r>
            <a:r>
              <a:rPr lang="es-ES" sz="2000" dirty="0">
                <a:ea typeface="ＭＳ Ｐゴシック" charset="-128"/>
              </a:rPr>
              <a:t>: DE=R0+0; R0=R0+1; 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 err="1">
                <a:ea typeface="ＭＳ Ｐゴシック" charset="-128"/>
              </a:rPr>
              <a:t>Postautodecrementado</a:t>
            </a:r>
            <a:r>
              <a:rPr lang="es-ES" sz="2000" dirty="0">
                <a:ea typeface="ＭＳ Ｐゴシック" charset="-128"/>
              </a:rPr>
              <a:t>: DE=R0+0; R0=R0-1; </a:t>
            </a:r>
          </a:p>
          <a:p>
            <a:pPr lvl="2" eaLnBrk="1" hangingPunct="1">
              <a:lnSpc>
                <a:spcPct val="90000"/>
              </a:lnSpc>
            </a:pPr>
            <a:endParaRPr lang="es-ES" dirty="0">
              <a:ea typeface="ＭＳ Ｐゴシック" charset="-128"/>
            </a:endParaRPr>
          </a:p>
          <a:p>
            <a:pPr lvl="2" eaLnBrk="1" hangingPunct="1">
              <a:lnSpc>
                <a:spcPct val="90000"/>
              </a:lnSpc>
              <a:buFont typeface="Wingdings" charset="2"/>
              <a:buNone/>
            </a:pPr>
            <a:endParaRPr lang="es-ES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s-ES" dirty="0"/>
          </a:p>
        </p:txBody>
      </p:sp>
      <p:sp>
        <p:nvSpPr>
          <p:cNvPr id="109570" name="Marcador de pie de pá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s-ES" dirty="0" smtClean="0"/>
              <a:t>Tea </a:t>
            </a:r>
            <a:r>
              <a:rPr lang="es-ES" dirty="0"/>
              <a:t>1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55</a:t>
            </a:fld>
            <a:endParaRPr lang="es-ES" noProof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199" y="457202"/>
            <a:ext cx="9956859" cy="7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s-ES" sz="3200" dirty="0" smtClean="0">
                <a:ea typeface="ＭＳ Ｐゴシック" charset="-128"/>
                <a:cs typeface="ＭＳ Ｐゴシック" charset="-128"/>
              </a:rPr>
              <a:t>Modos de direccionamiento (V)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047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199" y="1612179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Indirecto</a:t>
            </a:r>
          </a:p>
          <a:p>
            <a:r>
              <a:rPr lang="es-ES" sz="2800" dirty="0" smtClean="0"/>
              <a:t>El </a:t>
            </a:r>
            <a:r>
              <a:rPr lang="es-ES" sz="2800" dirty="0"/>
              <a:t>campo operando indica </a:t>
            </a:r>
            <a:r>
              <a:rPr lang="es-ES" sz="2800" dirty="0">
                <a:solidFill>
                  <a:schemeClr val="accent1"/>
                </a:solidFill>
              </a:rPr>
              <a:t>DONDE </a:t>
            </a:r>
            <a:r>
              <a:rPr lang="es-ES" sz="2800" dirty="0"/>
              <a:t>está la </a:t>
            </a:r>
            <a:r>
              <a:rPr lang="es-ES" sz="2800" dirty="0">
                <a:solidFill>
                  <a:schemeClr val="accent1"/>
                </a:solidFill>
              </a:rPr>
              <a:t>DIRECCIÓN </a:t>
            </a:r>
            <a:r>
              <a:rPr lang="es-ES" sz="2800" dirty="0"/>
              <a:t>del </a:t>
            </a:r>
            <a:r>
              <a:rPr lang="es-ES" sz="2800" dirty="0" smtClean="0"/>
              <a:t>operando</a:t>
            </a:r>
            <a:endParaRPr lang="es-ES" sz="2800" dirty="0"/>
          </a:p>
          <a:p>
            <a:r>
              <a:rPr lang="es-ES" sz="2800" dirty="0"/>
              <a:t>El operando está en una posición de memoria</a:t>
            </a:r>
          </a:p>
          <a:p>
            <a:r>
              <a:rPr lang="es-ES" sz="2800" dirty="0"/>
              <a:t>La dirección de memoria donde está el operando puede estar en:</a:t>
            </a:r>
          </a:p>
          <a:p>
            <a:pPr lvl="1"/>
            <a:r>
              <a:rPr lang="es-ES" sz="2200" dirty="0">
                <a:solidFill>
                  <a:schemeClr val="accent1"/>
                </a:solidFill>
                <a:ea typeface="ＭＳ Ｐゴシック" charset="-128"/>
              </a:rPr>
              <a:t>Registro</a:t>
            </a:r>
            <a:r>
              <a:rPr lang="es-ES" sz="2200" dirty="0">
                <a:ea typeface="ＭＳ Ｐゴシック" charset="-128"/>
              </a:rPr>
              <a:t>: el campo operando indica el código del registro</a:t>
            </a:r>
          </a:p>
          <a:p>
            <a:pPr lvl="1"/>
            <a:r>
              <a:rPr lang="es-ES" sz="2200" dirty="0">
                <a:solidFill>
                  <a:schemeClr val="accent1"/>
                </a:solidFill>
                <a:ea typeface="ＭＳ Ｐゴシック" charset="-128"/>
              </a:rPr>
              <a:t>Memoria</a:t>
            </a:r>
            <a:r>
              <a:rPr lang="es-ES" sz="2200" dirty="0">
                <a:ea typeface="ＭＳ Ｐゴシック" charset="-128"/>
              </a:rPr>
              <a:t>: el campo operando indica la dirección de memoria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56</a:t>
            </a:fld>
            <a:endParaRPr lang="es-ES" noProof="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199" y="457202"/>
            <a:ext cx="9956859" cy="73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bg1">
                    <a:lumMod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Font typeface="+mj-lt"/>
              <a:buAutoNum type="arabicPeriod" startAt="3"/>
            </a:pPr>
            <a:r>
              <a:rPr lang="es-ES" sz="3200" dirty="0" smtClean="0">
                <a:ea typeface="ＭＳ Ｐゴシック" charset="-128"/>
                <a:cs typeface="ＭＳ Ｐゴシック" charset="-128"/>
              </a:rPr>
              <a:t>Modos de direccionamiento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335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9185770" cy="28082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sz="2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Indirecto por registro</a:t>
            </a:r>
            <a:r>
              <a:rPr lang="es-ES" dirty="0"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El formato de instrucción indica el código del registro donde se almacena la posición de memoria donde está el operando.</a:t>
            </a:r>
          </a:p>
          <a:p>
            <a:pPr>
              <a:lnSpc>
                <a:spcPct val="90000"/>
              </a:lnSpc>
            </a:pPr>
            <a:r>
              <a:rPr lang="es-ES" sz="2800" dirty="0"/>
              <a:t>Ejemplo: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  <a:p>
            <a:pPr lvl="1" eaLnBrk="1" hangingPunct="1">
              <a:lnSpc>
                <a:spcPct val="90000"/>
              </a:lnSpc>
            </a:pPr>
            <a:endParaRPr lang="es-ES" dirty="0">
              <a:solidFill>
                <a:schemeClr val="bg2"/>
              </a:solidFill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91264" cy="8115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VI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1" name="Rectangle 91"/>
          <p:cNvSpPr>
            <a:spLocks noChangeArrowheads="1"/>
          </p:cNvSpPr>
          <p:nvPr/>
        </p:nvSpPr>
        <p:spPr bwMode="auto">
          <a:xfrm>
            <a:off x="2428898" y="6072207"/>
            <a:ext cx="4387182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ADD6 </a:t>
            </a:r>
            <a:r>
              <a:rPr lang="es-ES" dirty="0">
                <a:solidFill>
                  <a:schemeClr val="tx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→ </a:t>
            </a:r>
            <a:r>
              <a:rPr lang="es-ES" b="1" dirty="0">
                <a:solidFill>
                  <a:srgbClr val="CC3300"/>
                </a:solidFill>
              </a:rPr>
              <a:t>110</a:t>
            </a:r>
            <a:r>
              <a:rPr lang="es-ES" b="1" dirty="0">
                <a:solidFill>
                  <a:schemeClr val="tx2"/>
                </a:solidFill>
              </a:rPr>
              <a:t>10001</a:t>
            </a:r>
            <a:r>
              <a:rPr lang="es-ES" b="1" dirty="0">
                <a:solidFill>
                  <a:srgbClr val="009900"/>
                </a:solidFill>
              </a:rPr>
              <a:t>0010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  <p:sp>
        <p:nvSpPr>
          <p:cNvPr id="15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57</a:t>
            </a:fld>
            <a:endParaRPr lang="es-ES" noProof="0" dirty="0"/>
          </a:p>
        </p:txBody>
      </p:sp>
      <p:graphicFrame>
        <p:nvGraphicFramePr>
          <p:cNvPr id="1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9198"/>
              </p:ext>
            </p:extLst>
          </p:nvPr>
        </p:nvGraphicFramePr>
        <p:xfrm>
          <a:off x="7552750" y="5354028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77632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13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91264" cy="8115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VI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113710" name="Text Box 62"/>
          <p:cNvSpPr txBox="1">
            <a:spLocks noChangeArrowheads="1"/>
          </p:cNvSpPr>
          <p:nvPr/>
        </p:nvSpPr>
        <p:spPr bwMode="auto">
          <a:xfrm>
            <a:off x="5159376" y="6308725"/>
            <a:ext cx="1109599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009900"/>
                </a:solidFill>
              </a:rPr>
              <a:t>Registro</a:t>
            </a:r>
          </a:p>
        </p:txBody>
      </p:sp>
      <p:sp>
        <p:nvSpPr>
          <p:cNvPr id="113712" name="AutoShape 64"/>
          <p:cNvSpPr>
            <a:spLocks/>
          </p:cNvSpPr>
          <p:nvPr/>
        </p:nvSpPr>
        <p:spPr bwMode="auto">
          <a:xfrm rot="5400000" flipH="1">
            <a:off x="5484020" y="5696745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713" name="Freeform 65"/>
          <p:cNvSpPr>
            <a:spLocks/>
          </p:cNvSpPr>
          <p:nvPr/>
        </p:nvSpPr>
        <p:spPr bwMode="auto">
          <a:xfrm>
            <a:off x="5555312" y="5661026"/>
            <a:ext cx="1940119" cy="398463"/>
          </a:xfrm>
          <a:custGeom>
            <a:avLst/>
            <a:gdLst>
              <a:gd name="T0" fmla="*/ 0 w 1406"/>
              <a:gd name="T1" fmla="*/ 2147483647 h 272"/>
              <a:gd name="T2" fmla="*/ 0 w 1406"/>
              <a:gd name="T3" fmla="*/ 0 h 272"/>
              <a:gd name="T4" fmla="*/ 2147483647 w 1406"/>
              <a:gd name="T5" fmla="*/ 0 h 272"/>
              <a:gd name="T6" fmla="*/ 2147483647 w 1406"/>
              <a:gd name="T7" fmla="*/ 2147483647 h 272"/>
              <a:gd name="T8" fmla="*/ 2147483647 w 1406"/>
              <a:gd name="T9" fmla="*/ 2147483647 h 2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6"/>
              <a:gd name="T16" fmla="*/ 0 h 272"/>
              <a:gd name="T17" fmla="*/ 1406 w 1406"/>
              <a:gd name="T18" fmla="*/ 272 h 2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6" h="272">
                <a:moveTo>
                  <a:pt x="0" y="91"/>
                </a:moveTo>
                <a:lnTo>
                  <a:pt x="0" y="0"/>
                </a:lnTo>
                <a:lnTo>
                  <a:pt x="771" y="0"/>
                </a:lnTo>
                <a:lnTo>
                  <a:pt x="771" y="272"/>
                </a:lnTo>
                <a:lnTo>
                  <a:pt x="1406" y="272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714" name="Freeform 66"/>
          <p:cNvSpPr>
            <a:spLocks/>
          </p:cNvSpPr>
          <p:nvPr/>
        </p:nvSpPr>
        <p:spPr bwMode="auto">
          <a:xfrm>
            <a:off x="7319964" y="4868863"/>
            <a:ext cx="2232025" cy="1192212"/>
          </a:xfrm>
          <a:custGeom>
            <a:avLst/>
            <a:gdLst>
              <a:gd name="T0" fmla="*/ 2147483647 w 1406"/>
              <a:gd name="T1" fmla="*/ 2147483647 h 771"/>
              <a:gd name="T2" fmla="*/ 2147483647 w 1406"/>
              <a:gd name="T3" fmla="*/ 2147483647 h 771"/>
              <a:gd name="T4" fmla="*/ 2147483647 w 1406"/>
              <a:gd name="T5" fmla="*/ 2147483647 h 771"/>
              <a:gd name="T6" fmla="*/ 0 w 1406"/>
              <a:gd name="T7" fmla="*/ 2147483647 h 771"/>
              <a:gd name="T8" fmla="*/ 0 w 1406"/>
              <a:gd name="T9" fmla="*/ 0 h 771"/>
              <a:gd name="T10" fmla="*/ 2147483647 w 1406"/>
              <a:gd name="T11" fmla="*/ 0 h 7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06"/>
              <a:gd name="T19" fmla="*/ 0 h 771"/>
              <a:gd name="T20" fmla="*/ 1406 w 1406"/>
              <a:gd name="T21" fmla="*/ 771 h 7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06" h="771">
                <a:moveTo>
                  <a:pt x="1134" y="771"/>
                </a:moveTo>
                <a:lnTo>
                  <a:pt x="1406" y="771"/>
                </a:lnTo>
                <a:lnTo>
                  <a:pt x="1406" y="182"/>
                </a:lnTo>
                <a:lnTo>
                  <a:pt x="0" y="182"/>
                </a:ln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715" name="Freeform 67"/>
          <p:cNvSpPr>
            <a:spLocks/>
          </p:cNvSpPr>
          <p:nvPr/>
        </p:nvSpPr>
        <p:spPr bwMode="auto">
          <a:xfrm>
            <a:off x="3591252" y="3096756"/>
            <a:ext cx="6374784" cy="1699925"/>
          </a:xfrm>
          <a:custGeom>
            <a:avLst/>
            <a:gdLst>
              <a:gd name="T0" fmla="*/ 2147483647 w 3674"/>
              <a:gd name="T1" fmla="*/ 2147483647 h 771"/>
              <a:gd name="T2" fmla="*/ 2147483647 w 3674"/>
              <a:gd name="T3" fmla="*/ 2147483647 h 771"/>
              <a:gd name="T4" fmla="*/ 2147483647 w 3674"/>
              <a:gd name="T5" fmla="*/ 0 h 771"/>
              <a:gd name="T6" fmla="*/ 2147483647 w 3674"/>
              <a:gd name="T7" fmla="*/ 0 h 771"/>
              <a:gd name="T8" fmla="*/ 2147483647 w 3674"/>
              <a:gd name="T9" fmla="*/ 2147483647 h 771"/>
              <a:gd name="T10" fmla="*/ 0 w 3674"/>
              <a:gd name="T11" fmla="*/ 2147483647 h 771"/>
              <a:gd name="T12" fmla="*/ 0 w 3674"/>
              <a:gd name="T13" fmla="*/ 2147483647 h 7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74"/>
              <a:gd name="T22" fmla="*/ 0 h 771"/>
              <a:gd name="T23" fmla="*/ 3674 w 3674"/>
              <a:gd name="T24" fmla="*/ 771 h 77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74" h="771">
                <a:moveTo>
                  <a:pt x="3357" y="771"/>
                </a:moveTo>
                <a:lnTo>
                  <a:pt x="3674" y="771"/>
                </a:lnTo>
                <a:lnTo>
                  <a:pt x="3674" y="0"/>
                </a:lnTo>
                <a:lnTo>
                  <a:pt x="2132" y="0"/>
                </a:lnTo>
                <a:lnTo>
                  <a:pt x="2132" y="408"/>
                </a:lnTo>
                <a:lnTo>
                  <a:pt x="0" y="408"/>
                </a:lnTo>
                <a:lnTo>
                  <a:pt x="0" y="227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716" name="Rectangle 68"/>
          <p:cNvSpPr>
            <a:spLocks noChangeArrowheads="1"/>
          </p:cNvSpPr>
          <p:nvPr/>
        </p:nvSpPr>
        <p:spPr bwMode="auto">
          <a:xfrm>
            <a:off x="7560562" y="3274439"/>
            <a:ext cx="226536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00101 = 5 (en C2)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1991544" y="6021289"/>
            <a:ext cx="4387182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ADD6 </a:t>
            </a:r>
            <a:r>
              <a:rPr lang="es-ES" dirty="0">
                <a:solidFill>
                  <a:schemeClr val="tx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→ </a:t>
            </a:r>
            <a:r>
              <a:rPr lang="es-ES" b="1" dirty="0">
                <a:solidFill>
                  <a:srgbClr val="CC3300"/>
                </a:solidFill>
              </a:rPr>
              <a:t>110</a:t>
            </a:r>
            <a:r>
              <a:rPr lang="es-ES" b="1" dirty="0">
                <a:solidFill>
                  <a:schemeClr val="tx2"/>
                </a:solidFill>
              </a:rPr>
              <a:t>10001</a:t>
            </a:r>
            <a:r>
              <a:rPr lang="es-ES" b="1" dirty="0">
                <a:solidFill>
                  <a:srgbClr val="009900"/>
                </a:solidFill>
              </a:rPr>
              <a:t>0010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58</a:t>
            </a:fld>
            <a:endParaRPr lang="es-ES" noProof="0" dirty="0"/>
          </a:p>
        </p:txBody>
      </p:sp>
      <p:graphicFrame>
        <p:nvGraphicFramePr>
          <p:cNvPr id="19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453646"/>
              </p:ext>
            </p:extLst>
          </p:nvPr>
        </p:nvGraphicFramePr>
        <p:xfrm>
          <a:off x="7552750" y="5354028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2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77632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1981200" y="1268414"/>
            <a:ext cx="9185770" cy="280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28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Indirecto por registro</a:t>
            </a:r>
            <a:r>
              <a:rPr lang="es-E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 sz="2800" dirty="0" smtClean="0"/>
              <a:t>El formato de instrucción indica el código del registro donde se almacena la posición de memoria donde está el operando.</a:t>
            </a:r>
          </a:p>
          <a:p>
            <a:pPr>
              <a:lnSpc>
                <a:spcPct val="90000"/>
              </a:lnSpc>
            </a:pPr>
            <a:r>
              <a:rPr lang="es-ES" sz="2800" dirty="0" smtClean="0"/>
              <a:t>Ejemplo: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 smtClean="0">
                <a:solidFill>
                  <a:srgbClr val="009900"/>
                </a:solidFill>
                <a:ea typeface="ＭＳ Ｐゴシック" charset="-128"/>
              </a:rPr>
              <a:t>5</a:t>
            </a:r>
            <a:r>
              <a:rPr lang="es-ES" sz="2400" b="1" dirty="0" smtClean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  <a:p>
            <a:pPr lvl="1">
              <a:lnSpc>
                <a:spcPct val="90000"/>
              </a:lnSpc>
            </a:pP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49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91264" cy="8115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VII)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2" name="Rectangle 91"/>
          <p:cNvSpPr>
            <a:spLocks noChangeArrowheads="1"/>
          </p:cNvSpPr>
          <p:nvPr/>
        </p:nvSpPr>
        <p:spPr bwMode="auto">
          <a:xfrm>
            <a:off x="2428898" y="6072207"/>
            <a:ext cx="4246562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ADD7 </a:t>
            </a:r>
            <a:r>
              <a:rPr lang="es-ES" dirty="0">
                <a:solidFill>
                  <a:schemeClr val="tx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→ </a:t>
            </a:r>
            <a:r>
              <a:rPr lang="es-ES" b="1" dirty="0">
                <a:solidFill>
                  <a:srgbClr val="CC3300"/>
                </a:solidFill>
              </a:rPr>
              <a:t>111</a:t>
            </a:r>
            <a:r>
              <a:rPr lang="es-ES" b="1" dirty="0">
                <a:solidFill>
                  <a:schemeClr val="tx2"/>
                </a:solidFill>
              </a:rPr>
              <a:t>1001</a:t>
            </a:r>
            <a:r>
              <a:rPr lang="es-ES" b="1" dirty="0">
                <a:solidFill>
                  <a:srgbClr val="009900"/>
                </a:solidFill>
              </a:rPr>
              <a:t>00010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59</a:t>
            </a:fld>
            <a:endParaRPr lang="es-ES" noProof="0" dirty="0"/>
          </a:p>
        </p:txBody>
      </p:sp>
      <p:graphicFrame>
        <p:nvGraphicFramePr>
          <p:cNvPr id="13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96603"/>
              </p:ext>
            </p:extLst>
          </p:nvPr>
        </p:nvGraphicFramePr>
        <p:xfrm>
          <a:off x="7552750" y="5354028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77632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981199" y="1268414"/>
            <a:ext cx="9739745" cy="280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28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Indirecto por memoria</a:t>
            </a:r>
            <a:r>
              <a:rPr lang="es-E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 sz="2800" dirty="0" smtClean="0"/>
              <a:t>El formato de instrucción indica la dirección de la memoria donde se almacena la posición de memoria donde está el operando.</a:t>
            </a:r>
          </a:p>
          <a:p>
            <a:pPr>
              <a:lnSpc>
                <a:spcPct val="90000"/>
              </a:lnSpc>
            </a:pPr>
            <a:r>
              <a:rPr lang="es-ES" sz="2800" dirty="0" smtClean="0"/>
              <a:t>Ejemplo: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>
                <a:solidFill>
                  <a:srgbClr val="009900"/>
                </a:solidFill>
                <a:ea typeface="ＭＳ Ｐゴシック" charset="-128"/>
              </a:rPr>
              <a:t>?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  <a:p>
            <a:pPr lvl="1">
              <a:lnSpc>
                <a:spcPct val="90000"/>
              </a:lnSpc>
            </a:pP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94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433960"/>
            <a:ext cx="9905998" cy="147857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dirty="0">
                <a:ea typeface="ＭＳ Ｐゴシック" charset="-128"/>
                <a:cs typeface="ＭＳ Ｐゴシック" charset="-128"/>
              </a:rPr>
              <a:t>¿Qué es un Computador?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268415"/>
            <a:ext cx="9066212" cy="2414677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s-ES" dirty="0">
                <a:ea typeface="ＭＳ Ｐゴシック" charset="-128"/>
                <a:cs typeface="ＭＳ Ｐゴシック" charset="-128"/>
              </a:rPr>
              <a:t>Máquina (sistema) en la que se distinguen dos elementos:</a:t>
            </a:r>
          </a:p>
          <a:p>
            <a:r>
              <a:rPr lang="es-ES" b="1" dirty="0">
                <a:ea typeface="ＭＳ Ｐゴシック" charset="-128"/>
                <a:cs typeface="ＭＳ Ｐゴシック" charset="-128"/>
              </a:rPr>
              <a:t>HW</a:t>
            </a:r>
            <a:r>
              <a:rPr lang="es-ES" dirty="0">
                <a:ea typeface="ＭＳ Ｐゴシック" charset="-128"/>
                <a:cs typeface="ＭＳ Ｐゴシック" charset="-128"/>
              </a:rPr>
              <a:t>: Circuitos y cableado.</a:t>
            </a:r>
          </a:p>
          <a:p>
            <a:r>
              <a:rPr lang="es-ES" b="1" dirty="0">
                <a:ea typeface="ＭＳ Ｐゴシック" charset="-128"/>
                <a:cs typeface="ＭＳ Ｐゴシック" charset="-128"/>
              </a:rPr>
              <a:t>SW</a:t>
            </a:r>
            <a:r>
              <a:rPr lang="es-ES" dirty="0">
                <a:ea typeface="ＭＳ Ｐゴシック" charset="-128"/>
                <a:cs typeface="ＭＳ Ｐゴシック" charset="-128"/>
              </a:rPr>
              <a:t>: Información que modifica la función del HW sin realizar una reconfiguración de la </a:t>
            </a:r>
            <a:r>
              <a:rPr lang="es-ES" dirty="0" smtClean="0">
                <a:ea typeface="ＭＳ Ｐゴシック" charset="-128"/>
                <a:cs typeface="ＭＳ Ｐゴシック" charset="-128"/>
              </a:rPr>
              <a:t>circuitería </a:t>
            </a:r>
            <a:r>
              <a:rPr lang="es-ES" dirty="0">
                <a:ea typeface="ＭＳ Ｐゴシック" charset="-128"/>
                <a:cs typeface="ＭＳ Ｐゴシック" charset="-128"/>
              </a:rPr>
              <a:t>para la resolución del problema.</a:t>
            </a:r>
          </a:p>
        </p:txBody>
      </p:sp>
      <p:sp>
        <p:nvSpPr>
          <p:cNvPr id="9" name="Flecha abajo 8"/>
          <p:cNvSpPr/>
          <p:nvPr/>
        </p:nvSpPr>
        <p:spPr bwMode="auto">
          <a:xfrm>
            <a:off x="6015608" y="3568417"/>
            <a:ext cx="342900" cy="4572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_tradnl" sz="1200">
              <a:solidFill>
                <a:schemeClr val="tx1"/>
              </a:solidFill>
              <a:latin typeface="Arial" pitchFamily="-107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434708" y="355571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C00000"/>
                </a:solidFill>
              </a:rPr>
              <a:t>¿Cómo?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81200" y="3949417"/>
            <a:ext cx="8382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" sz="2800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Mediante una colección de elementos que instruyen al HW </a:t>
            </a:r>
            <a:r>
              <a:rPr lang="es-ES_tradnl" sz="2800" dirty="0">
                <a:solidFill>
                  <a:schemeClr val="accent1"/>
                </a:solidFill>
                <a:sym typeface="Symbol"/>
              </a:rPr>
              <a:t>sobre la acción a realizar en cada momento</a:t>
            </a:r>
            <a:endParaRPr lang="es-ES" sz="2800" kern="0" dirty="0">
              <a:solidFill>
                <a:schemeClr val="accent1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7956740" y="3506561"/>
            <a:ext cx="2520280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2000" dirty="0">
                <a:solidFill>
                  <a:srgbClr val="FF0000"/>
                </a:solidFill>
              </a:rPr>
              <a:t>INSTRUCCIONES</a:t>
            </a:r>
          </a:p>
        </p:txBody>
      </p:sp>
      <p:sp>
        <p:nvSpPr>
          <p:cNvPr id="2" name="Elipse 1"/>
          <p:cNvSpPr/>
          <p:nvPr/>
        </p:nvSpPr>
        <p:spPr bwMode="auto">
          <a:xfrm>
            <a:off x="6511032" y="3984565"/>
            <a:ext cx="1728192" cy="432048"/>
          </a:xfrm>
          <a:prstGeom prst="ellipse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" sz="1200">
              <a:latin typeface="Arial" pitchFamily="-107" charset="0"/>
            </a:endParaRPr>
          </a:p>
        </p:txBody>
      </p:sp>
      <p:cxnSp>
        <p:nvCxnSpPr>
          <p:cNvPr id="4" name="Conector angular 3"/>
          <p:cNvCxnSpPr>
            <a:stCxn id="2" idx="0"/>
            <a:endCxn id="12" idx="1"/>
          </p:cNvCxnSpPr>
          <p:nvPr/>
        </p:nvCxnSpPr>
        <p:spPr bwMode="auto">
          <a:xfrm rot="5400000" flipH="1" flipV="1">
            <a:off x="7526960" y="3554785"/>
            <a:ext cx="277949" cy="581612"/>
          </a:xfrm>
          <a:prstGeom prst="curvedConnector2">
            <a:avLst/>
          </a:prstGeom>
          <a:solidFill>
            <a:schemeClr val="accent1"/>
          </a:solidFill>
          <a:ln w="190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Flecha abajo 14"/>
          <p:cNvSpPr/>
          <p:nvPr/>
        </p:nvSpPr>
        <p:spPr bwMode="auto">
          <a:xfrm>
            <a:off x="5951984" y="4868009"/>
            <a:ext cx="342900" cy="4572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_tradnl" sz="1200">
              <a:solidFill>
                <a:schemeClr val="tx1"/>
              </a:solidFill>
              <a:latin typeface="Arial" pitchFamily="-107" charset="0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4727848" y="5373420"/>
            <a:ext cx="2736304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200" dirty="0">
                <a:solidFill>
                  <a:srgbClr val="FF0000"/>
                </a:solidFill>
              </a:rPr>
              <a:t>PROGRAMA</a:t>
            </a: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323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91264" cy="81156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Modos de direccionamiento (</a:t>
            </a:r>
            <a:r>
              <a:rPr lang="es-ES" sz="3200" dirty="0" smtClean="0">
                <a:ea typeface="ＭＳ Ｐゴシック" charset="-128"/>
                <a:cs typeface="ＭＳ Ｐゴシック" charset="-128"/>
              </a:rPr>
              <a:t>VII)</a:t>
            </a:r>
            <a:endParaRPr lang="es-E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5759" name="Text Box 63"/>
          <p:cNvSpPr txBox="1">
            <a:spLocks noChangeArrowheads="1"/>
          </p:cNvSpPr>
          <p:nvPr/>
        </p:nvSpPr>
        <p:spPr bwMode="auto">
          <a:xfrm>
            <a:off x="5008564" y="6308725"/>
            <a:ext cx="1640193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>
                <a:solidFill>
                  <a:srgbClr val="009900"/>
                </a:solidFill>
              </a:rPr>
              <a:t>Dir. Memoria</a:t>
            </a:r>
          </a:p>
        </p:txBody>
      </p:sp>
      <p:sp>
        <p:nvSpPr>
          <p:cNvPr id="115760" name="AutoShape 64"/>
          <p:cNvSpPr>
            <a:spLocks/>
          </p:cNvSpPr>
          <p:nvPr/>
        </p:nvSpPr>
        <p:spPr bwMode="auto">
          <a:xfrm rot="5400000" flipH="1">
            <a:off x="5484020" y="5696745"/>
            <a:ext cx="144463" cy="504825"/>
          </a:xfrm>
          <a:prstGeom prst="rightBrace">
            <a:avLst>
              <a:gd name="adj1" fmla="val 29121"/>
              <a:gd name="adj2" fmla="val 50000"/>
            </a:avLst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5761" name="Freeform 65"/>
          <p:cNvSpPr>
            <a:spLocks/>
          </p:cNvSpPr>
          <p:nvPr/>
        </p:nvSpPr>
        <p:spPr bwMode="auto">
          <a:xfrm>
            <a:off x="5562601" y="4408488"/>
            <a:ext cx="2117725" cy="1397000"/>
          </a:xfrm>
          <a:custGeom>
            <a:avLst/>
            <a:gdLst>
              <a:gd name="T0" fmla="*/ 0 w 1361"/>
              <a:gd name="T1" fmla="*/ 2147483647 h 907"/>
              <a:gd name="T2" fmla="*/ 0 w 1361"/>
              <a:gd name="T3" fmla="*/ 0 h 907"/>
              <a:gd name="T4" fmla="*/ 2147483647 w 1361"/>
              <a:gd name="T5" fmla="*/ 0 h 907"/>
              <a:gd name="T6" fmla="*/ 0 60000 65536"/>
              <a:gd name="T7" fmla="*/ 0 60000 65536"/>
              <a:gd name="T8" fmla="*/ 0 60000 65536"/>
              <a:gd name="T9" fmla="*/ 0 w 1361"/>
              <a:gd name="T10" fmla="*/ 0 h 907"/>
              <a:gd name="T11" fmla="*/ 1361 w 1361"/>
              <a:gd name="T12" fmla="*/ 907 h 9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1" h="907">
                <a:moveTo>
                  <a:pt x="0" y="907"/>
                </a:moveTo>
                <a:lnTo>
                  <a:pt x="0" y="0"/>
                </a:lnTo>
                <a:lnTo>
                  <a:pt x="1361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5762" name="Freeform 66"/>
          <p:cNvSpPr>
            <a:spLocks/>
          </p:cNvSpPr>
          <p:nvPr/>
        </p:nvSpPr>
        <p:spPr bwMode="auto">
          <a:xfrm>
            <a:off x="7175500" y="4005264"/>
            <a:ext cx="2376488" cy="1152525"/>
          </a:xfrm>
          <a:custGeom>
            <a:avLst/>
            <a:gdLst>
              <a:gd name="T0" fmla="*/ 2147483647 w 1497"/>
              <a:gd name="T1" fmla="*/ 2147483647 h 726"/>
              <a:gd name="T2" fmla="*/ 2147483647 w 1497"/>
              <a:gd name="T3" fmla="*/ 2147483647 h 726"/>
              <a:gd name="T4" fmla="*/ 2147483647 w 1497"/>
              <a:gd name="T5" fmla="*/ 2147483647 h 726"/>
              <a:gd name="T6" fmla="*/ 0 w 1497"/>
              <a:gd name="T7" fmla="*/ 2147483647 h 726"/>
              <a:gd name="T8" fmla="*/ 0 w 1497"/>
              <a:gd name="T9" fmla="*/ 0 h 726"/>
              <a:gd name="T10" fmla="*/ 2147483647 w 1497"/>
              <a:gd name="T11" fmla="*/ 0 h 7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7"/>
              <a:gd name="T19" fmla="*/ 0 h 726"/>
              <a:gd name="T20" fmla="*/ 1497 w 1497"/>
              <a:gd name="T21" fmla="*/ 726 h 7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7" h="726">
                <a:moveTo>
                  <a:pt x="1180" y="272"/>
                </a:moveTo>
                <a:lnTo>
                  <a:pt x="1497" y="272"/>
                </a:lnTo>
                <a:lnTo>
                  <a:pt x="1497" y="726"/>
                </a:lnTo>
                <a:lnTo>
                  <a:pt x="0" y="726"/>
                </a:lnTo>
                <a:lnTo>
                  <a:pt x="0" y="0"/>
                </a:lnTo>
                <a:lnTo>
                  <a:pt x="318" y="0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5763" name="Freeform 67"/>
          <p:cNvSpPr>
            <a:spLocks/>
          </p:cNvSpPr>
          <p:nvPr/>
        </p:nvSpPr>
        <p:spPr bwMode="auto">
          <a:xfrm>
            <a:off x="3639126" y="3309247"/>
            <a:ext cx="5912861" cy="1056380"/>
          </a:xfrm>
          <a:custGeom>
            <a:avLst/>
            <a:gdLst>
              <a:gd name="T0" fmla="*/ 2147483647 w 3629"/>
              <a:gd name="T1" fmla="*/ 2147483647 h 545"/>
              <a:gd name="T2" fmla="*/ 2147483647 w 3629"/>
              <a:gd name="T3" fmla="*/ 2147483647 h 545"/>
              <a:gd name="T4" fmla="*/ 2147483647 w 3629"/>
              <a:gd name="T5" fmla="*/ 0 h 545"/>
              <a:gd name="T6" fmla="*/ 2147483647 w 3629"/>
              <a:gd name="T7" fmla="*/ 0 h 545"/>
              <a:gd name="T8" fmla="*/ 2147483647 w 3629"/>
              <a:gd name="T9" fmla="*/ 2147483647 h 545"/>
              <a:gd name="T10" fmla="*/ 0 w 3629"/>
              <a:gd name="T11" fmla="*/ 2147483647 h 545"/>
              <a:gd name="T12" fmla="*/ 0 w 3629"/>
              <a:gd name="T13" fmla="*/ 2147483647 h 5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29"/>
              <a:gd name="T22" fmla="*/ 0 h 545"/>
              <a:gd name="T23" fmla="*/ 3629 w 3629"/>
              <a:gd name="T24" fmla="*/ 545 h 54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29" h="545">
                <a:moveTo>
                  <a:pt x="3357" y="318"/>
                </a:moveTo>
                <a:lnTo>
                  <a:pt x="3629" y="318"/>
                </a:lnTo>
                <a:lnTo>
                  <a:pt x="3629" y="0"/>
                </a:lnTo>
                <a:lnTo>
                  <a:pt x="817" y="0"/>
                </a:lnTo>
                <a:lnTo>
                  <a:pt x="817" y="545"/>
                </a:lnTo>
                <a:lnTo>
                  <a:pt x="0" y="545"/>
                </a:lnTo>
                <a:lnTo>
                  <a:pt x="0" y="182"/>
                </a:lnTo>
              </a:path>
            </a:pathLst>
          </a:custGeom>
          <a:noFill/>
          <a:ln w="28575">
            <a:solidFill>
              <a:srgbClr val="0099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5764" name="Rectangle 68"/>
          <p:cNvSpPr>
            <a:spLocks noChangeArrowheads="1"/>
          </p:cNvSpPr>
          <p:nvPr/>
        </p:nvSpPr>
        <p:spPr bwMode="auto">
          <a:xfrm>
            <a:off x="7560562" y="2948289"/>
            <a:ext cx="2265364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009900"/>
                </a:solidFill>
              </a:rPr>
              <a:t>00010 = 2 (en C2)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8" name="Rectangle 91"/>
          <p:cNvSpPr>
            <a:spLocks noChangeArrowheads="1"/>
          </p:cNvSpPr>
          <p:nvPr/>
        </p:nvSpPr>
        <p:spPr bwMode="auto">
          <a:xfrm>
            <a:off x="2207568" y="6021289"/>
            <a:ext cx="4246562" cy="2889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1" algn="ctr">
              <a:spcBef>
                <a:spcPct val="20000"/>
              </a:spcBef>
              <a:buClr>
                <a:schemeClr val="bg2"/>
              </a:buClr>
              <a:buSzPct val="80000"/>
              <a:buFont typeface="Wingdings" pitchFamily="2" charset="2"/>
              <a:buNone/>
            </a:pPr>
            <a:r>
              <a:rPr lang="es-ES" dirty="0">
                <a:solidFill>
                  <a:srgbClr val="CC3300"/>
                </a:solidFill>
              </a:rPr>
              <a:t>ADD7 </a:t>
            </a:r>
            <a:r>
              <a:rPr lang="es-ES" dirty="0">
                <a:solidFill>
                  <a:schemeClr val="tx2"/>
                </a:solidFill>
              </a:rPr>
              <a:t>A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009900"/>
                </a:solidFill>
              </a:rPr>
              <a:t>B</a:t>
            </a:r>
            <a:r>
              <a:rPr lang="es-ES" dirty="0">
                <a:solidFill>
                  <a:srgbClr val="CC3300"/>
                </a:solidFill>
              </a:rPr>
              <a:t>, </a:t>
            </a:r>
            <a:r>
              <a:rPr lang="es-ES" dirty="0">
                <a:solidFill>
                  <a:srgbClr val="FFCC00"/>
                </a:solidFill>
              </a:rPr>
              <a:t>C</a:t>
            </a:r>
            <a:r>
              <a:rPr lang="es-ES" dirty="0"/>
              <a:t> → </a:t>
            </a:r>
            <a:r>
              <a:rPr lang="es-ES" b="1" dirty="0">
                <a:solidFill>
                  <a:srgbClr val="CC3300"/>
                </a:solidFill>
              </a:rPr>
              <a:t>111</a:t>
            </a:r>
            <a:r>
              <a:rPr lang="es-ES" b="1" dirty="0">
                <a:solidFill>
                  <a:schemeClr val="tx2"/>
                </a:solidFill>
              </a:rPr>
              <a:t>1001</a:t>
            </a:r>
            <a:r>
              <a:rPr lang="es-ES" b="1" dirty="0">
                <a:solidFill>
                  <a:srgbClr val="009900"/>
                </a:solidFill>
              </a:rPr>
              <a:t>00010</a:t>
            </a:r>
            <a:r>
              <a:rPr lang="es-ES" b="1" dirty="0">
                <a:solidFill>
                  <a:srgbClr val="FFCC00"/>
                </a:solidFill>
              </a:rPr>
              <a:t>0101</a:t>
            </a:r>
            <a:endParaRPr lang="es-ES" sz="2000" dirty="0"/>
          </a:p>
        </p:txBody>
      </p:sp>
      <p:sp>
        <p:nvSpPr>
          <p:cNvPr id="2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60</a:t>
            </a:fld>
            <a:endParaRPr lang="es-ES" noProof="0" dirty="0"/>
          </a:p>
        </p:txBody>
      </p:sp>
      <p:graphicFrame>
        <p:nvGraphicFramePr>
          <p:cNvPr id="22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96603"/>
              </p:ext>
            </p:extLst>
          </p:nvPr>
        </p:nvGraphicFramePr>
        <p:xfrm>
          <a:off x="7552750" y="5354028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Registros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R0 (0000)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 (0001)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R2 (0010)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00111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R15 (1111)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Group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077632"/>
              </p:ext>
            </p:extLst>
          </p:nvPr>
        </p:nvGraphicFramePr>
        <p:xfrm>
          <a:off x="7607301" y="3677089"/>
          <a:ext cx="1800225" cy="1280160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Memoria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10000"/>
                          </a:schemeClr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M(00001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M(00010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M(11111</a:t>
                      </a:r>
                      <a:r>
                        <a:rPr kumimoji="0" lang="es-E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10000"/>
                            </a:schemeClr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00101</a:t>
                      </a:r>
                      <a:endParaRPr kumimoji="0" lang="es-E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981199" y="1268414"/>
            <a:ext cx="9739745" cy="280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s-ES" sz="280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Indirecto por memoria</a:t>
            </a:r>
            <a:r>
              <a:rPr lang="es-ES" dirty="0" smtClean="0">
                <a:ea typeface="ＭＳ Ｐゴシック" charset="-128"/>
                <a:cs typeface="ＭＳ Ｐゴシック" charset="-128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s-ES" sz="2800" dirty="0" smtClean="0"/>
              <a:t>El formato de instrucción indica la dirección de la memoria donde se almacena la posición de memoria donde está el operando.</a:t>
            </a:r>
          </a:p>
          <a:p>
            <a:pPr>
              <a:lnSpc>
                <a:spcPct val="90000"/>
              </a:lnSpc>
            </a:pPr>
            <a:r>
              <a:rPr lang="es-ES" sz="2800" dirty="0" smtClean="0"/>
              <a:t>Ejemplo: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s-ES" sz="2400" b="1" dirty="0">
                <a:solidFill>
                  <a:srgbClr val="2683C6"/>
                </a:solidFill>
                <a:ea typeface="ＭＳ Ｐゴシック" charset="-128"/>
              </a:rPr>
              <a:t>A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= </a:t>
            </a:r>
            <a:r>
              <a:rPr lang="es-ES" sz="2400" b="1" dirty="0" smtClean="0">
                <a:solidFill>
                  <a:srgbClr val="009900"/>
                </a:solidFill>
                <a:ea typeface="ＭＳ Ｐゴシック" charset="-128"/>
              </a:rPr>
              <a:t>2</a:t>
            </a:r>
            <a:r>
              <a:rPr lang="es-ES" sz="2400" b="1" dirty="0" smtClean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 </a:t>
            </a:r>
            <a:r>
              <a:rPr lang="es-ES" sz="2400" b="1" dirty="0">
                <a:solidFill>
                  <a:srgbClr val="E6E6E6">
                    <a:lumMod val="10000"/>
                  </a:srgbClr>
                </a:solidFill>
                <a:ea typeface="ＭＳ Ｐゴシック" charset="-128"/>
              </a:rPr>
              <a:t>+ </a:t>
            </a:r>
            <a:r>
              <a:rPr lang="es-ES" sz="2400" b="1" dirty="0">
                <a:solidFill>
                  <a:srgbClr val="FFCC00"/>
                </a:solidFill>
                <a:ea typeface="ＭＳ Ｐゴシック" charset="-128"/>
              </a:rPr>
              <a:t>C</a:t>
            </a:r>
          </a:p>
          <a:p>
            <a:pPr lvl="1">
              <a:lnSpc>
                <a:spcPct val="90000"/>
              </a:lnSpc>
            </a:pPr>
            <a:endParaRPr lang="es-E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5191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0" y="1517789"/>
            <a:ext cx="8229600" cy="38893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None/>
            </a:pPr>
            <a:r>
              <a:rPr lang="es-ES" sz="2800" dirty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pPr lvl="1" eaLnBrk="1" hangingPunct="1"/>
            <a:r>
              <a:rPr lang="es-ES" sz="2400" dirty="0"/>
              <a:t>64 instrucciones de 32 bits</a:t>
            </a:r>
          </a:p>
          <a:p>
            <a:pPr lvl="1" eaLnBrk="1" hangingPunct="1"/>
            <a:r>
              <a:rPr lang="es-ES" sz="2400" dirty="0"/>
              <a:t>32 registros de 32 bits</a:t>
            </a:r>
          </a:p>
          <a:p>
            <a:pPr lvl="1" eaLnBrk="1" hangingPunct="1"/>
            <a:r>
              <a:rPr lang="es-ES" sz="2400" dirty="0"/>
              <a:t>3 </a:t>
            </a:r>
            <a:r>
              <a:rPr lang="es-ES" sz="2400" dirty="0" smtClean="0"/>
              <a:t>tipos con modo </a:t>
            </a:r>
            <a:r>
              <a:rPr lang="es-ES" sz="2400" dirty="0"/>
              <a:t>de direccionamiento: Directo a registro, directo a memoria y relativo a PC</a:t>
            </a:r>
          </a:p>
          <a:p>
            <a:pPr lvl="1" eaLnBrk="1" hangingPunct="1"/>
            <a:r>
              <a:rPr lang="es-ES" sz="2400" dirty="0"/>
              <a:t>Instrucciones con 2 </a:t>
            </a:r>
            <a:r>
              <a:rPr lang="es-ES" sz="2400" dirty="0" err="1"/>
              <a:t>operandos</a:t>
            </a:r>
            <a:r>
              <a:rPr lang="es-ES" sz="2400" dirty="0"/>
              <a:t>:</a:t>
            </a:r>
          </a:p>
          <a:p>
            <a:pPr lvl="2" eaLnBrk="1" hangingPunct="1"/>
            <a:r>
              <a:rPr lang="es-ES" sz="2000" dirty="0">
                <a:ea typeface="ＭＳ Ｐゴシック" charset="-128"/>
              </a:rPr>
              <a:t>1</a:t>
            </a:r>
            <a:r>
              <a:rPr lang="es-ES" sz="2000" baseline="30000" dirty="0">
                <a:ea typeface="ＭＳ Ｐゴシック" charset="-128"/>
              </a:rPr>
              <a:t>er</a:t>
            </a:r>
            <a:r>
              <a:rPr lang="es-ES" sz="2000" dirty="0">
                <a:ea typeface="ＭＳ Ｐゴシック" charset="-128"/>
              </a:rPr>
              <a:t> operando especifica un registro</a:t>
            </a:r>
          </a:p>
          <a:p>
            <a:pPr lvl="2" eaLnBrk="1" hangingPunct="1"/>
            <a:r>
              <a:rPr lang="es-ES" sz="2000" dirty="0">
                <a:ea typeface="ＭＳ Ｐゴシック" charset="-128"/>
              </a:rPr>
              <a:t>2º operando una posición de memoria</a:t>
            </a:r>
          </a:p>
        </p:txBody>
      </p:sp>
      <p:sp>
        <p:nvSpPr>
          <p:cNvPr id="118790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8791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18792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665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20838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0839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20840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20841" name="Line 7"/>
          <p:cNvSpPr>
            <a:spLocks noChangeShapeType="1"/>
          </p:cNvSpPr>
          <p:nvPr/>
        </p:nvSpPr>
        <p:spPr bwMode="auto">
          <a:xfrm>
            <a:off x="415131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0842" name="Text Box 8"/>
          <p:cNvSpPr txBox="1">
            <a:spLocks noChangeArrowheads="1"/>
          </p:cNvSpPr>
          <p:nvPr/>
        </p:nvSpPr>
        <p:spPr bwMode="auto">
          <a:xfrm>
            <a:off x="2632075" y="5661025"/>
            <a:ext cx="1356462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solidFill>
                  <a:srgbClr val="CC3300"/>
                </a:solidFill>
              </a:rPr>
              <a:t>OPCODE (6)</a:t>
            </a:r>
          </a:p>
        </p:txBody>
      </p:sp>
      <p:sp>
        <p:nvSpPr>
          <p:cNvPr id="120843" name="Text Box 9"/>
          <p:cNvSpPr txBox="1">
            <a:spLocks noChangeArrowheads="1"/>
          </p:cNvSpPr>
          <p:nvPr/>
        </p:nvSpPr>
        <p:spPr bwMode="auto">
          <a:xfrm>
            <a:off x="37925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26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62</a:t>
            </a:fld>
            <a:endParaRPr lang="es-ES" noProof="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879600" y="1517789"/>
            <a:ext cx="8229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pPr lvl="1"/>
            <a:r>
              <a:rPr lang="es-ES" sz="2400" dirty="0" smtClean="0"/>
              <a:t>64 instrucciones de 32 bits </a:t>
            </a:r>
            <a:r>
              <a:rPr lang="es-ES" sz="2400" dirty="0">
                <a:solidFill>
                  <a:srgbClr val="CC3300"/>
                </a:solidFill>
              </a:rPr>
              <a:t>=&gt; 64 = 2</a:t>
            </a:r>
            <a:r>
              <a:rPr lang="es-ES" sz="2400" baseline="30000" dirty="0">
                <a:solidFill>
                  <a:srgbClr val="CC3300"/>
                </a:solidFill>
              </a:rPr>
              <a:t>6</a:t>
            </a:r>
            <a:r>
              <a:rPr lang="es-ES" sz="2400" dirty="0">
                <a:solidFill>
                  <a:srgbClr val="CC3300"/>
                </a:solidFill>
              </a:rPr>
              <a:t> =&gt; 6 bits (OPCODE</a:t>
            </a:r>
            <a:r>
              <a:rPr lang="es-ES" sz="2400" dirty="0" smtClean="0">
                <a:solidFill>
                  <a:srgbClr val="CC3300"/>
                </a:solidFill>
              </a:rPr>
              <a:t>)</a:t>
            </a:r>
            <a:endParaRPr lang="es-ES" sz="2400" dirty="0" smtClean="0"/>
          </a:p>
          <a:p>
            <a:pPr lvl="1"/>
            <a:r>
              <a:rPr lang="es-ES" sz="2400" dirty="0" smtClean="0"/>
              <a:t>32 registros de 32 bits</a:t>
            </a:r>
          </a:p>
          <a:p>
            <a:pPr lvl="1"/>
            <a:r>
              <a:rPr lang="es-ES" sz="2400" dirty="0" smtClean="0"/>
              <a:t>3 tipos con modo de direccionamiento: Directo a registro, directo a memoria y relativo a PC</a:t>
            </a:r>
          </a:p>
          <a:p>
            <a:pPr lvl="1"/>
            <a:r>
              <a:rPr lang="es-ES" sz="2400" dirty="0" smtClean="0"/>
              <a:t>Instrucciones con 2 </a:t>
            </a:r>
            <a:r>
              <a:rPr lang="es-ES" sz="2400" dirty="0" err="1" smtClean="0"/>
              <a:t>operandos</a:t>
            </a:r>
            <a:r>
              <a:rPr lang="es-ES" sz="2400" dirty="0" smtClean="0"/>
              <a:t>:</a:t>
            </a:r>
          </a:p>
          <a:p>
            <a:pPr lvl="2"/>
            <a:r>
              <a:rPr lang="es-ES" sz="2000" dirty="0" smtClean="0">
                <a:ea typeface="ＭＳ Ｐゴシック" charset="-128"/>
              </a:rPr>
              <a:t>1</a:t>
            </a:r>
            <a:r>
              <a:rPr lang="es-ES" sz="2000" baseline="30000" dirty="0" smtClean="0">
                <a:ea typeface="ＭＳ Ｐゴシック" charset="-128"/>
              </a:rPr>
              <a:t>er</a:t>
            </a:r>
            <a:r>
              <a:rPr lang="es-ES" sz="2000" dirty="0" smtClean="0">
                <a:ea typeface="ＭＳ Ｐゴシック" charset="-128"/>
              </a:rPr>
              <a:t> operando especifica un registro</a:t>
            </a:r>
          </a:p>
          <a:p>
            <a:pPr lvl="2"/>
            <a:r>
              <a:rPr lang="es-ES" sz="2000" dirty="0" smtClean="0">
                <a:ea typeface="ＭＳ Ｐゴシック" charset="-128"/>
              </a:rPr>
              <a:t>2º operando una posición de memoria</a:t>
            </a:r>
            <a:endParaRPr lang="es-E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83453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Marcador de pie de pá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s-ES"/>
              <a:t>Tema 1</a:t>
            </a:r>
          </a:p>
        </p:txBody>
      </p:sp>
      <p:sp>
        <p:nvSpPr>
          <p:cNvPr id="122883" name="Marcador de número de diapositiva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DE90BEC-ED17-9E45-94F4-E5848E3786A4}" type="slidenum">
              <a:rPr lang="es-ES" smtClean="0"/>
              <a:pPr/>
              <a:t>63</a:t>
            </a:fld>
            <a:endParaRPr lang="es-E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400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1942" y="1772503"/>
            <a:ext cx="8229600" cy="388937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s-ES" sz="2800" dirty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pPr lvl="1" eaLnBrk="1" hangingPunct="1"/>
            <a:r>
              <a:rPr lang="es-ES" sz="2400" dirty="0"/>
              <a:t>64 instrucciones de 32 bits </a:t>
            </a:r>
            <a:r>
              <a:rPr lang="es-ES" dirty="0">
                <a:solidFill>
                  <a:srgbClr val="CC3300"/>
                </a:solidFill>
              </a:rPr>
              <a:t>=&gt; 64 = 2</a:t>
            </a:r>
            <a:r>
              <a:rPr lang="es-ES" baseline="30000" dirty="0">
                <a:solidFill>
                  <a:srgbClr val="CC3300"/>
                </a:solidFill>
              </a:rPr>
              <a:t>6</a:t>
            </a:r>
            <a:r>
              <a:rPr lang="es-ES" dirty="0">
                <a:solidFill>
                  <a:srgbClr val="CC3300"/>
                </a:solidFill>
              </a:rPr>
              <a:t> =&gt; 6 bits (OPCODE)</a:t>
            </a:r>
            <a:endParaRPr lang="es-ES" sz="2400" baseline="30000" dirty="0">
              <a:solidFill>
                <a:srgbClr val="CC3300"/>
              </a:solidFill>
            </a:endParaRPr>
          </a:p>
          <a:p>
            <a:pPr lvl="1" eaLnBrk="1" hangingPunct="1"/>
            <a:r>
              <a:rPr lang="es-ES" sz="2400" dirty="0"/>
              <a:t>32 registros de 32 bits</a:t>
            </a:r>
          </a:p>
          <a:p>
            <a:pPr lvl="1" eaLnBrk="1" hangingPunct="1"/>
            <a:r>
              <a:rPr lang="es-ES" sz="2400" dirty="0"/>
              <a:t>3 modos de direccionamiento: Directo a registro, directo a memoria y relativo a PC</a:t>
            </a:r>
          </a:p>
          <a:p>
            <a:pPr lvl="1" eaLnBrk="1" hangingPunct="1"/>
            <a:r>
              <a:rPr lang="es-ES" sz="2400" dirty="0"/>
              <a:t>Instrucciones con 2 </a:t>
            </a:r>
            <a:r>
              <a:rPr lang="es-ES" sz="2400" dirty="0" err="1"/>
              <a:t>operandos</a:t>
            </a:r>
            <a:r>
              <a:rPr lang="es-ES" sz="2400" dirty="0"/>
              <a:t>:</a:t>
            </a:r>
          </a:p>
          <a:p>
            <a:pPr lvl="2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65000"/>
              <a:buFont typeface="Wingdings" charset="2"/>
              <a:buChar char="n"/>
            </a:pPr>
            <a:r>
              <a:rPr lang="es-ES" sz="2000" dirty="0" smtClean="0">
                <a:ea typeface="ＭＳ Ｐゴシック" charset="-128"/>
              </a:rPr>
              <a:t>1</a:t>
            </a:r>
            <a:r>
              <a:rPr lang="es-ES" sz="2000" baseline="30000" dirty="0" smtClean="0">
                <a:ea typeface="ＭＳ Ｐゴシック" charset="-128"/>
              </a:rPr>
              <a:t>er</a:t>
            </a:r>
            <a:r>
              <a:rPr lang="es-ES" sz="2000" dirty="0" smtClean="0">
                <a:ea typeface="ＭＳ Ｐゴシック" charset="-128"/>
              </a:rPr>
              <a:t> operando especifica un registro </a:t>
            </a:r>
            <a:r>
              <a:rPr lang="es-ES" kern="0" dirty="0">
                <a:solidFill>
                  <a:srgbClr val="00007D"/>
                </a:solidFill>
                <a:latin typeface="Arial"/>
                <a:ea typeface="ＭＳ Ｐゴシック" charset="-128"/>
              </a:rPr>
              <a:t>=&gt; 32 = 2</a:t>
            </a:r>
            <a:r>
              <a:rPr lang="es-ES" kern="0" baseline="30000" dirty="0">
                <a:solidFill>
                  <a:srgbClr val="00007D"/>
                </a:solidFill>
                <a:latin typeface="Arial"/>
                <a:ea typeface="ＭＳ Ｐゴシック" charset="-128"/>
              </a:rPr>
              <a:t>5</a:t>
            </a:r>
            <a:r>
              <a:rPr lang="es-ES" kern="0" dirty="0">
                <a:solidFill>
                  <a:srgbClr val="00007D"/>
                </a:solidFill>
                <a:latin typeface="Arial"/>
                <a:ea typeface="ＭＳ Ｐゴシック" charset="-128"/>
              </a:rPr>
              <a:t> =&gt; 5 bits (OP1</a:t>
            </a:r>
            <a:r>
              <a:rPr lang="es-ES" kern="0" dirty="0" smtClean="0">
                <a:solidFill>
                  <a:srgbClr val="00007D"/>
                </a:solidFill>
                <a:latin typeface="Arial"/>
                <a:ea typeface="ＭＳ Ｐゴシック" charset="-128"/>
              </a:rPr>
              <a:t>)</a:t>
            </a:r>
            <a:endParaRPr lang="es-ES" sz="2000" dirty="0" smtClean="0">
              <a:ea typeface="ＭＳ Ｐゴシック" charset="-128"/>
            </a:endParaRPr>
          </a:p>
          <a:p>
            <a:pPr lvl="2" eaLnBrk="1" hangingPunct="1"/>
            <a:r>
              <a:rPr lang="es-ES" sz="2000" dirty="0" smtClean="0">
                <a:ea typeface="ＭＳ Ｐゴシック" charset="-128"/>
              </a:rPr>
              <a:t>2º </a:t>
            </a:r>
            <a:r>
              <a:rPr lang="es-ES" sz="2000" dirty="0">
                <a:ea typeface="ＭＳ Ｐゴシック" charset="-128"/>
              </a:rPr>
              <a:t>operando una posición de memoria</a:t>
            </a:r>
          </a:p>
        </p:txBody>
      </p:sp>
      <p:sp>
        <p:nvSpPr>
          <p:cNvPr id="122886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22888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22889" name="Line 7"/>
          <p:cNvSpPr>
            <a:spLocks noChangeShapeType="1"/>
          </p:cNvSpPr>
          <p:nvPr/>
        </p:nvSpPr>
        <p:spPr bwMode="auto">
          <a:xfrm>
            <a:off x="415131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2890" name="Text Box 8"/>
          <p:cNvSpPr txBox="1">
            <a:spLocks noChangeArrowheads="1"/>
          </p:cNvSpPr>
          <p:nvPr/>
        </p:nvSpPr>
        <p:spPr bwMode="auto">
          <a:xfrm>
            <a:off x="2632075" y="5661025"/>
            <a:ext cx="1356462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CC3300"/>
                </a:solidFill>
              </a:rPr>
              <a:t>OPCODE (6)</a:t>
            </a:r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37925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26</a:t>
            </a:r>
          </a:p>
        </p:txBody>
      </p:sp>
      <p:sp>
        <p:nvSpPr>
          <p:cNvPr id="122892" name="Line 10"/>
          <p:cNvSpPr>
            <a:spLocks noChangeShapeType="1"/>
          </p:cNvSpPr>
          <p:nvPr/>
        </p:nvSpPr>
        <p:spPr bwMode="auto">
          <a:xfrm>
            <a:off x="5591175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2893" name="Text Box 11"/>
          <p:cNvSpPr txBox="1">
            <a:spLocks noChangeArrowheads="1"/>
          </p:cNvSpPr>
          <p:nvPr/>
        </p:nvSpPr>
        <p:spPr bwMode="auto">
          <a:xfrm>
            <a:off x="40592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25</a:t>
            </a:r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4387851" y="5661025"/>
            <a:ext cx="91884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bg2"/>
                </a:solidFill>
              </a:rPr>
              <a:t>OP1 (5)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5232400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21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</p:spTree>
    <p:extLst>
      <p:ext uri="{BB962C8B-B14F-4D97-AF65-F5344CB8AC3E}">
        <p14:creationId xmlns:p14="http://schemas.microsoft.com/office/powerpoint/2010/main" val="39317360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21862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1863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21864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21865" name="Line 7"/>
          <p:cNvSpPr>
            <a:spLocks noChangeShapeType="1"/>
          </p:cNvSpPr>
          <p:nvPr/>
        </p:nvSpPr>
        <p:spPr bwMode="auto">
          <a:xfrm>
            <a:off x="415131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1866" name="Text Box 8"/>
          <p:cNvSpPr txBox="1">
            <a:spLocks noChangeArrowheads="1"/>
          </p:cNvSpPr>
          <p:nvPr/>
        </p:nvSpPr>
        <p:spPr bwMode="auto">
          <a:xfrm>
            <a:off x="2632075" y="5661025"/>
            <a:ext cx="1237839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</a:rPr>
              <a:t>OPCODE (6)</a:t>
            </a:r>
          </a:p>
        </p:txBody>
      </p:sp>
      <p:sp>
        <p:nvSpPr>
          <p:cNvPr id="121867" name="Text Box 9"/>
          <p:cNvSpPr txBox="1">
            <a:spLocks noChangeArrowheads="1"/>
          </p:cNvSpPr>
          <p:nvPr/>
        </p:nvSpPr>
        <p:spPr bwMode="auto">
          <a:xfrm>
            <a:off x="37925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26</a:t>
            </a:r>
          </a:p>
        </p:txBody>
      </p:sp>
      <p:sp>
        <p:nvSpPr>
          <p:cNvPr id="121868" name="Line 10"/>
          <p:cNvSpPr>
            <a:spLocks noChangeShapeType="1"/>
          </p:cNvSpPr>
          <p:nvPr/>
        </p:nvSpPr>
        <p:spPr bwMode="auto">
          <a:xfrm>
            <a:off x="5591175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1869" name="Text Box 11"/>
          <p:cNvSpPr txBox="1">
            <a:spLocks noChangeArrowheads="1"/>
          </p:cNvSpPr>
          <p:nvPr/>
        </p:nvSpPr>
        <p:spPr bwMode="auto">
          <a:xfrm>
            <a:off x="40592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25</a:t>
            </a:r>
          </a:p>
        </p:txBody>
      </p:sp>
      <p:sp>
        <p:nvSpPr>
          <p:cNvPr id="121870" name="Text Box 12"/>
          <p:cNvSpPr txBox="1">
            <a:spLocks noChangeArrowheads="1"/>
          </p:cNvSpPr>
          <p:nvPr/>
        </p:nvSpPr>
        <p:spPr bwMode="auto">
          <a:xfrm>
            <a:off x="4538664" y="5661025"/>
            <a:ext cx="588623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bg2"/>
                </a:solidFill>
              </a:rPr>
              <a:t>OP1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64</a:t>
            </a:fld>
            <a:endParaRPr lang="es-ES" noProof="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879600" y="1517789"/>
            <a:ext cx="8229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pPr lvl="1"/>
            <a:r>
              <a:rPr lang="es-ES" sz="2400" dirty="0" smtClean="0"/>
              <a:t>64 instrucciones de 32 bits </a:t>
            </a:r>
            <a:r>
              <a:rPr lang="es-ES" sz="2400" dirty="0">
                <a:solidFill>
                  <a:srgbClr val="CC3300"/>
                </a:solidFill>
              </a:rPr>
              <a:t>=&gt; 64 = 2</a:t>
            </a:r>
            <a:r>
              <a:rPr lang="es-ES" sz="2400" baseline="30000" dirty="0">
                <a:solidFill>
                  <a:srgbClr val="CC3300"/>
                </a:solidFill>
              </a:rPr>
              <a:t>6</a:t>
            </a:r>
            <a:r>
              <a:rPr lang="es-ES" sz="2400" dirty="0">
                <a:solidFill>
                  <a:srgbClr val="CC3300"/>
                </a:solidFill>
              </a:rPr>
              <a:t> =&gt; 6 bits (OPCODE</a:t>
            </a:r>
            <a:r>
              <a:rPr lang="es-ES" sz="2400" dirty="0" smtClean="0">
                <a:solidFill>
                  <a:srgbClr val="CC3300"/>
                </a:solidFill>
              </a:rPr>
              <a:t>)</a:t>
            </a:r>
            <a:endParaRPr lang="es-ES" sz="2400" dirty="0" smtClean="0"/>
          </a:p>
          <a:p>
            <a:pPr lvl="1"/>
            <a:r>
              <a:rPr lang="es-ES" sz="2400" dirty="0" smtClean="0"/>
              <a:t>32 registros de 32 bits</a:t>
            </a:r>
          </a:p>
          <a:p>
            <a:pPr lvl="1"/>
            <a:r>
              <a:rPr lang="es-ES" sz="2400" dirty="0" smtClean="0"/>
              <a:t>3 tipos con modo de direccionamiento: Directo a registro, directo a memoria y relativo a PC</a:t>
            </a:r>
          </a:p>
          <a:p>
            <a:pPr lvl="1"/>
            <a:r>
              <a:rPr lang="es-ES" sz="2400" dirty="0" smtClean="0"/>
              <a:t>Instrucciones con 2 </a:t>
            </a:r>
            <a:r>
              <a:rPr lang="es-ES" sz="2400" dirty="0" err="1" smtClean="0"/>
              <a:t>operandos</a:t>
            </a:r>
            <a:r>
              <a:rPr lang="es-ES" sz="2400" dirty="0" smtClean="0"/>
              <a:t>:</a:t>
            </a:r>
          </a:p>
          <a:p>
            <a:pPr lvl="2"/>
            <a:r>
              <a:rPr lang="es-ES" sz="2000" dirty="0" smtClean="0">
                <a:ea typeface="ＭＳ Ｐゴシック" charset="-128"/>
              </a:rPr>
              <a:t>1</a:t>
            </a:r>
            <a:r>
              <a:rPr lang="es-ES" sz="2000" baseline="30000" dirty="0" smtClean="0">
                <a:ea typeface="ＭＳ Ｐゴシック" charset="-128"/>
              </a:rPr>
              <a:t>er</a:t>
            </a:r>
            <a:r>
              <a:rPr lang="es-ES" sz="2000" dirty="0" smtClean="0">
                <a:ea typeface="ＭＳ Ｐゴシック" charset="-128"/>
              </a:rPr>
              <a:t> operando especifica un registro</a:t>
            </a:r>
          </a:p>
          <a:p>
            <a:pPr lvl="2"/>
            <a:r>
              <a:rPr lang="es-ES" sz="2000" dirty="0" smtClean="0">
                <a:ea typeface="ＭＳ Ｐゴシック" charset="-128"/>
              </a:rPr>
              <a:t>2º operando una posición de memoria</a:t>
            </a:r>
            <a:endParaRPr lang="es-E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22886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2887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22888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22889" name="Line 7"/>
          <p:cNvSpPr>
            <a:spLocks noChangeShapeType="1"/>
          </p:cNvSpPr>
          <p:nvPr/>
        </p:nvSpPr>
        <p:spPr bwMode="auto">
          <a:xfrm>
            <a:off x="415131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2890" name="Text Box 8"/>
          <p:cNvSpPr txBox="1">
            <a:spLocks noChangeArrowheads="1"/>
          </p:cNvSpPr>
          <p:nvPr/>
        </p:nvSpPr>
        <p:spPr bwMode="auto">
          <a:xfrm>
            <a:off x="2632075" y="5661025"/>
            <a:ext cx="1237839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solidFill>
                  <a:srgbClr val="C00000"/>
                </a:solidFill>
              </a:rPr>
              <a:t>OPCODE (6)</a:t>
            </a:r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37925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26</a:t>
            </a:r>
          </a:p>
        </p:txBody>
      </p:sp>
      <p:sp>
        <p:nvSpPr>
          <p:cNvPr id="122892" name="Line 10"/>
          <p:cNvSpPr>
            <a:spLocks noChangeShapeType="1"/>
          </p:cNvSpPr>
          <p:nvPr/>
        </p:nvSpPr>
        <p:spPr bwMode="auto">
          <a:xfrm>
            <a:off x="5591175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2893" name="Text Box 11"/>
          <p:cNvSpPr txBox="1">
            <a:spLocks noChangeArrowheads="1"/>
          </p:cNvSpPr>
          <p:nvPr/>
        </p:nvSpPr>
        <p:spPr bwMode="auto">
          <a:xfrm>
            <a:off x="40592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25</a:t>
            </a:r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4387851" y="5661025"/>
            <a:ext cx="91884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bg2"/>
                </a:solidFill>
              </a:rPr>
              <a:t>OP1 (5)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5232400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21</a:t>
            </a: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65</a:t>
            </a:fld>
            <a:endParaRPr lang="es-ES" noProof="0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879600" y="1517789"/>
            <a:ext cx="8229600" cy="388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 smtClean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pPr lvl="1"/>
            <a:r>
              <a:rPr lang="es-ES" sz="2400" dirty="0" smtClean="0"/>
              <a:t>64 instrucciones de 32 bits </a:t>
            </a:r>
            <a:r>
              <a:rPr lang="es-ES" sz="2400" dirty="0">
                <a:solidFill>
                  <a:srgbClr val="CC3300"/>
                </a:solidFill>
              </a:rPr>
              <a:t>=&gt; 64 = 2</a:t>
            </a:r>
            <a:r>
              <a:rPr lang="es-ES" sz="2400" baseline="30000" dirty="0">
                <a:solidFill>
                  <a:srgbClr val="CC3300"/>
                </a:solidFill>
              </a:rPr>
              <a:t>6</a:t>
            </a:r>
            <a:r>
              <a:rPr lang="es-ES" sz="2400" dirty="0">
                <a:solidFill>
                  <a:srgbClr val="CC3300"/>
                </a:solidFill>
              </a:rPr>
              <a:t> =&gt; 6 bits (OPCODE</a:t>
            </a:r>
            <a:r>
              <a:rPr lang="es-ES" sz="2400" dirty="0" smtClean="0">
                <a:solidFill>
                  <a:srgbClr val="CC3300"/>
                </a:solidFill>
              </a:rPr>
              <a:t>)</a:t>
            </a:r>
            <a:endParaRPr lang="es-ES" sz="2400" dirty="0" smtClean="0"/>
          </a:p>
          <a:p>
            <a:pPr lvl="1"/>
            <a:r>
              <a:rPr lang="es-ES" sz="2400" dirty="0" smtClean="0"/>
              <a:t>32 registros de 32 bits</a:t>
            </a:r>
          </a:p>
          <a:p>
            <a:pPr lvl="1"/>
            <a:r>
              <a:rPr lang="es-ES" sz="2400" dirty="0" smtClean="0"/>
              <a:t>3 tipos con modo de direccionamiento: Directo a registro, directo a memoria y relativo a PC</a:t>
            </a:r>
          </a:p>
          <a:p>
            <a:pPr lvl="1"/>
            <a:r>
              <a:rPr lang="es-ES" sz="2400" dirty="0" smtClean="0"/>
              <a:t>Instrucciones con 2 </a:t>
            </a:r>
            <a:r>
              <a:rPr lang="es-ES" sz="2400" dirty="0" err="1" smtClean="0"/>
              <a:t>operandos</a:t>
            </a:r>
            <a:r>
              <a:rPr lang="es-ES" sz="2400" dirty="0" smtClean="0"/>
              <a:t>:</a:t>
            </a:r>
          </a:p>
          <a:p>
            <a:pPr lvl="2"/>
            <a:r>
              <a:rPr lang="es-ES" sz="2000" dirty="0" smtClean="0">
                <a:ea typeface="ＭＳ Ｐゴシック" charset="-128"/>
              </a:rPr>
              <a:t>1</a:t>
            </a:r>
            <a:r>
              <a:rPr lang="es-ES" sz="2000" baseline="30000" dirty="0" smtClean="0">
                <a:ea typeface="ＭＳ Ｐゴシック" charset="-128"/>
              </a:rPr>
              <a:t>er</a:t>
            </a:r>
            <a:r>
              <a:rPr lang="es-ES" sz="2000" dirty="0" smtClean="0">
                <a:ea typeface="ＭＳ Ｐゴシック" charset="-128"/>
              </a:rPr>
              <a:t> operando especifica un registro</a:t>
            </a:r>
          </a:p>
          <a:p>
            <a:pPr lvl="2"/>
            <a:r>
              <a:rPr lang="es-ES" sz="2000" dirty="0" smtClean="0">
                <a:ea typeface="ＭＳ Ｐゴシック" charset="-128"/>
              </a:rPr>
              <a:t>2º operando una posición de memoria</a:t>
            </a:r>
            <a:endParaRPr lang="es-ES" sz="20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256285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3911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>
            <a:off x="415131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2632075" y="5661025"/>
            <a:ext cx="1356462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 dirty="0">
                <a:solidFill>
                  <a:srgbClr val="CC3300"/>
                </a:solidFill>
              </a:rPr>
              <a:t>OPCODE (6)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37925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26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>
            <a:off x="5591175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40592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25</a:t>
            </a:r>
          </a:p>
        </p:txBody>
      </p:sp>
      <p:sp>
        <p:nvSpPr>
          <p:cNvPr id="123918" name="Text Box 12"/>
          <p:cNvSpPr txBox="1">
            <a:spLocks noChangeArrowheads="1"/>
          </p:cNvSpPr>
          <p:nvPr/>
        </p:nvSpPr>
        <p:spPr bwMode="auto">
          <a:xfrm>
            <a:off x="4387851" y="5661025"/>
            <a:ext cx="91884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bg2"/>
                </a:solidFill>
              </a:rPr>
              <a:t>OP1 (5)</a:t>
            </a:r>
          </a:p>
        </p:txBody>
      </p:sp>
      <p:sp>
        <p:nvSpPr>
          <p:cNvPr id="123919" name="Text Box 13"/>
          <p:cNvSpPr txBox="1">
            <a:spLocks noChangeArrowheads="1"/>
          </p:cNvSpPr>
          <p:nvPr/>
        </p:nvSpPr>
        <p:spPr bwMode="auto">
          <a:xfrm>
            <a:off x="5232400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21</a:t>
            </a:r>
          </a:p>
        </p:txBody>
      </p:sp>
      <p:sp>
        <p:nvSpPr>
          <p:cNvPr id="123921" name="Text Box 15"/>
          <p:cNvSpPr txBox="1">
            <a:spLocks noChangeArrowheads="1"/>
          </p:cNvSpPr>
          <p:nvPr/>
        </p:nvSpPr>
        <p:spPr bwMode="auto">
          <a:xfrm>
            <a:off x="7797801" y="5661025"/>
            <a:ext cx="588623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006600"/>
                </a:solidFill>
              </a:rPr>
              <a:t>OP2</a:t>
            </a:r>
          </a:p>
        </p:txBody>
      </p:sp>
      <p:sp>
        <p:nvSpPr>
          <p:cNvPr id="123923" name="Text Box 18"/>
          <p:cNvSpPr txBox="1">
            <a:spLocks noChangeArrowheads="1"/>
          </p:cNvSpPr>
          <p:nvPr/>
        </p:nvSpPr>
        <p:spPr bwMode="auto">
          <a:xfrm>
            <a:off x="5499100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20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  <p:sp>
        <p:nvSpPr>
          <p:cNvPr id="22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66</a:t>
            </a:fld>
            <a:endParaRPr lang="es-ES" noProof="0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879598" y="1517789"/>
            <a:ext cx="10058461" cy="388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4000" dirty="0" smtClean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r>
              <a:rPr lang="es-ES" sz="4000" dirty="0" smtClean="0"/>
              <a:t>64 instrucciones de 32 bits </a:t>
            </a:r>
            <a:r>
              <a:rPr lang="es-ES" sz="4000" dirty="0">
                <a:solidFill>
                  <a:srgbClr val="CC3300"/>
                </a:solidFill>
              </a:rPr>
              <a:t>=&gt; 64 = 2</a:t>
            </a:r>
            <a:r>
              <a:rPr lang="es-ES" sz="4000" baseline="30000" dirty="0">
                <a:solidFill>
                  <a:srgbClr val="CC3300"/>
                </a:solidFill>
              </a:rPr>
              <a:t>6</a:t>
            </a:r>
            <a:r>
              <a:rPr lang="es-ES" sz="4000" dirty="0">
                <a:solidFill>
                  <a:srgbClr val="CC3300"/>
                </a:solidFill>
              </a:rPr>
              <a:t> =&gt; 6 bits (OPCODE</a:t>
            </a:r>
            <a:r>
              <a:rPr lang="es-ES" sz="4000" dirty="0" smtClean="0">
                <a:solidFill>
                  <a:srgbClr val="CC3300"/>
                </a:solidFill>
              </a:rPr>
              <a:t>)</a:t>
            </a:r>
            <a:endParaRPr lang="es-ES" sz="4000" dirty="0" smtClean="0"/>
          </a:p>
          <a:p>
            <a:r>
              <a:rPr lang="es-ES" sz="4000" dirty="0" smtClean="0"/>
              <a:t>32 registros de 32 bits</a:t>
            </a:r>
          </a:p>
          <a:p>
            <a:r>
              <a:rPr lang="es-ES" sz="4000" dirty="0" smtClean="0"/>
              <a:t>3 tipos con modo de direccionamiento: Directo a registro, directo a memoria y relativo a PC </a:t>
            </a:r>
            <a:r>
              <a:rPr lang="es-ES" sz="4000" dirty="0" smtClean="0">
                <a:sym typeface="Wingdings" panose="05000000000000000000" pitchFamily="2" charset="2"/>
              </a:rPr>
              <a:t>tipo definido por el </a:t>
            </a:r>
            <a:r>
              <a:rPr lang="es-ES" sz="4000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opcode</a:t>
            </a:r>
            <a:r>
              <a:rPr lang="es-ES" sz="4000" dirty="0" smtClean="0">
                <a:sym typeface="Wingdings" panose="05000000000000000000" pitchFamily="2" charset="2"/>
              </a:rPr>
              <a:t>: OP2 es desplazamiento o dirección de memoria</a:t>
            </a:r>
            <a:endParaRPr lang="es-ES" sz="4000" dirty="0" smtClean="0"/>
          </a:p>
          <a:p>
            <a:r>
              <a:rPr lang="es-ES" sz="4000" dirty="0" smtClean="0"/>
              <a:t>Instrucciones con 2 </a:t>
            </a:r>
            <a:r>
              <a:rPr lang="es-ES" sz="4000" dirty="0" err="1" smtClean="0"/>
              <a:t>operandos</a:t>
            </a:r>
            <a:r>
              <a:rPr lang="es-ES" sz="4000" dirty="0" smtClean="0"/>
              <a:t>:</a:t>
            </a:r>
          </a:p>
          <a:p>
            <a:pPr lvl="1"/>
            <a:r>
              <a:rPr lang="es-ES" sz="3600" dirty="0" smtClean="0">
                <a:ea typeface="ＭＳ Ｐゴシック" charset="-128"/>
              </a:rPr>
              <a:t>1</a:t>
            </a:r>
            <a:r>
              <a:rPr lang="es-ES" sz="3600" baseline="30000" dirty="0" smtClean="0">
                <a:ea typeface="ＭＳ Ｐゴシック" charset="-128"/>
              </a:rPr>
              <a:t>er</a:t>
            </a:r>
            <a:r>
              <a:rPr lang="es-ES" sz="3600" dirty="0" smtClean="0">
                <a:ea typeface="ＭＳ Ｐゴシック" charset="-128"/>
              </a:rPr>
              <a:t> operando especifica un registro</a:t>
            </a:r>
          </a:p>
          <a:p>
            <a:pPr lvl="1"/>
            <a:r>
              <a:rPr lang="es-ES" sz="3600" dirty="0" smtClean="0">
                <a:ea typeface="ＭＳ Ｐゴシック" charset="-128"/>
              </a:rPr>
              <a:t>2º operando una posición de memoria</a:t>
            </a:r>
            <a:endParaRPr lang="es-ES" sz="36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88662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Marcador de pie de página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s-ES"/>
              <a:t>Tema 1</a:t>
            </a:r>
          </a:p>
        </p:txBody>
      </p:sp>
      <p:sp>
        <p:nvSpPr>
          <p:cNvPr id="124931" name="Marcador de número de diapositiva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27DF8B9-50B4-2544-8816-BBC17544BA9C}" type="slidenum">
              <a:rPr lang="es-ES" smtClean="0"/>
              <a:pPr/>
              <a:t>67</a:t>
            </a:fld>
            <a:endParaRPr lang="es-E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es-ES" sz="4000">
                <a:ea typeface="ＭＳ Ｐゴシック" charset="-128"/>
                <a:cs typeface="ＭＳ Ｐゴシック" charset="-128"/>
              </a:rPr>
              <a:t>Ejemplo formato instrucción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2387" y="1660524"/>
            <a:ext cx="10295181" cy="38893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s-ES" sz="2800" dirty="0">
                <a:ea typeface="ＭＳ Ｐゴシック" charset="-128"/>
                <a:cs typeface="ＭＳ Ｐゴシック" charset="-128"/>
              </a:rPr>
              <a:t>Diseñar el formato de instrucción para un procesador con las siguientes características:</a:t>
            </a:r>
          </a:p>
          <a:p>
            <a:pPr lvl="1" eaLnBrk="1" hangingPunct="1"/>
            <a:r>
              <a:rPr lang="es-ES" sz="2400" dirty="0"/>
              <a:t>64 instrucciones de 32 bits </a:t>
            </a:r>
            <a:r>
              <a:rPr lang="es-ES" dirty="0">
                <a:solidFill>
                  <a:srgbClr val="CC3300"/>
                </a:solidFill>
              </a:rPr>
              <a:t>=&gt; 64 = 2</a:t>
            </a:r>
            <a:r>
              <a:rPr lang="es-ES" baseline="30000" dirty="0">
                <a:solidFill>
                  <a:srgbClr val="CC3300"/>
                </a:solidFill>
              </a:rPr>
              <a:t>6</a:t>
            </a:r>
            <a:r>
              <a:rPr lang="es-ES" dirty="0">
                <a:solidFill>
                  <a:srgbClr val="CC3300"/>
                </a:solidFill>
              </a:rPr>
              <a:t> =&gt; 6 bits (OPCODE)</a:t>
            </a:r>
            <a:endParaRPr lang="es-ES" baseline="30000" dirty="0">
              <a:solidFill>
                <a:srgbClr val="CC3300"/>
              </a:solidFill>
            </a:endParaRPr>
          </a:p>
          <a:p>
            <a:pPr lvl="1" eaLnBrk="1" hangingPunct="1"/>
            <a:r>
              <a:rPr lang="es-ES" sz="2400" dirty="0"/>
              <a:t>32 registros de 32 bits</a:t>
            </a:r>
          </a:p>
          <a:p>
            <a:pPr lvl="1" eaLnBrk="1" hangingPunct="1"/>
            <a:r>
              <a:rPr lang="es-ES" sz="2400" dirty="0"/>
              <a:t>3 modos de direccionamiento: Directo a registro, </a:t>
            </a:r>
            <a:endParaRPr lang="es-ES" sz="2400" dirty="0" smtClean="0"/>
          </a:p>
          <a:p>
            <a:pPr marL="457200" lvl="1" indent="0" eaLnBrk="1" hangingPunct="1">
              <a:buNone/>
            </a:pPr>
            <a:r>
              <a:rPr lang="es-ES" sz="2400" dirty="0"/>
              <a:t> </a:t>
            </a:r>
            <a:r>
              <a:rPr lang="es-ES" sz="2400" dirty="0" smtClean="0"/>
              <a:t> directo </a:t>
            </a:r>
            <a:r>
              <a:rPr lang="es-ES" sz="2400" dirty="0"/>
              <a:t>a memoria y relativo a PC</a:t>
            </a:r>
            <a:endParaRPr lang="es-ES" sz="1800" dirty="0"/>
          </a:p>
          <a:p>
            <a:pPr lvl="1" eaLnBrk="1" hangingPunct="1"/>
            <a:r>
              <a:rPr lang="es-ES" sz="2400" dirty="0"/>
              <a:t>Instrucciones con 2 </a:t>
            </a:r>
            <a:r>
              <a:rPr lang="es-ES" sz="2400" dirty="0" err="1"/>
              <a:t>operandos</a:t>
            </a:r>
            <a:r>
              <a:rPr lang="es-ES" sz="2400" dirty="0"/>
              <a:t>:</a:t>
            </a:r>
          </a:p>
          <a:p>
            <a:pPr lvl="2" eaLnBrk="1" hangingPunct="1"/>
            <a:r>
              <a:rPr lang="es-ES" sz="2000" dirty="0">
                <a:ea typeface="ＭＳ Ｐゴシック" charset="-128"/>
              </a:rPr>
              <a:t>1</a:t>
            </a:r>
            <a:r>
              <a:rPr lang="es-ES" sz="2000" baseline="30000" dirty="0">
                <a:ea typeface="ＭＳ Ｐゴシック" charset="-128"/>
              </a:rPr>
              <a:t>er</a:t>
            </a:r>
            <a:r>
              <a:rPr lang="es-ES" sz="2000" dirty="0">
                <a:ea typeface="ＭＳ Ｐゴシック" charset="-128"/>
              </a:rPr>
              <a:t> operando especifica un registro </a:t>
            </a:r>
            <a:r>
              <a:rPr lang="es-ES" dirty="0">
                <a:solidFill>
                  <a:schemeClr val="bg2"/>
                </a:solidFill>
                <a:ea typeface="ＭＳ Ｐゴシック" charset="-128"/>
              </a:rPr>
              <a:t>=&gt; 32 = 2</a:t>
            </a:r>
            <a:r>
              <a:rPr lang="es-ES" baseline="30000" dirty="0">
                <a:solidFill>
                  <a:schemeClr val="bg2"/>
                </a:solidFill>
                <a:ea typeface="ＭＳ Ｐゴシック" charset="-128"/>
              </a:rPr>
              <a:t>5</a:t>
            </a:r>
            <a:r>
              <a:rPr lang="es-ES" dirty="0">
                <a:solidFill>
                  <a:schemeClr val="bg2"/>
                </a:solidFill>
                <a:ea typeface="ＭＳ Ｐゴシック" charset="-128"/>
              </a:rPr>
              <a:t> =&gt; 5 bits (OP1)</a:t>
            </a:r>
            <a:endParaRPr lang="es-ES" dirty="0">
              <a:ea typeface="ＭＳ Ｐゴシック" charset="-128"/>
            </a:endParaRPr>
          </a:p>
          <a:p>
            <a:pPr lvl="2" eaLnBrk="1" hangingPunct="1"/>
            <a:r>
              <a:rPr lang="es-ES" sz="2000" dirty="0">
                <a:ea typeface="ＭＳ Ｐゴシック" charset="-128"/>
              </a:rPr>
              <a:t>2º operando una posición de memoria</a:t>
            </a:r>
          </a:p>
        </p:txBody>
      </p:sp>
      <p:sp>
        <p:nvSpPr>
          <p:cNvPr id="124934" name="Rectangle 4"/>
          <p:cNvSpPr>
            <a:spLocks noChangeArrowheads="1"/>
          </p:cNvSpPr>
          <p:nvPr/>
        </p:nvSpPr>
        <p:spPr bwMode="auto">
          <a:xfrm>
            <a:off x="2495550" y="5516564"/>
            <a:ext cx="7272338" cy="504825"/>
          </a:xfrm>
          <a:prstGeom prst="rect">
            <a:avLst/>
          </a:prstGeom>
          <a:solidFill>
            <a:schemeClr val="accent1"/>
          </a:solidFill>
          <a:ln w="1905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4935" name="Text Box 5"/>
          <p:cNvSpPr txBox="1">
            <a:spLocks noChangeArrowheads="1"/>
          </p:cNvSpPr>
          <p:nvPr/>
        </p:nvSpPr>
        <p:spPr bwMode="auto">
          <a:xfrm>
            <a:off x="240188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31</a:t>
            </a:r>
          </a:p>
        </p:txBody>
      </p:sp>
      <p:sp>
        <p:nvSpPr>
          <p:cNvPr id="124936" name="Text Box 6"/>
          <p:cNvSpPr txBox="1">
            <a:spLocks noChangeArrowheads="1"/>
          </p:cNvSpPr>
          <p:nvPr/>
        </p:nvSpPr>
        <p:spPr bwMode="auto">
          <a:xfrm>
            <a:off x="9551988" y="6021389"/>
            <a:ext cx="298480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0</a:t>
            </a:r>
          </a:p>
        </p:txBody>
      </p:sp>
      <p:sp>
        <p:nvSpPr>
          <p:cNvPr id="124937" name="Line 7"/>
          <p:cNvSpPr>
            <a:spLocks noChangeShapeType="1"/>
          </p:cNvSpPr>
          <p:nvPr/>
        </p:nvSpPr>
        <p:spPr bwMode="auto">
          <a:xfrm>
            <a:off x="415131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4938" name="Text Box 8"/>
          <p:cNvSpPr txBox="1">
            <a:spLocks noChangeArrowheads="1"/>
          </p:cNvSpPr>
          <p:nvPr/>
        </p:nvSpPr>
        <p:spPr bwMode="auto">
          <a:xfrm>
            <a:off x="2632075" y="5661025"/>
            <a:ext cx="1356462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CC3300"/>
                </a:solidFill>
              </a:rPr>
              <a:t>OPCODE (6)</a:t>
            </a:r>
          </a:p>
        </p:txBody>
      </p:sp>
      <p:sp>
        <p:nvSpPr>
          <p:cNvPr id="124939" name="Text Box 9"/>
          <p:cNvSpPr txBox="1">
            <a:spLocks noChangeArrowheads="1"/>
          </p:cNvSpPr>
          <p:nvPr/>
        </p:nvSpPr>
        <p:spPr bwMode="auto">
          <a:xfrm>
            <a:off x="37925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26</a:t>
            </a:r>
          </a:p>
        </p:txBody>
      </p:sp>
      <p:sp>
        <p:nvSpPr>
          <p:cNvPr id="124940" name="Line 10"/>
          <p:cNvSpPr>
            <a:spLocks noChangeShapeType="1"/>
          </p:cNvSpPr>
          <p:nvPr/>
        </p:nvSpPr>
        <p:spPr bwMode="auto">
          <a:xfrm>
            <a:off x="5591175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4941" name="Text Box 11"/>
          <p:cNvSpPr txBox="1">
            <a:spLocks noChangeArrowheads="1"/>
          </p:cNvSpPr>
          <p:nvPr/>
        </p:nvSpPr>
        <p:spPr bwMode="auto">
          <a:xfrm>
            <a:off x="40592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25</a:t>
            </a:r>
          </a:p>
        </p:txBody>
      </p:sp>
      <p:sp>
        <p:nvSpPr>
          <p:cNvPr id="124942" name="Text Box 12"/>
          <p:cNvSpPr txBox="1">
            <a:spLocks noChangeArrowheads="1"/>
          </p:cNvSpPr>
          <p:nvPr/>
        </p:nvSpPr>
        <p:spPr bwMode="auto">
          <a:xfrm>
            <a:off x="4387851" y="5661025"/>
            <a:ext cx="91884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chemeClr val="bg2"/>
                </a:solidFill>
              </a:rPr>
              <a:t>OP1 (5)</a:t>
            </a:r>
          </a:p>
        </p:txBody>
      </p:sp>
      <p:sp>
        <p:nvSpPr>
          <p:cNvPr id="124943" name="Text Box 13"/>
          <p:cNvSpPr txBox="1">
            <a:spLocks noChangeArrowheads="1"/>
          </p:cNvSpPr>
          <p:nvPr/>
        </p:nvSpPr>
        <p:spPr bwMode="auto">
          <a:xfrm>
            <a:off x="5232400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21</a:t>
            </a:r>
          </a:p>
        </p:txBody>
      </p:sp>
      <p:sp>
        <p:nvSpPr>
          <p:cNvPr id="124944" name="Line 14"/>
          <p:cNvSpPr>
            <a:spLocks noChangeShapeType="1"/>
          </p:cNvSpPr>
          <p:nvPr/>
        </p:nvSpPr>
        <p:spPr bwMode="auto">
          <a:xfrm>
            <a:off x="6456363" y="5516564"/>
            <a:ext cx="0" cy="504825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4945" name="Text Box 15"/>
          <p:cNvSpPr txBox="1">
            <a:spLocks noChangeArrowheads="1"/>
          </p:cNvSpPr>
          <p:nvPr/>
        </p:nvSpPr>
        <p:spPr bwMode="auto">
          <a:xfrm>
            <a:off x="7591426" y="5661025"/>
            <a:ext cx="1048685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006600"/>
                </a:solidFill>
              </a:rPr>
              <a:t>OP2 (20)</a:t>
            </a:r>
          </a:p>
        </p:txBody>
      </p:sp>
      <p:sp>
        <p:nvSpPr>
          <p:cNvPr id="124946" name="Text Box 16"/>
          <p:cNvSpPr txBox="1">
            <a:spLocks noChangeArrowheads="1"/>
          </p:cNvSpPr>
          <p:nvPr/>
        </p:nvSpPr>
        <p:spPr bwMode="auto">
          <a:xfrm>
            <a:off x="5529264" y="5661025"/>
            <a:ext cx="1035861" cy="33855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600" b="1">
                <a:solidFill>
                  <a:srgbClr val="006600"/>
                </a:solidFill>
              </a:rPr>
              <a:t>MD</a:t>
            </a:r>
            <a:r>
              <a:rPr lang="es-ES" sz="1600" b="1" baseline="-25000">
                <a:solidFill>
                  <a:srgbClr val="006600"/>
                </a:solidFill>
              </a:rPr>
              <a:t>op2</a:t>
            </a:r>
            <a:r>
              <a:rPr lang="es-ES" sz="1600" b="1">
                <a:solidFill>
                  <a:srgbClr val="006600"/>
                </a:solidFill>
              </a:rPr>
              <a:t>(1)</a:t>
            </a:r>
            <a:endParaRPr lang="es-ES" sz="1600" b="1" baseline="-25000">
              <a:solidFill>
                <a:srgbClr val="006600"/>
              </a:solidFill>
            </a:endParaRPr>
          </a:p>
        </p:txBody>
      </p:sp>
      <p:sp>
        <p:nvSpPr>
          <p:cNvPr id="124947" name="Text Box 17"/>
          <p:cNvSpPr txBox="1">
            <a:spLocks noChangeArrowheads="1"/>
          </p:cNvSpPr>
          <p:nvPr/>
        </p:nvSpPr>
        <p:spPr bwMode="auto">
          <a:xfrm>
            <a:off x="5808663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20</a:t>
            </a:r>
          </a:p>
        </p:txBody>
      </p:sp>
      <p:sp>
        <p:nvSpPr>
          <p:cNvPr id="124948" name="Text Box 18"/>
          <p:cNvSpPr txBox="1">
            <a:spLocks noChangeArrowheads="1"/>
          </p:cNvSpPr>
          <p:nvPr/>
        </p:nvSpPr>
        <p:spPr bwMode="auto">
          <a:xfrm>
            <a:off x="6383338" y="6046789"/>
            <a:ext cx="412292" cy="3077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sz="1400" b="1">
                <a:solidFill>
                  <a:srgbClr val="009900"/>
                </a:solidFill>
              </a:rPr>
              <a:t>19</a:t>
            </a:r>
          </a:p>
        </p:txBody>
      </p:sp>
      <p:cxnSp>
        <p:nvCxnSpPr>
          <p:cNvPr id="22" name="21 Conector recto de flecha"/>
          <p:cNvCxnSpPr/>
          <p:nvPr/>
        </p:nvCxnSpPr>
        <p:spPr bwMode="auto">
          <a:xfrm rot="5400000" flipH="1" flipV="1">
            <a:off x="5247418" y="4033758"/>
            <a:ext cx="1641717" cy="145470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24 Elipse"/>
          <p:cNvSpPr/>
          <p:nvPr/>
        </p:nvSpPr>
        <p:spPr bwMode="auto">
          <a:xfrm>
            <a:off x="6263847" y="3407537"/>
            <a:ext cx="2376264" cy="57606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" sz="1200">
              <a:latin typeface="Arial" pitchFamily="-107" charset="0"/>
            </a:endParaRPr>
          </a:p>
        </p:txBody>
      </p:sp>
      <p:sp>
        <p:nvSpPr>
          <p:cNvPr id="28" name="27 Rectángulo redondeado"/>
          <p:cNvSpPr/>
          <p:nvPr/>
        </p:nvSpPr>
        <p:spPr bwMode="auto">
          <a:xfrm>
            <a:off x="1992813" y="3940253"/>
            <a:ext cx="4536504" cy="360040"/>
          </a:xfrm>
          <a:prstGeom prst="roundRect">
            <a:avLst/>
          </a:prstGeom>
          <a:noFill/>
          <a:ln w="1905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" sz="1200">
              <a:latin typeface="Arial" pitchFamily="-107" charset="0"/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6747494" y="4392018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006600"/>
                </a:solidFill>
              </a:rPr>
              <a:t>2 = 2</a:t>
            </a:r>
            <a:r>
              <a:rPr lang="es-ES" sz="2000" baseline="30000" dirty="0">
                <a:solidFill>
                  <a:srgbClr val="006600"/>
                </a:solidFill>
              </a:rPr>
              <a:t>1</a:t>
            </a:r>
            <a:r>
              <a:rPr lang="es-ES" sz="2000" dirty="0">
                <a:solidFill>
                  <a:srgbClr val="006600"/>
                </a:solidFill>
              </a:rPr>
              <a:t> </a:t>
            </a:r>
            <a:r>
              <a:rPr lang="es-ES" sz="2000" dirty="0">
                <a:solidFill>
                  <a:srgbClr val="006600"/>
                </a:solidFill>
                <a:sym typeface="Symbol"/>
              </a:rPr>
              <a:t></a:t>
            </a:r>
            <a:r>
              <a:rPr lang="es-ES" sz="2000" dirty="0">
                <a:solidFill>
                  <a:srgbClr val="006600"/>
                </a:solidFill>
              </a:rPr>
              <a:t> 1 bit (MD</a:t>
            </a:r>
            <a:r>
              <a:rPr lang="es-ES" sz="2000" baseline="-25000" dirty="0">
                <a:solidFill>
                  <a:srgbClr val="006600"/>
                </a:solidFill>
              </a:rPr>
              <a:t>op2</a:t>
            </a:r>
            <a:r>
              <a:rPr lang="es-ES" sz="2000" dirty="0">
                <a:solidFill>
                  <a:srgbClr val="006600"/>
                </a:solidFill>
              </a:rPr>
              <a:t>)</a:t>
            </a:r>
            <a:endParaRPr lang="es-ES" sz="2000" dirty="0"/>
          </a:p>
        </p:txBody>
      </p:sp>
      <p:sp>
        <p:nvSpPr>
          <p:cNvPr id="32" name="31 Flecha doblada hacia arriba"/>
          <p:cNvSpPr/>
          <p:nvPr/>
        </p:nvSpPr>
        <p:spPr bwMode="auto">
          <a:xfrm rot="5400000">
            <a:off x="6414706" y="4323824"/>
            <a:ext cx="349555" cy="360040"/>
          </a:xfrm>
          <a:prstGeom prst="bentUpArrow">
            <a:avLst/>
          </a:prstGeom>
          <a:solidFill>
            <a:srgbClr val="0066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" sz="1200">
              <a:latin typeface="Arial" pitchFamily="-107" charset="0"/>
            </a:endParaRP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 bwMode="auto">
          <a:xfrm>
            <a:off x="2207568" y="0"/>
            <a:ext cx="8460432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ea typeface="ＭＳ Ｐゴシック" charset="-128"/>
                <a:cs typeface="ＭＳ Ｐゴシック" charset="-128"/>
              </a:rPr>
              <a:t>Instrucciones de un procesador</a:t>
            </a:r>
          </a:p>
        </p:txBody>
      </p:sp>
    </p:spTree>
    <p:extLst>
      <p:ext uri="{BB962C8B-B14F-4D97-AF65-F5344CB8AC3E}">
        <p14:creationId xmlns:p14="http://schemas.microsoft.com/office/powerpoint/2010/main" val="27238769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0" grpId="0"/>
      <p:bldP spid="3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ChangeArrowheads="1"/>
          </p:cNvSpPr>
          <p:nvPr/>
        </p:nvSpPr>
        <p:spPr bwMode="auto">
          <a:xfrm>
            <a:off x="2208214" y="4165599"/>
            <a:ext cx="7991475" cy="1028701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title"/>
          </p:nvPr>
        </p:nvSpPr>
        <p:spPr>
          <a:xfrm>
            <a:off x="1141413" y="358459"/>
            <a:ext cx="9905998" cy="1478570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>
                <a:ea typeface="ＭＳ Ｐゴシック" charset="-128"/>
                <a:cs typeface="ＭＳ Ｐゴシック" charset="-128"/>
              </a:rPr>
              <a:t>Tema 1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81200" y="1637530"/>
            <a:ext cx="8229600" cy="4968875"/>
          </a:xfrm>
        </p:spPr>
        <p:txBody>
          <a:bodyPr/>
          <a:lstStyle/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Introducción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¿Qué es un computador?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Programación de un procesador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Ejecución de un programa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Instrucciones de un procesador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Conjunto de instrucciones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Formato de instrucción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Modos de direccionamiento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" dirty="0" smtClean="0">
                <a:solidFill>
                  <a:schemeClr val="accent1"/>
                </a:solidFill>
              </a:rPr>
              <a:t>Programación en ensamblador</a:t>
            </a: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 smtClean="0">
                <a:ea typeface="ＭＳ Ｐゴシック" charset="-128"/>
              </a:rPr>
              <a:t>Lenguaje </a:t>
            </a:r>
            <a:r>
              <a:rPr lang="es-ES" dirty="0">
                <a:ea typeface="ＭＳ Ｐゴシック" charset="-128"/>
              </a:rPr>
              <a:t>ensamblador </a:t>
            </a:r>
            <a:r>
              <a:rPr lang="es-ES" dirty="0" smtClean="0">
                <a:ea typeface="ＭＳ Ｐゴシック" charset="-128"/>
              </a:rPr>
              <a:t>RISC-V</a:t>
            </a:r>
            <a:endParaRPr lang="es-ES" dirty="0">
              <a:ea typeface="ＭＳ Ｐゴシック" charset="-128"/>
            </a:endParaRPr>
          </a:p>
          <a:p>
            <a:pPr marL="1371600" lvl="2" indent="-457200">
              <a:lnSpc>
                <a:spcPct val="90000"/>
              </a:lnSpc>
              <a:buFont typeface="+mj-lt"/>
              <a:buAutoNum type="arabicPeriod"/>
            </a:pPr>
            <a:r>
              <a:rPr lang="es-ES" dirty="0">
                <a:ea typeface="ＭＳ Ｐゴシック" charset="-128"/>
              </a:rPr>
              <a:t>Traducción de estructuras de alto nivel a </a:t>
            </a:r>
            <a:r>
              <a:rPr lang="es-ES" dirty="0" smtClean="0">
                <a:ea typeface="ＭＳ Ｐゴシック" charset="-128"/>
              </a:rPr>
              <a:t>ensamblador</a:t>
            </a:r>
            <a:endParaRPr lang="es-ES" dirty="0">
              <a:ea typeface="ＭＳ Ｐゴシック" charset="-128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68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341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810682" y="1362430"/>
            <a:ext cx="879157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" sz="3600" dirty="0">
                <a:latin typeface="Rockwell" panose="02060603020205020403" pitchFamily="18" charset="0"/>
              </a:rPr>
              <a:t>Tema 1</a:t>
            </a:r>
            <a:r>
              <a:rPr lang="es-ES" sz="5400" dirty="0">
                <a:latin typeface="Rockwell" panose="02060603020205020403" pitchFamily="18" charset="0"/>
              </a:rPr>
              <a:t/>
            </a:r>
            <a:br>
              <a:rPr lang="es-ES" sz="5400" dirty="0">
                <a:latin typeface="Rockwell" panose="02060603020205020403" pitchFamily="18" charset="0"/>
              </a:rPr>
            </a:br>
            <a:r>
              <a:rPr lang="es-ES" sz="3600" b="1" dirty="0">
                <a:solidFill>
                  <a:schemeClr val="accent2">
                    <a:lumMod val="75000"/>
                  </a:schemeClr>
                </a:solidFill>
              </a:rPr>
              <a:t>programación en ensamblador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852859" y="3933031"/>
            <a:ext cx="8791575" cy="1776470"/>
          </a:xfrm>
        </p:spPr>
        <p:txBody>
          <a:bodyPr>
            <a:normAutofit/>
          </a:bodyPr>
          <a:lstStyle/>
          <a:p>
            <a:r>
              <a:rPr lang="es-ES" sz="2200" b="1" dirty="0"/>
              <a:t>Lenguaje ensamblador </a:t>
            </a:r>
            <a:r>
              <a:rPr lang="es-ES" sz="2200" b="1" dirty="0" err="1"/>
              <a:t>Risc</a:t>
            </a:r>
            <a:r>
              <a:rPr lang="es-ES" sz="2200" b="1" dirty="0"/>
              <a:t>-v</a:t>
            </a:r>
          </a:p>
          <a:p>
            <a:endParaRPr lang="es-ES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7E7192B1-F21A-8FFE-ED46-3FE2C39A8F99}"/>
              </a:ext>
            </a:extLst>
          </p:cNvPr>
          <p:cNvSpPr txBox="1">
            <a:spLocks/>
          </p:cNvSpPr>
          <p:nvPr/>
        </p:nvSpPr>
        <p:spPr>
          <a:xfrm>
            <a:off x="2410072" y="5497417"/>
            <a:ext cx="6996893" cy="1233890"/>
          </a:xfrm>
          <a:prstGeom prst="rect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Transparencias basadas en:</a:t>
            </a:r>
          </a:p>
          <a:p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José Manuel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Mendías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Cuadros. Fundamentos de los Computadores II. UCM.</a:t>
            </a:r>
          </a:p>
          <a:p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Chris Terman.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es-E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MIT Open </a:t>
            </a:r>
            <a:r>
              <a:rPr lang="es-ES" sz="140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Courseware</a:t>
            </a:r>
            <a:endParaRPr lang="es-ES" sz="1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059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sz="4000" dirty="0">
                <a:ea typeface="ＭＳ Ｐゴシック" charset="-128"/>
                <a:cs typeface="ＭＳ Ｐゴシック" charset="-128"/>
              </a:rPr>
              <a:t>¿</a:t>
            </a:r>
            <a:r>
              <a:rPr lang="es-ES" sz="3200" dirty="0">
                <a:ea typeface="ＭＳ Ｐゴシック" charset="-128"/>
                <a:cs typeface="ＭＳ Ｐゴシック" charset="-128"/>
              </a:rPr>
              <a:t>Qué es un Computador?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9232" y="2258316"/>
            <a:ext cx="8219256" cy="2304603"/>
          </a:xfrm>
        </p:spPr>
        <p:txBody>
          <a:bodyPr/>
          <a:lstStyle/>
          <a:p>
            <a:pPr eaLnBrk="1" hangingPunct="1"/>
            <a:r>
              <a:rPr lang="es-ES" b="1" dirty="0">
                <a:ea typeface="ＭＳ Ｐゴシック" charset="-128"/>
                <a:cs typeface="ＭＳ Ｐゴシック" charset="-128"/>
              </a:rPr>
              <a:t>Específico</a:t>
            </a:r>
            <a:r>
              <a:rPr lang="es-ES" dirty="0">
                <a:ea typeface="ＭＳ Ｐゴシック" charset="-128"/>
                <a:cs typeface="ＭＳ Ｐゴシック" charset="-128"/>
              </a:rPr>
              <a:t>: Diseñado para una tarea determinada.</a:t>
            </a:r>
          </a:p>
          <a:p>
            <a:pPr eaLnBrk="1" hangingPunct="1"/>
            <a:r>
              <a:rPr lang="es-ES" b="1" dirty="0">
                <a:ea typeface="ＭＳ Ｐゴシック" charset="-128"/>
                <a:cs typeface="ＭＳ Ｐゴシック" charset="-128"/>
              </a:rPr>
              <a:t>General</a:t>
            </a:r>
            <a:r>
              <a:rPr lang="es-ES" dirty="0">
                <a:ea typeface="ＭＳ Ｐゴシック" charset="-128"/>
                <a:cs typeface="ＭＳ Ｐゴシック" charset="-128"/>
              </a:rPr>
              <a:t>: Máquina destinada a ejecutar cualquier tipo de algoritmo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1664024" y="1909817"/>
            <a:ext cx="615553" cy="49685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TIPOS DE PROPOSITO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8976220" y="0"/>
            <a:ext cx="169178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96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Arquitectura </a:t>
            </a:r>
            <a:r>
              <a:rPr lang="es-ES" sz="4400" dirty="0" err="1">
                <a:latin typeface="Rockwell" panose="02060603020205020403" pitchFamily="18" charset="0"/>
              </a:rPr>
              <a:t>risc</a:t>
            </a:r>
            <a:r>
              <a:rPr lang="es-ES" sz="4400" dirty="0">
                <a:latin typeface="Rockwell" panose="02060603020205020403" pitchFamily="18" charset="0"/>
              </a:rPr>
              <a:t>-v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6087"/>
            <a:ext cx="9905999" cy="4650931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RISC‐V ISA 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s-ES" sz="2800" u="sng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s-ES" sz="2800" dirty="0" err="1">
                <a:ea typeface="Tahoma" panose="020B0604030504040204" pitchFamily="34" charset="0"/>
                <a:cs typeface="Tahoma" panose="020B0604030504040204" pitchFamily="34" charset="0"/>
              </a:rPr>
              <a:t>nstruction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800" u="sng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et </a:t>
            </a:r>
            <a:r>
              <a:rPr lang="es-ES" sz="2800" u="sng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s-ES" sz="2800" dirty="0" err="1">
                <a:ea typeface="Tahoma" panose="020B0604030504040204" pitchFamily="34" charset="0"/>
                <a:cs typeface="Tahoma" panose="020B0604030504040204" pitchFamily="34" charset="0"/>
              </a:rPr>
              <a:t>rchitecture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) es una arquitectura:</a:t>
            </a: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Abierta, no propietaria y en evolución </a:t>
            </a:r>
          </a:p>
          <a:p>
            <a:pPr rtl="0"/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Es de tipo </a:t>
            </a:r>
            <a:r>
              <a:rPr 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RISC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s-ES" sz="2800" u="sng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s-ES" sz="2800" dirty="0" err="1">
                <a:ea typeface="Tahoma" panose="020B0604030504040204" pitchFamily="34" charset="0"/>
                <a:cs typeface="Tahoma" panose="020B0604030504040204" pitchFamily="34" charset="0"/>
              </a:rPr>
              <a:t>educed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800" u="sng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s-ES" sz="2800" dirty="0" err="1">
                <a:ea typeface="Tahoma" panose="020B0604030504040204" pitchFamily="34" charset="0"/>
                <a:cs typeface="Tahoma" panose="020B0604030504040204" pitchFamily="34" charset="0"/>
              </a:rPr>
              <a:t>nstruction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800" u="sng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et </a:t>
            </a:r>
            <a:r>
              <a:rPr lang="es-ES" sz="2800" u="sng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s-ES" sz="2800" dirty="0" err="1">
                <a:ea typeface="Tahoma" panose="020B0604030504040204" pitchFamily="34" charset="0"/>
                <a:cs typeface="Tahoma" panose="020B0604030504040204" pitchFamily="34" charset="0"/>
              </a:rPr>
              <a:t>omputer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) por lo que: </a:t>
            </a: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Tiene un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repertorio reducido de instrucciones simples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Sólo las instrucciones de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carga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y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almacenamiento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acceden a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memoria</a:t>
            </a:r>
            <a:endParaRPr lang="es-E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El resto de instrucciones trabajan con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datos almacenados en registros</a:t>
            </a:r>
            <a:endParaRPr lang="es-E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Dispone de un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gran número de registros de propósito general</a:t>
            </a:r>
            <a:endParaRPr lang="es-E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Tienen un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conjunto reducido de modos de direccionamiento</a:t>
            </a:r>
            <a:endParaRPr lang="es-E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Instrucciones de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tamaño fijo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y con un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número reducido de formatos</a:t>
            </a:r>
            <a:endParaRPr lang="es-ES" dirty="0">
              <a:effectLst/>
              <a:latin typeface="Calibri" panose="020F0502020204030204" pitchFamily="34" charset="0"/>
            </a:endParaRPr>
          </a:p>
          <a:p>
            <a:r>
              <a:rPr lang="es-ES" sz="2900" dirty="0">
                <a:ea typeface="Tahoma" panose="020B0604030504040204" pitchFamily="34" charset="0"/>
                <a:cs typeface="Tahoma" panose="020B0604030504040204" pitchFamily="34" charset="0"/>
              </a:rPr>
              <a:t>Trabajaremos con el repertorio base RV32I con la extensión RVM</a:t>
            </a:r>
          </a:p>
          <a:p>
            <a:pPr lvl="1"/>
            <a:r>
              <a:rPr lang="es-ES" sz="2500" dirty="0">
                <a:ea typeface="Tahoma" panose="020B0604030504040204" pitchFamily="34" charset="0"/>
                <a:cs typeface="Tahoma" panose="020B0604030504040204" pitchFamily="34" charset="0"/>
              </a:rPr>
              <a:t>Datos enteros de 32 bits e instrucciones de 32 bits (RV32I)</a:t>
            </a:r>
          </a:p>
          <a:p>
            <a:pPr lvl="1"/>
            <a:r>
              <a:rPr lang="es-ES" sz="2500" dirty="0">
                <a:ea typeface="Tahoma" panose="020B0604030504040204" pitchFamily="34" charset="0"/>
                <a:cs typeface="Tahoma" panose="020B0604030504040204" pitchFamily="34" charset="0"/>
              </a:rPr>
              <a:t>Con operaciones de multiplicación y división sobre enteros (RVM)</a:t>
            </a:r>
          </a:p>
          <a:p>
            <a:pPr marL="0" indent="0">
              <a:buNone/>
            </a:pPr>
            <a:endParaRPr lang="es-ES" alt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69E698-3318-554A-E852-F0F523D1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Instrucciones y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6087"/>
            <a:ext cx="9905999" cy="4650931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Toda </a:t>
            </a:r>
            <a:r>
              <a:rPr 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instrucción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en RISC-V ocupa </a:t>
            </a:r>
            <a:r>
              <a:rPr 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32 bits</a:t>
            </a:r>
          </a:p>
          <a:p>
            <a:pPr rtl="0"/>
            <a:r>
              <a:rPr lang="es-ES" altLang="es-ES" sz="2800" dirty="0">
                <a:ea typeface="Tahoma" panose="020B0604030504040204" pitchFamily="34" charset="0"/>
                <a:cs typeface="Tahoma" panose="020B0604030504040204" pitchFamily="34" charset="0"/>
              </a:rPr>
              <a:t>Las instrucciones operan con </a:t>
            </a:r>
            <a:r>
              <a:rPr lang="es-ES" alt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datos</a:t>
            </a:r>
            <a:r>
              <a:rPr lang="es-ES" altLang="es-ES" sz="2800" dirty="0"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  <a:r>
              <a:rPr lang="es-ES" alt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direcciones</a:t>
            </a:r>
            <a:r>
              <a:rPr lang="es-ES" altLang="es-ES" sz="2800" dirty="0"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s-ES" alt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32 bits</a:t>
            </a:r>
          </a:p>
          <a:p>
            <a:pPr lvl="1"/>
            <a:r>
              <a:rPr lang="es-ES" altLang="es-ES" dirty="0"/>
              <a:t>Los </a:t>
            </a:r>
            <a:r>
              <a:rPr lang="es-ES" altLang="es-ES" dirty="0">
                <a:solidFill>
                  <a:schemeClr val="accent2"/>
                </a:solidFill>
              </a:rPr>
              <a:t>datos</a:t>
            </a:r>
            <a:r>
              <a:rPr lang="es-ES" altLang="es-ES" dirty="0"/>
              <a:t> son números </a:t>
            </a:r>
            <a:r>
              <a:rPr lang="es-ES" altLang="es-ES" dirty="0">
                <a:solidFill>
                  <a:schemeClr val="accent2"/>
                </a:solidFill>
              </a:rPr>
              <a:t>enteros</a:t>
            </a:r>
            <a:r>
              <a:rPr lang="es-ES" altLang="es-ES" dirty="0"/>
              <a:t> (con signo, codificados en </a:t>
            </a:r>
            <a:r>
              <a:rPr lang="es-ES" altLang="es-ES" dirty="0">
                <a:solidFill>
                  <a:schemeClr val="accent2"/>
                </a:solidFill>
              </a:rPr>
              <a:t>complemento a 2</a:t>
            </a:r>
            <a:r>
              <a:rPr lang="es-ES" altLang="es-ES" dirty="0"/>
              <a:t>) o </a:t>
            </a:r>
            <a:r>
              <a:rPr lang="es-ES" altLang="es-ES" dirty="0">
                <a:solidFill>
                  <a:schemeClr val="accent2"/>
                </a:solidFill>
              </a:rPr>
              <a:t>naturales</a:t>
            </a:r>
            <a:r>
              <a:rPr lang="es-ES" altLang="es-ES" dirty="0"/>
              <a:t> (sin signo, codificados en </a:t>
            </a:r>
            <a:r>
              <a:rPr lang="es-ES" altLang="es-ES" dirty="0">
                <a:solidFill>
                  <a:schemeClr val="accent2"/>
                </a:solidFill>
              </a:rPr>
              <a:t>binario puro</a:t>
            </a:r>
            <a:r>
              <a:rPr lang="es-ES" altLang="es-ES" dirty="0"/>
              <a:t>) </a:t>
            </a:r>
          </a:p>
          <a:p>
            <a:pPr lvl="1"/>
            <a:r>
              <a:rPr lang="es-ES" altLang="es-ES" dirty="0"/>
              <a:t>Las </a:t>
            </a:r>
            <a:r>
              <a:rPr lang="es-ES" altLang="es-ES" dirty="0">
                <a:solidFill>
                  <a:schemeClr val="accent2"/>
                </a:solidFill>
              </a:rPr>
              <a:t>direcciones</a:t>
            </a:r>
            <a:r>
              <a:rPr lang="es-ES" altLang="es-ES" dirty="0"/>
              <a:t> son números </a:t>
            </a:r>
            <a:r>
              <a:rPr lang="es-ES" altLang="es-ES" dirty="0">
                <a:solidFill>
                  <a:schemeClr val="accent2"/>
                </a:solidFill>
              </a:rPr>
              <a:t>naturales</a:t>
            </a:r>
            <a:r>
              <a:rPr lang="es-ES" altLang="es-ES" dirty="0"/>
              <a:t> codificadas en </a:t>
            </a:r>
            <a:r>
              <a:rPr lang="es-ES" altLang="es-ES" dirty="0">
                <a:solidFill>
                  <a:schemeClr val="accent2"/>
                </a:solidFill>
              </a:rPr>
              <a:t>binario puro</a:t>
            </a:r>
          </a:p>
          <a:p>
            <a:r>
              <a:rPr lang="es-ES" altLang="es-ES" sz="2800" dirty="0">
                <a:ea typeface="Tahoma" panose="020B0604030504040204" pitchFamily="34" charset="0"/>
                <a:cs typeface="Tahoma" panose="020B0604030504040204" pitchFamily="34" charset="0"/>
              </a:rPr>
              <a:t>Se puede trabajar con números de menor anchura</a:t>
            </a:r>
          </a:p>
          <a:p>
            <a:pPr lvl="1"/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Son extendidos a 32 bits (signo los enteros (</a:t>
            </a:r>
            <a:r>
              <a:rPr lang="es-ES" altLang="es-ES" sz="24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sExt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) y 0s los naturales (</a:t>
            </a:r>
            <a:r>
              <a:rPr lang="es-ES" altLang="es-ES" sz="24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zExt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))</a:t>
            </a:r>
          </a:p>
          <a:p>
            <a:r>
              <a:rPr lang="es-ES" altLang="es-ES" sz="2800" dirty="0">
                <a:ea typeface="Tahoma" panose="020B0604030504040204" pitchFamily="34" charset="0"/>
                <a:cs typeface="Tahoma" panose="020B0604030504040204" pitchFamily="34" charset="0"/>
              </a:rPr>
              <a:t>Tamaños comunes de datos:</a:t>
            </a:r>
          </a:p>
          <a:p>
            <a:pPr lvl="1"/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Palabra (</a:t>
            </a:r>
            <a:r>
              <a:rPr lang="es-ES" altLang="es-ES" sz="24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word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): 32 bits</a:t>
            </a:r>
          </a:p>
          <a:p>
            <a:pPr lvl="1"/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Media palabra (</a:t>
            </a:r>
            <a:r>
              <a:rPr lang="es-ES" altLang="es-ES" sz="24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half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): 16 bits</a:t>
            </a:r>
          </a:p>
          <a:p>
            <a:pPr lvl="1"/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Byte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 (</a:t>
            </a:r>
            <a:r>
              <a:rPr lang="es-ES" alt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byte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  <a:sym typeface="Wingdings" pitchFamily="2" charset="2"/>
              </a:rPr>
              <a:t>): 8 bits</a:t>
            </a:r>
            <a:endParaRPr lang="es-ES" altLang="es-ES" sz="2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424ED7-0A09-A9BD-33CC-130C0F3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5166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Modelo de memoria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16087"/>
            <a:ext cx="10468697" cy="4650931"/>
          </a:xfrm>
        </p:spPr>
        <p:txBody>
          <a:bodyPr rtlCol="0">
            <a:normAutofit/>
          </a:bodyPr>
          <a:lstStyle/>
          <a:p>
            <a:pPr rtl="0"/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Memoria RAM </a:t>
            </a:r>
            <a:r>
              <a:rPr lang="es-ES" sz="2800" dirty="0" err="1" smtClean="0">
                <a:ea typeface="Tahoma" panose="020B0604030504040204" pitchFamily="34" charset="0"/>
                <a:cs typeface="Tahoma" panose="020B0604030504040204" pitchFamily="34" charset="0"/>
              </a:rPr>
              <a:t>direccionable</a:t>
            </a:r>
            <a:r>
              <a:rPr lang="es-ES" sz="2800" dirty="0" smtClean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4GiB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(2</a:t>
            </a:r>
            <a:r>
              <a:rPr lang="es-ES" sz="2800" baseline="30000" dirty="0">
                <a:ea typeface="Tahoma" panose="020B0604030504040204" pitchFamily="34" charset="0"/>
                <a:cs typeface="Tahoma" panose="020B0604030504040204" pitchFamily="34" charset="0"/>
              </a:rPr>
              <a:t>32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x8bytes = 2</a:t>
            </a:r>
            <a:r>
              <a:rPr lang="es-ES" sz="2800" baseline="30000" dirty="0">
                <a:ea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x32bytes)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Bus de datos 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direcciones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32 bits</a:t>
            </a: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Direccionable a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nivel de byte </a:t>
            </a:r>
            <a:r>
              <a:rPr lang="es-E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Cada 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byte tiene una única dirección de </a:t>
            </a:r>
            <a:r>
              <a:rPr lang="es-ES" sz="2400" dirty="0" smtClean="0">
                <a:ea typeface="Tahoma" panose="020B0604030504040204" pitchFamily="34" charset="0"/>
                <a:cs typeface="Tahoma" panose="020B0604030504040204" pitchFamily="34" charset="0"/>
              </a:rPr>
              <a:t>memoria</a:t>
            </a:r>
            <a:endParaRPr lang="es-ES" sz="24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Contiene datos de 8, 16 y 32 bits y direcciones de 32 bits</a:t>
            </a:r>
          </a:p>
          <a:p>
            <a:pPr lvl="1"/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Todos ellos </a:t>
            </a:r>
            <a:r>
              <a:rPr lang="es-ES" alt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alineados</a:t>
            </a:r>
            <a:r>
              <a:rPr lang="es-ES" altLang="es-ES" sz="2400" dirty="0">
                <a:ea typeface="Tahoma" panose="020B0604030504040204" pitchFamily="34" charset="0"/>
                <a:cs typeface="Tahoma" panose="020B0604030504040204" pitchFamily="34" charset="0"/>
              </a:rPr>
              <a:t> y con ordenación </a:t>
            </a:r>
            <a:r>
              <a:rPr lang="es-ES" altLang="es-ES" sz="24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little-endian</a:t>
            </a:r>
            <a:endParaRPr lang="es-ES" altLang="es-ES" sz="24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E69E27-EB46-786A-CDD3-D736144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13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0686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Modelo de memoria: 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alineamiento</a:t>
            </a:r>
            <a:endParaRPr lang="es-ES" sz="44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2928"/>
            <a:ext cx="9905999" cy="335323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La información almacenada en memoria está </a:t>
            </a:r>
            <a:r>
              <a:rPr lang="es-ES" sz="28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alineada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dirty="0">
                <a:ea typeface="Tahoma" panose="020B0604030504040204" pitchFamily="34" charset="0"/>
                <a:cs typeface="Tahoma" panose="020B0604030504040204" pitchFamily="34" charset="0"/>
              </a:rPr>
              <a:t>(restricciones de ubicación según su tamaño)</a:t>
            </a:r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s-ES" sz="28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Byte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puede ubicarse en cualquier dirección de memoria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Media palabra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: sólo puede ubicarse en </a:t>
            </a:r>
            <a:r>
              <a:rPr lang="es-ES" sz="2400" dirty="0" err="1">
                <a:ea typeface="Tahoma" panose="020B0604030504040204" pitchFamily="34" charset="0"/>
                <a:cs typeface="Tahoma" panose="020B0604030504040204" pitchFamily="34" charset="0"/>
              </a:rPr>
              <a:t>dir.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múltiplo de 2</a:t>
            </a:r>
          </a:p>
          <a:p>
            <a:pPr lvl="1"/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Palabra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: sólo puede ubicarse en </a:t>
            </a:r>
            <a:r>
              <a:rPr lang="es-ES" sz="2400" dirty="0" err="1">
                <a:ea typeface="Tahoma" panose="020B0604030504040204" pitchFamily="34" charset="0"/>
                <a:cs typeface="Tahoma" panose="020B0604030504040204" pitchFamily="34" charset="0"/>
              </a:rPr>
              <a:t>dir.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 múltiplo de 4 </a:t>
            </a:r>
          </a:p>
          <a:p>
            <a:r>
              <a:rPr lang="es-ES" dirty="0">
                <a:ea typeface="Tahoma" panose="020B0604030504040204" pitchFamily="34" charset="0"/>
                <a:cs typeface="Tahoma" panose="020B0604030504040204" pitchFamily="34" charset="0"/>
              </a:rPr>
              <a:t>Si se ubican consecutivamente datos de distinto tamaño quedan huecos vacíos</a:t>
            </a:r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375E1BFE-2DBE-6FBD-E9A7-AF81C357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06" y="4272036"/>
            <a:ext cx="2008529" cy="1529127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83CA1C5B-9933-859D-B692-C1193F92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329" y="4272036"/>
            <a:ext cx="3513238" cy="2052623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133E2BC5-5AE2-A6C6-BA1A-D86EDA6E6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262" y="4272036"/>
            <a:ext cx="3513238" cy="2068907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B88D5A-5D85-6986-D039-1A10A9EB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973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10686"/>
            <a:ext cx="9905998" cy="1478570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Modelo de memoria: 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ordenamiento</a:t>
            </a:r>
            <a:endParaRPr lang="es-ES" sz="44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6884"/>
            <a:ext cx="10450224" cy="3176059"/>
          </a:xfrm>
        </p:spPr>
        <p:txBody>
          <a:bodyPr rtlCol="0">
            <a:normAutofit fontScale="92500"/>
          </a:bodyPr>
          <a:lstStyle/>
          <a:p>
            <a:pPr rtl="0"/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Los bytes de una palabra tienen ordenamiento </a:t>
            </a:r>
            <a:r>
              <a:rPr lang="es-ES" sz="28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little-endian</a:t>
            </a:r>
            <a:endParaRPr lang="es-ES" sz="28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En la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dirección más baja </a:t>
            </a:r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se ubica el </a:t>
            </a:r>
            <a:r>
              <a:rPr lang="es-ES" sz="2400" dirty="0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byte menos significativo</a:t>
            </a: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La dirección de un dato coincide con la dirección de su byte menos significativo</a:t>
            </a:r>
          </a:p>
          <a:p>
            <a:r>
              <a:rPr lang="es-ES" sz="2800" dirty="0">
                <a:ea typeface="Tahoma" panose="020B0604030504040204" pitchFamily="34" charset="0"/>
                <a:cs typeface="Tahoma" panose="020B0604030504040204" pitchFamily="34" charset="0"/>
              </a:rPr>
              <a:t>Otros procesadores tienen ordenamiento </a:t>
            </a:r>
            <a:r>
              <a:rPr lang="es-ES" sz="2800" dirty="0" err="1">
                <a:solidFill>
                  <a:schemeClr val="accent2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big-endian</a:t>
            </a:r>
            <a:endParaRPr lang="es-ES" sz="2800" dirty="0">
              <a:solidFill>
                <a:schemeClr val="accent2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s-ES" sz="2400" dirty="0">
                <a:ea typeface="Tahoma" panose="020B0604030504040204" pitchFamily="34" charset="0"/>
                <a:cs typeface="Tahoma" panose="020B0604030504040204" pitchFamily="34" charset="0"/>
              </a:rPr>
              <a:t>En la dirección más baja se ubica el byte más significativo</a:t>
            </a:r>
          </a:p>
        </p:txBody>
      </p:sp>
      <p:pic>
        <p:nvPicPr>
          <p:cNvPr id="13" name="Imagen 12" descr="Tabla&#10;&#10;Descripción generada automáticamente">
            <a:extLst>
              <a:ext uri="{FF2B5EF4-FFF2-40B4-BE49-F238E27FC236}">
                <a16:creationId xmlns:a16="http://schemas.microsoft.com/office/drawing/2014/main" id="{A5F20C5E-CC01-541A-319F-B9F59E07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720" y="4289659"/>
            <a:ext cx="2015096" cy="1529127"/>
          </a:xfrm>
          <a:prstGeom prst="rect">
            <a:avLst/>
          </a:prstGeom>
        </p:spPr>
      </p:pic>
      <p:pic>
        <p:nvPicPr>
          <p:cNvPr id="14" name="Imagen 13" descr="Tabla&#10;&#10;Descripción generada automáticamente con confianza baja">
            <a:extLst>
              <a:ext uri="{FF2B5EF4-FFF2-40B4-BE49-F238E27FC236}">
                <a16:creationId xmlns:a16="http://schemas.microsoft.com/office/drawing/2014/main" id="{224068CA-DA3A-660E-EC18-E9724CB3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328" y="4272035"/>
            <a:ext cx="3477734" cy="2068907"/>
          </a:xfrm>
          <a:prstGeom prst="rect">
            <a:avLst/>
          </a:prstGeom>
        </p:spPr>
      </p:pic>
      <p:pic>
        <p:nvPicPr>
          <p:cNvPr id="15" name="Imagen 14" descr="Tabla&#10;&#10;Descripción generada automáticamente con confianza baja">
            <a:extLst>
              <a:ext uri="{FF2B5EF4-FFF2-40B4-BE49-F238E27FC236}">
                <a16:creationId xmlns:a16="http://schemas.microsoft.com/office/drawing/2014/main" id="{8957FEAF-76BB-AF0E-018D-D609EFC9B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261" y="4272036"/>
            <a:ext cx="3449202" cy="205262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0D982C-9E2D-5C2A-3E3B-BCD1EE86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02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registros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3382"/>
            <a:ext cx="9905999" cy="446609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Todos los </a:t>
            </a:r>
            <a:r>
              <a:rPr lang="es-ES" dirty="0">
                <a:solidFill>
                  <a:schemeClr val="accent2"/>
                </a:solidFill>
              </a:rPr>
              <a:t>datos</a:t>
            </a:r>
            <a:r>
              <a:rPr lang="es-ES" dirty="0"/>
              <a:t> residen en memoria, pero para ser operados deben </a:t>
            </a:r>
            <a:r>
              <a:rPr lang="es-ES" dirty="0">
                <a:solidFill>
                  <a:schemeClr val="accent2"/>
                </a:solidFill>
              </a:rPr>
              <a:t>cargarse en registros</a:t>
            </a:r>
          </a:p>
          <a:p>
            <a:r>
              <a:rPr lang="es-ES" dirty="0"/>
              <a:t>Un RISC-V dispone de </a:t>
            </a:r>
            <a:r>
              <a:rPr lang="es-ES" dirty="0">
                <a:solidFill>
                  <a:schemeClr val="accent2"/>
                </a:solidFill>
              </a:rPr>
              <a:t>32 registros de 32 bits </a:t>
            </a:r>
            <a:r>
              <a:rPr lang="es-ES" dirty="0"/>
              <a:t>de propósito general</a:t>
            </a:r>
          </a:p>
          <a:p>
            <a:pPr lvl="1"/>
            <a:r>
              <a:rPr lang="es-ES" dirty="0"/>
              <a:t>Se numeran del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s-ES" dirty="0"/>
              <a:t> al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x31</a:t>
            </a:r>
          </a:p>
          <a:p>
            <a:pPr lvl="1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registro </a:t>
            </a:r>
            <a:r>
              <a:rPr lang="es-E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s-ES" dirty="0">
                <a:solidFill>
                  <a:schemeClr val="accent2"/>
                </a:solidFill>
              </a:rPr>
              <a:t> </a:t>
            </a:r>
            <a:r>
              <a:rPr lang="es-ES" dirty="0"/>
              <a:t>contiene la </a:t>
            </a:r>
            <a:r>
              <a:rPr lang="es-ES" dirty="0">
                <a:solidFill>
                  <a:schemeClr val="accent2"/>
                </a:solidFill>
              </a:rPr>
              <a:t>constante 0</a:t>
            </a:r>
            <a:r>
              <a:rPr lang="es-ES" dirty="0"/>
              <a:t> (no se puede </a:t>
            </a:r>
            <a:r>
              <a:rPr lang="es-ES" dirty="0" smtClean="0"/>
              <a:t>sobrescribir)</a:t>
            </a:r>
            <a:endParaRPr lang="es-ES" dirty="0"/>
          </a:p>
          <a:p>
            <a:pPr lvl="1"/>
            <a:r>
              <a:rPr lang="es-ES" dirty="0"/>
              <a:t>Cada registro tiene un </a:t>
            </a:r>
            <a:r>
              <a:rPr lang="es-ES" dirty="0">
                <a:solidFill>
                  <a:schemeClr val="accent2"/>
                </a:solidFill>
              </a:rPr>
              <a:t>alias</a:t>
            </a:r>
            <a:r>
              <a:rPr lang="es-ES" dirty="0"/>
              <a:t> (para facilitar la programación)</a:t>
            </a:r>
          </a:p>
          <a:p>
            <a:r>
              <a:rPr lang="es-ES" dirty="0"/>
              <a:t>Adicionalmente dispone del registro especial, </a:t>
            </a:r>
            <a:r>
              <a:rPr lang="es-ES" dirty="0">
                <a:solidFill>
                  <a:schemeClr val="accent2"/>
                </a:solidFill>
              </a:rPr>
              <a:t>PC</a:t>
            </a:r>
            <a:r>
              <a:rPr lang="es-ES" dirty="0"/>
              <a:t> (</a:t>
            </a:r>
            <a:r>
              <a:rPr lang="es-ES" u="sng" dirty="0" err="1">
                <a:solidFill>
                  <a:schemeClr val="accent2"/>
                </a:solidFill>
              </a:rPr>
              <a:t>P</a:t>
            </a:r>
            <a:r>
              <a:rPr lang="es-ES" dirty="0" err="1"/>
              <a:t>rogram</a:t>
            </a:r>
            <a:r>
              <a:rPr lang="es-ES" dirty="0"/>
              <a:t> </a:t>
            </a:r>
            <a:r>
              <a:rPr lang="es-ES" u="sng" dirty="0" err="1">
                <a:solidFill>
                  <a:schemeClr val="accent2"/>
                </a:solidFill>
              </a:rPr>
              <a:t>C</a:t>
            </a:r>
            <a:r>
              <a:rPr lang="es-ES" dirty="0" err="1"/>
              <a:t>ounter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Contiene la </a:t>
            </a:r>
            <a:r>
              <a:rPr lang="es-ES" dirty="0">
                <a:solidFill>
                  <a:schemeClr val="accent2"/>
                </a:solidFill>
              </a:rPr>
              <a:t>dirección</a:t>
            </a:r>
            <a:r>
              <a:rPr lang="es-ES" dirty="0"/>
              <a:t> de memoria de la </a:t>
            </a:r>
            <a:r>
              <a:rPr lang="es-ES" dirty="0">
                <a:solidFill>
                  <a:schemeClr val="accent2"/>
                </a:solidFill>
              </a:rPr>
              <a:t>instrucción a ejecutar</a:t>
            </a:r>
          </a:p>
          <a:p>
            <a:pPr lvl="1"/>
            <a:r>
              <a:rPr lang="es-ES" dirty="0"/>
              <a:t>Al terminar de ejecutarla </a:t>
            </a:r>
            <a:r>
              <a:rPr lang="es-ES" dirty="0">
                <a:solidFill>
                  <a:schemeClr val="accent2"/>
                </a:solidFill>
              </a:rPr>
              <a:t>se incrementa en 4 </a:t>
            </a:r>
            <a:r>
              <a:rPr lang="es-ES" dirty="0"/>
              <a:t>(cada instrucción ocupa 4 bytes)</a:t>
            </a:r>
          </a:p>
          <a:p>
            <a:pPr lvl="2"/>
            <a:r>
              <a:rPr lang="es-ES" dirty="0"/>
              <a:t>Excepto en instrucciones de salto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B584F-2F5B-13DC-1DCC-FA84E626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7927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registros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8C2F9F38-BE1F-499D-3A0C-24B3665FC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811907"/>
              </p:ext>
            </p:extLst>
          </p:nvPr>
        </p:nvGraphicFramePr>
        <p:xfrm>
          <a:off x="1141413" y="1640700"/>
          <a:ext cx="9344826" cy="4719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613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1364873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6545340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# Reg.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Alias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zero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-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cero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eturn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ddress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dirección de retorno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tack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ointer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puntero de pila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g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lobal </a:t>
                      </a:r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ointer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puntero </a:t>
                      </a:r>
                      <a:r>
                        <a:rPr lang="es-ES" dirty="0" err="1">
                          <a:solidFill>
                            <a:schemeClr val="accent2"/>
                          </a:solidFill>
                        </a:rPr>
                        <a:t>glogal</a:t>
                      </a:r>
                      <a:endParaRPr lang="es-E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hread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ointer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puntero de hebra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x5…x7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t0…t2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emporary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register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registro temporal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s0/</a:t>
                      </a:r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aved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register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/ </a:t>
                      </a:r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f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rame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p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ointer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registro preservado / puntero de marco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aved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register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registro preservado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6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x10…x17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a0…a7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rgument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register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registro de argumento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654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x18…x27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s2…s11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aved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register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registro preservado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97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x28…x31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t3…t6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emporary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register</a:t>
                      </a:r>
                      <a:r>
                        <a:rPr lang="es-E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– </a:t>
                      </a:r>
                      <a:r>
                        <a:rPr lang="es-ES" dirty="0">
                          <a:solidFill>
                            <a:schemeClr val="accent2"/>
                          </a:solidFill>
                        </a:rPr>
                        <a:t>registro temporal 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551198"/>
                  </a:ext>
                </a:extLst>
              </a:tr>
            </a:tbl>
          </a:graphicData>
        </a:graphic>
      </p:graphicFrame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BFD27C5-7809-29A9-AA98-860CB8B6CBAC}"/>
              </a:ext>
            </a:extLst>
          </p:cNvPr>
          <p:cNvSpPr/>
          <p:nvPr/>
        </p:nvSpPr>
        <p:spPr>
          <a:xfrm>
            <a:off x="2743200" y="1666754"/>
            <a:ext cx="7449424" cy="4734046"/>
          </a:xfrm>
          <a:prstGeom prst="roundRect">
            <a:avLst>
              <a:gd name="adj" fmla="val 5936"/>
            </a:avLst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F86352D-763A-BBCD-FEF2-C992759A0C19}"/>
              </a:ext>
            </a:extLst>
          </p:cNvPr>
          <p:cNvSpPr txBox="1"/>
          <p:nvPr/>
        </p:nvSpPr>
        <p:spPr>
          <a:xfrm>
            <a:off x="3469640" y="6451134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i="1" dirty="0"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</a:rPr>
              <a:t>programando en ensamblador deben </a:t>
            </a:r>
            <a:r>
              <a:rPr lang="es-ES" sz="1800" i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usarse siempre los alias </a:t>
            </a:r>
            <a:endParaRPr lang="es-ES" dirty="0">
              <a:effectLst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623D72-A303-AEB9-1572-8FC97BD4E1C8}"/>
              </a:ext>
            </a:extLst>
          </p:cNvPr>
          <p:cNvSpPr txBox="1"/>
          <p:nvPr/>
        </p:nvSpPr>
        <p:spPr>
          <a:xfrm>
            <a:off x="11934265" y="22792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48DBDD-447E-7630-86FE-A7550FA1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128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Modos de direccionamiento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491"/>
            <a:ext cx="10108479" cy="5052291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Indican </a:t>
            </a:r>
            <a:r>
              <a:rPr lang="es-ES" dirty="0">
                <a:solidFill>
                  <a:schemeClr val="accent2"/>
                </a:solidFill>
              </a:rPr>
              <a:t>dónde</a:t>
            </a:r>
            <a:r>
              <a:rPr lang="es-ES" dirty="0"/>
              <a:t> se encuentran los operandos de una instrucción</a:t>
            </a:r>
          </a:p>
          <a:p>
            <a:r>
              <a:rPr lang="es-ES" dirty="0"/>
              <a:t>Los operandos pueden estar ubicados en:</a:t>
            </a:r>
          </a:p>
          <a:p>
            <a:pPr lvl="1"/>
            <a:r>
              <a:rPr lang="es-ES" dirty="0"/>
              <a:t>La propia </a:t>
            </a:r>
            <a:r>
              <a:rPr lang="es-ES" dirty="0">
                <a:solidFill>
                  <a:schemeClr val="accent2"/>
                </a:solidFill>
              </a:rPr>
              <a:t>instrucción</a:t>
            </a:r>
          </a:p>
          <a:p>
            <a:pPr lvl="1"/>
            <a:r>
              <a:rPr lang="es-ES" dirty="0"/>
              <a:t>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  <a:r>
              <a:rPr lang="es-ES" dirty="0"/>
              <a:t> del procesador (se indicará cuál)</a:t>
            </a:r>
          </a:p>
          <a:p>
            <a:pPr lvl="1"/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memoria</a:t>
            </a:r>
            <a:r>
              <a:rPr lang="es-ES" dirty="0"/>
              <a:t> del computador (se indicará la dirección que ocupa)</a:t>
            </a:r>
          </a:p>
          <a:p>
            <a:r>
              <a:rPr lang="es-ES" dirty="0"/>
              <a:t>En RISC-V sólo existen 4 modos de direccionamiento: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Inmediato</a:t>
            </a:r>
            <a:r>
              <a:rPr lang="es-ES" dirty="0"/>
              <a:t>: el operando es una </a:t>
            </a:r>
            <a:r>
              <a:rPr lang="es-ES" dirty="0">
                <a:solidFill>
                  <a:schemeClr val="accent2"/>
                </a:solidFill>
              </a:rPr>
              <a:t>constante</a:t>
            </a:r>
            <a:r>
              <a:rPr lang="es-ES" dirty="0"/>
              <a:t> ubicada en la propia </a:t>
            </a:r>
            <a:r>
              <a:rPr lang="es-ES" dirty="0">
                <a:solidFill>
                  <a:schemeClr val="accent2"/>
                </a:solidFill>
              </a:rPr>
              <a:t>instrucción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Directo a registro</a:t>
            </a:r>
            <a:r>
              <a:rPr lang="es-ES" dirty="0"/>
              <a:t>: el operando se encuentra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  <a:r>
              <a:rPr lang="es-ES" dirty="0"/>
              <a:t> del procesador, se indica cual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Relativo a registro</a:t>
            </a:r>
            <a:r>
              <a:rPr lang="es-ES" dirty="0"/>
              <a:t>: el operando se encuentra en </a:t>
            </a:r>
            <a:r>
              <a:rPr lang="es-ES" dirty="0">
                <a:solidFill>
                  <a:schemeClr val="accent2"/>
                </a:solidFill>
              </a:rPr>
              <a:t>memoria</a:t>
            </a:r>
            <a:r>
              <a:rPr lang="es-ES" dirty="0"/>
              <a:t>, su dirección se obtiene sumando el contenido de un registro y un inmediato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Relativo a PC</a:t>
            </a:r>
            <a:r>
              <a:rPr lang="es-ES" dirty="0"/>
              <a:t>: el operando es una </a:t>
            </a:r>
            <a:r>
              <a:rPr lang="es-ES" dirty="0">
                <a:solidFill>
                  <a:schemeClr val="accent2"/>
                </a:solidFill>
              </a:rPr>
              <a:t>dirección</a:t>
            </a:r>
            <a:r>
              <a:rPr lang="es-ES" dirty="0"/>
              <a:t> (de salto), se obtiene sumando el contenido del PC y un inmediato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FEC973-0E80-FDD7-7FED-7FD8AD7A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30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Modos de direccionamiento: 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Inmediato</a:t>
            </a:r>
            <a:endParaRPr lang="es-ES" sz="44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0877"/>
            <a:ext cx="10619953" cy="44838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El operando es una </a:t>
            </a:r>
            <a:r>
              <a:rPr lang="es-ES" dirty="0">
                <a:solidFill>
                  <a:schemeClr val="accent2"/>
                </a:solidFill>
              </a:rPr>
              <a:t>constante</a:t>
            </a:r>
            <a:r>
              <a:rPr lang="es-ES" dirty="0"/>
              <a:t> ubicada en la propia </a:t>
            </a:r>
            <a:r>
              <a:rPr lang="es-ES" dirty="0">
                <a:solidFill>
                  <a:schemeClr val="accent2"/>
                </a:solidFill>
              </a:rPr>
              <a:t>instrucción</a:t>
            </a:r>
            <a:endParaRPr lang="es-ES" dirty="0"/>
          </a:p>
          <a:p>
            <a:pPr lvl="1"/>
            <a:r>
              <a:rPr lang="es-ES" dirty="0"/>
              <a:t>En </a:t>
            </a:r>
            <a:r>
              <a:rPr lang="es-ES" dirty="0">
                <a:solidFill>
                  <a:schemeClr val="accent2"/>
                </a:solidFill>
              </a:rPr>
              <a:t>ensamblador</a:t>
            </a:r>
            <a:r>
              <a:rPr lang="es-ES" dirty="0"/>
              <a:t> se indica explícitamente la </a:t>
            </a:r>
            <a:r>
              <a:rPr lang="es-ES" dirty="0">
                <a:solidFill>
                  <a:schemeClr val="accent2"/>
                </a:solidFill>
              </a:rPr>
              <a:t>constante</a:t>
            </a:r>
            <a:r>
              <a:rPr lang="es-ES" dirty="0"/>
              <a:t> con la que operar:</a:t>
            </a:r>
          </a:p>
          <a:p>
            <a:pPr marL="457200" lvl="1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x1, 14</a:t>
            </a:r>
          </a:p>
          <a:p>
            <a:pPr lvl="1"/>
            <a:r>
              <a:rPr lang="es-ES" dirty="0"/>
              <a:t>La codificación de la instrucción contiene un </a:t>
            </a:r>
            <a:r>
              <a:rPr lang="es-ES" dirty="0">
                <a:solidFill>
                  <a:schemeClr val="accent2"/>
                </a:solidFill>
              </a:rPr>
              <a:t>campo</a:t>
            </a:r>
            <a:r>
              <a:rPr lang="es-ES" dirty="0"/>
              <a:t> que almacena la </a:t>
            </a:r>
            <a:r>
              <a:rPr lang="es-ES" dirty="0">
                <a:solidFill>
                  <a:srgbClr val="C00000"/>
                </a:solidFill>
              </a:rPr>
              <a:t>constante</a:t>
            </a:r>
            <a:r>
              <a:rPr lang="es-ES" dirty="0"/>
              <a:t>:</a:t>
            </a:r>
          </a:p>
          <a:p>
            <a:pPr lvl="1"/>
            <a:endParaRPr lang="es-ES" dirty="0"/>
          </a:p>
          <a:p>
            <a:pPr marL="0" indent="0">
              <a:buNone/>
            </a:pPr>
            <a:r>
              <a:rPr lang="es-ES" dirty="0"/>
              <a:t>Las instrucciones son de 32 bits </a:t>
            </a:r>
            <a:r>
              <a:rPr lang="es-ES" dirty="0">
                <a:sym typeface="Wingdings" pitchFamily="2" charset="2"/>
              </a:rPr>
              <a:t> los operandos inmediatos son de menor anchura</a:t>
            </a:r>
          </a:p>
          <a:p>
            <a:pPr lvl="1"/>
            <a:r>
              <a:rPr lang="es-ES" sz="2200" dirty="0">
                <a:solidFill>
                  <a:schemeClr val="accent2"/>
                </a:solidFill>
                <a:sym typeface="Wingdings" pitchFamily="2" charset="2"/>
              </a:rPr>
              <a:t>Inmediatos sin signo de 5 bits</a:t>
            </a:r>
            <a:r>
              <a:rPr lang="es-ES" sz="2200" dirty="0">
                <a:sym typeface="Wingdings" pitchFamily="2" charset="2"/>
              </a:rPr>
              <a:t>: se usan sin extender</a:t>
            </a:r>
          </a:p>
          <a:p>
            <a:pPr lvl="1"/>
            <a:r>
              <a:rPr lang="es-ES" sz="2200" dirty="0">
                <a:solidFill>
                  <a:schemeClr val="accent2"/>
                </a:solidFill>
                <a:sym typeface="Wingdings" pitchFamily="2" charset="2"/>
              </a:rPr>
              <a:t>Inmediatos con signo de 12/13 bits</a:t>
            </a:r>
            <a:r>
              <a:rPr lang="es-ES" sz="2200" dirty="0">
                <a:sym typeface="Wingdings" pitchFamily="2" charset="2"/>
              </a:rPr>
              <a:t>: se extienden a 32 bits antes de usarlos</a:t>
            </a:r>
          </a:p>
          <a:p>
            <a:pPr lvl="1"/>
            <a:r>
              <a:rPr lang="es-ES" sz="2200" dirty="0">
                <a:solidFill>
                  <a:schemeClr val="accent2"/>
                </a:solidFill>
                <a:sym typeface="Wingdings" pitchFamily="2" charset="2"/>
              </a:rPr>
              <a:t>Inmediatos de 20 bits</a:t>
            </a:r>
            <a:r>
              <a:rPr lang="es-ES" sz="2200" dirty="0">
                <a:sym typeface="Wingdings" pitchFamily="2" charset="2"/>
              </a:rPr>
              <a:t>: se usan sin extender pero desplazados</a:t>
            </a:r>
          </a:p>
          <a:p>
            <a:pPr lvl="1"/>
            <a:r>
              <a:rPr lang="es-ES" sz="2200" dirty="0">
                <a:solidFill>
                  <a:schemeClr val="accent2"/>
                </a:solidFill>
                <a:sym typeface="Wingdings" pitchFamily="2" charset="2"/>
              </a:rPr>
              <a:t>Inmediatos de 21 bits</a:t>
            </a:r>
            <a:r>
              <a:rPr lang="es-ES" sz="2200" dirty="0">
                <a:sym typeface="Wingdings" pitchFamily="2" charset="2"/>
              </a:rPr>
              <a:t>: se extienden a 32 bits antes de usarlos</a:t>
            </a:r>
            <a:endParaRPr lang="es-ES" sz="220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5A40C7A-D6B2-B28C-EE91-D301AA3A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939610"/>
              </p:ext>
            </p:extLst>
          </p:nvPr>
        </p:nvGraphicFramePr>
        <p:xfrm>
          <a:off x="1832342" y="360075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79998049"/>
                    </a:ext>
                  </a:extLst>
                </a:gridCol>
                <a:gridCol w="3660987">
                  <a:extLst>
                    <a:ext uri="{9D8B030D-6E8A-4147-A177-3AD203B41FA5}">
                      <a16:colId xmlns:a16="http://schemas.microsoft.com/office/drawing/2014/main" val="4045253786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429343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7594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B63D3A46-4116-E5DA-0DFF-AE2FFA6B993C}"/>
              </a:ext>
            </a:extLst>
          </p:cNvPr>
          <p:cNvSpPr/>
          <p:nvPr/>
        </p:nvSpPr>
        <p:spPr>
          <a:xfrm>
            <a:off x="7435344" y="2843705"/>
            <a:ext cx="447608" cy="3708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501F1-556B-096B-3DEC-7D8E8F5E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258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ipse 11">
            <a:extLst>
              <a:ext uri="{FF2B5EF4-FFF2-40B4-BE49-F238E27FC236}">
                <a16:creationId xmlns:a16="http://schemas.microsoft.com/office/drawing/2014/main" id="{FBBD0F48-B43A-A67D-F637-D9C21579958B}"/>
              </a:ext>
            </a:extLst>
          </p:cNvPr>
          <p:cNvSpPr/>
          <p:nvPr/>
        </p:nvSpPr>
        <p:spPr>
          <a:xfrm>
            <a:off x="6630119" y="2966743"/>
            <a:ext cx="447608" cy="37084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6573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Modos de direccionamiento: 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directo a registro</a:t>
            </a:r>
            <a:endParaRPr lang="es-ES" sz="44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15600"/>
            <a:ext cx="10628342" cy="2815274"/>
          </a:xfrm>
          <a:noFill/>
          <a:ln>
            <a:noFill/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El operando está almacenado en un </a:t>
            </a:r>
            <a:r>
              <a:rPr lang="es-ES" dirty="0">
                <a:solidFill>
                  <a:schemeClr val="accent2"/>
                </a:solidFill>
              </a:rPr>
              <a:t>registro del procesador</a:t>
            </a:r>
          </a:p>
          <a:p>
            <a:r>
              <a:rPr lang="es-ES" dirty="0"/>
              <a:t>En </a:t>
            </a:r>
            <a:r>
              <a:rPr lang="es-ES" dirty="0">
                <a:solidFill>
                  <a:schemeClr val="accent2"/>
                </a:solidFill>
              </a:rPr>
              <a:t>ensamblador</a:t>
            </a:r>
            <a:r>
              <a:rPr lang="es-ES" dirty="0"/>
              <a:t> se indica el nombre del registro que contiene el dato:</a:t>
            </a:r>
          </a:p>
          <a:p>
            <a:pPr marL="0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x1, x1, 14</a:t>
            </a:r>
          </a:p>
          <a:p>
            <a:r>
              <a:rPr lang="es-ES" dirty="0"/>
              <a:t>La codificación de la instrucción contiene un </a:t>
            </a:r>
            <a:r>
              <a:rPr lang="es-ES" dirty="0">
                <a:solidFill>
                  <a:schemeClr val="accent2"/>
                </a:solidFill>
              </a:rPr>
              <a:t>campo</a:t>
            </a:r>
            <a:r>
              <a:rPr lang="es-ES" dirty="0"/>
              <a:t> que indica el </a:t>
            </a:r>
            <a:r>
              <a:rPr lang="es-ES" dirty="0">
                <a:solidFill>
                  <a:schemeClr val="accent2"/>
                </a:solidFill>
              </a:rPr>
              <a:t>número del registro</a:t>
            </a:r>
            <a:r>
              <a:rPr lang="es-ES" dirty="0"/>
              <a:t>:</a:t>
            </a:r>
          </a:p>
          <a:p>
            <a:pPr lvl="1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5A40C7A-D6B2-B28C-EE91-D301AA3A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13082"/>
              </p:ext>
            </p:extLst>
          </p:nvPr>
        </p:nvGraphicFramePr>
        <p:xfrm>
          <a:off x="1849120" y="42270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79998049"/>
                    </a:ext>
                  </a:extLst>
                </a:gridCol>
                <a:gridCol w="1266850">
                  <a:extLst>
                    <a:ext uri="{9D8B030D-6E8A-4147-A177-3AD203B41FA5}">
                      <a16:colId xmlns:a16="http://schemas.microsoft.com/office/drawing/2014/main" val="4045253786"/>
                    </a:ext>
                  </a:extLst>
                </a:gridCol>
                <a:gridCol w="2394138">
                  <a:extLst>
                    <a:ext uri="{9D8B030D-6E8A-4147-A177-3AD203B41FA5}">
                      <a16:colId xmlns:a16="http://schemas.microsoft.com/office/drawing/2014/main" val="2777210300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429343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759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4E29F3A-2F10-F88C-8B6F-7E6E848BA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82919"/>
              </p:ext>
            </p:extLst>
          </p:nvPr>
        </p:nvGraphicFramePr>
        <p:xfrm>
          <a:off x="6088017" y="4807043"/>
          <a:ext cx="22820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-346</a:t>
                      </a:r>
                    </a:p>
                  </a:txBody>
                  <a:tcPr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2BA1926-20C7-8572-62AA-9B862A663C1E}"/>
              </a:ext>
            </a:extLst>
          </p:cNvPr>
          <p:cNvSpPr txBox="1"/>
          <p:nvPr/>
        </p:nvSpPr>
        <p:spPr>
          <a:xfrm>
            <a:off x="7174523" y="6592264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Forma libre 10">
            <a:extLst>
              <a:ext uri="{FF2B5EF4-FFF2-40B4-BE49-F238E27FC236}">
                <a16:creationId xmlns:a16="http://schemas.microsoft.com/office/drawing/2014/main" id="{8BFCC606-578C-E936-50AF-8F70CBB359B3}"/>
              </a:ext>
            </a:extLst>
          </p:cNvPr>
          <p:cNvSpPr/>
          <p:nvPr/>
        </p:nvSpPr>
        <p:spPr>
          <a:xfrm>
            <a:off x="5135177" y="4527181"/>
            <a:ext cx="1310384" cy="601924"/>
          </a:xfrm>
          <a:custGeom>
            <a:avLst/>
            <a:gdLst>
              <a:gd name="connsiteX0" fmla="*/ 18714 w 1310384"/>
              <a:gd name="connsiteY0" fmla="*/ 0 h 601924"/>
              <a:gd name="connsiteX1" fmla="*/ 178574 w 1310384"/>
              <a:gd name="connsiteY1" fmla="*/ 530735 h 601924"/>
              <a:gd name="connsiteX2" fmla="*/ 1310384 w 1310384"/>
              <a:gd name="connsiteY2" fmla="*/ 581891 h 601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0384" h="601924">
                <a:moveTo>
                  <a:pt x="18714" y="0"/>
                </a:moveTo>
                <a:cubicBezTo>
                  <a:pt x="-8995" y="216876"/>
                  <a:pt x="-36704" y="433753"/>
                  <a:pt x="178574" y="530735"/>
                </a:cubicBezTo>
                <a:cubicBezTo>
                  <a:pt x="393852" y="627717"/>
                  <a:pt x="852118" y="604804"/>
                  <a:pt x="1310384" y="581891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79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865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ES" sz="3200" dirty="0">
                <a:ea typeface="ＭＳ Ｐゴシック" charset="-128"/>
                <a:cs typeface="ＭＳ Ｐゴシック" charset="-128"/>
              </a:rPr>
              <a:t>¿Qué es un Computador?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9232" y="1981479"/>
            <a:ext cx="8897738" cy="3901796"/>
          </a:xfrm>
        </p:spPr>
        <p:txBody>
          <a:bodyPr>
            <a:normAutofit fontScale="25000" lnSpcReduction="20000"/>
          </a:bodyPr>
          <a:lstStyle/>
          <a:p>
            <a:pPr eaLnBrk="1" hangingPunct="1"/>
            <a:r>
              <a:rPr lang="es-ES" sz="9600" b="1" dirty="0">
                <a:ea typeface="ＭＳ Ｐゴシック" charset="-128"/>
                <a:cs typeface="ＭＳ Ｐゴシック" charset="-128"/>
              </a:rPr>
              <a:t>Específico</a:t>
            </a:r>
            <a:r>
              <a:rPr lang="es-ES" sz="9600" dirty="0">
                <a:ea typeface="ＭＳ Ｐゴシック" charset="-128"/>
                <a:cs typeface="ＭＳ Ｐゴシック" charset="-128"/>
              </a:rPr>
              <a:t>: Diseñado para una tarea determinada.</a:t>
            </a:r>
          </a:p>
          <a:p>
            <a:pPr eaLnBrk="1" hangingPunct="1"/>
            <a:r>
              <a:rPr lang="es-ES" sz="9600" b="1" dirty="0">
                <a:ea typeface="ＭＳ Ｐゴシック" charset="-128"/>
                <a:cs typeface="ＭＳ Ｐゴシック" charset="-128"/>
              </a:rPr>
              <a:t>General</a:t>
            </a:r>
            <a:r>
              <a:rPr lang="es-ES" sz="9600" dirty="0">
                <a:ea typeface="ＭＳ Ｐゴシック" charset="-128"/>
                <a:cs typeface="ＭＳ Ｐゴシック" charset="-128"/>
              </a:rPr>
              <a:t>: Máquina destinada a ejecutar cualquier tipo de </a:t>
            </a:r>
            <a:r>
              <a:rPr lang="es-ES" sz="9600" dirty="0" smtClean="0">
                <a:ea typeface="ＭＳ Ｐゴシック" charset="-128"/>
                <a:cs typeface="ＭＳ Ｐゴシック" charset="-128"/>
              </a:rPr>
              <a:t>algoritmo</a:t>
            </a:r>
          </a:p>
          <a:p>
            <a:endParaRPr lang="es-ES" sz="6000" dirty="0" smtClean="0">
              <a:ea typeface="ＭＳ Ｐゴシック" charset="-128"/>
              <a:cs typeface="ＭＳ Ｐゴシック" charset="-128"/>
            </a:endParaRPr>
          </a:p>
          <a:p>
            <a:pPr marL="0" indent="0">
              <a:buNone/>
            </a:pPr>
            <a:r>
              <a:rPr lang="es-ES" sz="9600" b="1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Programa almacenado</a:t>
            </a:r>
            <a:r>
              <a:rPr lang="es-ES" sz="9600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: Establecido por John Von </a:t>
            </a:r>
            <a:r>
              <a:rPr lang="es-ES" sz="9600" dirty="0">
                <a:solidFill>
                  <a:schemeClr val="accent1"/>
                </a:solidFill>
              </a:rPr>
              <a:t>Neumann </a:t>
            </a:r>
            <a:r>
              <a:rPr lang="es-ES" sz="9600" kern="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(1945</a:t>
            </a:r>
            <a:r>
              <a:rPr lang="es-ES" sz="9600" kern="0" dirty="0" smtClean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)</a:t>
            </a:r>
            <a:r>
              <a:rPr lang="es-ES_tradnl" sz="9600" dirty="0" smtClean="0">
                <a:solidFill>
                  <a:schemeClr val="accent1"/>
                </a:solidFill>
                <a:sym typeface="Symbol"/>
              </a:rPr>
              <a:t></a:t>
            </a:r>
          </a:p>
          <a:p>
            <a:r>
              <a:rPr lang="es-ES" sz="9600" dirty="0" smtClean="0">
                <a:ea typeface="ＭＳ Ｐゴシック" charset="-128"/>
                <a:cs typeface="ＭＳ Ｐゴシック" charset="-128"/>
              </a:rPr>
              <a:t>El </a:t>
            </a:r>
            <a:r>
              <a:rPr lang="es-ES" sz="9600" dirty="0">
                <a:ea typeface="ＭＳ Ｐゴシック" charset="-128"/>
                <a:cs typeface="ＭＳ Ｐゴシック" charset="-128"/>
              </a:rPr>
              <a:t>almacenamiento de los programas en memoria.</a:t>
            </a:r>
          </a:p>
          <a:p>
            <a:r>
              <a:rPr lang="es-ES" sz="9600" dirty="0">
                <a:ea typeface="ＭＳ Ｐゴシック" charset="-128"/>
                <a:cs typeface="ＭＳ Ｐゴシック" charset="-128"/>
              </a:rPr>
              <a:t>Las instrucciones se codifican de forma numérica (secuencias binarias)</a:t>
            </a:r>
          </a:p>
          <a:p>
            <a:pPr eaLnBrk="1" hangingPunct="1"/>
            <a:endParaRPr lang="es-E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Flecha abajo 5"/>
          <p:cNvSpPr/>
          <p:nvPr/>
        </p:nvSpPr>
        <p:spPr bwMode="auto">
          <a:xfrm>
            <a:off x="5015880" y="3331840"/>
            <a:ext cx="342900" cy="457200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s-ES_tradnl" sz="1200">
              <a:solidFill>
                <a:schemeClr val="tx1"/>
              </a:solidFill>
              <a:latin typeface="Arial" pitchFamily="-107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64024" y="2035652"/>
            <a:ext cx="615553" cy="496855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TIPOS DE PROPOSITO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026554" y="0"/>
            <a:ext cx="1641446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7234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76573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Modos de direccionamiento: 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Relativo a registro</a:t>
            </a:r>
            <a:endParaRPr lang="es-ES" sz="44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43301"/>
            <a:ext cx="10616478" cy="24349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operando está en una posición de </a:t>
            </a:r>
            <a:r>
              <a:rPr lang="es-ES" dirty="0">
                <a:solidFill>
                  <a:schemeClr val="accent2"/>
                </a:solidFill>
              </a:rPr>
              <a:t>memoria</a:t>
            </a:r>
            <a:r>
              <a:rPr lang="es-ES" dirty="0"/>
              <a:t> cuya </a:t>
            </a:r>
            <a:r>
              <a:rPr lang="es-ES" dirty="0">
                <a:solidFill>
                  <a:schemeClr val="accent2"/>
                </a:solidFill>
              </a:rPr>
              <a:t>dirección se calcula</a:t>
            </a:r>
            <a:r>
              <a:rPr lang="es-ES" dirty="0"/>
              <a:t>:</a:t>
            </a:r>
          </a:p>
          <a:p>
            <a:r>
              <a:rPr lang="es-ES" dirty="0">
                <a:solidFill>
                  <a:schemeClr val="accent2"/>
                </a:solidFill>
              </a:rPr>
              <a:t>Sumando</a:t>
            </a:r>
            <a:r>
              <a:rPr lang="es-ES" dirty="0"/>
              <a:t> el contenido de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  <a:r>
              <a:rPr lang="es-ES" dirty="0"/>
              <a:t> y un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constante contenido en la instrucción</a:t>
            </a:r>
          </a:p>
          <a:p>
            <a:r>
              <a:rPr lang="es-ES" dirty="0"/>
              <a:t>En </a:t>
            </a:r>
            <a:r>
              <a:rPr lang="es-ES" dirty="0">
                <a:solidFill>
                  <a:schemeClr val="accent2"/>
                </a:solidFill>
              </a:rPr>
              <a:t>ensamblador</a:t>
            </a:r>
            <a:r>
              <a:rPr lang="es-ES" dirty="0"/>
              <a:t> se indica explícitamente 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y el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  <a:r>
              <a:rPr lang="es-ES" dirty="0"/>
              <a:t>:</a:t>
            </a:r>
          </a:p>
          <a:p>
            <a:pPr marL="0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x3, -32(x1)</a:t>
            </a:r>
          </a:p>
          <a:p>
            <a:r>
              <a:rPr lang="es-ES" dirty="0"/>
              <a:t>La codificación de la instrucción contiene </a:t>
            </a:r>
            <a:r>
              <a:rPr lang="es-ES" dirty="0">
                <a:solidFill>
                  <a:schemeClr val="accent2"/>
                </a:solidFill>
              </a:rPr>
              <a:t>campos</a:t>
            </a:r>
            <a:r>
              <a:rPr lang="es-ES" dirty="0"/>
              <a:t> para indicar </a:t>
            </a:r>
            <a:r>
              <a:rPr lang="es-ES" dirty="0">
                <a:solidFill>
                  <a:schemeClr val="accent2"/>
                </a:solidFill>
              </a:rPr>
              <a:t>ambos elementos</a:t>
            </a:r>
            <a:r>
              <a:rPr lang="es-ES" dirty="0"/>
              <a:t>:</a:t>
            </a:r>
          </a:p>
          <a:p>
            <a:pPr lvl="1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5A40C7A-D6B2-B28C-EE91-D301AA3A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78059"/>
              </p:ext>
            </p:extLst>
          </p:nvPr>
        </p:nvGraphicFramePr>
        <p:xfrm>
          <a:off x="2149656" y="42782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79998049"/>
                    </a:ext>
                  </a:extLst>
                </a:gridCol>
                <a:gridCol w="1266850">
                  <a:extLst>
                    <a:ext uri="{9D8B030D-6E8A-4147-A177-3AD203B41FA5}">
                      <a16:colId xmlns:a16="http://schemas.microsoft.com/office/drawing/2014/main" val="4045253786"/>
                    </a:ext>
                  </a:extLst>
                </a:gridCol>
                <a:gridCol w="2394138">
                  <a:extLst>
                    <a:ext uri="{9D8B030D-6E8A-4147-A177-3AD203B41FA5}">
                      <a16:colId xmlns:a16="http://schemas.microsoft.com/office/drawing/2014/main" val="2777210300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429343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-32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759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02BA1926-20C7-8572-62AA-9B862A663C1E}"/>
              </a:ext>
            </a:extLst>
          </p:cNvPr>
          <p:cNvSpPr txBox="1"/>
          <p:nvPr/>
        </p:nvSpPr>
        <p:spPr>
          <a:xfrm>
            <a:off x="1656157" y="6426297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228306D-2189-AAD8-3218-CA816A47E594}"/>
              </a:ext>
            </a:extLst>
          </p:cNvPr>
          <p:cNvSpPr/>
          <p:nvPr/>
        </p:nvSpPr>
        <p:spPr>
          <a:xfrm>
            <a:off x="6409778" y="3445049"/>
            <a:ext cx="1225595" cy="394855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CFEB076-61C7-F234-0240-BF585A4A8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42507"/>
              </p:ext>
            </p:extLst>
          </p:nvPr>
        </p:nvGraphicFramePr>
        <p:xfrm>
          <a:off x="633600" y="5018113"/>
          <a:ext cx="228209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3c2fe530</a:t>
                      </a:r>
                    </a:p>
                  </a:txBody>
                  <a:tcPr marT="0" marB="0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2" name="Forma libre 11">
            <a:extLst>
              <a:ext uri="{FF2B5EF4-FFF2-40B4-BE49-F238E27FC236}">
                <a16:creationId xmlns:a16="http://schemas.microsoft.com/office/drawing/2014/main" id="{E15C4AED-C0EF-5530-5223-426933CC6488}"/>
              </a:ext>
            </a:extLst>
          </p:cNvPr>
          <p:cNvSpPr/>
          <p:nvPr/>
        </p:nvSpPr>
        <p:spPr>
          <a:xfrm>
            <a:off x="716724" y="4482477"/>
            <a:ext cx="4558661" cy="767329"/>
          </a:xfrm>
          <a:custGeom>
            <a:avLst/>
            <a:gdLst>
              <a:gd name="connsiteX0" fmla="*/ 3800711 w 3800711"/>
              <a:gd name="connsiteY0" fmla="*/ 0 h 594680"/>
              <a:gd name="connsiteX1" fmla="*/ 341337 w 3800711"/>
              <a:gd name="connsiteY1" fmla="*/ 63944 h 594680"/>
              <a:gd name="connsiteX2" fmla="*/ 315760 w 3800711"/>
              <a:gd name="connsiteY2" fmla="*/ 594680 h 59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0711" h="594680">
                <a:moveTo>
                  <a:pt x="3800711" y="0"/>
                </a:moveTo>
                <a:lnTo>
                  <a:pt x="341337" y="63944"/>
                </a:lnTo>
                <a:cubicBezTo>
                  <a:pt x="-239488" y="163057"/>
                  <a:pt x="38136" y="378868"/>
                  <a:pt x="315760" y="594680"/>
                </a:cubicBezTo>
              </a:path>
            </a:pathLst>
          </a:custGeom>
          <a:noFill/>
          <a:ln>
            <a:solidFill>
              <a:schemeClr val="accent2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9F5B586-9C10-5C0C-D76C-AEBAE6373A1E}"/>
              </a:ext>
            </a:extLst>
          </p:cNvPr>
          <p:cNvSpPr/>
          <p:nvPr/>
        </p:nvSpPr>
        <p:spPr>
          <a:xfrm>
            <a:off x="3423504" y="5133639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4130228-4AE5-6308-40A5-4411BCD40E3A}"/>
              </a:ext>
            </a:extLst>
          </p:cNvPr>
          <p:cNvCxnSpPr>
            <a:endCxn id="13" idx="0"/>
          </p:cNvCxnSpPr>
          <p:nvPr/>
        </p:nvCxnSpPr>
        <p:spPr>
          <a:xfrm>
            <a:off x="3570575" y="4649062"/>
            <a:ext cx="1" cy="4845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27A04C6-9D9E-051F-BD88-7A8E080B31BB}"/>
              </a:ext>
            </a:extLst>
          </p:cNvPr>
          <p:cNvCxnSpPr>
            <a:endCxn id="13" idx="2"/>
          </p:cNvCxnSpPr>
          <p:nvPr/>
        </p:nvCxnSpPr>
        <p:spPr>
          <a:xfrm>
            <a:off x="2915692" y="5267921"/>
            <a:ext cx="50781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52B7C0B-3EA4-49FC-D9C6-C61925146EC9}"/>
              </a:ext>
            </a:extLst>
          </p:cNvPr>
          <p:cNvCxnSpPr>
            <a:cxnSpLocks/>
          </p:cNvCxnSpPr>
          <p:nvPr/>
        </p:nvCxnSpPr>
        <p:spPr>
          <a:xfrm>
            <a:off x="3713753" y="5274644"/>
            <a:ext cx="1657548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35EA4791-5021-0D82-97BC-54338A4B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01128"/>
              </p:ext>
            </p:extLst>
          </p:nvPr>
        </p:nvGraphicFramePr>
        <p:xfrm>
          <a:off x="5089948" y="4812425"/>
          <a:ext cx="263966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64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3c2fe510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23480</a:t>
                      </a:r>
                    </a:p>
                  </a:txBody>
                  <a:tcPr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3c2fe514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3754EDC7-F50B-58D6-D9FE-885FFA2F1AEF}"/>
              </a:ext>
            </a:extLst>
          </p:cNvPr>
          <p:cNvSpPr txBox="1"/>
          <p:nvPr/>
        </p:nvSpPr>
        <p:spPr>
          <a:xfrm>
            <a:off x="6529633" y="6426297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DB8D5C-E3A6-5A4C-17F1-6FF88F03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924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Modos de direccionamiento: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Relativo </a:t>
            </a: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a PC</a:t>
            </a:r>
            <a:endParaRPr lang="es-ES" sz="44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1813"/>
            <a:ext cx="10921957" cy="273208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El operando es una </a:t>
            </a:r>
            <a:r>
              <a:rPr lang="es-ES" dirty="0">
                <a:solidFill>
                  <a:schemeClr val="accent2"/>
                </a:solidFill>
              </a:rPr>
              <a:t>dirección</a:t>
            </a:r>
            <a:r>
              <a:rPr lang="es-ES" dirty="0"/>
              <a:t> (de salto) que se calcula:</a:t>
            </a:r>
          </a:p>
          <a:p>
            <a:r>
              <a:rPr lang="es-ES" dirty="0">
                <a:solidFill>
                  <a:schemeClr val="accent2"/>
                </a:solidFill>
              </a:rPr>
              <a:t>Sumando</a:t>
            </a:r>
            <a:r>
              <a:rPr lang="es-ES" dirty="0"/>
              <a:t> el contenido del </a:t>
            </a:r>
            <a:r>
              <a:rPr lang="es-ES" dirty="0">
                <a:solidFill>
                  <a:schemeClr val="accent2"/>
                </a:solidFill>
              </a:rPr>
              <a:t>PC</a:t>
            </a:r>
            <a:r>
              <a:rPr lang="es-ES" dirty="0"/>
              <a:t> y un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constante contenido en la instrucción</a:t>
            </a:r>
          </a:p>
          <a:p>
            <a:r>
              <a:rPr lang="es-ES" dirty="0"/>
              <a:t>En </a:t>
            </a:r>
            <a:r>
              <a:rPr lang="es-ES" dirty="0">
                <a:solidFill>
                  <a:schemeClr val="accent2"/>
                </a:solidFill>
              </a:rPr>
              <a:t>ensamblador</a:t>
            </a:r>
            <a:r>
              <a:rPr lang="es-ES" dirty="0"/>
              <a:t> se indica explícitamente 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:</a:t>
            </a:r>
          </a:p>
          <a:p>
            <a:pPr marL="0" indent="0" algn="ctr">
              <a:buNone/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x3, 1024</a:t>
            </a:r>
          </a:p>
          <a:p>
            <a:r>
              <a:rPr lang="es-ES" dirty="0"/>
              <a:t>La codificación de la instrucción contiene un </a:t>
            </a:r>
            <a:r>
              <a:rPr lang="es-ES" dirty="0">
                <a:solidFill>
                  <a:schemeClr val="accent2"/>
                </a:solidFill>
              </a:rPr>
              <a:t>campo</a:t>
            </a:r>
            <a:r>
              <a:rPr lang="es-ES" dirty="0"/>
              <a:t> para indicar 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:</a:t>
            </a:r>
          </a:p>
          <a:p>
            <a:pPr lvl="1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5A40C7A-D6B2-B28C-EE91-D301AA3A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3057"/>
              </p:ext>
            </p:extLst>
          </p:nvPr>
        </p:nvGraphicFramePr>
        <p:xfrm>
          <a:off x="2149656" y="444600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6183">
                  <a:extLst>
                    <a:ext uri="{9D8B030D-6E8A-4147-A177-3AD203B41FA5}">
                      <a16:colId xmlns:a16="http://schemas.microsoft.com/office/drawing/2014/main" val="2879998049"/>
                    </a:ext>
                  </a:extLst>
                </a:gridCol>
                <a:gridCol w="2394138">
                  <a:extLst>
                    <a:ext uri="{9D8B030D-6E8A-4147-A177-3AD203B41FA5}">
                      <a16:colId xmlns:a16="http://schemas.microsoft.com/office/drawing/2014/main" val="2777210300"/>
                    </a:ext>
                  </a:extLst>
                </a:gridCol>
                <a:gridCol w="1757679">
                  <a:extLst>
                    <a:ext uri="{9D8B030D-6E8A-4147-A177-3AD203B41FA5}">
                      <a16:colId xmlns:a16="http://schemas.microsoft.com/office/drawing/2014/main" val="4293439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1024</a:t>
                      </a: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027594"/>
                  </a:ext>
                </a:extLst>
              </a:tr>
            </a:tbl>
          </a:graphicData>
        </a:graphic>
      </p:graphicFrame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C228306D-2189-AAD8-3218-CA816A47E594}"/>
              </a:ext>
            </a:extLst>
          </p:cNvPr>
          <p:cNvSpPr/>
          <p:nvPr/>
        </p:nvSpPr>
        <p:spPr>
          <a:xfrm>
            <a:off x="6804469" y="3622992"/>
            <a:ext cx="785125" cy="394855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CFEB076-61C7-F234-0240-BF585A4A8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189436"/>
              </p:ext>
            </p:extLst>
          </p:nvPr>
        </p:nvGraphicFramePr>
        <p:xfrm>
          <a:off x="1178222" y="5340537"/>
          <a:ext cx="228209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3c2f0000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</a:tbl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59F5B586-9C10-5C0C-D76C-AEBAE6373A1E}"/>
              </a:ext>
            </a:extLst>
          </p:cNvPr>
          <p:cNvSpPr/>
          <p:nvPr/>
        </p:nvSpPr>
        <p:spPr>
          <a:xfrm>
            <a:off x="3974836" y="5301419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4130228-4AE5-6308-40A5-4411BCD40E3A}"/>
              </a:ext>
            </a:extLst>
          </p:cNvPr>
          <p:cNvCxnSpPr>
            <a:endCxn id="13" idx="0"/>
          </p:cNvCxnSpPr>
          <p:nvPr/>
        </p:nvCxnSpPr>
        <p:spPr>
          <a:xfrm>
            <a:off x="4121907" y="4816842"/>
            <a:ext cx="1" cy="4845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27A04C6-9D9E-051F-BD88-7A8E080B31BB}"/>
              </a:ext>
            </a:extLst>
          </p:cNvPr>
          <p:cNvCxnSpPr>
            <a:endCxn id="13" idx="2"/>
          </p:cNvCxnSpPr>
          <p:nvPr/>
        </p:nvCxnSpPr>
        <p:spPr>
          <a:xfrm>
            <a:off x="3467024" y="5435701"/>
            <a:ext cx="507812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52B7C0B-3EA4-49FC-D9C6-C61925146EC9}"/>
              </a:ext>
            </a:extLst>
          </p:cNvPr>
          <p:cNvCxnSpPr>
            <a:cxnSpLocks/>
          </p:cNvCxnSpPr>
          <p:nvPr/>
        </p:nvCxnSpPr>
        <p:spPr>
          <a:xfrm>
            <a:off x="4265085" y="5442424"/>
            <a:ext cx="1059950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35EA4791-5021-0D82-97BC-54338A4B2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20522"/>
              </p:ext>
            </p:extLst>
          </p:nvPr>
        </p:nvGraphicFramePr>
        <p:xfrm>
          <a:off x="5089948" y="4980205"/>
          <a:ext cx="263966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64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3c2f0400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0" i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instrucción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3c2f0404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1" name="CuadroTexto 20">
            <a:extLst>
              <a:ext uri="{FF2B5EF4-FFF2-40B4-BE49-F238E27FC236}">
                <a16:creationId xmlns:a16="http://schemas.microsoft.com/office/drawing/2014/main" id="{3754EDC7-F50B-58D6-D9FE-885FFA2F1AEF}"/>
              </a:ext>
            </a:extLst>
          </p:cNvPr>
          <p:cNvSpPr txBox="1"/>
          <p:nvPr/>
        </p:nvSpPr>
        <p:spPr>
          <a:xfrm>
            <a:off x="6529633" y="6594077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75781D-1AAC-8B3C-1DAE-AF912CEB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706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1559"/>
            <a:ext cx="9905999" cy="4273234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repertorio de instrucciones </a:t>
            </a:r>
            <a:r>
              <a:rPr lang="es-ES" dirty="0"/>
              <a:t>es el conjunto de todas las instrucciones que puede ejecutar un procesador </a:t>
            </a:r>
          </a:p>
          <a:p>
            <a:r>
              <a:rPr lang="es-ES" dirty="0"/>
              <a:t>Hay diferentes tipos de instrucciones: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Transformación de datos</a:t>
            </a:r>
            <a:r>
              <a:rPr lang="es-ES" dirty="0"/>
              <a:t>: realizan operaciones aritméticas, lógicas bit a bit y de desplazamiento de bits.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Transferencia de datos</a:t>
            </a:r>
            <a:r>
              <a:rPr lang="es-ES" dirty="0"/>
              <a:t>: copian datos entre registros y memoria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Control o salto</a:t>
            </a:r>
            <a:r>
              <a:rPr lang="es-ES" dirty="0"/>
              <a:t>: rompen el orden implícito de ejecución (modifican PC)</a:t>
            </a:r>
          </a:p>
          <a:p>
            <a:pPr lvl="1"/>
            <a:r>
              <a:rPr lang="es-ES" dirty="0">
                <a:solidFill>
                  <a:schemeClr val="accent2"/>
                </a:solidFill>
              </a:rPr>
              <a:t>Privilegiadas</a:t>
            </a:r>
            <a:r>
              <a:rPr lang="es-ES" dirty="0"/>
              <a:t>: permiten acceso a funcionalidades para control del sistema</a:t>
            </a:r>
          </a:p>
          <a:p>
            <a:r>
              <a:rPr lang="es-ES" dirty="0"/>
              <a:t>El repertorio de instrucciones del RISC-V es extremadamente reducido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CD9D7-B52F-81CB-C11C-C95A9CBF3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887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aritméticas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840" y="1267659"/>
            <a:ext cx="10147964" cy="297825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Realizan operaciones aritméticas con 2 operandos fuente y 1 operando destino, todos de 32 bits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operando izquierdo</a:t>
            </a:r>
            <a:r>
              <a:rPr lang="es-ES" dirty="0"/>
              <a:t> se encuentra SIEMPRE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operando derecho </a:t>
            </a:r>
            <a:r>
              <a:rPr lang="es-ES" dirty="0"/>
              <a:t>se encuentra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  <a:r>
              <a:rPr lang="es-ES" dirty="0"/>
              <a:t> o es un </a:t>
            </a:r>
            <a:r>
              <a:rPr lang="es-ES" dirty="0">
                <a:solidFill>
                  <a:schemeClr val="accent2"/>
                </a:solidFill>
              </a:rPr>
              <a:t>inmediato corto</a:t>
            </a:r>
          </a:p>
          <a:p>
            <a:pPr lvl="1"/>
            <a:r>
              <a:rPr lang="es-ES" dirty="0"/>
              <a:t>La constante inmediata es de 12 bits en C2 ([-2048, +2048]) pero se extiende a 32 bits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resultado</a:t>
            </a:r>
            <a:r>
              <a:rPr lang="es-ES" dirty="0"/>
              <a:t> se almacena SIEMPRE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8B25E1-4665-6DA5-3C38-BF8FEB12E3A8}"/>
              </a:ext>
            </a:extLst>
          </p:cNvPr>
          <p:cNvSpPr txBox="1"/>
          <p:nvPr/>
        </p:nvSpPr>
        <p:spPr>
          <a:xfrm>
            <a:off x="2157600" y="4489313"/>
            <a:ext cx="258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x1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5469786" y="4489313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</a:t>
            </a:r>
            <a:r>
              <a:rPr lang="es-E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1AB8631-268A-3F6E-BDA2-43750E03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402786"/>
              </p:ext>
            </p:extLst>
          </p:nvPr>
        </p:nvGraphicFramePr>
        <p:xfrm>
          <a:off x="2255605" y="4933464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0f500ce4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FA2E917-557A-8A83-3D59-74ABF823203A}"/>
              </a:ext>
            </a:extLst>
          </p:cNvPr>
          <p:cNvSpPr txBox="1"/>
          <p:nvPr/>
        </p:nvSpPr>
        <p:spPr>
          <a:xfrm>
            <a:off x="3301773" y="6533294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44975"/>
              </p:ext>
            </p:extLst>
          </p:nvPr>
        </p:nvGraphicFramePr>
        <p:xfrm>
          <a:off x="5763046" y="4937316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0f700006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6809214" y="6537146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CBEA581-01D7-07F6-18B7-295B543EF109}"/>
              </a:ext>
            </a:extLst>
          </p:cNvPr>
          <p:cNvSpPr/>
          <p:nvPr/>
        </p:nvSpPr>
        <p:spPr>
          <a:xfrm>
            <a:off x="7384140" y="4538381"/>
            <a:ext cx="811841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E3A50CD-BA00-3BF0-29A8-75FD34EF2856}"/>
              </a:ext>
            </a:extLst>
          </p:cNvPr>
          <p:cNvSpPr/>
          <p:nvPr/>
        </p:nvSpPr>
        <p:spPr>
          <a:xfrm>
            <a:off x="3753691" y="4544200"/>
            <a:ext cx="946056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5ED337F-6C3E-270F-01AE-413205C3D5AF}"/>
              </a:ext>
            </a:extLst>
          </p:cNvPr>
          <p:cNvSpPr/>
          <p:nvPr/>
        </p:nvSpPr>
        <p:spPr>
          <a:xfrm>
            <a:off x="3191443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6792461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8C6F93B9-C57F-493B-D84C-9B9251C12839}"/>
              </a:ext>
            </a:extLst>
          </p:cNvPr>
          <p:cNvSpPr/>
          <p:nvPr/>
        </p:nvSpPr>
        <p:spPr>
          <a:xfrm>
            <a:off x="3402106" y="4297744"/>
            <a:ext cx="1492623" cy="213744"/>
          </a:xfrm>
          <a:custGeom>
            <a:avLst/>
            <a:gdLst>
              <a:gd name="connsiteX0" fmla="*/ 1492623 w 1492623"/>
              <a:gd name="connsiteY0" fmla="*/ 18762 h 213744"/>
              <a:gd name="connsiteX1" fmla="*/ 329453 w 1492623"/>
              <a:gd name="connsiteY1" fmla="*/ 18762 h 213744"/>
              <a:gd name="connsiteX2" fmla="*/ 0 w 1492623"/>
              <a:gd name="connsiteY2" fmla="*/ 213744 h 21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623" h="213744">
                <a:moveTo>
                  <a:pt x="1492623" y="18762"/>
                </a:moveTo>
                <a:cubicBezTo>
                  <a:pt x="1035423" y="2513"/>
                  <a:pt x="578223" y="-13735"/>
                  <a:pt x="329453" y="18762"/>
                </a:cubicBezTo>
                <a:cubicBezTo>
                  <a:pt x="80683" y="51259"/>
                  <a:pt x="40341" y="132501"/>
                  <a:pt x="0" y="213744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E9C2FFF5-A242-0DA2-C4E5-185A1AF64D7C}"/>
              </a:ext>
            </a:extLst>
          </p:cNvPr>
          <p:cNvSpPr/>
          <p:nvPr/>
        </p:nvSpPr>
        <p:spPr>
          <a:xfrm>
            <a:off x="4619065" y="4476203"/>
            <a:ext cx="282388" cy="48732"/>
          </a:xfrm>
          <a:custGeom>
            <a:avLst/>
            <a:gdLst>
              <a:gd name="connsiteX0" fmla="*/ 282388 w 282388"/>
              <a:gd name="connsiteY0" fmla="*/ 15115 h 48732"/>
              <a:gd name="connsiteX1" fmla="*/ 100853 w 282388"/>
              <a:gd name="connsiteY1" fmla="*/ 1668 h 48732"/>
              <a:gd name="connsiteX2" fmla="*/ 0 w 282388"/>
              <a:gd name="connsiteY2" fmla="*/ 48732 h 4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88" h="48732">
                <a:moveTo>
                  <a:pt x="282388" y="15115"/>
                </a:moveTo>
                <a:cubicBezTo>
                  <a:pt x="215153" y="5590"/>
                  <a:pt x="147918" y="-3935"/>
                  <a:pt x="100853" y="1668"/>
                </a:cubicBezTo>
                <a:cubicBezTo>
                  <a:pt x="53788" y="7271"/>
                  <a:pt x="26894" y="28001"/>
                  <a:pt x="0" y="4873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56A53DA-04F4-9E13-8EB0-F4089A48BA73}"/>
              </a:ext>
            </a:extLst>
          </p:cNvPr>
          <p:cNvSpPr/>
          <p:nvPr/>
        </p:nvSpPr>
        <p:spPr>
          <a:xfrm>
            <a:off x="4922858" y="581272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D650012-E176-D99B-A41B-BF5F72817578}"/>
              </a:ext>
            </a:extLst>
          </p:cNvPr>
          <p:cNvCxnSpPr>
            <a:cxnSpLocks/>
          </p:cNvCxnSpPr>
          <p:nvPr/>
        </p:nvCxnSpPr>
        <p:spPr>
          <a:xfrm flipH="1">
            <a:off x="4537697" y="5942606"/>
            <a:ext cx="390194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 34">
            <a:extLst>
              <a:ext uri="{FF2B5EF4-FFF2-40B4-BE49-F238E27FC236}">
                <a16:creationId xmlns:a16="http://schemas.microsoft.com/office/drawing/2014/main" id="{CEF103A9-3627-5AC4-C018-1BB3606BC047}"/>
              </a:ext>
            </a:extLst>
          </p:cNvPr>
          <p:cNvSpPr/>
          <p:nvPr/>
        </p:nvSpPr>
        <p:spPr>
          <a:xfrm>
            <a:off x="4537697" y="5387601"/>
            <a:ext cx="437715" cy="45514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C61B49F2-6415-8529-936C-A9B15E6C2B65}"/>
              </a:ext>
            </a:extLst>
          </p:cNvPr>
          <p:cNvSpPr/>
          <p:nvPr/>
        </p:nvSpPr>
        <p:spPr>
          <a:xfrm>
            <a:off x="4535453" y="5197099"/>
            <a:ext cx="641665" cy="645648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ECBEF32-AE01-6934-5365-072990D40167}"/>
              </a:ext>
            </a:extLst>
          </p:cNvPr>
          <p:cNvCxnSpPr>
            <a:cxnSpLocks/>
          </p:cNvCxnSpPr>
          <p:nvPr/>
        </p:nvCxnSpPr>
        <p:spPr>
          <a:xfrm flipH="1">
            <a:off x="4928347" y="554108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25D797E-C6FA-F978-4BF6-D389C8AB862F}"/>
              </a:ext>
            </a:extLst>
          </p:cNvPr>
          <p:cNvCxnSpPr>
            <a:cxnSpLocks/>
          </p:cNvCxnSpPr>
          <p:nvPr/>
        </p:nvCxnSpPr>
        <p:spPr>
          <a:xfrm flipH="1">
            <a:off x="5127815" y="554108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1AA3F9F-CB4E-E771-0AF6-2C5A0317D2E4}"/>
              </a:ext>
            </a:extLst>
          </p:cNvPr>
          <p:cNvCxnSpPr>
            <a:cxnSpLocks/>
          </p:cNvCxnSpPr>
          <p:nvPr/>
        </p:nvCxnSpPr>
        <p:spPr>
          <a:xfrm flipH="1">
            <a:off x="4717674" y="588174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AB6A16-1F59-1FC1-E4D4-20149437A94D}"/>
              </a:ext>
            </a:extLst>
          </p:cNvPr>
          <p:cNvSpPr txBox="1"/>
          <p:nvPr/>
        </p:nvSpPr>
        <p:spPr>
          <a:xfrm>
            <a:off x="5110600" y="552108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011E3FF-9DB1-FCA6-FD06-D31642693557}"/>
              </a:ext>
            </a:extLst>
          </p:cNvPr>
          <p:cNvSpPr txBox="1"/>
          <p:nvPr/>
        </p:nvSpPr>
        <p:spPr>
          <a:xfrm>
            <a:off x="4898917" y="55267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B9AB49D-5C80-8D61-804C-287AEEA72B19}"/>
              </a:ext>
            </a:extLst>
          </p:cNvPr>
          <p:cNvSpPr txBox="1"/>
          <p:nvPr/>
        </p:nvSpPr>
        <p:spPr>
          <a:xfrm>
            <a:off x="4663366" y="59098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F408A9-CDA8-FB32-A5E6-3F94EB99C6DD}"/>
              </a:ext>
            </a:extLst>
          </p:cNvPr>
          <p:cNvSpPr/>
          <p:nvPr/>
        </p:nvSpPr>
        <p:spPr>
          <a:xfrm>
            <a:off x="8426537" y="580611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6AFD18E-5FA8-D78F-2DFD-47E52B4597EA}"/>
              </a:ext>
            </a:extLst>
          </p:cNvPr>
          <p:cNvCxnSpPr>
            <a:cxnSpLocks/>
          </p:cNvCxnSpPr>
          <p:nvPr/>
        </p:nvCxnSpPr>
        <p:spPr>
          <a:xfrm flipH="1">
            <a:off x="8041376" y="5935996"/>
            <a:ext cx="390194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 45">
            <a:extLst>
              <a:ext uri="{FF2B5EF4-FFF2-40B4-BE49-F238E27FC236}">
                <a16:creationId xmlns:a16="http://schemas.microsoft.com/office/drawing/2014/main" id="{27B50F65-D975-C097-479E-FEF485B832EC}"/>
              </a:ext>
            </a:extLst>
          </p:cNvPr>
          <p:cNvSpPr/>
          <p:nvPr/>
        </p:nvSpPr>
        <p:spPr>
          <a:xfrm>
            <a:off x="8041376" y="5380991"/>
            <a:ext cx="437715" cy="45514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7CB83D0A-4ECA-EAFD-3352-6BFF6CCA48C7}"/>
              </a:ext>
            </a:extLst>
          </p:cNvPr>
          <p:cNvSpPr/>
          <p:nvPr/>
        </p:nvSpPr>
        <p:spPr>
          <a:xfrm>
            <a:off x="8101853" y="4693024"/>
            <a:ext cx="578944" cy="114311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5EEA55D-DEF5-B67F-86EB-16636C8A99E6}"/>
              </a:ext>
            </a:extLst>
          </p:cNvPr>
          <p:cNvCxnSpPr>
            <a:cxnSpLocks/>
          </p:cNvCxnSpPr>
          <p:nvPr/>
        </p:nvCxnSpPr>
        <p:spPr>
          <a:xfrm flipH="1">
            <a:off x="8432026" y="553447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786990-B653-CEDE-4923-6DCAFF13DD0E}"/>
              </a:ext>
            </a:extLst>
          </p:cNvPr>
          <p:cNvCxnSpPr>
            <a:cxnSpLocks/>
          </p:cNvCxnSpPr>
          <p:nvPr/>
        </p:nvCxnSpPr>
        <p:spPr>
          <a:xfrm flipH="1">
            <a:off x="8631494" y="553447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A7140F-9570-5C46-EAA3-1DD941173E40}"/>
              </a:ext>
            </a:extLst>
          </p:cNvPr>
          <p:cNvCxnSpPr>
            <a:cxnSpLocks/>
          </p:cNvCxnSpPr>
          <p:nvPr/>
        </p:nvCxnSpPr>
        <p:spPr>
          <a:xfrm flipH="1">
            <a:off x="8221353" y="587513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AE87EA4-1C9F-6C53-4F44-3272DBC7D689}"/>
              </a:ext>
            </a:extLst>
          </p:cNvPr>
          <p:cNvSpPr txBox="1"/>
          <p:nvPr/>
        </p:nvSpPr>
        <p:spPr>
          <a:xfrm>
            <a:off x="8402596" y="552013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5BDED6A-10DD-F60A-A178-0F84AA2F0354}"/>
              </a:ext>
            </a:extLst>
          </p:cNvPr>
          <p:cNvSpPr txBox="1"/>
          <p:nvPr/>
        </p:nvSpPr>
        <p:spPr>
          <a:xfrm>
            <a:off x="8167045" y="590319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8611511" y="551974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947A4A9-6E5F-1833-718E-2C1B05019086}"/>
              </a:ext>
            </a:extLst>
          </p:cNvPr>
          <p:cNvCxnSpPr>
            <a:cxnSpLocks/>
          </p:cNvCxnSpPr>
          <p:nvPr/>
        </p:nvCxnSpPr>
        <p:spPr>
          <a:xfrm flipH="1">
            <a:off x="8627790" y="475195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8611511" y="475851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12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>
            <a:off x="8372295" y="5008981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32C003-AA66-6207-5BB4-35D8B6E8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83</a:t>
            </a:fld>
            <a:endParaRPr lang="es-ES" noProof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4847665" y="417297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4847665" y="436785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2 operandos fuente</a:t>
            </a:r>
          </a:p>
        </p:txBody>
      </p:sp>
      <p:sp>
        <p:nvSpPr>
          <p:cNvPr id="59" name="Forma libre 58">
            <a:extLst>
              <a:ext uri="{FF2B5EF4-FFF2-40B4-BE49-F238E27FC236}">
                <a16:creationId xmlns:a16="http://schemas.microsoft.com/office/drawing/2014/main" id="{E1B9838E-BA8A-F95A-7B0D-BCAAD97F5064}"/>
              </a:ext>
            </a:extLst>
          </p:cNvPr>
          <p:cNvSpPr/>
          <p:nvPr/>
        </p:nvSpPr>
        <p:spPr>
          <a:xfrm>
            <a:off x="6660859" y="4297743"/>
            <a:ext cx="244206" cy="207021"/>
          </a:xfrm>
          <a:custGeom>
            <a:avLst/>
            <a:gdLst>
              <a:gd name="connsiteX0" fmla="*/ 0 w 773206"/>
              <a:gd name="connsiteY0" fmla="*/ 20703 h 235856"/>
              <a:gd name="connsiteX1" fmla="*/ 463923 w 773206"/>
              <a:gd name="connsiteY1" fmla="*/ 20703 h 235856"/>
              <a:gd name="connsiteX2" fmla="*/ 773206 w 773206"/>
              <a:gd name="connsiteY2" fmla="*/ 235856 h 2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06" h="235856">
                <a:moveTo>
                  <a:pt x="0" y="20703"/>
                </a:moveTo>
                <a:cubicBezTo>
                  <a:pt x="167527" y="2773"/>
                  <a:pt x="335055" y="-15156"/>
                  <a:pt x="463923" y="20703"/>
                </a:cubicBezTo>
                <a:cubicBezTo>
                  <a:pt x="592791" y="56562"/>
                  <a:pt x="682998" y="146209"/>
                  <a:pt x="773206" y="235856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E9C2FFF5-A242-0DA2-C4E5-185A1AF64D7C}"/>
              </a:ext>
            </a:extLst>
          </p:cNvPr>
          <p:cNvSpPr/>
          <p:nvPr/>
        </p:nvSpPr>
        <p:spPr>
          <a:xfrm>
            <a:off x="4619065" y="4476203"/>
            <a:ext cx="282388" cy="48732"/>
          </a:xfrm>
          <a:custGeom>
            <a:avLst/>
            <a:gdLst>
              <a:gd name="connsiteX0" fmla="*/ 282388 w 282388"/>
              <a:gd name="connsiteY0" fmla="*/ 15115 h 48732"/>
              <a:gd name="connsiteX1" fmla="*/ 100853 w 282388"/>
              <a:gd name="connsiteY1" fmla="*/ 1668 h 48732"/>
              <a:gd name="connsiteX2" fmla="*/ 0 w 282388"/>
              <a:gd name="connsiteY2" fmla="*/ 48732 h 4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88" h="48732">
                <a:moveTo>
                  <a:pt x="282388" y="15115"/>
                </a:moveTo>
                <a:cubicBezTo>
                  <a:pt x="215153" y="5590"/>
                  <a:pt x="147918" y="-3935"/>
                  <a:pt x="100853" y="1668"/>
                </a:cubicBezTo>
                <a:cubicBezTo>
                  <a:pt x="53788" y="7271"/>
                  <a:pt x="26894" y="28001"/>
                  <a:pt x="0" y="4873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F52D94FC-BA8E-581B-71C4-2EAAD581DDC8}"/>
              </a:ext>
            </a:extLst>
          </p:cNvPr>
          <p:cNvSpPr/>
          <p:nvPr/>
        </p:nvSpPr>
        <p:spPr>
          <a:xfrm>
            <a:off x="6733118" y="4356835"/>
            <a:ext cx="783788" cy="165931"/>
          </a:xfrm>
          <a:custGeom>
            <a:avLst/>
            <a:gdLst>
              <a:gd name="connsiteX0" fmla="*/ 0 w 1391771"/>
              <a:gd name="connsiteY0" fmla="*/ 161376 h 161376"/>
              <a:gd name="connsiteX1" fmla="*/ 1048871 w 1391771"/>
              <a:gd name="connsiteY1" fmla="*/ 11 h 161376"/>
              <a:gd name="connsiteX2" fmla="*/ 1391771 w 1391771"/>
              <a:gd name="connsiteY2" fmla="*/ 154652 h 16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771" h="161376">
                <a:moveTo>
                  <a:pt x="0" y="161376"/>
                </a:moveTo>
                <a:cubicBezTo>
                  <a:pt x="408454" y="81254"/>
                  <a:pt x="816909" y="1132"/>
                  <a:pt x="1048871" y="11"/>
                </a:cubicBezTo>
                <a:cubicBezTo>
                  <a:pt x="1280833" y="-1110"/>
                  <a:pt x="1336302" y="76771"/>
                  <a:pt x="1391771" y="15465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14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aritméticas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56862"/>
            <a:ext cx="9905999" cy="4722810"/>
          </a:xfrm>
        </p:spPr>
        <p:txBody>
          <a:bodyPr>
            <a:normAutofit lnSpcReduction="10000"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r>
              <a:rPr lang="es-ES" sz="2000" dirty="0"/>
              <a:t>Existen </a:t>
            </a:r>
            <a:r>
              <a:rPr lang="es-ES" sz="2000" dirty="0">
                <a:solidFill>
                  <a:schemeClr val="accent2"/>
                </a:solidFill>
              </a:rPr>
              <a:t>instrucciones diferentes</a:t>
            </a:r>
            <a:r>
              <a:rPr lang="es-ES" sz="2000" dirty="0"/>
              <a:t> de comparación para interpretar operandos fuente como </a:t>
            </a:r>
            <a:r>
              <a:rPr lang="es-ES" sz="2000" dirty="0">
                <a:solidFill>
                  <a:schemeClr val="accent2"/>
                </a:solidFill>
              </a:rPr>
              <a:t>datos con y sin signo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040887"/>
              </p:ext>
            </p:extLst>
          </p:nvPr>
        </p:nvGraphicFramePr>
        <p:xfrm>
          <a:off x="1141413" y="1245535"/>
          <a:ext cx="9906000" cy="46938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981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2816751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4203268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22345">
                <a:tc>
                  <a:txBody>
                    <a:bodyPr/>
                    <a:lstStyle/>
                    <a:p>
                      <a:endParaRPr lang="es-ES" sz="1500" dirty="0"/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55637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+ rs2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add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suma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556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rs1 - rs2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sub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tract</a:t>
                      </a:r>
                      <a:endParaRPr lang="es-E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resta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556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&lt;</a:t>
                      </a:r>
                      <a:r>
                        <a:rPr lang="es-ES" sz="15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rs2)</a:t>
                      </a:r>
                    </a:p>
                    <a:p>
                      <a:pPr algn="l"/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then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(1)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else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(0)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et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han</a:t>
                      </a:r>
                      <a:endParaRPr lang="es-E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“menor que” con signo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556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sltu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&lt;</a:t>
                      </a:r>
                      <a:r>
                        <a:rPr lang="es-ES" sz="15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rs2)</a:t>
                      </a:r>
                    </a:p>
                    <a:p>
                      <a:pPr algn="l"/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then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(1)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else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(0)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et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han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u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nsigned</a:t>
                      </a:r>
                      <a:endParaRPr lang="es-E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“menor que” sin signo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5563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5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+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79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slti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5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&lt;</a:t>
                      </a:r>
                      <a:r>
                        <a:rPr lang="es-ES" sz="15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algn="l"/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then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(1)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else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(0)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et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han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endParaRPr lang="es-E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“menor que constante” con signo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79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sltiu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5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&lt;</a:t>
                      </a:r>
                      <a:r>
                        <a:rPr lang="es-ES" sz="15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</a:p>
                    <a:p>
                      <a:pPr algn="l"/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then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(1) </a:t>
                      </a:r>
                      <a:r>
                        <a:rPr lang="es-ES" sz="1500" b="0" baseline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else</a:t>
                      </a:r>
                      <a:r>
                        <a:rPr lang="es-ES" sz="15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(0)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et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if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ess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t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han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u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nsigned</a:t>
                      </a:r>
                      <a:endParaRPr lang="es-ES" sz="15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algn="l"/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“menor que constante” sin signo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3195E5-2C03-242B-C14E-240CADE1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445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multiplicación y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división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93092"/>
            <a:ext cx="10628342" cy="28763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El resultado de </a:t>
            </a:r>
            <a:r>
              <a:rPr lang="es-ES" dirty="0">
                <a:solidFill>
                  <a:schemeClr val="accent2"/>
                </a:solidFill>
              </a:rPr>
              <a:t>multiplicar 2 datos de 32 bits </a:t>
            </a:r>
            <a:r>
              <a:rPr lang="es-ES" dirty="0"/>
              <a:t>requiere </a:t>
            </a:r>
            <a:r>
              <a:rPr lang="es-ES" dirty="0">
                <a:solidFill>
                  <a:schemeClr val="accent2"/>
                </a:solidFill>
              </a:rPr>
              <a:t>64 bits</a:t>
            </a:r>
          </a:p>
          <a:p>
            <a:r>
              <a:rPr lang="es-ES" dirty="0"/>
              <a:t>Por ello existen </a:t>
            </a:r>
            <a:r>
              <a:rPr lang="es-ES" dirty="0">
                <a:solidFill>
                  <a:schemeClr val="accent2"/>
                </a:solidFill>
              </a:rPr>
              <a:t>2 tipos de instrucciones de multiplicación</a:t>
            </a:r>
            <a:r>
              <a:rPr lang="es-ES" dirty="0"/>
              <a:t>: una para la </a:t>
            </a:r>
            <a:r>
              <a:rPr lang="es-ES" dirty="0">
                <a:solidFill>
                  <a:schemeClr val="accent2"/>
                </a:solidFill>
              </a:rPr>
              <a:t>parte alta </a:t>
            </a:r>
            <a:r>
              <a:rPr lang="es-ES" dirty="0"/>
              <a:t>(más significativa) del resultado y otra para la </a:t>
            </a:r>
            <a:r>
              <a:rPr lang="es-ES" dirty="0">
                <a:solidFill>
                  <a:schemeClr val="accent2"/>
                </a:solidFill>
              </a:rPr>
              <a:t>parte baja </a:t>
            </a:r>
            <a:r>
              <a:rPr lang="es-ES" dirty="0"/>
              <a:t>(menos significativa)</a:t>
            </a:r>
          </a:p>
          <a:p>
            <a:pPr lvl="1"/>
            <a:r>
              <a:rPr lang="es-ES" dirty="0"/>
              <a:t>Sólo existe una instrucción para obtener la parte baja del resultado.</a:t>
            </a:r>
          </a:p>
          <a:p>
            <a:pPr lvl="1"/>
            <a:r>
              <a:rPr lang="es-ES" dirty="0"/>
              <a:t>Existen dos instrucciones para la parte alta según los operandos fuente sean con o sin signo</a:t>
            </a:r>
          </a:p>
          <a:p>
            <a:r>
              <a:rPr lang="es-ES" dirty="0"/>
              <a:t>Todos los </a:t>
            </a:r>
            <a:r>
              <a:rPr lang="es-ES" dirty="0">
                <a:solidFill>
                  <a:schemeClr val="accent2"/>
                </a:solidFill>
              </a:rPr>
              <a:t>operandos</a:t>
            </a:r>
            <a:r>
              <a:rPr lang="es-ES" dirty="0"/>
              <a:t> de estas instrucciones se encuentran en </a:t>
            </a:r>
            <a:r>
              <a:rPr lang="es-ES" dirty="0">
                <a:solidFill>
                  <a:schemeClr val="accent2"/>
                </a:solidFill>
              </a:rPr>
              <a:t>registros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8B25E1-4665-6DA5-3C38-BF8FEB12E3A8}"/>
              </a:ext>
            </a:extLst>
          </p:cNvPr>
          <p:cNvSpPr txBox="1"/>
          <p:nvPr/>
        </p:nvSpPr>
        <p:spPr>
          <a:xfrm>
            <a:off x="2157600" y="4489313"/>
            <a:ext cx="258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x1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5469786" y="4489313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mulh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x1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1AB8631-268A-3F6E-BDA2-43750E03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680412"/>
              </p:ext>
            </p:extLst>
          </p:nvPr>
        </p:nvGraphicFramePr>
        <p:xfrm>
          <a:off x="2255605" y="4933464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9c800000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FA2E917-557A-8A83-3D59-74ABF823203A}"/>
              </a:ext>
            </a:extLst>
          </p:cNvPr>
          <p:cNvSpPr txBox="1"/>
          <p:nvPr/>
        </p:nvSpPr>
        <p:spPr>
          <a:xfrm>
            <a:off x="3301773" y="6533294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CBEA581-01D7-07F6-18B7-295B543EF109}"/>
              </a:ext>
            </a:extLst>
          </p:cNvPr>
          <p:cNvSpPr/>
          <p:nvPr/>
        </p:nvSpPr>
        <p:spPr>
          <a:xfrm>
            <a:off x="7308476" y="4538381"/>
            <a:ext cx="88750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E3A50CD-BA00-3BF0-29A8-75FD34EF2856}"/>
              </a:ext>
            </a:extLst>
          </p:cNvPr>
          <p:cNvSpPr/>
          <p:nvPr/>
        </p:nvSpPr>
        <p:spPr>
          <a:xfrm>
            <a:off x="3753691" y="4544200"/>
            <a:ext cx="946056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5ED337F-6C3E-270F-01AE-413205C3D5AF}"/>
              </a:ext>
            </a:extLst>
          </p:cNvPr>
          <p:cNvSpPr/>
          <p:nvPr/>
        </p:nvSpPr>
        <p:spPr>
          <a:xfrm>
            <a:off x="3191443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6792461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4847665" y="417297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4847665" y="436785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2 operandos fuente</a:t>
            </a:r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8C6F93B9-C57F-493B-D84C-9B9251C12839}"/>
              </a:ext>
            </a:extLst>
          </p:cNvPr>
          <p:cNvSpPr/>
          <p:nvPr/>
        </p:nvSpPr>
        <p:spPr>
          <a:xfrm>
            <a:off x="3402106" y="4297744"/>
            <a:ext cx="1492623" cy="213744"/>
          </a:xfrm>
          <a:custGeom>
            <a:avLst/>
            <a:gdLst>
              <a:gd name="connsiteX0" fmla="*/ 1492623 w 1492623"/>
              <a:gd name="connsiteY0" fmla="*/ 18762 h 213744"/>
              <a:gd name="connsiteX1" fmla="*/ 329453 w 1492623"/>
              <a:gd name="connsiteY1" fmla="*/ 18762 h 213744"/>
              <a:gd name="connsiteX2" fmla="*/ 0 w 1492623"/>
              <a:gd name="connsiteY2" fmla="*/ 213744 h 21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623" h="213744">
                <a:moveTo>
                  <a:pt x="1492623" y="18762"/>
                </a:moveTo>
                <a:cubicBezTo>
                  <a:pt x="1035423" y="2513"/>
                  <a:pt x="578223" y="-13735"/>
                  <a:pt x="329453" y="18762"/>
                </a:cubicBezTo>
                <a:cubicBezTo>
                  <a:pt x="80683" y="51259"/>
                  <a:pt x="40341" y="132501"/>
                  <a:pt x="0" y="213744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E1B9838E-BA8A-F95A-7B0D-BCAAD97F5064}"/>
              </a:ext>
            </a:extLst>
          </p:cNvPr>
          <p:cNvSpPr/>
          <p:nvPr/>
        </p:nvSpPr>
        <p:spPr>
          <a:xfrm>
            <a:off x="6660859" y="4297743"/>
            <a:ext cx="244206" cy="207021"/>
          </a:xfrm>
          <a:custGeom>
            <a:avLst/>
            <a:gdLst>
              <a:gd name="connsiteX0" fmla="*/ 0 w 773206"/>
              <a:gd name="connsiteY0" fmla="*/ 20703 h 235856"/>
              <a:gd name="connsiteX1" fmla="*/ 463923 w 773206"/>
              <a:gd name="connsiteY1" fmla="*/ 20703 h 235856"/>
              <a:gd name="connsiteX2" fmla="*/ 773206 w 773206"/>
              <a:gd name="connsiteY2" fmla="*/ 235856 h 2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06" h="235856">
                <a:moveTo>
                  <a:pt x="0" y="20703"/>
                </a:moveTo>
                <a:cubicBezTo>
                  <a:pt x="167527" y="2773"/>
                  <a:pt x="335055" y="-15156"/>
                  <a:pt x="463923" y="20703"/>
                </a:cubicBezTo>
                <a:cubicBezTo>
                  <a:pt x="592791" y="56562"/>
                  <a:pt x="682998" y="146209"/>
                  <a:pt x="773206" y="235856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E9C2FFF5-A242-0DA2-C4E5-185A1AF64D7C}"/>
              </a:ext>
            </a:extLst>
          </p:cNvPr>
          <p:cNvSpPr/>
          <p:nvPr/>
        </p:nvSpPr>
        <p:spPr>
          <a:xfrm>
            <a:off x="4619065" y="4476203"/>
            <a:ext cx="282388" cy="48732"/>
          </a:xfrm>
          <a:custGeom>
            <a:avLst/>
            <a:gdLst>
              <a:gd name="connsiteX0" fmla="*/ 282388 w 282388"/>
              <a:gd name="connsiteY0" fmla="*/ 15115 h 48732"/>
              <a:gd name="connsiteX1" fmla="*/ 100853 w 282388"/>
              <a:gd name="connsiteY1" fmla="*/ 1668 h 48732"/>
              <a:gd name="connsiteX2" fmla="*/ 0 w 282388"/>
              <a:gd name="connsiteY2" fmla="*/ 48732 h 4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88" h="48732">
                <a:moveTo>
                  <a:pt x="282388" y="15115"/>
                </a:moveTo>
                <a:cubicBezTo>
                  <a:pt x="215153" y="5590"/>
                  <a:pt x="147918" y="-3935"/>
                  <a:pt x="100853" y="1668"/>
                </a:cubicBezTo>
                <a:cubicBezTo>
                  <a:pt x="53788" y="7271"/>
                  <a:pt x="26894" y="28001"/>
                  <a:pt x="0" y="4873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F52D94FC-BA8E-581B-71C4-2EAAD581DDC8}"/>
              </a:ext>
            </a:extLst>
          </p:cNvPr>
          <p:cNvSpPr/>
          <p:nvPr/>
        </p:nvSpPr>
        <p:spPr>
          <a:xfrm>
            <a:off x="6733118" y="4356835"/>
            <a:ext cx="783788" cy="165931"/>
          </a:xfrm>
          <a:custGeom>
            <a:avLst/>
            <a:gdLst>
              <a:gd name="connsiteX0" fmla="*/ 0 w 1391771"/>
              <a:gd name="connsiteY0" fmla="*/ 161376 h 161376"/>
              <a:gd name="connsiteX1" fmla="*/ 1048871 w 1391771"/>
              <a:gd name="connsiteY1" fmla="*/ 11 h 161376"/>
              <a:gd name="connsiteX2" fmla="*/ 1391771 w 1391771"/>
              <a:gd name="connsiteY2" fmla="*/ 154652 h 16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771" h="161376">
                <a:moveTo>
                  <a:pt x="0" y="161376"/>
                </a:moveTo>
                <a:cubicBezTo>
                  <a:pt x="408454" y="81254"/>
                  <a:pt x="816909" y="1132"/>
                  <a:pt x="1048871" y="11"/>
                </a:cubicBezTo>
                <a:cubicBezTo>
                  <a:pt x="1280833" y="-1110"/>
                  <a:pt x="1336302" y="76771"/>
                  <a:pt x="1391771" y="15465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56A53DA-04F4-9E13-8EB0-F4089A48BA73}"/>
              </a:ext>
            </a:extLst>
          </p:cNvPr>
          <p:cNvSpPr/>
          <p:nvPr/>
        </p:nvSpPr>
        <p:spPr>
          <a:xfrm>
            <a:off x="4922858" y="5597568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s-ES" sz="3200" dirty="0">
                <a:solidFill>
                  <a:schemeClr val="accent2"/>
                </a:solidFill>
              </a:rPr>
              <a:t>x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D650012-E176-D99B-A41B-BF5F72817578}"/>
              </a:ext>
            </a:extLst>
          </p:cNvPr>
          <p:cNvCxnSpPr>
            <a:cxnSpLocks/>
          </p:cNvCxnSpPr>
          <p:nvPr/>
        </p:nvCxnSpPr>
        <p:spPr>
          <a:xfrm>
            <a:off x="5069929" y="5855322"/>
            <a:ext cx="0" cy="23932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a libre 34">
            <a:extLst>
              <a:ext uri="{FF2B5EF4-FFF2-40B4-BE49-F238E27FC236}">
                <a16:creationId xmlns:a16="http://schemas.microsoft.com/office/drawing/2014/main" id="{CEF103A9-3627-5AC4-C018-1BB3606BC047}"/>
              </a:ext>
            </a:extLst>
          </p:cNvPr>
          <p:cNvSpPr/>
          <p:nvPr/>
        </p:nvSpPr>
        <p:spPr>
          <a:xfrm>
            <a:off x="4537697" y="5387601"/>
            <a:ext cx="437715" cy="24248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C61B49F2-6415-8529-936C-A9B15E6C2B65}"/>
              </a:ext>
            </a:extLst>
          </p:cNvPr>
          <p:cNvSpPr/>
          <p:nvPr/>
        </p:nvSpPr>
        <p:spPr>
          <a:xfrm>
            <a:off x="4535453" y="5197099"/>
            <a:ext cx="641665" cy="43298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ECBEF32-AE01-6934-5365-072990D40167}"/>
              </a:ext>
            </a:extLst>
          </p:cNvPr>
          <p:cNvCxnSpPr>
            <a:cxnSpLocks/>
          </p:cNvCxnSpPr>
          <p:nvPr/>
        </p:nvCxnSpPr>
        <p:spPr>
          <a:xfrm flipH="1">
            <a:off x="4928347" y="532592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25D797E-C6FA-F978-4BF6-D389C8AB862F}"/>
              </a:ext>
            </a:extLst>
          </p:cNvPr>
          <p:cNvCxnSpPr>
            <a:cxnSpLocks/>
          </p:cNvCxnSpPr>
          <p:nvPr/>
        </p:nvCxnSpPr>
        <p:spPr>
          <a:xfrm flipH="1">
            <a:off x="5127815" y="532592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1AA3F9F-CB4E-E771-0AF6-2C5A0317D2E4}"/>
              </a:ext>
            </a:extLst>
          </p:cNvPr>
          <p:cNvCxnSpPr>
            <a:cxnSpLocks/>
          </p:cNvCxnSpPr>
          <p:nvPr/>
        </p:nvCxnSpPr>
        <p:spPr>
          <a:xfrm flipH="1">
            <a:off x="5022864" y="5872515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AB6A16-1F59-1FC1-E4D4-20149437A94D}"/>
              </a:ext>
            </a:extLst>
          </p:cNvPr>
          <p:cNvSpPr txBox="1"/>
          <p:nvPr/>
        </p:nvSpPr>
        <p:spPr>
          <a:xfrm>
            <a:off x="5110600" y="530592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011E3FF-9DB1-FCA6-FD06-D31642693557}"/>
              </a:ext>
            </a:extLst>
          </p:cNvPr>
          <p:cNvSpPr txBox="1"/>
          <p:nvPr/>
        </p:nvSpPr>
        <p:spPr>
          <a:xfrm>
            <a:off x="4898917" y="531157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5B9AB49D-5C80-8D61-804C-287AEEA72B19}"/>
              </a:ext>
            </a:extLst>
          </p:cNvPr>
          <p:cNvSpPr txBox="1"/>
          <p:nvPr/>
        </p:nvSpPr>
        <p:spPr>
          <a:xfrm>
            <a:off x="5002305" y="585200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64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6D1600E-3651-B963-07D0-925C9A2DFA49}"/>
              </a:ext>
            </a:extLst>
          </p:cNvPr>
          <p:cNvCxnSpPr>
            <a:cxnSpLocks/>
          </p:cNvCxnSpPr>
          <p:nvPr/>
        </p:nvCxnSpPr>
        <p:spPr>
          <a:xfrm>
            <a:off x="4948876" y="6102265"/>
            <a:ext cx="246917" cy="0"/>
          </a:xfrm>
          <a:prstGeom prst="straightConnector1">
            <a:avLst/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FB0DE8A-51C1-3AE1-E3A6-39E6FDA05300}"/>
              </a:ext>
            </a:extLst>
          </p:cNvPr>
          <p:cNvCxnSpPr>
            <a:cxnSpLocks/>
          </p:cNvCxnSpPr>
          <p:nvPr/>
        </p:nvCxnSpPr>
        <p:spPr>
          <a:xfrm>
            <a:off x="5007175" y="6102265"/>
            <a:ext cx="0" cy="152400"/>
          </a:xfrm>
          <a:prstGeom prst="straightConnector1">
            <a:avLst/>
          </a:prstGeom>
          <a:ln w="158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91E7D67-2D89-02CE-3939-EDBA615B20FE}"/>
              </a:ext>
            </a:extLst>
          </p:cNvPr>
          <p:cNvSpPr/>
          <p:nvPr/>
        </p:nvSpPr>
        <p:spPr>
          <a:xfrm>
            <a:off x="4531659" y="5930153"/>
            <a:ext cx="598394" cy="470647"/>
          </a:xfrm>
          <a:custGeom>
            <a:avLst/>
            <a:gdLst>
              <a:gd name="connsiteX0" fmla="*/ 598394 w 598394"/>
              <a:gd name="connsiteY0" fmla="*/ 174812 h 470647"/>
              <a:gd name="connsiteX1" fmla="*/ 598394 w 598394"/>
              <a:gd name="connsiteY1" fmla="*/ 470647 h 470647"/>
              <a:gd name="connsiteX2" fmla="*/ 201706 w 598394"/>
              <a:gd name="connsiteY2" fmla="*/ 470647 h 470647"/>
              <a:gd name="connsiteX3" fmla="*/ 201706 w 598394"/>
              <a:gd name="connsiteY3" fmla="*/ 0 h 470647"/>
              <a:gd name="connsiteX4" fmla="*/ 0 w 598394"/>
              <a:gd name="connsiteY4" fmla="*/ 0 h 47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394" h="470647">
                <a:moveTo>
                  <a:pt x="598394" y="174812"/>
                </a:moveTo>
                <a:lnTo>
                  <a:pt x="598394" y="470647"/>
                </a:lnTo>
                <a:lnTo>
                  <a:pt x="201706" y="470647"/>
                </a:lnTo>
                <a:lnTo>
                  <a:pt x="201706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6026DA1B-F500-0F35-8892-29B74512FB6F}"/>
              </a:ext>
            </a:extLst>
          </p:cNvPr>
          <p:cNvCxnSpPr>
            <a:cxnSpLocks/>
          </p:cNvCxnSpPr>
          <p:nvPr/>
        </p:nvCxnSpPr>
        <p:spPr>
          <a:xfrm flipH="1">
            <a:off x="5087727" y="6172894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22721E2-2FEB-13D4-9934-80E7E35C4292}"/>
              </a:ext>
            </a:extLst>
          </p:cNvPr>
          <p:cNvSpPr txBox="1"/>
          <p:nvPr/>
        </p:nvSpPr>
        <p:spPr>
          <a:xfrm>
            <a:off x="5061227" y="616545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59883D29-221B-7914-9E1E-132C4C45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39645"/>
              </p:ext>
            </p:extLst>
          </p:nvPr>
        </p:nvGraphicFramePr>
        <p:xfrm>
          <a:off x="5728025" y="4935400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0001ee01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439063F5-78D0-D9B6-FE76-F4CEF0384E05}"/>
              </a:ext>
            </a:extLst>
          </p:cNvPr>
          <p:cNvSpPr txBox="1"/>
          <p:nvPr/>
        </p:nvSpPr>
        <p:spPr>
          <a:xfrm>
            <a:off x="6774193" y="6535230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04F2D43F-1613-D071-FFD3-18C8366B36F7}"/>
              </a:ext>
            </a:extLst>
          </p:cNvPr>
          <p:cNvSpPr/>
          <p:nvPr/>
        </p:nvSpPr>
        <p:spPr>
          <a:xfrm>
            <a:off x="8395278" y="5599504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08000" rtlCol="0" anchor="ctr"/>
          <a:lstStyle/>
          <a:p>
            <a:pPr algn="ctr"/>
            <a:r>
              <a:rPr lang="es-ES" sz="3200" dirty="0">
                <a:solidFill>
                  <a:schemeClr val="accent2"/>
                </a:solidFill>
              </a:rPr>
              <a:t>x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7F8C633B-23F7-261F-D1B3-BC0941BCB5C2}"/>
              </a:ext>
            </a:extLst>
          </p:cNvPr>
          <p:cNvCxnSpPr>
            <a:cxnSpLocks/>
          </p:cNvCxnSpPr>
          <p:nvPr/>
        </p:nvCxnSpPr>
        <p:spPr>
          <a:xfrm>
            <a:off x="8542349" y="5857258"/>
            <a:ext cx="0" cy="239328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a libre 59">
            <a:extLst>
              <a:ext uri="{FF2B5EF4-FFF2-40B4-BE49-F238E27FC236}">
                <a16:creationId xmlns:a16="http://schemas.microsoft.com/office/drawing/2014/main" id="{A66FF386-4236-EBDE-2A1E-EA9C12707949}"/>
              </a:ext>
            </a:extLst>
          </p:cNvPr>
          <p:cNvSpPr/>
          <p:nvPr/>
        </p:nvSpPr>
        <p:spPr>
          <a:xfrm>
            <a:off x="8010117" y="5389537"/>
            <a:ext cx="437715" cy="24248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A152E7F5-0599-C66E-3E36-6A4D3AF5DBA0}"/>
              </a:ext>
            </a:extLst>
          </p:cNvPr>
          <p:cNvSpPr/>
          <p:nvPr/>
        </p:nvSpPr>
        <p:spPr>
          <a:xfrm>
            <a:off x="8007873" y="5199035"/>
            <a:ext cx="641665" cy="43298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18EA110-067D-C819-CAF5-76D836C980CC}"/>
              </a:ext>
            </a:extLst>
          </p:cNvPr>
          <p:cNvCxnSpPr>
            <a:cxnSpLocks/>
          </p:cNvCxnSpPr>
          <p:nvPr/>
        </p:nvCxnSpPr>
        <p:spPr>
          <a:xfrm flipH="1">
            <a:off x="8400767" y="5327859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11B1B52-FD3B-B7D5-D86A-980CEA886F8D}"/>
              </a:ext>
            </a:extLst>
          </p:cNvPr>
          <p:cNvCxnSpPr>
            <a:cxnSpLocks/>
          </p:cNvCxnSpPr>
          <p:nvPr/>
        </p:nvCxnSpPr>
        <p:spPr>
          <a:xfrm flipH="1">
            <a:off x="8600235" y="5327859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E9A0881-305A-5497-2617-2AC281FA8C2F}"/>
              </a:ext>
            </a:extLst>
          </p:cNvPr>
          <p:cNvCxnSpPr>
            <a:cxnSpLocks/>
          </p:cNvCxnSpPr>
          <p:nvPr/>
        </p:nvCxnSpPr>
        <p:spPr>
          <a:xfrm flipH="1">
            <a:off x="8495284" y="5874451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ABAD0F1-46D3-7D5D-728E-C505D26EC33B}"/>
              </a:ext>
            </a:extLst>
          </p:cNvPr>
          <p:cNvSpPr txBox="1"/>
          <p:nvPr/>
        </p:nvSpPr>
        <p:spPr>
          <a:xfrm>
            <a:off x="8583020" y="5307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A78B55B-A2A9-C7DB-C691-771279497ED5}"/>
              </a:ext>
            </a:extLst>
          </p:cNvPr>
          <p:cNvSpPr txBox="1"/>
          <p:nvPr/>
        </p:nvSpPr>
        <p:spPr>
          <a:xfrm>
            <a:off x="8371337" y="531351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138AE9FF-6046-14F0-95B4-931FC1D72333}"/>
              </a:ext>
            </a:extLst>
          </p:cNvPr>
          <p:cNvSpPr txBox="1"/>
          <p:nvPr/>
        </p:nvSpPr>
        <p:spPr>
          <a:xfrm>
            <a:off x="8474725" y="58539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64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64537E37-C085-BDF5-974E-04351FCEDDEA}"/>
              </a:ext>
            </a:extLst>
          </p:cNvPr>
          <p:cNvCxnSpPr>
            <a:cxnSpLocks/>
          </p:cNvCxnSpPr>
          <p:nvPr/>
        </p:nvCxnSpPr>
        <p:spPr>
          <a:xfrm>
            <a:off x="8421296" y="6104201"/>
            <a:ext cx="246917" cy="0"/>
          </a:xfrm>
          <a:prstGeom prst="straightConnector1">
            <a:avLst/>
          </a:prstGeom>
          <a:ln w="158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6D5C6449-8D35-161B-4E20-8BA83770E5E6}"/>
              </a:ext>
            </a:extLst>
          </p:cNvPr>
          <p:cNvCxnSpPr>
            <a:cxnSpLocks/>
          </p:cNvCxnSpPr>
          <p:nvPr/>
        </p:nvCxnSpPr>
        <p:spPr>
          <a:xfrm>
            <a:off x="8600623" y="6104201"/>
            <a:ext cx="0" cy="152400"/>
          </a:xfrm>
          <a:prstGeom prst="straightConnector1">
            <a:avLst/>
          </a:prstGeom>
          <a:ln w="158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orma libre 69">
            <a:extLst>
              <a:ext uri="{FF2B5EF4-FFF2-40B4-BE49-F238E27FC236}">
                <a16:creationId xmlns:a16="http://schemas.microsoft.com/office/drawing/2014/main" id="{41737E4A-5E26-62A5-450F-CBE05E8B32BC}"/>
              </a:ext>
            </a:extLst>
          </p:cNvPr>
          <p:cNvSpPr/>
          <p:nvPr/>
        </p:nvSpPr>
        <p:spPr>
          <a:xfrm>
            <a:off x="8004079" y="5932089"/>
            <a:ext cx="490817" cy="470647"/>
          </a:xfrm>
          <a:custGeom>
            <a:avLst/>
            <a:gdLst>
              <a:gd name="connsiteX0" fmla="*/ 598394 w 598394"/>
              <a:gd name="connsiteY0" fmla="*/ 174812 h 470647"/>
              <a:gd name="connsiteX1" fmla="*/ 598394 w 598394"/>
              <a:gd name="connsiteY1" fmla="*/ 470647 h 470647"/>
              <a:gd name="connsiteX2" fmla="*/ 201706 w 598394"/>
              <a:gd name="connsiteY2" fmla="*/ 470647 h 470647"/>
              <a:gd name="connsiteX3" fmla="*/ 201706 w 598394"/>
              <a:gd name="connsiteY3" fmla="*/ 0 h 470647"/>
              <a:gd name="connsiteX4" fmla="*/ 0 w 598394"/>
              <a:gd name="connsiteY4" fmla="*/ 0 h 47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394" h="470647">
                <a:moveTo>
                  <a:pt x="598394" y="174812"/>
                </a:moveTo>
                <a:lnTo>
                  <a:pt x="598394" y="470647"/>
                </a:lnTo>
                <a:lnTo>
                  <a:pt x="201706" y="470647"/>
                </a:lnTo>
                <a:lnTo>
                  <a:pt x="201706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2202892D-862A-E3D5-7810-135407151A86}"/>
              </a:ext>
            </a:extLst>
          </p:cNvPr>
          <p:cNvCxnSpPr>
            <a:cxnSpLocks/>
          </p:cNvCxnSpPr>
          <p:nvPr/>
        </p:nvCxnSpPr>
        <p:spPr>
          <a:xfrm flipH="1">
            <a:off x="8452568" y="6174830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DE5238E0-19B7-CA26-E504-B05C0CA4B69A}"/>
              </a:ext>
            </a:extLst>
          </p:cNvPr>
          <p:cNvSpPr txBox="1"/>
          <p:nvPr/>
        </p:nvSpPr>
        <p:spPr>
          <a:xfrm>
            <a:off x="8278147" y="610015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F64287-A285-2023-3D47-3793A46D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2948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>
            <a:extLst>
              <a:ext uri="{FF2B5EF4-FFF2-40B4-BE49-F238E27FC236}">
                <a16:creationId xmlns:a16="http://schemas.microsoft.com/office/drawing/2014/main" id="{C0E2663B-089F-FD71-9455-A9035B147DD0}"/>
              </a:ext>
            </a:extLst>
          </p:cNvPr>
          <p:cNvGrpSpPr/>
          <p:nvPr/>
        </p:nvGrpSpPr>
        <p:grpSpPr>
          <a:xfrm>
            <a:off x="8568658" y="5927885"/>
            <a:ext cx="296876" cy="215444"/>
            <a:chOff x="5061227" y="6165457"/>
            <a:chExt cx="296876" cy="215444"/>
          </a:xfrm>
        </p:grpSpPr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73BAA064-75E8-5C23-527D-8F7826A7E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7727" y="6172894"/>
              <a:ext cx="94130" cy="12935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43D4E4EB-BEB4-426D-AAEA-E702E0B7896D}"/>
                </a:ext>
              </a:extLst>
            </p:cNvPr>
            <p:cNvSpPr txBox="1"/>
            <p:nvPr/>
          </p:nvSpPr>
          <p:spPr>
            <a:xfrm>
              <a:off x="5061227" y="6165457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>
                  <a:solidFill>
                    <a:schemeClr val="accent2"/>
                  </a:solidFill>
                </a:rPr>
                <a:t>32</a:t>
              </a:r>
              <a:endParaRPr lang="es-ES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multiplicación y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división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20321"/>
            <a:ext cx="10284394" cy="30100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división entera de 2 datos de 32 bits </a:t>
            </a:r>
            <a:r>
              <a:rPr lang="es-ES" dirty="0"/>
              <a:t>da lugar a dos resultados: el cociente y el resto, ambos de 32 bits</a:t>
            </a:r>
          </a:p>
          <a:p>
            <a:r>
              <a:rPr lang="es-ES" dirty="0"/>
              <a:t>Existen </a:t>
            </a:r>
            <a:r>
              <a:rPr lang="es-ES" dirty="0">
                <a:solidFill>
                  <a:schemeClr val="accent2"/>
                </a:solidFill>
              </a:rPr>
              <a:t>dos tipos de instrucciones</a:t>
            </a:r>
            <a:r>
              <a:rPr lang="es-ES" dirty="0"/>
              <a:t>: una para obtener el </a:t>
            </a:r>
            <a:r>
              <a:rPr lang="es-ES" dirty="0">
                <a:solidFill>
                  <a:schemeClr val="accent2"/>
                </a:solidFill>
              </a:rPr>
              <a:t>cociente</a:t>
            </a:r>
            <a:r>
              <a:rPr lang="es-ES" dirty="0"/>
              <a:t> y otra para el </a:t>
            </a:r>
            <a:r>
              <a:rPr lang="es-ES" dirty="0">
                <a:solidFill>
                  <a:schemeClr val="accent2"/>
                </a:solidFill>
              </a:rPr>
              <a:t>resto</a:t>
            </a:r>
          </a:p>
          <a:p>
            <a:r>
              <a:rPr lang="es-ES" dirty="0"/>
              <a:t>Cada una con variantes para operar con </a:t>
            </a:r>
            <a:r>
              <a:rPr lang="es-ES" dirty="0">
                <a:solidFill>
                  <a:schemeClr val="accent2"/>
                </a:solidFill>
              </a:rPr>
              <a:t>datos con y sin signo</a:t>
            </a:r>
          </a:p>
          <a:p>
            <a:r>
              <a:rPr lang="es-ES" dirty="0"/>
              <a:t>Todos los </a:t>
            </a:r>
            <a:r>
              <a:rPr lang="es-ES" dirty="0">
                <a:solidFill>
                  <a:schemeClr val="accent2"/>
                </a:solidFill>
              </a:rPr>
              <a:t>operandos</a:t>
            </a:r>
            <a:r>
              <a:rPr lang="es-ES" dirty="0"/>
              <a:t> de estas instrucciones se encuentran en </a:t>
            </a:r>
            <a:r>
              <a:rPr lang="es-ES" dirty="0">
                <a:solidFill>
                  <a:schemeClr val="accent2"/>
                </a:solidFill>
              </a:rPr>
              <a:t>registros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78B25E1-4665-6DA5-3C38-BF8FEB12E3A8}"/>
              </a:ext>
            </a:extLst>
          </p:cNvPr>
          <p:cNvSpPr txBox="1"/>
          <p:nvPr/>
        </p:nvSpPr>
        <p:spPr>
          <a:xfrm>
            <a:off x="2157600" y="4489313"/>
            <a:ext cx="2589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x1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5537024" y="4489313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x1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1AB8631-268A-3F6E-BDA2-43750E03C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263204"/>
              </p:ext>
            </p:extLst>
          </p:nvPr>
        </p:nvGraphicFramePr>
        <p:xfrm>
          <a:off x="2255605" y="4933464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0000007b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DFA2E917-557A-8A83-3D59-74ABF823203A}"/>
              </a:ext>
            </a:extLst>
          </p:cNvPr>
          <p:cNvSpPr txBox="1"/>
          <p:nvPr/>
        </p:nvSpPr>
        <p:spPr>
          <a:xfrm>
            <a:off x="3301773" y="6533294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CBEA581-01D7-07F6-18B7-295B543EF109}"/>
              </a:ext>
            </a:extLst>
          </p:cNvPr>
          <p:cNvSpPr/>
          <p:nvPr/>
        </p:nvSpPr>
        <p:spPr>
          <a:xfrm>
            <a:off x="7308476" y="4538381"/>
            <a:ext cx="88750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redondeado 11">
            <a:extLst>
              <a:ext uri="{FF2B5EF4-FFF2-40B4-BE49-F238E27FC236}">
                <a16:creationId xmlns:a16="http://schemas.microsoft.com/office/drawing/2014/main" id="{6E3A50CD-BA00-3BF0-29A8-75FD34EF2856}"/>
              </a:ext>
            </a:extLst>
          </p:cNvPr>
          <p:cNvSpPr/>
          <p:nvPr/>
        </p:nvSpPr>
        <p:spPr>
          <a:xfrm>
            <a:off x="3753691" y="4544200"/>
            <a:ext cx="946056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redondeado 12">
            <a:extLst>
              <a:ext uri="{FF2B5EF4-FFF2-40B4-BE49-F238E27FC236}">
                <a16:creationId xmlns:a16="http://schemas.microsoft.com/office/drawing/2014/main" id="{F5ED337F-6C3E-270F-01AE-413205C3D5AF}"/>
              </a:ext>
            </a:extLst>
          </p:cNvPr>
          <p:cNvSpPr/>
          <p:nvPr/>
        </p:nvSpPr>
        <p:spPr>
          <a:xfrm>
            <a:off x="3191443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6792461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8C6F93B9-C57F-493B-D84C-9B9251C12839}"/>
              </a:ext>
            </a:extLst>
          </p:cNvPr>
          <p:cNvSpPr/>
          <p:nvPr/>
        </p:nvSpPr>
        <p:spPr>
          <a:xfrm>
            <a:off x="3402106" y="4297744"/>
            <a:ext cx="1492623" cy="213744"/>
          </a:xfrm>
          <a:custGeom>
            <a:avLst/>
            <a:gdLst>
              <a:gd name="connsiteX0" fmla="*/ 1492623 w 1492623"/>
              <a:gd name="connsiteY0" fmla="*/ 18762 h 213744"/>
              <a:gd name="connsiteX1" fmla="*/ 329453 w 1492623"/>
              <a:gd name="connsiteY1" fmla="*/ 18762 h 213744"/>
              <a:gd name="connsiteX2" fmla="*/ 0 w 1492623"/>
              <a:gd name="connsiteY2" fmla="*/ 213744 h 213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2623" h="213744">
                <a:moveTo>
                  <a:pt x="1492623" y="18762"/>
                </a:moveTo>
                <a:cubicBezTo>
                  <a:pt x="1035423" y="2513"/>
                  <a:pt x="578223" y="-13735"/>
                  <a:pt x="329453" y="18762"/>
                </a:cubicBezTo>
                <a:cubicBezTo>
                  <a:pt x="80683" y="51259"/>
                  <a:pt x="40341" y="132501"/>
                  <a:pt x="0" y="213744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 18">
            <a:extLst>
              <a:ext uri="{FF2B5EF4-FFF2-40B4-BE49-F238E27FC236}">
                <a16:creationId xmlns:a16="http://schemas.microsoft.com/office/drawing/2014/main" id="{E9C2FFF5-A242-0DA2-C4E5-185A1AF64D7C}"/>
              </a:ext>
            </a:extLst>
          </p:cNvPr>
          <p:cNvSpPr/>
          <p:nvPr/>
        </p:nvSpPr>
        <p:spPr>
          <a:xfrm>
            <a:off x="4619065" y="4476203"/>
            <a:ext cx="282388" cy="48732"/>
          </a:xfrm>
          <a:custGeom>
            <a:avLst/>
            <a:gdLst>
              <a:gd name="connsiteX0" fmla="*/ 282388 w 282388"/>
              <a:gd name="connsiteY0" fmla="*/ 15115 h 48732"/>
              <a:gd name="connsiteX1" fmla="*/ 100853 w 282388"/>
              <a:gd name="connsiteY1" fmla="*/ 1668 h 48732"/>
              <a:gd name="connsiteX2" fmla="*/ 0 w 282388"/>
              <a:gd name="connsiteY2" fmla="*/ 48732 h 4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88" h="48732">
                <a:moveTo>
                  <a:pt x="282388" y="15115"/>
                </a:moveTo>
                <a:cubicBezTo>
                  <a:pt x="215153" y="5590"/>
                  <a:pt x="147918" y="-3935"/>
                  <a:pt x="100853" y="1668"/>
                </a:cubicBezTo>
                <a:cubicBezTo>
                  <a:pt x="53788" y="7271"/>
                  <a:pt x="26894" y="28001"/>
                  <a:pt x="0" y="4873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56A53DA-04F4-9E13-8EB0-F4089A48BA73}"/>
              </a:ext>
            </a:extLst>
          </p:cNvPr>
          <p:cNvSpPr/>
          <p:nvPr/>
        </p:nvSpPr>
        <p:spPr>
          <a:xfrm>
            <a:off x="4922858" y="5597568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8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÷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35" name="Forma libre 34">
            <a:extLst>
              <a:ext uri="{FF2B5EF4-FFF2-40B4-BE49-F238E27FC236}">
                <a16:creationId xmlns:a16="http://schemas.microsoft.com/office/drawing/2014/main" id="{CEF103A9-3627-5AC4-C018-1BB3606BC047}"/>
              </a:ext>
            </a:extLst>
          </p:cNvPr>
          <p:cNvSpPr/>
          <p:nvPr/>
        </p:nvSpPr>
        <p:spPr>
          <a:xfrm>
            <a:off x="4537697" y="5387601"/>
            <a:ext cx="437715" cy="24248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orma libre 35">
            <a:extLst>
              <a:ext uri="{FF2B5EF4-FFF2-40B4-BE49-F238E27FC236}">
                <a16:creationId xmlns:a16="http://schemas.microsoft.com/office/drawing/2014/main" id="{C61B49F2-6415-8529-936C-A9B15E6C2B65}"/>
              </a:ext>
            </a:extLst>
          </p:cNvPr>
          <p:cNvSpPr/>
          <p:nvPr/>
        </p:nvSpPr>
        <p:spPr>
          <a:xfrm>
            <a:off x="4535453" y="5197099"/>
            <a:ext cx="641665" cy="43298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5ECBEF32-AE01-6934-5365-072990D40167}"/>
              </a:ext>
            </a:extLst>
          </p:cNvPr>
          <p:cNvCxnSpPr>
            <a:cxnSpLocks/>
          </p:cNvCxnSpPr>
          <p:nvPr/>
        </p:nvCxnSpPr>
        <p:spPr>
          <a:xfrm flipH="1">
            <a:off x="4928347" y="532592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F25D797E-C6FA-F978-4BF6-D389C8AB862F}"/>
              </a:ext>
            </a:extLst>
          </p:cNvPr>
          <p:cNvCxnSpPr>
            <a:cxnSpLocks/>
          </p:cNvCxnSpPr>
          <p:nvPr/>
        </p:nvCxnSpPr>
        <p:spPr>
          <a:xfrm flipH="1">
            <a:off x="5127815" y="532592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AB6A16-1F59-1FC1-E4D4-20149437A94D}"/>
              </a:ext>
            </a:extLst>
          </p:cNvPr>
          <p:cNvSpPr txBox="1"/>
          <p:nvPr/>
        </p:nvSpPr>
        <p:spPr>
          <a:xfrm>
            <a:off x="5110600" y="530592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011E3FF-9DB1-FCA6-FD06-D31642693557}"/>
              </a:ext>
            </a:extLst>
          </p:cNvPr>
          <p:cNvSpPr txBox="1"/>
          <p:nvPr/>
        </p:nvSpPr>
        <p:spPr>
          <a:xfrm>
            <a:off x="4898917" y="531157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4FB0DE8A-51C1-3AE1-E3A6-39E6FDA05300}"/>
              </a:ext>
            </a:extLst>
          </p:cNvPr>
          <p:cNvCxnSpPr>
            <a:cxnSpLocks/>
          </p:cNvCxnSpPr>
          <p:nvPr/>
        </p:nvCxnSpPr>
        <p:spPr>
          <a:xfrm>
            <a:off x="5175267" y="5835259"/>
            <a:ext cx="0" cy="152400"/>
          </a:xfrm>
          <a:prstGeom prst="straightConnector1">
            <a:avLst/>
          </a:prstGeom>
          <a:ln w="158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rma libre 30">
            <a:extLst>
              <a:ext uri="{FF2B5EF4-FFF2-40B4-BE49-F238E27FC236}">
                <a16:creationId xmlns:a16="http://schemas.microsoft.com/office/drawing/2014/main" id="{891E7D67-2D89-02CE-3939-EDBA615B20FE}"/>
              </a:ext>
            </a:extLst>
          </p:cNvPr>
          <p:cNvSpPr/>
          <p:nvPr/>
        </p:nvSpPr>
        <p:spPr>
          <a:xfrm>
            <a:off x="4531659" y="5836024"/>
            <a:ext cx="443753" cy="564776"/>
          </a:xfrm>
          <a:custGeom>
            <a:avLst/>
            <a:gdLst>
              <a:gd name="connsiteX0" fmla="*/ 598394 w 598394"/>
              <a:gd name="connsiteY0" fmla="*/ 174812 h 470647"/>
              <a:gd name="connsiteX1" fmla="*/ 598394 w 598394"/>
              <a:gd name="connsiteY1" fmla="*/ 470647 h 470647"/>
              <a:gd name="connsiteX2" fmla="*/ 201706 w 598394"/>
              <a:gd name="connsiteY2" fmla="*/ 470647 h 470647"/>
              <a:gd name="connsiteX3" fmla="*/ 201706 w 598394"/>
              <a:gd name="connsiteY3" fmla="*/ 0 h 470647"/>
              <a:gd name="connsiteX4" fmla="*/ 0 w 598394"/>
              <a:gd name="connsiteY4" fmla="*/ 0 h 470647"/>
              <a:gd name="connsiteX0" fmla="*/ 598394 w 598394"/>
              <a:gd name="connsiteY0" fmla="*/ 0 h 564776"/>
              <a:gd name="connsiteX1" fmla="*/ 598394 w 598394"/>
              <a:gd name="connsiteY1" fmla="*/ 564776 h 564776"/>
              <a:gd name="connsiteX2" fmla="*/ 201706 w 598394"/>
              <a:gd name="connsiteY2" fmla="*/ 564776 h 564776"/>
              <a:gd name="connsiteX3" fmla="*/ 201706 w 598394"/>
              <a:gd name="connsiteY3" fmla="*/ 94129 h 564776"/>
              <a:gd name="connsiteX4" fmla="*/ 0 w 598394"/>
              <a:gd name="connsiteY4" fmla="*/ 94129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394" h="564776">
                <a:moveTo>
                  <a:pt x="598394" y="0"/>
                </a:moveTo>
                <a:lnTo>
                  <a:pt x="598394" y="564776"/>
                </a:lnTo>
                <a:lnTo>
                  <a:pt x="201706" y="564776"/>
                </a:lnTo>
                <a:lnTo>
                  <a:pt x="201706" y="94129"/>
                </a:lnTo>
                <a:lnTo>
                  <a:pt x="0" y="94129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AD76B09-F679-6B3B-B35B-7C129AE0BFDC}"/>
              </a:ext>
            </a:extLst>
          </p:cNvPr>
          <p:cNvGrpSpPr/>
          <p:nvPr/>
        </p:nvGrpSpPr>
        <p:grpSpPr>
          <a:xfrm>
            <a:off x="4899858" y="5923407"/>
            <a:ext cx="296876" cy="215444"/>
            <a:chOff x="5061227" y="6165457"/>
            <a:chExt cx="296876" cy="215444"/>
          </a:xfrm>
        </p:grpSpPr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6026DA1B-F500-0F35-8892-29B74512F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7727" y="6172894"/>
              <a:ext cx="94130" cy="129354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22721E2-2FEB-13D4-9934-80E7E35C4292}"/>
                </a:ext>
              </a:extLst>
            </p:cNvPr>
            <p:cNvSpPr txBox="1"/>
            <p:nvPr/>
          </p:nvSpPr>
          <p:spPr>
            <a:xfrm>
              <a:off x="5061227" y="6165457"/>
              <a:ext cx="2968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800" dirty="0">
                  <a:solidFill>
                    <a:schemeClr val="accent2"/>
                  </a:solidFill>
                </a:rPr>
                <a:t>32</a:t>
              </a:r>
              <a:endParaRPr lang="es-ES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59883D29-221B-7914-9E1E-132C4C45D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44632"/>
              </p:ext>
            </p:extLst>
          </p:nvPr>
        </p:nvGraphicFramePr>
        <p:xfrm>
          <a:off x="5728025" y="4935400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439063F5-78D0-D9B6-FE76-F4CEF0384E05}"/>
              </a:ext>
            </a:extLst>
          </p:cNvPr>
          <p:cNvSpPr txBox="1"/>
          <p:nvPr/>
        </p:nvSpPr>
        <p:spPr>
          <a:xfrm>
            <a:off x="6774193" y="6535230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60" name="Forma libre 59">
            <a:extLst>
              <a:ext uri="{FF2B5EF4-FFF2-40B4-BE49-F238E27FC236}">
                <a16:creationId xmlns:a16="http://schemas.microsoft.com/office/drawing/2014/main" id="{A66FF386-4236-EBDE-2A1E-EA9C12707949}"/>
              </a:ext>
            </a:extLst>
          </p:cNvPr>
          <p:cNvSpPr/>
          <p:nvPr/>
        </p:nvSpPr>
        <p:spPr>
          <a:xfrm>
            <a:off x="8010117" y="5389537"/>
            <a:ext cx="437715" cy="24248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Forma libre 60">
            <a:extLst>
              <a:ext uri="{FF2B5EF4-FFF2-40B4-BE49-F238E27FC236}">
                <a16:creationId xmlns:a16="http://schemas.microsoft.com/office/drawing/2014/main" id="{A152E7F5-0599-C66E-3E36-6A4D3AF5DBA0}"/>
              </a:ext>
            </a:extLst>
          </p:cNvPr>
          <p:cNvSpPr/>
          <p:nvPr/>
        </p:nvSpPr>
        <p:spPr>
          <a:xfrm>
            <a:off x="8007873" y="5199035"/>
            <a:ext cx="641665" cy="43298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18EA110-067D-C819-CAF5-76D836C980CC}"/>
              </a:ext>
            </a:extLst>
          </p:cNvPr>
          <p:cNvCxnSpPr>
            <a:cxnSpLocks/>
          </p:cNvCxnSpPr>
          <p:nvPr/>
        </p:nvCxnSpPr>
        <p:spPr>
          <a:xfrm flipH="1">
            <a:off x="8400767" y="5327859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11B1B52-FD3B-B7D5-D86A-980CEA886F8D}"/>
              </a:ext>
            </a:extLst>
          </p:cNvPr>
          <p:cNvCxnSpPr>
            <a:cxnSpLocks/>
          </p:cNvCxnSpPr>
          <p:nvPr/>
        </p:nvCxnSpPr>
        <p:spPr>
          <a:xfrm flipH="1">
            <a:off x="8600235" y="5327859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ABAD0F1-46D3-7D5D-728E-C505D26EC33B}"/>
              </a:ext>
            </a:extLst>
          </p:cNvPr>
          <p:cNvSpPr txBox="1"/>
          <p:nvPr/>
        </p:nvSpPr>
        <p:spPr>
          <a:xfrm>
            <a:off x="8583020" y="530785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EA78B55B-A2A9-C7DB-C691-771279497ED5}"/>
              </a:ext>
            </a:extLst>
          </p:cNvPr>
          <p:cNvSpPr txBox="1"/>
          <p:nvPr/>
        </p:nvSpPr>
        <p:spPr>
          <a:xfrm>
            <a:off x="8371337" y="531351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7AAA6EF-1E6B-435E-39F1-569BEFFB50C8}"/>
              </a:ext>
            </a:extLst>
          </p:cNvPr>
          <p:cNvSpPr/>
          <p:nvPr/>
        </p:nvSpPr>
        <p:spPr>
          <a:xfrm>
            <a:off x="8396672" y="560204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s-ES" sz="2800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÷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9D12C57-5F2A-F04C-D37F-85D34C7B3529}"/>
              </a:ext>
            </a:extLst>
          </p:cNvPr>
          <p:cNvCxnSpPr>
            <a:cxnSpLocks/>
          </p:cNvCxnSpPr>
          <p:nvPr/>
        </p:nvCxnSpPr>
        <p:spPr>
          <a:xfrm>
            <a:off x="8447380" y="5839737"/>
            <a:ext cx="0" cy="152400"/>
          </a:xfrm>
          <a:prstGeom prst="straightConnector1">
            <a:avLst/>
          </a:prstGeom>
          <a:ln w="15875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a libre 22">
            <a:extLst>
              <a:ext uri="{FF2B5EF4-FFF2-40B4-BE49-F238E27FC236}">
                <a16:creationId xmlns:a16="http://schemas.microsoft.com/office/drawing/2014/main" id="{8541E40F-B02E-210C-FD8B-40D1E656B12D}"/>
              </a:ext>
            </a:extLst>
          </p:cNvPr>
          <p:cNvSpPr/>
          <p:nvPr/>
        </p:nvSpPr>
        <p:spPr>
          <a:xfrm>
            <a:off x="8005473" y="5840502"/>
            <a:ext cx="641664" cy="564776"/>
          </a:xfrm>
          <a:custGeom>
            <a:avLst/>
            <a:gdLst>
              <a:gd name="connsiteX0" fmla="*/ 598394 w 598394"/>
              <a:gd name="connsiteY0" fmla="*/ 174812 h 470647"/>
              <a:gd name="connsiteX1" fmla="*/ 598394 w 598394"/>
              <a:gd name="connsiteY1" fmla="*/ 470647 h 470647"/>
              <a:gd name="connsiteX2" fmla="*/ 201706 w 598394"/>
              <a:gd name="connsiteY2" fmla="*/ 470647 h 470647"/>
              <a:gd name="connsiteX3" fmla="*/ 201706 w 598394"/>
              <a:gd name="connsiteY3" fmla="*/ 0 h 470647"/>
              <a:gd name="connsiteX4" fmla="*/ 0 w 598394"/>
              <a:gd name="connsiteY4" fmla="*/ 0 h 470647"/>
              <a:gd name="connsiteX0" fmla="*/ 598394 w 598394"/>
              <a:gd name="connsiteY0" fmla="*/ 0 h 564776"/>
              <a:gd name="connsiteX1" fmla="*/ 598394 w 598394"/>
              <a:gd name="connsiteY1" fmla="*/ 564776 h 564776"/>
              <a:gd name="connsiteX2" fmla="*/ 201706 w 598394"/>
              <a:gd name="connsiteY2" fmla="*/ 564776 h 564776"/>
              <a:gd name="connsiteX3" fmla="*/ 201706 w 598394"/>
              <a:gd name="connsiteY3" fmla="*/ 94129 h 564776"/>
              <a:gd name="connsiteX4" fmla="*/ 0 w 598394"/>
              <a:gd name="connsiteY4" fmla="*/ 94129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394" h="564776">
                <a:moveTo>
                  <a:pt x="598394" y="0"/>
                </a:moveTo>
                <a:lnTo>
                  <a:pt x="598394" y="564776"/>
                </a:lnTo>
                <a:lnTo>
                  <a:pt x="201706" y="564776"/>
                </a:lnTo>
                <a:lnTo>
                  <a:pt x="201706" y="94129"/>
                </a:lnTo>
                <a:lnTo>
                  <a:pt x="0" y="94129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D049DE-C01E-5710-EC89-146FDC1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86</a:t>
            </a:fld>
            <a:endParaRPr lang="es-ES" noProof="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4847665" y="4172978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4847665" y="4367853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2 operandos fuente</a:t>
            </a:r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E1B9838E-BA8A-F95A-7B0D-BCAAD97F5064}"/>
              </a:ext>
            </a:extLst>
          </p:cNvPr>
          <p:cNvSpPr/>
          <p:nvPr/>
        </p:nvSpPr>
        <p:spPr>
          <a:xfrm>
            <a:off x="6660859" y="4297743"/>
            <a:ext cx="244206" cy="207021"/>
          </a:xfrm>
          <a:custGeom>
            <a:avLst/>
            <a:gdLst>
              <a:gd name="connsiteX0" fmla="*/ 0 w 773206"/>
              <a:gd name="connsiteY0" fmla="*/ 20703 h 235856"/>
              <a:gd name="connsiteX1" fmla="*/ 463923 w 773206"/>
              <a:gd name="connsiteY1" fmla="*/ 20703 h 235856"/>
              <a:gd name="connsiteX2" fmla="*/ 773206 w 773206"/>
              <a:gd name="connsiteY2" fmla="*/ 235856 h 2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06" h="235856">
                <a:moveTo>
                  <a:pt x="0" y="20703"/>
                </a:moveTo>
                <a:cubicBezTo>
                  <a:pt x="167527" y="2773"/>
                  <a:pt x="335055" y="-15156"/>
                  <a:pt x="463923" y="20703"/>
                </a:cubicBezTo>
                <a:cubicBezTo>
                  <a:pt x="592791" y="56562"/>
                  <a:pt x="682998" y="146209"/>
                  <a:pt x="773206" y="235856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orma libre 47">
            <a:extLst>
              <a:ext uri="{FF2B5EF4-FFF2-40B4-BE49-F238E27FC236}">
                <a16:creationId xmlns:a16="http://schemas.microsoft.com/office/drawing/2014/main" id="{E9C2FFF5-A242-0DA2-C4E5-185A1AF64D7C}"/>
              </a:ext>
            </a:extLst>
          </p:cNvPr>
          <p:cNvSpPr/>
          <p:nvPr/>
        </p:nvSpPr>
        <p:spPr>
          <a:xfrm>
            <a:off x="4619065" y="4476203"/>
            <a:ext cx="282388" cy="48732"/>
          </a:xfrm>
          <a:custGeom>
            <a:avLst/>
            <a:gdLst>
              <a:gd name="connsiteX0" fmla="*/ 282388 w 282388"/>
              <a:gd name="connsiteY0" fmla="*/ 15115 h 48732"/>
              <a:gd name="connsiteX1" fmla="*/ 100853 w 282388"/>
              <a:gd name="connsiteY1" fmla="*/ 1668 h 48732"/>
              <a:gd name="connsiteX2" fmla="*/ 0 w 282388"/>
              <a:gd name="connsiteY2" fmla="*/ 48732 h 4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388" h="48732">
                <a:moveTo>
                  <a:pt x="282388" y="15115"/>
                </a:moveTo>
                <a:cubicBezTo>
                  <a:pt x="215153" y="5590"/>
                  <a:pt x="147918" y="-3935"/>
                  <a:pt x="100853" y="1668"/>
                </a:cubicBezTo>
                <a:cubicBezTo>
                  <a:pt x="53788" y="7271"/>
                  <a:pt x="26894" y="28001"/>
                  <a:pt x="0" y="4873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Forma libre 48">
            <a:extLst>
              <a:ext uri="{FF2B5EF4-FFF2-40B4-BE49-F238E27FC236}">
                <a16:creationId xmlns:a16="http://schemas.microsoft.com/office/drawing/2014/main" id="{F52D94FC-BA8E-581B-71C4-2EAAD581DDC8}"/>
              </a:ext>
            </a:extLst>
          </p:cNvPr>
          <p:cNvSpPr/>
          <p:nvPr/>
        </p:nvSpPr>
        <p:spPr>
          <a:xfrm>
            <a:off x="6733118" y="4356835"/>
            <a:ext cx="783788" cy="165931"/>
          </a:xfrm>
          <a:custGeom>
            <a:avLst/>
            <a:gdLst>
              <a:gd name="connsiteX0" fmla="*/ 0 w 1391771"/>
              <a:gd name="connsiteY0" fmla="*/ 161376 h 161376"/>
              <a:gd name="connsiteX1" fmla="*/ 1048871 w 1391771"/>
              <a:gd name="connsiteY1" fmla="*/ 11 h 161376"/>
              <a:gd name="connsiteX2" fmla="*/ 1391771 w 1391771"/>
              <a:gd name="connsiteY2" fmla="*/ 154652 h 16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771" h="161376">
                <a:moveTo>
                  <a:pt x="0" y="161376"/>
                </a:moveTo>
                <a:cubicBezTo>
                  <a:pt x="408454" y="81254"/>
                  <a:pt x="816909" y="1132"/>
                  <a:pt x="1048871" y="11"/>
                </a:cubicBezTo>
                <a:cubicBezTo>
                  <a:pt x="1280833" y="-1110"/>
                  <a:pt x="1336302" y="76771"/>
                  <a:pt x="1391771" y="15465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96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multiplicación y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división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503055"/>
            <a:ext cx="11050587" cy="4719782"/>
          </a:xfrm>
        </p:spPr>
        <p:txBody>
          <a:bodyPr>
            <a:normAutofit/>
          </a:bodyPr>
          <a:lstStyle/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pPr marL="0" indent="0">
              <a:buNone/>
            </a:pPr>
            <a:r>
              <a:rPr lang="es-ES" sz="1600" dirty="0"/>
              <a:t>Estas instrucciones </a:t>
            </a:r>
            <a:r>
              <a:rPr lang="es-ES" sz="1600" dirty="0">
                <a:solidFill>
                  <a:schemeClr val="accent2"/>
                </a:solidFill>
              </a:rPr>
              <a:t>no forman parte del repertorio RV32I </a:t>
            </a:r>
            <a:r>
              <a:rPr lang="es-ES" sz="1600" dirty="0"/>
              <a:t>pero sí de su </a:t>
            </a:r>
            <a:r>
              <a:rPr lang="es-ES" sz="1600" dirty="0">
                <a:solidFill>
                  <a:schemeClr val="accent2"/>
                </a:solidFill>
              </a:rPr>
              <a:t>extensión RVM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747773"/>
              </p:ext>
            </p:extLst>
          </p:nvPr>
        </p:nvGraphicFramePr>
        <p:xfrm>
          <a:off x="1141413" y="1340323"/>
          <a:ext cx="9923751" cy="4708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963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2130804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5410984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294773"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505325">
                <a:tc>
                  <a:txBody>
                    <a:bodyPr/>
                    <a:lstStyle/>
                    <a:p>
                      <a:pPr algn="l"/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(rs1 * rs2)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31:0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mul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tiply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multiplicación entera (32 bits menos significativos)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71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mulh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(rs1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* 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rs2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63:32</a:t>
                      </a:r>
                      <a:endParaRPr lang="es-ES" sz="14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mul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tiply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h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multiplicación entera con signo (32 bits más </a:t>
                      </a:r>
                      <a:r>
                        <a:rPr lang="es-ES" sz="1400" b="0" dirty="0" smtClean="0">
                          <a:solidFill>
                            <a:schemeClr val="accent2"/>
                          </a:solidFill>
                        </a:rPr>
                        <a:t>significativos)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50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mulhsu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(rs1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* 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rs2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63:32</a:t>
                      </a:r>
                      <a:endParaRPr lang="es-ES" sz="14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mul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tiply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h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igned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u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nsigned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multiplicación entera mixta (32 bits más significativos)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579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mulhu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(rs1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* 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rs2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63:32</a:t>
                      </a:r>
                      <a:endParaRPr lang="es-ES" sz="14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mul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tiply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h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</a:rPr>
                        <a:t>u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nsigned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</a:rPr>
                        <a:t>multiplicación entera sin signo (32 bits más </a:t>
                      </a:r>
                      <a:r>
                        <a:rPr lang="es-ES" sz="1400" b="0" dirty="0" smtClean="0">
                          <a:solidFill>
                            <a:schemeClr val="accent2"/>
                          </a:solidFill>
                        </a:rPr>
                        <a:t>significativos)</a:t>
                      </a:r>
                      <a:endParaRPr lang="es-ES" sz="14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50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/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>
                          <a:solidFill>
                            <a:srgbClr val="C00000"/>
                          </a:solidFill>
                          <a:latin typeface="+mn-lt"/>
                        </a:rPr>
                        <a:t>div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ide</a:t>
                      </a:r>
                    </a:p>
                    <a:p>
                      <a:pPr algn="l"/>
                      <a:r>
                        <a:rPr lang="es-ES" sz="1400" b="0" dirty="0">
                          <a:solidFill>
                            <a:schemeClr val="accent2"/>
                          </a:solidFill>
                          <a:latin typeface="+mn-lt"/>
                        </a:rPr>
                        <a:t>división entera con signo</a:t>
                      </a: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50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divu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/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rgbClr val="C00000"/>
                          </a:solidFill>
                          <a:latin typeface="+mn-lt"/>
                        </a:rPr>
                        <a:t>div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ide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  <a:latin typeface="+mn-lt"/>
                        </a:rPr>
                        <a:t>u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nsigned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  <a:latin typeface="+mn-lt"/>
                        </a:rPr>
                        <a:t>división entera sin signo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50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rs1 %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rgbClr val="C00000"/>
                          </a:solidFill>
                          <a:latin typeface="+mn-lt"/>
                        </a:rPr>
                        <a:t>rem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ainder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>
                          <a:solidFill>
                            <a:schemeClr val="accent2"/>
                          </a:solidFill>
                          <a:latin typeface="+mn-lt"/>
                        </a:rPr>
                        <a:t>resto entero con signo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5053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remu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rs1 %</a:t>
                      </a:r>
                      <a:r>
                        <a:rPr lang="es-ES" sz="14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U</a:t>
                      </a:r>
                      <a:r>
                        <a:rPr lang="es-ES" sz="14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 rs2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400" b="0" dirty="0" err="1">
                          <a:solidFill>
                            <a:srgbClr val="C00000"/>
                          </a:solidFill>
                          <a:latin typeface="+mn-lt"/>
                        </a:rPr>
                        <a:t>rem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ainder</a:t>
                      </a:r>
                      <a:r>
                        <a:rPr lang="es-ES" sz="14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rgbClr val="C00000"/>
                          </a:solidFill>
                          <a:latin typeface="+mn-lt"/>
                        </a:rPr>
                        <a:t>u</a:t>
                      </a:r>
                      <a:r>
                        <a:rPr lang="es-ES" sz="14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+mn-lt"/>
                        </a:rPr>
                        <a:t>nsigned</a:t>
                      </a:r>
                      <a:endParaRPr lang="es-ES" sz="1400" b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lang="es-ES" sz="1400" b="0" dirty="0">
                          <a:solidFill>
                            <a:schemeClr val="accent2"/>
                          </a:solidFill>
                          <a:latin typeface="+mn-lt"/>
                        </a:rPr>
                        <a:t>resto entero sin signo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9821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BFE26A-AD19-7545-5AFD-9646982E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5681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lógicas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00" y="1241673"/>
            <a:ext cx="11307849" cy="4555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Realizan operaciones de tipo lógico bit a bit (</a:t>
            </a:r>
            <a:r>
              <a:rPr lang="es-ES" dirty="0" err="1"/>
              <a:t>bitwise</a:t>
            </a:r>
            <a:r>
              <a:rPr lang="es-ES" dirty="0"/>
              <a:t>) con 2 operandos fuente y 1 operando destino, todos de 32 bits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operando izquierdo</a:t>
            </a:r>
            <a:r>
              <a:rPr lang="es-ES" dirty="0"/>
              <a:t> se encuentra SIEMPRE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operando derecho </a:t>
            </a:r>
            <a:r>
              <a:rPr lang="es-ES" dirty="0"/>
              <a:t>se encuentra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  <a:r>
              <a:rPr lang="es-ES" dirty="0"/>
              <a:t> o es un </a:t>
            </a:r>
            <a:r>
              <a:rPr lang="es-ES" dirty="0">
                <a:solidFill>
                  <a:schemeClr val="accent2"/>
                </a:solidFill>
              </a:rPr>
              <a:t>inmediato corto</a:t>
            </a:r>
          </a:p>
          <a:p>
            <a:pPr lvl="1"/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constante inmediata es de 12 bits </a:t>
            </a:r>
            <a:r>
              <a:rPr lang="es-ES" dirty="0"/>
              <a:t>en C2 pero se extiende su signo a 32 bits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resultado</a:t>
            </a:r>
            <a:r>
              <a:rPr lang="es-ES" dirty="0"/>
              <a:t> se almacena SIEMPRE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3210678" y="4531258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</a:t>
            </a:r>
            <a:r>
              <a:rPr lang="es-E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04344"/>
              </p:ext>
            </p:extLst>
          </p:nvPr>
        </p:nvGraphicFramePr>
        <p:xfrm>
          <a:off x="3503938" y="4979261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0f500a34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0f500aff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550106" y="657909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CBEA581-01D7-07F6-18B7-295B543EF109}"/>
              </a:ext>
            </a:extLst>
          </p:cNvPr>
          <p:cNvSpPr/>
          <p:nvPr/>
        </p:nvSpPr>
        <p:spPr>
          <a:xfrm>
            <a:off x="4814046" y="4580326"/>
            <a:ext cx="1237814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4284574" y="4573270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2025733" y="4205886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2015803" y="4484939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2 operandos fuente</a:t>
            </a: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E1B9838E-BA8A-F95A-7B0D-BCAAD97F5064}"/>
              </a:ext>
            </a:extLst>
          </p:cNvPr>
          <p:cNvSpPr/>
          <p:nvPr/>
        </p:nvSpPr>
        <p:spPr>
          <a:xfrm>
            <a:off x="3872751" y="4310853"/>
            <a:ext cx="618567" cy="259739"/>
          </a:xfrm>
          <a:custGeom>
            <a:avLst/>
            <a:gdLst>
              <a:gd name="connsiteX0" fmla="*/ 0 w 773206"/>
              <a:gd name="connsiteY0" fmla="*/ 20703 h 235856"/>
              <a:gd name="connsiteX1" fmla="*/ 463923 w 773206"/>
              <a:gd name="connsiteY1" fmla="*/ 20703 h 235856"/>
              <a:gd name="connsiteX2" fmla="*/ 773206 w 773206"/>
              <a:gd name="connsiteY2" fmla="*/ 235856 h 2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06" h="235856">
                <a:moveTo>
                  <a:pt x="0" y="20703"/>
                </a:moveTo>
                <a:cubicBezTo>
                  <a:pt x="167527" y="2773"/>
                  <a:pt x="335055" y="-15156"/>
                  <a:pt x="463923" y="20703"/>
                </a:cubicBezTo>
                <a:cubicBezTo>
                  <a:pt x="592791" y="56562"/>
                  <a:pt x="682998" y="146209"/>
                  <a:pt x="773206" y="235856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F52D94FC-BA8E-581B-71C4-2EAAD581DDC8}"/>
              </a:ext>
            </a:extLst>
          </p:cNvPr>
          <p:cNvSpPr/>
          <p:nvPr/>
        </p:nvSpPr>
        <p:spPr>
          <a:xfrm>
            <a:off x="3866027" y="4398781"/>
            <a:ext cx="1391771" cy="161376"/>
          </a:xfrm>
          <a:custGeom>
            <a:avLst/>
            <a:gdLst>
              <a:gd name="connsiteX0" fmla="*/ 0 w 1391771"/>
              <a:gd name="connsiteY0" fmla="*/ 161376 h 161376"/>
              <a:gd name="connsiteX1" fmla="*/ 1048871 w 1391771"/>
              <a:gd name="connsiteY1" fmla="*/ 11 h 161376"/>
              <a:gd name="connsiteX2" fmla="*/ 1391771 w 1391771"/>
              <a:gd name="connsiteY2" fmla="*/ 154652 h 16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771" h="161376">
                <a:moveTo>
                  <a:pt x="0" y="161376"/>
                </a:moveTo>
                <a:cubicBezTo>
                  <a:pt x="408454" y="81254"/>
                  <a:pt x="816909" y="1132"/>
                  <a:pt x="1048871" y="11"/>
                </a:cubicBezTo>
                <a:cubicBezTo>
                  <a:pt x="1280833" y="-1110"/>
                  <a:pt x="1336302" y="76771"/>
                  <a:pt x="1391771" y="15465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F408A9-CDA8-FB32-A5E6-3F94EB99C6DD}"/>
              </a:ext>
            </a:extLst>
          </p:cNvPr>
          <p:cNvSpPr/>
          <p:nvPr/>
        </p:nvSpPr>
        <p:spPr>
          <a:xfrm>
            <a:off x="6167429" y="5848061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6AFD18E-5FA8-D78F-2DFD-47E52B4597EA}"/>
              </a:ext>
            </a:extLst>
          </p:cNvPr>
          <p:cNvCxnSpPr>
            <a:cxnSpLocks/>
          </p:cNvCxnSpPr>
          <p:nvPr/>
        </p:nvCxnSpPr>
        <p:spPr>
          <a:xfrm flipH="1">
            <a:off x="5782268" y="5977941"/>
            <a:ext cx="390194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 45">
            <a:extLst>
              <a:ext uri="{FF2B5EF4-FFF2-40B4-BE49-F238E27FC236}">
                <a16:creationId xmlns:a16="http://schemas.microsoft.com/office/drawing/2014/main" id="{27B50F65-D975-C097-479E-FEF485B832EC}"/>
              </a:ext>
            </a:extLst>
          </p:cNvPr>
          <p:cNvSpPr/>
          <p:nvPr/>
        </p:nvSpPr>
        <p:spPr>
          <a:xfrm>
            <a:off x="5782268" y="5422936"/>
            <a:ext cx="437715" cy="45514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7CB83D0A-4ECA-EAFD-3352-6BFF6CCA48C7}"/>
              </a:ext>
            </a:extLst>
          </p:cNvPr>
          <p:cNvSpPr/>
          <p:nvPr/>
        </p:nvSpPr>
        <p:spPr>
          <a:xfrm>
            <a:off x="5980962" y="4734969"/>
            <a:ext cx="440727" cy="114311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5EEA55D-DEF5-B67F-86EB-16636C8A99E6}"/>
              </a:ext>
            </a:extLst>
          </p:cNvPr>
          <p:cNvCxnSpPr>
            <a:cxnSpLocks/>
          </p:cNvCxnSpPr>
          <p:nvPr/>
        </p:nvCxnSpPr>
        <p:spPr>
          <a:xfrm flipH="1">
            <a:off x="6172918" y="5576421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786990-B653-CEDE-4923-6DCAFF13DD0E}"/>
              </a:ext>
            </a:extLst>
          </p:cNvPr>
          <p:cNvCxnSpPr>
            <a:cxnSpLocks/>
          </p:cNvCxnSpPr>
          <p:nvPr/>
        </p:nvCxnSpPr>
        <p:spPr>
          <a:xfrm flipH="1">
            <a:off x="6372386" y="5576421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A7140F-9570-5C46-EAA3-1DD941173E40}"/>
              </a:ext>
            </a:extLst>
          </p:cNvPr>
          <p:cNvCxnSpPr>
            <a:cxnSpLocks/>
          </p:cNvCxnSpPr>
          <p:nvPr/>
        </p:nvCxnSpPr>
        <p:spPr>
          <a:xfrm flipH="1">
            <a:off x="5962245" y="591708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AE87EA4-1C9F-6C53-4F44-3272DBC7D689}"/>
              </a:ext>
            </a:extLst>
          </p:cNvPr>
          <p:cNvSpPr txBox="1"/>
          <p:nvPr/>
        </p:nvSpPr>
        <p:spPr>
          <a:xfrm>
            <a:off x="6143488" y="556207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5BDED6A-10DD-F60A-A178-0F84AA2F0354}"/>
              </a:ext>
            </a:extLst>
          </p:cNvPr>
          <p:cNvSpPr txBox="1"/>
          <p:nvPr/>
        </p:nvSpPr>
        <p:spPr>
          <a:xfrm>
            <a:off x="5907937" y="594514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6352403" y="556168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947A4A9-6E5F-1833-718E-2C1B05019086}"/>
              </a:ext>
            </a:extLst>
          </p:cNvPr>
          <p:cNvCxnSpPr>
            <a:cxnSpLocks/>
          </p:cNvCxnSpPr>
          <p:nvPr/>
        </p:nvCxnSpPr>
        <p:spPr>
          <a:xfrm flipH="1">
            <a:off x="6368682" y="4793901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6352403" y="480046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12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>
            <a:off x="6113187" y="5050926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2580F85-8BD4-2891-0666-FBF6BA8F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21192"/>
              </p:ext>
            </p:extLst>
          </p:nvPr>
        </p:nvGraphicFramePr>
        <p:xfrm>
          <a:off x="7261601" y="4513470"/>
          <a:ext cx="4285017" cy="9094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2565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712452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303155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303155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</a:t>
                      </a:r>
                      <a:r>
                        <a:rPr lang="es-ES" sz="14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303155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FE458A-628A-BC2A-BF9F-B6902D982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9892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lógicas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7861"/>
            <a:ext cx="10653508" cy="4273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Las operaciones de tipo lógico bit a bit se usan para </a:t>
            </a:r>
            <a:r>
              <a:rPr lang="es-ES" dirty="0">
                <a:solidFill>
                  <a:schemeClr val="accent2"/>
                </a:solidFill>
              </a:rPr>
              <a:t>manipular los bits individuales</a:t>
            </a:r>
            <a:r>
              <a:rPr lang="es-ES" dirty="0"/>
              <a:t> de un dato</a:t>
            </a:r>
          </a:p>
          <a:p>
            <a:r>
              <a:rPr lang="es-ES" dirty="0"/>
              <a:t>Un </a:t>
            </a:r>
            <a:r>
              <a:rPr lang="es-ES" dirty="0">
                <a:solidFill>
                  <a:schemeClr val="accent2"/>
                </a:solidFill>
              </a:rPr>
              <a:t>operando</a:t>
            </a:r>
            <a:r>
              <a:rPr lang="es-ES" dirty="0"/>
              <a:t> contiene el </a:t>
            </a:r>
            <a:r>
              <a:rPr lang="es-ES" dirty="0">
                <a:solidFill>
                  <a:schemeClr val="accent2"/>
                </a:solidFill>
              </a:rPr>
              <a:t>dato a manipular</a:t>
            </a:r>
          </a:p>
          <a:p>
            <a:r>
              <a:rPr lang="es-ES" dirty="0"/>
              <a:t>El otro </a:t>
            </a:r>
            <a:r>
              <a:rPr lang="es-ES" dirty="0">
                <a:solidFill>
                  <a:schemeClr val="accent2"/>
                </a:solidFill>
              </a:rPr>
              <a:t>operando</a:t>
            </a:r>
            <a:r>
              <a:rPr lang="es-ES" dirty="0"/>
              <a:t> contiene una </a:t>
            </a:r>
            <a:r>
              <a:rPr lang="es-ES" dirty="0">
                <a:solidFill>
                  <a:schemeClr val="accent2"/>
                </a:solidFill>
              </a:rPr>
              <a:t>máscara</a:t>
            </a:r>
            <a:r>
              <a:rPr lang="es-ES" dirty="0"/>
              <a:t> que indica los bits a cambiar</a:t>
            </a:r>
          </a:p>
          <a:p>
            <a:r>
              <a:rPr lang="es-ES" dirty="0"/>
              <a:t>Se utilizará una operación distinta según el cambio que se desee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9138054" y="4268038"/>
            <a:ext cx="1361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dato manipulado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9138054" y="4061687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máscara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2580F85-8BD4-2891-0666-FBF6BA8F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71646"/>
              </p:ext>
            </p:extLst>
          </p:nvPr>
        </p:nvGraphicFramePr>
        <p:xfrm>
          <a:off x="5140840" y="3919874"/>
          <a:ext cx="3469994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3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226F1B5B-EC1E-FBA1-0132-BE11CDFD2150}"/>
              </a:ext>
            </a:extLst>
          </p:cNvPr>
          <p:cNvSpPr txBox="1"/>
          <p:nvPr/>
        </p:nvSpPr>
        <p:spPr>
          <a:xfrm>
            <a:off x="9138054" y="3855335"/>
            <a:ext cx="505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dato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13CFCB3-A7AB-FB2C-1C63-3E76FA091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11045"/>
              </p:ext>
            </p:extLst>
          </p:nvPr>
        </p:nvGraphicFramePr>
        <p:xfrm>
          <a:off x="5145319" y="4686679"/>
          <a:ext cx="3469994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3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00110100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CE81098-6CFC-5A97-E8BA-BA772388BB66}"/>
              </a:ext>
            </a:extLst>
          </p:cNvPr>
          <p:cNvCxnSpPr>
            <a:cxnSpLocks/>
          </p:cNvCxnSpPr>
          <p:nvPr/>
        </p:nvCxnSpPr>
        <p:spPr>
          <a:xfrm flipH="1" flipV="1">
            <a:off x="8716169" y="3993834"/>
            <a:ext cx="421885" cy="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691F4CD-870A-E4C0-F7A2-DE50383C3E01}"/>
              </a:ext>
            </a:extLst>
          </p:cNvPr>
          <p:cNvCxnSpPr>
            <a:cxnSpLocks/>
          </p:cNvCxnSpPr>
          <p:nvPr/>
        </p:nvCxnSpPr>
        <p:spPr>
          <a:xfrm flipH="1" flipV="1">
            <a:off x="8716169" y="4213474"/>
            <a:ext cx="421885" cy="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AA4DBD88-AA7A-F2DE-01F8-3AC50BB5653D}"/>
              </a:ext>
            </a:extLst>
          </p:cNvPr>
          <p:cNvCxnSpPr>
            <a:cxnSpLocks/>
          </p:cNvCxnSpPr>
          <p:nvPr/>
        </p:nvCxnSpPr>
        <p:spPr>
          <a:xfrm flipH="1" flipV="1">
            <a:off x="8716169" y="4421904"/>
            <a:ext cx="421885" cy="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B3E3034-87DA-C664-4EFC-4455494E242B}"/>
              </a:ext>
            </a:extLst>
          </p:cNvPr>
          <p:cNvSpPr txBox="1"/>
          <p:nvPr/>
        </p:nvSpPr>
        <p:spPr>
          <a:xfrm>
            <a:off x="1254626" y="3914542"/>
            <a:ext cx="377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instrucción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s-ES" sz="1400" i="1" dirty="0">
                <a:solidFill>
                  <a:srgbClr val="C00000"/>
                </a:solidFill>
              </a:rPr>
              <a:t> pone a 1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aquellos bits del dato cuyos correspondientes en la </a:t>
            </a:r>
            <a:r>
              <a:rPr lang="es-ES" sz="1400" i="1" dirty="0">
                <a:solidFill>
                  <a:srgbClr val="C00000"/>
                </a:solidFill>
              </a:rPr>
              <a:t>máscara estén a 1</a:t>
            </a:r>
          </a:p>
        </p:txBody>
      </p:sp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AB8DA0D5-5CC0-C184-151C-2CBD7C890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91633"/>
              </p:ext>
            </p:extLst>
          </p:nvPr>
        </p:nvGraphicFramePr>
        <p:xfrm>
          <a:off x="5143075" y="5471095"/>
          <a:ext cx="3469994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3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000011110101000000001010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11001011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sp>
        <p:nvSpPr>
          <p:cNvPr id="23" name="CuadroTexto 22">
            <a:extLst>
              <a:ext uri="{FF2B5EF4-FFF2-40B4-BE49-F238E27FC236}">
                <a16:creationId xmlns:a16="http://schemas.microsoft.com/office/drawing/2014/main" id="{F640AC91-ED43-3865-16CE-E5511E9ADEB4}"/>
              </a:ext>
            </a:extLst>
          </p:cNvPr>
          <p:cNvSpPr txBox="1"/>
          <p:nvPr/>
        </p:nvSpPr>
        <p:spPr>
          <a:xfrm>
            <a:off x="1254626" y="4685505"/>
            <a:ext cx="377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instrucción </a:t>
            </a:r>
            <a:r>
              <a:rPr lang="es-E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s-ES" sz="1400" i="1" dirty="0">
                <a:solidFill>
                  <a:srgbClr val="C00000"/>
                </a:solidFill>
              </a:rPr>
              <a:t> pone a 0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aquellos bits del dato cuyos correspondientes en la </a:t>
            </a:r>
            <a:r>
              <a:rPr lang="es-ES" sz="1400" i="1" dirty="0">
                <a:solidFill>
                  <a:srgbClr val="C00000"/>
                </a:solidFill>
              </a:rPr>
              <a:t>máscara estén a 0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FE12419-1AAB-D32D-ADD3-EACFE414F0F6}"/>
              </a:ext>
            </a:extLst>
          </p:cNvPr>
          <p:cNvSpPr txBox="1"/>
          <p:nvPr/>
        </p:nvSpPr>
        <p:spPr>
          <a:xfrm>
            <a:off x="1254626" y="5471095"/>
            <a:ext cx="3770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La instrucción </a:t>
            </a:r>
            <a:r>
              <a:rPr lang="es-E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s-ES" sz="1400" i="1" dirty="0">
                <a:solidFill>
                  <a:srgbClr val="C00000"/>
                </a:solidFill>
              </a:rPr>
              <a:t> complementa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aquellos bits del dato cuyos correspondientes en la </a:t>
            </a:r>
            <a:r>
              <a:rPr lang="es-ES" sz="1400" i="1" dirty="0">
                <a:solidFill>
                  <a:srgbClr val="C00000"/>
                </a:solidFill>
              </a:rPr>
              <a:t>máscara estén a 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365F1-9B3E-243D-E781-860477F4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89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388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ES" sz="4000" dirty="0">
                <a:ea typeface="ＭＳ Ｐゴシック" charset="-128"/>
                <a:cs typeface="ＭＳ Ｐゴシック" charset="-128"/>
              </a:rPr>
              <a:t>¿Qué es un Computador?</a:t>
            </a:r>
          </a:p>
        </p:txBody>
      </p:sp>
      <p:sp>
        <p:nvSpPr>
          <p:cNvPr id="29701" name="AutoShape 11"/>
          <p:cNvSpPr>
            <a:spLocks noChangeArrowheads="1"/>
          </p:cNvSpPr>
          <p:nvPr/>
        </p:nvSpPr>
        <p:spPr bwMode="auto">
          <a:xfrm>
            <a:off x="1774825" y="1947688"/>
            <a:ext cx="6840538" cy="431800"/>
          </a:xfrm>
          <a:prstGeom prst="leftRightArrow">
            <a:avLst>
              <a:gd name="adj1" fmla="val 44852"/>
              <a:gd name="adj2" fmla="val 96152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Rectangle 12"/>
          <p:cNvSpPr>
            <a:spLocks noChangeArrowheads="1"/>
          </p:cNvSpPr>
          <p:nvPr/>
        </p:nvSpPr>
        <p:spPr bwMode="auto">
          <a:xfrm>
            <a:off x="2281239" y="3458989"/>
            <a:ext cx="1584325" cy="158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ES" sz="2000" dirty="0"/>
              <a:t>Memoria  </a:t>
            </a:r>
          </a:p>
          <a:p>
            <a:pPr algn="ctr"/>
            <a:r>
              <a:rPr lang="es-ES" sz="2000" dirty="0"/>
              <a:t>Programa</a:t>
            </a:r>
          </a:p>
          <a:p>
            <a:pPr algn="ctr"/>
            <a:r>
              <a:rPr lang="es-ES" sz="2000" dirty="0"/>
              <a:t>y </a:t>
            </a:r>
          </a:p>
          <a:p>
            <a:pPr algn="ctr"/>
            <a:r>
              <a:rPr lang="es-ES" sz="2000" dirty="0"/>
              <a:t>Datos</a:t>
            </a:r>
          </a:p>
          <a:p>
            <a:endParaRPr lang="es-ES" sz="2000" dirty="0"/>
          </a:p>
        </p:txBody>
      </p:sp>
      <p:sp>
        <p:nvSpPr>
          <p:cNvPr id="29703" name="Rectangle 14"/>
          <p:cNvSpPr>
            <a:spLocks noChangeArrowheads="1"/>
          </p:cNvSpPr>
          <p:nvPr/>
        </p:nvSpPr>
        <p:spPr bwMode="auto">
          <a:xfrm>
            <a:off x="4368801" y="3458989"/>
            <a:ext cx="1584325" cy="158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ES" sz="2000" dirty="0"/>
              <a:t>Procesador</a:t>
            </a:r>
          </a:p>
          <a:p>
            <a:pPr algn="ctr"/>
            <a:r>
              <a:rPr lang="es-ES" sz="2000" dirty="0"/>
              <a:t>(CPU)</a:t>
            </a:r>
          </a:p>
          <a:p>
            <a:endParaRPr lang="es-ES" sz="2000" dirty="0"/>
          </a:p>
        </p:txBody>
      </p:sp>
      <p:sp>
        <p:nvSpPr>
          <p:cNvPr id="29704" name="AutoShape 16"/>
          <p:cNvSpPr>
            <a:spLocks noChangeArrowheads="1"/>
          </p:cNvSpPr>
          <p:nvPr/>
        </p:nvSpPr>
        <p:spPr bwMode="auto">
          <a:xfrm rot="-5400000">
            <a:off x="2459038" y="2631901"/>
            <a:ext cx="1079500" cy="431800"/>
          </a:xfrm>
          <a:prstGeom prst="leftRightArrow">
            <a:avLst>
              <a:gd name="adj1" fmla="val 30148"/>
              <a:gd name="adj2" fmla="val 6838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AutoShape 17"/>
          <p:cNvSpPr>
            <a:spLocks noChangeArrowheads="1"/>
          </p:cNvSpPr>
          <p:nvPr/>
        </p:nvSpPr>
        <p:spPr bwMode="auto">
          <a:xfrm rot="-5400000">
            <a:off x="4619625" y="2631901"/>
            <a:ext cx="1079500" cy="431800"/>
          </a:xfrm>
          <a:prstGeom prst="leftRightArrow">
            <a:avLst>
              <a:gd name="adj1" fmla="val 30148"/>
              <a:gd name="adj2" fmla="val 6838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6" name="AutoShape 18"/>
          <p:cNvSpPr>
            <a:spLocks noChangeArrowheads="1"/>
          </p:cNvSpPr>
          <p:nvPr/>
        </p:nvSpPr>
        <p:spPr bwMode="auto">
          <a:xfrm rot="-5400000">
            <a:off x="6708775" y="2631901"/>
            <a:ext cx="1079500" cy="431800"/>
          </a:xfrm>
          <a:prstGeom prst="leftRightArrow">
            <a:avLst>
              <a:gd name="adj1" fmla="val 30148"/>
              <a:gd name="adj2" fmla="val 6838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Text Box 19"/>
          <p:cNvSpPr txBox="1">
            <a:spLocks noChangeArrowheads="1"/>
          </p:cNvSpPr>
          <p:nvPr/>
        </p:nvSpPr>
        <p:spPr bwMode="auto">
          <a:xfrm>
            <a:off x="4872038" y="1731788"/>
            <a:ext cx="56297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chemeClr val="accent1"/>
                </a:solidFill>
              </a:rPr>
              <a:t>BUS</a:t>
            </a:r>
          </a:p>
        </p:txBody>
      </p:sp>
      <p:sp>
        <p:nvSpPr>
          <p:cNvPr id="29708" name="Line 21"/>
          <p:cNvSpPr>
            <a:spLocks noChangeShapeType="1"/>
          </p:cNvSpPr>
          <p:nvPr/>
        </p:nvSpPr>
        <p:spPr bwMode="auto">
          <a:xfrm flipH="1">
            <a:off x="7896224" y="2980976"/>
            <a:ext cx="792163" cy="12717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Line 22"/>
          <p:cNvSpPr>
            <a:spLocks noChangeShapeType="1"/>
          </p:cNvSpPr>
          <p:nvPr/>
        </p:nvSpPr>
        <p:spPr bwMode="auto">
          <a:xfrm flipH="1">
            <a:off x="7896225" y="3676477"/>
            <a:ext cx="1655764" cy="647699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Line 23"/>
          <p:cNvSpPr>
            <a:spLocks noChangeShapeType="1"/>
          </p:cNvSpPr>
          <p:nvPr/>
        </p:nvSpPr>
        <p:spPr bwMode="auto">
          <a:xfrm flipH="1" flipV="1">
            <a:off x="7824787" y="4468639"/>
            <a:ext cx="1288057" cy="505532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pic>
        <p:nvPicPr>
          <p:cNvPr id="29711" name="Picture 4" descr="peripheriq-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51989" y="3071639"/>
            <a:ext cx="1223963" cy="106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2" name="Picture 7" descr="monitor_keyboar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54034" y="1450095"/>
            <a:ext cx="16764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3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59082" y="4397202"/>
            <a:ext cx="2009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14" name="Rectangle 15"/>
          <p:cNvSpPr>
            <a:spLocks noChangeArrowheads="1"/>
          </p:cNvSpPr>
          <p:nvPr/>
        </p:nvSpPr>
        <p:spPr bwMode="auto">
          <a:xfrm>
            <a:off x="6456364" y="3458989"/>
            <a:ext cx="1584325" cy="158432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ES" sz="2000" dirty="0"/>
              <a:t>Entrada</a:t>
            </a:r>
          </a:p>
          <a:p>
            <a:pPr algn="ctr"/>
            <a:r>
              <a:rPr lang="es-ES" sz="2000" dirty="0"/>
              <a:t>y</a:t>
            </a:r>
          </a:p>
          <a:p>
            <a:pPr algn="ctr"/>
            <a:r>
              <a:rPr lang="es-ES" sz="2000" dirty="0"/>
              <a:t>Salida</a:t>
            </a:r>
          </a:p>
          <a:p>
            <a:endParaRPr lang="es-ES" sz="2000" dirty="0"/>
          </a:p>
        </p:txBody>
      </p:sp>
      <p:sp>
        <p:nvSpPr>
          <p:cNvPr id="29715" name="Text Box 24"/>
          <p:cNvSpPr txBox="1">
            <a:spLocks noChangeArrowheads="1"/>
          </p:cNvSpPr>
          <p:nvPr/>
        </p:nvSpPr>
        <p:spPr bwMode="auto">
          <a:xfrm>
            <a:off x="6638925" y="5835476"/>
            <a:ext cx="1139286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Transmitir</a:t>
            </a:r>
          </a:p>
        </p:txBody>
      </p:sp>
      <p:sp>
        <p:nvSpPr>
          <p:cNvPr id="29716" name="Text Box 25"/>
          <p:cNvSpPr txBox="1">
            <a:spLocks noChangeArrowheads="1"/>
          </p:cNvSpPr>
          <p:nvPr/>
        </p:nvSpPr>
        <p:spPr bwMode="auto">
          <a:xfrm>
            <a:off x="3303588" y="5835476"/>
            <a:ext cx="1226618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Almacenar</a:t>
            </a:r>
          </a:p>
        </p:txBody>
      </p:sp>
      <p:sp>
        <p:nvSpPr>
          <p:cNvPr id="29717" name="Text Box 26"/>
          <p:cNvSpPr txBox="1">
            <a:spLocks noChangeArrowheads="1"/>
          </p:cNvSpPr>
          <p:nvPr/>
        </p:nvSpPr>
        <p:spPr bwMode="auto">
          <a:xfrm>
            <a:off x="4862513" y="5835476"/>
            <a:ext cx="995785" cy="36933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rgbClr val="C00000"/>
                </a:solidFill>
              </a:rPr>
              <a:t>Procesar</a:t>
            </a:r>
          </a:p>
        </p:txBody>
      </p:sp>
      <p:sp>
        <p:nvSpPr>
          <p:cNvPr id="29718" name="AutoShape 27"/>
          <p:cNvSpPr>
            <a:spLocks noChangeArrowheads="1"/>
          </p:cNvSpPr>
          <p:nvPr/>
        </p:nvSpPr>
        <p:spPr bwMode="auto">
          <a:xfrm>
            <a:off x="5292726" y="5187776"/>
            <a:ext cx="288925" cy="576262"/>
          </a:xfrm>
          <a:prstGeom prst="upArrow">
            <a:avLst>
              <a:gd name="adj1" fmla="val 50000"/>
              <a:gd name="adj2" fmla="val 49863"/>
            </a:avLst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C00000"/>
              </a:solidFill>
            </a:endParaRPr>
          </a:p>
        </p:txBody>
      </p:sp>
      <p:sp>
        <p:nvSpPr>
          <p:cNvPr id="29719" name="AutoShape 28"/>
          <p:cNvSpPr>
            <a:spLocks noChangeArrowheads="1"/>
          </p:cNvSpPr>
          <p:nvPr/>
        </p:nvSpPr>
        <p:spPr bwMode="auto">
          <a:xfrm>
            <a:off x="3503614" y="5187776"/>
            <a:ext cx="288925" cy="576262"/>
          </a:xfrm>
          <a:prstGeom prst="upArrow">
            <a:avLst>
              <a:gd name="adj1" fmla="val 50000"/>
              <a:gd name="adj2" fmla="val 49863"/>
            </a:avLst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C00000"/>
              </a:solidFill>
            </a:endParaRPr>
          </a:p>
        </p:txBody>
      </p:sp>
      <p:sp>
        <p:nvSpPr>
          <p:cNvPr id="29720" name="AutoShape 29"/>
          <p:cNvSpPr>
            <a:spLocks noChangeArrowheads="1"/>
          </p:cNvSpPr>
          <p:nvPr/>
        </p:nvSpPr>
        <p:spPr bwMode="auto">
          <a:xfrm>
            <a:off x="4297364" y="5187776"/>
            <a:ext cx="288925" cy="576262"/>
          </a:xfrm>
          <a:prstGeom prst="upArrow">
            <a:avLst>
              <a:gd name="adj1" fmla="val 50000"/>
              <a:gd name="adj2" fmla="val 49863"/>
            </a:avLst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C00000"/>
              </a:solidFill>
            </a:endParaRPr>
          </a:p>
        </p:txBody>
      </p:sp>
      <p:sp>
        <p:nvSpPr>
          <p:cNvPr id="29721" name="AutoShape 30"/>
          <p:cNvSpPr>
            <a:spLocks noChangeArrowheads="1"/>
          </p:cNvSpPr>
          <p:nvPr/>
        </p:nvSpPr>
        <p:spPr bwMode="auto">
          <a:xfrm>
            <a:off x="7102476" y="5187776"/>
            <a:ext cx="288925" cy="576262"/>
          </a:xfrm>
          <a:prstGeom prst="upArrow">
            <a:avLst>
              <a:gd name="adj1" fmla="val 50000"/>
              <a:gd name="adj2" fmla="val 49863"/>
            </a:avLst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>
              <a:solidFill>
                <a:srgbClr val="C0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1645776" y="1571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27" name="CuadroTexto 26"/>
          <p:cNvSpPr txBox="1"/>
          <p:nvPr/>
        </p:nvSpPr>
        <p:spPr>
          <a:xfrm>
            <a:off x="1726400" y="1506691"/>
            <a:ext cx="7024459" cy="52322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s-ES" sz="2800" dirty="0">
                <a:solidFill>
                  <a:srgbClr val="C00000"/>
                </a:solidFill>
              </a:rPr>
              <a:t>ARQUITECTURA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2783632" y="6237312"/>
            <a:ext cx="5184576" cy="55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sz="3000" b="1" dirty="0">
                <a:solidFill>
                  <a:srgbClr val="3C3C77"/>
                </a:solidFill>
              </a:rPr>
              <a:t>CPU = UC+UD + Registros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9269506" y="0"/>
            <a:ext cx="1601694" cy="336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2" charset="0"/>
              </a:defRPr>
            </a:lvl9pPr>
          </a:lstStyle>
          <a:p>
            <a:pPr algn="r" eaLnBrk="1" hangingPunct="1">
              <a:defRPr/>
            </a:pPr>
            <a:r>
              <a:rPr lang="es-ES" sz="1800" dirty="0">
                <a:solidFill>
                  <a:schemeClr val="accent1"/>
                </a:solidFill>
                <a:ea typeface="ＭＳ Ｐゴシック" charset="-128"/>
                <a:cs typeface="ＭＳ Ｐゴシック" charset="-128"/>
              </a:rPr>
              <a:t>Introducción</a:t>
            </a:r>
          </a:p>
        </p:txBody>
      </p:sp>
      <p:sp>
        <p:nvSpPr>
          <p:cNvPr id="30" name="Marcador de número de diapositiva 5">
            <a:extLst>
              <a:ext uri="{FF2B5EF4-FFF2-40B4-BE49-F238E27FC236}">
                <a16:creationId xmlns:a16="http://schemas.microsoft.com/office/drawing/2014/main" id="{F22D10A5-56A2-4D65-87D1-6A896AC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970" y="6488917"/>
            <a:ext cx="771089" cy="365125"/>
          </a:xfrm>
        </p:spPr>
        <p:txBody>
          <a:bodyPr/>
          <a:lstStyle/>
          <a:p>
            <a:pPr rtl="0"/>
            <a:fld id="{6D22F896-40B5-4ADD-8801-0D06FADFA095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427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lógicas 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141594"/>
              </p:ext>
            </p:extLst>
          </p:nvPr>
        </p:nvGraphicFramePr>
        <p:xfrm>
          <a:off x="1141413" y="1748297"/>
          <a:ext cx="9906000" cy="45146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5981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2675410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4344609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99853"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6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558699">
                <a:tc>
                  <a:txBody>
                    <a:bodyPr/>
                    <a:lstStyle/>
                    <a:p>
                      <a:pPr algn="l"/>
                      <a:r>
                        <a:rPr lang="es-ES" sz="18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&amp; rs2</a:t>
                      </a:r>
                      <a:endParaRPr lang="es-ES" sz="18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accent2"/>
                          </a:solidFill>
                        </a:rPr>
                        <a:t>“y lógica” bit a bit</a:t>
                      </a:r>
                      <a:endParaRPr lang="es-ES" sz="18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55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| </a:t>
                      </a:r>
                      <a:r>
                        <a:rPr lang="es-ES" sz="18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rs2</a:t>
                      </a:r>
                      <a:endParaRPr lang="es-ES" sz="18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or</a:t>
                      </a:r>
                      <a:endParaRPr lang="es-ES" sz="1800" b="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accent2"/>
                          </a:solidFill>
                        </a:rPr>
                        <a:t>”o lógica” bit a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55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^ r</a:t>
                      </a:r>
                      <a:r>
                        <a:rPr lang="es-ES" sz="1800" b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s2</a:t>
                      </a:r>
                      <a:endParaRPr lang="es-ES" sz="18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xor</a:t>
                      </a:r>
                      <a:endParaRPr lang="es-ES" sz="1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accent2"/>
                          </a:solidFill>
                        </a:rPr>
                        <a:t>”o-exclusiva lógica” bit a bit</a:t>
                      </a:r>
                      <a:endParaRPr lang="es-ES" sz="18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55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andi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8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&amp; 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8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rgbClr val="C00000"/>
                          </a:solidFill>
                        </a:rPr>
                        <a:t>and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endParaRPr lang="es-ES" sz="1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accent2"/>
                          </a:solidFill>
                        </a:rPr>
                        <a:t>“y lógica” bit a bit con constante</a:t>
                      </a:r>
                      <a:endParaRPr lang="es-ES" sz="18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55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8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| 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8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or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endParaRPr lang="es-ES" sz="1800" b="0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accent2"/>
                          </a:solidFill>
                        </a:rPr>
                        <a:t>”o lógica” bit a bit con constante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558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xori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8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8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endParaRPr lang="es-ES" sz="1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8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^ 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8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s-ES" sz="18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xor</a:t>
                      </a:r>
                      <a:r>
                        <a:rPr lang="es-ES" sz="18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8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8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endParaRPr lang="es-ES" sz="1800" b="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b="0" dirty="0">
                          <a:solidFill>
                            <a:schemeClr val="accent2"/>
                          </a:solidFill>
                        </a:rPr>
                        <a:t>”o-exclusiva lógica” bit a bit con constante</a:t>
                      </a:r>
                      <a:endParaRPr lang="es-ES" sz="18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98217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CBB710-7AAF-3971-4E46-D5952695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194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desplazamiento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37" y="1310133"/>
            <a:ext cx="9905999" cy="297495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sz="2600" dirty="0"/>
              <a:t>Permiten desplazar los bits de un operando fuente un número de posiciones indicadas por otro y almacenarlo en un operando destino</a:t>
            </a:r>
          </a:p>
          <a:p>
            <a:r>
              <a:rPr lang="es-ES" sz="2200" dirty="0"/>
              <a:t>El </a:t>
            </a:r>
            <a:r>
              <a:rPr lang="es-ES" sz="2200" dirty="0">
                <a:solidFill>
                  <a:schemeClr val="accent2"/>
                </a:solidFill>
              </a:rPr>
              <a:t>operando izquierdo de 32 bits</a:t>
            </a:r>
            <a:r>
              <a:rPr lang="es-ES" sz="2200" dirty="0"/>
              <a:t> se encuentra SIEMPRE en un </a:t>
            </a:r>
            <a:r>
              <a:rPr lang="es-ES" sz="2200" dirty="0">
                <a:solidFill>
                  <a:schemeClr val="accent2"/>
                </a:solidFill>
              </a:rPr>
              <a:t>registro</a:t>
            </a:r>
          </a:p>
          <a:p>
            <a:r>
              <a:rPr lang="es-ES" sz="2200" dirty="0"/>
              <a:t>El </a:t>
            </a:r>
            <a:r>
              <a:rPr lang="es-ES" sz="2200" dirty="0">
                <a:solidFill>
                  <a:schemeClr val="accent2"/>
                </a:solidFill>
              </a:rPr>
              <a:t>operando derecho de 5 bits </a:t>
            </a:r>
            <a:r>
              <a:rPr lang="es-ES" sz="2200" dirty="0"/>
              <a:t>se encuentra en un </a:t>
            </a:r>
            <a:r>
              <a:rPr lang="es-ES" sz="2200" dirty="0">
                <a:solidFill>
                  <a:schemeClr val="accent2"/>
                </a:solidFill>
              </a:rPr>
              <a:t>registro</a:t>
            </a:r>
            <a:r>
              <a:rPr lang="es-ES" sz="2200" dirty="0"/>
              <a:t> o es un </a:t>
            </a:r>
            <a:r>
              <a:rPr lang="es-ES" sz="2200" dirty="0">
                <a:solidFill>
                  <a:schemeClr val="accent2"/>
                </a:solidFill>
              </a:rPr>
              <a:t>inmediato</a:t>
            </a:r>
          </a:p>
          <a:p>
            <a:pPr lvl="1"/>
            <a:r>
              <a:rPr lang="es-ES" sz="2200" dirty="0"/>
              <a:t>Del </a:t>
            </a:r>
            <a:r>
              <a:rPr lang="es-ES" sz="2200" dirty="0">
                <a:solidFill>
                  <a:schemeClr val="accent2"/>
                </a:solidFill>
              </a:rPr>
              <a:t>registro</a:t>
            </a:r>
            <a:r>
              <a:rPr lang="es-ES" sz="2200" dirty="0"/>
              <a:t> se toman los </a:t>
            </a:r>
            <a:r>
              <a:rPr lang="es-ES" sz="2200" dirty="0">
                <a:solidFill>
                  <a:schemeClr val="accent2"/>
                </a:solidFill>
              </a:rPr>
              <a:t>5 bits menos significativos</a:t>
            </a:r>
          </a:p>
          <a:p>
            <a:pPr lvl="1"/>
            <a:r>
              <a:rPr lang="es-ES" sz="2200" dirty="0"/>
              <a:t>La </a:t>
            </a:r>
            <a:r>
              <a:rPr lang="es-ES" sz="2200" dirty="0">
                <a:solidFill>
                  <a:schemeClr val="accent2"/>
                </a:solidFill>
              </a:rPr>
              <a:t>constante inmediata </a:t>
            </a:r>
            <a:r>
              <a:rPr lang="es-ES" sz="2200" dirty="0"/>
              <a:t>son </a:t>
            </a:r>
            <a:r>
              <a:rPr lang="es-ES" sz="2200" dirty="0">
                <a:solidFill>
                  <a:schemeClr val="accent2"/>
                </a:solidFill>
              </a:rPr>
              <a:t>5 bits en binario puro</a:t>
            </a:r>
            <a:r>
              <a:rPr lang="es-ES" sz="2200" dirty="0"/>
              <a:t> que no se extienden</a:t>
            </a:r>
          </a:p>
          <a:p>
            <a:r>
              <a:rPr lang="es-ES" sz="2200" dirty="0"/>
              <a:t>El </a:t>
            </a:r>
            <a:r>
              <a:rPr lang="es-ES" sz="2200" dirty="0">
                <a:solidFill>
                  <a:schemeClr val="accent2"/>
                </a:solidFill>
              </a:rPr>
              <a:t>resultado</a:t>
            </a:r>
            <a:r>
              <a:rPr lang="es-ES" sz="2200" dirty="0"/>
              <a:t> se almacena SIEMPRE en un </a:t>
            </a:r>
            <a:r>
              <a:rPr lang="es-ES" sz="2200" dirty="0">
                <a:solidFill>
                  <a:schemeClr val="accent2"/>
                </a:solidFill>
              </a:rPr>
              <a:t>registro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3086100" y="4489313"/>
            <a:ext cx="3032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x8, x2, </a:t>
            </a:r>
            <a:r>
              <a:rPr lang="es-E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79370"/>
              </p:ext>
            </p:extLst>
          </p:nvPr>
        </p:nvGraphicFramePr>
        <p:xfrm>
          <a:off x="3503938" y="4937316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0f500a34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a8051a00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550106" y="6537146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1CBEA581-01D7-07F6-18B7-295B543EF109}"/>
              </a:ext>
            </a:extLst>
          </p:cNvPr>
          <p:cNvSpPr/>
          <p:nvPr/>
        </p:nvSpPr>
        <p:spPr>
          <a:xfrm>
            <a:off x="5035926" y="4545105"/>
            <a:ext cx="872011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4479562" y="4531325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2022354" y="413682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1 operando destino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2022354" y="4417569"/>
            <a:ext cx="188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2 operandos fuente</a:t>
            </a:r>
          </a:p>
        </p:txBody>
      </p:sp>
      <p:sp>
        <p:nvSpPr>
          <p:cNvPr id="18" name="Forma libre 17">
            <a:extLst>
              <a:ext uri="{FF2B5EF4-FFF2-40B4-BE49-F238E27FC236}">
                <a16:creationId xmlns:a16="http://schemas.microsoft.com/office/drawing/2014/main" id="{E1B9838E-BA8A-F95A-7B0D-BCAAD97F5064}"/>
              </a:ext>
            </a:extLst>
          </p:cNvPr>
          <p:cNvSpPr/>
          <p:nvPr/>
        </p:nvSpPr>
        <p:spPr>
          <a:xfrm>
            <a:off x="3872751" y="4268909"/>
            <a:ext cx="773206" cy="235856"/>
          </a:xfrm>
          <a:custGeom>
            <a:avLst/>
            <a:gdLst>
              <a:gd name="connsiteX0" fmla="*/ 0 w 773206"/>
              <a:gd name="connsiteY0" fmla="*/ 20703 h 235856"/>
              <a:gd name="connsiteX1" fmla="*/ 463923 w 773206"/>
              <a:gd name="connsiteY1" fmla="*/ 20703 h 235856"/>
              <a:gd name="connsiteX2" fmla="*/ 773206 w 773206"/>
              <a:gd name="connsiteY2" fmla="*/ 235856 h 235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3206" h="235856">
                <a:moveTo>
                  <a:pt x="0" y="20703"/>
                </a:moveTo>
                <a:cubicBezTo>
                  <a:pt x="167527" y="2773"/>
                  <a:pt x="335055" y="-15156"/>
                  <a:pt x="463923" y="20703"/>
                </a:cubicBezTo>
                <a:cubicBezTo>
                  <a:pt x="592791" y="56562"/>
                  <a:pt x="682998" y="146209"/>
                  <a:pt x="773206" y="235856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orma libre 19">
            <a:extLst>
              <a:ext uri="{FF2B5EF4-FFF2-40B4-BE49-F238E27FC236}">
                <a16:creationId xmlns:a16="http://schemas.microsoft.com/office/drawing/2014/main" id="{F52D94FC-BA8E-581B-71C4-2EAAD581DDC8}"/>
              </a:ext>
            </a:extLst>
          </p:cNvPr>
          <p:cNvSpPr/>
          <p:nvPr/>
        </p:nvSpPr>
        <p:spPr>
          <a:xfrm>
            <a:off x="3866027" y="4356836"/>
            <a:ext cx="1391771" cy="161376"/>
          </a:xfrm>
          <a:custGeom>
            <a:avLst/>
            <a:gdLst>
              <a:gd name="connsiteX0" fmla="*/ 0 w 1391771"/>
              <a:gd name="connsiteY0" fmla="*/ 161376 h 161376"/>
              <a:gd name="connsiteX1" fmla="*/ 1048871 w 1391771"/>
              <a:gd name="connsiteY1" fmla="*/ 11 h 161376"/>
              <a:gd name="connsiteX2" fmla="*/ 1391771 w 1391771"/>
              <a:gd name="connsiteY2" fmla="*/ 154652 h 16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771" h="161376">
                <a:moveTo>
                  <a:pt x="0" y="161376"/>
                </a:moveTo>
                <a:cubicBezTo>
                  <a:pt x="408454" y="81254"/>
                  <a:pt x="816909" y="1132"/>
                  <a:pt x="1048871" y="11"/>
                </a:cubicBezTo>
                <a:cubicBezTo>
                  <a:pt x="1280833" y="-1110"/>
                  <a:pt x="1336302" y="76771"/>
                  <a:pt x="1391771" y="154652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F408A9-CDA8-FB32-A5E6-3F94EB99C6DD}"/>
              </a:ext>
            </a:extLst>
          </p:cNvPr>
          <p:cNvSpPr/>
          <p:nvPr/>
        </p:nvSpPr>
        <p:spPr>
          <a:xfrm>
            <a:off x="6167429" y="580611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b="1" dirty="0">
                <a:solidFill>
                  <a:schemeClr val="accent2"/>
                </a:solidFill>
              </a:rPr>
              <a:t>&lt;&lt;</a:t>
            </a:r>
            <a:endParaRPr lang="es-ES" sz="600" b="1" dirty="0">
              <a:solidFill>
                <a:schemeClr val="accent2"/>
              </a:solidFill>
            </a:endParaRP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46AFD18E-5FA8-D78F-2DFD-47E52B4597EA}"/>
              </a:ext>
            </a:extLst>
          </p:cNvPr>
          <p:cNvCxnSpPr>
            <a:cxnSpLocks/>
          </p:cNvCxnSpPr>
          <p:nvPr/>
        </p:nvCxnSpPr>
        <p:spPr>
          <a:xfrm flipH="1">
            <a:off x="5782268" y="5935996"/>
            <a:ext cx="390194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orma libre 45">
            <a:extLst>
              <a:ext uri="{FF2B5EF4-FFF2-40B4-BE49-F238E27FC236}">
                <a16:creationId xmlns:a16="http://schemas.microsoft.com/office/drawing/2014/main" id="{27B50F65-D975-C097-479E-FEF485B832EC}"/>
              </a:ext>
            </a:extLst>
          </p:cNvPr>
          <p:cNvSpPr/>
          <p:nvPr/>
        </p:nvSpPr>
        <p:spPr>
          <a:xfrm>
            <a:off x="5782268" y="5380991"/>
            <a:ext cx="437715" cy="455145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orma libre 46">
            <a:extLst>
              <a:ext uri="{FF2B5EF4-FFF2-40B4-BE49-F238E27FC236}">
                <a16:creationId xmlns:a16="http://schemas.microsoft.com/office/drawing/2014/main" id="{7CB83D0A-4ECA-EAFD-3352-6BFF6CCA48C7}"/>
              </a:ext>
            </a:extLst>
          </p:cNvPr>
          <p:cNvSpPr/>
          <p:nvPr/>
        </p:nvSpPr>
        <p:spPr>
          <a:xfrm>
            <a:off x="5782268" y="4693024"/>
            <a:ext cx="639421" cy="1143113"/>
          </a:xfrm>
          <a:custGeom>
            <a:avLst/>
            <a:gdLst>
              <a:gd name="connsiteX0" fmla="*/ 0 w 510988"/>
              <a:gd name="connsiteY0" fmla="*/ 0 h 403412"/>
              <a:gd name="connsiteX1" fmla="*/ 510988 w 510988"/>
              <a:gd name="connsiteY1" fmla="*/ 0 h 403412"/>
              <a:gd name="connsiteX2" fmla="*/ 510988 w 510988"/>
              <a:gd name="connsiteY2" fmla="*/ 403412 h 403412"/>
              <a:gd name="connsiteX3" fmla="*/ 510988 w 510988"/>
              <a:gd name="connsiteY3" fmla="*/ 403412 h 4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88" h="403412">
                <a:moveTo>
                  <a:pt x="0" y="0"/>
                </a:moveTo>
                <a:lnTo>
                  <a:pt x="510988" y="0"/>
                </a:lnTo>
                <a:lnTo>
                  <a:pt x="510988" y="403412"/>
                </a:lnTo>
                <a:lnTo>
                  <a:pt x="510988" y="403412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5EEA55D-DEF5-B67F-86EB-16636C8A99E6}"/>
              </a:ext>
            </a:extLst>
          </p:cNvPr>
          <p:cNvCxnSpPr>
            <a:cxnSpLocks/>
          </p:cNvCxnSpPr>
          <p:nvPr/>
        </p:nvCxnSpPr>
        <p:spPr>
          <a:xfrm flipH="1">
            <a:off x="6172918" y="553447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786990-B653-CEDE-4923-6DCAFF13DD0E}"/>
              </a:ext>
            </a:extLst>
          </p:cNvPr>
          <p:cNvCxnSpPr>
            <a:cxnSpLocks/>
          </p:cNvCxnSpPr>
          <p:nvPr/>
        </p:nvCxnSpPr>
        <p:spPr>
          <a:xfrm flipH="1">
            <a:off x="6372386" y="553447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A7140F-9570-5C46-EAA3-1DD941173E40}"/>
              </a:ext>
            </a:extLst>
          </p:cNvPr>
          <p:cNvCxnSpPr>
            <a:cxnSpLocks/>
          </p:cNvCxnSpPr>
          <p:nvPr/>
        </p:nvCxnSpPr>
        <p:spPr>
          <a:xfrm flipH="1">
            <a:off x="5962245" y="587513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AE87EA4-1C9F-6C53-4F44-3272DBC7D689}"/>
              </a:ext>
            </a:extLst>
          </p:cNvPr>
          <p:cNvSpPr txBox="1"/>
          <p:nvPr/>
        </p:nvSpPr>
        <p:spPr>
          <a:xfrm>
            <a:off x="6143488" y="552013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5BDED6A-10DD-F60A-A178-0F84AA2F0354}"/>
              </a:ext>
            </a:extLst>
          </p:cNvPr>
          <p:cNvSpPr txBox="1"/>
          <p:nvPr/>
        </p:nvSpPr>
        <p:spPr>
          <a:xfrm>
            <a:off x="5907937" y="590319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6352403" y="5519743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5</a:t>
            </a:r>
            <a:endParaRPr lang="es-ES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2580F85-8BD4-2891-0666-FBF6BA8F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76753"/>
              </p:ext>
            </p:extLst>
          </p:nvPr>
        </p:nvGraphicFramePr>
        <p:xfrm>
          <a:off x="6840460" y="5264580"/>
          <a:ext cx="4446375" cy="98843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125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852250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329479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</a:t>
                      </a:r>
                      <a:r>
                        <a:rPr lang="es-ES" sz="14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1010100000000101000110100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329479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</a:t>
                      </a:r>
                      <a:endParaRPr lang="es-ES" sz="14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329479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4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1010100000000101000110100</a:t>
                      </a:r>
                      <a:r>
                        <a:rPr lang="es-ES" sz="14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E62FF7B-1E8E-6514-2A1A-FD2DC9E2F1B5}"/>
              </a:ext>
            </a:extLst>
          </p:cNvPr>
          <p:cNvCxnSpPr>
            <a:cxnSpLocks/>
          </p:cNvCxnSpPr>
          <p:nvPr/>
        </p:nvCxnSpPr>
        <p:spPr>
          <a:xfrm flipH="1">
            <a:off x="7987553" y="5186087"/>
            <a:ext cx="2936174" cy="0"/>
          </a:xfrm>
          <a:prstGeom prst="straightConnector1">
            <a:avLst/>
          </a:prstGeom>
          <a:ln w="22225">
            <a:solidFill>
              <a:schemeClr val="bg1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9719B7-101E-1AA7-ED5C-1BE29CBF1973}"/>
              </a:ext>
            </a:extLst>
          </p:cNvPr>
          <p:cNvSpPr txBox="1"/>
          <p:nvPr/>
        </p:nvSpPr>
        <p:spPr>
          <a:xfrm>
            <a:off x="6778553" y="4729583"/>
            <a:ext cx="3853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i="1" dirty="0">
                <a:solidFill>
                  <a:schemeClr val="bg1">
                    <a:lumMod val="10000"/>
                  </a:schemeClr>
                </a:solidFill>
              </a:rPr>
              <a:t>Desplazar cada bit 7 posiciones a la izquierda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170C637-726E-96EF-9F59-7F36662B99B5}"/>
              </a:ext>
            </a:extLst>
          </p:cNvPr>
          <p:cNvCxnSpPr/>
          <p:nvPr/>
        </p:nvCxnSpPr>
        <p:spPr>
          <a:xfrm flipH="1">
            <a:off x="8034618" y="5380991"/>
            <a:ext cx="618564" cy="307115"/>
          </a:xfrm>
          <a:prstGeom prst="straightConnector1">
            <a:avLst/>
          </a:prstGeom>
          <a:ln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E5574C1-9B98-A57C-8C75-0B56F005C81E}"/>
              </a:ext>
            </a:extLst>
          </p:cNvPr>
          <p:cNvCxnSpPr/>
          <p:nvPr/>
        </p:nvCxnSpPr>
        <p:spPr>
          <a:xfrm flipH="1">
            <a:off x="10244415" y="5392198"/>
            <a:ext cx="618564" cy="307115"/>
          </a:xfrm>
          <a:prstGeom prst="straightConnector1">
            <a:avLst/>
          </a:prstGeom>
          <a:ln>
            <a:solidFill>
              <a:schemeClr val="accent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2173828-95C5-3C23-C46D-9C469E8190E1}"/>
              </a:ext>
            </a:extLst>
          </p:cNvPr>
          <p:cNvCxnSpPr/>
          <p:nvPr/>
        </p:nvCxnSpPr>
        <p:spPr>
          <a:xfrm>
            <a:off x="8552329" y="5534476"/>
            <a:ext cx="1855695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A0C0A1-C2F7-2E16-CD6E-5F040CF0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6746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desplazamiento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5562"/>
            <a:ext cx="10192115" cy="43046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Insertan 0’s por un extremo del dato y descartan los bits que salen por el otro</a:t>
            </a:r>
          </a:p>
          <a:p>
            <a:pPr marL="0" indent="0">
              <a:buNone/>
            </a:pPr>
            <a:r>
              <a:rPr lang="es-ES" dirty="0"/>
              <a:t>Permiten el </a:t>
            </a:r>
            <a:r>
              <a:rPr lang="es-ES" dirty="0" err="1" smtClean="0">
                <a:solidFill>
                  <a:schemeClr val="accent2"/>
                </a:solidFill>
              </a:rPr>
              <a:t>reescalado</a:t>
            </a:r>
            <a:r>
              <a:rPr lang="es-ES" dirty="0" smtClean="0"/>
              <a:t> </a:t>
            </a:r>
            <a:r>
              <a:rPr lang="es-ES" dirty="0"/>
              <a:t>de datos </a:t>
            </a:r>
            <a:r>
              <a:rPr lang="es-ES" dirty="0">
                <a:solidFill>
                  <a:schemeClr val="accent2"/>
                </a:solidFill>
              </a:rPr>
              <a:t>sin signo</a:t>
            </a:r>
            <a:r>
              <a:rPr lang="es-ES" dirty="0"/>
              <a:t>:</a:t>
            </a:r>
          </a:p>
          <a:p>
            <a:r>
              <a:rPr lang="es-ES" dirty="0"/>
              <a:t>Desplazar </a:t>
            </a:r>
            <a:r>
              <a:rPr lang="es-ES" dirty="0">
                <a:solidFill>
                  <a:schemeClr val="accent2"/>
                </a:solidFill>
              </a:rPr>
              <a:t>n bits </a:t>
            </a:r>
            <a:r>
              <a:rPr lang="es-ES" dirty="0"/>
              <a:t>a la </a:t>
            </a:r>
            <a:r>
              <a:rPr lang="es-ES" dirty="0">
                <a:solidFill>
                  <a:schemeClr val="accent2"/>
                </a:solidFill>
              </a:rPr>
              <a:t>izquierda</a:t>
            </a:r>
            <a:r>
              <a:rPr lang="es-ES" dirty="0"/>
              <a:t> equivale a </a:t>
            </a:r>
            <a:r>
              <a:rPr lang="es-ES" dirty="0">
                <a:solidFill>
                  <a:schemeClr val="accent2"/>
                </a:solidFill>
              </a:rPr>
              <a:t>multiplicar por 2</a:t>
            </a:r>
            <a:r>
              <a:rPr lang="es-ES" baseline="30000" dirty="0">
                <a:solidFill>
                  <a:schemeClr val="accent2"/>
                </a:solidFill>
              </a:rPr>
              <a:t>n</a:t>
            </a:r>
          </a:p>
          <a:p>
            <a:r>
              <a:rPr lang="es-ES" dirty="0"/>
              <a:t>Desplazar </a:t>
            </a:r>
            <a:r>
              <a:rPr lang="es-ES" dirty="0">
                <a:solidFill>
                  <a:schemeClr val="accent2"/>
                </a:solidFill>
              </a:rPr>
              <a:t>n bits</a:t>
            </a:r>
            <a:r>
              <a:rPr lang="es-ES" dirty="0"/>
              <a:t> a la </a:t>
            </a:r>
            <a:r>
              <a:rPr lang="es-ES" dirty="0">
                <a:solidFill>
                  <a:schemeClr val="accent2"/>
                </a:solidFill>
              </a:rPr>
              <a:t>derecha</a:t>
            </a:r>
            <a:r>
              <a:rPr lang="es-ES" dirty="0"/>
              <a:t> equivale a </a:t>
            </a:r>
            <a:r>
              <a:rPr lang="es-ES" dirty="0">
                <a:solidFill>
                  <a:schemeClr val="accent2"/>
                </a:solidFill>
              </a:rPr>
              <a:t>dividir por 2</a:t>
            </a:r>
            <a:r>
              <a:rPr lang="es-ES" baseline="30000" dirty="0">
                <a:solidFill>
                  <a:schemeClr val="accent2"/>
                </a:solidFill>
              </a:rPr>
              <a:t>n</a:t>
            </a:r>
            <a:endParaRPr lang="es-ES" dirty="0">
              <a:solidFill>
                <a:schemeClr val="accent2"/>
              </a:solidFill>
            </a:endParaRPr>
          </a:p>
          <a:p>
            <a:pPr lvl="1"/>
            <a:endParaRPr lang="es-ES" dirty="0">
              <a:solidFill>
                <a:schemeClr val="accent2"/>
              </a:solidFill>
            </a:endParaRPr>
          </a:p>
          <a:p>
            <a:pPr lvl="1"/>
            <a:endParaRPr lang="es-ES" dirty="0">
              <a:solidFill>
                <a:schemeClr val="accent2"/>
              </a:solidFill>
            </a:endParaRPr>
          </a:p>
          <a:p>
            <a:pPr lvl="1"/>
            <a:endParaRPr lang="es-ES" dirty="0">
              <a:solidFill>
                <a:schemeClr val="accent2"/>
              </a:solidFill>
            </a:endParaRPr>
          </a:p>
          <a:p>
            <a:r>
              <a:rPr lang="es-ES" dirty="0" smtClean="0"/>
              <a:t>Aplicadas </a:t>
            </a:r>
            <a:r>
              <a:rPr lang="es-ES" dirty="0"/>
              <a:t>tras una lógica bit a bit permiten </a:t>
            </a:r>
            <a:r>
              <a:rPr lang="es-ES" dirty="0">
                <a:solidFill>
                  <a:schemeClr val="accent2"/>
                </a:solidFill>
              </a:rPr>
              <a:t>extraer campos</a:t>
            </a:r>
            <a:r>
              <a:rPr lang="es-ES" dirty="0"/>
              <a:t> de un dato: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2580F85-8BD4-2891-0666-FBF6BA8F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28648"/>
              </p:ext>
            </p:extLst>
          </p:nvPr>
        </p:nvGraphicFramePr>
        <p:xfrm>
          <a:off x="1812698" y="3900773"/>
          <a:ext cx="4117047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0120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566927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0000000000000101000110100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0000000000000101000110100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E62FF7B-1E8E-6514-2A1A-FD2DC9E2F1B5}"/>
              </a:ext>
            </a:extLst>
          </p:cNvPr>
          <p:cNvCxnSpPr>
            <a:cxnSpLocks/>
          </p:cNvCxnSpPr>
          <p:nvPr/>
        </p:nvCxnSpPr>
        <p:spPr>
          <a:xfrm>
            <a:off x="5282691" y="3822280"/>
            <a:ext cx="547512" cy="0"/>
          </a:xfrm>
          <a:prstGeom prst="straightConnector1">
            <a:avLst/>
          </a:prstGeom>
          <a:ln w="22225">
            <a:solidFill>
              <a:schemeClr val="bg1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F9719B7-101E-1AA7-ED5C-1BE29CBF1973}"/>
              </a:ext>
            </a:extLst>
          </p:cNvPr>
          <p:cNvSpPr txBox="1"/>
          <p:nvPr/>
        </p:nvSpPr>
        <p:spPr>
          <a:xfrm>
            <a:off x="1802538" y="3553131"/>
            <a:ext cx="4212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Desplazar cada bit 7 posiciones a la izquierda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74E6D82-F85D-99F8-B437-6D84B6785267}"/>
              </a:ext>
            </a:extLst>
          </p:cNvPr>
          <p:cNvSpPr txBox="1"/>
          <p:nvPr/>
        </p:nvSpPr>
        <p:spPr>
          <a:xfrm>
            <a:off x="2407028" y="4547577"/>
            <a:ext cx="3745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2612 &lt;&lt; 7 = 2612×2</a:t>
            </a:r>
            <a:r>
              <a:rPr lang="es-ES" sz="1400" b="1" baseline="300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334336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B9DC192-5B13-DA75-FAE4-D19F1A53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467016"/>
              </p:ext>
            </p:extLst>
          </p:nvPr>
        </p:nvGraphicFramePr>
        <p:xfrm>
          <a:off x="6823568" y="3940638"/>
          <a:ext cx="346999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2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0000000000000000000010100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0000000000000000000010100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180FA64-39AA-77BA-21D9-012DA056EA8F}"/>
              </a:ext>
            </a:extLst>
          </p:cNvPr>
          <p:cNvCxnSpPr>
            <a:cxnSpLocks/>
          </p:cNvCxnSpPr>
          <p:nvPr/>
        </p:nvCxnSpPr>
        <p:spPr>
          <a:xfrm flipH="1">
            <a:off x="7357387" y="3862145"/>
            <a:ext cx="2936174" cy="0"/>
          </a:xfrm>
          <a:prstGeom prst="straightConnector1">
            <a:avLst/>
          </a:prstGeom>
          <a:ln w="22225">
            <a:solidFill>
              <a:schemeClr val="bg1">
                <a:lumMod val="1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A18BA1-D343-690F-C90D-CEB2234EA1D6}"/>
              </a:ext>
            </a:extLst>
          </p:cNvPr>
          <p:cNvSpPr txBox="1"/>
          <p:nvPr/>
        </p:nvSpPr>
        <p:spPr>
          <a:xfrm>
            <a:off x="6360402" y="3592996"/>
            <a:ext cx="3302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Desplazar cada bit 7 posiciones a la derecha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C44055-EEF6-8F2A-3E39-A2C4D51D5540}"/>
              </a:ext>
            </a:extLst>
          </p:cNvPr>
          <p:cNvSpPr txBox="1"/>
          <p:nvPr/>
        </p:nvSpPr>
        <p:spPr>
          <a:xfrm>
            <a:off x="7599434" y="4587442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2612 &gt;&gt; 7 = 2612÷2</a:t>
            </a:r>
            <a:r>
              <a:rPr lang="es-ES" sz="1400" b="1" baseline="300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4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D62305B8-0006-0719-F87D-B6444604E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411191"/>
              </p:ext>
            </p:extLst>
          </p:nvPr>
        </p:nvGraphicFramePr>
        <p:xfrm>
          <a:off x="2925909" y="5400962"/>
          <a:ext cx="3469993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2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00001111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00000001010001101000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05119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r>
                        <a:rPr lang="es-ES" sz="14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</a:t>
                      </a: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1237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10100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sp>
        <p:nvSpPr>
          <p:cNvPr id="22" name="CuadroTexto 21">
            <a:extLst>
              <a:ext uri="{FF2B5EF4-FFF2-40B4-BE49-F238E27FC236}">
                <a16:creationId xmlns:a16="http://schemas.microsoft.com/office/drawing/2014/main" id="{EC6F0545-E64F-3D7E-EDF4-5D76D8CBF86B}"/>
              </a:ext>
            </a:extLst>
          </p:cNvPr>
          <p:cNvSpPr txBox="1"/>
          <p:nvPr/>
        </p:nvSpPr>
        <p:spPr>
          <a:xfrm>
            <a:off x="6874872" y="6166864"/>
            <a:ext cx="3054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Los desplaza al extremo 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derecho</a:t>
            </a:r>
          </a:p>
          <a:p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bits </a:t>
            </a:r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menos 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significativos</a:t>
            </a:r>
            <a:endParaRPr lang="es-ES" sz="14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7ED5083-2D08-B8F2-E2A0-5AC03BF65367}"/>
              </a:ext>
            </a:extLst>
          </p:cNvPr>
          <p:cNvSpPr txBox="1"/>
          <p:nvPr/>
        </p:nvSpPr>
        <p:spPr>
          <a:xfrm>
            <a:off x="6874872" y="5772251"/>
            <a:ext cx="2353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Aísla los bits 20 al 23 del dato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8BFE652-1F3F-42DD-D24B-C5713B48B292}"/>
              </a:ext>
            </a:extLst>
          </p:cNvPr>
          <p:cNvCxnSpPr>
            <a:cxnSpLocks/>
          </p:cNvCxnSpPr>
          <p:nvPr/>
        </p:nvCxnSpPr>
        <p:spPr>
          <a:xfrm flipH="1" flipV="1">
            <a:off x="6452987" y="5924038"/>
            <a:ext cx="421885" cy="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1E630C4-4D98-B6CE-87E3-F3383DA08BC5}"/>
              </a:ext>
            </a:extLst>
          </p:cNvPr>
          <p:cNvCxnSpPr>
            <a:cxnSpLocks/>
          </p:cNvCxnSpPr>
          <p:nvPr/>
        </p:nvCxnSpPr>
        <p:spPr>
          <a:xfrm flipH="1" flipV="1">
            <a:off x="6452987" y="6320730"/>
            <a:ext cx="421885" cy="1"/>
          </a:xfrm>
          <a:prstGeom prst="straightConnector1">
            <a:avLst/>
          </a:prstGeom>
          <a:ln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F586-895B-FA3E-3669-7C5DAF27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1551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desplazamiento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26069"/>
            <a:ext cx="10099835" cy="4904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instrucción de </a:t>
            </a:r>
            <a:r>
              <a:rPr lang="es-ES" dirty="0">
                <a:solidFill>
                  <a:schemeClr val="accent2"/>
                </a:solidFill>
              </a:rPr>
              <a:t>desplazamiento aritmético a la derecha </a:t>
            </a:r>
            <a:r>
              <a:rPr lang="es-ES" dirty="0"/>
              <a:t>propaga el bit de signo por la izquierda y descarta los bits que salen por la derecha</a:t>
            </a:r>
          </a:p>
          <a:p>
            <a:pPr lvl="1"/>
            <a:r>
              <a:rPr lang="es-ES" dirty="0"/>
              <a:t>Permite el </a:t>
            </a:r>
            <a:r>
              <a:rPr lang="es-ES" dirty="0" err="1">
                <a:solidFill>
                  <a:schemeClr val="accent2"/>
                </a:solidFill>
              </a:rPr>
              <a:t>reescalado</a:t>
            </a:r>
            <a:r>
              <a:rPr lang="es-ES" dirty="0"/>
              <a:t> de datos </a:t>
            </a:r>
            <a:r>
              <a:rPr lang="es-ES" dirty="0">
                <a:solidFill>
                  <a:schemeClr val="accent2"/>
                </a:solidFill>
              </a:rPr>
              <a:t>con signo</a:t>
            </a:r>
            <a:r>
              <a:rPr lang="es-ES" dirty="0"/>
              <a:t>:</a:t>
            </a:r>
          </a:p>
          <a:p>
            <a:pPr lvl="2"/>
            <a:endParaRPr lang="es-ES" dirty="0">
              <a:solidFill>
                <a:schemeClr val="accent2"/>
              </a:solidFill>
            </a:endParaRPr>
          </a:p>
          <a:p>
            <a:pPr lvl="2"/>
            <a:endParaRPr lang="es-ES" dirty="0">
              <a:solidFill>
                <a:schemeClr val="accent2"/>
              </a:solidFill>
            </a:endParaRPr>
          </a:p>
          <a:p>
            <a:pPr lvl="2"/>
            <a:endParaRPr lang="es-E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2"/>
                </a:solidFill>
              </a:rPr>
              <a:t>No existe </a:t>
            </a:r>
            <a:r>
              <a:rPr lang="es-ES" dirty="0"/>
              <a:t>instrucción de </a:t>
            </a:r>
            <a:r>
              <a:rPr lang="es-ES" dirty="0">
                <a:solidFill>
                  <a:schemeClr val="accent2"/>
                </a:solidFill>
              </a:rPr>
              <a:t>desplazamiento aritmético a la izquierda</a:t>
            </a:r>
          </a:p>
          <a:p>
            <a:pPr lvl="1"/>
            <a:r>
              <a:rPr lang="es-ES" dirty="0"/>
              <a:t>Para resultados válidos (el dato </a:t>
            </a:r>
            <a:r>
              <a:rPr lang="es-ES" dirty="0" err="1" smtClean="0"/>
              <a:t>reescalado</a:t>
            </a:r>
            <a:r>
              <a:rPr lang="es-ES" dirty="0" smtClean="0"/>
              <a:t> </a:t>
            </a:r>
            <a:r>
              <a:rPr lang="es-ES" dirty="0"/>
              <a:t>con signo puede representarse con 32 bits) el desplazamiento lógico es equivalente 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B9DC192-5B13-DA75-FAE4-D19F1A537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59324"/>
              </p:ext>
            </p:extLst>
          </p:nvPr>
        </p:nvGraphicFramePr>
        <p:xfrm>
          <a:off x="2005431" y="3401101"/>
          <a:ext cx="346999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2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1111111111111111000110100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1111111111111111000110100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180FA64-39AA-77BA-21D9-012DA056EA8F}"/>
              </a:ext>
            </a:extLst>
          </p:cNvPr>
          <p:cNvCxnSpPr>
            <a:cxnSpLocks/>
          </p:cNvCxnSpPr>
          <p:nvPr/>
        </p:nvCxnSpPr>
        <p:spPr>
          <a:xfrm flipH="1">
            <a:off x="2539250" y="3322608"/>
            <a:ext cx="2936174" cy="0"/>
          </a:xfrm>
          <a:prstGeom prst="straightConnector1">
            <a:avLst/>
          </a:prstGeom>
          <a:ln w="22225">
            <a:solidFill>
              <a:schemeClr val="bg1">
                <a:lumMod val="1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A18BA1-D343-690F-C90D-CEB2234EA1D6}"/>
              </a:ext>
            </a:extLst>
          </p:cNvPr>
          <p:cNvSpPr txBox="1"/>
          <p:nvPr/>
        </p:nvSpPr>
        <p:spPr>
          <a:xfrm>
            <a:off x="1503398" y="3021556"/>
            <a:ext cx="404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Desplazar cada bit 7 posiciones a la derecha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1C44055-EEF6-8F2A-3E39-A2C4D51D5540}"/>
              </a:ext>
            </a:extLst>
          </p:cNvPr>
          <p:cNvSpPr txBox="1"/>
          <p:nvPr/>
        </p:nvSpPr>
        <p:spPr>
          <a:xfrm>
            <a:off x="2559415" y="4047905"/>
            <a:ext cx="2941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−58828 &gt;&gt; 7 = −58828÷2</a:t>
            </a:r>
            <a:r>
              <a:rPr lang="es-ES" sz="1200" b="1" baseline="300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-460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DA907F7-DCB8-6482-243E-DD4E76E25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76190"/>
              </p:ext>
            </p:extLst>
          </p:nvPr>
        </p:nvGraphicFramePr>
        <p:xfrm>
          <a:off x="6207645" y="3401101"/>
          <a:ext cx="346999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2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0111111111111111000110100</a:t>
                      </a: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0111111111111111000110100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A3299CE-9AE4-5C77-B316-8B83A50984EF}"/>
              </a:ext>
            </a:extLst>
          </p:cNvPr>
          <p:cNvCxnSpPr>
            <a:cxnSpLocks/>
          </p:cNvCxnSpPr>
          <p:nvPr/>
        </p:nvCxnSpPr>
        <p:spPr>
          <a:xfrm flipH="1">
            <a:off x="6741464" y="3322608"/>
            <a:ext cx="2936174" cy="0"/>
          </a:xfrm>
          <a:prstGeom prst="straightConnector1">
            <a:avLst/>
          </a:prstGeom>
          <a:ln w="22225">
            <a:solidFill>
              <a:schemeClr val="bg1">
                <a:lumMod val="10000"/>
              </a:schemeClr>
            </a:solidFill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B8E57C-0CCA-C2F3-5D5B-29701306D8A4}"/>
              </a:ext>
            </a:extLst>
          </p:cNvPr>
          <p:cNvSpPr txBox="1"/>
          <p:nvPr/>
        </p:nvSpPr>
        <p:spPr>
          <a:xfrm>
            <a:off x="5764475" y="3028900"/>
            <a:ext cx="4047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Desplazar cada bit 7 posiciones a la derecha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1BB97CF-8E7E-7F59-9F5B-6E73983FE656}"/>
              </a:ext>
            </a:extLst>
          </p:cNvPr>
          <p:cNvSpPr txBox="1"/>
          <p:nvPr/>
        </p:nvSpPr>
        <p:spPr>
          <a:xfrm>
            <a:off x="6035475" y="4047905"/>
            <a:ext cx="4150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2147424820 &gt;&gt; 7 = 2147424820÷2</a:t>
            </a:r>
            <a:r>
              <a:rPr lang="es-ES" sz="1200" b="1" baseline="300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16776756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4C838154-B1C9-0064-A74F-59BD89F73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661611"/>
              </p:ext>
            </p:extLst>
          </p:nvPr>
        </p:nvGraphicFramePr>
        <p:xfrm>
          <a:off x="3816305" y="5869109"/>
          <a:ext cx="3469993" cy="640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661">
                  <a:extLst>
                    <a:ext uri="{9D8B030D-6E8A-4147-A177-3AD203B41FA5}">
                      <a16:colId xmlns:a16="http://schemas.microsoft.com/office/drawing/2014/main" val="3256160865"/>
                    </a:ext>
                  </a:extLst>
                </a:gridCol>
                <a:gridCol w="3006332">
                  <a:extLst>
                    <a:ext uri="{9D8B030D-6E8A-4147-A177-3AD203B41FA5}">
                      <a16:colId xmlns:a16="http://schemas.microsoft.com/office/drawing/2014/main" val="1261247352"/>
                    </a:ext>
                  </a:extLst>
                </a:gridCol>
              </a:tblGrid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</a:t>
                      </a: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1111111110001101000110100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513832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pPr algn="ctr"/>
                      <a:r>
                        <a:rPr lang="es-ES" sz="14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slli</a:t>
                      </a:r>
                      <a:endParaRPr lang="es-ES" sz="14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00111</a:t>
                      </a:r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B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00673"/>
                  </a:ext>
                </a:extLst>
              </a:tr>
              <a:tr h="163266">
                <a:tc>
                  <a:txBody>
                    <a:bodyPr/>
                    <a:lstStyle/>
                    <a:p>
                      <a:endParaRPr lang="es-ES" sz="14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1111111110001101000110100</a:t>
                      </a: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</a:t>
                      </a:r>
                    </a:p>
                  </a:txBody>
                  <a:tcPr marL="0" marR="0" marT="0" marB="0">
                    <a:lnT w="28575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11830"/>
                  </a:ext>
                </a:extLst>
              </a:tr>
            </a:tbl>
          </a:graphicData>
        </a:graphic>
      </p:graphicFrame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7BCFDB4-FEC3-53DF-15C7-349C57C50C87}"/>
              </a:ext>
            </a:extLst>
          </p:cNvPr>
          <p:cNvCxnSpPr>
            <a:cxnSpLocks/>
          </p:cNvCxnSpPr>
          <p:nvPr/>
        </p:nvCxnSpPr>
        <p:spPr>
          <a:xfrm flipH="1">
            <a:off x="4350124" y="5790616"/>
            <a:ext cx="2936174" cy="0"/>
          </a:xfrm>
          <a:prstGeom prst="straightConnector1">
            <a:avLst/>
          </a:prstGeom>
          <a:ln w="22225">
            <a:solidFill>
              <a:schemeClr val="bg1">
                <a:lumMod val="1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1650EB-8AF8-1B6A-308A-F5C4A267E7B1}"/>
              </a:ext>
            </a:extLst>
          </p:cNvPr>
          <p:cNvSpPr txBox="1"/>
          <p:nvPr/>
        </p:nvSpPr>
        <p:spPr>
          <a:xfrm>
            <a:off x="3274154" y="5479477"/>
            <a:ext cx="4174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Desplazar cada bit 7 posiciones a la izquierda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2869F16-699A-208B-6CD2-7D2667720FCA}"/>
              </a:ext>
            </a:extLst>
          </p:cNvPr>
          <p:cNvSpPr txBox="1"/>
          <p:nvPr/>
        </p:nvSpPr>
        <p:spPr>
          <a:xfrm>
            <a:off x="4134967" y="6515913"/>
            <a:ext cx="3313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−58828 &lt;&lt; 7 = −58828×2</a:t>
            </a:r>
            <a:r>
              <a:rPr lang="es-ES" sz="1200" b="1" baseline="30000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s-ES" sz="12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-7529984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0F101B-65BA-BB30-99FC-A672A079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734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</a:t>
            </a:r>
            <a:r>
              <a:rPr lang="es-ES" sz="3200" dirty="0" smtClean="0">
                <a:solidFill>
                  <a:schemeClr val="accent2"/>
                </a:solidFill>
                <a:latin typeface="Rockwell" panose="02060603020205020403" pitchFamily="18" charset="0"/>
              </a:rPr>
              <a:t>desplazamiento</a:t>
            </a:r>
            <a:endParaRPr lang="es-ES" sz="3200" dirty="0">
              <a:solidFill>
                <a:schemeClr val="accent2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8923"/>
              </p:ext>
            </p:extLst>
          </p:nvPr>
        </p:nvGraphicFramePr>
        <p:xfrm>
          <a:off x="1236486" y="1314514"/>
          <a:ext cx="10701573" cy="4028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283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2348917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5755373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7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7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7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7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&lt;&lt; rs2</a:t>
                      </a:r>
                      <a:r>
                        <a:rPr lang="es-ES" sz="17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4:0</a:t>
                      </a:r>
                      <a:endParaRPr lang="es-ES" sz="17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hift 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eft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ogical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chemeClr val="accent2"/>
                          </a:solidFill>
                        </a:rPr>
                        <a:t>desplazamiento lógico a izquierda</a:t>
                      </a:r>
                      <a:endParaRPr lang="es-ES" sz="17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7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&gt;&gt; rs2</a:t>
                      </a:r>
                      <a:r>
                        <a:rPr lang="es-ES" sz="17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4:0</a:t>
                      </a:r>
                      <a:endParaRPr lang="es-ES" sz="17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hift 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ight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ogical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chemeClr val="accent2"/>
                          </a:solidFill>
                        </a:rPr>
                        <a:t>desplazamiento  lógico a derecha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7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&gt;&gt;&gt; rs2</a:t>
                      </a:r>
                      <a:r>
                        <a:rPr lang="es-ES" sz="17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4:0</a:t>
                      </a:r>
                      <a:endParaRPr lang="es-ES" sz="1700" b="0" i="0" baseline="-2500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hift 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ight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rithmetical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chemeClr val="accent2"/>
                          </a:solidFill>
                        </a:rPr>
                        <a:t>desplazamiento  aritmético a derecha</a:t>
                      </a:r>
                      <a:endParaRPr lang="es-ES" sz="17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slli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7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7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5b</a:t>
                      </a:r>
                      <a:endParaRPr lang="es-ES" sz="17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&lt;&lt; 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7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hift 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eft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ogical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accent2"/>
                          </a:solidFill>
                        </a:rPr>
                        <a:t>desplazamiento lógico a izquierda con constante</a:t>
                      </a:r>
                      <a:endParaRPr lang="es-ES" sz="17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srli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7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imm</a:t>
                      </a:r>
                      <a:r>
                        <a:rPr lang="es-ES" sz="17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5b</a:t>
                      </a:r>
                      <a:endParaRPr lang="es-ES" sz="17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&gt;&gt; 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7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hift 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ight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ogical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accent2"/>
                          </a:solidFill>
                        </a:rPr>
                        <a:t>desplazamiento lógico a derecha con constante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srai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7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7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</a:t>
                      </a:r>
                      <a:r>
                        <a:rPr lang="es-ES" sz="17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s-ES" sz="1700" b="1" i="0" baseline="-250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5b</a:t>
                      </a:r>
                      <a:endParaRPr lang="es-ES" sz="17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rs1 &gt;&gt;&gt; </a:t>
                      </a:r>
                      <a:r>
                        <a:rPr lang="es-ES" sz="17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7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endParaRPr lang="es-ES" sz="17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algn="l"/>
                      <a:endParaRPr lang="es-ES" sz="17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7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s-ES" sz="17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hift </a:t>
                      </a:r>
                      <a:r>
                        <a:rPr lang="es-ES" sz="1700" dirty="0" err="1">
                          <a:solidFill>
                            <a:srgbClr val="C00000"/>
                          </a:solidFill>
                        </a:rPr>
                        <a:t>r</a:t>
                      </a:r>
                      <a:r>
                        <a:rPr lang="es-ES" sz="17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ight</a:t>
                      </a:r>
                      <a:r>
                        <a:rPr lang="es-ES" sz="17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dirty="0" err="1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s-ES" sz="17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rithmetical</a:t>
                      </a:r>
                      <a:r>
                        <a:rPr lang="es-ES" sz="17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dirty="0" err="1">
                          <a:solidFill>
                            <a:srgbClr val="C00000"/>
                          </a:solidFill>
                        </a:rPr>
                        <a:t>i</a:t>
                      </a:r>
                      <a:r>
                        <a:rPr lang="es-ES" sz="17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mmediate</a:t>
                      </a:r>
                      <a:r>
                        <a:rPr lang="es-ES" sz="17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700" dirty="0">
                          <a:solidFill>
                            <a:schemeClr val="accent2"/>
                          </a:solidFill>
                        </a:rPr>
                        <a:t>desplazamiento aritmético a derecha </a:t>
                      </a:r>
                      <a:r>
                        <a:rPr lang="es-ES" sz="1700" dirty="0" smtClean="0">
                          <a:solidFill>
                            <a:schemeClr val="accent2"/>
                          </a:solidFill>
                        </a:rPr>
                        <a:t>con constante</a:t>
                      </a:r>
                      <a:endParaRPr lang="es-ES" sz="17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98217"/>
                  </a:ext>
                </a:extLst>
              </a:tr>
            </a:tbl>
          </a:graphicData>
        </a:graphic>
      </p:graphicFrame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AAC41D-5B6E-3AD7-577D-2AB13D70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418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transferencia de datos: carga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4563"/>
            <a:ext cx="9905999" cy="24930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Permiten </a:t>
            </a:r>
            <a:r>
              <a:rPr lang="es-ES" dirty="0">
                <a:solidFill>
                  <a:schemeClr val="accent2"/>
                </a:solidFill>
              </a:rPr>
              <a:t>copiar</a:t>
            </a:r>
            <a:r>
              <a:rPr lang="es-ES" dirty="0"/>
              <a:t> un dato de </a:t>
            </a:r>
            <a:r>
              <a:rPr lang="es-ES" dirty="0">
                <a:solidFill>
                  <a:schemeClr val="accent2"/>
                </a:solidFill>
              </a:rPr>
              <a:t>memoria a un registro</a:t>
            </a:r>
          </a:p>
          <a:p>
            <a:pPr lvl="1"/>
            <a:r>
              <a:rPr lang="es-ES" dirty="0"/>
              <a:t>Utiliza </a:t>
            </a:r>
            <a:r>
              <a:rPr lang="es-ES" dirty="0">
                <a:solidFill>
                  <a:schemeClr val="accent2"/>
                </a:solidFill>
              </a:rPr>
              <a:t>direccionamiento relativo a registro base </a:t>
            </a:r>
            <a:r>
              <a:rPr lang="es-ES" dirty="0"/>
              <a:t>para indicar la dirección de memoria que ocupa el dato (la dirección es la suma de una dirección base y un desplazamiento)</a:t>
            </a:r>
          </a:p>
          <a:p>
            <a:pPr lvl="2"/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dirección base </a:t>
            </a:r>
            <a:r>
              <a:rPr lang="es-ES" dirty="0"/>
              <a:t>se encuentra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  <a:p>
            <a:pPr lvl="2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es un </a:t>
            </a:r>
            <a:r>
              <a:rPr lang="es-ES" dirty="0">
                <a:solidFill>
                  <a:schemeClr val="accent2"/>
                </a:solidFill>
              </a:rPr>
              <a:t>inmediato</a:t>
            </a:r>
            <a:r>
              <a:rPr lang="es-ES" dirty="0"/>
              <a:t> de 12 bits en C2 cuyo signo se extiende a 32 bits</a:t>
            </a:r>
          </a:p>
          <a:p>
            <a:pPr lvl="1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dato leído de memoria </a:t>
            </a:r>
            <a:r>
              <a:rPr lang="es-ES" dirty="0"/>
              <a:t>se carga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036680"/>
              </p:ext>
            </p:extLst>
          </p:nvPr>
        </p:nvGraphicFramePr>
        <p:xfrm>
          <a:off x="3019842" y="4890250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00023cfc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8b257a02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066010" y="6490080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F408A9-CDA8-FB32-A5E6-3F94EB99C6DD}"/>
              </a:ext>
            </a:extLst>
          </p:cNvPr>
          <p:cNvSpPr/>
          <p:nvPr/>
        </p:nvSpPr>
        <p:spPr>
          <a:xfrm>
            <a:off x="5737121" y="5200994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5EEA55D-DEF5-B67F-86EB-16636C8A99E6}"/>
              </a:ext>
            </a:extLst>
          </p:cNvPr>
          <p:cNvCxnSpPr>
            <a:cxnSpLocks/>
          </p:cNvCxnSpPr>
          <p:nvPr/>
        </p:nvCxnSpPr>
        <p:spPr>
          <a:xfrm flipH="1">
            <a:off x="5460218" y="527897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786990-B653-CEDE-4923-6DCAFF13DD0E}"/>
              </a:ext>
            </a:extLst>
          </p:cNvPr>
          <p:cNvCxnSpPr>
            <a:cxnSpLocks/>
          </p:cNvCxnSpPr>
          <p:nvPr/>
        </p:nvCxnSpPr>
        <p:spPr>
          <a:xfrm flipH="1">
            <a:off x="5834499" y="4909179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A7140F-9570-5C46-EAA3-1DD941173E40}"/>
              </a:ext>
            </a:extLst>
          </p:cNvPr>
          <p:cNvCxnSpPr>
            <a:cxnSpLocks/>
          </p:cNvCxnSpPr>
          <p:nvPr/>
        </p:nvCxnSpPr>
        <p:spPr>
          <a:xfrm flipH="1">
            <a:off x="5478149" y="5828072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AE87EA4-1C9F-6C53-4F44-3272DBC7D689}"/>
              </a:ext>
            </a:extLst>
          </p:cNvPr>
          <p:cNvSpPr txBox="1"/>
          <p:nvPr/>
        </p:nvSpPr>
        <p:spPr>
          <a:xfrm>
            <a:off x="5424064" y="528480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5BDED6A-10DD-F60A-A178-0F84AA2F0354}"/>
              </a:ext>
            </a:extLst>
          </p:cNvPr>
          <p:cNvSpPr txBox="1"/>
          <p:nvPr/>
        </p:nvSpPr>
        <p:spPr>
          <a:xfrm>
            <a:off x="5423841" y="585612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5814516" y="489444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947A4A9-6E5F-1833-718E-2C1B05019086}"/>
              </a:ext>
            </a:extLst>
          </p:cNvPr>
          <p:cNvCxnSpPr>
            <a:cxnSpLocks/>
          </p:cNvCxnSpPr>
          <p:nvPr/>
        </p:nvCxnSpPr>
        <p:spPr>
          <a:xfrm flipH="1">
            <a:off x="5843072" y="4435302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5809584" y="441453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12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0F2CB8-8451-02E4-686D-A0ACA4948061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5884193" y="4280979"/>
            <a:ext cx="4837" cy="920015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>
            <a:off x="5595471" y="4605567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0227E15-B7C1-7982-F87C-B288B0ABD10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298172" y="5335277"/>
            <a:ext cx="438949" cy="6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455EFFD2-1D1B-F253-B0FB-B355C86A6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75529"/>
              </p:ext>
            </p:extLst>
          </p:nvPr>
        </p:nvGraphicFramePr>
        <p:xfrm>
          <a:off x="6239671" y="4879663"/>
          <a:ext cx="263966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64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00023ce4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8b257a02</a:t>
                      </a: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00023ce8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E2CBE06D-0E6F-0FF8-B687-CE621E4CCE25}"/>
              </a:ext>
            </a:extLst>
          </p:cNvPr>
          <p:cNvSpPr txBox="1"/>
          <p:nvPr/>
        </p:nvSpPr>
        <p:spPr>
          <a:xfrm>
            <a:off x="7686081" y="6506983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87C0B05-99E8-A216-EA3C-49362A3D1730}"/>
              </a:ext>
            </a:extLst>
          </p:cNvPr>
          <p:cNvCxnSpPr>
            <a:cxnSpLocks/>
          </p:cNvCxnSpPr>
          <p:nvPr/>
        </p:nvCxnSpPr>
        <p:spPr>
          <a:xfrm flipH="1">
            <a:off x="6197570" y="5276732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65862C-7F4A-93E6-1B98-1C01BB247F07}"/>
              </a:ext>
            </a:extLst>
          </p:cNvPr>
          <p:cNvSpPr txBox="1"/>
          <p:nvPr/>
        </p:nvSpPr>
        <p:spPr>
          <a:xfrm>
            <a:off x="6161416" y="528255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5BC9DFF-2C3A-59D7-F1E5-C05AF56188A2}"/>
              </a:ext>
            </a:extLst>
          </p:cNvPr>
          <p:cNvCxnSpPr>
            <a:cxnSpLocks/>
          </p:cNvCxnSpPr>
          <p:nvPr/>
        </p:nvCxnSpPr>
        <p:spPr>
          <a:xfrm flipV="1">
            <a:off x="6035524" y="5333031"/>
            <a:ext cx="438949" cy="6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bre 31">
            <a:extLst>
              <a:ext uri="{FF2B5EF4-FFF2-40B4-BE49-F238E27FC236}">
                <a16:creationId xmlns:a16="http://schemas.microsoft.com/office/drawing/2014/main" id="{6F942591-6D4D-AAFC-EA5A-8737BDCCFEF9}"/>
              </a:ext>
            </a:extLst>
          </p:cNvPr>
          <p:cNvSpPr/>
          <p:nvPr/>
        </p:nvSpPr>
        <p:spPr>
          <a:xfrm>
            <a:off x="5298141" y="5419163"/>
            <a:ext cx="2830606" cy="477371"/>
          </a:xfrm>
          <a:custGeom>
            <a:avLst/>
            <a:gdLst>
              <a:gd name="connsiteX0" fmla="*/ 0 w 2830606"/>
              <a:gd name="connsiteY0" fmla="*/ 477371 h 477371"/>
              <a:gd name="connsiteX1" fmla="*/ 2830606 w 2830606"/>
              <a:gd name="connsiteY1" fmla="*/ 477371 h 477371"/>
              <a:gd name="connsiteX2" fmla="*/ 2830606 w 2830606"/>
              <a:gd name="connsiteY2" fmla="*/ 0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606" h="477371">
                <a:moveTo>
                  <a:pt x="0" y="477371"/>
                </a:moveTo>
                <a:lnTo>
                  <a:pt x="2830606" y="477371"/>
                </a:lnTo>
                <a:lnTo>
                  <a:pt x="2830606" y="0"/>
                </a:lnTo>
              </a:path>
            </a:pathLst>
          </a:custGeom>
          <a:noFill/>
          <a:ln w="15875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98C191-A070-1BDE-3597-2F583D13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95</a:t>
            </a:fld>
            <a:endParaRPr lang="es-ES" noProof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3977171" y="3938268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s-E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s-ES" sz="18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x8, </a:t>
            </a:r>
            <a:r>
              <a:rPr lang="es-E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-24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ángulo redondeado 35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5024173" y="3980280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3116456" y="3647370"/>
            <a:ext cx="1564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registro destino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6237011" y="3593342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desplazamiento constante</a:t>
            </a:r>
          </a:p>
        </p:txBody>
      </p:sp>
      <p:sp>
        <p:nvSpPr>
          <p:cNvPr id="39" name="Rectángulo redondeado 38">
            <a:extLst>
              <a:ext uri="{FF2B5EF4-FFF2-40B4-BE49-F238E27FC236}">
                <a16:creationId xmlns:a16="http://schemas.microsoft.com/office/drawing/2014/main" id="{6A946732-08C5-5F53-E935-DE95CAD2BDAC}"/>
              </a:ext>
            </a:extLst>
          </p:cNvPr>
          <p:cNvSpPr/>
          <p:nvPr/>
        </p:nvSpPr>
        <p:spPr>
          <a:xfrm>
            <a:off x="5680838" y="3978033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Rectángulo redondeado 39">
            <a:extLst>
              <a:ext uri="{FF2B5EF4-FFF2-40B4-BE49-F238E27FC236}">
                <a16:creationId xmlns:a16="http://schemas.microsoft.com/office/drawing/2014/main" id="{3383D737-101E-16B9-B75A-C14E157E754E}"/>
              </a:ext>
            </a:extLst>
          </p:cNvPr>
          <p:cNvSpPr/>
          <p:nvPr/>
        </p:nvSpPr>
        <p:spPr>
          <a:xfrm>
            <a:off x="6167428" y="3975788"/>
            <a:ext cx="333413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F54D47B-CFC8-065C-4575-54BC0CB48B80}"/>
              </a:ext>
            </a:extLst>
          </p:cNvPr>
          <p:cNvSpPr txBox="1"/>
          <p:nvPr/>
        </p:nvSpPr>
        <p:spPr>
          <a:xfrm>
            <a:off x="6839628" y="3820002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registro base</a:t>
            </a:r>
          </a:p>
        </p:txBody>
      </p:sp>
      <p:sp>
        <p:nvSpPr>
          <p:cNvPr id="42" name="Forma libre 41">
            <a:extLst>
              <a:ext uri="{FF2B5EF4-FFF2-40B4-BE49-F238E27FC236}">
                <a16:creationId xmlns:a16="http://schemas.microsoft.com/office/drawing/2014/main" id="{E5764C47-9D12-DF6B-0F80-615287BC02E6}"/>
              </a:ext>
            </a:extLst>
          </p:cNvPr>
          <p:cNvSpPr/>
          <p:nvPr/>
        </p:nvSpPr>
        <p:spPr>
          <a:xfrm>
            <a:off x="4619065" y="3774242"/>
            <a:ext cx="578223" cy="206373"/>
          </a:xfrm>
          <a:custGeom>
            <a:avLst/>
            <a:gdLst>
              <a:gd name="connsiteX0" fmla="*/ 0 w 578223"/>
              <a:gd name="connsiteY0" fmla="*/ 18114 h 206373"/>
              <a:gd name="connsiteX1" fmla="*/ 403411 w 578223"/>
              <a:gd name="connsiteY1" fmla="*/ 18114 h 206373"/>
              <a:gd name="connsiteX2" fmla="*/ 578223 w 578223"/>
              <a:gd name="connsiteY2" fmla="*/ 206373 h 20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23" h="206373">
                <a:moveTo>
                  <a:pt x="0" y="18114"/>
                </a:moveTo>
                <a:cubicBezTo>
                  <a:pt x="153520" y="2426"/>
                  <a:pt x="307041" y="-13262"/>
                  <a:pt x="403411" y="18114"/>
                </a:cubicBezTo>
                <a:cubicBezTo>
                  <a:pt x="499781" y="49490"/>
                  <a:pt x="539002" y="127931"/>
                  <a:pt x="578223" y="206373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9535DAE0-3910-3A56-AE63-208ED59AF1C7}"/>
              </a:ext>
            </a:extLst>
          </p:cNvPr>
          <p:cNvSpPr/>
          <p:nvPr/>
        </p:nvSpPr>
        <p:spPr>
          <a:xfrm>
            <a:off x="5869641" y="3744771"/>
            <a:ext cx="430306" cy="222397"/>
          </a:xfrm>
          <a:custGeom>
            <a:avLst/>
            <a:gdLst>
              <a:gd name="connsiteX0" fmla="*/ 430306 w 430306"/>
              <a:gd name="connsiteY0" fmla="*/ 0 h 282389"/>
              <a:gd name="connsiteX1" fmla="*/ 87406 w 430306"/>
              <a:gd name="connsiteY1" fmla="*/ 47065 h 282389"/>
              <a:gd name="connsiteX2" fmla="*/ 0 w 430306"/>
              <a:gd name="connsiteY2" fmla="*/ 282389 h 28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82389">
                <a:moveTo>
                  <a:pt x="430306" y="0"/>
                </a:moveTo>
                <a:cubicBezTo>
                  <a:pt x="294715" y="0"/>
                  <a:pt x="159124" y="0"/>
                  <a:pt x="87406" y="47065"/>
                </a:cubicBezTo>
                <a:cubicBezTo>
                  <a:pt x="15688" y="94130"/>
                  <a:pt x="7844" y="188259"/>
                  <a:pt x="0" y="282389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Forma libre 44">
            <a:extLst>
              <a:ext uri="{FF2B5EF4-FFF2-40B4-BE49-F238E27FC236}">
                <a16:creationId xmlns:a16="http://schemas.microsoft.com/office/drawing/2014/main" id="{EF41DED5-69AF-7904-320E-BF4BC60B6793}"/>
              </a:ext>
            </a:extLst>
          </p:cNvPr>
          <p:cNvSpPr/>
          <p:nvPr/>
        </p:nvSpPr>
        <p:spPr>
          <a:xfrm>
            <a:off x="6407524" y="3850007"/>
            <a:ext cx="497541" cy="123884"/>
          </a:xfrm>
          <a:custGeom>
            <a:avLst/>
            <a:gdLst>
              <a:gd name="connsiteX0" fmla="*/ 497541 w 497541"/>
              <a:gd name="connsiteY0" fmla="*/ 49925 h 123884"/>
              <a:gd name="connsiteX1" fmla="*/ 221876 w 497541"/>
              <a:gd name="connsiteY1" fmla="*/ 2861 h 123884"/>
              <a:gd name="connsiteX2" fmla="*/ 0 w 497541"/>
              <a:gd name="connsiteY2" fmla="*/ 123884 h 12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541" h="123884">
                <a:moveTo>
                  <a:pt x="497541" y="49925"/>
                </a:moveTo>
                <a:cubicBezTo>
                  <a:pt x="401170" y="20230"/>
                  <a:pt x="304799" y="-9465"/>
                  <a:pt x="221876" y="2861"/>
                </a:cubicBezTo>
                <a:cubicBezTo>
                  <a:pt x="138953" y="15187"/>
                  <a:pt x="69476" y="69535"/>
                  <a:pt x="0" y="123884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88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transferencia de datos: almacenamiento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6438"/>
            <a:ext cx="9905999" cy="294617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dirty="0"/>
              <a:t>Permiten </a:t>
            </a:r>
            <a:r>
              <a:rPr lang="es-ES" dirty="0">
                <a:solidFill>
                  <a:schemeClr val="accent2"/>
                </a:solidFill>
              </a:rPr>
              <a:t>copiar</a:t>
            </a:r>
            <a:r>
              <a:rPr lang="es-ES" dirty="0"/>
              <a:t> un dato de </a:t>
            </a:r>
            <a:r>
              <a:rPr lang="es-ES" dirty="0">
                <a:solidFill>
                  <a:schemeClr val="accent2"/>
                </a:solidFill>
              </a:rPr>
              <a:t>un registro a memoria</a:t>
            </a:r>
          </a:p>
          <a:p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dato</a:t>
            </a:r>
            <a:r>
              <a:rPr lang="es-ES" dirty="0"/>
              <a:t> se encuentra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  <a:p>
            <a:r>
              <a:rPr lang="es-ES" dirty="0"/>
              <a:t>Utiliza </a:t>
            </a:r>
            <a:r>
              <a:rPr lang="es-ES" dirty="0">
                <a:solidFill>
                  <a:schemeClr val="accent2"/>
                </a:solidFill>
              </a:rPr>
              <a:t>direccionamiento relativo a registro base </a:t>
            </a:r>
            <a:r>
              <a:rPr lang="es-ES" dirty="0"/>
              <a:t>para indicar la dirección de memoria en donde almacenar el dato (la dirección es la suma de una </a:t>
            </a:r>
            <a:r>
              <a:rPr lang="es-ES" dirty="0" err="1"/>
              <a:t>dir.</a:t>
            </a:r>
            <a:r>
              <a:rPr lang="es-ES" dirty="0"/>
              <a:t> base y un desplazamiento)</a:t>
            </a:r>
          </a:p>
          <a:p>
            <a:pPr lvl="1"/>
            <a:r>
              <a:rPr lang="es-ES" dirty="0"/>
              <a:t>La </a:t>
            </a:r>
            <a:r>
              <a:rPr lang="es-ES" dirty="0">
                <a:solidFill>
                  <a:schemeClr val="accent2"/>
                </a:solidFill>
              </a:rPr>
              <a:t>dirección base </a:t>
            </a:r>
            <a:r>
              <a:rPr lang="es-ES" dirty="0"/>
              <a:t>se encuentra en un </a:t>
            </a:r>
            <a:r>
              <a:rPr lang="es-ES" dirty="0">
                <a:solidFill>
                  <a:schemeClr val="accent2"/>
                </a:solidFill>
              </a:rPr>
              <a:t>registro</a:t>
            </a:r>
          </a:p>
          <a:p>
            <a:pPr lvl="1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es un </a:t>
            </a:r>
            <a:r>
              <a:rPr lang="es-ES" dirty="0">
                <a:solidFill>
                  <a:schemeClr val="accent2"/>
                </a:solidFill>
              </a:rPr>
              <a:t>inmediato</a:t>
            </a:r>
            <a:r>
              <a:rPr lang="es-ES" dirty="0"/>
              <a:t> de 12 bits en C2 cuyo signo se extiende a 32 bits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3977171" y="4139604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s-E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s-ES" sz="1800" b="1" dirty="0" smtClean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x8, </a:t>
            </a:r>
            <a:r>
              <a:rPr lang="es-E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-24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21814"/>
              </p:ext>
            </p:extLst>
          </p:nvPr>
        </p:nvGraphicFramePr>
        <p:xfrm>
          <a:off x="3019842" y="5024636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00023cfc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8b257a02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066010" y="6607688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5024173" y="4181616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3116456" y="3848706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registro </a:t>
            </a:r>
            <a:r>
              <a:rPr lang="es-ES" sz="1400" i="1" dirty="0" smtClean="0">
                <a:solidFill>
                  <a:schemeClr val="bg1">
                    <a:lumMod val="10000"/>
                  </a:schemeClr>
                </a:solidFill>
              </a:rPr>
              <a:t>fuente</a:t>
            </a:r>
            <a:endParaRPr lang="es-ES" sz="14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6237011" y="3794678"/>
            <a:ext cx="246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desplazamiento constante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F408A9-CDA8-FB32-A5E6-3F94EB99C6DD}"/>
              </a:ext>
            </a:extLst>
          </p:cNvPr>
          <p:cNvSpPr/>
          <p:nvPr/>
        </p:nvSpPr>
        <p:spPr>
          <a:xfrm>
            <a:off x="5737121" y="5335380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5EEA55D-DEF5-B67F-86EB-16636C8A99E6}"/>
              </a:ext>
            </a:extLst>
          </p:cNvPr>
          <p:cNvCxnSpPr>
            <a:cxnSpLocks/>
          </p:cNvCxnSpPr>
          <p:nvPr/>
        </p:nvCxnSpPr>
        <p:spPr>
          <a:xfrm flipH="1">
            <a:off x="5460218" y="5413364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65786990-B653-CEDE-4923-6DCAFF13DD0E}"/>
              </a:ext>
            </a:extLst>
          </p:cNvPr>
          <p:cNvCxnSpPr>
            <a:cxnSpLocks/>
          </p:cNvCxnSpPr>
          <p:nvPr/>
        </p:nvCxnSpPr>
        <p:spPr>
          <a:xfrm flipH="1">
            <a:off x="5834499" y="5043565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40A7140F-9570-5C46-EAA3-1DD941173E40}"/>
              </a:ext>
            </a:extLst>
          </p:cNvPr>
          <p:cNvCxnSpPr>
            <a:cxnSpLocks/>
          </p:cNvCxnSpPr>
          <p:nvPr/>
        </p:nvCxnSpPr>
        <p:spPr>
          <a:xfrm flipH="1">
            <a:off x="5478149" y="596245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AE87EA4-1C9F-6C53-4F44-3272DBC7D689}"/>
              </a:ext>
            </a:extLst>
          </p:cNvPr>
          <p:cNvSpPr txBox="1"/>
          <p:nvPr/>
        </p:nvSpPr>
        <p:spPr>
          <a:xfrm>
            <a:off x="5424064" y="5419190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5BDED6A-10DD-F60A-A178-0F84AA2F0354}"/>
              </a:ext>
            </a:extLst>
          </p:cNvPr>
          <p:cNvSpPr txBox="1"/>
          <p:nvPr/>
        </p:nvSpPr>
        <p:spPr>
          <a:xfrm>
            <a:off x="5423841" y="599051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5814516" y="502883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947A4A9-6E5F-1833-718E-2C1B05019086}"/>
              </a:ext>
            </a:extLst>
          </p:cNvPr>
          <p:cNvCxnSpPr>
            <a:cxnSpLocks/>
          </p:cNvCxnSpPr>
          <p:nvPr/>
        </p:nvCxnSpPr>
        <p:spPr>
          <a:xfrm flipH="1">
            <a:off x="5843072" y="456968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5809584" y="4548918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12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A946732-08C5-5F53-E935-DE95CAD2BDAC}"/>
              </a:ext>
            </a:extLst>
          </p:cNvPr>
          <p:cNvSpPr/>
          <p:nvPr/>
        </p:nvSpPr>
        <p:spPr>
          <a:xfrm>
            <a:off x="5680838" y="4179369"/>
            <a:ext cx="410415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383D737-101E-16B9-B75A-C14E157E754E}"/>
              </a:ext>
            </a:extLst>
          </p:cNvPr>
          <p:cNvSpPr/>
          <p:nvPr/>
        </p:nvSpPr>
        <p:spPr>
          <a:xfrm>
            <a:off x="6167428" y="4177124"/>
            <a:ext cx="333413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F54D47B-CFC8-065C-4575-54BC0CB48B80}"/>
              </a:ext>
            </a:extLst>
          </p:cNvPr>
          <p:cNvSpPr txBox="1"/>
          <p:nvPr/>
        </p:nvSpPr>
        <p:spPr>
          <a:xfrm>
            <a:off x="6839628" y="4021338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registro base</a:t>
            </a: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E5764C47-9D12-DF6B-0F80-615287BC02E6}"/>
              </a:ext>
            </a:extLst>
          </p:cNvPr>
          <p:cNvSpPr/>
          <p:nvPr/>
        </p:nvSpPr>
        <p:spPr>
          <a:xfrm>
            <a:off x="4619065" y="3975578"/>
            <a:ext cx="578223" cy="206373"/>
          </a:xfrm>
          <a:custGeom>
            <a:avLst/>
            <a:gdLst>
              <a:gd name="connsiteX0" fmla="*/ 0 w 578223"/>
              <a:gd name="connsiteY0" fmla="*/ 18114 h 206373"/>
              <a:gd name="connsiteX1" fmla="*/ 403411 w 578223"/>
              <a:gd name="connsiteY1" fmla="*/ 18114 h 206373"/>
              <a:gd name="connsiteX2" fmla="*/ 578223 w 578223"/>
              <a:gd name="connsiteY2" fmla="*/ 206373 h 20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23" h="206373">
                <a:moveTo>
                  <a:pt x="0" y="18114"/>
                </a:moveTo>
                <a:cubicBezTo>
                  <a:pt x="153520" y="2426"/>
                  <a:pt x="307041" y="-13262"/>
                  <a:pt x="403411" y="18114"/>
                </a:cubicBezTo>
                <a:cubicBezTo>
                  <a:pt x="499781" y="49490"/>
                  <a:pt x="539002" y="127931"/>
                  <a:pt x="578223" y="206373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9535DAE0-3910-3A56-AE63-208ED59AF1C7}"/>
              </a:ext>
            </a:extLst>
          </p:cNvPr>
          <p:cNvSpPr/>
          <p:nvPr/>
        </p:nvSpPr>
        <p:spPr>
          <a:xfrm>
            <a:off x="5869641" y="3946107"/>
            <a:ext cx="430306" cy="222397"/>
          </a:xfrm>
          <a:custGeom>
            <a:avLst/>
            <a:gdLst>
              <a:gd name="connsiteX0" fmla="*/ 430306 w 430306"/>
              <a:gd name="connsiteY0" fmla="*/ 0 h 282389"/>
              <a:gd name="connsiteX1" fmla="*/ 87406 w 430306"/>
              <a:gd name="connsiteY1" fmla="*/ 47065 h 282389"/>
              <a:gd name="connsiteX2" fmla="*/ 0 w 430306"/>
              <a:gd name="connsiteY2" fmla="*/ 282389 h 28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82389">
                <a:moveTo>
                  <a:pt x="430306" y="0"/>
                </a:moveTo>
                <a:cubicBezTo>
                  <a:pt x="294715" y="0"/>
                  <a:pt x="159124" y="0"/>
                  <a:pt x="87406" y="47065"/>
                </a:cubicBezTo>
                <a:cubicBezTo>
                  <a:pt x="15688" y="94130"/>
                  <a:pt x="7844" y="188259"/>
                  <a:pt x="0" y="282389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orma libre 16">
            <a:extLst>
              <a:ext uri="{FF2B5EF4-FFF2-40B4-BE49-F238E27FC236}">
                <a16:creationId xmlns:a16="http://schemas.microsoft.com/office/drawing/2014/main" id="{EF41DED5-69AF-7904-320E-BF4BC60B6793}"/>
              </a:ext>
            </a:extLst>
          </p:cNvPr>
          <p:cNvSpPr/>
          <p:nvPr/>
        </p:nvSpPr>
        <p:spPr>
          <a:xfrm>
            <a:off x="6407524" y="4051343"/>
            <a:ext cx="497541" cy="123884"/>
          </a:xfrm>
          <a:custGeom>
            <a:avLst/>
            <a:gdLst>
              <a:gd name="connsiteX0" fmla="*/ 497541 w 497541"/>
              <a:gd name="connsiteY0" fmla="*/ 49925 h 123884"/>
              <a:gd name="connsiteX1" fmla="*/ 221876 w 497541"/>
              <a:gd name="connsiteY1" fmla="*/ 2861 h 123884"/>
              <a:gd name="connsiteX2" fmla="*/ 0 w 497541"/>
              <a:gd name="connsiteY2" fmla="*/ 123884 h 123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541" h="123884">
                <a:moveTo>
                  <a:pt x="497541" y="49925"/>
                </a:moveTo>
                <a:cubicBezTo>
                  <a:pt x="401170" y="20230"/>
                  <a:pt x="304799" y="-9465"/>
                  <a:pt x="221876" y="2861"/>
                </a:cubicBezTo>
                <a:cubicBezTo>
                  <a:pt x="138953" y="15187"/>
                  <a:pt x="69476" y="69535"/>
                  <a:pt x="0" y="123884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0F2CB8-8451-02E4-686D-A0ACA4948061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5884193" y="4415365"/>
            <a:ext cx="4837" cy="920015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>
            <a:off x="5595471" y="4739953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60227E15-B7C1-7982-F87C-B288B0ABD104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5298172" y="5469663"/>
            <a:ext cx="438949" cy="6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455EFFD2-1D1B-F253-B0FB-B355C86A6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85020"/>
              </p:ext>
            </p:extLst>
          </p:nvPr>
        </p:nvGraphicFramePr>
        <p:xfrm>
          <a:off x="6239671" y="5014049"/>
          <a:ext cx="2639661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2064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00023ce4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8b257a02</a:t>
                      </a:r>
                      <a:endParaRPr lang="es-ES" sz="1200" b="0" i="1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00023ce8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E2CBE06D-0E6F-0FF8-B687-CE621E4CCE25}"/>
              </a:ext>
            </a:extLst>
          </p:cNvPr>
          <p:cNvSpPr txBox="1"/>
          <p:nvPr/>
        </p:nvSpPr>
        <p:spPr>
          <a:xfrm>
            <a:off x="7686081" y="662459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87C0B05-99E8-A216-EA3C-49362A3D1730}"/>
              </a:ext>
            </a:extLst>
          </p:cNvPr>
          <p:cNvCxnSpPr>
            <a:cxnSpLocks/>
          </p:cNvCxnSpPr>
          <p:nvPr/>
        </p:nvCxnSpPr>
        <p:spPr>
          <a:xfrm flipH="1">
            <a:off x="6197570" y="5411118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A65862C-7F4A-93E6-1B98-1C01BB247F07}"/>
              </a:ext>
            </a:extLst>
          </p:cNvPr>
          <p:cNvSpPr txBox="1"/>
          <p:nvPr/>
        </p:nvSpPr>
        <p:spPr>
          <a:xfrm>
            <a:off x="6161416" y="5416944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5BC9DFF-2C3A-59D7-F1E5-C05AF56188A2}"/>
              </a:ext>
            </a:extLst>
          </p:cNvPr>
          <p:cNvCxnSpPr>
            <a:cxnSpLocks/>
          </p:cNvCxnSpPr>
          <p:nvPr/>
        </p:nvCxnSpPr>
        <p:spPr>
          <a:xfrm flipV="1">
            <a:off x="6035524" y="5467417"/>
            <a:ext cx="438949" cy="6806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a libre 31">
            <a:extLst>
              <a:ext uri="{FF2B5EF4-FFF2-40B4-BE49-F238E27FC236}">
                <a16:creationId xmlns:a16="http://schemas.microsoft.com/office/drawing/2014/main" id="{6F942591-6D4D-AAFC-EA5A-8737BDCCFEF9}"/>
              </a:ext>
            </a:extLst>
          </p:cNvPr>
          <p:cNvSpPr/>
          <p:nvPr/>
        </p:nvSpPr>
        <p:spPr>
          <a:xfrm>
            <a:off x="5298141" y="5553549"/>
            <a:ext cx="2830606" cy="477371"/>
          </a:xfrm>
          <a:custGeom>
            <a:avLst/>
            <a:gdLst>
              <a:gd name="connsiteX0" fmla="*/ 0 w 2830606"/>
              <a:gd name="connsiteY0" fmla="*/ 477371 h 477371"/>
              <a:gd name="connsiteX1" fmla="*/ 2830606 w 2830606"/>
              <a:gd name="connsiteY1" fmla="*/ 477371 h 477371"/>
              <a:gd name="connsiteX2" fmla="*/ 2830606 w 2830606"/>
              <a:gd name="connsiteY2" fmla="*/ 0 h 4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606" h="477371">
                <a:moveTo>
                  <a:pt x="0" y="477371"/>
                </a:moveTo>
                <a:lnTo>
                  <a:pt x="2830606" y="477371"/>
                </a:lnTo>
                <a:lnTo>
                  <a:pt x="2830606" y="0"/>
                </a:ln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452DD2-68C2-45FB-5ED5-30BDECA76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1617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transferencia de datos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68038"/>
            <a:ext cx="8843029" cy="788826"/>
          </a:xfrm>
        </p:spPr>
        <p:txBody>
          <a:bodyPr>
            <a:normAutofit fontScale="70000" lnSpcReduction="20000"/>
          </a:bodyPr>
          <a:lstStyle/>
          <a:p>
            <a:r>
              <a:rPr lang="es-ES" sz="2000" dirty="0"/>
              <a:t>Existen </a:t>
            </a:r>
            <a:r>
              <a:rPr lang="es-ES" sz="2000" dirty="0">
                <a:solidFill>
                  <a:schemeClr val="accent2"/>
                </a:solidFill>
              </a:rPr>
              <a:t>instrucciones diferentes </a:t>
            </a:r>
            <a:r>
              <a:rPr lang="es-ES" sz="2000" dirty="0"/>
              <a:t>para copiar datos de </a:t>
            </a:r>
            <a:r>
              <a:rPr lang="es-ES" sz="2000" dirty="0">
                <a:solidFill>
                  <a:schemeClr val="accent2"/>
                </a:solidFill>
              </a:rPr>
              <a:t>8</a:t>
            </a:r>
            <a:r>
              <a:rPr lang="es-ES" sz="2000" dirty="0"/>
              <a:t>, </a:t>
            </a:r>
            <a:r>
              <a:rPr lang="es-ES" sz="2000" dirty="0">
                <a:solidFill>
                  <a:schemeClr val="accent2"/>
                </a:solidFill>
              </a:rPr>
              <a:t>16</a:t>
            </a:r>
            <a:r>
              <a:rPr lang="es-ES" sz="2000" dirty="0"/>
              <a:t> o </a:t>
            </a:r>
            <a:r>
              <a:rPr lang="es-ES" sz="2000" dirty="0">
                <a:solidFill>
                  <a:schemeClr val="accent2"/>
                </a:solidFill>
              </a:rPr>
              <a:t>32 bits</a:t>
            </a:r>
          </a:p>
          <a:p>
            <a:r>
              <a:rPr lang="es-ES" sz="2000" dirty="0"/>
              <a:t>Existen </a:t>
            </a:r>
            <a:r>
              <a:rPr lang="es-ES" sz="2000" dirty="0">
                <a:solidFill>
                  <a:schemeClr val="accent2"/>
                </a:solidFill>
              </a:rPr>
              <a:t>instrucciones diferentes </a:t>
            </a:r>
            <a:r>
              <a:rPr lang="es-ES" sz="2000" dirty="0"/>
              <a:t>para cargar datos extendiendo el signo o completando con ceros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4428641"/>
              </p:ext>
            </p:extLst>
          </p:nvPr>
        </p:nvGraphicFramePr>
        <p:xfrm>
          <a:off x="1258859" y="1260618"/>
          <a:ext cx="9235770" cy="475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7333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3643507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3254930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5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500" b="1" i="0" baseline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s-ES" sz="1500" b="1" i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Mem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[rs1 +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imm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)]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rgbClr val="C00000"/>
                          </a:solidFill>
                        </a:rPr>
                        <a:t>l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oad</a:t>
                      </a:r>
                      <a:r>
                        <a:rPr lang="es-ES" sz="1500" b="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s-ES" sz="1500" b="0" dirty="0" err="1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ord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palabra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lh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oad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alf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carga media palabra con signo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lhu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zExt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oad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alf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nsigned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 media palabra sin signo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7:0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oad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yte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carga byte con signo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lbu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zExt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7:0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oad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alf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nsigned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 byte sin signo</a:t>
                      </a: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sw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rs2,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)]  rs2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tore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w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ord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almacena palabra</a:t>
                      </a:r>
                    </a:p>
                  </a:txBody>
                  <a:tcPr>
                    <a:lnT w="12700" cap="flat" cmpd="sng" algn="ctr">
                      <a:solidFill>
                        <a:srgbClr val="C0000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sh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rs2,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 rs2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tore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wh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alf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almacena media palabra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rs2, imm</a:t>
                      </a:r>
                      <a:r>
                        <a:rPr kumimoji="0" lang="es-ES" sz="15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12b</a:t>
                      </a:r>
                      <a:r>
                        <a:rPr kumimoji="0" lang="es-E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(rs1)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[rs1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imm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7:0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 rs2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7:0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s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tore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 b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yte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683C6"/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almacena byte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98217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8E8D1-133C-ADF4-A98C-B26D63B7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6647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6777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transferencia de datos (II)</a:t>
            </a:r>
          </a:p>
        </p:txBody>
      </p:sp>
      <p:graphicFrame>
        <p:nvGraphicFramePr>
          <p:cNvPr id="22" name="Marcador de contenido 5">
            <a:extLst>
              <a:ext uri="{FF2B5EF4-FFF2-40B4-BE49-F238E27FC236}">
                <a16:creationId xmlns:a16="http://schemas.microsoft.com/office/drawing/2014/main" id="{F662A3E1-341C-2CDA-2CDE-A8C4B4B7B0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4420110"/>
              </p:ext>
            </p:extLst>
          </p:nvPr>
        </p:nvGraphicFramePr>
        <p:xfrm>
          <a:off x="1141411" y="3636922"/>
          <a:ext cx="990600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2769">
                  <a:extLst>
                    <a:ext uri="{9D8B030D-6E8A-4147-A177-3AD203B41FA5}">
                      <a16:colId xmlns:a16="http://schemas.microsoft.com/office/drawing/2014/main" val="936975246"/>
                    </a:ext>
                  </a:extLst>
                </a:gridCol>
                <a:gridCol w="3546763">
                  <a:extLst>
                    <a:ext uri="{9D8B030D-6E8A-4147-A177-3AD203B41FA5}">
                      <a16:colId xmlns:a16="http://schemas.microsoft.com/office/drawing/2014/main" val="1489359660"/>
                    </a:ext>
                  </a:extLst>
                </a:gridCol>
                <a:gridCol w="4406468">
                  <a:extLst>
                    <a:ext uri="{9D8B030D-6E8A-4147-A177-3AD203B41FA5}">
                      <a16:colId xmlns:a16="http://schemas.microsoft.com/office/drawing/2014/main" val="3571882013"/>
                    </a:ext>
                  </a:extLst>
                </a:gridCol>
              </a:tblGrid>
              <a:tr h="199129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Instrucción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Operación</a:t>
                      </a:r>
                      <a:endParaRPr lang="es-ES" sz="15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347337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x2, 0(x1)</a:t>
                      </a: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Mem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[x1 +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(0)]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8b257a02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244972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lhu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x2, 0(x1)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x2 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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zExt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Mem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[x1 + </a:t>
                      </a:r>
                      <a:r>
                        <a:rPr lang="es-ES" sz="1500" b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sExt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(0)]</a:t>
                      </a:r>
                      <a:r>
                        <a:rPr lang="es-ES" sz="1500" b="0" baseline="-2500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15:0</a:t>
                      </a:r>
                      <a:r>
                        <a:rPr lang="es-ES" sz="1500" b="0" dirty="0">
                          <a:solidFill>
                            <a:schemeClr val="bg1">
                              <a:lumMod val="10000"/>
                            </a:schemeClr>
                          </a:solidFill>
                          <a:sym typeface="Wingdings" pitchFamily="2" charset="2"/>
                        </a:rPr>
                        <a:t>)</a:t>
                      </a:r>
                      <a:endParaRPr lang="es-ES" sz="1500" b="0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00007a02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 (7a02 =</a:t>
                      </a:r>
                      <a:r>
                        <a:rPr lang="es-ES" sz="1500" b="0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s-ES" sz="1500" b="0" baseline="0" dirty="0">
                          <a:solidFill>
                            <a:schemeClr val="accent2"/>
                          </a:solidFill>
                        </a:rPr>
                        <a:t> +31234)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58978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lhu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x2, 2(x1)</a:t>
                      </a: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x2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zExt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[x1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(2)]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0000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8b25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 (8b25 =</a:t>
                      </a:r>
                      <a:r>
                        <a:rPr lang="es-ES" sz="1500" b="0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s-ES" sz="1500" b="0" baseline="0" dirty="0">
                          <a:solidFill>
                            <a:schemeClr val="accent2"/>
                          </a:solidFill>
                        </a:rPr>
                        <a:t> +35621)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614752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lh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x2, 0(x1)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x2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[x1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(0)]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00007a02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 (7a02 =</a:t>
                      </a:r>
                      <a:r>
                        <a:rPr lang="es-ES" sz="1500" b="0" baseline="-25000" dirty="0">
                          <a:solidFill>
                            <a:schemeClr val="accent2"/>
                          </a:solidFill>
                        </a:rPr>
                        <a:t>C2</a:t>
                      </a:r>
                      <a:r>
                        <a:rPr lang="es-ES" sz="1500" b="0" baseline="0" dirty="0">
                          <a:solidFill>
                            <a:schemeClr val="accent2"/>
                          </a:solidFill>
                        </a:rPr>
                        <a:t> +31234)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4913247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lh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x2, 2(x1)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x2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[x1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(2)]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ffff8b25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 (8b25 =</a:t>
                      </a:r>
                      <a:r>
                        <a:rPr lang="es-ES" sz="1500" b="0" baseline="-25000" dirty="0">
                          <a:solidFill>
                            <a:schemeClr val="accent2"/>
                          </a:solidFill>
                        </a:rPr>
                        <a:t>C2</a:t>
                      </a:r>
                      <a:r>
                        <a:rPr lang="es-ES" sz="1500" b="0" baseline="0" dirty="0">
                          <a:solidFill>
                            <a:schemeClr val="accent2"/>
                          </a:solidFill>
                        </a:rPr>
                        <a:t> -29915)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786884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lbu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x2, 3(x1)</a:t>
                      </a: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x2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zExt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[x1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(3)]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7:0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0000008b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 (8b =</a:t>
                      </a:r>
                      <a:r>
                        <a:rPr lang="es-ES" sz="1500" b="0" baseline="-250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s-ES" sz="1500" b="0" baseline="0" dirty="0">
                          <a:solidFill>
                            <a:schemeClr val="accent2"/>
                          </a:solidFill>
                        </a:rPr>
                        <a:t> +139)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15752711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lb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x2, 3(x1)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x2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[x1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(3)]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7:0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carga </a:t>
                      </a:r>
                      <a:r>
                        <a:rPr lang="es-ES" sz="1500" b="1" i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ffffff8b</a:t>
                      </a:r>
                      <a:r>
                        <a:rPr lang="es-ES" sz="1500" b="0" dirty="0">
                          <a:solidFill>
                            <a:schemeClr val="accent2"/>
                          </a:solidFill>
                        </a:rPr>
                        <a:t> en x2 (8b =</a:t>
                      </a:r>
                      <a:r>
                        <a:rPr lang="es-ES" sz="1500" b="0" baseline="-25000" dirty="0">
                          <a:solidFill>
                            <a:schemeClr val="accent2"/>
                          </a:solidFill>
                        </a:rPr>
                        <a:t>C2</a:t>
                      </a:r>
                      <a:r>
                        <a:rPr lang="es-ES" sz="1500" b="0" baseline="0" dirty="0">
                          <a:solidFill>
                            <a:schemeClr val="accent2"/>
                          </a:solidFill>
                        </a:rPr>
                        <a:t> -177)</a:t>
                      </a:r>
                      <a:endParaRPr lang="es-ES" sz="1500" b="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647877"/>
                  </a:ext>
                </a:extLst>
              </a:tr>
              <a:tr h="278236">
                <a:tc>
                  <a:txBody>
                    <a:bodyPr/>
                    <a:lstStyle/>
                    <a:p>
                      <a:pPr algn="l"/>
                      <a:r>
                        <a:rPr lang="es-ES" sz="1500" b="1" i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lh</a:t>
                      </a:r>
                      <a:r>
                        <a:rPr lang="es-ES" sz="15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x2, 3(x1)</a:t>
                      </a: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</a:rPr>
                        <a:t>x2 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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Mem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[x1 + </a:t>
                      </a:r>
                      <a:r>
                        <a:rPr kumimoji="0" lang="es-ES" sz="1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sExt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(3)]</a:t>
                      </a:r>
                      <a:r>
                        <a:rPr kumimoji="0" lang="es-ES" sz="15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15:0</a:t>
                      </a:r>
                      <a:r>
                        <a:rPr kumimoji="0" lang="es-E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6E6E6">
                              <a:lumMod val="10000"/>
                            </a:srgbClr>
                          </a:solidFill>
                          <a:effectLst/>
                          <a:uLnTx/>
                          <a:uFillTx/>
                          <a:latin typeface="Tw Cen MT" panose="020B0602020104020603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  <a:endParaRPr kumimoji="0" lang="es-E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E6E6">
                            <a:lumMod val="10000"/>
                          </a:srgbClr>
                        </a:solidFill>
                        <a:effectLst/>
                        <a:uLnTx/>
                        <a:uFillTx/>
                        <a:latin typeface="Tw Cen MT" panose="020B0602020104020603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1" dirty="0">
                          <a:solidFill>
                            <a:srgbClr val="C00000"/>
                          </a:solidFill>
                        </a:rPr>
                        <a:t>Al ejecutarse provoca error </a:t>
                      </a:r>
                      <a:endParaRPr lang="es-ES" sz="1500" b="0" i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500" b="0" i="1" dirty="0" smtClean="0">
                          <a:solidFill>
                            <a:srgbClr val="C00000"/>
                          </a:solidFill>
                        </a:rPr>
                        <a:t>de </a:t>
                      </a:r>
                      <a:r>
                        <a:rPr lang="es-ES" sz="1500" b="0" i="1" dirty="0">
                          <a:solidFill>
                            <a:srgbClr val="C00000"/>
                          </a:solidFill>
                        </a:rPr>
                        <a:t>alineamiento</a:t>
                      </a:r>
                      <a:endParaRPr lang="es-ES" sz="1500" b="0" i="1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98217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B4536CE-AB1C-D2DF-CE21-2139C528A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39029"/>
              </p:ext>
            </p:extLst>
          </p:nvPr>
        </p:nvGraphicFramePr>
        <p:xfrm>
          <a:off x="2462399" y="2065407"/>
          <a:ext cx="22820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DCEA6A4-B604-2D3F-71CB-91729C73E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51853"/>
              </p:ext>
            </p:extLst>
          </p:nvPr>
        </p:nvGraphicFramePr>
        <p:xfrm>
          <a:off x="6127680" y="1757008"/>
          <a:ext cx="263966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020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2044372381"/>
                    </a:ext>
                  </a:extLst>
                </a:gridCol>
                <a:gridCol w="380161">
                  <a:extLst>
                    <a:ext uri="{9D8B030D-6E8A-4147-A177-3AD203B41FA5}">
                      <a16:colId xmlns:a16="http://schemas.microsoft.com/office/drawing/2014/main" val="1848006359"/>
                    </a:ext>
                  </a:extLst>
                </a:gridCol>
                <a:gridCol w="380160">
                  <a:extLst>
                    <a:ext uri="{9D8B030D-6E8A-4147-A177-3AD203B41FA5}">
                      <a16:colId xmlns:a16="http://schemas.microsoft.com/office/drawing/2014/main" val="3189172322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+3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27921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0088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00001000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7a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00001004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182732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 err="1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375B2FAF-73B7-9230-F808-BA3BDDE2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4564"/>
            <a:ext cx="9905999" cy="628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Los datos en memoria están </a:t>
            </a:r>
            <a:r>
              <a:rPr lang="es-ES" dirty="0">
                <a:solidFill>
                  <a:schemeClr val="accent2"/>
                </a:solidFill>
              </a:rPr>
              <a:t>alineados</a:t>
            </a:r>
            <a:r>
              <a:rPr lang="es-ES" dirty="0"/>
              <a:t> y con orden </a:t>
            </a:r>
            <a:r>
              <a:rPr lang="es-ES" dirty="0">
                <a:solidFill>
                  <a:schemeClr val="accent2"/>
                </a:solidFill>
              </a:rPr>
              <a:t>Little-</a:t>
            </a:r>
            <a:r>
              <a:rPr lang="es-ES" dirty="0" err="1">
                <a:solidFill>
                  <a:schemeClr val="accent2"/>
                </a:solidFill>
              </a:rPr>
              <a:t>Endian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D9B4660-EDB8-62BB-0769-A03BF4134178}"/>
              </a:ext>
            </a:extLst>
          </p:cNvPr>
          <p:cNvSpPr txBox="1"/>
          <p:nvPr/>
        </p:nvSpPr>
        <p:spPr>
          <a:xfrm>
            <a:off x="3528126" y="3125041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78C2109-02BD-2B64-EAA1-A65E1A646E7C}"/>
              </a:ext>
            </a:extLst>
          </p:cNvPr>
          <p:cNvSpPr txBox="1"/>
          <p:nvPr/>
        </p:nvSpPr>
        <p:spPr>
          <a:xfrm>
            <a:off x="7598674" y="334453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Memoria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3A3997A-79C3-6A4E-4B69-21D920A5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6944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64ABE-6E04-6674-1ED5-46EA7B9C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54"/>
            <a:ext cx="9905998" cy="1478570"/>
          </a:xfrm>
        </p:spPr>
        <p:txBody>
          <a:bodyPr/>
          <a:lstStyle/>
          <a:p>
            <a:r>
              <a:rPr lang="es-ES" sz="4400" dirty="0">
                <a:latin typeface="Rockwell" panose="02060603020205020403" pitchFamily="18" charset="0"/>
              </a:rPr>
              <a:t>Repertorio de instrucciones:</a:t>
            </a:r>
            <a:br>
              <a:rPr lang="es-ES" sz="4400" dirty="0">
                <a:latin typeface="Rockwell" panose="02060603020205020403" pitchFamily="18" charset="0"/>
              </a:rPr>
            </a:br>
            <a:r>
              <a:rPr lang="es-ES" sz="3200" dirty="0">
                <a:solidFill>
                  <a:schemeClr val="accent2"/>
                </a:solidFill>
                <a:latin typeface="Rockwell" panose="02060603020205020403" pitchFamily="18" charset="0"/>
              </a:rPr>
              <a:t>de salto condicional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37CEA7-0E7F-23D4-45B7-3BBAA1AB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4495"/>
            <a:ext cx="9905999" cy="27693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sz="3100" dirty="0" smtClean="0"/>
              <a:t>Permite </a:t>
            </a:r>
            <a:r>
              <a:rPr lang="es-ES" sz="3100" dirty="0"/>
              <a:t>romper la secuencia normal de ejecución </a:t>
            </a:r>
            <a:r>
              <a:rPr lang="es-ES" sz="3100" dirty="0">
                <a:solidFill>
                  <a:schemeClr val="accent2"/>
                </a:solidFill>
              </a:rPr>
              <a:t>saltando a una dirección cercana </a:t>
            </a:r>
            <a:r>
              <a:rPr lang="es-ES" sz="3100" dirty="0"/>
              <a:t>cuando </a:t>
            </a:r>
            <a:r>
              <a:rPr lang="es-ES" sz="3100" dirty="0">
                <a:solidFill>
                  <a:schemeClr val="accent2"/>
                </a:solidFill>
              </a:rPr>
              <a:t>se cumple cierta condición</a:t>
            </a:r>
          </a:p>
          <a:p>
            <a:r>
              <a:rPr lang="es-ES" sz="2900" dirty="0"/>
              <a:t>Compara </a:t>
            </a:r>
            <a:r>
              <a:rPr lang="es-ES" sz="2900" dirty="0">
                <a:solidFill>
                  <a:schemeClr val="accent2"/>
                </a:solidFill>
              </a:rPr>
              <a:t>dos operandos fuente </a:t>
            </a:r>
            <a:r>
              <a:rPr lang="es-ES" sz="2900" dirty="0"/>
              <a:t>que se encuentran en </a:t>
            </a:r>
            <a:r>
              <a:rPr lang="es-ES" sz="2900" dirty="0">
                <a:solidFill>
                  <a:schemeClr val="accent2"/>
                </a:solidFill>
              </a:rPr>
              <a:t>registros</a:t>
            </a:r>
          </a:p>
          <a:p>
            <a:r>
              <a:rPr lang="es-ES" sz="2900" dirty="0"/>
              <a:t>Utiliza </a:t>
            </a:r>
            <a:r>
              <a:rPr lang="es-ES" sz="2900" dirty="0">
                <a:solidFill>
                  <a:schemeClr val="accent2"/>
                </a:solidFill>
              </a:rPr>
              <a:t>direccionamiento relativo al PC </a:t>
            </a:r>
            <a:r>
              <a:rPr lang="es-ES" sz="2900" dirty="0"/>
              <a:t>para indicar la dirección con que actualizar el PC en caso de ser cierta la condición</a:t>
            </a:r>
          </a:p>
          <a:p>
            <a:pPr lvl="1"/>
            <a:r>
              <a:rPr lang="es-ES" dirty="0"/>
              <a:t>Dicha dirección es la suma del </a:t>
            </a:r>
            <a:r>
              <a:rPr lang="es-ES" dirty="0">
                <a:solidFill>
                  <a:schemeClr val="accent2"/>
                </a:solidFill>
              </a:rPr>
              <a:t>contenido del PC </a:t>
            </a:r>
            <a:r>
              <a:rPr lang="es-ES" dirty="0"/>
              <a:t>y un desplazamiento corto</a:t>
            </a:r>
          </a:p>
          <a:p>
            <a:pPr lvl="1"/>
            <a:r>
              <a:rPr lang="es-ES" dirty="0"/>
              <a:t>El </a:t>
            </a:r>
            <a:r>
              <a:rPr lang="es-ES" dirty="0">
                <a:solidFill>
                  <a:schemeClr val="accent2"/>
                </a:solidFill>
              </a:rPr>
              <a:t>desplazamiento</a:t>
            </a:r>
            <a:r>
              <a:rPr lang="es-ES" dirty="0"/>
              <a:t> es una constante de 13 bits en C2 cuyo signo se extiende a 32 bits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2D10CA1-4CB6-DB7D-7A96-C06409BF7AA3}"/>
              </a:ext>
            </a:extLst>
          </p:cNvPr>
          <p:cNvSpPr txBox="1"/>
          <p:nvPr/>
        </p:nvSpPr>
        <p:spPr>
          <a:xfrm>
            <a:off x="2316454" y="4189938"/>
            <a:ext cx="2907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algn="ctr">
              <a:buNone/>
            </a:pPr>
            <a:r>
              <a:rPr lang="es-E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s-ES" sz="1800" b="1" dirty="0">
                <a:solidFill>
                  <a:schemeClr val="bg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x2, x8, -32</a:t>
            </a:r>
            <a:endParaRPr lang="es-E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7BD0EAF5-5EEE-E0C4-C7D2-4C2FF1D4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605948"/>
              </p:ext>
            </p:extLst>
          </p:nvPr>
        </p:nvGraphicFramePr>
        <p:xfrm>
          <a:off x="3019842" y="4991080"/>
          <a:ext cx="228209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1907"/>
                  </a:ext>
                </a:extLst>
              </a:tr>
              <a:tr h="69025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2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x2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0f700ce4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30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3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x8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00200000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793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69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x31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1B1451B-A9DC-D786-A619-128E2A15AAE8}"/>
              </a:ext>
            </a:extLst>
          </p:cNvPr>
          <p:cNvSpPr txBox="1"/>
          <p:nvPr/>
        </p:nvSpPr>
        <p:spPr>
          <a:xfrm>
            <a:off x="4066010" y="6590910"/>
            <a:ext cx="903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10000"/>
                  </a:schemeClr>
                </a:solidFill>
              </a:rPr>
              <a:t>Registros</a:t>
            </a:r>
            <a:endParaRPr lang="es-E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DCC55AB-0919-CB33-4B7D-E6CF98E58DE7}"/>
              </a:ext>
            </a:extLst>
          </p:cNvPr>
          <p:cNvSpPr/>
          <p:nvPr/>
        </p:nvSpPr>
        <p:spPr>
          <a:xfrm>
            <a:off x="3469336" y="4231950"/>
            <a:ext cx="927367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32A3DB-05C9-0C2A-D0B9-B26C4F89F3CA}"/>
              </a:ext>
            </a:extLst>
          </p:cNvPr>
          <p:cNvSpPr txBox="1"/>
          <p:nvPr/>
        </p:nvSpPr>
        <p:spPr>
          <a:xfrm>
            <a:off x="1658070" y="3899040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2 operandos fuente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397762F-E8D9-4E11-E658-F1E480734938}"/>
              </a:ext>
            </a:extLst>
          </p:cNvPr>
          <p:cNvSpPr txBox="1"/>
          <p:nvPr/>
        </p:nvSpPr>
        <p:spPr>
          <a:xfrm>
            <a:off x="5241924" y="3837402"/>
            <a:ext cx="1944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1" dirty="0">
                <a:solidFill>
                  <a:schemeClr val="bg1">
                    <a:lumMod val="10000"/>
                  </a:schemeClr>
                </a:solidFill>
              </a:rPr>
              <a:t>desplazamiento constante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52F408A9-CDA8-FB32-A5E6-3F94EB99C6DD}"/>
              </a:ext>
            </a:extLst>
          </p:cNvPr>
          <p:cNvSpPr/>
          <p:nvPr/>
        </p:nvSpPr>
        <p:spPr>
          <a:xfrm>
            <a:off x="5658072" y="5596158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=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E5EEA55D-DEF5-B67F-86EB-16636C8A99E6}"/>
              </a:ext>
            </a:extLst>
          </p:cNvPr>
          <p:cNvCxnSpPr>
            <a:cxnSpLocks/>
          </p:cNvCxnSpPr>
          <p:nvPr/>
        </p:nvCxnSpPr>
        <p:spPr>
          <a:xfrm flipH="1">
            <a:off x="7212237" y="5979095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6AE87EA4-1C9F-6C53-4F44-3272DBC7D689}"/>
              </a:ext>
            </a:extLst>
          </p:cNvPr>
          <p:cNvSpPr txBox="1"/>
          <p:nvPr/>
        </p:nvSpPr>
        <p:spPr>
          <a:xfrm>
            <a:off x="7188783" y="597222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66639076-8BDC-DF09-D413-292291DC7B4C}"/>
              </a:ext>
            </a:extLst>
          </p:cNvPr>
          <p:cNvSpPr txBox="1"/>
          <p:nvPr/>
        </p:nvSpPr>
        <p:spPr>
          <a:xfrm>
            <a:off x="5674623" y="434378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239E9B3A-250A-6602-71ED-D47C10CE7856}"/>
              </a:ext>
            </a:extLst>
          </p:cNvPr>
          <p:cNvSpPr txBox="1"/>
          <p:nvPr/>
        </p:nvSpPr>
        <p:spPr>
          <a:xfrm>
            <a:off x="5109882" y="434088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13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6A946732-08C5-5F53-E935-DE95CAD2BDAC}"/>
              </a:ext>
            </a:extLst>
          </p:cNvPr>
          <p:cNvSpPr/>
          <p:nvPr/>
        </p:nvSpPr>
        <p:spPr>
          <a:xfrm>
            <a:off x="4591630" y="4229703"/>
            <a:ext cx="518252" cy="285308"/>
          </a:xfrm>
          <a:prstGeom prst="roundRect">
            <a:avLst>
              <a:gd name="adj" fmla="val 50000"/>
            </a:avLst>
          </a:prstGeom>
          <a:solidFill>
            <a:schemeClr val="accent1">
              <a:alpha val="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E5764C47-9D12-DF6B-0F80-615287BC02E6}"/>
              </a:ext>
            </a:extLst>
          </p:cNvPr>
          <p:cNvSpPr/>
          <p:nvPr/>
        </p:nvSpPr>
        <p:spPr>
          <a:xfrm>
            <a:off x="3355040" y="4025912"/>
            <a:ext cx="578223" cy="206373"/>
          </a:xfrm>
          <a:custGeom>
            <a:avLst/>
            <a:gdLst>
              <a:gd name="connsiteX0" fmla="*/ 0 w 578223"/>
              <a:gd name="connsiteY0" fmla="*/ 18114 h 206373"/>
              <a:gd name="connsiteX1" fmla="*/ 403411 w 578223"/>
              <a:gd name="connsiteY1" fmla="*/ 18114 h 206373"/>
              <a:gd name="connsiteX2" fmla="*/ 578223 w 578223"/>
              <a:gd name="connsiteY2" fmla="*/ 206373 h 20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223" h="206373">
                <a:moveTo>
                  <a:pt x="0" y="18114"/>
                </a:moveTo>
                <a:cubicBezTo>
                  <a:pt x="153520" y="2426"/>
                  <a:pt x="307041" y="-13262"/>
                  <a:pt x="403411" y="18114"/>
                </a:cubicBezTo>
                <a:cubicBezTo>
                  <a:pt x="499781" y="49490"/>
                  <a:pt x="539002" y="127931"/>
                  <a:pt x="578223" y="206373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orma libre 12">
            <a:extLst>
              <a:ext uri="{FF2B5EF4-FFF2-40B4-BE49-F238E27FC236}">
                <a16:creationId xmlns:a16="http://schemas.microsoft.com/office/drawing/2014/main" id="{9535DAE0-3910-3A56-AE63-208ED59AF1C7}"/>
              </a:ext>
            </a:extLst>
          </p:cNvPr>
          <p:cNvSpPr/>
          <p:nvPr/>
        </p:nvSpPr>
        <p:spPr>
          <a:xfrm>
            <a:off x="4874554" y="3936449"/>
            <a:ext cx="430306" cy="282389"/>
          </a:xfrm>
          <a:custGeom>
            <a:avLst/>
            <a:gdLst>
              <a:gd name="connsiteX0" fmla="*/ 430306 w 430306"/>
              <a:gd name="connsiteY0" fmla="*/ 0 h 282389"/>
              <a:gd name="connsiteX1" fmla="*/ 87406 w 430306"/>
              <a:gd name="connsiteY1" fmla="*/ 47065 h 282389"/>
              <a:gd name="connsiteX2" fmla="*/ 0 w 430306"/>
              <a:gd name="connsiteY2" fmla="*/ 282389 h 28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306" h="282389">
                <a:moveTo>
                  <a:pt x="430306" y="0"/>
                </a:moveTo>
                <a:cubicBezTo>
                  <a:pt x="294715" y="0"/>
                  <a:pt x="159124" y="0"/>
                  <a:pt x="87406" y="47065"/>
                </a:cubicBezTo>
                <a:cubicBezTo>
                  <a:pt x="15688" y="94130"/>
                  <a:pt x="7844" y="188259"/>
                  <a:pt x="0" y="282389"/>
                </a:cubicBezTo>
              </a:path>
            </a:pathLst>
          </a:custGeom>
          <a:noFill/>
          <a:ln>
            <a:solidFill>
              <a:schemeClr val="accent5"/>
            </a:solidFill>
            <a:prstDash val="sysDot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C0F2CB8-8451-02E4-686D-A0ACA4948061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>
            <a:off x="5109882" y="4372357"/>
            <a:ext cx="1871839" cy="8372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a libre 55">
            <a:extLst>
              <a:ext uri="{FF2B5EF4-FFF2-40B4-BE49-F238E27FC236}">
                <a16:creationId xmlns:a16="http://schemas.microsoft.com/office/drawing/2014/main" id="{E05D6F0B-BD7F-E41D-30ED-FF2311D6A1AA}"/>
              </a:ext>
            </a:extLst>
          </p:cNvPr>
          <p:cNvSpPr/>
          <p:nvPr/>
        </p:nvSpPr>
        <p:spPr>
          <a:xfrm rot="16200000">
            <a:off x="5248252" y="4310504"/>
            <a:ext cx="510989" cy="221877"/>
          </a:xfrm>
          <a:custGeom>
            <a:avLst/>
            <a:gdLst>
              <a:gd name="connsiteX0" fmla="*/ 295836 w 510989"/>
              <a:gd name="connsiteY0" fmla="*/ 0 h 221877"/>
              <a:gd name="connsiteX1" fmla="*/ 510989 w 510989"/>
              <a:gd name="connsiteY1" fmla="*/ 0 h 221877"/>
              <a:gd name="connsiteX2" fmla="*/ 510989 w 510989"/>
              <a:gd name="connsiteY2" fmla="*/ 221877 h 221877"/>
              <a:gd name="connsiteX3" fmla="*/ 0 w 510989"/>
              <a:gd name="connsiteY3" fmla="*/ 221877 h 221877"/>
              <a:gd name="connsiteX4" fmla="*/ 221877 w 510989"/>
              <a:gd name="connsiteY4" fmla="*/ 0 h 221877"/>
              <a:gd name="connsiteX5" fmla="*/ 295836 w 510989"/>
              <a:gd name="connsiteY5" fmla="*/ 0 h 22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989" h="221877">
                <a:moveTo>
                  <a:pt x="295836" y="0"/>
                </a:moveTo>
                <a:lnTo>
                  <a:pt x="510989" y="0"/>
                </a:lnTo>
                <a:lnTo>
                  <a:pt x="510989" y="221877"/>
                </a:lnTo>
                <a:lnTo>
                  <a:pt x="0" y="221877"/>
                </a:lnTo>
                <a:lnTo>
                  <a:pt x="221877" y="0"/>
                </a:lnTo>
                <a:lnTo>
                  <a:pt x="29583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1200" i="1" dirty="0" err="1">
                <a:solidFill>
                  <a:schemeClr val="accent2"/>
                </a:solidFill>
              </a:rPr>
              <a:t>sExt</a:t>
            </a:r>
            <a:endParaRPr lang="es-ES" sz="1200" i="1" dirty="0">
              <a:solidFill>
                <a:schemeClr val="accent2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A82834C9-BC66-6710-667B-475DF3E3CA11}"/>
              </a:ext>
            </a:extLst>
          </p:cNvPr>
          <p:cNvCxnSpPr>
            <a:cxnSpLocks/>
          </p:cNvCxnSpPr>
          <p:nvPr/>
        </p:nvCxnSpPr>
        <p:spPr>
          <a:xfrm flipH="1">
            <a:off x="5161027" y="431818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F3CB730-FE4C-DED9-A22E-40B2296C25AD}"/>
              </a:ext>
            </a:extLst>
          </p:cNvPr>
          <p:cNvCxnSpPr>
            <a:cxnSpLocks/>
          </p:cNvCxnSpPr>
          <p:nvPr/>
        </p:nvCxnSpPr>
        <p:spPr>
          <a:xfrm flipH="1">
            <a:off x="5736515" y="431818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98C6FB02-910D-E14D-C718-202CBB6BC970}"/>
              </a:ext>
            </a:extLst>
          </p:cNvPr>
          <p:cNvSpPr/>
          <p:nvPr/>
        </p:nvSpPr>
        <p:spPr>
          <a:xfrm>
            <a:off x="6981721" y="424644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26" name="Forma libre 25">
            <a:extLst>
              <a:ext uri="{FF2B5EF4-FFF2-40B4-BE49-F238E27FC236}">
                <a16:creationId xmlns:a16="http://schemas.microsoft.com/office/drawing/2014/main" id="{9EF7067C-CC01-C3B0-E95B-22ADB53A9087}"/>
              </a:ext>
            </a:extLst>
          </p:cNvPr>
          <p:cNvSpPr/>
          <p:nvPr/>
        </p:nvSpPr>
        <p:spPr>
          <a:xfrm>
            <a:off x="5302250" y="5447530"/>
            <a:ext cx="501650" cy="158750"/>
          </a:xfrm>
          <a:custGeom>
            <a:avLst/>
            <a:gdLst>
              <a:gd name="connsiteX0" fmla="*/ 0 w 501650"/>
              <a:gd name="connsiteY0" fmla="*/ 0 h 158750"/>
              <a:gd name="connsiteX1" fmla="*/ 501650 w 501650"/>
              <a:gd name="connsiteY1" fmla="*/ 0 h 158750"/>
              <a:gd name="connsiteX2" fmla="*/ 501650 w 501650"/>
              <a:gd name="connsiteY2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158750">
                <a:moveTo>
                  <a:pt x="0" y="0"/>
                </a:moveTo>
                <a:lnTo>
                  <a:pt x="501650" y="0"/>
                </a:lnTo>
                <a:lnTo>
                  <a:pt x="501650" y="15875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orma libre 32">
            <a:extLst>
              <a:ext uri="{FF2B5EF4-FFF2-40B4-BE49-F238E27FC236}">
                <a16:creationId xmlns:a16="http://schemas.microsoft.com/office/drawing/2014/main" id="{16E3A0E7-340F-3DCD-BCAF-ADD15B998E27}"/>
              </a:ext>
            </a:extLst>
          </p:cNvPr>
          <p:cNvSpPr/>
          <p:nvPr/>
        </p:nvSpPr>
        <p:spPr>
          <a:xfrm flipV="1">
            <a:off x="5308600" y="5860280"/>
            <a:ext cx="501650" cy="158750"/>
          </a:xfrm>
          <a:custGeom>
            <a:avLst/>
            <a:gdLst>
              <a:gd name="connsiteX0" fmla="*/ 0 w 501650"/>
              <a:gd name="connsiteY0" fmla="*/ 0 h 158750"/>
              <a:gd name="connsiteX1" fmla="*/ 501650 w 501650"/>
              <a:gd name="connsiteY1" fmla="*/ 0 h 158750"/>
              <a:gd name="connsiteX2" fmla="*/ 501650 w 501650"/>
              <a:gd name="connsiteY2" fmla="*/ 15875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650" h="158750">
                <a:moveTo>
                  <a:pt x="0" y="0"/>
                </a:moveTo>
                <a:lnTo>
                  <a:pt x="501650" y="0"/>
                </a:lnTo>
                <a:lnTo>
                  <a:pt x="501650" y="15875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34" name="Tabla 33">
            <a:extLst>
              <a:ext uri="{FF2B5EF4-FFF2-40B4-BE49-F238E27FC236}">
                <a16:creationId xmlns:a16="http://schemas.microsoft.com/office/drawing/2014/main" id="{ECB921E5-46A6-D116-1CDF-C0955ED0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5402"/>
              </p:ext>
            </p:extLst>
          </p:nvPr>
        </p:nvGraphicFramePr>
        <p:xfrm>
          <a:off x="5777230" y="6258610"/>
          <a:ext cx="228209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31">
                  <a:extLst>
                    <a:ext uri="{9D8B030D-6E8A-4147-A177-3AD203B41FA5}">
                      <a16:colId xmlns:a16="http://schemas.microsoft.com/office/drawing/2014/main" val="557343780"/>
                    </a:ext>
                  </a:extLst>
                </a:gridCol>
                <a:gridCol w="1566461">
                  <a:extLst>
                    <a:ext uri="{9D8B030D-6E8A-4147-A177-3AD203B41FA5}">
                      <a16:colId xmlns:a16="http://schemas.microsoft.com/office/drawing/2014/main" val="2056034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ES" sz="1200" b="1" i="0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PC</a:t>
                      </a:r>
                    </a:p>
                  </a:txBody>
                  <a:tcPr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200" b="1" i="0" dirty="0">
                        <a:solidFill>
                          <a:schemeClr val="bg1">
                            <a:lumMod val="1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267453"/>
                  </a:ext>
                </a:extLst>
              </a:tr>
            </a:tbl>
          </a:graphicData>
        </a:graphic>
      </p:graphicFrame>
      <p:grpSp>
        <p:nvGrpSpPr>
          <p:cNvPr id="40" name="Grupo 39">
            <a:extLst>
              <a:ext uri="{FF2B5EF4-FFF2-40B4-BE49-F238E27FC236}">
                <a16:creationId xmlns:a16="http://schemas.microsoft.com/office/drawing/2014/main" id="{76A08A65-223F-9EBF-922E-FDE5054E565E}"/>
              </a:ext>
            </a:extLst>
          </p:cNvPr>
          <p:cNvGrpSpPr/>
          <p:nvPr/>
        </p:nvGrpSpPr>
        <p:grpSpPr>
          <a:xfrm>
            <a:off x="7011317" y="5680048"/>
            <a:ext cx="501650" cy="268565"/>
            <a:chOff x="6642100" y="5426075"/>
            <a:chExt cx="501650" cy="268565"/>
          </a:xfrm>
        </p:grpSpPr>
        <p:sp>
          <p:nvSpPr>
            <p:cNvPr id="35" name="Rectángulo 34">
              <a:extLst>
                <a:ext uri="{FF2B5EF4-FFF2-40B4-BE49-F238E27FC236}">
                  <a16:creationId xmlns:a16="http://schemas.microsoft.com/office/drawing/2014/main" id="{80410CD3-A767-F501-8DBC-630C9AF4C9D3}"/>
                </a:ext>
              </a:extLst>
            </p:cNvPr>
            <p:cNvSpPr/>
            <p:nvPr/>
          </p:nvSpPr>
          <p:spPr>
            <a:xfrm>
              <a:off x="6642100" y="5426075"/>
              <a:ext cx="501650" cy="26856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158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9445F68D-98DE-823E-252C-306BC1B5347A}"/>
                </a:ext>
              </a:extLst>
            </p:cNvPr>
            <p:cNvCxnSpPr>
              <a:endCxn id="35" idx="2"/>
            </p:cNvCxnSpPr>
            <p:nvPr/>
          </p:nvCxnSpPr>
          <p:spPr>
            <a:xfrm>
              <a:off x="6642100" y="5426075"/>
              <a:ext cx="250825" cy="26856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5E93E499-1B8E-FB17-2204-60F8084A942B}"/>
                </a:ext>
              </a:extLst>
            </p:cNvPr>
            <p:cNvCxnSpPr>
              <a:stCxn id="35" idx="2"/>
            </p:cNvCxnSpPr>
            <p:nvPr/>
          </p:nvCxnSpPr>
          <p:spPr>
            <a:xfrm flipV="1">
              <a:off x="6892925" y="5426075"/>
              <a:ext cx="250825" cy="268565"/>
            </a:xfrm>
            <a:prstGeom prst="line">
              <a:avLst/>
            </a:prstGeom>
            <a:ln w="158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7A05B2-3742-1EFF-2A7D-0274756401AB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5952215" y="5730441"/>
            <a:ext cx="1059102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E8885E5C-A5A8-294E-A0B2-324CC3C89FAB}"/>
              </a:ext>
            </a:extLst>
          </p:cNvPr>
          <p:cNvCxnSpPr>
            <a:cxnSpLocks/>
          </p:cNvCxnSpPr>
          <p:nvPr/>
        </p:nvCxnSpPr>
        <p:spPr>
          <a:xfrm>
            <a:off x="7263488" y="5952516"/>
            <a:ext cx="2" cy="290261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10E6767-FED0-730C-50CA-F13280FF1CB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7128793" y="4515011"/>
            <a:ext cx="0" cy="1175159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B000333-D04C-CB39-3070-194EADB90057}"/>
              </a:ext>
            </a:extLst>
          </p:cNvPr>
          <p:cNvCxnSpPr>
            <a:cxnSpLocks/>
          </p:cNvCxnSpPr>
          <p:nvPr/>
        </p:nvCxnSpPr>
        <p:spPr>
          <a:xfrm flipH="1">
            <a:off x="7076499" y="5044176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F861D38C-714D-F635-EB06-E832B6CA18CE}"/>
              </a:ext>
            </a:extLst>
          </p:cNvPr>
          <p:cNvSpPr txBox="1"/>
          <p:nvPr/>
        </p:nvSpPr>
        <p:spPr>
          <a:xfrm>
            <a:off x="7053045" y="5037302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8F839026-119B-59DE-3E93-FA6B3B6106FC}"/>
              </a:ext>
            </a:extLst>
          </p:cNvPr>
          <p:cNvCxnSpPr>
            <a:cxnSpLocks/>
          </p:cNvCxnSpPr>
          <p:nvPr/>
        </p:nvCxnSpPr>
        <p:spPr>
          <a:xfrm flipH="1">
            <a:off x="5414598" y="537976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1CB4EDD-5ACB-40CF-2484-E961E905682B}"/>
              </a:ext>
            </a:extLst>
          </p:cNvPr>
          <p:cNvSpPr txBox="1"/>
          <p:nvPr/>
        </p:nvSpPr>
        <p:spPr>
          <a:xfrm>
            <a:off x="5372094" y="539828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80AE9CAC-CE03-E136-CC63-054E1AF7DD75}"/>
              </a:ext>
            </a:extLst>
          </p:cNvPr>
          <p:cNvCxnSpPr>
            <a:cxnSpLocks/>
          </p:cNvCxnSpPr>
          <p:nvPr/>
        </p:nvCxnSpPr>
        <p:spPr>
          <a:xfrm flipH="1">
            <a:off x="5414598" y="5951263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B1341CD-8C34-DABF-C84D-E9CB5E4EB59D}"/>
              </a:ext>
            </a:extLst>
          </p:cNvPr>
          <p:cNvSpPr txBox="1"/>
          <p:nvPr/>
        </p:nvSpPr>
        <p:spPr>
          <a:xfrm>
            <a:off x="5372094" y="596978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sp>
        <p:nvSpPr>
          <p:cNvPr id="65" name="Forma libre 64">
            <a:extLst>
              <a:ext uri="{FF2B5EF4-FFF2-40B4-BE49-F238E27FC236}">
                <a16:creationId xmlns:a16="http://schemas.microsoft.com/office/drawing/2014/main" id="{12A94F1A-6607-8AA3-A43D-B3F73B6E1A92}"/>
              </a:ext>
            </a:extLst>
          </p:cNvPr>
          <p:cNvSpPr/>
          <p:nvPr/>
        </p:nvSpPr>
        <p:spPr>
          <a:xfrm>
            <a:off x="7258050" y="4382070"/>
            <a:ext cx="1155700" cy="2311400"/>
          </a:xfrm>
          <a:custGeom>
            <a:avLst/>
            <a:gdLst>
              <a:gd name="connsiteX0" fmla="*/ 0 w 1155700"/>
              <a:gd name="connsiteY0" fmla="*/ 2057400 h 2311400"/>
              <a:gd name="connsiteX1" fmla="*/ 0 w 1155700"/>
              <a:gd name="connsiteY1" fmla="*/ 2311400 h 2311400"/>
              <a:gd name="connsiteX2" fmla="*/ 88900 w 1155700"/>
              <a:gd name="connsiteY2" fmla="*/ 2311400 h 2311400"/>
              <a:gd name="connsiteX3" fmla="*/ 1155700 w 1155700"/>
              <a:gd name="connsiteY3" fmla="*/ 2311400 h 2311400"/>
              <a:gd name="connsiteX4" fmla="*/ 1155700 w 1155700"/>
              <a:gd name="connsiteY4" fmla="*/ 2222500 h 2311400"/>
              <a:gd name="connsiteX5" fmla="*/ 1155700 w 1155700"/>
              <a:gd name="connsiteY5" fmla="*/ 0 h 2311400"/>
              <a:gd name="connsiteX6" fmla="*/ 127000 w 1155700"/>
              <a:gd name="connsiteY6" fmla="*/ 0 h 2311400"/>
              <a:gd name="connsiteX7" fmla="*/ 12700 w 1155700"/>
              <a:gd name="connsiteY7" fmla="*/ 0 h 231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5700" h="2311400">
                <a:moveTo>
                  <a:pt x="0" y="2057400"/>
                </a:moveTo>
                <a:lnTo>
                  <a:pt x="0" y="2311400"/>
                </a:lnTo>
                <a:lnTo>
                  <a:pt x="88900" y="2311400"/>
                </a:lnTo>
                <a:lnTo>
                  <a:pt x="1155700" y="2311400"/>
                </a:lnTo>
                <a:lnTo>
                  <a:pt x="1155700" y="2222500"/>
                </a:lnTo>
                <a:lnTo>
                  <a:pt x="1155700" y="0"/>
                </a:lnTo>
                <a:lnTo>
                  <a:pt x="127000" y="0"/>
                </a:lnTo>
                <a:lnTo>
                  <a:pt x="12700" y="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BBD50D4A-3F97-E1E7-E503-A1B320A6D1C8}"/>
              </a:ext>
            </a:extLst>
          </p:cNvPr>
          <p:cNvSpPr txBox="1"/>
          <p:nvPr/>
        </p:nvSpPr>
        <p:spPr>
          <a:xfrm>
            <a:off x="7973323" y="434378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>
                <a:solidFill>
                  <a:schemeClr val="accent2"/>
                </a:solidFill>
              </a:rPr>
              <a:t>32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442962EE-3E1A-EBA2-6BC9-D6AA93D8969F}"/>
              </a:ext>
            </a:extLst>
          </p:cNvPr>
          <p:cNvCxnSpPr>
            <a:cxnSpLocks/>
          </p:cNvCxnSpPr>
          <p:nvPr/>
        </p:nvCxnSpPr>
        <p:spPr>
          <a:xfrm flipH="1">
            <a:off x="8035215" y="4318187"/>
            <a:ext cx="94130" cy="129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A2A9B4F0-B23C-E153-0427-EC3022437432}"/>
              </a:ext>
            </a:extLst>
          </p:cNvPr>
          <p:cNvSpPr/>
          <p:nvPr/>
        </p:nvSpPr>
        <p:spPr>
          <a:xfrm>
            <a:off x="7632499" y="5035126"/>
            <a:ext cx="294143" cy="268565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chemeClr val="accent2"/>
                </a:solidFill>
              </a:rPr>
              <a:t>+4</a:t>
            </a:r>
            <a:endParaRPr lang="es-ES" dirty="0">
              <a:solidFill>
                <a:schemeClr val="accent2"/>
              </a:solidFill>
            </a:endParaRP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CC466CA-ED70-125F-114D-7CC8256694DA}"/>
              </a:ext>
            </a:extLst>
          </p:cNvPr>
          <p:cNvCxnSpPr>
            <a:cxnSpLocks/>
            <a:endCxn id="68" idx="6"/>
          </p:cNvCxnSpPr>
          <p:nvPr/>
        </p:nvCxnSpPr>
        <p:spPr>
          <a:xfrm flipH="1">
            <a:off x="7926642" y="5169409"/>
            <a:ext cx="487108" cy="0"/>
          </a:xfrm>
          <a:prstGeom prst="straightConnector1">
            <a:avLst/>
          </a:prstGeom>
          <a:ln w="158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orma libre 72">
            <a:extLst>
              <a:ext uri="{FF2B5EF4-FFF2-40B4-BE49-F238E27FC236}">
                <a16:creationId xmlns:a16="http://schemas.microsoft.com/office/drawing/2014/main" id="{E8F1F3E4-8562-6868-346A-560582E6C218}"/>
              </a:ext>
            </a:extLst>
          </p:cNvPr>
          <p:cNvSpPr/>
          <p:nvPr/>
        </p:nvSpPr>
        <p:spPr>
          <a:xfrm>
            <a:off x="7404100" y="5169470"/>
            <a:ext cx="222250" cy="514350"/>
          </a:xfrm>
          <a:custGeom>
            <a:avLst/>
            <a:gdLst>
              <a:gd name="connsiteX0" fmla="*/ 222250 w 222250"/>
              <a:gd name="connsiteY0" fmla="*/ 0 h 514350"/>
              <a:gd name="connsiteX1" fmla="*/ 0 w 222250"/>
              <a:gd name="connsiteY1" fmla="*/ 0 h 514350"/>
              <a:gd name="connsiteX2" fmla="*/ 0 w 222250"/>
              <a:gd name="connsiteY2" fmla="*/ 514350 h 5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250" h="514350">
                <a:moveTo>
                  <a:pt x="222250" y="0"/>
                </a:moveTo>
                <a:lnTo>
                  <a:pt x="0" y="0"/>
                </a:lnTo>
                <a:lnTo>
                  <a:pt x="0" y="514350"/>
                </a:lnTo>
              </a:path>
            </a:pathLst>
          </a:custGeom>
          <a:noFill/>
          <a:ln w="15875">
            <a:solidFill>
              <a:schemeClr val="accent2"/>
            </a:solidFill>
            <a:prstDash val="sys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2368D9-A289-434E-BBE1-F2932C7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s-ES" noProof="0" smtClean="0"/>
              <a:t>99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5500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Personalizado 1">
      <a:dk1>
        <a:srgbClr val="E6E6E6"/>
      </a:dk1>
      <a:lt1>
        <a:srgbClr val="ECECEC"/>
      </a:lt1>
      <a:dk2>
        <a:srgbClr val="ECECEC"/>
      </a:dk2>
      <a:lt2>
        <a:srgbClr val="E6E6E6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3CEED"/>
      </a:hlink>
      <a:folHlink>
        <a:srgbClr val="A4DEF4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0</TotalTime>
  <Words>15501</Words>
  <Application>Microsoft Office PowerPoint</Application>
  <PresentationFormat>Panorámica</PresentationFormat>
  <Paragraphs>3865</Paragraphs>
  <Slides>156</Slides>
  <Notes>55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156</vt:i4>
      </vt:variant>
    </vt:vector>
  </HeadingPairs>
  <TitlesOfParts>
    <vt:vector size="170" baseType="lpstr">
      <vt:lpstr>ＭＳ Ｐゴシック</vt:lpstr>
      <vt:lpstr>Arial</vt:lpstr>
      <vt:lpstr>Arial</vt:lpstr>
      <vt:lpstr>Calibri</vt:lpstr>
      <vt:lpstr>Corbel</vt:lpstr>
      <vt:lpstr>Courier New</vt:lpstr>
      <vt:lpstr>Rockwell</vt:lpstr>
      <vt:lpstr>Symbol</vt:lpstr>
      <vt:lpstr>Tahoma</vt:lpstr>
      <vt:lpstr>Times New Roman</vt:lpstr>
      <vt:lpstr>Trebuchet MS</vt:lpstr>
      <vt:lpstr>Tw Cen MT</vt:lpstr>
      <vt:lpstr>Wingdings</vt:lpstr>
      <vt:lpstr>Circuito</vt:lpstr>
      <vt:lpstr>Presentación de PowerPoint</vt:lpstr>
      <vt:lpstr>Tema 1</vt:lpstr>
      <vt:lpstr>Presentación de PowerPoint</vt:lpstr>
      <vt:lpstr>¿Qué es un Computador?</vt:lpstr>
      <vt:lpstr>¿Qué es un Computador?</vt:lpstr>
      <vt:lpstr>¿Qué es un Computador?</vt:lpstr>
      <vt:lpstr>¿Qué es un Computador?</vt:lpstr>
      <vt:lpstr>¿Qué es un Computador?</vt:lpstr>
      <vt:lpstr>¿Qué es un Computador?</vt:lpstr>
      <vt:lpstr>¿Qué es un Computador?</vt:lpstr>
      <vt:lpstr>INTRODUCCIÓN</vt:lpstr>
      <vt:lpstr>Programación de un computador</vt:lpstr>
      <vt:lpstr>Tipos de lenguajes</vt:lpstr>
      <vt:lpstr>Tipos de lenguajes</vt:lpstr>
      <vt:lpstr>Tipos de lenguajes</vt:lpstr>
      <vt:lpstr>Proceso de traducción</vt:lpstr>
      <vt:lpstr>INTRODUCCIÓN</vt:lpstr>
      <vt:lpstr>Ejecución de un programa</vt:lpstr>
      <vt:lpstr>Ejecución de un programa</vt:lpstr>
      <vt:lpstr>Ejecución de un programa</vt:lpstr>
      <vt:lpstr>Tema 1</vt:lpstr>
      <vt:lpstr>INSTRUCCIONES dE UN PROCESADOR</vt:lpstr>
      <vt:lpstr>Conjunto de instrucciones</vt:lpstr>
      <vt:lpstr>Conjunto de instrucciones, ejemplo MIPS</vt:lpstr>
      <vt:lpstr>Conjunto de instrucciones, ejemplo ARM</vt:lpstr>
      <vt:lpstr>INSTRUCCIONES dE UN PROCESADOR</vt:lpstr>
      <vt:lpstr>Formato de instrucción</vt:lpstr>
      <vt:lpstr>Formato de instrucción</vt:lpstr>
      <vt:lpstr>Formato de instrucción</vt:lpstr>
      <vt:lpstr>Formato de instrucción</vt:lpstr>
      <vt:lpstr>Formato de instrucción</vt:lpstr>
      <vt:lpstr>Formato de instrucción</vt:lpstr>
      <vt:lpstr>Formato de instrucción</vt:lpstr>
      <vt:lpstr>Formato de instrucción</vt:lpstr>
      <vt:lpstr>INSTRUCCIONES dE UN PROCESADOR</vt:lpstr>
      <vt:lpstr>Modos de direccionamiento</vt:lpstr>
      <vt:lpstr>Modos de direccionamiento</vt:lpstr>
      <vt:lpstr>Modos de direccionamiento (I)</vt:lpstr>
      <vt:lpstr>Modos de direccionamiento (I)</vt:lpstr>
      <vt:lpstr>Modos de direccionamiento (I)</vt:lpstr>
      <vt:lpstr>Modos de direccionamiento (II)</vt:lpstr>
      <vt:lpstr>Modos de direccionamiento (II)</vt:lpstr>
      <vt:lpstr>Modos de direccionamiento (III)</vt:lpstr>
      <vt:lpstr>Modos de direccionamiento (III)</vt:lpstr>
      <vt:lpstr>Modos de direccionamiento (III)</vt:lpstr>
      <vt:lpstr>Modos de direccionamiento</vt:lpstr>
      <vt:lpstr>Modos de direccionamiento (IV)</vt:lpstr>
      <vt:lpstr>Modos de direccionamiento (IV)</vt:lpstr>
      <vt:lpstr>Modos de direccionamiento (V)</vt:lpstr>
      <vt:lpstr>Modos de direccionamiento (V)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Modos de direccionamiento (VI)</vt:lpstr>
      <vt:lpstr>Modos de direccionamiento (VI)</vt:lpstr>
      <vt:lpstr>Modos de direccionamiento (VII)</vt:lpstr>
      <vt:lpstr>Modos de direccionamiento (VII)</vt:lpstr>
      <vt:lpstr>Ejemplo formato instrucción</vt:lpstr>
      <vt:lpstr>Ejemplo formato instrucción</vt:lpstr>
      <vt:lpstr>Ejemplo formato instrucción</vt:lpstr>
      <vt:lpstr>Ejemplo formato instrucción</vt:lpstr>
      <vt:lpstr>Ejemplo formato instrucción</vt:lpstr>
      <vt:lpstr>Ejemplo formato instrucción</vt:lpstr>
      <vt:lpstr>Ejemplo formato instrucción</vt:lpstr>
      <vt:lpstr>Tema 1</vt:lpstr>
      <vt:lpstr>Tema 1 programación en ensamblador</vt:lpstr>
      <vt:lpstr>Arquitectura risc-v</vt:lpstr>
      <vt:lpstr>Instrucciones y datos</vt:lpstr>
      <vt:lpstr>Modelo de memoria</vt:lpstr>
      <vt:lpstr>Modelo de memoria: alineamiento</vt:lpstr>
      <vt:lpstr>Modelo de memoria: ordenamiento</vt:lpstr>
      <vt:lpstr>registros</vt:lpstr>
      <vt:lpstr>registros</vt:lpstr>
      <vt:lpstr>Modos de direccionamiento</vt:lpstr>
      <vt:lpstr>Modos de direccionamiento: Inmediato</vt:lpstr>
      <vt:lpstr>Modos de direccionamiento: directo a registro</vt:lpstr>
      <vt:lpstr>Modos de direccionamiento: Relativo a registro</vt:lpstr>
      <vt:lpstr>Modos de direccionamiento: Relativo a PC</vt:lpstr>
      <vt:lpstr>Repertorio de instrucciones</vt:lpstr>
      <vt:lpstr>Repertorio de instrucciones: aritméticas</vt:lpstr>
      <vt:lpstr>Repertorio de instrucciones: aritméticas</vt:lpstr>
      <vt:lpstr>Repertorio de instrucciones: multiplicación y división</vt:lpstr>
      <vt:lpstr>Repertorio de instrucciones: multiplicación y división</vt:lpstr>
      <vt:lpstr>Repertorio de instrucciones: multiplicación y división</vt:lpstr>
      <vt:lpstr>Repertorio de instrucciones: lógicas </vt:lpstr>
      <vt:lpstr>Repertorio de instrucciones: lógicas </vt:lpstr>
      <vt:lpstr>Repertorio de instrucciones: lógicas </vt:lpstr>
      <vt:lpstr>Repertorio de instrucciones: de desplazamiento</vt:lpstr>
      <vt:lpstr>Repertorio de instrucciones: de desplazamiento</vt:lpstr>
      <vt:lpstr>Repertorio de instrucciones: de desplazamiento</vt:lpstr>
      <vt:lpstr>Repertorio de instrucciones: de desplazamiento</vt:lpstr>
      <vt:lpstr>Repertorio de instrucciones: de transferencia de datos: carga</vt:lpstr>
      <vt:lpstr>Repertorio de instrucciones: de transferencia de datos: almacenamiento</vt:lpstr>
      <vt:lpstr>Repertorio de instrucciones: de transferencia de datos (I)</vt:lpstr>
      <vt:lpstr>Repertorio de instrucciones: de transferencia de datos (II)</vt:lpstr>
      <vt:lpstr>Repertorio de instrucciones: de salto condicional (I)</vt:lpstr>
      <vt:lpstr>Repertorio de instrucciones: de salto condicional</vt:lpstr>
      <vt:lpstr>Repertorio de instrucciones: de salto a función: jal</vt:lpstr>
      <vt:lpstr>Repertorio de instrucciones: de salto a función: jalr</vt:lpstr>
      <vt:lpstr>Repertorio de instrucciones: de salto a función (II)</vt:lpstr>
      <vt:lpstr>Programación ensamblador</vt:lpstr>
      <vt:lpstr>Programación ensamblador elementos de un programa</vt:lpstr>
      <vt:lpstr>Programación ensamblador elementos de un programa</vt:lpstr>
      <vt:lpstr>Programación ensamblador elementos de un programa</vt:lpstr>
      <vt:lpstr>Programación ensamblador elementos de un programa</vt:lpstr>
      <vt:lpstr>Programación ensamblador secciones</vt:lpstr>
      <vt:lpstr>Programación ensamblador directivas</vt:lpstr>
      <vt:lpstr>Programación ensamblador ejemplo</vt:lpstr>
      <vt:lpstr>Programación ensamblador ejemplo</vt:lpstr>
      <vt:lpstr>Programación ensamblador ejemplo</vt:lpstr>
      <vt:lpstr>Programación ensamblador variables y constantes</vt:lpstr>
      <vt:lpstr>Programación ensamblador variables y constantes</vt:lpstr>
      <vt:lpstr>Programación ensamblador variables y constantes</vt:lpstr>
      <vt:lpstr>Programación ensamblador variables y constantes</vt:lpstr>
      <vt:lpstr>Programación ensamblador Tipos</vt:lpstr>
      <vt:lpstr>Programación ensamblador arrays</vt:lpstr>
      <vt:lpstr>Programación ensamblador arrays</vt:lpstr>
      <vt:lpstr>Programación ensamblador arrays</vt:lpstr>
      <vt:lpstr>Programación ensamblador expresiones</vt:lpstr>
      <vt:lpstr>Programación ensamblador expresiones</vt:lpstr>
      <vt:lpstr>Programación ensamblador estructura if-then</vt:lpstr>
      <vt:lpstr>Programación ensamblador estructura if-then-else</vt:lpstr>
      <vt:lpstr>Programación ensamblador estructura while-do</vt:lpstr>
      <vt:lpstr>Programación ensamblador estructura for</vt:lpstr>
      <vt:lpstr>Programación ensamblador ejemplo bucle que modifica array</vt:lpstr>
      <vt:lpstr>Programación ensamblador ejemplo bucle que modifica array</vt:lpstr>
      <vt:lpstr>Programación ensamblador funciones</vt:lpstr>
      <vt:lpstr>Programación ensamblador funciones</vt:lpstr>
      <vt:lpstr>Programación ensamblador funciones: llamada</vt:lpstr>
      <vt:lpstr>Programación ensamblador funciones: retorno</vt:lpstr>
      <vt:lpstr>Programación ensamblador funciones: llamada y retorno</vt:lpstr>
      <vt:lpstr>Programación ensamblador funciones: llamada y retorno</vt:lpstr>
      <vt:lpstr>Programación ensamblador funciones: llamada y retorno</vt:lpstr>
      <vt:lpstr>Programación ensamblador funciones: llamada y retorno</vt:lpstr>
      <vt:lpstr>Programación ensamblador funciones: llamada y retorno</vt:lpstr>
      <vt:lpstr>Programación ensamblador funciones: registros temporales vs preservados</vt:lpstr>
      <vt:lpstr>Programación ensamblador funciones: registros temporales vs preservados</vt:lpstr>
      <vt:lpstr>Programación ensamblador funciones: registros temporales vs preservados</vt:lpstr>
      <vt:lpstr>Programación ensamblador funciones: registros temporales vs preservados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Gestión de pila</vt:lpstr>
      <vt:lpstr>Programación ensamblador funciones: salvado de registros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2023-10-19T11:31:22Z</dcterms:created>
  <dcterms:modified xsi:type="dcterms:W3CDTF">2025-02-21T13:35:33Z</dcterms:modified>
</cp:coreProperties>
</file>