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4"/>
  </p:sldMasterIdLst>
  <p:sldIdLst>
    <p:sldId id="256" r:id="rId5"/>
    <p:sldId id="257" r:id="rId6"/>
    <p:sldId id="259" r:id="rId7"/>
    <p:sldId id="258" r:id="rId8"/>
    <p:sldId id="264" r:id="rId9"/>
    <p:sldId id="260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6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657EC0-C985-47B8-BEE9-ED4F3817724A}" v="42" dt="2019-10-02T07:19:02.4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930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B49C5F12-59B6-43D8-97EC-004E96E23D6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C454242-75E6-487A-B2D9-D87073B25A21}" type="slidenum">
              <a:rPr lang="en-US" smtClean="0"/>
              <a:t>‹Nº›</a:t>
            </a:fld>
            <a:endParaRPr lang="en-U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uisfromero/ac" TargetMode="External"/><Relationship Id="rId2" Type="http://schemas.openxmlformats.org/officeDocument/2006/relationships/hyperlink" Target="https://eii.cv.uma.es/course/view.php?id=571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felipe@uma.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403648" y="1988840"/>
            <a:ext cx="6400800" cy="3384376"/>
          </a:xfrm>
        </p:spPr>
        <p:txBody>
          <a:bodyPr>
            <a:normAutofit fontScale="32500" lnSpcReduction="20000"/>
          </a:bodyPr>
          <a:lstStyle/>
          <a:p>
            <a:r>
              <a:rPr lang="en-US" sz="2500" dirty="0"/>
              <a:t>© Luis Felipe Romero  </a:t>
            </a:r>
            <a:r>
              <a:rPr lang="en-US" sz="2500" dirty="0" err="1"/>
              <a:t>curso</a:t>
            </a:r>
            <a:r>
              <a:rPr lang="en-US" sz="2500" dirty="0"/>
              <a:t> 25/26</a:t>
            </a:r>
          </a:p>
          <a:p>
            <a:endParaRPr lang="en-US" dirty="0"/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Organización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interna</a:t>
            </a:r>
            <a:r>
              <a:rPr lang="en-US" sz="3500" dirty="0">
                <a:solidFill>
                  <a:schemeClr val="tx1"/>
                </a:solidFill>
              </a:rPr>
              <a:t> de los </a:t>
            </a:r>
            <a:r>
              <a:rPr lang="en-US" sz="3500" dirty="0" err="1">
                <a:solidFill>
                  <a:schemeClr val="tx1"/>
                </a:solidFill>
              </a:rPr>
              <a:t>procesadores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modernos</a:t>
            </a:r>
            <a:r>
              <a:rPr lang="en-US" sz="3500" dirty="0">
                <a:solidFill>
                  <a:schemeClr val="tx1"/>
                </a:solidFill>
              </a:rPr>
              <a:t>: Multicore CPU y GPU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Organización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jerárquica</a:t>
            </a:r>
            <a:r>
              <a:rPr lang="en-US" sz="3500" dirty="0">
                <a:solidFill>
                  <a:schemeClr val="tx1"/>
                </a:solidFill>
              </a:rPr>
              <a:t> de la </a:t>
            </a:r>
            <a:r>
              <a:rPr lang="en-US" sz="3500" dirty="0" err="1">
                <a:solidFill>
                  <a:schemeClr val="tx1"/>
                </a:solidFill>
              </a:rPr>
              <a:t>memoria</a:t>
            </a:r>
            <a:r>
              <a:rPr lang="en-US" sz="3500" dirty="0">
                <a:solidFill>
                  <a:schemeClr val="tx1"/>
                </a:solidFill>
              </a:rPr>
              <a:t>: cache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Paralelismo</a:t>
            </a:r>
            <a:r>
              <a:rPr lang="en-US" sz="3500" dirty="0">
                <a:solidFill>
                  <a:schemeClr val="tx1"/>
                </a:solidFill>
              </a:rPr>
              <a:t> y </a:t>
            </a:r>
            <a:r>
              <a:rPr lang="en-US" sz="3500" dirty="0" err="1">
                <a:solidFill>
                  <a:schemeClr val="tx1"/>
                </a:solidFill>
              </a:rPr>
              <a:t>optimización</a:t>
            </a:r>
            <a:r>
              <a:rPr lang="en-US" sz="3500" dirty="0">
                <a:solidFill>
                  <a:schemeClr val="tx1"/>
                </a:solidFill>
              </a:rPr>
              <a:t> de </a:t>
            </a:r>
            <a:r>
              <a:rPr lang="en-US" sz="3500" dirty="0" err="1">
                <a:solidFill>
                  <a:schemeClr val="tx1"/>
                </a:solidFill>
              </a:rPr>
              <a:t>códigos</a:t>
            </a:r>
            <a:r>
              <a:rPr lang="en-US" sz="3500" dirty="0">
                <a:solidFill>
                  <a:schemeClr val="tx1"/>
                </a:solidFill>
              </a:rPr>
              <a:t>: </a:t>
            </a:r>
            <a:r>
              <a:rPr lang="en-US" sz="3500" dirty="0" err="1">
                <a:solidFill>
                  <a:schemeClr val="tx1"/>
                </a:solidFill>
              </a:rPr>
              <a:t>Mejora</a:t>
            </a:r>
            <a:r>
              <a:rPr lang="en-US" sz="3500" dirty="0">
                <a:solidFill>
                  <a:schemeClr val="tx1"/>
                </a:solidFill>
              </a:rPr>
              <a:t> del </a:t>
            </a:r>
            <a:r>
              <a:rPr lang="en-US" sz="3500" dirty="0" err="1">
                <a:solidFill>
                  <a:schemeClr val="tx1"/>
                </a:solidFill>
              </a:rPr>
              <a:t>rendimiento</a:t>
            </a:r>
            <a:r>
              <a:rPr lang="en-US" sz="3500" dirty="0">
                <a:solidFill>
                  <a:schemeClr val="tx1"/>
                </a:solidFill>
              </a:rPr>
              <a:t> del Software y </a:t>
            </a:r>
            <a:r>
              <a:rPr lang="en-US" sz="3500" dirty="0" err="1">
                <a:solidFill>
                  <a:schemeClr val="tx1"/>
                </a:solidFill>
              </a:rPr>
              <a:t>máximo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aprovechamiento</a:t>
            </a:r>
            <a:r>
              <a:rPr lang="en-US" sz="3500" dirty="0">
                <a:solidFill>
                  <a:schemeClr val="tx1"/>
                </a:solidFill>
              </a:rPr>
              <a:t> del Hardware</a:t>
            </a:r>
          </a:p>
          <a:p>
            <a:pPr algn="l"/>
            <a:endParaRPr lang="en-US" sz="3500" dirty="0">
              <a:solidFill>
                <a:schemeClr val="tx1"/>
              </a:solidFill>
            </a:endParaRPr>
          </a:p>
          <a:p>
            <a:pPr algn="l"/>
            <a:r>
              <a:rPr lang="en-US" sz="3500" dirty="0" err="1">
                <a:solidFill>
                  <a:schemeClr val="tx1"/>
                </a:solidFill>
              </a:rPr>
              <a:t>Arquitecturas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embebidas</a:t>
            </a:r>
            <a:r>
              <a:rPr lang="en-US" sz="3500" dirty="0">
                <a:solidFill>
                  <a:schemeClr val="tx1"/>
                </a:solidFill>
              </a:rPr>
              <a:t>: </a:t>
            </a:r>
            <a:r>
              <a:rPr lang="en-US" sz="3500" dirty="0" err="1">
                <a:solidFill>
                  <a:schemeClr val="tx1"/>
                </a:solidFill>
              </a:rPr>
              <a:t>Dispositivos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móviles</a:t>
            </a:r>
            <a:r>
              <a:rPr lang="en-US" sz="3500" dirty="0">
                <a:solidFill>
                  <a:schemeClr val="tx1"/>
                </a:solidFill>
              </a:rPr>
              <a:t> y </a:t>
            </a:r>
            <a:r>
              <a:rPr lang="en-US" sz="3500" dirty="0" err="1">
                <a:solidFill>
                  <a:schemeClr val="tx1"/>
                </a:solidFill>
              </a:rPr>
              <a:t>ubicuos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para</a:t>
            </a:r>
            <a:r>
              <a:rPr lang="en-US" sz="3500" dirty="0">
                <a:solidFill>
                  <a:schemeClr val="tx1"/>
                </a:solidFill>
              </a:rPr>
              <a:t> </a:t>
            </a:r>
            <a:r>
              <a:rPr lang="en-US" sz="3500" dirty="0" err="1">
                <a:solidFill>
                  <a:schemeClr val="tx1"/>
                </a:solidFill>
              </a:rPr>
              <a:t>computación</a:t>
            </a:r>
            <a:r>
              <a:rPr lang="en-US" sz="3500" dirty="0">
                <a:solidFill>
                  <a:schemeClr val="tx1"/>
                </a:solidFill>
              </a:rPr>
              <a:t> industrial</a:t>
            </a:r>
          </a:p>
          <a:p>
            <a:endParaRPr lang="en-US" sz="3500" dirty="0">
              <a:solidFill>
                <a:schemeClr val="tx1"/>
              </a:solidFill>
            </a:endParaRPr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Computadores</a:t>
            </a:r>
            <a:br>
              <a:rPr lang="en-US" dirty="0"/>
            </a:br>
            <a:r>
              <a:rPr lang="en-US" sz="2000" dirty="0" err="1"/>
              <a:t>Ingeniería</a:t>
            </a:r>
            <a:r>
              <a:rPr lang="en-US" sz="2000" dirty="0"/>
              <a:t> en </a:t>
            </a:r>
            <a:r>
              <a:rPr lang="en-US" sz="2000" dirty="0" err="1"/>
              <a:t>Tecnologías</a:t>
            </a:r>
            <a:r>
              <a:rPr lang="en-US" sz="2000" dirty="0"/>
              <a:t> </a:t>
            </a:r>
            <a:r>
              <a:rPr lang="en-US" sz="2000" dirty="0" err="1"/>
              <a:t>Industriales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325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40CDFC2-0D01-40F1-B9F3-67C69E3E4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14" y="30880"/>
            <a:ext cx="89856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546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Programa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err="1"/>
              <a:t>Arquitectura</a:t>
            </a:r>
            <a:r>
              <a:rPr lang="en-US" b="1" dirty="0"/>
              <a:t> del </a:t>
            </a:r>
            <a:r>
              <a:rPr lang="en-US" b="1" dirty="0" err="1"/>
              <a:t>procesador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Tema</a:t>
            </a:r>
            <a:r>
              <a:rPr lang="en-US" dirty="0"/>
              <a:t> 1: </a:t>
            </a:r>
            <a:r>
              <a:rPr lang="en-US" dirty="0" err="1"/>
              <a:t>Introducción</a:t>
            </a:r>
            <a:r>
              <a:rPr lang="en-US" dirty="0"/>
              <a:t>. </a:t>
            </a:r>
          </a:p>
          <a:p>
            <a:pPr lvl="2"/>
            <a:r>
              <a:rPr lang="en-US" dirty="0" err="1"/>
              <a:t>Rendimiento</a:t>
            </a:r>
            <a:r>
              <a:rPr lang="en-US" dirty="0"/>
              <a:t> de los </a:t>
            </a:r>
            <a:r>
              <a:rPr lang="en-US" dirty="0" err="1"/>
              <a:t>Computadores</a:t>
            </a:r>
            <a:r>
              <a:rPr lang="en-US" dirty="0"/>
              <a:t>.</a:t>
            </a:r>
          </a:p>
          <a:p>
            <a:pPr lvl="1"/>
            <a:r>
              <a:rPr lang="es-ES" dirty="0"/>
              <a:t>Tema 2. Procesadores Segmentados.</a:t>
            </a:r>
          </a:p>
          <a:p>
            <a:pPr lvl="2"/>
            <a:r>
              <a:rPr lang="es-ES" dirty="0"/>
              <a:t>Soluciones básicas a los problemas de la segmentación</a:t>
            </a:r>
          </a:p>
          <a:p>
            <a:pPr lvl="1"/>
            <a:r>
              <a:rPr lang="en-US" dirty="0" err="1"/>
              <a:t>Tema</a:t>
            </a:r>
            <a:r>
              <a:rPr lang="en-US" dirty="0"/>
              <a:t> 3. </a:t>
            </a:r>
            <a:r>
              <a:rPr lang="en-US" dirty="0" err="1"/>
              <a:t>Anticipación</a:t>
            </a:r>
            <a:endParaRPr lang="en-US" dirty="0"/>
          </a:p>
          <a:p>
            <a:pPr lvl="2"/>
            <a:r>
              <a:rPr lang="en-US" dirty="0" err="1"/>
              <a:t>Soluciones</a:t>
            </a:r>
            <a:r>
              <a:rPr lang="en-US" dirty="0"/>
              <a:t> hardware</a:t>
            </a:r>
          </a:p>
          <a:p>
            <a:pPr lvl="1"/>
            <a:r>
              <a:rPr lang="es-ES" dirty="0"/>
              <a:t>Tema 4. Segmentación avanzada</a:t>
            </a:r>
          </a:p>
          <a:p>
            <a:pPr lvl="2"/>
            <a:r>
              <a:rPr lang="es-ES" dirty="0"/>
              <a:t>Planificación dinámica: ejecución fuera de orden. Predicción de saltos: estática y dinámica. Repercusión en el rendimiento. </a:t>
            </a:r>
          </a:p>
          <a:p>
            <a:pPr lvl="1"/>
            <a:r>
              <a:rPr lang="es-ES" dirty="0"/>
              <a:t>Tema 5. </a:t>
            </a:r>
          </a:p>
          <a:p>
            <a:pPr lvl="2"/>
            <a:r>
              <a:rPr lang="es-ES" dirty="0"/>
              <a:t>procesadores </a:t>
            </a:r>
            <a:r>
              <a:rPr lang="es-ES" dirty="0" err="1"/>
              <a:t>superescalares</a:t>
            </a:r>
            <a:r>
              <a:rPr lang="es-ES" dirty="0"/>
              <a:t>. Concepto de paralelismo a nivel de instrucción y a nivel de máquina.</a:t>
            </a:r>
          </a:p>
          <a:p>
            <a:pPr lvl="2"/>
            <a:r>
              <a:rPr lang="es-ES" dirty="0"/>
              <a:t>Procesadores VLIW. Qué es un procesador VLIW. Arquitectura.</a:t>
            </a:r>
          </a:p>
          <a:p>
            <a:r>
              <a:rPr lang="en-US" b="1" dirty="0" err="1"/>
              <a:t>Arquitectura</a:t>
            </a:r>
            <a:r>
              <a:rPr lang="en-US" b="1" dirty="0"/>
              <a:t> de la </a:t>
            </a:r>
            <a:r>
              <a:rPr lang="en-US" b="1" dirty="0" err="1"/>
              <a:t>memoria</a:t>
            </a:r>
            <a:endParaRPr lang="en-US" b="1" dirty="0"/>
          </a:p>
          <a:p>
            <a:pPr lvl="1"/>
            <a:r>
              <a:rPr lang="es-ES" dirty="0"/>
              <a:t>Memoria del Computador. Jerarquía de la memoria: Principio de localidad. Memoria cache: diseño. Bus del procesador, conexión</a:t>
            </a:r>
          </a:p>
          <a:p>
            <a:pPr lvl="1"/>
            <a:r>
              <a:rPr lang="en-US" dirty="0"/>
              <a:t>CPU/cache/</a:t>
            </a:r>
            <a:r>
              <a:rPr lang="en-US" dirty="0" err="1"/>
              <a:t>memoria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Entrada y </a:t>
            </a:r>
            <a:r>
              <a:rPr lang="en-US" b="1" dirty="0" err="1"/>
              <a:t>salida</a:t>
            </a:r>
            <a:endParaRPr lang="en-US" b="1" dirty="0"/>
          </a:p>
          <a:p>
            <a:pPr lvl="2"/>
            <a:r>
              <a:rPr lang="en-US" dirty="0" err="1"/>
              <a:t>Jerarquía</a:t>
            </a:r>
            <a:r>
              <a:rPr lang="en-US" dirty="0"/>
              <a:t> de buses y </a:t>
            </a:r>
            <a:r>
              <a:rPr lang="en-US" dirty="0" err="1"/>
              <a:t>arquitectura</a:t>
            </a:r>
            <a:r>
              <a:rPr lang="en-US" dirty="0"/>
              <a:t> de </a:t>
            </a:r>
            <a:r>
              <a:rPr lang="en-US" dirty="0" err="1"/>
              <a:t>periféricos</a:t>
            </a:r>
            <a:endParaRPr lang="en-US" dirty="0"/>
          </a:p>
          <a:p>
            <a:r>
              <a:rPr lang="en-US" b="1" dirty="0"/>
              <a:t>HPC y CMP</a:t>
            </a:r>
          </a:p>
          <a:p>
            <a:pPr lvl="1"/>
            <a:r>
              <a:rPr lang="es-ES" dirty="0"/>
              <a:t>Taxonomía del paralelismo y las arquitecturas paralelas. Paralelismo espacial y temporal. Medidas de rendimiento. Arquitecturas de bus común.</a:t>
            </a:r>
          </a:p>
          <a:p>
            <a:pPr lvl="1"/>
            <a:r>
              <a:rPr lang="es-ES" dirty="0"/>
              <a:t>Consistencia de memoria y coherencia cache.</a:t>
            </a:r>
          </a:p>
          <a:p>
            <a:r>
              <a:rPr lang="es-ES" b="1" dirty="0"/>
              <a:t>Introducción a la computación cuántica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7343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Calendario lectivo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EB3A074-9B65-4FCB-BDEC-3D0B641123E2}"/>
              </a:ext>
            </a:extLst>
          </p:cNvPr>
          <p:cNvSpPr txBox="1"/>
          <p:nvPr/>
        </p:nvSpPr>
        <p:spPr>
          <a:xfrm>
            <a:off x="395536" y="162880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https://casium.uma.es/calendario/getCalendar?mes=9&amp;filas=2&amp;grupo=0&amp;plano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2F4799-A950-4F1C-BC13-02D194CDD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7" y="2060848"/>
            <a:ext cx="8450372" cy="392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90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5F88C-C46A-4064-936B-C6E65DA5C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Planificación detallada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B6B8DE-C4D2-4FDF-BB6D-D981B084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124744"/>
            <a:ext cx="7488832" cy="522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30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3" t="7842" r="15189" b="18237"/>
          <a:stretch/>
        </p:blipFill>
        <p:spPr bwMode="auto">
          <a:xfrm>
            <a:off x="0" y="0"/>
            <a:ext cx="9287412" cy="6309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214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consiste</a:t>
            </a:r>
            <a:r>
              <a:rPr lang="en-US" dirty="0"/>
              <a:t> el </a:t>
            </a:r>
            <a:r>
              <a:rPr lang="en-US" dirty="0" err="1"/>
              <a:t>examen</a:t>
            </a:r>
            <a:r>
              <a:rPr lang="en-US" dirty="0"/>
              <a:t> final?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Dónde</a:t>
            </a:r>
            <a:r>
              <a:rPr lang="en-US" dirty="0"/>
              <a:t> </a:t>
            </a:r>
            <a:r>
              <a:rPr lang="en-US" dirty="0" err="1"/>
              <a:t>encuentro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información</a:t>
            </a:r>
            <a:r>
              <a:rPr lang="en-US" dirty="0"/>
              <a:t>?</a:t>
            </a:r>
          </a:p>
          <a:p>
            <a:pPr lvl="2"/>
            <a:r>
              <a:rPr lang="es-ES" dirty="0">
                <a:hlinkClick r:id="rId2"/>
              </a:rPr>
              <a:t>https://eii.cv.uma.es/course/view.php?id=5713</a:t>
            </a:r>
            <a:endParaRPr lang="es-ES" dirty="0"/>
          </a:p>
          <a:p>
            <a:pPr lvl="2"/>
            <a:r>
              <a:rPr lang="es-ES" dirty="0">
                <a:hlinkClick r:id="rId3"/>
              </a:rPr>
              <a:t>https://github.com/luisfromero/ac</a:t>
            </a:r>
            <a:r>
              <a:rPr lang="es-ES" dirty="0"/>
              <a:t> (requiere invitación)</a:t>
            </a:r>
          </a:p>
          <a:p>
            <a:pPr lvl="2"/>
            <a:r>
              <a:rPr lang="en-US" dirty="0">
                <a:hlinkClick r:id="rId4"/>
              </a:rPr>
              <a:t>felipe@uma.es</a:t>
            </a:r>
            <a:endParaRPr lang="en-US" dirty="0"/>
          </a:p>
          <a:p>
            <a:pPr lvl="2"/>
            <a:r>
              <a:rPr lang="en-US" dirty="0"/>
              <a:t>952134169 (</a:t>
            </a:r>
            <a:r>
              <a:rPr lang="en-US" dirty="0" err="1"/>
              <a:t>también</a:t>
            </a:r>
            <a:r>
              <a:rPr lang="en-US" dirty="0"/>
              <a:t> </a:t>
            </a:r>
            <a:r>
              <a:rPr lang="en-US" dirty="0" err="1"/>
              <a:t>whatsapp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2.2.47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Teleco</a:t>
            </a:r>
            <a:endParaRPr lang="en-US" dirty="0"/>
          </a:p>
          <a:p>
            <a:pPr lvl="2"/>
            <a:r>
              <a:rPr lang="en-US" dirty="0"/>
              <a:t>2008.L1 </a:t>
            </a:r>
            <a:r>
              <a:rPr lang="en-US" dirty="0" err="1"/>
              <a:t>en</a:t>
            </a:r>
            <a:r>
              <a:rPr lang="en-US" dirty="0"/>
              <a:t> la EII</a:t>
            </a:r>
          </a:p>
          <a:p>
            <a:pPr marL="594360" lvl="2" indent="0">
              <a:buNone/>
            </a:pPr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62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CE8D363D1A06C4A8E99892E111062E1" ma:contentTypeVersion="11" ma:contentTypeDescription="Crear nuevo documento." ma:contentTypeScope="" ma:versionID="bc7335ac6b45c3b24761353ffdff9b7a">
  <xsd:schema xmlns:xsd="http://www.w3.org/2001/XMLSchema" xmlns:xs="http://www.w3.org/2001/XMLSchema" xmlns:p="http://schemas.microsoft.com/office/2006/metadata/properties" xmlns:ns3="2d68f367-3448-4584-8be4-e5200f1a88eb" xmlns:ns4="b7216d0d-3061-4c5f-91f9-f9dbb705efc2" targetNamespace="http://schemas.microsoft.com/office/2006/metadata/properties" ma:root="true" ma:fieldsID="9890ec198a05d4ef84ee45e003419e1e" ns3:_="" ns4:_="">
    <xsd:import namespace="2d68f367-3448-4584-8be4-e5200f1a88eb"/>
    <xsd:import namespace="b7216d0d-3061-4c5f-91f9-f9dbb705ef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68f367-3448-4584-8be4-e5200f1a8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2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216d0d-3061-4c5f-91f9-f9dbb705ef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9A8E0AA-B776-4AB2-BDEB-3AFAC6847E8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4BF2B3-C642-4EE1-807E-EFF9AA3590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d68f367-3448-4584-8be4-e5200f1a88eb"/>
    <ds:schemaRef ds:uri="b7216d0d-3061-4c5f-91f9-f9dbb705ef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E7AE15-D3B5-418C-AB01-AAE87B4DC314}">
  <ds:schemaRefs>
    <ds:schemaRef ds:uri="http://www.w3.org/XML/1998/namespace"/>
    <ds:schemaRef ds:uri="http://purl.org/dc/elements/1.1/"/>
    <ds:schemaRef ds:uri="b7216d0d-3061-4c5f-91f9-f9dbb705efc2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2d68f367-3448-4584-8be4-e5200f1a88eb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332</TotalTime>
  <Words>326</Words>
  <Application>Microsoft Office PowerPoint</Application>
  <PresentationFormat>Presentación en pantalla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Georgia</vt:lpstr>
      <vt:lpstr>Wingdings</vt:lpstr>
      <vt:lpstr>Wingdings 2</vt:lpstr>
      <vt:lpstr>Civil</vt:lpstr>
      <vt:lpstr>Arquitectura de Computadores Ingeniería en Tecnologías Industriales</vt:lpstr>
      <vt:lpstr>Presentación de PowerPoint</vt:lpstr>
      <vt:lpstr>Programa</vt:lpstr>
      <vt:lpstr>Calendario lectivo</vt:lpstr>
      <vt:lpstr>Planificación detallada</vt:lpstr>
      <vt:lpstr>Presentación de PowerPoint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de Computadores Ingeniería en Tecnologías Industriales</dc:title>
  <dc:creator>felipe</dc:creator>
  <cp:lastModifiedBy>Luis Felipe Romero</cp:lastModifiedBy>
  <cp:revision>27</cp:revision>
  <dcterms:created xsi:type="dcterms:W3CDTF">2013-10-01T07:30:59Z</dcterms:created>
  <dcterms:modified xsi:type="dcterms:W3CDTF">2025-09-10T07:54:30Z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0x0101004CE8D363D1A06C4A8E99892E111062E1</vt:lpwstr>
  </property>
</Properties>
</file>