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0" r:id="rId3"/>
    <p:sldId id="262" r:id="rId4"/>
    <p:sldId id="263" r:id="rId5"/>
    <p:sldId id="264" r:id="rId6"/>
    <p:sldId id="265" r:id="rId7"/>
    <p:sldId id="293" r:id="rId8"/>
    <p:sldId id="297" r:id="rId9"/>
    <p:sldId id="298" r:id="rId10"/>
    <p:sldId id="267" r:id="rId11"/>
    <p:sldId id="299" r:id="rId12"/>
    <p:sldId id="270" r:id="rId13"/>
    <p:sldId id="326" r:id="rId14"/>
    <p:sldId id="330" r:id="rId15"/>
    <p:sldId id="329" r:id="rId16"/>
    <p:sldId id="331" r:id="rId17"/>
    <p:sldId id="332" r:id="rId18"/>
    <p:sldId id="333" r:id="rId19"/>
    <p:sldId id="334" r:id="rId20"/>
    <p:sldId id="335" r:id="rId21"/>
    <p:sldId id="337" r:id="rId22"/>
    <p:sldId id="339" r:id="rId23"/>
    <p:sldId id="340" r:id="rId24"/>
    <p:sldId id="338" r:id="rId25"/>
    <p:sldId id="277" r:id="rId26"/>
    <p:sldId id="279" r:id="rId27"/>
    <p:sldId id="280" r:id="rId28"/>
    <p:sldId id="281" r:id="rId29"/>
    <p:sldId id="282" r:id="rId30"/>
    <p:sldId id="283" r:id="rId31"/>
    <p:sldId id="310" r:id="rId32"/>
    <p:sldId id="341" r:id="rId33"/>
    <p:sldId id="342" r:id="rId34"/>
    <p:sldId id="343" r:id="rId35"/>
    <p:sldId id="344" r:id="rId36"/>
    <p:sldId id="345" r:id="rId37"/>
    <p:sldId id="346" r:id="rId38"/>
    <p:sldId id="285" r:id="rId39"/>
    <p:sldId id="347" r:id="rId40"/>
  </p:sldIdLst>
  <p:sldSz cx="9144000" cy="6858000" type="screen4x3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">
          <p15:clr>
            <a:srgbClr val="A4A3A4"/>
          </p15:clr>
        </p15:guide>
        <p15:guide id="2" pos="57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8647"/>
    <a:srgbClr val="37731F"/>
    <a:srgbClr val="600000"/>
    <a:srgbClr val="526B6E"/>
    <a:srgbClr val="CCE8EA"/>
    <a:srgbClr val="B7E6A4"/>
    <a:srgbClr val="777777"/>
    <a:srgbClr val="76B531"/>
    <a:srgbClr val="548123"/>
    <a:srgbClr val="C5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1" autoAdjust="0"/>
    <p:restoredTop sz="50000" autoAdjust="0"/>
  </p:normalViewPr>
  <p:slideViewPr>
    <p:cSldViewPr>
      <p:cViewPr varScale="1">
        <p:scale>
          <a:sx n="124" d="100"/>
          <a:sy n="124" d="100"/>
        </p:scale>
        <p:origin x="1960" y="168"/>
      </p:cViewPr>
      <p:guideLst>
        <p:guide orient="horz" pos="48"/>
        <p:guide pos="57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-2214" y="-78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4F03907-1181-4E00-9311-A3DA9B827738}" type="datetimeFigureOut">
              <a:rPr lang="es-ES"/>
              <a:pPr>
                <a:defRPr/>
              </a:pPr>
              <a:t>18/12/20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55CE44-12C2-4B59-BF2E-3FFE542E0FF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468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5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85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5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4D3CAB4-3195-489D-93D0-596532B22D7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09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1936F5-4BBF-4624-9316-810F843FB276}" type="slidenum">
              <a:rPr lang="es-ES" altLang="es-ES" smtClean="0"/>
              <a:pPr eaLnBrk="1" hangingPunct="1">
                <a:spcBef>
                  <a:spcPct val="0"/>
                </a:spcBef>
              </a:pPr>
              <a:t>1</a:t>
            </a:fld>
            <a:endParaRPr lang="es-ES" altLang="es-E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22800" y="6559550"/>
            <a:ext cx="4343400" cy="158750"/>
          </a:xfrm>
          <a:prstGeom prst="rect">
            <a:avLst/>
          </a:prstGeom>
          <a:solidFill>
            <a:srgbClr val="0740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s-ES" altLang="es-ES" sz="900">
                <a:solidFill>
                  <a:schemeClr val="bg1"/>
                </a:solidFill>
                <a:latin typeface="Verdana" pitchFamily="34" charset="0"/>
              </a:rPr>
              <a:t>Dept. Arquitectura de Computadores, Univ. de Málaga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7800" y="6559550"/>
            <a:ext cx="4498975" cy="158750"/>
          </a:xfrm>
          <a:prstGeom prst="rect">
            <a:avLst/>
          </a:prstGeom>
          <a:solidFill>
            <a:srgbClr val="0740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es-ES" sz="900">
                <a:solidFill>
                  <a:schemeClr val="bg1"/>
                </a:solidFill>
                <a:latin typeface="Verdana" pitchFamily="34" charset="0"/>
              </a:rPr>
              <a:t>Oscar Plata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7800" y="247650"/>
            <a:ext cx="17463" cy="6046788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948738" y="247650"/>
            <a:ext cx="17462" cy="3167063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rot="16200000">
            <a:off x="1754187" y="-1333499"/>
            <a:ext cx="17463" cy="3167062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 rot="5400000">
            <a:off x="6294437" y="-2406649"/>
            <a:ext cx="17463" cy="5326062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 flipV="1">
            <a:off x="8948738" y="5214938"/>
            <a:ext cx="17462" cy="1366837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1143000" y="5791200"/>
            <a:ext cx="72072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8F145818-AED0-496E-8806-277B0397CBFD}" type="slidenum">
              <a:rPr lang="en-US" altLang="es-ES" sz="1200" smtClean="0">
                <a:solidFill>
                  <a:schemeClr val="bg1"/>
                </a:solidFill>
              </a:rPr>
              <a:pPr algn="r">
                <a:defRPr/>
              </a:pPr>
              <a:t>‹Nº›</a:t>
            </a:fld>
            <a:endParaRPr lang="en-US" altLang="es-ES" sz="1200">
              <a:solidFill>
                <a:schemeClr val="bg1"/>
              </a:solidFill>
            </a:endParaRPr>
          </a:p>
        </p:txBody>
      </p:sp>
      <p:sp>
        <p:nvSpPr>
          <p:cNvPr id="81204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lIns="90000" tIns="45720" rIns="91440" bIns="45720"/>
          <a:lstStyle>
            <a:lvl1pPr algn="ctr">
              <a:defRPr sz="4000">
                <a:solidFill>
                  <a:srgbClr val="990000"/>
                </a:solidFill>
              </a:defRPr>
            </a:lvl1pPr>
          </a:lstStyle>
          <a:p>
            <a:r>
              <a:rPr lang="es-ES"/>
              <a:t>Haga clic para cambiar el estilo de título</a:t>
            </a:r>
          </a:p>
        </p:txBody>
      </p:sp>
      <p:sp>
        <p:nvSpPr>
          <p:cNvPr id="81204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lIns="91440" tIns="45720" rIns="91440" bIns="45720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3D025FB-2481-45D1-80F2-E4832196DA2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9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548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24650" y="317500"/>
            <a:ext cx="2152650" cy="607377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66700" y="317500"/>
            <a:ext cx="6305550" cy="607377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118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33143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5917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66700" y="1028700"/>
            <a:ext cx="42291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229100" cy="536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1113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915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4846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14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4832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353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622800" y="6559550"/>
            <a:ext cx="4343400" cy="158750"/>
          </a:xfrm>
          <a:prstGeom prst="rect">
            <a:avLst/>
          </a:prstGeom>
          <a:solidFill>
            <a:srgbClr val="0740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s-ES" altLang="es-ES" sz="900">
                <a:solidFill>
                  <a:schemeClr val="bg1"/>
                </a:solidFill>
                <a:latin typeface="Verdana" pitchFamily="34" charset="0"/>
              </a:rPr>
              <a:t>Dept. Arquitectura de Computadores, Univ. de Málaga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77800" y="247650"/>
            <a:ext cx="17463" cy="6046788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948738" y="247650"/>
            <a:ext cx="17462" cy="3167063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 rot="-5400000">
            <a:off x="1754187" y="-1333499"/>
            <a:ext cx="17463" cy="3167062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 rot="5400000">
            <a:off x="6294437" y="-2406649"/>
            <a:ext cx="17463" cy="5326062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 flipV="1">
            <a:off x="8948738" y="5214938"/>
            <a:ext cx="17462" cy="1366837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101600" y="82550"/>
            <a:ext cx="4343400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 bIns="10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es-ES" sz="900" dirty="0" err="1">
                <a:latin typeface="Verdana" pitchFamily="34" charset="0"/>
              </a:rPr>
              <a:t>OpenMP</a:t>
            </a:r>
            <a:endParaRPr lang="es-ES" altLang="es-ES" sz="900" dirty="0">
              <a:latin typeface="Verdana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266700" y="317500"/>
            <a:ext cx="86106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96000" tIns="0" rIns="7200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dirty="0"/>
              <a:t>Haga clic para cambiar el estilo de título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6700" y="1028700"/>
            <a:ext cx="8610600" cy="536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8270875" y="6310313"/>
            <a:ext cx="7207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defRPr/>
            </a:pPr>
            <a:fld id="{7C7733F9-1A84-4D1F-A55D-24585AD34C74}" type="slidenum">
              <a:rPr lang="en-US" altLang="es-ES" sz="1000" smtClean="0"/>
              <a:pPr algn="r">
                <a:defRPr/>
              </a:pPr>
              <a:t>‹Nº›</a:t>
            </a:fld>
            <a:endParaRPr lang="en-US" altLang="es-ES" sz="1000"/>
          </a:p>
        </p:txBody>
      </p:sp>
      <p:sp>
        <p:nvSpPr>
          <p:cNvPr id="14" name="Rectangle 15"/>
          <p:cNvSpPr>
            <a:spLocks noChangeArrowheads="1"/>
          </p:cNvSpPr>
          <p:nvPr userDrawn="1"/>
        </p:nvSpPr>
        <p:spPr bwMode="auto">
          <a:xfrm rot="-5400000">
            <a:off x="1752601" y="-588963"/>
            <a:ext cx="17462" cy="3167063"/>
          </a:xfrm>
          <a:prstGeom prst="rect">
            <a:avLst/>
          </a:prstGeom>
          <a:gradFill rotWithShape="1">
            <a:gsLst>
              <a:gs pos="0">
                <a:srgbClr val="07409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7409D"/>
          </a:solidFill>
          <a:latin typeface="Abadi MT Condensed" pitchFamily="34" charset="0"/>
        </a:defRPr>
      </a:lvl9pPr>
    </p:titleStyle>
    <p:bodyStyle>
      <a:lvl1pPr marL="180975" indent="-180975" algn="l" rtl="0" eaLnBrk="0" fontAlgn="base" hangingPunct="0">
        <a:spcBef>
          <a:spcPct val="60000"/>
        </a:spcBef>
        <a:spcAft>
          <a:spcPct val="0"/>
        </a:spcAft>
        <a:buChar char="•"/>
        <a:tabLst>
          <a:tab pos="541338" algn="l"/>
        </a:tabLst>
        <a:defRPr sz="2000">
          <a:solidFill>
            <a:srgbClr val="990000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541338" algn="l"/>
        </a:tabLst>
        <a:defRPr>
          <a:solidFill>
            <a:schemeClr val="tx1"/>
          </a:solidFill>
          <a:latin typeface="Arial" charset="0"/>
        </a:defRPr>
      </a:lvl2pPr>
      <a:lvl3pPr marL="900113" indent="-179388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charset="0"/>
        <a:buChar char="»"/>
        <a:tabLst>
          <a:tab pos="541338" algn="l"/>
        </a:tabLst>
        <a:defRPr sz="1600">
          <a:solidFill>
            <a:schemeClr val="tx1"/>
          </a:solidFill>
          <a:latin typeface="Arial" charset="0"/>
        </a:defRPr>
      </a:lvl3pPr>
      <a:lvl4pPr marL="1250950" indent="-17145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4pPr>
      <a:lvl5pPr marL="1612900" indent="-180975" algn="l" rtl="0" eaLnBrk="0" fontAlgn="base" hangingPunct="0">
        <a:spcBef>
          <a:spcPct val="20000"/>
        </a:spcBef>
        <a:spcAft>
          <a:spcPct val="0"/>
        </a:spcAft>
        <a:buChar char="•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5pPr>
      <a:lvl6pPr marL="2070100" indent="-180975" algn="l" rtl="0" fontAlgn="base">
        <a:spcBef>
          <a:spcPct val="20000"/>
        </a:spcBef>
        <a:spcAft>
          <a:spcPct val="0"/>
        </a:spcAft>
        <a:buChar char="•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6pPr>
      <a:lvl7pPr marL="2527300" indent="-180975" algn="l" rtl="0" fontAlgn="base">
        <a:spcBef>
          <a:spcPct val="20000"/>
        </a:spcBef>
        <a:spcAft>
          <a:spcPct val="0"/>
        </a:spcAft>
        <a:buChar char="•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7pPr>
      <a:lvl8pPr marL="2984500" indent="-180975" algn="l" rtl="0" fontAlgn="base">
        <a:spcBef>
          <a:spcPct val="20000"/>
        </a:spcBef>
        <a:spcAft>
          <a:spcPct val="0"/>
        </a:spcAft>
        <a:buChar char="•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8pPr>
      <a:lvl9pPr marL="3441700" indent="-180975" algn="l" rtl="0" fontAlgn="base">
        <a:spcBef>
          <a:spcPct val="20000"/>
        </a:spcBef>
        <a:spcAft>
          <a:spcPct val="0"/>
        </a:spcAft>
        <a:buChar char="•"/>
        <a:tabLst>
          <a:tab pos="541338" algn="l"/>
        </a:tabLst>
        <a:defRPr sz="1400">
          <a:solidFill>
            <a:schemeClr val="tx1"/>
          </a:solidFill>
          <a:latin typeface="Arial" charset="0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ma.es/calidad" TargetMode="External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 dirty="0"/>
              <a:t>A </a:t>
            </a:r>
            <a:r>
              <a:rPr lang="es-ES" altLang="es-ES" sz="4400" dirty="0" err="1"/>
              <a:t>Hands-on</a:t>
            </a:r>
            <a:r>
              <a:rPr lang="es-ES" altLang="es-ES" sz="4400" dirty="0"/>
              <a:t> </a:t>
            </a:r>
            <a:r>
              <a:rPr lang="es-ES" altLang="es-ES" sz="4400" dirty="0" err="1"/>
              <a:t>Introduction</a:t>
            </a:r>
            <a:r>
              <a:rPr lang="es-ES" altLang="es-ES" sz="4400" dirty="0"/>
              <a:t> to </a:t>
            </a:r>
            <a:r>
              <a:rPr lang="es-ES" altLang="es-ES" sz="4400" dirty="0" err="1"/>
              <a:t>OpenMP</a:t>
            </a:r>
            <a:endParaRPr lang="es-ES" altLang="es-ES" sz="4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81000" y="37338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anchor="ctr"/>
          <a:lstStyle/>
          <a:p>
            <a:pPr algn="ctr"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A </a:t>
            </a:r>
            <a:r>
              <a:rPr lang="en-US" sz="3200" b="1" kern="0" dirty="0">
                <a:latin typeface="+mj-lt"/>
                <a:ea typeface="+mj-ea"/>
                <a:cs typeface="+mj-cs"/>
              </a:rPr>
              <a:t>summary</a:t>
            </a:r>
            <a:r>
              <a:rPr lang="en-US" sz="3200" kern="0" dirty="0">
                <a:latin typeface="+mj-lt"/>
                <a:ea typeface="+mj-ea"/>
                <a:cs typeface="+mj-cs"/>
              </a:rPr>
              <a:t> of the slides presented in </a:t>
            </a:r>
          </a:p>
          <a:p>
            <a:pPr algn="ctr"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“High Performance for Data and Cybersecurity”</a:t>
            </a:r>
          </a:p>
          <a:p>
            <a:pPr algn="ctr"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Oscar Plata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3200" kern="0" dirty="0">
                <a:latin typeface="+mj-lt"/>
                <a:ea typeface="+mj-ea"/>
                <a:cs typeface="+mj-cs"/>
              </a:rPr>
              <a:t>Master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Ing</a:t>
            </a:r>
            <a:r>
              <a:rPr lang="en-US" sz="3200" kern="0" dirty="0">
                <a:latin typeface="+mj-lt"/>
                <a:ea typeface="+mj-ea"/>
                <a:cs typeface="+mj-cs"/>
              </a:rPr>
              <a:t>. </a:t>
            </a:r>
            <a:r>
              <a:rPr lang="en-US" sz="3200" kern="0" dirty="0" err="1">
                <a:latin typeface="+mj-lt"/>
                <a:ea typeface="+mj-ea"/>
                <a:cs typeface="+mj-cs"/>
              </a:rPr>
              <a:t>Informática</a:t>
            </a:r>
            <a:endParaRPr lang="en-US" sz="3200" kern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Thread Creation: Parallel Regions</a:t>
            </a:r>
          </a:p>
        </p:txBody>
      </p:sp>
      <p:sp>
        <p:nvSpPr>
          <p:cNvPr id="16387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/>
              <a:t>Threads can be created with the parallel construct</a:t>
            </a:r>
          </a:p>
          <a:p>
            <a:r>
              <a:rPr lang="es-ES" altLang="es-ES"/>
              <a:t>Example: Creation of a 4 thread parallel region</a:t>
            </a:r>
          </a:p>
          <a:p>
            <a:pPr lvl="1"/>
            <a:r>
              <a:rPr lang="es-ES" altLang="es-ES" sz="2000"/>
              <a:t>Each thread calls </a:t>
            </a:r>
            <a:r>
              <a:rPr lang="es-ES" altLang="es-ES" sz="2000">
                <a:latin typeface="Courier New" pitchFamily="49" charset="0"/>
                <a:cs typeface="Courier New" pitchFamily="49" charset="0"/>
              </a:rPr>
              <a:t>func(ID,A)</a:t>
            </a:r>
            <a:r>
              <a:rPr lang="es-ES" altLang="es-ES" sz="2000"/>
              <a:t> with </a:t>
            </a:r>
            <a:r>
              <a:rPr lang="es-ES" altLang="es-ES" sz="2000">
                <a:latin typeface="Courier New" pitchFamily="49" charset="0"/>
                <a:cs typeface="Courier New" pitchFamily="49" charset="0"/>
              </a:rPr>
              <a:t>ID</a:t>
            </a:r>
            <a:r>
              <a:rPr lang="es-ES" altLang="es-ES" sz="2000"/>
              <a:t> from 0 to 3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157758" y="3200400"/>
            <a:ext cx="5486400" cy="243840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6391" name="5 CuadroTexto"/>
          <p:cNvSpPr txBox="1">
            <a:spLocks noChangeArrowheads="1"/>
          </p:cNvSpPr>
          <p:nvPr/>
        </p:nvSpPr>
        <p:spPr bwMode="auto">
          <a:xfrm>
            <a:off x="2233613" y="3276600"/>
            <a:ext cx="5486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2000">
                <a:latin typeface="Courier New" pitchFamily="49" charset="0"/>
                <a:cs typeface="Courier New" pitchFamily="49" charset="0"/>
              </a:rPr>
              <a:t>double A[1000];</a:t>
            </a:r>
          </a:p>
          <a:p>
            <a:pPr eaLnBrk="1" hangingPunct="1"/>
            <a:r>
              <a:rPr lang="es-ES" altLang="es-ES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omp_set_num_threads(4)</a:t>
            </a:r>
            <a:r>
              <a:rPr lang="es-ES" altLang="es-E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omp parallel</a:t>
            </a:r>
          </a:p>
          <a:p>
            <a:pPr eaLnBrk="1" hangingPunct="1"/>
            <a:r>
              <a:rPr lang="es-ES" altLang="es-ES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000">
                <a:latin typeface="Courier New" pitchFamily="49" charset="0"/>
                <a:cs typeface="Courier New" pitchFamily="49" charset="0"/>
              </a:rPr>
              <a:t>	int ID=</a:t>
            </a:r>
            <a:r>
              <a:rPr lang="es-ES" altLang="es-ES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omp_get_thread_num()</a:t>
            </a:r>
            <a:r>
              <a:rPr lang="es-ES" altLang="es-ES" sz="20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sz="2000">
                <a:latin typeface="Courier New" pitchFamily="49" charset="0"/>
                <a:cs typeface="Courier New" pitchFamily="49" charset="0"/>
              </a:rPr>
              <a:t>	func(ID,A);</a:t>
            </a:r>
          </a:p>
          <a:p>
            <a:pPr eaLnBrk="1" hangingPunct="1"/>
            <a:r>
              <a:rPr lang="es-ES" altLang="es-ES" sz="20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392" name="7 CuadroTexto"/>
          <p:cNvSpPr txBox="1">
            <a:spLocks noChangeArrowheads="1"/>
          </p:cNvSpPr>
          <p:nvPr/>
        </p:nvSpPr>
        <p:spPr bwMode="auto">
          <a:xfrm>
            <a:off x="484188" y="3376613"/>
            <a:ext cx="1428750" cy="203041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Each thread</a:t>
            </a:r>
          </a:p>
          <a:p>
            <a:pPr algn="ctr" eaLnBrk="1" hangingPunct="1"/>
            <a:r>
              <a:rPr lang="es-ES" altLang="es-ES"/>
              <a:t>executes a </a:t>
            </a:r>
          </a:p>
          <a:p>
            <a:pPr algn="ctr" eaLnBrk="1" hangingPunct="1"/>
            <a:r>
              <a:rPr lang="es-ES" altLang="es-ES"/>
              <a:t>copy of the</a:t>
            </a:r>
          </a:p>
          <a:p>
            <a:pPr algn="ctr" eaLnBrk="1" hangingPunct="1"/>
            <a:r>
              <a:rPr lang="es-ES" altLang="es-ES"/>
              <a:t>code within</a:t>
            </a:r>
          </a:p>
          <a:p>
            <a:pPr algn="ctr" eaLnBrk="1" hangingPunct="1"/>
            <a:r>
              <a:rPr lang="es-ES" altLang="es-ES"/>
              <a:t>the</a:t>
            </a:r>
          </a:p>
          <a:p>
            <a:pPr algn="ctr" eaLnBrk="1" hangingPunct="1"/>
            <a:r>
              <a:rPr lang="es-ES" altLang="es-ES"/>
              <a:t>structured</a:t>
            </a:r>
          </a:p>
          <a:p>
            <a:pPr algn="ctr" eaLnBrk="1" hangingPunct="1"/>
            <a:r>
              <a:rPr lang="es-ES" altLang="es-ES"/>
              <a:t>block </a:t>
            </a:r>
          </a:p>
        </p:txBody>
      </p:sp>
      <p:sp>
        <p:nvSpPr>
          <p:cNvPr id="16393" name="8 CuadroTexto"/>
          <p:cNvSpPr txBox="1">
            <a:spLocks noChangeArrowheads="1"/>
          </p:cNvSpPr>
          <p:nvPr/>
        </p:nvSpPr>
        <p:spPr bwMode="auto">
          <a:xfrm>
            <a:off x="6464300" y="2667000"/>
            <a:ext cx="2173288" cy="923925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Runtime function to</a:t>
            </a:r>
          </a:p>
          <a:p>
            <a:pPr algn="ctr" eaLnBrk="1" hangingPunct="1"/>
            <a:r>
              <a:rPr lang="es-ES" altLang="es-ES"/>
              <a:t>request a certain</a:t>
            </a:r>
          </a:p>
          <a:p>
            <a:pPr algn="ctr" eaLnBrk="1" hangingPunct="1"/>
            <a:r>
              <a:rPr lang="es-ES" altLang="es-ES"/>
              <a:t>number of threads</a:t>
            </a:r>
          </a:p>
        </p:txBody>
      </p:sp>
      <p:sp>
        <p:nvSpPr>
          <p:cNvPr id="16394" name="9 CuadroTexto"/>
          <p:cNvSpPr txBox="1">
            <a:spLocks noChangeArrowheads="1"/>
          </p:cNvSpPr>
          <p:nvPr/>
        </p:nvSpPr>
        <p:spPr bwMode="auto">
          <a:xfrm>
            <a:off x="6132513" y="5248275"/>
            <a:ext cx="2300287" cy="64770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Runtime function</a:t>
            </a:r>
          </a:p>
          <a:p>
            <a:pPr algn="ctr" eaLnBrk="1" hangingPunct="1"/>
            <a:r>
              <a:rPr lang="es-ES" altLang="es-ES"/>
              <a:t>returning a thread ID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 flipH="1">
            <a:off x="5845175" y="3376613"/>
            <a:ext cx="566738" cy="3571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 flipV="1">
            <a:off x="5997575" y="4876800"/>
            <a:ext cx="566738" cy="3286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Thread Creation: Parallel Regions</a:t>
            </a:r>
          </a:p>
        </p:txBody>
      </p:sp>
      <p:sp>
        <p:nvSpPr>
          <p:cNvPr id="17411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/>
              <a:t>Each threads executes the same code redundantly</a:t>
            </a:r>
          </a:p>
        </p:txBody>
      </p:sp>
      <p:sp>
        <p:nvSpPr>
          <p:cNvPr id="5" name="4 Rectángulo"/>
          <p:cNvSpPr/>
          <p:nvPr/>
        </p:nvSpPr>
        <p:spPr>
          <a:xfrm>
            <a:off x="3910358" y="1600200"/>
            <a:ext cx="5005042" cy="2054517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7415" name="5 CuadroTexto"/>
          <p:cNvSpPr txBox="1">
            <a:spLocks noChangeArrowheads="1"/>
          </p:cNvSpPr>
          <p:nvPr/>
        </p:nvSpPr>
        <p:spPr bwMode="auto">
          <a:xfrm>
            <a:off x="3949700" y="1609725"/>
            <a:ext cx="50053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double A[1000];</a:t>
            </a:r>
          </a:p>
          <a:p>
            <a:pPr eaLnBrk="1" hangingPunct="1"/>
            <a:r>
              <a:rPr lang="es-ES" altLang="es-E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#pragma omp parallel num_threads(4)</a:t>
            </a:r>
          </a:p>
          <a:p>
            <a:pPr eaLnBrk="1" hangingPunct="1"/>
            <a:r>
              <a:rPr lang="es-ES" altLang="es-E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	int ID=</a:t>
            </a:r>
            <a:r>
              <a:rPr lang="es-ES" altLang="es-E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omp_get_thread_num()</a:t>
            </a:r>
            <a:r>
              <a:rPr lang="es-ES" altLang="es-ES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	func(ID,A);</a:t>
            </a:r>
          </a:p>
          <a:p>
            <a:pPr eaLnBrk="1" hangingPunct="1"/>
            <a:r>
              <a:rPr lang="es-ES" altLang="es-E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printf (“all done\n”);</a:t>
            </a:r>
            <a:endParaRPr lang="es-ES" altLang="es-ES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3" name="12 Conector recto"/>
          <p:cNvCxnSpPr/>
          <p:nvPr/>
        </p:nvCxnSpPr>
        <p:spPr>
          <a:xfrm flipV="1">
            <a:off x="2368550" y="249078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7" name="2 CuadroTexto"/>
          <p:cNvSpPr txBox="1">
            <a:spLocks noChangeArrowheads="1"/>
          </p:cNvSpPr>
          <p:nvPr/>
        </p:nvSpPr>
        <p:spPr bwMode="auto">
          <a:xfrm>
            <a:off x="1252538" y="2895600"/>
            <a:ext cx="2252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double A[1000];</a:t>
            </a:r>
          </a:p>
        </p:txBody>
      </p:sp>
      <p:sp>
        <p:nvSpPr>
          <p:cNvPr id="17418" name="13 CuadroTexto"/>
          <p:cNvSpPr txBox="1">
            <a:spLocks noChangeArrowheads="1"/>
          </p:cNvSpPr>
          <p:nvPr/>
        </p:nvSpPr>
        <p:spPr bwMode="auto">
          <a:xfrm>
            <a:off x="768350" y="3668713"/>
            <a:ext cx="3217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#pragma omp parallel …</a:t>
            </a:r>
          </a:p>
        </p:txBody>
      </p:sp>
      <p:cxnSp>
        <p:nvCxnSpPr>
          <p:cNvPr id="15" name="14 Conector recto"/>
          <p:cNvCxnSpPr/>
          <p:nvPr/>
        </p:nvCxnSpPr>
        <p:spPr>
          <a:xfrm flipV="1">
            <a:off x="2368550" y="3311525"/>
            <a:ext cx="0" cy="35877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0" name="15 CuadroTexto"/>
          <p:cNvSpPr txBox="1">
            <a:spLocks noChangeArrowheads="1"/>
          </p:cNvSpPr>
          <p:nvPr/>
        </p:nvSpPr>
        <p:spPr bwMode="auto">
          <a:xfrm>
            <a:off x="1668463" y="4657725"/>
            <a:ext cx="142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func(0,A)</a:t>
            </a:r>
          </a:p>
        </p:txBody>
      </p:sp>
      <p:sp>
        <p:nvSpPr>
          <p:cNvPr id="17421" name="16 CuadroTexto"/>
          <p:cNvSpPr txBox="1">
            <a:spLocks noChangeArrowheads="1"/>
          </p:cNvSpPr>
          <p:nvPr/>
        </p:nvSpPr>
        <p:spPr bwMode="auto">
          <a:xfrm>
            <a:off x="3403600" y="4659313"/>
            <a:ext cx="142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func(1,A)</a:t>
            </a:r>
          </a:p>
        </p:txBody>
      </p:sp>
      <p:sp>
        <p:nvSpPr>
          <p:cNvPr id="17422" name="17 CuadroTexto"/>
          <p:cNvSpPr txBox="1">
            <a:spLocks noChangeArrowheads="1"/>
          </p:cNvSpPr>
          <p:nvPr/>
        </p:nvSpPr>
        <p:spPr bwMode="auto">
          <a:xfrm>
            <a:off x="5140325" y="4659313"/>
            <a:ext cx="142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func(2,A)</a:t>
            </a:r>
          </a:p>
        </p:txBody>
      </p:sp>
      <p:sp>
        <p:nvSpPr>
          <p:cNvPr id="17423" name="18 CuadroTexto"/>
          <p:cNvSpPr txBox="1">
            <a:spLocks noChangeArrowheads="1"/>
          </p:cNvSpPr>
          <p:nvPr/>
        </p:nvSpPr>
        <p:spPr bwMode="auto">
          <a:xfrm>
            <a:off x="6880225" y="4659313"/>
            <a:ext cx="1425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func(3,A)</a:t>
            </a:r>
          </a:p>
        </p:txBody>
      </p:sp>
      <p:sp>
        <p:nvSpPr>
          <p:cNvPr id="17424" name="19 CuadroTexto"/>
          <p:cNvSpPr txBox="1">
            <a:spLocks noChangeArrowheads="1"/>
          </p:cNvSpPr>
          <p:nvPr/>
        </p:nvSpPr>
        <p:spPr bwMode="auto">
          <a:xfrm>
            <a:off x="887413" y="5573713"/>
            <a:ext cx="29416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>
                <a:latin typeface="Courier New" pitchFamily="49" charset="0"/>
                <a:cs typeface="Courier New" pitchFamily="49" charset="0"/>
              </a:rPr>
              <a:t>printf(“all done\n”)</a:t>
            </a:r>
          </a:p>
        </p:txBody>
      </p:sp>
      <p:cxnSp>
        <p:nvCxnSpPr>
          <p:cNvPr id="21" name="20 Conector recto"/>
          <p:cNvCxnSpPr/>
          <p:nvPr/>
        </p:nvCxnSpPr>
        <p:spPr>
          <a:xfrm flipV="1">
            <a:off x="2368550" y="5029200"/>
            <a:ext cx="0" cy="539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 flipV="1">
            <a:off x="2368550" y="4108450"/>
            <a:ext cx="0" cy="5397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 flipV="1">
            <a:off x="4121150" y="4287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 flipV="1">
            <a:off x="5846763" y="4287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7604125" y="4287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 flipV="1">
            <a:off x="4121150" y="5049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 flipV="1">
            <a:off x="5846763" y="5049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7604125" y="5049838"/>
            <a:ext cx="0" cy="3603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5400000" flipV="1">
            <a:off x="4983163" y="2786063"/>
            <a:ext cx="0" cy="52197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 rot="5400000" flipV="1">
            <a:off x="4992688" y="1684338"/>
            <a:ext cx="0" cy="52197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5" name="30 CuadroTexto"/>
          <p:cNvSpPr txBox="1">
            <a:spLocks noChangeArrowheads="1"/>
          </p:cNvSpPr>
          <p:nvPr/>
        </p:nvSpPr>
        <p:spPr bwMode="auto">
          <a:xfrm>
            <a:off x="265113" y="4114800"/>
            <a:ext cx="1249362" cy="1477963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A single</a:t>
            </a:r>
          </a:p>
          <a:p>
            <a:pPr algn="ctr" eaLnBrk="1" hangingPunct="1"/>
            <a:r>
              <a:rPr lang="es-ES" altLang="es-ES"/>
              <a:t>copy of </a:t>
            </a:r>
            <a:r>
              <a:rPr lang="es-ES" altLang="es-ES">
                <a:latin typeface="Courier New" pitchFamily="49" charset="0"/>
                <a:cs typeface="Courier New" pitchFamily="49" charset="0"/>
              </a:rPr>
              <a:t>A</a:t>
            </a:r>
          </a:p>
          <a:p>
            <a:pPr algn="ctr" eaLnBrk="1" hangingPunct="1"/>
            <a:r>
              <a:rPr lang="es-ES" altLang="es-ES"/>
              <a:t>is shared </a:t>
            </a:r>
          </a:p>
          <a:p>
            <a:pPr algn="ctr" eaLnBrk="1" hangingPunct="1"/>
            <a:r>
              <a:rPr lang="es-ES" altLang="es-ES"/>
              <a:t>between</a:t>
            </a:r>
          </a:p>
          <a:p>
            <a:pPr algn="ctr" eaLnBrk="1" hangingPunct="1"/>
            <a:r>
              <a:rPr lang="es-ES" altLang="es-ES"/>
              <a:t>all threads</a:t>
            </a:r>
          </a:p>
        </p:txBody>
      </p:sp>
      <p:cxnSp>
        <p:nvCxnSpPr>
          <p:cNvPr id="32" name="31 Conector recto de flecha"/>
          <p:cNvCxnSpPr/>
          <p:nvPr/>
        </p:nvCxnSpPr>
        <p:spPr>
          <a:xfrm flipV="1">
            <a:off x="1554163" y="5010150"/>
            <a:ext cx="400050" cy="1809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37" name="33 CuadroTexto"/>
          <p:cNvSpPr txBox="1">
            <a:spLocks noChangeArrowheads="1"/>
          </p:cNvSpPr>
          <p:nvPr/>
        </p:nvSpPr>
        <p:spPr bwMode="auto">
          <a:xfrm>
            <a:off x="4535488" y="5697538"/>
            <a:ext cx="4352925" cy="64770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Threads wait here for all threads to finish</a:t>
            </a:r>
          </a:p>
          <a:p>
            <a:pPr algn="ctr" eaLnBrk="1" hangingPunct="1"/>
            <a:r>
              <a:rPr lang="es-ES" altLang="es-ES"/>
              <a:t>before proceeding (</a:t>
            </a:r>
            <a:r>
              <a:rPr lang="es-ES" altLang="es-ES" i="1"/>
              <a:t>barrier</a:t>
            </a:r>
            <a:r>
              <a:rPr lang="es-ES" altLang="es-ES"/>
              <a:t>)</a:t>
            </a:r>
          </a:p>
        </p:txBody>
      </p:sp>
      <p:cxnSp>
        <p:nvCxnSpPr>
          <p:cNvPr id="35" name="34 Conector recto de flecha"/>
          <p:cNvCxnSpPr/>
          <p:nvPr/>
        </p:nvCxnSpPr>
        <p:spPr>
          <a:xfrm flipH="1" flipV="1">
            <a:off x="3910013" y="5459413"/>
            <a:ext cx="690562" cy="17938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Major</a:t>
            </a:r>
            <a:r>
              <a:rPr lang="es-ES" altLang="es-ES" dirty="0"/>
              <a:t> </a:t>
            </a:r>
            <a:r>
              <a:rPr lang="es-ES" altLang="es-ES" dirty="0" err="1"/>
              <a:t>OpenMP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(I)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altLang="es-ES" dirty="0"/>
              <a:t>To </a:t>
            </a:r>
            <a:r>
              <a:rPr lang="es-ES" altLang="es-ES" dirty="0" err="1"/>
              <a:t>create</a:t>
            </a:r>
            <a:r>
              <a:rPr lang="es-ES" altLang="es-ES" dirty="0"/>
              <a:t> a </a:t>
            </a:r>
            <a:r>
              <a:rPr lang="es-ES" altLang="es-ES" dirty="0" err="1"/>
              <a:t>team</a:t>
            </a:r>
            <a:r>
              <a:rPr lang="es-ES" altLang="es-ES" dirty="0"/>
              <a:t> of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/>
              <a:t>To </a:t>
            </a:r>
            <a:r>
              <a:rPr lang="es-ES" altLang="es-ES" dirty="0" err="1"/>
              <a:t>distribute</a:t>
            </a:r>
            <a:r>
              <a:rPr lang="es-ES" altLang="es-ES" dirty="0"/>
              <a:t> </a:t>
            </a:r>
            <a:r>
              <a:rPr lang="es-ES" altLang="es-ES" dirty="0" err="1"/>
              <a:t>work</a:t>
            </a:r>
            <a:r>
              <a:rPr lang="es-ES" altLang="es-ES" dirty="0"/>
              <a:t> </a:t>
            </a:r>
            <a:r>
              <a:rPr lang="es-ES" altLang="es-ES" dirty="0" err="1"/>
              <a:t>between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sections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single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master</a:t>
            </a: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task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/>
              <a:t>To </a:t>
            </a:r>
            <a:r>
              <a:rPr lang="es-ES" altLang="es-ES" dirty="0" err="1"/>
              <a:t>prevent</a:t>
            </a:r>
            <a:r>
              <a:rPr lang="es-ES" altLang="es-ES" dirty="0"/>
              <a:t> </a:t>
            </a:r>
            <a:r>
              <a:rPr lang="es-ES" altLang="es-ES" dirty="0" err="1"/>
              <a:t>conflicts</a:t>
            </a:r>
            <a:r>
              <a:rPr lang="es-ES" altLang="es-ES" dirty="0"/>
              <a:t>: </a:t>
            </a:r>
            <a:r>
              <a:rPr lang="es-ES" altLang="es-ES" dirty="0" err="1"/>
              <a:t>synchronization</a:t>
            </a:r>
            <a:endParaRPr lang="es-ES" altLang="es-ES" dirty="0"/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critical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atomic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barrier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/>
              <a:t>Data </a:t>
            </a:r>
            <a:r>
              <a:rPr lang="es-ES" altLang="es-ES" dirty="0" err="1"/>
              <a:t>sharing</a:t>
            </a:r>
            <a:r>
              <a:rPr lang="es-ES" altLang="es-ES" dirty="0"/>
              <a:t> </a:t>
            </a:r>
            <a:r>
              <a:rPr lang="es-ES" altLang="es-ES" dirty="0" err="1"/>
              <a:t>attribute</a:t>
            </a:r>
            <a:r>
              <a:rPr lang="es-ES" altLang="es-ES" dirty="0"/>
              <a:t> </a:t>
            </a:r>
            <a:r>
              <a:rPr lang="es-ES" altLang="es-ES" dirty="0" err="1"/>
              <a:t>clauses</a:t>
            </a:r>
            <a:endParaRPr lang="es-ES" altLang="es-ES" dirty="0"/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shared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(var1,var2…)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(var1,var2…)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(var1,var2…)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lastprivate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(var1,var2…)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reduction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(op:var1,var2…)</a:t>
            </a:r>
          </a:p>
          <a:p>
            <a:pPr lvl="1"/>
            <a:r>
              <a:rPr lang="es-ES" altLang="es-ES" dirty="0" err="1"/>
              <a:t>Environment</a:t>
            </a:r>
            <a:r>
              <a:rPr lang="es-ES" altLang="es-ES" dirty="0"/>
              <a:t> variables</a:t>
            </a: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OMP_NUM_THREADS</a:t>
            </a:r>
          </a:p>
          <a:p>
            <a:pPr lvl="2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OMP_SCHEDULE</a:t>
            </a:r>
            <a:endParaRPr lang="es-ES" alt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Major</a:t>
            </a:r>
            <a:r>
              <a:rPr lang="es-ES" altLang="es-ES" dirty="0"/>
              <a:t> </a:t>
            </a:r>
            <a:r>
              <a:rPr lang="es-ES" altLang="es-ES" dirty="0" err="1"/>
              <a:t>OpenMP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(II)</a:t>
            </a:r>
          </a:p>
        </p:txBody>
      </p:sp>
      <p:sp>
        <p:nvSpPr>
          <p:cNvPr id="194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altLang="es-ES" dirty="0" err="1"/>
              <a:t>Execution</a:t>
            </a:r>
            <a:r>
              <a:rPr lang="es-ES" altLang="es-ES" dirty="0"/>
              <a:t> </a:t>
            </a:r>
            <a:r>
              <a:rPr lang="es-ES" altLang="es-ES" dirty="0" err="1"/>
              <a:t>environment</a:t>
            </a:r>
            <a:r>
              <a:rPr lang="es-ES" altLang="es-ES" dirty="0"/>
              <a:t> </a:t>
            </a:r>
            <a:r>
              <a:rPr lang="es-ES" altLang="es-ES" dirty="0" err="1"/>
              <a:t>routines</a:t>
            </a:r>
            <a:endParaRPr lang="es-ES" altLang="es-ES" dirty="0"/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omp_set_num_threads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omp_get_num_threads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omp_set_schedule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omp_get_schedule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omp_in_parallel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dirty="0" err="1"/>
              <a:t>Timing</a:t>
            </a:r>
            <a:r>
              <a:rPr lang="es-ES" altLang="es-ES" dirty="0"/>
              <a:t> </a:t>
            </a:r>
            <a:r>
              <a:rPr lang="es-ES" altLang="es-ES" dirty="0" err="1"/>
              <a:t>routines</a:t>
            </a:r>
            <a:endParaRPr lang="es-ES" altLang="es-ES" dirty="0"/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omp_get_wtime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omp_get_wtick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dirty="0" err="1">
                <a:cs typeface="Courier New" pitchFamily="49" charset="0"/>
              </a:rPr>
              <a:t>Lock</a:t>
            </a:r>
            <a:r>
              <a:rPr lang="es-ES" altLang="es-ES" dirty="0">
                <a:cs typeface="Courier New" pitchFamily="49" charset="0"/>
              </a:rPr>
              <a:t> </a:t>
            </a:r>
            <a:r>
              <a:rPr lang="es-ES" altLang="es-ES" dirty="0" err="1">
                <a:cs typeface="Courier New" pitchFamily="49" charset="0"/>
              </a:rPr>
              <a:t>routines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omp_init_lock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omp_destroy_lock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omp_set_lock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omp_unset_lock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  <a:endParaRPr lang="es-ES" altLang="es-ES" dirty="0">
              <a:cs typeface="Courier New" pitchFamily="49" charset="0"/>
            </a:endParaRPr>
          </a:p>
          <a:p>
            <a:pPr lvl="2"/>
            <a:endParaRPr lang="es-ES" altLang="es-ES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663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Environment</a:t>
            </a:r>
            <a:r>
              <a:rPr lang="es-ES" altLang="es-ES" dirty="0"/>
              <a:t> Variables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/>
              <a:t>Sets </a:t>
            </a:r>
            <a:r>
              <a:rPr lang="es-ES" altLang="es-ES" dirty="0" err="1"/>
              <a:t>the</a:t>
            </a:r>
            <a:r>
              <a:rPr lang="es-ES" altLang="es-ES" dirty="0"/>
              <a:t> default </a:t>
            </a:r>
            <a:r>
              <a:rPr lang="es-ES" altLang="es-ES" dirty="0" err="1"/>
              <a:t>number</a:t>
            </a:r>
            <a:r>
              <a:rPr lang="es-ES" altLang="es-ES" dirty="0"/>
              <a:t> of </a:t>
            </a:r>
            <a:r>
              <a:rPr lang="es-ES" altLang="es-ES" dirty="0" err="1"/>
              <a:t>threads</a:t>
            </a:r>
            <a:r>
              <a:rPr lang="es-ES" altLang="es-ES" dirty="0"/>
              <a:t> to use</a:t>
            </a:r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OMP_NUM_THREADS &lt;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altLang="es-ES" dirty="0"/>
              <a:t>Sets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runtime</a:t>
            </a:r>
            <a:r>
              <a:rPr lang="es-ES" altLang="es-ES" dirty="0"/>
              <a:t> </a:t>
            </a:r>
            <a:r>
              <a:rPr lang="es-ES" altLang="es-ES" dirty="0" err="1"/>
              <a:t>schedule</a:t>
            </a:r>
            <a:r>
              <a:rPr lang="es-ES" altLang="es-ES" dirty="0"/>
              <a:t> </a:t>
            </a:r>
            <a:r>
              <a:rPr lang="es-ES" altLang="es-ES" dirty="0" err="1"/>
              <a:t>type</a:t>
            </a:r>
            <a:r>
              <a:rPr lang="es-ES" altLang="es-ES" dirty="0"/>
              <a:t> and </a:t>
            </a:r>
            <a:r>
              <a:rPr lang="es-ES" altLang="es-ES" dirty="0" err="1"/>
              <a:t>chunk</a:t>
            </a:r>
            <a:r>
              <a:rPr lang="es-ES" altLang="es-ES" dirty="0"/>
              <a:t> </a:t>
            </a:r>
            <a:r>
              <a:rPr lang="es-ES" altLang="es-ES" dirty="0" err="1"/>
              <a:t>size</a:t>
            </a:r>
            <a:endParaRPr lang="es-ES" altLang="es-ES" dirty="0"/>
          </a:p>
          <a:p>
            <a:pPr lvl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OMP_SCHEDULE [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,&lt;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&gt;|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dynamic|guided|auto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]</a:t>
            </a:r>
            <a:endParaRPr lang="es-ES" altLang="es-ES" dirty="0"/>
          </a:p>
          <a:p>
            <a:r>
              <a:rPr lang="es-ES" altLang="es-ES" dirty="0"/>
              <a:t>Control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size</a:t>
            </a:r>
            <a:r>
              <a:rPr lang="es-ES" altLang="es-ES" dirty="0"/>
              <a:t> of </a:t>
            </a:r>
            <a:r>
              <a:rPr lang="es-ES" altLang="es-ES" dirty="0" err="1"/>
              <a:t>child</a:t>
            </a:r>
            <a:r>
              <a:rPr lang="es-ES" altLang="es-ES" dirty="0"/>
              <a:t> </a:t>
            </a:r>
            <a:r>
              <a:rPr lang="es-ES" altLang="es-ES" dirty="0" err="1"/>
              <a:t>thread’s</a:t>
            </a:r>
            <a:r>
              <a:rPr lang="es-ES" altLang="es-ES" dirty="0"/>
              <a:t> </a:t>
            </a:r>
            <a:r>
              <a:rPr lang="es-ES" altLang="es-ES" dirty="0" err="1"/>
              <a:t>stack</a:t>
            </a:r>
            <a:endParaRPr lang="es-ES" altLang="es-ES" dirty="0"/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OMP_STACKSIZE &lt;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size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&gt;[B|K|M|G]</a:t>
            </a:r>
            <a:endParaRPr lang="es-ES" altLang="es-ES" sz="2000" dirty="0"/>
          </a:p>
          <a:p>
            <a:r>
              <a:rPr lang="es-ES" altLang="es-ES" dirty="0" err="1"/>
              <a:t>Hint</a:t>
            </a:r>
            <a:r>
              <a:rPr lang="es-ES" altLang="es-ES" dirty="0"/>
              <a:t> to </a:t>
            </a:r>
            <a:r>
              <a:rPr lang="es-ES" altLang="es-ES" dirty="0" err="1"/>
              <a:t>runtime</a:t>
            </a:r>
            <a:r>
              <a:rPr lang="es-ES" altLang="es-ES" dirty="0"/>
              <a:t> </a:t>
            </a:r>
            <a:r>
              <a:rPr lang="es-ES" altLang="es-ES" dirty="0" err="1"/>
              <a:t>how</a:t>
            </a:r>
            <a:r>
              <a:rPr lang="es-ES" altLang="es-ES" dirty="0"/>
              <a:t> to </a:t>
            </a:r>
            <a:r>
              <a:rPr lang="es-ES" altLang="es-ES" dirty="0" err="1"/>
              <a:t>treat</a:t>
            </a:r>
            <a:r>
              <a:rPr lang="es-ES" altLang="es-ES" dirty="0"/>
              <a:t> idle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OMP_WAIT_POLICY ACTIVE|PASSIVE</a:t>
            </a:r>
          </a:p>
          <a:p>
            <a:pPr lvl="2"/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ACTIVE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alive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locks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PASSIVE 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try to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release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processor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barriers</a:t>
            </a:r>
            <a:r>
              <a:rPr lang="es-ES" altLang="es-ES" sz="1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alt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locks</a:t>
            </a:r>
            <a:endParaRPr lang="es-ES" alt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altLang="es-ES" dirty="0" err="1"/>
              <a:t>Process</a:t>
            </a:r>
            <a:r>
              <a:rPr lang="es-ES" altLang="es-ES" dirty="0"/>
              <a:t> </a:t>
            </a:r>
            <a:r>
              <a:rPr lang="es-ES" altLang="es-ES" dirty="0" err="1"/>
              <a:t>binding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enabled</a:t>
            </a:r>
            <a:r>
              <a:rPr lang="es-ES" altLang="es-ES" dirty="0"/>
              <a:t> </a:t>
            </a:r>
            <a:r>
              <a:rPr lang="es-ES" altLang="es-ES" dirty="0" err="1"/>
              <a:t>if</a:t>
            </a:r>
            <a:r>
              <a:rPr lang="es-ES" altLang="es-ES" dirty="0"/>
              <a:t> </a:t>
            </a:r>
            <a:r>
              <a:rPr lang="es-ES" altLang="es-ES" dirty="0" err="1"/>
              <a:t>this</a:t>
            </a:r>
            <a:r>
              <a:rPr lang="es-ES" altLang="es-ES" dirty="0"/>
              <a:t> variable </a:t>
            </a:r>
            <a:r>
              <a:rPr lang="es-ES" altLang="es-ES" dirty="0" err="1"/>
              <a:t>is</a:t>
            </a:r>
            <a:r>
              <a:rPr lang="es-ES" altLang="es-ES" dirty="0"/>
              <a:t> true (</a:t>
            </a:r>
            <a:r>
              <a:rPr lang="es-ES" altLang="es-ES" dirty="0" err="1"/>
              <a:t>runtime</a:t>
            </a:r>
            <a:r>
              <a:rPr lang="es-ES" altLang="es-ES" dirty="0"/>
              <a:t> </a:t>
            </a:r>
            <a:r>
              <a:rPr lang="es-ES" altLang="es-ES" dirty="0" err="1"/>
              <a:t>will</a:t>
            </a:r>
            <a:r>
              <a:rPr lang="es-ES" altLang="es-ES" dirty="0"/>
              <a:t> </a:t>
            </a:r>
            <a:r>
              <a:rPr lang="es-ES" altLang="es-ES" dirty="0" err="1"/>
              <a:t>not</a:t>
            </a:r>
            <a:r>
              <a:rPr lang="es-ES" altLang="es-ES" dirty="0"/>
              <a:t> </a:t>
            </a:r>
            <a:r>
              <a:rPr lang="es-ES" altLang="es-ES" dirty="0" err="1"/>
              <a:t>move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r>
              <a:rPr lang="es-ES" altLang="es-ES" dirty="0"/>
              <a:t> </a:t>
            </a:r>
            <a:r>
              <a:rPr lang="es-ES" altLang="es-ES" dirty="0" err="1"/>
              <a:t>around</a:t>
            </a:r>
            <a:r>
              <a:rPr lang="es-ES" altLang="es-ES" dirty="0"/>
              <a:t> </a:t>
            </a:r>
            <a:r>
              <a:rPr lang="es-ES" altLang="es-ES" dirty="0" err="1"/>
              <a:t>between</a:t>
            </a:r>
            <a:r>
              <a:rPr lang="es-ES" altLang="es-ES" dirty="0"/>
              <a:t> </a:t>
            </a:r>
            <a:r>
              <a:rPr lang="es-ES" altLang="es-ES" dirty="0" err="1"/>
              <a:t>processors</a:t>
            </a:r>
            <a:r>
              <a:rPr lang="es-ES" altLang="es-ES" dirty="0"/>
              <a:t>)</a:t>
            </a:r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OMP_PROC_BIND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true|false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2701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Runtime</a:t>
            </a:r>
            <a:r>
              <a:rPr lang="es-ES" altLang="es-ES" dirty="0"/>
              <a:t> </a:t>
            </a:r>
            <a:r>
              <a:rPr lang="es-ES" altLang="es-ES" dirty="0" err="1"/>
              <a:t>Environment</a:t>
            </a:r>
            <a:r>
              <a:rPr lang="es-ES" altLang="es-ES" dirty="0"/>
              <a:t> </a:t>
            </a:r>
            <a:r>
              <a:rPr lang="es-ES" altLang="es-ES" dirty="0" err="1"/>
              <a:t>Routines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Execution</a:t>
            </a:r>
            <a:r>
              <a:rPr lang="es-ES" altLang="es-ES" dirty="0"/>
              <a:t> </a:t>
            </a:r>
            <a:r>
              <a:rPr lang="es-ES" altLang="es-ES" dirty="0" err="1"/>
              <a:t>environment</a:t>
            </a:r>
            <a:r>
              <a:rPr lang="es-ES" altLang="es-ES" dirty="0"/>
              <a:t> </a:t>
            </a:r>
            <a:r>
              <a:rPr lang="es-ES" altLang="es-ES" dirty="0" err="1"/>
              <a:t>routines</a:t>
            </a:r>
            <a:endParaRPr lang="es-ES" altLang="es-ES" dirty="0"/>
          </a:p>
          <a:p>
            <a:pPr lvl="1"/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endParaRPr lang="es-ES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omp_set_num_threads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nth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&gt;), </a:t>
            </a:r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omp_get_num_threads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omp_get_max_threads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Are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in active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parallel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2"/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omp_in_parallel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sz="2000" dirty="0"/>
              <a:t>Do </a:t>
            </a:r>
            <a:r>
              <a:rPr lang="es-ES" altLang="es-ES" sz="2000" dirty="0" err="1"/>
              <a:t>you</a:t>
            </a:r>
            <a:r>
              <a:rPr lang="es-ES" altLang="es-ES" sz="2000" dirty="0"/>
              <a:t> </a:t>
            </a:r>
            <a:r>
              <a:rPr lang="es-ES" altLang="es-ES" sz="2000" dirty="0" err="1"/>
              <a:t>want</a:t>
            </a:r>
            <a:r>
              <a:rPr lang="es-ES" altLang="es-ES" sz="2000" dirty="0"/>
              <a:t> a </a:t>
            </a:r>
            <a:r>
              <a:rPr lang="es-ES" altLang="es-ES" sz="2000" dirty="0" err="1"/>
              <a:t>system</a:t>
            </a:r>
            <a:r>
              <a:rPr lang="es-ES" altLang="es-ES" sz="2000" dirty="0"/>
              <a:t> to </a:t>
            </a:r>
            <a:r>
              <a:rPr lang="es-ES" altLang="es-ES" sz="2000" dirty="0" err="1"/>
              <a:t>dynamically</a:t>
            </a:r>
            <a:r>
              <a:rPr lang="es-ES" altLang="es-ES" sz="2000" dirty="0"/>
              <a:t> </a:t>
            </a:r>
            <a:r>
              <a:rPr lang="es-ES" altLang="es-ES" sz="2000" dirty="0" err="1"/>
              <a:t>vary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number</a:t>
            </a:r>
            <a:r>
              <a:rPr lang="es-ES" altLang="es-ES" sz="2000" dirty="0"/>
              <a:t> of </a:t>
            </a:r>
            <a:r>
              <a:rPr lang="es-ES" altLang="es-ES" sz="2000" dirty="0" err="1"/>
              <a:t>threads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from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one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parallel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construct</a:t>
            </a:r>
            <a:r>
              <a:rPr lang="es-ES" altLang="es-ES" sz="2000" dirty="0"/>
              <a:t> to </a:t>
            </a:r>
            <a:r>
              <a:rPr lang="es-ES" altLang="es-ES" sz="2000" dirty="0" err="1"/>
              <a:t>another</a:t>
            </a:r>
            <a:r>
              <a:rPr lang="es-ES" altLang="es-ES" sz="2000" dirty="0"/>
              <a:t>?</a:t>
            </a:r>
          </a:p>
          <a:p>
            <a:pPr lvl="2"/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omp_set_dynamic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omp_get_dynamic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sz="2000" dirty="0" err="1"/>
              <a:t>How</a:t>
            </a:r>
            <a:r>
              <a:rPr lang="es-ES" altLang="es-ES" sz="2000" dirty="0"/>
              <a:t> </a:t>
            </a:r>
            <a:r>
              <a:rPr lang="es-ES" altLang="es-ES" sz="2000" dirty="0" err="1"/>
              <a:t>many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processors</a:t>
            </a:r>
            <a:r>
              <a:rPr lang="es-ES" altLang="es-ES" sz="2000" dirty="0"/>
              <a:t> in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system</a:t>
            </a:r>
            <a:r>
              <a:rPr lang="es-ES" altLang="es-ES" sz="2000" dirty="0"/>
              <a:t>?</a:t>
            </a:r>
          </a:p>
          <a:p>
            <a:pPr lvl="2"/>
            <a:r>
              <a:rPr lang="es-ES" altLang="es-ES" sz="1800" dirty="0" err="1">
                <a:latin typeface="Courier New" pitchFamily="49" charset="0"/>
                <a:cs typeface="Courier New" pitchFamily="49" charset="0"/>
              </a:rPr>
              <a:t>omp_get_num_procs</a:t>
            </a:r>
            <a:r>
              <a:rPr lang="es-ES" altLang="es-ES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Schedule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applied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r>
              <a:rPr lang="es-ES" alt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sz="2000" dirty="0" err="1">
                <a:latin typeface="Arial" panose="020B0604020202020204" pitchFamily="34" charset="0"/>
                <a:cs typeface="Arial" panose="020B0604020202020204" pitchFamily="34" charset="0"/>
              </a:rPr>
              <a:t>kind</a:t>
            </a:r>
            <a:endParaRPr lang="es-ES" alt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omp_set_schedule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([1|2|3|4],&lt;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&gt;),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omp_get_schedule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s-ES" altLang="es-ES" dirty="0" err="1"/>
              <a:t>Elapsed</a:t>
            </a:r>
            <a:r>
              <a:rPr lang="es-ES" altLang="es-ES" dirty="0"/>
              <a:t> </a:t>
            </a:r>
            <a:r>
              <a:rPr lang="es-ES" altLang="es-ES" dirty="0" err="1"/>
              <a:t>wall</a:t>
            </a:r>
            <a:r>
              <a:rPr lang="es-ES" altLang="es-ES" dirty="0"/>
              <a:t> </a:t>
            </a:r>
            <a:r>
              <a:rPr lang="es-ES" altLang="es-ES" dirty="0" err="1"/>
              <a:t>clock</a:t>
            </a:r>
            <a:r>
              <a:rPr lang="es-ES" altLang="es-ES" dirty="0"/>
              <a:t> time (in </a:t>
            </a:r>
            <a:r>
              <a:rPr lang="es-ES" altLang="es-ES" dirty="0" err="1"/>
              <a:t>seconds</a:t>
            </a:r>
            <a:r>
              <a:rPr lang="es-ES" altLang="es-ES" dirty="0"/>
              <a:t>) per </a:t>
            </a:r>
            <a:r>
              <a:rPr lang="es-ES" altLang="es-ES" dirty="0" err="1"/>
              <a:t>thread</a:t>
            </a:r>
            <a:endParaRPr lang="es-ES" altLang="es-ES" dirty="0"/>
          </a:p>
          <a:p>
            <a:pPr lvl="2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omp_get_wtime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omp_get_wtick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015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Data </a:t>
            </a:r>
            <a:r>
              <a:rPr lang="es-ES" altLang="es-ES" dirty="0" err="1"/>
              <a:t>Environment</a:t>
            </a:r>
            <a:r>
              <a:rPr lang="es-ES" altLang="es-ES" dirty="0"/>
              <a:t>: Storage </a:t>
            </a:r>
            <a:r>
              <a:rPr lang="es-ES" altLang="es-ES" dirty="0" err="1"/>
              <a:t>Attributes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Most</a:t>
            </a:r>
            <a:r>
              <a:rPr lang="es-ES" altLang="es-ES" dirty="0"/>
              <a:t> variables are </a:t>
            </a:r>
            <a:r>
              <a:rPr lang="es-ES" altLang="es-ES" dirty="0" err="1"/>
              <a:t>shared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default</a:t>
            </a:r>
          </a:p>
          <a:p>
            <a:r>
              <a:rPr lang="es-ES" altLang="es-ES" dirty="0"/>
              <a:t>Global variables are </a:t>
            </a:r>
            <a:r>
              <a:rPr lang="es-ES" altLang="es-ES" dirty="0" err="1"/>
              <a:t>shared</a:t>
            </a:r>
            <a:r>
              <a:rPr lang="es-ES" altLang="es-ES" dirty="0"/>
              <a:t> </a:t>
            </a:r>
            <a:r>
              <a:rPr lang="es-ES" altLang="es-ES" dirty="0" err="1"/>
              <a:t>among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r>
              <a:rPr lang="es-ES" altLang="es-ES" dirty="0"/>
              <a:t> </a:t>
            </a:r>
            <a:r>
              <a:rPr lang="es-ES" altLang="es-ES" dirty="0" err="1"/>
              <a:t>depending</a:t>
            </a:r>
            <a:r>
              <a:rPr lang="es-ES" altLang="es-ES" dirty="0"/>
              <a:t> </a:t>
            </a:r>
            <a:r>
              <a:rPr lang="es-ES" altLang="es-ES" dirty="0" err="1"/>
              <a:t>on</a:t>
            </a:r>
            <a:r>
              <a:rPr lang="es-ES" altLang="es-ES" dirty="0"/>
              <a:t> </a:t>
            </a:r>
            <a:r>
              <a:rPr lang="es-ES" altLang="es-ES" dirty="0" err="1"/>
              <a:t>scope</a:t>
            </a:r>
            <a:endParaRPr lang="es-ES" altLang="es-ES" dirty="0"/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A,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es-ES" altLang="es-ES" dirty="0"/>
              <a:t>: </a:t>
            </a:r>
            <a:r>
              <a:rPr lang="es-ES" altLang="es-ES" dirty="0" err="1"/>
              <a:t>shared</a:t>
            </a:r>
            <a:endParaRPr lang="es-ES" altLang="es-ES" dirty="0"/>
          </a:p>
          <a:p>
            <a:pPr lvl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altLang="es-ES" dirty="0"/>
              <a:t>: </a:t>
            </a:r>
            <a:r>
              <a:rPr lang="es-ES" altLang="es-ES" dirty="0" err="1"/>
              <a:t>private</a:t>
            </a:r>
            <a:endParaRPr lang="es-ES" altLang="es-ES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143000" y="2181863"/>
            <a:ext cx="2971800" cy="2313936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9940" name="5 CuadroTexto"/>
          <p:cNvSpPr txBox="1">
            <a:spLocks noChangeArrowheads="1"/>
          </p:cNvSpPr>
          <p:nvPr/>
        </p:nvSpPr>
        <p:spPr bwMode="auto">
          <a:xfrm>
            <a:off x="1143001" y="2174256"/>
            <a:ext cx="3276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 eaLnBrk="1" hangingPunct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index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7 Rectángulo"/>
          <p:cNvSpPr/>
          <p:nvPr/>
        </p:nvSpPr>
        <p:spPr>
          <a:xfrm>
            <a:off x="4724400" y="2187476"/>
            <a:ext cx="2971800" cy="2308324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737265" y="2187475"/>
            <a:ext cx="326373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extern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A[10];</a:t>
            </a:r>
          </a:p>
          <a:p>
            <a:pPr eaLnBrk="1" hangingPunct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work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idx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temp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count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…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8345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Data </a:t>
            </a:r>
            <a:r>
              <a:rPr lang="es-ES" altLang="es-ES" dirty="0" err="1"/>
              <a:t>Environment</a:t>
            </a:r>
            <a:r>
              <a:rPr lang="es-ES" altLang="es-ES" dirty="0"/>
              <a:t>: </a:t>
            </a:r>
            <a:r>
              <a:rPr lang="es-ES" altLang="es-ES" dirty="0" err="1"/>
              <a:t>Changing</a:t>
            </a:r>
            <a:r>
              <a:rPr lang="es-ES" altLang="es-ES" dirty="0"/>
              <a:t> </a:t>
            </a:r>
            <a:r>
              <a:rPr lang="es-ES" altLang="es-ES" dirty="0" err="1"/>
              <a:t>Attributes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One</a:t>
            </a:r>
            <a:r>
              <a:rPr lang="es-ES" altLang="es-ES" dirty="0"/>
              <a:t> can </a:t>
            </a:r>
            <a:r>
              <a:rPr lang="es-ES" altLang="es-ES" dirty="0" err="1"/>
              <a:t>selectively</a:t>
            </a:r>
            <a:r>
              <a:rPr lang="es-ES" altLang="es-ES" dirty="0"/>
              <a:t> </a:t>
            </a:r>
            <a:r>
              <a:rPr lang="es-ES" altLang="es-ES" dirty="0" err="1"/>
              <a:t>change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storage</a:t>
            </a:r>
            <a:r>
              <a:rPr lang="es-ES" altLang="es-ES" dirty="0"/>
              <a:t> </a:t>
            </a:r>
            <a:r>
              <a:rPr lang="es-ES" altLang="es-ES" dirty="0" err="1"/>
              <a:t>attributes</a:t>
            </a:r>
            <a:r>
              <a:rPr lang="es-ES" altLang="es-ES" dirty="0"/>
              <a:t> </a:t>
            </a:r>
            <a:r>
              <a:rPr lang="es-ES" altLang="es-ES" dirty="0" err="1"/>
              <a:t>for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</a:t>
            </a:r>
            <a:r>
              <a:rPr lang="es-ES" altLang="es-ES" dirty="0" err="1"/>
              <a:t>using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following</a:t>
            </a:r>
            <a:r>
              <a:rPr lang="es-ES" altLang="es-ES" dirty="0"/>
              <a:t> </a:t>
            </a:r>
            <a:r>
              <a:rPr lang="es-ES" altLang="es-ES" dirty="0" err="1"/>
              <a:t>clauses</a:t>
            </a:r>
            <a:r>
              <a:rPr lang="es-ES" altLang="es-ES" dirty="0"/>
              <a:t>:</a:t>
            </a: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shared</a:t>
            </a:r>
            <a:endParaRPr lang="es-ES" altLang="es-ES" sz="2000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private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firstprivate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es-ES" dirty="0" err="1"/>
              <a:t>The</a:t>
            </a:r>
            <a:r>
              <a:rPr lang="es-ES" altLang="es-ES" dirty="0"/>
              <a:t> final </a:t>
            </a:r>
            <a:r>
              <a:rPr lang="es-ES" altLang="es-ES" dirty="0" err="1"/>
              <a:t>value</a:t>
            </a:r>
            <a:r>
              <a:rPr lang="es-ES" altLang="es-ES" dirty="0"/>
              <a:t> of a </a:t>
            </a:r>
            <a:r>
              <a:rPr lang="es-ES" altLang="es-ES" dirty="0" err="1"/>
              <a:t>private</a:t>
            </a:r>
            <a:r>
              <a:rPr lang="es-ES" altLang="es-ES" dirty="0"/>
              <a:t> </a:t>
            </a:r>
            <a:r>
              <a:rPr lang="es-ES" altLang="es-ES" dirty="0" err="1"/>
              <a:t>inside</a:t>
            </a:r>
            <a:r>
              <a:rPr lang="es-ES" altLang="es-ES" dirty="0"/>
              <a:t> a </a:t>
            </a:r>
            <a:r>
              <a:rPr lang="es-ES" altLang="es-ES" dirty="0" err="1"/>
              <a:t>parallel</a:t>
            </a:r>
            <a:r>
              <a:rPr lang="es-ES" altLang="es-ES" dirty="0"/>
              <a:t> </a:t>
            </a:r>
            <a:r>
              <a:rPr lang="es-ES" altLang="es-ES" dirty="0" err="1"/>
              <a:t>construct</a:t>
            </a:r>
            <a:r>
              <a:rPr lang="es-ES" altLang="es-ES" dirty="0"/>
              <a:t> can be </a:t>
            </a:r>
            <a:r>
              <a:rPr lang="es-ES" altLang="es-ES" dirty="0" err="1"/>
              <a:t>transmitted</a:t>
            </a:r>
            <a:r>
              <a:rPr lang="es-ES" altLang="es-ES" dirty="0"/>
              <a:t> to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shared</a:t>
            </a:r>
            <a:r>
              <a:rPr lang="es-ES" altLang="es-ES" dirty="0"/>
              <a:t> variable </a:t>
            </a:r>
            <a:r>
              <a:rPr lang="es-ES" altLang="es-ES" dirty="0" err="1"/>
              <a:t>outside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construct</a:t>
            </a:r>
            <a:r>
              <a:rPr lang="es-ES" altLang="es-ES" dirty="0"/>
              <a:t> </a:t>
            </a:r>
            <a:r>
              <a:rPr lang="es-ES" altLang="es-ES" dirty="0" err="1"/>
              <a:t>with</a:t>
            </a:r>
            <a:r>
              <a:rPr lang="es-ES" altLang="es-ES" dirty="0"/>
              <a:t>:</a:t>
            </a:r>
            <a:endParaRPr lang="es-ES" altLang="es-E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lastprivate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es-ES" dirty="0" err="1"/>
              <a:t>The</a:t>
            </a:r>
            <a:r>
              <a:rPr lang="es-ES" altLang="es-ES" dirty="0"/>
              <a:t> default </a:t>
            </a:r>
            <a:r>
              <a:rPr lang="es-ES" altLang="es-ES" dirty="0" err="1"/>
              <a:t>attributes</a:t>
            </a:r>
            <a:r>
              <a:rPr lang="es-ES" altLang="es-ES" dirty="0"/>
              <a:t> can be </a:t>
            </a:r>
            <a:r>
              <a:rPr lang="es-ES" altLang="es-ES" dirty="0" err="1"/>
              <a:t>overriden</a:t>
            </a:r>
            <a:r>
              <a:rPr lang="es-ES" altLang="es-ES" dirty="0"/>
              <a:t> </a:t>
            </a:r>
            <a:r>
              <a:rPr lang="es-ES" altLang="es-ES" dirty="0" err="1"/>
              <a:t>with</a:t>
            </a:r>
            <a:r>
              <a:rPr lang="es-ES" altLang="es-ES" dirty="0"/>
              <a:t>::</a:t>
            </a:r>
            <a:endParaRPr lang="es-ES" altLang="es-ES" sz="22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default(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private|shared|none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8620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Data Sharing: Private Clauses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creates a new local copy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for each thread</a:t>
            </a:r>
          </a:p>
          <a:p>
            <a:pPr lvl="1"/>
            <a:r>
              <a:rPr lang="en-US" sz="2000" dirty="0"/>
              <a:t>The variable is uninitialized and removed after the region</a:t>
            </a:r>
          </a:p>
          <a:p>
            <a:pPr lvl="1"/>
            <a:r>
              <a:rPr lang="en-US" sz="2000" dirty="0"/>
              <a:t>The value of the original variable is unchanged after the region</a:t>
            </a:r>
          </a:p>
          <a:p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1524000" y="2750807"/>
            <a:ext cx="5248275" cy="2430793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524002" y="2743200"/>
            <a:ext cx="532447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wrong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=0;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j=0; j&lt;1000;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+= j;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(“%d\n”,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13 CuadroTexto"/>
          <p:cNvSpPr txBox="1">
            <a:spLocks noChangeArrowheads="1"/>
          </p:cNvSpPr>
          <p:nvPr/>
        </p:nvSpPr>
        <p:spPr bwMode="auto">
          <a:xfrm>
            <a:off x="5112701" y="4274403"/>
            <a:ext cx="2470548" cy="36933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s-ES" altLang="es-ES" dirty="0"/>
              <a:t> </a:t>
            </a:r>
            <a:r>
              <a:rPr lang="es-ES" altLang="es-ES" dirty="0" err="1"/>
              <a:t>was</a:t>
            </a:r>
            <a:r>
              <a:rPr lang="es-ES" altLang="es-ES" dirty="0"/>
              <a:t> </a:t>
            </a:r>
            <a:r>
              <a:rPr lang="es-ES" altLang="es-ES" dirty="0" err="1"/>
              <a:t>not</a:t>
            </a:r>
            <a:r>
              <a:rPr lang="es-ES" altLang="es-ES" dirty="0"/>
              <a:t> </a:t>
            </a:r>
            <a:r>
              <a:rPr lang="es-ES" altLang="es-ES" dirty="0" err="1"/>
              <a:t>initialized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3648076" y="4296175"/>
            <a:ext cx="1371600" cy="16289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13 CuadroTexto"/>
          <p:cNvSpPr txBox="1">
            <a:spLocks noChangeArrowheads="1"/>
          </p:cNvSpPr>
          <p:nvPr/>
        </p:nvSpPr>
        <p:spPr bwMode="auto">
          <a:xfrm>
            <a:off x="2661942" y="5369418"/>
            <a:ext cx="1547218" cy="36933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0 </a:t>
            </a:r>
            <a:r>
              <a:rPr lang="es-ES" altLang="es-ES" dirty="0" err="1"/>
              <a:t>here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3800476" y="4742606"/>
            <a:ext cx="299850" cy="5674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375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Data </a:t>
            </a:r>
            <a:r>
              <a:rPr lang="es-ES" altLang="es-ES" dirty="0" err="1"/>
              <a:t>Sharing</a:t>
            </a:r>
            <a:r>
              <a:rPr lang="es-ES" altLang="es-ES" dirty="0"/>
              <a:t>: </a:t>
            </a:r>
            <a:r>
              <a:rPr lang="es-ES" altLang="es-ES" dirty="0" err="1"/>
              <a:t>Firstprivate</a:t>
            </a:r>
            <a:r>
              <a:rPr lang="es-ES" altLang="es-ES" dirty="0"/>
              <a:t> </a:t>
            </a:r>
            <a:r>
              <a:rPr lang="es-ES" altLang="es-ES" dirty="0" err="1"/>
              <a:t>Clause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creates a new local copy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for each thread that is initialized from the corresponding shared variable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24000" y="2738932"/>
            <a:ext cx="6019800" cy="1770469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524000" y="2743200"/>
            <a:ext cx="6172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incr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=10;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firstprivate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incr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i=0; i&lt;1000;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((i%2)==0)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incr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A[i] 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incr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  <p:sp>
        <p:nvSpPr>
          <p:cNvPr id="7" name="13 CuadroTexto"/>
          <p:cNvSpPr txBox="1">
            <a:spLocks noChangeArrowheads="1"/>
          </p:cNvSpPr>
          <p:nvPr/>
        </p:nvSpPr>
        <p:spPr bwMode="auto">
          <a:xfrm>
            <a:off x="3821192" y="4753100"/>
            <a:ext cx="3634329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gets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own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of 10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4652650" y="3886201"/>
            <a:ext cx="605150" cy="8014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5943600" y="3352800"/>
            <a:ext cx="838200" cy="13348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24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Introduction</a:t>
            </a:r>
          </a:p>
        </p:txBody>
      </p:sp>
      <p:sp>
        <p:nvSpPr>
          <p:cNvPr id="409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/>
              <a:t>OpenMP is one of the most common parallel programming models in use today</a:t>
            </a:r>
          </a:p>
          <a:p>
            <a:r>
              <a:rPr lang="es-ES" altLang="es-ES"/>
              <a:t>It is relatively easy to use</a:t>
            </a:r>
          </a:p>
          <a:p>
            <a:r>
              <a:rPr lang="es-ES" altLang="es-ES" b="1"/>
              <a:t>OpenMP: API for writing multithreaded applications</a:t>
            </a:r>
          </a:p>
          <a:p>
            <a:pPr lvl="1"/>
            <a:r>
              <a:rPr lang="es-ES" altLang="es-ES"/>
              <a:t>A set of compiler directives and library routines for parallel application programmers</a:t>
            </a:r>
          </a:p>
          <a:p>
            <a:pPr lvl="1"/>
            <a:r>
              <a:rPr lang="es-ES" altLang="es-ES"/>
              <a:t>Greatly simplifies writing multithreaded programs in C/C++</a:t>
            </a:r>
          </a:p>
          <a:p>
            <a:pPr lvl="1"/>
            <a:r>
              <a:rPr lang="es-ES" altLang="es-ES"/>
              <a:t>Standard for shared memory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Data </a:t>
            </a:r>
            <a:r>
              <a:rPr lang="es-ES" altLang="es-ES" dirty="0" err="1"/>
              <a:t>Sharing</a:t>
            </a:r>
            <a:r>
              <a:rPr lang="es-ES" altLang="es-ES" dirty="0"/>
              <a:t>: </a:t>
            </a:r>
            <a:r>
              <a:rPr lang="es-ES" altLang="es-ES" dirty="0" err="1"/>
              <a:t>Lastprivate</a:t>
            </a:r>
            <a:r>
              <a:rPr lang="es-ES" altLang="es-ES" dirty="0"/>
              <a:t> </a:t>
            </a:r>
            <a:r>
              <a:rPr lang="es-ES" altLang="es-ES" dirty="0" err="1"/>
              <a:t>Clause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creates a new local copy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/>
              <a:t> for each thread that updates the corresponding shared variable at the end of the parallel region</a:t>
            </a:r>
          </a:p>
        </p:txBody>
      </p:sp>
      <p:sp>
        <p:nvSpPr>
          <p:cNvPr id="5" name="4 Rectángulo"/>
          <p:cNvSpPr/>
          <p:nvPr/>
        </p:nvSpPr>
        <p:spPr>
          <a:xfrm>
            <a:off x="1524000" y="2514600"/>
            <a:ext cx="5486400" cy="286659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1524000" y="2518868"/>
            <a:ext cx="55626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sq2(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lastterm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x;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lastprivate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i=0; i&lt;N;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x = a[i]*a[i]+b[i]*b[i];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b[i] 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(x);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*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lastterm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= x;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13 CuadroTexto"/>
          <p:cNvSpPr txBox="1">
            <a:spLocks noChangeArrowheads="1"/>
          </p:cNvSpPr>
          <p:nvPr/>
        </p:nvSpPr>
        <p:spPr bwMode="auto">
          <a:xfrm>
            <a:off x="1600200" y="5530137"/>
            <a:ext cx="6186310" cy="36933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held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last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i="1" dirty="0" err="1">
                <a:latin typeface="Arial" panose="020B0604020202020204" pitchFamily="34" charset="0"/>
                <a:cs typeface="Arial" panose="020B0604020202020204" pitchFamily="34" charset="0"/>
              </a:rPr>
              <a:t>sequential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iteration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(N-1)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 flipV="1">
            <a:off x="3938650" y="4952318"/>
            <a:ext cx="1295400" cy="50704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81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OpenMP</a:t>
            </a:r>
            <a:r>
              <a:rPr lang="es-ES" altLang="es-ES" dirty="0"/>
              <a:t>: </a:t>
            </a:r>
            <a:r>
              <a:rPr lang="es-ES" altLang="es-ES" dirty="0" err="1"/>
              <a:t>Synchronization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/>
              <a:t>High </a:t>
            </a:r>
            <a:r>
              <a:rPr lang="es-ES" altLang="es-ES" dirty="0" err="1"/>
              <a:t>level</a:t>
            </a:r>
            <a:r>
              <a:rPr lang="es-ES" altLang="es-ES" dirty="0"/>
              <a:t> </a:t>
            </a:r>
            <a:r>
              <a:rPr lang="es-ES" altLang="es-ES" dirty="0" err="1"/>
              <a:t>synchronization</a:t>
            </a:r>
            <a:endParaRPr lang="es-ES" altLang="es-ES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critical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atomic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barrier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ordered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es-ES" dirty="0" err="1"/>
              <a:t>Low</a:t>
            </a:r>
            <a:r>
              <a:rPr lang="es-ES" altLang="es-ES" dirty="0"/>
              <a:t> </a:t>
            </a:r>
            <a:r>
              <a:rPr lang="es-ES" altLang="es-ES" dirty="0" err="1"/>
              <a:t>level</a:t>
            </a:r>
            <a:r>
              <a:rPr lang="es-ES" altLang="es-ES" dirty="0"/>
              <a:t> </a:t>
            </a:r>
            <a:r>
              <a:rPr lang="es-ES" altLang="es-ES" dirty="0" err="1"/>
              <a:t>synchronization</a:t>
            </a:r>
            <a:endParaRPr lang="es-ES" altLang="es-ES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flush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locks</a:t>
            </a:r>
            <a:endParaRPr lang="es-ES" altLang="es-E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7448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Synchronization: Critical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/>
              <a:t>Mutual </a:t>
            </a:r>
            <a:r>
              <a:rPr lang="es-ES" altLang="es-ES" dirty="0" err="1"/>
              <a:t>exclusion</a:t>
            </a:r>
            <a:r>
              <a:rPr lang="es-ES" altLang="es-ES" dirty="0"/>
              <a:t>: </a:t>
            </a:r>
            <a:r>
              <a:rPr lang="es-ES" altLang="es-ES" dirty="0" err="1"/>
              <a:t>Only</a:t>
            </a:r>
            <a:r>
              <a:rPr lang="es-ES" altLang="es-ES" dirty="0"/>
              <a:t> </a:t>
            </a:r>
            <a:r>
              <a:rPr lang="es-ES" altLang="es-ES" dirty="0" err="1"/>
              <a:t>one</a:t>
            </a:r>
            <a:r>
              <a:rPr lang="es-ES" altLang="es-ES" dirty="0"/>
              <a:t> </a:t>
            </a:r>
            <a:r>
              <a:rPr lang="es-ES" altLang="es-ES" dirty="0" err="1"/>
              <a:t>thread</a:t>
            </a:r>
            <a:r>
              <a:rPr lang="es-ES" altLang="es-ES" dirty="0"/>
              <a:t> at a time can </a:t>
            </a:r>
            <a:r>
              <a:rPr lang="es-ES" altLang="es-ES" dirty="0" err="1"/>
              <a:t>enter</a:t>
            </a:r>
            <a:r>
              <a:rPr lang="es-ES" altLang="es-ES" dirty="0"/>
              <a:t> a </a:t>
            </a:r>
            <a:r>
              <a:rPr lang="es-ES" altLang="es-ES" b="1" dirty="0" err="1"/>
              <a:t>critical</a:t>
            </a:r>
            <a:r>
              <a:rPr lang="es-ES" altLang="es-ES" dirty="0"/>
              <a:t> </a:t>
            </a:r>
            <a:r>
              <a:rPr lang="es-ES" altLang="es-ES" b="1" dirty="0" err="1"/>
              <a:t>section</a:t>
            </a:r>
            <a:endParaRPr lang="es-ES" altLang="es-ES" b="1" dirty="0"/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2895601" y="2057400"/>
            <a:ext cx="4648200" cy="370844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3556" name="3 CuadroTexto"/>
          <p:cNvSpPr txBox="1">
            <a:spLocks noChangeArrowheads="1"/>
          </p:cNvSpPr>
          <p:nvPr/>
        </p:nvSpPr>
        <p:spPr bwMode="auto">
          <a:xfrm>
            <a:off x="2917001" y="2072521"/>
            <a:ext cx="462679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res;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B; 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i,id,nth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id =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nth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omp_get_num_threads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(i=id; i&lt;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niters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 i+=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nth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B 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job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(i);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critical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res += consume(B);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609600" y="5048071"/>
            <a:ext cx="2018501" cy="1200329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Threads</a:t>
            </a:r>
            <a:r>
              <a:rPr lang="es-ES" altLang="es-ES" dirty="0"/>
              <a:t> </a:t>
            </a:r>
            <a:r>
              <a:rPr lang="es-ES" altLang="es-ES" dirty="0" err="1"/>
              <a:t>wait</a:t>
            </a:r>
            <a:r>
              <a:rPr lang="es-ES" altLang="es-ES" dirty="0"/>
              <a:t> </a:t>
            </a:r>
            <a:r>
              <a:rPr lang="es-ES" altLang="es-ES" dirty="0" err="1"/>
              <a:t>their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turn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at a time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calls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consume()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2357250" y="4736275"/>
            <a:ext cx="1002413" cy="22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0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Synchronization: Atomic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Atomic</a:t>
            </a:r>
            <a:r>
              <a:rPr lang="es-ES" altLang="es-ES" dirty="0"/>
              <a:t> </a:t>
            </a:r>
            <a:r>
              <a:rPr lang="es-ES" altLang="es-ES" dirty="0" err="1"/>
              <a:t>provides</a:t>
            </a:r>
            <a:r>
              <a:rPr lang="es-ES" altLang="es-ES" dirty="0"/>
              <a:t> mutual </a:t>
            </a:r>
            <a:r>
              <a:rPr lang="es-ES" altLang="es-ES" dirty="0" err="1"/>
              <a:t>exclusion</a:t>
            </a:r>
            <a:r>
              <a:rPr lang="es-ES" altLang="es-ES" dirty="0"/>
              <a:t> </a:t>
            </a:r>
            <a:r>
              <a:rPr lang="es-ES" altLang="es-ES" dirty="0" err="1"/>
              <a:t>but</a:t>
            </a:r>
            <a:r>
              <a:rPr lang="es-ES" altLang="es-ES" dirty="0"/>
              <a:t> </a:t>
            </a:r>
            <a:r>
              <a:rPr lang="es-ES" altLang="es-ES" dirty="0" err="1"/>
              <a:t>only</a:t>
            </a:r>
            <a:r>
              <a:rPr lang="es-ES" altLang="es-ES" dirty="0"/>
              <a:t> </a:t>
            </a:r>
            <a:r>
              <a:rPr lang="es-ES" altLang="es-ES" dirty="0" err="1"/>
              <a:t>applies</a:t>
            </a:r>
            <a:r>
              <a:rPr lang="es-ES" altLang="es-ES" dirty="0"/>
              <a:t> to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update</a:t>
            </a:r>
            <a:r>
              <a:rPr lang="es-ES" altLang="es-ES" dirty="0"/>
              <a:t> of a </a:t>
            </a:r>
            <a:r>
              <a:rPr lang="es-ES" altLang="es-ES" dirty="0" err="1"/>
              <a:t>memory</a:t>
            </a:r>
            <a:r>
              <a:rPr lang="es-ES" altLang="es-ES" dirty="0"/>
              <a:t> </a:t>
            </a:r>
            <a:r>
              <a:rPr lang="es-ES" altLang="es-ES" dirty="0" err="1"/>
              <a:t>location</a:t>
            </a:r>
            <a:endParaRPr lang="es-ES" altLang="es-ES" dirty="0"/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276600" y="2133600"/>
            <a:ext cx="3124200" cy="2585323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4580" name="3 CuadroTexto"/>
          <p:cNvSpPr txBox="1">
            <a:spLocks noChangeArrowheads="1"/>
          </p:cNvSpPr>
          <p:nvPr/>
        </p:nvSpPr>
        <p:spPr bwMode="auto">
          <a:xfrm>
            <a:off x="3276600" y="2133600"/>
            <a:ext cx="31242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B;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tmp,X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=0.0;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B 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doit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calc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(B);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atomic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X +=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523565" y="4344919"/>
            <a:ext cx="2634054" cy="1200329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The</a:t>
            </a:r>
            <a:r>
              <a:rPr lang="es-ES" altLang="es-ES" dirty="0"/>
              <a:t> single </a:t>
            </a:r>
            <a:r>
              <a:rPr lang="es-ES" altLang="es-ES" dirty="0" err="1"/>
              <a:t>sentence</a:t>
            </a:r>
            <a:endParaRPr lang="es-ES" altLang="es-ES" dirty="0"/>
          </a:p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translated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</a:p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509359" y="4033123"/>
            <a:ext cx="1212919" cy="22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 CuadroTexto"/>
          <p:cNvSpPr txBox="1">
            <a:spLocks noChangeArrowheads="1"/>
          </p:cNvSpPr>
          <p:nvPr/>
        </p:nvSpPr>
        <p:spPr bwMode="auto">
          <a:xfrm>
            <a:off x="3571089" y="5029200"/>
            <a:ext cx="4474303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called</a:t>
            </a:r>
            <a:r>
              <a:rPr lang="es-ES" altLang="es-ES" dirty="0"/>
              <a:t> in </a:t>
            </a:r>
            <a:r>
              <a:rPr lang="es-ES" altLang="es-ES" dirty="0" err="1"/>
              <a:t>paralle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threads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algn="ctr" eaLnBrk="1" hangingPunct="1"/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atomically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4838700" y="4414123"/>
            <a:ext cx="419100" cy="5309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56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Synchronization: Barrier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Each</a:t>
            </a:r>
            <a:r>
              <a:rPr lang="es-ES" altLang="es-ES" dirty="0"/>
              <a:t> </a:t>
            </a:r>
            <a:r>
              <a:rPr lang="es-ES" altLang="es-ES" dirty="0" err="1"/>
              <a:t>thread</a:t>
            </a:r>
            <a:r>
              <a:rPr lang="es-ES" altLang="es-ES" dirty="0"/>
              <a:t> </a:t>
            </a:r>
            <a:r>
              <a:rPr lang="es-ES" altLang="es-ES" dirty="0" err="1"/>
              <a:t>waits</a:t>
            </a:r>
            <a:r>
              <a:rPr lang="es-ES" altLang="es-ES" dirty="0"/>
              <a:t> </a:t>
            </a:r>
            <a:r>
              <a:rPr lang="es-ES" altLang="es-ES" dirty="0" err="1"/>
              <a:t>until</a:t>
            </a:r>
            <a:r>
              <a:rPr lang="es-ES" altLang="es-ES" dirty="0"/>
              <a:t> </a:t>
            </a:r>
            <a:r>
              <a:rPr lang="es-ES" altLang="es-ES" dirty="0" err="1"/>
              <a:t>all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r>
              <a:rPr lang="es-ES" altLang="es-ES" dirty="0"/>
              <a:t> </a:t>
            </a:r>
            <a:r>
              <a:rPr lang="es-ES" altLang="es-ES" dirty="0" err="1"/>
              <a:t>arrive</a:t>
            </a:r>
            <a:endParaRPr lang="es-ES" altLang="es-ES" dirty="0"/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86113" y="2042279"/>
            <a:ext cx="4876800" cy="3139321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2532" name="3 CuadroTexto"/>
          <p:cNvSpPr txBox="1">
            <a:spLocks noChangeArrowheads="1"/>
          </p:cNvSpPr>
          <p:nvPr/>
        </p:nvSpPr>
        <p:spPr bwMode="auto">
          <a:xfrm>
            <a:off x="3186113" y="2042279"/>
            <a:ext cx="4967287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ID=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A[ID] = calc1(ID);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B[ID] = calc2(ID,A);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  <a:endParaRPr lang="es-ES" altLang="es-E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304800" y="4495800"/>
            <a:ext cx="2829622" cy="92333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/>
              <a:t>No </a:t>
            </a:r>
            <a:r>
              <a:rPr lang="es-ES" altLang="es-ES" dirty="0" err="1"/>
              <a:t>threads</a:t>
            </a:r>
            <a:r>
              <a:rPr lang="es-ES" altLang="es-ES" dirty="0"/>
              <a:t> compute</a:t>
            </a:r>
          </a:p>
          <a:p>
            <a:pPr algn="ctr" eaLnBrk="1" hangingPunct="1"/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calc2()</a:t>
            </a:r>
            <a:r>
              <a:rPr lang="es-ES" altLang="es-ES" dirty="0"/>
              <a:t> </a:t>
            </a:r>
            <a:r>
              <a:rPr lang="es-ES" altLang="es-ES" dirty="0" err="1"/>
              <a:t>until</a:t>
            </a:r>
            <a:r>
              <a:rPr lang="es-ES" altLang="es-ES" dirty="0"/>
              <a:t> </a:t>
            </a:r>
            <a:r>
              <a:rPr lang="es-ES" altLang="es-ES" dirty="0" err="1"/>
              <a:t>all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pPr algn="ctr" eaLnBrk="1" hangingPunct="1"/>
            <a:r>
              <a:rPr lang="es-ES" altLang="es-ES" dirty="0" err="1"/>
              <a:t>have</a:t>
            </a:r>
            <a:r>
              <a:rPr lang="es-ES" altLang="es-ES" dirty="0"/>
              <a:t> </a:t>
            </a:r>
            <a:r>
              <a:rPr lang="es-ES" altLang="es-ES" dirty="0" err="1"/>
              <a:t>computed</a:t>
            </a:r>
            <a:r>
              <a:rPr lang="es-ES" altLang="es-ES" dirty="0"/>
              <a:t> 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calc1()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2643312" y="4197925"/>
            <a:ext cx="1002413" cy="2296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19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Loop Worksharing Construct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loop</a:t>
            </a:r>
            <a:r>
              <a:rPr lang="es-ES" altLang="es-ES" dirty="0"/>
              <a:t> </a:t>
            </a:r>
            <a:r>
              <a:rPr lang="es-ES" altLang="es-ES" dirty="0" err="1"/>
              <a:t>worksharing</a:t>
            </a:r>
            <a:r>
              <a:rPr lang="es-ES" altLang="es-ES" dirty="0"/>
              <a:t> </a:t>
            </a:r>
            <a:r>
              <a:rPr lang="es-ES" altLang="es-ES" dirty="0" err="1"/>
              <a:t>construct</a:t>
            </a:r>
            <a:r>
              <a:rPr lang="es-ES" altLang="es-ES" dirty="0"/>
              <a:t> </a:t>
            </a:r>
            <a:r>
              <a:rPr lang="es-ES" altLang="es-ES" dirty="0" err="1"/>
              <a:t>splits</a:t>
            </a:r>
            <a:r>
              <a:rPr lang="es-ES" altLang="es-ES" dirty="0"/>
              <a:t> up </a:t>
            </a:r>
            <a:r>
              <a:rPr lang="es-ES" altLang="es-ES" dirty="0" err="1"/>
              <a:t>loop</a:t>
            </a:r>
            <a:r>
              <a:rPr lang="es-ES" altLang="es-ES" dirty="0"/>
              <a:t> </a:t>
            </a:r>
            <a:r>
              <a:rPr lang="es-ES" altLang="es-ES" dirty="0" err="1"/>
              <a:t>iterations</a:t>
            </a:r>
            <a:r>
              <a:rPr lang="es-ES" altLang="es-ES" dirty="0"/>
              <a:t> </a:t>
            </a:r>
            <a:r>
              <a:rPr lang="es-ES" altLang="es-ES" dirty="0" err="1"/>
              <a:t>among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r>
              <a:rPr lang="es-ES" altLang="es-ES" dirty="0"/>
              <a:t> in a </a:t>
            </a:r>
            <a:r>
              <a:rPr lang="es-ES" altLang="es-ES" dirty="0" err="1"/>
              <a:t>team</a:t>
            </a:r>
            <a:endParaRPr lang="es-ES" altLang="es-ES" dirty="0"/>
          </a:p>
          <a:p>
            <a:pPr marL="0" indent="0">
              <a:buNone/>
            </a:pPr>
            <a:endParaRPr lang="es-ES" i="1" dirty="0"/>
          </a:p>
        </p:txBody>
      </p:sp>
      <p:sp>
        <p:nvSpPr>
          <p:cNvPr id="6" name="5 Rectángulo"/>
          <p:cNvSpPr/>
          <p:nvPr/>
        </p:nvSpPr>
        <p:spPr>
          <a:xfrm>
            <a:off x="3657600" y="2443878"/>
            <a:ext cx="3810000" cy="2025848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7652" name="3 CuadroTexto"/>
          <p:cNvSpPr txBox="1">
            <a:spLocks noChangeArrowheads="1"/>
          </p:cNvSpPr>
          <p:nvPr/>
        </p:nvSpPr>
        <p:spPr bwMode="auto">
          <a:xfrm>
            <a:off x="3681413" y="2438400"/>
            <a:ext cx="3786187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i&lt;N,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   compute(i);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7 CuadroTexto"/>
          <p:cNvSpPr txBox="1">
            <a:spLocks noChangeArrowheads="1"/>
          </p:cNvSpPr>
          <p:nvPr/>
        </p:nvSpPr>
        <p:spPr bwMode="auto">
          <a:xfrm>
            <a:off x="381000" y="3733800"/>
            <a:ext cx="2908680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/>
              <a:t>Variable 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made</a:t>
            </a:r>
            <a:r>
              <a:rPr lang="es-ES" altLang="es-ES" dirty="0"/>
              <a:t> </a:t>
            </a:r>
            <a:r>
              <a:rPr lang="es-ES" altLang="es-ES" dirty="0" err="1"/>
              <a:t>private</a:t>
            </a:r>
            <a:r>
              <a:rPr lang="es-ES" altLang="es-ES" dirty="0"/>
              <a:t> </a:t>
            </a:r>
          </a:p>
          <a:p>
            <a:pPr algn="ctr" eaLnBrk="1" hangingPunct="1"/>
            <a:r>
              <a:rPr lang="es-ES" altLang="es-ES" dirty="0"/>
              <a:t>to </a:t>
            </a:r>
            <a:r>
              <a:rPr lang="es-ES" altLang="es-ES" dirty="0" err="1"/>
              <a:t>each</a:t>
            </a:r>
            <a:r>
              <a:rPr lang="es-ES" altLang="es-ES" dirty="0"/>
              <a:t> </a:t>
            </a:r>
            <a:r>
              <a:rPr lang="es-ES" altLang="es-ES" dirty="0" err="1"/>
              <a:t>thread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default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3352800" y="3573474"/>
            <a:ext cx="1961351" cy="3127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Loop Worksharing Construct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b="1" dirty="0" err="1"/>
              <a:t>schedule</a:t>
            </a:r>
            <a:r>
              <a:rPr lang="es-ES" altLang="es-ES" dirty="0"/>
              <a:t> </a:t>
            </a:r>
            <a:r>
              <a:rPr lang="es-ES" altLang="es-ES" dirty="0" err="1"/>
              <a:t>clause</a:t>
            </a:r>
            <a:r>
              <a:rPr lang="es-ES" altLang="es-ES" dirty="0"/>
              <a:t> </a:t>
            </a:r>
            <a:r>
              <a:rPr lang="es-ES" altLang="es-ES" dirty="0" err="1"/>
              <a:t>affects</a:t>
            </a:r>
            <a:r>
              <a:rPr lang="es-ES" altLang="es-ES" dirty="0"/>
              <a:t> </a:t>
            </a:r>
            <a:r>
              <a:rPr lang="es-ES" altLang="es-ES" dirty="0" err="1"/>
              <a:t>how</a:t>
            </a:r>
            <a:r>
              <a:rPr lang="es-ES" altLang="es-ES" dirty="0"/>
              <a:t> </a:t>
            </a:r>
            <a:r>
              <a:rPr lang="es-ES" altLang="es-ES" dirty="0" err="1"/>
              <a:t>loop</a:t>
            </a:r>
            <a:r>
              <a:rPr lang="es-ES" altLang="es-ES" dirty="0"/>
              <a:t> </a:t>
            </a:r>
            <a:r>
              <a:rPr lang="es-ES" altLang="es-ES" dirty="0" err="1"/>
              <a:t>iterations</a:t>
            </a:r>
            <a:r>
              <a:rPr lang="es-ES" altLang="es-ES" dirty="0"/>
              <a:t> are </a:t>
            </a:r>
            <a:r>
              <a:rPr lang="es-ES" altLang="es-ES" dirty="0" err="1"/>
              <a:t>mapped</a:t>
            </a:r>
            <a:r>
              <a:rPr lang="es-ES" altLang="es-ES" dirty="0"/>
              <a:t> </a:t>
            </a:r>
            <a:r>
              <a:rPr lang="es-ES" altLang="es-ES" dirty="0" err="1"/>
              <a:t>onto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[,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2"/>
            <a:r>
              <a:rPr lang="es-ES" altLang="es-ES" sz="1800" dirty="0" err="1"/>
              <a:t>Deal-out</a:t>
            </a:r>
            <a:r>
              <a:rPr lang="es-ES" altLang="es-ES" sz="1800" dirty="0"/>
              <a:t> blocks of </a:t>
            </a:r>
            <a:r>
              <a:rPr lang="es-ES" altLang="es-ES" sz="1800" dirty="0" err="1"/>
              <a:t>iterations</a:t>
            </a:r>
            <a:r>
              <a:rPr lang="es-ES" altLang="es-ES" sz="1800" dirty="0"/>
              <a:t> of </a:t>
            </a:r>
            <a:r>
              <a:rPr lang="es-ES" altLang="es-ES" sz="1800" dirty="0" err="1"/>
              <a:t>size</a:t>
            </a:r>
            <a:r>
              <a:rPr lang="es-ES" altLang="es-ES" sz="1800" dirty="0"/>
              <a:t> “</a:t>
            </a:r>
            <a:r>
              <a:rPr lang="es-ES" altLang="es-ES" sz="1800" dirty="0" err="1"/>
              <a:t>chunk</a:t>
            </a:r>
            <a:r>
              <a:rPr lang="es-ES" altLang="es-ES" sz="1800" dirty="0"/>
              <a:t>” to </a:t>
            </a:r>
            <a:r>
              <a:rPr lang="es-ES" altLang="es-ES" sz="1800" dirty="0" err="1"/>
              <a:t>each</a:t>
            </a:r>
            <a:r>
              <a:rPr lang="es-ES" altLang="es-ES" sz="1800" dirty="0"/>
              <a:t> </a:t>
            </a:r>
            <a:r>
              <a:rPr lang="es-ES" altLang="es-ES" sz="1800" dirty="0" err="1"/>
              <a:t>thread</a:t>
            </a:r>
            <a:endParaRPr lang="es-ES" altLang="es-ES" sz="1800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dynamic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[,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2"/>
            <a:r>
              <a:rPr lang="es-ES" altLang="es-ES" sz="1800" dirty="0" err="1"/>
              <a:t>Each</a:t>
            </a:r>
            <a:r>
              <a:rPr lang="es-ES" altLang="es-ES" sz="1800" dirty="0"/>
              <a:t> </a:t>
            </a:r>
            <a:r>
              <a:rPr lang="es-ES" altLang="es-ES" sz="1800" dirty="0" err="1"/>
              <a:t>thread</a:t>
            </a:r>
            <a:r>
              <a:rPr lang="es-ES" altLang="es-ES" sz="1800" dirty="0"/>
              <a:t> </a:t>
            </a:r>
            <a:r>
              <a:rPr lang="es-ES" altLang="es-ES" sz="1800" dirty="0" err="1"/>
              <a:t>grabs</a:t>
            </a:r>
            <a:r>
              <a:rPr lang="es-ES" altLang="es-ES" sz="1800" dirty="0"/>
              <a:t> “</a:t>
            </a:r>
            <a:r>
              <a:rPr lang="es-ES" altLang="es-ES" sz="1800" dirty="0" err="1"/>
              <a:t>chunk</a:t>
            </a:r>
            <a:r>
              <a:rPr lang="es-ES" altLang="es-ES" sz="1800" dirty="0"/>
              <a:t>” </a:t>
            </a:r>
            <a:r>
              <a:rPr lang="es-ES" altLang="es-ES" sz="1800" dirty="0" err="1"/>
              <a:t>iterations</a:t>
            </a:r>
            <a:r>
              <a:rPr lang="es-ES" altLang="es-ES" sz="1800" dirty="0"/>
              <a:t> off a </a:t>
            </a:r>
            <a:r>
              <a:rPr lang="es-ES" altLang="es-ES" sz="1800" dirty="0" err="1"/>
              <a:t>queue</a:t>
            </a:r>
            <a:r>
              <a:rPr lang="es-ES" altLang="es-ES" sz="1800" dirty="0"/>
              <a:t> </a:t>
            </a:r>
            <a:r>
              <a:rPr lang="es-ES" altLang="es-ES" sz="1800" dirty="0" err="1"/>
              <a:t>dynamically</a:t>
            </a:r>
            <a:endParaRPr lang="es-ES" altLang="es-ES" sz="1800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guided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[,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lvl="2"/>
            <a:r>
              <a:rPr lang="es-ES" altLang="es-ES" sz="1800" dirty="0" err="1"/>
              <a:t>Threads</a:t>
            </a:r>
            <a:r>
              <a:rPr lang="es-ES" altLang="es-ES" sz="1800" dirty="0"/>
              <a:t> </a:t>
            </a:r>
            <a:r>
              <a:rPr lang="es-ES" altLang="es-ES" sz="1800" dirty="0" err="1"/>
              <a:t>dynamically</a:t>
            </a:r>
            <a:r>
              <a:rPr lang="es-ES" altLang="es-ES" sz="1800" dirty="0"/>
              <a:t> </a:t>
            </a:r>
            <a:r>
              <a:rPr lang="es-ES" altLang="es-ES" sz="1800" dirty="0" err="1"/>
              <a:t>grabs</a:t>
            </a:r>
            <a:r>
              <a:rPr lang="es-ES" altLang="es-ES" sz="1800" dirty="0"/>
              <a:t> blocks of </a:t>
            </a:r>
            <a:r>
              <a:rPr lang="es-ES" altLang="es-ES" sz="1800" dirty="0" err="1"/>
              <a:t>iterations</a:t>
            </a:r>
            <a:r>
              <a:rPr lang="es-ES" altLang="es-ES" sz="1800" dirty="0"/>
              <a:t> of </a:t>
            </a:r>
            <a:r>
              <a:rPr lang="es-ES" altLang="es-ES" sz="1800" dirty="0" err="1"/>
              <a:t>decreasing</a:t>
            </a:r>
            <a:r>
              <a:rPr lang="es-ES" altLang="es-ES" sz="1800" dirty="0"/>
              <a:t> </a:t>
            </a:r>
            <a:r>
              <a:rPr lang="es-ES" altLang="es-ES" sz="1800" dirty="0" err="1"/>
              <a:t>size</a:t>
            </a:r>
            <a:endParaRPr lang="es-ES" altLang="es-ES" sz="1800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runtime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s-ES" altLang="es-ES" sz="1800" dirty="0"/>
              <a:t>Schedule and block </a:t>
            </a:r>
            <a:r>
              <a:rPr lang="es-ES" altLang="es-ES" sz="1800" dirty="0" err="1"/>
              <a:t>size</a:t>
            </a:r>
            <a:r>
              <a:rPr lang="es-ES" altLang="es-ES" sz="1800" dirty="0"/>
              <a:t> </a:t>
            </a:r>
            <a:r>
              <a:rPr lang="es-ES" altLang="es-ES" sz="1800" dirty="0" err="1"/>
              <a:t>taken</a:t>
            </a:r>
            <a:r>
              <a:rPr lang="es-ES" altLang="es-ES" sz="1800" dirty="0"/>
              <a:t> </a:t>
            </a:r>
            <a:r>
              <a:rPr lang="es-ES" altLang="es-ES" sz="1800" dirty="0" err="1"/>
              <a:t>from</a:t>
            </a:r>
            <a:r>
              <a:rPr lang="es-ES" altLang="es-ES" sz="1800" dirty="0"/>
              <a:t> OMP_SCHEDULE </a:t>
            </a:r>
            <a:r>
              <a:rPr lang="es-ES" altLang="es-ES" sz="1800" dirty="0" err="1"/>
              <a:t>environment</a:t>
            </a:r>
            <a:r>
              <a:rPr lang="es-ES" altLang="es-ES" sz="1800" dirty="0"/>
              <a:t> variable</a:t>
            </a:r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(auto)</a:t>
            </a:r>
          </a:p>
          <a:p>
            <a:pPr lvl="2"/>
            <a:r>
              <a:rPr lang="es-ES" altLang="es-ES" sz="1800" dirty="0"/>
              <a:t>Schedule </a:t>
            </a:r>
            <a:r>
              <a:rPr lang="es-ES" altLang="es-ES" sz="1800" dirty="0" err="1"/>
              <a:t>is</a:t>
            </a:r>
            <a:r>
              <a:rPr lang="es-ES" altLang="es-ES" sz="1800" dirty="0"/>
              <a:t> </a:t>
            </a:r>
            <a:r>
              <a:rPr lang="es-ES" altLang="es-ES" sz="1800" dirty="0" err="1"/>
              <a:t>left</a:t>
            </a:r>
            <a:r>
              <a:rPr lang="es-ES" altLang="es-ES" sz="1800" dirty="0"/>
              <a:t> up to </a:t>
            </a:r>
            <a:r>
              <a:rPr lang="es-ES" altLang="es-ES" sz="1800" dirty="0" err="1"/>
              <a:t>the</a:t>
            </a:r>
            <a:r>
              <a:rPr lang="es-ES" altLang="es-ES" sz="1800" dirty="0"/>
              <a:t> </a:t>
            </a:r>
            <a:r>
              <a:rPr lang="es-ES" altLang="es-ES" sz="1800" dirty="0" err="1"/>
              <a:t>runtime</a:t>
            </a:r>
            <a:r>
              <a:rPr lang="es-ES" altLang="es-ES" sz="1800" dirty="0"/>
              <a:t> to </a:t>
            </a:r>
            <a:r>
              <a:rPr lang="es-ES" altLang="es-ES" sz="1800" dirty="0" err="1"/>
              <a:t>choose</a:t>
            </a:r>
            <a:endParaRPr lang="es-ES" altLang="es-ES" sz="18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Combined Parallel/Worksharing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OpenMP</a:t>
            </a:r>
            <a:r>
              <a:rPr lang="es-ES" dirty="0"/>
              <a:t> </a:t>
            </a:r>
            <a:r>
              <a:rPr lang="es-ES" dirty="0" err="1"/>
              <a:t>shortcut</a:t>
            </a:r>
            <a:r>
              <a:rPr lang="es-ES" dirty="0"/>
              <a:t>: </a:t>
            </a:r>
            <a:r>
              <a:rPr lang="es-ES" dirty="0" err="1"/>
              <a:t>Parallel</a:t>
            </a:r>
            <a:r>
              <a:rPr lang="es-ES" dirty="0"/>
              <a:t> and </a:t>
            </a:r>
            <a:r>
              <a:rPr lang="es-ES" dirty="0" err="1"/>
              <a:t>worksharing</a:t>
            </a:r>
            <a:r>
              <a:rPr lang="es-ES" dirty="0"/>
              <a:t> </a:t>
            </a:r>
            <a:r>
              <a:rPr lang="es-ES" dirty="0" err="1"/>
              <a:t>constructs</a:t>
            </a:r>
            <a:r>
              <a:rPr lang="es-ES" dirty="0"/>
              <a:t> can be </a:t>
            </a:r>
            <a:r>
              <a:rPr lang="es-ES" dirty="0" err="1"/>
              <a:t>combined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 line</a:t>
            </a:r>
          </a:p>
        </p:txBody>
      </p:sp>
      <p:sp>
        <p:nvSpPr>
          <p:cNvPr id="8" name="7 Rectángulo"/>
          <p:cNvSpPr/>
          <p:nvPr/>
        </p:nvSpPr>
        <p:spPr>
          <a:xfrm>
            <a:off x="726375" y="2350325"/>
            <a:ext cx="3757550" cy="2869435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724" name="3 CuadroTexto"/>
          <p:cNvSpPr txBox="1">
            <a:spLocks noChangeArrowheads="1"/>
          </p:cNvSpPr>
          <p:nvPr/>
        </p:nvSpPr>
        <p:spPr bwMode="auto">
          <a:xfrm>
            <a:off x="731075" y="2357438"/>
            <a:ext cx="37528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res[MAX];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1" hangingPunct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i&lt;MAX,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res[i] = compute(i);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4700650" y="2350326"/>
            <a:ext cx="3757550" cy="2038438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725" name="5 CuadroTexto"/>
          <p:cNvSpPr txBox="1">
            <a:spLocks noChangeArrowheads="1"/>
          </p:cNvSpPr>
          <p:nvPr/>
        </p:nvSpPr>
        <p:spPr bwMode="auto">
          <a:xfrm>
            <a:off x="4712525" y="2357438"/>
            <a:ext cx="37338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res[MAX];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1" hangingPunct="1"/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i&lt;N,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res[i] = compute(i);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Working With Loops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/>
              <a:t>Basic </a:t>
            </a:r>
            <a:r>
              <a:rPr lang="es-ES" altLang="es-ES" dirty="0" err="1"/>
              <a:t>approach</a:t>
            </a:r>
            <a:endParaRPr lang="es-ES" altLang="es-ES" dirty="0"/>
          </a:p>
          <a:p>
            <a:pPr lvl="1"/>
            <a:r>
              <a:rPr lang="es-ES" altLang="es-ES" sz="2000" dirty="0" err="1"/>
              <a:t>Find</a:t>
            </a:r>
            <a:r>
              <a:rPr lang="es-ES" altLang="es-ES" sz="2000" dirty="0"/>
              <a:t> compute </a:t>
            </a:r>
            <a:r>
              <a:rPr lang="es-ES" altLang="es-ES" sz="2000" dirty="0" err="1"/>
              <a:t>intensive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loops</a:t>
            </a:r>
            <a:endParaRPr lang="es-ES" altLang="es-ES" sz="2000" dirty="0"/>
          </a:p>
          <a:p>
            <a:pPr lvl="1"/>
            <a:r>
              <a:rPr lang="es-ES" altLang="es-ES" sz="2000" dirty="0" err="1"/>
              <a:t>Make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loop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iterations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independent</a:t>
            </a:r>
            <a:r>
              <a:rPr lang="es-ES" altLang="es-ES" sz="2000" dirty="0"/>
              <a:t> (</a:t>
            </a:r>
            <a:r>
              <a:rPr lang="es-ES" altLang="es-ES" sz="2000" dirty="0" err="1"/>
              <a:t>if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possible</a:t>
            </a:r>
            <a:r>
              <a:rPr lang="es-ES" altLang="es-ES" sz="2000" dirty="0"/>
              <a:t>)</a:t>
            </a:r>
          </a:p>
          <a:p>
            <a:pPr lvl="1"/>
            <a:r>
              <a:rPr lang="es-ES" altLang="es-ES" sz="2000" dirty="0"/>
              <a:t>Place </a:t>
            </a:r>
            <a:r>
              <a:rPr lang="es-ES" altLang="es-ES" sz="2000" dirty="0" err="1"/>
              <a:t>appropriate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OpenMP</a:t>
            </a:r>
            <a:r>
              <a:rPr lang="es-ES" altLang="es-ES" sz="2000" dirty="0"/>
              <a:t> </a:t>
            </a:r>
            <a:r>
              <a:rPr lang="es-ES" altLang="es-ES" sz="2000" dirty="0" err="1"/>
              <a:t>directives</a:t>
            </a:r>
            <a:r>
              <a:rPr lang="es-ES" altLang="es-ES" sz="2000" dirty="0"/>
              <a:t> and test</a:t>
            </a:r>
          </a:p>
          <a:p>
            <a:endParaRPr lang="es-ES" dirty="0"/>
          </a:p>
        </p:txBody>
      </p:sp>
      <p:sp>
        <p:nvSpPr>
          <p:cNvPr id="8" name="7 Rectángulo"/>
          <p:cNvSpPr/>
          <p:nvPr/>
        </p:nvSpPr>
        <p:spPr>
          <a:xfrm>
            <a:off x="431800" y="3572551"/>
            <a:ext cx="3095901" cy="2066249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1748" name="3 CuadroTexto"/>
          <p:cNvSpPr txBox="1">
            <a:spLocks noChangeArrowheads="1"/>
          </p:cNvSpPr>
          <p:nvPr/>
        </p:nvSpPr>
        <p:spPr bwMode="auto">
          <a:xfrm>
            <a:off x="443952" y="3583050"/>
            <a:ext cx="3095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i,j,A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[MAX];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j = 5;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i&lt;MAX, i++)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j += 2;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A[i] = compute(j);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8 Rectángulo"/>
          <p:cNvSpPr/>
          <p:nvPr/>
        </p:nvSpPr>
        <p:spPr>
          <a:xfrm>
            <a:off x="3768177" y="3567151"/>
            <a:ext cx="4969424" cy="2066249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1749" name="6 CuadroTexto"/>
          <p:cNvSpPr txBox="1">
            <a:spLocks noChangeArrowheads="1"/>
          </p:cNvSpPr>
          <p:nvPr/>
        </p:nvSpPr>
        <p:spPr bwMode="auto">
          <a:xfrm>
            <a:off x="3791926" y="3583050"/>
            <a:ext cx="504727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i,j,A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[MAX];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(j)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i&lt;MAX, i++)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j = 5+2*(i+1);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A[i] = compute(j);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7 CuadroTexto"/>
          <p:cNvSpPr txBox="1">
            <a:spLocks noChangeArrowheads="1"/>
          </p:cNvSpPr>
          <p:nvPr/>
        </p:nvSpPr>
        <p:spPr bwMode="auto">
          <a:xfrm>
            <a:off x="1527709" y="5858966"/>
            <a:ext cx="3788218" cy="36933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/>
              <a:t>Removed </a:t>
            </a:r>
            <a:r>
              <a:rPr lang="es-ES" altLang="es-ES" dirty="0" err="1"/>
              <a:t>loop-carried</a:t>
            </a:r>
            <a:r>
              <a:rPr lang="es-ES" altLang="es-ES" dirty="0"/>
              <a:t> </a:t>
            </a:r>
            <a:r>
              <a:rPr lang="es-ES" altLang="es-ES" dirty="0" err="1"/>
              <a:t>dependence</a:t>
            </a:r>
            <a:endParaRPr lang="es-ES" altLang="es-ES" dirty="0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3539577" y="4860441"/>
            <a:ext cx="689706" cy="9272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H="1" flipV="1">
            <a:off x="1932250" y="4860441"/>
            <a:ext cx="1354977" cy="93076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7 CuadroTexto"/>
          <p:cNvSpPr txBox="1">
            <a:spLocks noChangeArrowheads="1"/>
          </p:cNvSpPr>
          <p:nvPr/>
        </p:nvSpPr>
        <p:spPr bwMode="auto">
          <a:xfrm>
            <a:off x="2129925" y="2948050"/>
            <a:ext cx="3567002" cy="36933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Loop</a:t>
            </a:r>
            <a:r>
              <a:rPr lang="es-ES" altLang="es-ES" dirty="0"/>
              <a:t> </a:t>
            </a:r>
            <a:r>
              <a:rPr lang="es-ES" altLang="es-ES" dirty="0" err="1"/>
              <a:t>index</a:t>
            </a:r>
            <a:r>
              <a:rPr lang="es-ES" altLang="es-ES" dirty="0"/>
              <a:t> 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s-ES" altLang="es-ES" dirty="0"/>
              <a:t> </a:t>
            </a:r>
            <a:r>
              <a:rPr lang="es-ES" altLang="es-ES" dirty="0" err="1"/>
              <a:t>is</a:t>
            </a:r>
            <a:r>
              <a:rPr lang="es-ES" altLang="es-ES" dirty="0"/>
              <a:t> </a:t>
            </a:r>
            <a:r>
              <a:rPr lang="es-ES" altLang="es-ES" dirty="0" err="1"/>
              <a:t>private</a:t>
            </a:r>
            <a:r>
              <a:rPr lang="es-ES" altLang="es-ES" dirty="0"/>
              <a:t> </a:t>
            </a:r>
            <a:r>
              <a:rPr lang="es-ES" altLang="es-ES" dirty="0" err="1"/>
              <a:t>by</a:t>
            </a:r>
            <a:r>
              <a:rPr lang="es-ES" altLang="es-ES" dirty="0"/>
              <a:t> default</a:t>
            </a:r>
          </a:p>
        </p:txBody>
      </p:sp>
      <p:cxnSp>
        <p:nvCxnSpPr>
          <p:cNvPr id="16" name="15 Conector recto de flecha"/>
          <p:cNvCxnSpPr/>
          <p:nvPr/>
        </p:nvCxnSpPr>
        <p:spPr>
          <a:xfrm>
            <a:off x="3908180" y="3353007"/>
            <a:ext cx="669497" cy="84986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Loops with Reductions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How</a:t>
            </a:r>
            <a:r>
              <a:rPr lang="es-ES" altLang="es-ES" dirty="0"/>
              <a:t> do </a:t>
            </a:r>
            <a:r>
              <a:rPr lang="es-ES" altLang="es-ES" dirty="0" err="1"/>
              <a:t>we</a:t>
            </a:r>
            <a:r>
              <a:rPr lang="es-ES" altLang="es-ES" dirty="0"/>
              <a:t> </a:t>
            </a:r>
            <a:r>
              <a:rPr lang="es-ES" altLang="es-ES" dirty="0" err="1"/>
              <a:t>handle</a:t>
            </a:r>
            <a:r>
              <a:rPr lang="es-ES" altLang="es-ES" dirty="0"/>
              <a:t> </a:t>
            </a:r>
            <a:r>
              <a:rPr lang="es-ES" altLang="es-ES" dirty="0" err="1"/>
              <a:t>this</a:t>
            </a:r>
            <a:r>
              <a:rPr lang="es-ES" altLang="es-ES" dirty="0"/>
              <a:t> case?</a:t>
            </a:r>
          </a:p>
          <a:p>
            <a:pPr lvl="2"/>
            <a:endParaRPr lang="es-ES" altLang="es-ES" dirty="0"/>
          </a:p>
          <a:p>
            <a:pPr lvl="2"/>
            <a:endParaRPr lang="es-ES" altLang="es-ES" dirty="0"/>
          </a:p>
          <a:p>
            <a:pPr lvl="2"/>
            <a:endParaRPr lang="es-ES" altLang="es-ES" dirty="0"/>
          </a:p>
          <a:p>
            <a:pPr lvl="2"/>
            <a:endParaRPr lang="es-ES" altLang="es-ES" dirty="0"/>
          </a:p>
          <a:p>
            <a:pPr lvl="2">
              <a:buNone/>
            </a:pPr>
            <a:endParaRPr lang="es-ES" altLang="es-ES" dirty="0"/>
          </a:p>
          <a:p>
            <a:pPr lvl="1"/>
            <a:endParaRPr lang="es-ES" altLang="es-ES" dirty="0"/>
          </a:p>
          <a:p>
            <a:pPr lvl="1"/>
            <a:endParaRPr lang="es-ES" altLang="es-ES" dirty="0"/>
          </a:p>
          <a:p>
            <a:pPr lvl="1"/>
            <a:r>
              <a:rPr lang="es-ES" altLang="es-ES" sz="2000" dirty="0" err="1"/>
              <a:t>Loop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iterations</a:t>
            </a:r>
            <a:r>
              <a:rPr lang="es-ES" altLang="es-ES" sz="2000" dirty="0"/>
              <a:t> are </a:t>
            </a:r>
            <a:r>
              <a:rPr lang="es-ES" altLang="es-ES" sz="2000" dirty="0" err="1"/>
              <a:t>flow</a:t>
            </a:r>
            <a:r>
              <a:rPr lang="es-ES" altLang="es-ES" sz="2000" dirty="0"/>
              <a:t> </a:t>
            </a:r>
            <a:r>
              <a:rPr lang="es-ES" altLang="es-ES" sz="2000" dirty="0" err="1"/>
              <a:t>dependent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due</a:t>
            </a:r>
            <a:r>
              <a:rPr lang="es-ES" altLang="es-ES" sz="2000" dirty="0"/>
              <a:t> to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accumulations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into</a:t>
            </a:r>
            <a:r>
              <a:rPr lang="es-ES" altLang="es-ES" sz="2000" dirty="0"/>
              <a:t> variable 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ave</a:t>
            </a:r>
          </a:p>
          <a:p>
            <a:pPr lvl="1"/>
            <a:r>
              <a:rPr lang="es-ES" altLang="es-ES" sz="2000" dirty="0" err="1"/>
              <a:t>This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common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situation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called</a:t>
            </a:r>
            <a:r>
              <a:rPr lang="es-ES" altLang="es-ES" sz="2000" dirty="0"/>
              <a:t> a </a:t>
            </a:r>
            <a:r>
              <a:rPr lang="es-ES" altLang="es-ES" sz="2000" b="1" dirty="0" err="1"/>
              <a:t>reduction</a:t>
            </a:r>
            <a:endParaRPr lang="es-ES" altLang="es-ES" sz="2000" dirty="0"/>
          </a:p>
          <a:p>
            <a:pPr lvl="1"/>
            <a:r>
              <a:rPr lang="es-ES" altLang="es-ES" sz="2000" dirty="0" err="1"/>
              <a:t>Reduction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loops</a:t>
            </a:r>
            <a:r>
              <a:rPr lang="es-ES" altLang="es-ES" sz="2000" dirty="0"/>
              <a:t> can be </a:t>
            </a:r>
            <a:r>
              <a:rPr lang="es-ES" altLang="es-ES" sz="2000" dirty="0" err="1"/>
              <a:t>safely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parallelized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through</a:t>
            </a:r>
            <a:r>
              <a:rPr lang="es-ES" altLang="es-ES" sz="2000" dirty="0"/>
              <a:t> variable </a:t>
            </a:r>
            <a:r>
              <a:rPr lang="es-ES" altLang="es-ES" sz="2000" dirty="0" err="1"/>
              <a:t>privatization</a:t>
            </a:r>
            <a:endParaRPr lang="es-ES" altLang="es-ES" sz="2000" dirty="0"/>
          </a:p>
          <a:p>
            <a:pPr lvl="1"/>
            <a:r>
              <a:rPr lang="es-ES" altLang="es-ES" sz="2000" dirty="0" err="1"/>
              <a:t>OpenMP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includes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special</a:t>
            </a:r>
            <a:r>
              <a:rPr lang="es-ES" altLang="es-ES" sz="2000" dirty="0"/>
              <a:t> </a:t>
            </a:r>
            <a:r>
              <a:rPr lang="es-ES" altLang="es-ES" sz="2000" dirty="0" err="1"/>
              <a:t>support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for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reductions</a:t>
            </a:r>
            <a:r>
              <a:rPr lang="es-ES" altLang="es-ES" sz="2000" dirty="0"/>
              <a:t> </a:t>
            </a:r>
          </a:p>
          <a:p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738250" y="1595301"/>
            <a:ext cx="3357750" cy="1477277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2772" name="3 CuadroTexto"/>
          <p:cNvSpPr txBox="1">
            <a:spLocks noChangeArrowheads="1"/>
          </p:cNvSpPr>
          <p:nvPr/>
        </p:nvSpPr>
        <p:spPr bwMode="auto">
          <a:xfrm>
            <a:off x="2743200" y="1595250"/>
            <a:ext cx="371475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ave=0.0, A[MAX];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i&lt;MAX,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ave += A[i];}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ave = ave/MAX;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OpenMP Core Syntax</a:t>
            </a:r>
          </a:p>
        </p:txBody>
      </p:sp>
      <p:sp>
        <p:nvSpPr>
          <p:cNvPr id="6147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Most</a:t>
            </a:r>
            <a:r>
              <a:rPr lang="es-ES" altLang="es-ES" dirty="0"/>
              <a:t> of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in </a:t>
            </a:r>
            <a:r>
              <a:rPr lang="es-ES" altLang="es-ES" dirty="0" err="1"/>
              <a:t>OpenMP</a:t>
            </a:r>
            <a:r>
              <a:rPr lang="es-ES" altLang="es-ES" dirty="0"/>
              <a:t> are </a:t>
            </a:r>
            <a:r>
              <a:rPr lang="es-ES" altLang="es-ES" dirty="0" err="1"/>
              <a:t>compiler</a:t>
            </a:r>
            <a:r>
              <a:rPr lang="es-ES" altLang="es-ES" dirty="0"/>
              <a:t> </a:t>
            </a:r>
            <a:r>
              <a:rPr lang="es-ES" altLang="es-ES" dirty="0" err="1"/>
              <a:t>directives</a:t>
            </a:r>
            <a:endParaRPr lang="es-ES" altLang="es-ES" dirty="0"/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sz="2000" i="1" dirty="0" err="1">
                <a:latin typeface="Courier New" pitchFamily="49" charset="0"/>
                <a:cs typeface="Courier New" pitchFamily="49" charset="0"/>
              </a:rPr>
              <a:t>construct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altLang="es-ES" sz="2000" i="1" dirty="0" err="1">
                <a:latin typeface="Courier New" pitchFamily="49" charset="0"/>
                <a:cs typeface="Courier New" pitchFamily="49" charset="0"/>
              </a:rPr>
              <a:t>clause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[</a:t>
            </a:r>
            <a:r>
              <a:rPr lang="es-ES" altLang="es-ES" sz="2000" i="1" dirty="0" err="1">
                <a:latin typeface="Courier New" pitchFamily="49" charset="0"/>
                <a:cs typeface="Courier New" pitchFamily="49" charset="0"/>
              </a:rPr>
              <a:t>clause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] …]</a:t>
            </a:r>
          </a:p>
          <a:p>
            <a:pPr lvl="1"/>
            <a:r>
              <a:rPr lang="es-ES" altLang="es-ES" sz="2000" dirty="0"/>
              <a:t>Ejemplo: 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num_threads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r>
              <a:rPr lang="es-ES" altLang="es-ES" dirty="0" err="1"/>
              <a:t>Function</a:t>
            </a:r>
            <a:r>
              <a:rPr lang="es-ES" altLang="es-ES" dirty="0"/>
              <a:t> </a:t>
            </a:r>
            <a:r>
              <a:rPr lang="es-ES" altLang="es-ES" dirty="0" err="1"/>
              <a:t>prototypes</a:t>
            </a:r>
            <a:r>
              <a:rPr lang="es-ES" altLang="es-ES" dirty="0"/>
              <a:t> and </a:t>
            </a:r>
            <a:r>
              <a:rPr lang="es-ES" altLang="es-ES" dirty="0" err="1"/>
              <a:t>types</a:t>
            </a:r>
            <a:r>
              <a:rPr lang="es-ES" altLang="es-ES" dirty="0"/>
              <a:t> in 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omp.h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omp.h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s-ES" altLang="es-ES" dirty="0" err="1"/>
              <a:t>Most</a:t>
            </a:r>
            <a:r>
              <a:rPr lang="es-ES" altLang="es-ES" dirty="0"/>
              <a:t> </a:t>
            </a:r>
            <a:r>
              <a:rPr lang="es-ES" altLang="es-ES" dirty="0" err="1"/>
              <a:t>OpenMP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</a:t>
            </a:r>
            <a:r>
              <a:rPr lang="es-ES" altLang="es-ES" dirty="0" err="1"/>
              <a:t>apply</a:t>
            </a:r>
            <a:r>
              <a:rPr lang="es-ES" altLang="es-ES" dirty="0"/>
              <a:t> to a </a:t>
            </a:r>
            <a:r>
              <a:rPr lang="es-ES" altLang="es-ES" dirty="0" err="1"/>
              <a:t>structured</a:t>
            </a:r>
            <a:r>
              <a:rPr lang="es-ES" altLang="es-ES" dirty="0"/>
              <a:t> block (</a:t>
            </a:r>
            <a:r>
              <a:rPr lang="es-ES" altLang="es-ES" dirty="0" err="1"/>
              <a:t>scope</a:t>
            </a:r>
            <a:r>
              <a:rPr lang="es-ES" altLang="es-ES" dirty="0"/>
              <a:t>)</a:t>
            </a:r>
          </a:p>
          <a:p>
            <a:pPr lvl="1"/>
            <a:r>
              <a:rPr lang="es-ES" altLang="es-ES" sz="2000" dirty="0"/>
              <a:t>A </a:t>
            </a:r>
            <a:r>
              <a:rPr lang="es-ES" altLang="es-ES" sz="2000" dirty="0" err="1"/>
              <a:t>structured</a:t>
            </a:r>
            <a:r>
              <a:rPr lang="es-ES" altLang="es-ES" sz="2000" dirty="0"/>
              <a:t> block </a:t>
            </a:r>
            <a:r>
              <a:rPr lang="es-ES" altLang="es-ES" sz="2000" dirty="0" err="1"/>
              <a:t>is</a:t>
            </a:r>
            <a:r>
              <a:rPr lang="es-ES" altLang="es-ES" sz="2000" dirty="0"/>
              <a:t> a block of </a:t>
            </a:r>
            <a:r>
              <a:rPr lang="es-ES" altLang="es-ES" sz="2000" dirty="0" err="1"/>
              <a:t>one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or</a:t>
            </a:r>
            <a:r>
              <a:rPr lang="es-ES" altLang="es-ES" sz="2000" dirty="0"/>
              <a:t> more </a:t>
            </a:r>
            <a:r>
              <a:rPr lang="es-ES" altLang="es-ES" sz="2000" dirty="0" err="1"/>
              <a:t>statements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with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one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point</a:t>
            </a:r>
            <a:r>
              <a:rPr lang="es-ES" altLang="es-ES" sz="2000" dirty="0"/>
              <a:t> of </a:t>
            </a:r>
            <a:r>
              <a:rPr lang="es-ES" altLang="es-ES" sz="2000" dirty="0" err="1"/>
              <a:t>entry</a:t>
            </a:r>
            <a:r>
              <a:rPr lang="es-ES" altLang="es-ES" sz="2000" dirty="0"/>
              <a:t> at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top and </a:t>
            </a:r>
            <a:r>
              <a:rPr lang="es-ES" altLang="es-ES" sz="2000" dirty="0" err="1"/>
              <a:t>one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point</a:t>
            </a:r>
            <a:r>
              <a:rPr lang="es-ES" altLang="es-ES" sz="2000" dirty="0"/>
              <a:t> of </a:t>
            </a:r>
            <a:r>
              <a:rPr lang="es-ES" altLang="es-ES" sz="2000" dirty="0" err="1"/>
              <a:t>exit</a:t>
            </a:r>
            <a:r>
              <a:rPr lang="es-ES" altLang="es-ES" sz="2000" dirty="0"/>
              <a:t> at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bottom</a:t>
            </a:r>
            <a:endParaRPr lang="es-ES" altLang="es-ES" sz="2000" dirty="0"/>
          </a:p>
          <a:p>
            <a:pPr lvl="1"/>
            <a:r>
              <a:rPr lang="es-ES" altLang="es-ES" sz="2000" dirty="0" err="1"/>
              <a:t>It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is</a:t>
            </a:r>
            <a:r>
              <a:rPr lang="es-ES" altLang="es-ES" sz="2000" dirty="0"/>
              <a:t> OK to </a:t>
            </a:r>
            <a:r>
              <a:rPr lang="es-ES" altLang="es-ES" sz="2000" dirty="0" err="1"/>
              <a:t>have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an</a:t>
            </a:r>
            <a:r>
              <a:rPr lang="es-ES" altLang="es-ES" sz="2000" dirty="0"/>
              <a:t> 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exit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s-ES" altLang="es-ES" sz="2000" dirty="0" err="1"/>
              <a:t>within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dirty="0" err="1"/>
              <a:t>structured</a:t>
            </a:r>
            <a:r>
              <a:rPr lang="es-ES" altLang="es-ES" sz="2000" dirty="0"/>
              <a:t> block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OpenMP Reduction Support</a:t>
            </a:r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Reduction</a:t>
            </a:r>
            <a:r>
              <a:rPr lang="es-ES" altLang="es-ES" dirty="0"/>
              <a:t> </a:t>
            </a:r>
            <a:r>
              <a:rPr lang="es-ES" altLang="es-ES" dirty="0" err="1"/>
              <a:t>clause</a:t>
            </a:r>
            <a:endParaRPr lang="es-ES" altLang="es-ES" dirty="0"/>
          </a:p>
          <a:p>
            <a:pPr lvl="1"/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reduction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ES" altLang="es-ES" sz="2000" dirty="0" err="1">
                <a:latin typeface="Courier New" pitchFamily="49" charset="0"/>
                <a:cs typeface="Courier New" pitchFamily="49" charset="0"/>
              </a:rPr>
              <a:t>op:list</a:t>
            </a:r>
            <a:r>
              <a:rPr lang="es-ES" altLang="es-ES" sz="2000" dirty="0">
                <a:latin typeface="Courier New" pitchFamily="49" charset="0"/>
                <a:cs typeface="Courier New" pitchFamily="49" charset="0"/>
              </a:rPr>
              <a:t>)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es-ES" dirty="0" err="1"/>
              <a:t>Inside</a:t>
            </a:r>
            <a:r>
              <a:rPr lang="es-ES" altLang="es-ES" dirty="0"/>
              <a:t> a </a:t>
            </a:r>
            <a:r>
              <a:rPr lang="es-ES" altLang="es-ES" dirty="0" err="1"/>
              <a:t>parallel</a:t>
            </a:r>
            <a:r>
              <a:rPr lang="es-ES" altLang="es-ES" dirty="0"/>
              <a:t> </a:t>
            </a:r>
            <a:r>
              <a:rPr lang="es-ES" altLang="es-ES" dirty="0" err="1"/>
              <a:t>or</a:t>
            </a:r>
            <a:r>
              <a:rPr lang="es-ES" altLang="es-ES" dirty="0"/>
              <a:t> a </a:t>
            </a:r>
            <a:r>
              <a:rPr lang="es-ES" altLang="es-ES" dirty="0" err="1"/>
              <a:t>worksharing</a:t>
            </a:r>
            <a:r>
              <a:rPr lang="es-ES" altLang="es-ES" dirty="0"/>
              <a:t> </a:t>
            </a:r>
            <a:r>
              <a:rPr lang="es-ES" altLang="es-ES" dirty="0" err="1"/>
              <a:t>construct</a:t>
            </a:r>
            <a:endParaRPr lang="es-ES" altLang="es-ES" dirty="0"/>
          </a:p>
          <a:p>
            <a:pPr lvl="1"/>
            <a:r>
              <a:rPr lang="es-ES" altLang="es-ES" sz="2000" dirty="0"/>
              <a:t>A local </a:t>
            </a:r>
            <a:r>
              <a:rPr lang="es-ES" altLang="es-ES" sz="2000" dirty="0" err="1"/>
              <a:t>copy</a:t>
            </a:r>
            <a:r>
              <a:rPr lang="es-ES" altLang="es-ES" sz="2000" dirty="0"/>
              <a:t> of </a:t>
            </a:r>
            <a:r>
              <a:rPr lang="es-ES" altLang="es-ES" sz="2000" dirty="0" err="1"/>
              <a:t>each</a:t>
            </a:r>
            <a:r>
              <a:rPr lang="es-ES" altLang="es-ES" sz="2000" dirty="0"/>
              <a:t> </a:t>
            </a:r>
            <a:r>
              <a:rPr lang="es-ES" altLang="es-ES" sz="2000" dirty="0" err="1"/>
              <a:t>list</a:t>
            </a:r>
            <a:r>
              <a:rPr lang="es-ES" altLang="es-ES" sz="2000" dirty="0"/>
              <a:t> variable </a:t>
            </a:r>
            <a:r>
              <a:rPr lang="es-ES" altLang="es-ES" sz="2000" dirty="0" err="1"/>
              <a:t>is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made</a:t>
            </a:r>
            <a:r>
              <a:rPr lang="es-ES" altLang="es-ES" sz="2000" dirty="0"/>
              <a:t> and </a:t>
            </a:r>
            <a:r>
              <a:rPr lang="es-ES" altLang="es-ES" sz="2000" dirty="0" err="1"/>
              <a:t>initialized</a:t>
            </a:r>
            <a:r>
              <a:rPr lang="es-ES" altLang="es-ES" sz="2000" dirty="0"/>
              <a:t> </a:t>
            </a:r>
            <a:r>
              <a:rPr lang="es-ES" altLang="es-ES" sz="2000" dirty="0" err="1"/>
              <a:t>depending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</a:t>
            </a:r>
            <a:r>
              <a:rPr lang="es-ES" altLang="es-ES" sz="2000" b="1" dirty="0" err="1"/>
              <a:t>op</a:t>
            </a:r>
            <a:r>
              <a:rPr lang="es-ES" altLang="es-ES" sz="2000" dirty="0"/>
              <a:t> (</a:t>
            </a:r>
            <a:r>
              <a:rPr lang="es-ES" altLang="es-ES" sz="2000" dirty="0" err="1"/>
              <a:t>e.g</a:t>
            </a:r>
            <a:r>
              <a:rPr lang="es-ES" altLang="es-ES" sz="2000" dirty="0"/>
              <a:t>., 0 </a:t>
            </a:r>
            <a:r>
              <a:rPr lang="es-ES" altLang="es-ES" sz="2000" dirty="0" err="1"/>
              <a:t>if</a:t>
            </a:r>
            <a:r>
              <a:rPr lang="es-ES" altLang="es-ES" sz="2000" dirty="0"/>
              <a:t> +)</a:t>
            </a:r>
            <a:endParaRPr lang="es-ES" altLang="es-ES" sz="2000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sz="2000" dirty="0" err="1"/>
              <a:t>Updates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occur</a:t>
            </a:r>
            <a:r>
              <a:rPr lang="es-ES" altLang="es-ES" sz="2000" dirty="0"/>
              <a:t> </a:t>
            </a:r>
            <a:r>
              <a:rPr lang="es-ES" altLang="es-ES" sz="2000" dirty="0" err="1"/>
              <a:t>on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local </a:t>
            </a:r>
            <a:r>
              <a:rPr lang="es-ES" altLang="es-ES" sz="2000" dirty="0" err="1"/>
              <a:t>copy</a:t>
            </a:r>
            <a:endParaRPr lang="es-ES" altLang="es-ES" sz="2000" dirty="0"/>
          </a:p>
          <a:p>
            <a:pPr lvl="1"/>
            <a:r>
              <a:rPr lang="es-ES" altLang="es-ES" sz="2000" dirty="0"/>
              <a:t>Local copies are </a:t>
            </a:r>
            <a:r>
              <a:rPr lang="es-ES" altLang="es-ES" sz="2000" dirty="0" err="1"/>
              <a:t>reduced</a:t>
            </a:r>
            <a:r>
              <a:rPr lang="es-ES" altLang="es-ES" sz="2000" dirty="0"/>
              <a:t> </a:t>
            </a:r>
            <a:r>
              <a:rPr lang="es-ES" altLang="es-ES" sz="2000" dirty="0" err="1"/>
              <a:t>into</a:t>
            </a:r>
            <a:r>
              <a:rPr lang="es-ES" altLang="es-ES" sz="2000" dirty="0"/>
              <a:t> a single </a:t>
            </a:r>
            <a:r>
              <a:rPr lang="es-ES" altLang="es-ES" sz="2000" dirty="0" err="1"/>
              <a:t>value</a:t>
            </a:r>
            <a:r>
              <a:rPr lang="es-ES" altLang="es-ES" sz="2000" dirty="0"/>
              <a:t> and </a:t>
            </a:r>
            <a:r>
              <a:rPr lang="es-ES" altLang="es-ES" sz="2000" dirty="0" err="1"/>
              <a:t>combined</a:t>
            </a:r>
            <a:r>
              <a:rPr lang="es-ES" altLang="es-ES" sz="2000" dirty="0"/>
              <a:t> </a:t>
            </a:r>
            <a:r>
              <a:rPr lang="es-ES" altLang="es-ES" sz="2000" dirty="0" err="1"/>
              <a:t>with</a:t>
            </a:r>
            <a:r>
              <a:rPr lang="es-ES" altLang="es-ES" sz="2000" dirty="0"/>
              <a:t> </a:t>
            </a:r>
            <a:r>
              <a:rPr lang="es-ES" altLang="es-ES" sz="2000" dirty="0" err="1"/>
              <a:t>the</a:t>
            </a:r>
            <a:r>
              <a:rPr lang="es-ES" altLang="es-ES" sz="2000" dirty="0"/>
              <a:t> original global </a:t>
            </a:r>
            <a:r>
              <a:rPr lang="es-ES" altLang="es-ES" sz="2000" dirty="0" err="1"/>
              <a:t>value</a:t>
            </a:r>
            <a:endParaRPr lang="es-ES" altLang="es-ES" sz="2000" dirty="0"/>
          </a:p>
          <a:p>
            <a:r>
              <a:rPr lang="es-ES" dirty="0" err="1"/>
              <a:t>The</a:t>
            </a:r>
            <a:r>
              <a:rPr lang="es-ES" dirty="0"/>
              <a:t> variable </a:t>
            </a:r>
            <a:r>
              <a:rPr lang="es-ES" b="1" dirty="0" err="1"/>
              <a:t>list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shared</a:t>
            </a:r>
            <a:r>
              <a:rPr lang="es-ES" dirty="0"/>
              <a:t> and </a:t>
            </a:r>
            <a:r>
              <a:rPr lang="es-ES" b="1" dirty="0" err="1"/>
              <a:t>op</a:t>
            </a:r>
            <a:r>
              <a:rPr lang="es-ES" dirty="0"/>
              <a:t> </a:t>
            </a:r>
            <a:r>
              <a:rPr lang="es-ES" dirty="0" err="1"/>
              <a:t>must</a:t>
            </a:r>
            <a:r>
              <a:rPr lang="es-ES" dirty="0"/>
              <a:t> be </a:t>
            </a:r>
            <a:r>
              <a:rPr lang="es-ES" dirty="0" err="1"/>
              <a:t>associative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1688275" y="4742423"/>
            <a:ext cx="5715000" cy="1477277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3796" name="5 CuadroTexto"/>
          <p:cNvSpPr txBox="1">
            <a:spLocks noChangeArrowheads="1"/>
          </p:cNvSpPr>
          <p:nvPr/>
        </p:nvSpPr>
        <p:spPr bwMode="auto">
          <a:xfrm>
            <a:off x="1676400" y="4724400"/>
            <a:ext cx="582453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ave=0.0, A[MAX];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reduction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(+:ave)</a:t>
            </a: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i&lt;MAX,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ave += A[i];}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ave = ave/MAX;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Example</a:t>
            </a:r>
            <a:r>
              <a:rPr lang="es-ES" altLang="es-ES" dirty="0"/>
              <a:t>: Compute PI – </a:t>
            </a:r>
            <a:r>
              <a:rPr lang="es-ES" altLang="es-ES" dirty="0" err="1"/>
              <a:t>Loop</a:t>
            </a:r>
            <a:r>
              <a:rPr lang="es-ES" altLang="es-ES" dirty="0"/>
              <a:t> &amp; </a:t>
            </a:r>
            <a:r>
              <a:rPr lang="es-ES" altLang="es-ES" dirty="0" err="1"/>
              <a:t>Redux</a:t>
            </a:r>
            <a:endParaRPr lang="es-ES" altLang="es-ES" dirty="0"/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266700" y="1028700"/>
            <a:ext cx="6743700" cy="5362575"/>
          </a:xfrm>
        </p:spPr>
        <p:txBody>
          <a:bodyPr/>
          <a:lstStyle/>
          <a:p>
            <a:r>
              <a:rPr lang="es-ES" altLang="es-ES" dirty="0" err="1"/>
              <a:t>Parallel</a:t>
            </a:r>
            <a:r>
              <a:rPr lang="es-ES" altLang="es-ES" dirty="0"/>
              <a:t> </a:t>
            </a:r>
            <a:r>
              <a:rPr lang="es-ES" altLang="es-ES" dirty="0" err="1"/>
              <a:t>code</a:t>
            </a:r>
            <a:endParaRPr lang="es-ES" altLang="es-ES" dirty="0"/>
          </a:p>
          <a:p>
            <a:pPr lvl="1"/>
            <a:r>
              <a:rPr lang="es-ES" altLang="es-ES" dirty="0" err="1"/>
              <a:t>Combined</a:t>
            </a:r>
            <a:r>
              <a:rPr lang="es-ES" altLang="es-ES" dirty="0"/>
              <a:t> </a:t>
            </a:r>
            <a:r>
              <a:rPr lang="es-ES" altLang="es-ES" dirty="0" err="1"/>
              <a:t>parallel</a:t>
            </a:r>
            <a:r>
              <a:rPr lang="es-ES" altLang="es-ES" dirty="0"/>
              <a:t> and </a:t>
            </a:r>
            <a:r>
              <a:rPr lang="es-ES" altLang="es-ES" dirty="0" err="1"/>
              <a:t>loop</a:t>
            </a:r>
            <a:r>
              <a:rPr lang="es-ES" altLang="es-ES" dirty="0"/>
              <a:t> </a:t>
            </a:r>
            <a:r>
              <a:rPr lang="es-ES" altLang="es-ES" dirty="0" err="1"/>
              <a:t>constructs</a:t>
            </a:r>
            <a:r>
              <a:rPr lang="es-ES" altLang="es-ES" dirty="0"/>
              <a:t> </a:t>
            </a:r>
            <a:endParaRPr lang="es-ES" altLang="es-ES" sz="1600" dirty="0"/>
          </a:p>
        </p:txBody>
      </p:sp>
      <p:sp>
        <p:nvSpPr>
          <p:cNvPr id="6" name="5 Rectángulo"/>
          <p:cNvSpPr/>
          <p:nvPr/>
        </p:nvSpPr>
        <p:spPr>
          <a:xfrm>
            <a:off x="739450" y="2193688"/>
            <a:ext cx="7566350" cy="3700502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0487" name="6 CuadroTexto"/>
          <p:cNvSpPr txBox="1">
            <a:spLocks noChangeArrowheads="1"/>
          </p:cNvSpPr>
          <p:nvPr/>
        </p:nvSpPr>
        <p:spPr bwMode="auto">
          <a:xfrm>
            <a:off x="762000" y="2200870"/>
            <a:ext cx="7620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omp.h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long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num_steps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=100000;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i;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x,pi,sum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=0.0;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= 1.0/(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num_steps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(x)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reduction</a:t>
            </a:r>
            <a:r>
              <a:rPr lang="es-ES" altLang="es-ES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(+:sum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(i=0;i&lt;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num_steps;i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x = (i+0.5)*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sum = sum+4.0/(1.0+x*x);}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pi = sum*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step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2269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688A9-C7E9-5C4D-867A-591E308D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reduction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82FBFF-8118-FA45-A153-9056DE4D2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 clause only works for scalar variables</a:t>
            </a:r>
          </a:p>
          <a:p>
            <a:r>
              <a:rPr lang="en-US" dirty="0"/>
              <a:t>What if we have to reduce an array. </a:t>
            </a:r>
          </a:p>
          <a:p>
            <a:r>
              <a:rPr lang="en-US" dirty="0"/>
              <a:t>Histogram example: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AB5AE65-446D-3F46-A6E9-EE8F7D501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4114800" cy="275557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E57FFFE-B540-6D44-8BE2-A5211FBC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2785022"/>
            <a:ext cx="4199573" cy="251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610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39925-9509-A64E-9C03-441C89169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computation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1346D67-6A50-A94E-A265-A160E6C0475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325961"/>
          <a:ext cx="2877932" cy="2361464"/>
        </p:xfrm>
        <a:graphic>
          <a:graphicData uri="http://schemas.openxmlformats.org/drawingml/2006/table">
            <a:tbl>
              <a:tblPr firstRow="1" bandRow="1"/>
              <a:tblGrid>
                <a:gridCol w="719483">
                  <a:extLst>
                    <a:ext uri="{9D8B030D-6E8A-4147-A177-3AD203B41FA5}">
                      <a16:colId xmlns:a16="http://schemas.microsoft.com/office/drawing/2014/main" val="1592291161"/>
                    </a:ext>
                  </a:extLst>
                </a:gridCol>
                <a:gridCol w="719483">
                  <a:extLst>
                    <a:ext uri="{9D8B030D-6E8A-4147-A177-3AD203B41FA5}">
                      <a16:colId xmlns:a16="http://schemas.microsoft.com/office/drawing/2014/main" val="367531914"/>
                    </a:ext>
                  </a:extLst>
                </a:gridCol>
                <a:gridCol w="719483">
                  <a:extLst>
                    <a:ext uri="{9D8B030D-6E8A-4147-A177-3AD203B41FA5}">
                      <a16:colId xmlns:a16="http://schemas.microsoft.com/office/drawing/2014/main" val="3619245465"/>
                    </a:ext>
                  </a:extLst>
                </a:gridCol>
                <a:gridCol w="719483">
                  <a:extLst>
                    <a:ext uri="{9D8B030D-6E8A-4147-A177-3AD203B41FA5}">
                      <a16:colId xmlns:a16="http://schemas.microsoft.com/office/drawing/2014/main" val="1864008302"/>
                    </a:ext>
                  </a:extLst>
                </a:gridCol>
              </a:tblGrid>
              <a:tr h="590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485630"/>
                  </a:ext>
                </a:extLst>
              </a:tr>
              <a:tr h="590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810605"/>
                  </a:ext>
                </a:extLst>
              </a:tr>
              <a:tr h="590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64895"/>
                  </a:ext>
                </a:extLst>
              </a:tr>
              <a:tr h="5903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2800" b="1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08947"/>
                  </a:ext>
                </a:extLst>
              </a:tr>
            </a:tbl>
          </a:graphicData>
        </a:graphic>
      </p:graphicFrame>
      <p:sp>
        <p:nvSpPr>
          <p:cNvPr id="17" name="Flecha derecha 16">
            <a:extLst>
              <a:ext uri="{FF2B5EF4-FFF2-40B4-BE49-F238E27FC236}">
                <a16:creationId xmlns:a16="http://schemas.microsoft.com/office/drawing/2014/main" id="{347B1433-CF12-1C47-8DBF-4065FC2E457F}"/>
              </a:ext>
            </a:extLst>
          </p:cNvPr>
          <p:cNvSpPr/>
          <p:nvPr/>
        </p:nvSpPr>
        <p:spPr>
          <a:xfrm rot="3001955">
            <a:off x="3087214" y="3291493"/>
            <a:ext cx="720436" cy="484632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63025B2C-92F2-AA49-BA6C-0640293E3DF6}"/>
              </a:ext>
            </a:extLst>
          </p:cNvPr>
          <p:cNvGraphicFramePr>
            <a:graphicFrameLocks noGrp="1"/>
          </p:cNvGraphicFramePr>
          <p:nvPr/>
        </p:nvGraphicFramePr>
        <p:xfrm>
          <a:off x="3030332" y="4038600"/>
          <a:ext cx="5728720" cy="370226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71109666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56699938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433910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8902085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79689968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7111739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61681560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60857434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</a:tbl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7B8ECFD2-F0F8-094B-AB05-7188B81BF56B}"/>
              </a:ext>
            </a:extLst>
          </p:cNvPr>
          <p:cNvSpPr txBox="1"/>
          <p:nvPr/>
        </p:nvSpPr>
        <p:spPr>
          <a:xfrm>
            <a:off x="5277743" y="3352539"/>
            <a:ext cx="11991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3200" dirty="0" err="1">
                <a:solidFill>
                  <a:prstClr val="black"/>
                </a:solidFill>
                <a:latin typeface="Calibri" panose="020F0502020204030204"/>
              </a:rPr>
              <a:t>image</a:t>
            </a:r>
            <a:endParaRPr lang="es-ES_tradnl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A3EB35B3-D5FC-9749-88EB-B5D94852A9A6}"/>
              </a:ext>
            </a:extLst>
          </p:cNvPr>
          <p:cNvGraphicFramePr>
            <a:graphicFrameLocks noGrp="1"/>
          </p:cNvGraphicFramePr>
          <p:nvPr/>
        </p:nvGraphicFramePr>
        <p:xfrm>
          <a:off x="4483194" y="5228181"/>
          <a:ext cx="2864360" cy="740452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203CBA1-B977-C648-8715-B37324367FD8}"/>
              </a:ext>
            </a:extLst>
          </p:cNvPr>
          <p:cNvCxnSpPr>
            <a:cxnSpLocks/>
          </p:cNvCxnSpPr>
          <p:nvPr/>
        </p:nvCxnSpPr>
        <p:spPr>
          <a:xfrm flipH="1">
            <a:off x="4975319" y="4437427"/>
            <a:ext cx="296780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88F3FC-C71F-BB45-B8F4-9CE3F6E11309}"/>
              </a:ext>
            </a:extLst>
          </p:cNvPr>
          <p:cNvSpPr txBox="1"/>
          <p:nvPr/>
        </p:nvSpPr>
        <p:spPr>
          <a:xfrm>
            <a:off x="4258322" y="4466453"/>
            <a:ext cx="1014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hist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[1]++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(x4)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CF3E884-7AF6-F74F-9A94-6EBA5174CE53}"/>
              </a:ext>
            </a:extLst>
          </p:cNvPr>
          <p:cNvCxnSpPr>
            <a:cxnSpLocks/>
          </p:cNvCxnSpPr>
          <p:nvPr/>
        </p:nvCxnSpPr>
        <p:spPr>
          <a:xfrm flipH="1">
            <a:off x="4975319" y="4437427"/>
            <a:ext cx="692331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9064107-5BEE-2746-BA94-764754459C10}"/>
              </a:ext>
            </a:extLst>
          </p:cNvPr>
          <p:cNvCxnSpPr>
            <a:cxnSpLocks/>
          </p:cNvCxnSpPr>
          <p:nvPr/>
        </p:nvCxnSpPr>
        <p:spPr>
          <a:xfrm flipH="1">
            <a:off x="4975319" y="4437427"/>
            <a:ext cx="1087882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FF56884B-A83C-6440-A48A-53173699C850}"/>
              </a:ext>
            </a:extLst>
          </p:cNvPr>
          <p:cNvCxnSpPr>
            <a:cxnSpLocks/>
          </p:cNvCxnSpPr>
          <p:nvPr/>
        </p:nvCxnSpPr>
        <p:spPr>
          <a:xfrm flipH="1">
            <a:off x="4975319" y="4437427"/>
            <a:ext cx="1483434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9F08F65-6A61-D24D-95DB-D205D17C2C79}"/>
              </a:ext>
            </a:extLst>
          </p:cNvPr>
          <p:cNvSpPr txBox="1"/>
          <p:nvPr/>
        </p:nvSpPr>
        <p:spPr>
          <a:xfrm>
            <a:off x="5548057" y="5800145"/>
            <a:ext cx="789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3200" dirty="0" err="1">
                <a:solidFill>
                  <a:prstClr val="black"/>
                </a:solidFill>
                <a:latin typeface="Calibri" panose="020F0502020204030204"/>
              </a:rPr>
              <a:t>hist</a:t>
            </a:r>
            <a:endParaRPr lang="es-ES_tradnl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7" name="Llamada rectangular redondeada 26">
            <a:extLst>
              <a:ext uri="{FF2B5EF4-FFF2-40B4-BE49-F238E27FC236}">
                <a16:creationId xmlns:a16="http://schemas.microsoft.com/office/drawing/2014/main" id="{CB50B192-DB08-6848-8895-74F1B1F9CAC4}"/>
              </a:ext>
            </a:extLst>
          </p:cNvPr>
          <p:cNvSpPr/>
          <p:nvPr/>
        </p:nvSpPr>
        <p:spPr>
          <a:xfrm>
            <a:off x="2454609" y="4835785"/>
            <a:ext cx="1573325" cy="1372560"/>
          </a:xfrm>
          <a:prstGeom prst="wedgeRoundRectCallout">
            <a:avLst>
              <a:gd name="adj1" fmla="val 106235"/>
              <a:gd name="adj2" fmla="val 13"/>
              <a:gd name="adj3" fmla="val 1666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b="1" kern="0" dirty="0" err="1">
                <a:solidFill>
                  <a:prstClr val="white"/>
                </a:solidFill>
                <a:latin typeface="Calibri" panose="020F0502020204030204"/>
              </a:rPr>
              <a:t>bin</a:t>
            </a:r>
            <a:r>
              <a:rPr lang="es-ES_tradnl" sz="1600" b="1" kern="0" dirty="0">
                <a:solidFill>
                  <a:prstClr val="white"/>
                </a:solidFill>
                <a:latin typeface="Calibri" panose="020F0502020204030204"/>
              </a:rPr>
              <a:t> 1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contains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because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there</a:t>
            </a:r>
            <a:endParaRPr lang="es-ES_tradnl" sz="1600" kern="0" dirty="0">
              <a:solidFill>
                <a:prstClr val="white"/>
              </a:solidFill>
              <a:latin typeface="Calibri" panose="020F0502020204030204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are </a:t>
            </a: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four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pixels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with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tone</a:t>
            </a:r>
            <a:r>
              <a:rPr lang="es-ES_tradnl" sz="1600" kern="0" dirty="0">
                <a:solidFill>
                  <a:prstClr val="white"/>
                </a:solidFill>
                <a:latin typeface="Calibri" panose="020F0502020204030204"/>
              </a:rPr>
              <a:t> 1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3B906450-07FF-A648-B9F8-FF6DB0634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987" y="1191326"/>
            <a:ext cx="5605670" cy="17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162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090CE-13B8-8F41-938E-08AC3B5E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unsafe implementation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700AD954-5E21-EB42-8A5C-FDD2403DAA84}"/>
              </a:ext>
            </a:extLst>
          </p:cNvPr>
          <p:cNvSpPr/>
          <p:nvPr/>
        </p:nvSpPr>
        <p:spPr>
          <a:xfrm>
            <a:off x="5135407" y="1143000"/>
            <a:ext cx="2911139" cy="1231106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C8BBF89-D9A4-344D-B469-BDB7FCB1F8D6}"/>
              </a:ext>
            </a:extLst>
          </p:cNvPr>
          <p:cNvSpPr/>
          <p:nvPr/>
        </p:nvSpPr>
        <p:spPr>
          <a:xfrm>
            <a:off x="2224268" y="1153818"/>
            <a:ext cx="2911139" cy="1231106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671A2D8-1BC3-9F40-8C06-307BE665F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433264"/>
              </p:ext>
            </p:extLst>
          </p:nvPr>
        </p:nvGraphicFramePr>
        <p:xfrm>
          <a:off x="2271047" y="1857776"/>
          <a:ext cx="5728720" cy="370226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71109666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56699938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433910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8902085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79689968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7111739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61681560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60857434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4EBD91B4-CEBD-E942-AD54-DFB5135A8900}"/>
              </a:ext>
            </a:extLst>
          </p:cNvPr>
          <p:cNvSpPr txBox="1"/>
          <p:nvPr/>
        </p:nvSpPr>
        <p:spPr>
          <a:xfrm>
            <a:off x="1241111" y="1758604"/>
            <a:ext cx="102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image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0947602-9CED-0A40-A656-D2DD55C66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292256"/>
              </p:ext>
            </p:extLst>
          </p:nvPr>
        </p:nvGraphicFramePr>
        <p:xfrm>
          <a:off x="3723909" y="3047357"/>
          <a:ext cx="2864360" cy="740452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01E19C3-2F30-A147-B4A8-A010809D74F1}"/>
              </a:ext>
            </a:extLst>
          </p:cNvPr>
          <p:cNvCxnSpPr>
            <a:cxnSpLocks/>
          </p:cNvCxnSpPr>
          <p:nvPr/>
        </p:nvCxnSpPr>
        <p:spPr>
          <a:xfrm flipH="1">
            <a:off x="4216034" y="2256603"/>
            <a:ext cx="296780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2A2436-2D82-1248-8FCC-6510592EC2C4}"/>
              </a:ext>
            </a:extLst>
          </p:cNvPr>
          <p:cNvSpPr txBox="1"/>
          <p:nvPr/>
        </p:nvSpPr>
        <p:spPr>
          <a:xfrm>
            <a:off x="3367655" y="1209300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[1]++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27A312C-1310-0845-B573-07ECA0F43780}"/>
              </a:ext>
            </a:extLst>
          </p:cNvPr>
          <p:cNvCxnSpPr>
            <a:cxnSpLocks/>
          </p:cNvCxnSpPr>
          <p:nvPr/>
        </p:nvCxnSpPr>
        <p:spPr>
          <a:xfrm flipH="1">
            <a:off x="4216034" y="2256603"/>
            <a:ext cx="1483434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80FBB75-DA6A-CD4F-BBFF-CA88C2FA312D}"/>
              </a:ext>
            </a:extLst>
          </p:cNvPr>
          <p:cNvSpPr txBox="1"/>
          <p:nvPr/>
        </p:nvSpPr>
        <p:spPr>
          <a:xfrm>
            <a:off x="2732554" y="2931960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pic>
        <p:nvPicPr>
          <p:cNvPr id="13" name="Picture 81">
            <a:extLst>
              <a:ext uri="{FF2B5EF4-FFF2-40B4-BE49-F238E27FC236}">
                <a16:creationId xmlns:a16="http://schemas.microsoft.com/office/drawing/2014/main" id="{8E8F4EC7-8825-2949-9C84-A6D12294E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432" y="1265590"/>
            <a:ext cx="73533" cy="480414"/>
          </a:xfrm>
          <a:prstGeom prst="rect">
            <a:avLst/>
          </a:prstGeom>
        </p:spPr>
      </p:pic>
      <p:pic>
        <p:nvPicPr>
          <p:cNvPr id="14" name="Picture 81">
            <a:extLst>
              <a:ext uri="{FF2B5EF4-FFF2-40B4-BE49-F238E27FC236}">
                <a16:creationId xmlns:a16="http://schemas.microsoft.com/office/drawing/2014/main" id="{824B375E-1544-934B-984E-5F422DBF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35" y="1265590"/>
            <a:ext cx="73533" cy="48041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7B75E3F4-9A85-3D42-8E80-0DE78477AAEE}"/>
              </a:ext>
            </a:extLst>
          </p:cNvPr>
          <p:cNvSpPr txBox="1"/>
          <p:nvPr/>
        </p:nvSpPr>
        <p:spPr>
          <a:xfrm>
            <a:off x="5613523" y="1206307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[1]++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DAC9580-5C15-C04D-8ABE-80681C1006D5}"/>
              </a:ext>
            </a:extLst>
          </p:cNvPr>
          <p:cNvSpPr txBox="1"/>
          <p:nvPr/>
        </p:nvSpPr>
        <p:spPr>
          <a:xfrm>
            <a:off x="2271047" y="1196109"/>
            <a:ext cx="102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0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9D536E-38E2-F348-A43E-53E1C2A8DAC1}"/>
              </a:ext>
            </a:extLst>
          </p:cNvPr>
          <p:cNvSpPr txBox="1"/>
          <p:nvPr/>
        </p:nvSpPr>
        <p:spPr>
          <a:xfrm>
            <a:off x="6974134" y="1182844"/>
            <a:ext cx="102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1</a:t>
            </a:r>
          </a:p>
        </p:txBody>
      </p:sp>
      <p:sp>
        <p:nvSpPr>
          <p:cNvPr id="18" name="Llamada rectangular redondeada 17">
            <a:extLst>
              <a:ext uri="{FF2B5EF4-FFF2-40B4-BE49-F238E27FC236}">
                <a16:creationId xmlns:a16="http://schemas.microsoft.com/office/drawing/2014/main" id="{54F6B2A0-B574-DD45-8414-590584C7BE61}"/>
              </a:ext>
            </a:extLst>
          </p:cNvPr>
          <p:cNvSpPr/>
          <p:nvPr/>
        </p:nvSpPr>
        <p:spPr>
          <a:xfrm>
            <a:off x="1066800" y="2467078"/>
            <a:ext cx="2233888" cy="498125"/>
          </a:xfrm>
          <a:prstGeom prst="wedgeRoundRectCallout">
            <a:avLst>
              <a:gd name="adj1" fmla="val 89103"/>
              <a:gd name="adj2" fmla="val 83843"/>
              <a:gd name="adj3" fmla="val 1666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</a:t>
            </a:r>
            <a:r>
              <a:rPr kumimoji="0" lang="es-ES_tradnl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</a:t>
            </a:r>
            <a:r>
              <a:rPr kumimoji="0" lang="es-ES_trad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shared</a:t>
            </a:r>
            <a:r>
              <a:rPr kumimoji="0" lang="es-ES_trad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mutable </a:t>
            </a:r>
            <a:r>
              <a:rPr kumimoji="0" lang="es-ES_trad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state</a:t>
            </a:r>
            <a:r>
              <a:rPr kumimoji="0" lang="es-ES_trad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</a:t>
            </a:r>
          </a:p>
        </p:txBody>
      </p:sp>
      <p:sp>
        <p:nvSpPr>
          <p:cNvPr id="19" name="Explosión 2 18">
            <a:extLst>
              <a:ext uri="{FF2B5EF4-FFF2-40B4-BE49-F238E27FC236}">
                <a16:creationId xmlns:a16="http://schemas.microsoft.com/office/drawing/2014/main" id="{DADE661C-FC6F-BA4F-BB30-2B915941D26A}"/>
              </a:ext>
            </a:extLst>
          </p:cNvPr>
          <p:cNvSpPr/>
          <p:nvPr/>
        </p:nvSpPr>
        <p:spPr>
          <a:xfrm>
            <a:off x="6676246" y="2710699"/>
            <a:ext cx="1319514" cy="756366"/>
          </a:xfrm>
          <a:prstGeom prst="irregularSeal2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89292D8-A97D-AC4F-900E-3AEAA7E2B184}"/>
              </a:ext>
            </a:extLst>
          </p:cNvPr>
          <p:cNvSpPr txBox="1"/>
          <p:nvPr/>
        </p:nvSpPr>
        <p:spPr>
          <a:xfrm rot="20136254">
            <a:off x="6839009" y="2904215"/>
            <a:ext cx="81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white"/>
                </a:solidFill>
                <a:latin typeface="Calibri" panose="020F0502020204030204"/>
              </a:rPr>
              <a:t>Wrong</a:t>
            </a:r>
            <a:endParaRPr lang="es-ES_tradnl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F80CA50-2536-F54A-9FEF-49E14E5A3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76" y="3847320"/>
            <a:ext cx="7584294" cy="25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49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2AD3D-3A5F-384E-9B10-250BD1A6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coarse-grained lock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EF9AF03-DC74-0343-95C5-45500FEF3E53}"/>
              </a:ext>
            </a:extLst>
          </p:cNvPr>
          <p:cNvSpPr/>
          <p:nvPr/>
        </p:nvSpPr>
        <p:spPr>
          <a:xfrm>
            <a:off x="3435357" y="2710809"/>
            <a:ext cx="3128245" cy="1022991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F631DEB6-9073-F24A-8F72-1EA1AA10CE5A}"/>
              </a:ext>
            </a:extLst>
          </p:cNvPr>
          <p:cNvSpPr/>
          <p:nvPr/>
        </p:nvSpPr>
        <p:spPr>
          <a:xfrm>
            <a:off x="4951469" y="1088991"/>
            <a:ext cx="2911139" cy="1231106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5FA3E379-9453-5344-89EB-458C8466E341}"/>
              </a:ext>
            </a:extLst>
          </p:cNvPr>
          <p:cNvSpPr/>
          <p:nvPr/>
        </p:nvSpPr>
        <p:spPr>
          <a:xfrm>
            <a:off x="2040330" y="1099809"/>
            <a:ext cx="2911139" cy="1231106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B3DB10B-4F35-CE40-8B97-81ADAA77D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29743"/>
              </p:ext>
            </p:extLst>
          </p:nvPr>
        </p:nvGraphicFramePr>
        <p:xfrm>
          <a:off x="2087109" y="1803767"/>
          <a:ext cx="5728720" cy="370226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71109666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56699938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433910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8902085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79689968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7111739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61681560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60857434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FC6B351-736C-F941-9924-2D175FE7E0A0}"/>
              </a:ext>
            </a:extLst>
          </p:cNvPr>
          <p:cNvSpPr txBox="1"/>
          <p:nvPr/>
        </p:nvSpPr>
        <p:spPr>
          <a:xfrm>
            <a:off x="1066800" y="1723845"/>
            <a:ext cx="102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image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AB1673B3-820B-B34B-BA5E-78F48F47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81376"/>
              </p:ext>
            </p:extLst>
          </p:nvPr>
        </p:nvGraphicFramePr>
        <p:xfrm>
          <a:off x="3539971" y="2993348"/>
          <a:ext cx="2864360" cy="740452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5AA3660-F5C2-8B4F-A263-71D69B92A35A}"/>
              </a:ext>
            </a:extLst>
          </p:cNvPr>
          <p:cNvCxnSpPr>
            <a:cxnSpLocks/>
          </p:cNvCxnSpPr>
          <p:nvPr/>
        </p:nvCxnSpPr>
        <p:spPr>
          <a:xfrm flipH="1">
            <a:off x="4032096" y="2202594"/>
            <a:ext cx="296780" cy="762152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7A82A7-03A2-EA48-B638-220EFB1723C9}"/>
              </a:ext>
            </a:extLst>
          </p:cNvPr>
          <p:cNvSpPr txBox="1"/>
          <p:nvPr/>
        </p:nvSpPr>
        <p:spPr>
          <a:xfrm>
            <a:off x="3183717" y="1155291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[1]++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DE491ED-1370-F84E-87FC-E807A6298779}"/>
              </a:ext>
            </a:extLst>
          </p:cNvPr>
          <p:cNvCxnSpPr>
            <a:cxnSpLocks/>
          </p:cNvCxnSpPr>
          <p:nvPr/>
        </p:nvCxnSpPr>
        <p:spPr>
          <a:xfrm>
            <a:off x="5852885" y="2196871"/>
            <a:ext cx="0" cy="43356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ACE22EB-3A5F-C747-B5B6-719AB33869A1}"/>
              </a:ext>
            </a:extLst>
          </p:cNvPr>
          <p:cNvSpPr txBox="1"/>
          <p:nvPr/>
        </p:nvSpPr>
        <p:spPr>
          <a:xfrm>
            <a:off x="2412872" y="2877951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pic>
        <p:nvPicPr>
          <p:cNvPr id="14" name="Picture 81">
            <a:extLst>
              <a:ext uri="{FF2B5EF4-FFF2-40B4-BE49-F238E27FC236}">
                <a16:creationId xmlns:a16="http://schemas.microsoft.com/office/drawing/2014/main" id="{187161CC-FDD2-AA4F-87DD-CD9AC4DB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494" y="1211581"/>
            <a:ext cx="73533" cy="480414"/>
          </a:xfrm>
          <a:prstGeom prst="rect">
            <a:avLst/>
          </a:prstGeom>
        </p:spPr>
      </p:pic>
      <p:pic>
        <p:nvPicPr>
          <p:cNvPr id="15" name="Picture 81">
            <a:extLst>
              <a:ext uri="{FF2B5EF4-FFF2-40B4-BE49-F238E27FC236}">
                <a16:creationId xmlns:a16="http://schemas.microsoft.com/office/drawing/2014/main" id="{267D1A7E-D152-6142-8F6F-047C4C24C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997" y="1211581"/>
            <a:ext cx="73533" cy="48041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8497A16-1812-3046-8457-61A1D816DB47}"/>
              </a:ext>
            </a:extLst>
          </p:cNvPr>
          <p:cNvSpPr txBox="1"/>
          <p:nvPr/>
        </p:nvSpPr>
        <p:spPr>
          <a:xfrm>
            <a:off x="5429585" y="1152298"/>
            <a:ext cx="125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[6]++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9907EAB-01FF-6543-9822-32B9934324B7}"/>
              </a:ext>
            </a:extLst>
          </p:cNvPr>
          <p:cNvSpPr txBox="1"/>
          <p:nvPr/>
        </p:nvSpPr>
        <p:spPr>
          <a:xfrm>
            <a:off x="2087109" y="1142100"/>
            <a:ext cx="102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0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D9ADC2-C32A-C047-94BD-34BE48021DC1}"/>
              </a:ext>
            </a:extLst>
          </p:cNvPr>
          <p:cNvSpPr txBox="1"/>
          <p:nvPr/>
        </p:nvSpPr>
        <p:spPr>
          <a:xfrm>
            <a:off x="6790196" y="1128835"/>
            <a:ext cx="102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B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1</a:t>
            </a:r>
          </a:p>
        </p:txBody>
      </p:sp>
      <p:sp>
        <p:nvSpPr>
          <p:cNvPr id="19" name="Llamada rectangular redondeada 18">
            <a:extLst>
              <a:ext uri="{FF2B5EF4-FFF2-40B4-BE49-F238E27FC236}">
                <a16:creationId xmlns:a16="http://schemas.microsoft.com/office/drawing/2014/main" id="{8B8D4AD0-E2F8-9144-84D6-009F0924A6C7}"/>
              </a:ext>
            </a:extLst>
          </p:cNvPr>
          <p:cNvSpPr/>
          <p:nvPr/>
        </p:nvSpPr>
        <p:spPr>
          <a:xfrm>
            <a:off x="1249926" y="2413069"/>
            <a:ext cx="1866824" cy="498125"/>
          </a:xfrm>
          <a:prstGeom prst="wedgeRoundRectCallout">
            <a:avLst>
              <a:gd name="adj1" fmla="val 71087"/>
              <a:gd name="adj2" fmla="val 30038"/>
              <a:gd name="adj3" fmla="val 1666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Coarse-grained</a:t>
            </a:r>
            <a:r>
              <a:rPr kumimoji="0" lang="es-ES_trad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_tradnl" sz="16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lock</a:t>
            </a:r>
            <a:endParaRPr kumimoji="0" lang="es-ES_tradnl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F2A5EE1-9568-C940-8B2A-5AAD35F4D1FB}"/>
              </a:ext>
            </a:extLst>
          </p:cNvPr>
          <p:cNvGrpSpPr/>
          <p:nvPr/>
        </p:nvGrpSpPr>
        <p:grpSpPr>
          <a:xfrm>
            <a:off x="5977526" y="2211669"/>
            <a:ext cx="1319514" cy="756366"/>
            <a:chOff x="7675527" y="2755224"/>
            <a:chExt cx="1319514" cy="756366"/>
          </a:xfrm>
        </p:grpSpPr>
        <p:sp>
          <p:nvSpPr>
            <p:cNvPr id="21" name="Explosión 2 20">
              <a:extLst>
                <a:ext uri="{FF2B5EF4-FFF2-40B4-BE49-F238E27FC236}">
                  <a16:creationId xmlns:a16="http://schemas.microsoft.com/office/drawing/2014/main" id="{E6CE85D4-98C1-A742-BEDE-CBEE28C4CE99}"/>
                </a:ext>
              </a:extLst>
            </p:cNvPr>
            <p:cNvSpPr/>
            <p:nvPr/>
          </p:nvSpPr>
          <p:spPr>
            <a:xfrm>
              <a:off x="7675527" y="2755224"/>
              <a:ext cx="1319514" cy="756366"/>
            </a:xfrm>
            <a:prstGeom prst="irregularSeal2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_tradnl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A1FDC3C-A8EE-8B44-B156-8DBC8CBE41EC}"/>
                </a:ext>
              </a:extLst>
            </p:cNvPr>
            <p:cNvSpPr txBox="1"/>
            <p:nvPr/>
          </p:nvSpPr>
          <p:spPr>
            <a:xfrm rot="20136254">
              <a:off x="7893178" y="2948740"/>
              <a:ext cx="702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_trad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rPr>
                <a:t>Serial</a:t>
              </a:r>
            </a:p>
          </p:txBody>
        </p:sp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84F6671B-8BCD-EA4D-AEA0-E186295E2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899" y="2553887"/>
            <a:ext cx="388835" cy="388835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7E1987C-1BB9-AB49-BF84-90D4C10A8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50" y="4124512"/>
            <a:ext cx="8293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38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08DF0-4F64-2144-B7F8-CCEC2DC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</a:t>
            </a:r>
            <a:r>
              <a:rPr lang="en-US" dirty="0" err="1"/>
              <a:t>privatization+reduction</a:t>
            </a:r>
            <a:endParaRPr lang="en-US" dirty="0"/>
          </a:p>
        </p:txBody>
      </p: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58C8E03A-4D58-D847-8344-918455CF5E4F}"/>
              </a:ext>
            </a:extLst>
          </p:cNvPr>
          <p:cNvSpPr/>
          <p:nvPr/>
        </p:nvSpPr>
        <p:spPr>
          <a:xfrm>
            <a:off x="5029200" y="1725931"/>
            <a:ext cx="2911139" cy="2215692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ángulo redondeado 52">
            <a:extLst>
              <a:ext uri="{FF2B5EF4-FFF2-40B4-BE49-F238E27FC236}">
                <a16:creationId xmlns:a16="http://schemas.microsoft.com/office/drawing/2014/main" id="{566A3FA8-846C-0C44-97B8-4E581AA70B9E}"/>
              </a:ext>
            </a:extLst>
          </p:cNvPr>
          <p:cNvSpPr/>
          <p:nvPr/>
        </p:nvSpPr>
        <p:spPr>
          <a:xfrm>
            <a:off x="2118061" y="1736748"/>
            <a:ext cx="2911139" cy="2204875"/>
          </a:xfrm>
          <a:prstGeom prst="roundRect">
            <a:avLst>
              <a:gd name="adj" fmla="val 9145"/>
            </a:avLst>
          </a:prstGeom>
          <a:solidFill>
            <a:srgbClr val="5B9BD5">
              <a:lumMod val="40000"/>
              <a:lumOff val="6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kern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4" name="Tabla 53">
            <a:extLst>
              <a:ext uri="{FF2B5EF4-FFF2-40B4-BE49-F238E27FC236}">
                <a16:creationId xmlns:a16="http://schemas.microsoft.com/office/drawing/2014/main" id="{B398BA0B-AC43-E743-B2E9-F7C9141B82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0057"/>
              </p:ext>
            </p:extLst>
          </p:nvPr>
        </p:nvGraphicFramePr>
        <p:xfrm>
          <a:off x="2164840" y="2440707"/>
          <a:ext cx="5728720" cy="370226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71109666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56699938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4339104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8902085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79689968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571117393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61681560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60857434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6E6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7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</a:tbl>
          </a:graphicData>
        </a:graphic>
      </p:graphicFrame>
      <p:sp>
        <p:nvSpPr>
          <p:cNvPr id="55" name="CuadroTexto 54">
            <a:extLst>
              <a:ext uri="{FF2B5EF4-FFF2-40B4-BE49-F238E27FC236}">
                <a16:creationId xmlns:a16="http://schemas.microsoft.com/office/drawing/2014/main" id="{A66406AC-4771-F540-B4C8-E9735F912B3D}"/>
              </a:ext>
            </a:extLst>
          </p:cNvPr>
          <p:cNvSpPr txBox="1"/>
          <p:nvPr/>
        </p:nvSpPr>
        <p:spPr>
          <a:xfrm>
            <a:off x="1019398" y="2331910"/>
            <a:ext cx="1025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image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graphicFrame>
        <p:nvGraphicFramePr>
          <p:cNvPr id="56" name="Tabla 55">
            <a:extLst>
              <a:ext uri="{FF2B5EF4-FFF2-40B4-BE49-F238E27FC236}">
                <a16:creationId xmlns:a16="http://schemas.microsoft.com/office/drawing/2014/main" id="{BC40F085-2800-3940-B422-198BBE0CE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743628"/>
              </p:ext>
            </p:extLst>
          </p:nvPr>
        </p:nvGraphicFramePr>
        <p:xfrm>
          <a:off x="3617702" y="4462186"/>
          <a:ext cx="2864360" cy="740452"/>
        </p:xfrm>
        <a:graphic>
          <a:graphicData uri="http://schemas.openxmlformats.org/drawingml/2006/table">
            <a:tbl>
              <a:tblPr firstRow="1" bandRow="1"/>
              <a:tblGrid>
                <a:gridCol w="358045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58045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37022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sp>
        <p:nvSpPr>
          <p:cNvPr id="57" name="CuadroTexto 56">
            <a:extLst>
              <a:ext uri="{FF2B5EF4-FFF2-40B4-BE49-F238E27FC236}">
                <a16:creationId xmlns:a16="http://schemas.microsoft.com/office/drawing/2014/main" id="{634A1110-BE07-8B40-903D-BB168028909A}"/>
              </a:ext>
            </a:extLst>
          </p:cNvPr>
          <p:cNvSpPr txBox="1"/>
          <p:nvPr/>
        </p:nvSpPr>
        <p:spPr>
          <a:xfrm>
            <a:off x="2616752" y="4383424"/>
            <a:ext cx="1034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2400" dirty="0" err="1">
                <a:solidFill>
                  <a:prstClr val="black"/>
                </a:solidFill>
                <a:latin typeface="Calibri" panose="020F0502020204030204"/>
              </a:rPr>
              <a:t>hist_p</a:t>
            </a:r>
            <a:r>
              <a:rPr lang="es-ES_tradnl" sz="2400" dirty="0">
                <a:solidFill>
                  <a:prstClr val="black"/>
                </a:solidFill>
                <a:latin typeface="Calibri" panose="020F0502020204030204"/>
              </a:rPr>
              <a:t>:</a:t>
            </a:r>
          </a:p>
        </p:txBody>
      </p:sp>
      <p:pic>
        <p:nvPicPr>
          <p:cNvPr id="58" name="Picture 81">
            <a:extLst>
              <a:ext uri="{FF2B5EF4-FFF2-40B4-BE49-F238E27FC236}">
                <a16:creationId xmlns:a16="http://schemas.microsoft.com/office/drawing/2014/main" id="{D325B389-697E-C945-ACE4-E9CF90B1B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462" y="1848521"/>
            <a:ext cx="73533" cy="480414"/>
          </a:xfrm>
          <a:prstGeom prst="rect">
            <a:avLst/>
          </a:prstGeom>
        </p:spPr>
      </p:pic>
      <p:pic>
        <p:nvPicPr>
          <p:cNvPr id="59" name="Picture 81">
            <a:extLst>
              <a:ext uri="{FF2B5EF4-FFF2-40B4-BE49-F238E27FC236}">
                <a16:creationId xmlns:a16="http://schemas.microsoft.com/office/drawing/2014/main" id="{12A8190E-B693-E24E-A817-44CE2E0A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374" y="1848521"/>
            <a:ext cx="73533" cy="480414"/>
          </a:xfrm>
          <a:prstGeom prst="rect">
            <a:avLst/>
          </a:prstGeom>
        </p:spPr>
      </p:pic>
      <p:sp>
        <p:nvSpPr>
          <p:cNvPr id="60" name="CuadroTexto 59">
            <a:extLst>
              <a:ext uri="{FF2B5EF4-FFF2-40B4-BE49-F238E27FC236}">
                <a16:creationId xmlns:a16="http://schemas.microsoft.com/office/drawing/2014/main" id="{D3BCD65A-DC23-8A47-9DE3-A597A346AE9C}"/>
              </a:ext>
            </a:extLst>
          </p:cNvPr>
          <p:cNvSpPr txBox="1"/>
          <p:nvPr/>
        </p:nvSpPr>
        <p:spPr>
          <a:xfrm>
            <a:off x="2164840" y="1779040"/>
            <a:ext cx="1029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AAAEF76-73CB-FB41-A32A-002FE5D407C0}"/>
              </a:ext>
            </a:extLst>
          </p:cNvPr>
          <p:cNvSpPr txBox="1"/>
          <p:nvPr/>
        </p:nvSpPr>
        <p:spPr>
          <a:xfrm>
            <a:off x="6867927" y="1765775"/>
            <a:ext cx="102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 err="1">
                <a:solidFill>
                  <a:prstClr val="black"/>
                </a:solidFill>
                <a:latin typeface="Calibri" panose="020F0502020204030204"/>
              </a:rPr>
              <a:t>Thread</a:t>
            </a: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 B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s-ES_tradnl" dirty="0">
                <a:solidFill>
                  <a:prstClr val="black"/>
                </a:solidFill>
                <a:latin typeface="Calibri" panose="020F0502020204030204"/>
              </a:rPr>
              <a:t>Core 1</a:t>
            </a:r>
          </a:p>
        </p:txBody>
      </p:sp>
      <p:sp>
        <p:nvSpPr>
          <p:cNvPr id="62" name="Llamada rectangular redondeada 61">
            <a:extLst>
              <a:ext uri="{FF2B5EF4-FFF2-40B4-BE49-F238E27FC236}">
                <a16:creationId xmlns:a16="http://schemas.microsoft.com/office/drawing/2014/main" id="{A59FE32B-D11E-7F4B-9233-B9AD03F2937C}"/>
              </a:ext>
            </a:extLst>
          </p:cNvPr>
          <p:cNvSpPr/>
          <p:nvPr/>
        </p:nvSpPr>
        <p:spPr>
          <a:xfrm>
            <a:off x="2733820" y="4038599"/>
            <a:ext cx="1188349" cy="317836"/>
          </a:xfrm>
          <a:prstGeom prst="wedgeRoundRectCallout">
            <a:avLst>
              <a:gd name="adj1" fmla="val 100593"/>
              <a:gd name="adj2" fmla="val -8898"/>
              <a:gd name="adj3" fmla="val 1666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Reduction</a:t>
            </a:r>
            <a:endParaRPr lang="es-ES_tradnl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3" name="Grupo 62">
            <a:extLst>
              <a:ext uri="{FF2B5EF4-FFF2-40B4-BE49-F238E27FC236}">
                <a16:creationId xmlns:a16="http://schemas.microsoft.com/office/drawing/2014/main" id="{53110993-45CF-F94F-B267-149D30A6D76F}"/>
              </a:ext>
            </a:extLst>
          </p:cNvPr>
          <p:cNvGrpSpPr/>
          <p:nvPr/>
        </p:nvGrpSpPr>
        <p:grpSpPr>
          <a:xfrm>
            <a:off x="4458579" y="1600200"/>
            <a:ext cx="1319514" cy="756366"/>
            <a:chOff x="7675527" y="2755224"/>
            <a:chExt cx="1319514" cy="756366"/>
          </a:xfrm>
        </p:grpSpPr>
        <p:sp>
          <p:nvSpPr>
            <p:cNvPr id="64" name="Explosión 2 63">
              <a:extLst>
                <a:ext uri="{FF2B5EF4-FFF2-40B4-BE49-F238E27FC236}">
                  <a16:creationId xmlns:a16="http://schemas.microsoft.com/office/drawing/2014/main" id="{E8AA0E14-8059-B442-A6BA-FC5279D50090}"/>
                </a:ext>
              </a:extLst>
            </p:cNvPr>
            <p:cNvSpPr/>
            <p:nvPr/>
          </p:nvSpPr>
          <p:spPr>
            <a:xfrm>
              <a:off x="7675527" y="2755224"/>
              <a:ext cx="1319514" cy="756366"/>
            </a:xfrm>
            <a:prstGeom prst="irregularSeal2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s-ES_tradnl" sz="1050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034FC1BE-9A4F-F84D-9026-91A370ADF9FC}"/>
                </a:ext>
              </a:extLst>
            </p:cNvPr>
            <p:cNvSpPr txBox="1"/>
            <p:nvPr/>
          </p:nvSpPr>
          <p:spPr>
            <a:xfrm rot="20136254">
              <a:off x="7809855" y="2948740"/>
              <a:ext cx="869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s-ES_tradnl" kern="0" dirty="0" err="1">
                  <a:solidFill>
                    <a:prstClr val="white"/>
                  </a:solidFill>
                  <a:latin typeface="Calibri" panose="020F0502020204030204"/>
                </a:rPr>
                <a:t>Parallel</a:t>
              </a:r>
              <a:endParaRPr lang="es-ES_tradnl" kern="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515A7236-97C7-D344-91D7-15600A7B75A0}"/>
              </a:ext>
            </a:extLst>
          </p:cNvPr>
          <p:cNvCxnSpPr>
            <a:cxnSpLocks/>
          </p:cNvCxnSpPr>
          <p:nvPr/>
        </p:nvCxnSpPr>
        <p:spPr>
          <a:xfrm>
            <a:off x="4127785" y="2833777"/>
            <a:ext cx="244059" cy="256300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67" name="Tabla 66">
            <a:extLst>
              <a:ext uri="{FF2B5EF4-FFF2-40B4-BE49-F238E27FC236}">
                <a16:creationId xmlns:a16="http://schemas.microsoft.com/office/drawing/2014/main" id="{05D98C2F-1202-1E40-A1B6-A9B88E95B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276003"/>
              </p:ext>
            </p:extLst>
          </p:nvPr>
        </p:nvGraphicFramePr>
        <p:xfrm>
          <a:off x="2404211" y="3093020"/>
          <a:ext cx="2415208" cy="609600"/>
        </p:xfrm>
        <a:graphic>
          <a:graphicData uri="http://schemas.openxmlformats.org/drawingml/2006/table">
            <a:tbl>
              <a:tblPr firstRow="1" bandRow="1"/>
              <a:tblGrid>
                <a:gridCol w="301901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272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272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sp>
        <p:nvSpPr>
          <p:cNvPr id="68" name="CuadroTexto 67">
            <a:extLst>
              <a:ext uri="{FF2B5EF4-FFF2-40B4-BE49-F238E27FC236}">
                <a16:creationId xmlns:a16="http://schemas.microsoft.com/office/drawing/2014/main" id="{56B1C8A5-F47E-B24A-A5B3-148703F4581A}"/>
              </a:ext>
            </a:extLst>
          </p:cNvPr>
          <p:cNvSpPr txBox="1"/>
          <p:nvPr/>
        </p:nvSpPr>
        <p:spPr>
          <a:xfrm>
            <a:off x="3281404" y="3525709"/>
            <a:ext cx="66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2000" dirty="0" err="1">
                <a:solidFill>
                  <a:prstClr val="black"/>
                </a:solidFill>
                <a:latin typeface="Calibri" panose="020F0502020204030204"/>
              </a:rPr>
              <a:t>myH</a:t>
            </a:r>
            <a:endParaRPr lang="es-ES_tradnl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EB20197-4507-754C-9B37-939EEC4445DB}"/>
              </a:ext>
            </a:extLst>
          </p:cNvPr>
          <p:cNvCxnSpPr>
            <a:cxnSpLocks/>
          </p:cNvCxnSpPr>
          <p:nvPr/>
        </p:nvCxnSpPr>
        <p:spPr>
          <a:xfrm flipH="1">
            <a:off x="3451601" y="2842158"/>
            <a:ext cx="313501" cy="247919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A29A4DBA-0FC2-AA44-84DD-F49A91C8D014}"/>
              </a:ext>
            </a:extLst>
          </p:cNvPr>
          <p:cNvCxnSpPr>
            <a:cxnSpLocks/>
          </p:cNvCxnSpPr>
          <p:nvPr/>
        </p:nvCxnSpPr>
        <p:spPr>
          <a:xfrm>
            <a:off x="6654138" y="2847706"/>
            <a:ext cx="552476" cy="242371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graphicFrame>
        <p:nvGraphicFramePr>
          <p:cNvPr id="71" name="Tabla 70">
            <a:extLst>
              <a:ext uri="{FF2B5EF4-FFF2-40B4-BE49-F238E27FC236}">
                <a16:creationId xmlns:a16="http://schemas.microsoft.com/office/drawing/2014/main" id="{15118752-ECB0-9D4A-B616-6323508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02302"/>
              </p:ext>
            </p:extLst>
          </p:nvPr>
        </p:nvGraphicFramePr>
        <p:xfrm>
          <a:off x="5238981" y="3093020"/>
          <a:ext cx="2415208" cy="609600"/>
        </p:xfrm>
        <a:graphic>
          <a:graphicData uri="http://schemas.openxmlformats.org/drawingml/2006/table">
            <a:tbl>
              <a:tblPr firstRow="1" bandRow="1"/>
              <a:tblGrid>
                <a:gridCol w="301901">
                  <a:extLst>
                    <a:ext uri="{9D8B030D-6E8A-4147-A177-3AD203B41FA5}">
                      <a16:colId xmlns:a16="http://schemas.microsoft.com/office/drawing/2014/main" val="379940427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106536684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295106705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91357838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9751347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3794320890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09865032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2344718103"/>
                    </a:ext>
                  </a:extLst>
                </a:gridCol>
              </a:tblGrid>
              <a:tr h="272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25323"/>
                  </a:ext>
                </a:extLst>
              </a:tr>
              <a:tr h="2728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s-ES_tradnl" sz="1400" dirty="0"/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07499"/>
                  </a:ext>
                </a:extLst>
              </a:tr>
            </a:tbl>
          </a:graphicData>
        </a:graphic>
      </p:graphicFrame>
      <p:sp>
        <p:nvSpPr>
          <p:cNvPr id="72" name="CuadroTexto 71">
            <a:extLst>
              <a:ext uri="{FF2B5EF4-FFF2-40B4-BE49-F238E27FC236}">
                <a16:creationId xmlns:a16="http://schemas.microsoft.com/office/drawing/2014/main" id="{F42DC278-9222-7343-9A29-71E5E0E653F5}"/>
              </a:ext>
            </a:extLst>
          </p:cNvPr>
          <p:cNvSpPr txBox="1"/>
          <p:nvPr/>
        </p:nvSpPr>
        <p:spPr>
          <a:xfrm>
            <a:off x="6116174" y="3525709"/>
            <a:ext cx="66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s-ES_tradnl" sz="2000" dirty="0" err="1">
                <a:solidFill>
                  <a:prstClr val="black"/>
                </a:solidFill>
                <a:latin typeface="Calibri" panose="020F0502020204030204"/>
              </a:rPr>
              <a:t>myH</a:t>
            </a:r>
            <a:endParaRPr lang="es-ES_tradnl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73" name="Conector recto de flecha 72">
            <a:extLst>
              <a:ext uri="{FF2B5EF4-FFF2-40B4-BE49-F238E27FC236}">
                <a16:creationId xmlns:a16="http://schemas.microsoft.com/office/drawing/2014/main" id="{5D096E6E-0A12-7A44-9795-A664181ACF66}"/>
              </a:ext>
            </a:extLst>
          </p:cNvPr>
          <p:cNvCxnSpPr>
            <a:cxnSpLocks/>
          </p:cNvCxnSpPr>
          <p:nvPr/>
        </p:nvCxnSpPr>
        <p:spPr>
          <a:xfrm>
            <a:off x="6286371" y="2868560"/>
            <a:ext cx="1" cy="221517"/>
          </a:xfrm>
          <a:prstGeom prst="straightConnector1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Flecha derecha 73">
            <a:extLst>
              <a:ext uri="{FF2B5EF4-FFF2-40B4-BE49-F238E27FC236}">
                <a16:creationId xmlns:a16="http://schemas.microsoft.com/office/drawing/2014/main" id="{990E6D29-D37D-2A40-A3C9-AC2912378F5A}"/>
              </a:ext>
            </a:extLst>
          </p:cNvPr>
          <p:cNvSpPr/>
          <p:nvPr/>
        </p:nvSpPr>
        <p:spPr>
          <a:xfrm rot="3558247">
            <a:off x="4270446" y="3881170"/>
            <a:ext cx="720436" cy="34410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5" name="Flecha derecha 74">
            <a:extLst>
              <a:ext uri="{FF2B5EF4-FFF2-40B4-BE49-F238E27FC236}">
                <a16:creationId xmlns:a16="http://schemas.microsoft.com/office/drawing/2014/main" id="{AC063428-2433-C449-ADD5-8F928C22ACF4}"/>
              </a:ext>
            </a:extLst>
          </p:cNvPr>
          <p:cNvSpPr/>
          <p:nvPr/>
        </p:nvSpPr>
        <p:spPr>
          <a:xfrm rot="18041753" flipH="1">
            <a:off x="5113426" y="3889073"/>
            <a:ext cx="720436" cy="34410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Llamada rectangular redondeada 75">
            <a:extLst>
              <a:ext uri="{FF2B5EF4-FFF2-40B4-BE49-F238E27FC236}">
                <a16:creationId xmlns:a16="http://schemas.microsoft.com/office/drawing/2014/main" id="{A2C68C9E-B03F-3240-99B7-2BE14E48F409}"/>
              </a:ext>
            </a:extLst>
          </p:cNvPr>
          <p:cNvSpPr/>
          <p:nvPr/>
        </p:nvSpPr>
        <p:spPr>
          <a:xfrm>
            <a:off x="827885" y="2869536"/>
            <a:ext cx="1265640" cy="317836"/>
          </a:xfrm>
          <a:prstGeom prst="wedgeRoundRectCallout">
            <a:avLst>
              <a:gd name="adj1" fmla="val 73975"/>
              <a:gd name="adj2" fmla="val 58159"/>
              <a:gd name="adj3" fmla="val 16667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600" kern="0" dirty="0" err="1">
                <a:solidFill>
                  <a:prstClr val="white"/>
                </a:solidFill>
                <a:latin typeface="Calibri" panose="020F0502020204030204"/>
              </a:rPr>
              <a:t>Privatization</a:t>
            </a:r>
            <a:endParaRPr lang="es-ES_tradnl" sz="1600" kern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19638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E2F8B-4FE0-F24E-AB56-6E5B47A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Histogram: </a:t>
            </a:r>
            <a:r>
              <a:rPr lang="en-US" dirty="0" err="1"/>
              <a:t>privatization+reduction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977FF7A-BDC9-704B-9FB9-44A1CF48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66800"/>
            <a:ext cx="7708900" cy="5349033"/>
          </a:xfrm>
          <a:prstGeom prst="rect">
            <a:avLst/>
          </a:prstGeom>
        </p:spPr>
      </p:pic>
      <p:sp>
        <p:nvSpPr>
          <p:cNvPr id="4" name="7 CuadroTexto">
            <a:extLst>
              <a:ext uri="{FF2B5EF4-FFF2-40B4-BE49-F238E27FC236}">
                <a16:creationId xmlns:a16="http://schemas.microsoft.com/office/drawing/2014/main" id="{8E43E3E3-47D0-7245-BBCA-00443804D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286000"/>
            <a:ext cx="1980029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Private</a:t>
            </a:r>
            <a:r>
              <a:rPr lang="es-ES" altLang="es-ES" dirty="0"/>
              <a:t> </a:t>
            </a:r>
            <a:r>
              <a:rPr lang="es-ES" altLang="es-ES" dirty="0" err="1"/>
              <a:t>histogram</a:t>
            </a:r>
            <a:endParaRPr lang="es-ES" altLang="es-ES" dirty="0"/>
          </a:p>
          <a:p>
            <a:pPr algn="ctr" eaLnBrk="1" hangingPunct="1"/>
            <a:r>
              <a:rPr lang="es-ES" altLang="es-ES" dirty="0" err="1"/>
              <a:t>Initialized</a:t>
            </a:r>
            <a:endParaRPr lang="es-ES" altLang="es-ES" dirty="0"/>
          </a:p>
        </p:txBody>
      </p:sp>
      <p:cxnSp>
        <p:nvCxnSpPr>
          <p:cNvPr id="5" name="7 Conector recto de flecha">
            <a:extLst>
              <a:ext uri="{FF2B5EF4-FFF2-40B4-BE49-F238E27FC236}">
                <a16:creationId xmlns:a16="http://schemas.microsoft.com/office/drawing/2014/main" id="{74CB7111-4232-1E48-9D11-4DC65A950CE8}"/>
              </a:ext>
            </a:extLst>
          </p:cNvPr>
          <p:cNvCxnSpPr>
            <a:cxnSpLocks/>
          </p:cNvCxnSpPr>
          <p:nvPr/>
        </p:nvCxnSpPr>
        <p:spPr>
          <a:xfrm flipH="1">
            <a:off x="3809813" y="2458746"/>
            <a:ext cx="2089010" cy="30083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7 Conector recto de flecha">
            <a:extLst>
              <a:ext uri="{FF2B5EF4-FFF2-40B4-BE49-F238E27FC236}">
                <a16:creationId xmlns:a16="http://schemas.microsoft.com/office/drawing/2014/main" id="{7F25F2BD-2C4B-1448-A61B-F43EC7604918}"/>
              </a:ext>
            </a:extLst>
          </p:cNvPr>
          <p:cNvCxnSpPr>
            <a:cxnSpLocks/>
          </p:cNvCxnSpPr>
          <p:nvPr/>
        </p:nvCxnSpPr>
        <p:spPr>
          <a:xfrm flipH="1">
            <a:off x="6019800" y="2759583"/>
            <a:ext cx="336410" cy="248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7 CuadroTexto">
            <a:extLst>
              <a:ext uri="{FF2B5EF4-FFF2-40B4-BE49-F238E27FC236}">
                <a16:creationId xmlns:a16="http://schemas.microsoft.com/office/drawing/2014/main" id="{7459578B-4A1C-5F4F-A052-E599E580C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127" y="3364393"/>
            <a:ext cx="2274982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Parallel</a:t>
            </a:r>
            <a:r>
              <a:rPr lang="es-ES" altLang="es-ES" dirty="0"/>
              <a:t> </a:t>
            </a:r>
            <a:r>
              <a:rPr lang="es-ES" altLang="es-ES" dirty="0" err="1"/>
              <a:t>computation</a:t>
            </a:r>
            <a:endParaRPr lang="es-ES" altLang="es-ES" dirty="0"/>
          </a:p>
          <a:p>
            <a:pPr algn="ctr" eaLnBrk="1" hangingPunct="1"/>
            <a:r>
              <a:rPr lang="es-ES" altLang="es-ES" dirty="0" err="1"/>
              <a:t>on</a:t>
            </a:r>
            <a:r>
              <a:rPr lang="es-ES" altLang="es-ES" dirty="0"/>
              <a:t> </a:t>
            </a:r>
            <a:r>
              <a:rPr lang="es-ES" altLang="es-ES" dirty="0" err="1"/>
              <a:t>private</a:t>
            </a:r>
            <a:r>
              <a:rPr lang="es-ES" altLang="es-ES" dirty="0"/>
              <a:t> </a:t>
            </a:r>
            <a:r>
              <a:rPr lang="es-ES" altLang="es-ES" dirty="0" err="1"/>
              <a:t>copy</a:t>
            </a:r>
            <a:endParaRPr lang="es-ES" altLang="es-ES" dirty="0"/>
          </a:p>
        </p:txBody>
      </p:sp>
      <p:cxnSp>
        <p:nvCxnSpPr>
          <p:cNvPr id="10" name="7 Conector recto de flecha">
            <a:extLst>
              <a:ext uri="{FF2B5EF4-FFF2-40B4-BE49-F238E27FC236}">
                <a16:creationId xmlns:a16="http://schemas.microsoft.com/office/drawing/2014/main" id="{248DF654-F726-0A42-9DD2-4C8910F1BB4A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3440593"/>
            <a:ext cx="2313978" cy="7028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7 Conector recto de flecha">
            <a:extLst>
              <a:ext uri="{FF2B5EF4-FFF2-40B4-BE49-F238E27FC236}">
                <a16:creationId xmlns:a16="http://schemas.microsoft.com/office/drawing/2014/main" id="{059B960B-F888-2C47-B9B7-E5708C279CA1}"/>
              </a:ext>
            </a:extLst>
          </p:cNvPr>
          <p:cNvCxnSpPr>
            <a:cxnSpLocks/>
          </p:cNvCxnSpPr>
          <p:nvPr/>
        </p:nvCxnSpPr>
        <p:spPr>
          <a:xfrm flipH="1">
            <a:off x="4572000" y="3869413"/>
            <a:ext cx="2285414" cy="2175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7 CuadroTexto">
            <a:extLst>
              <a:ext uri="{FF2B5EF4-FFF2-40B4-BE49-F238E27FC236}">
                <a16:creationId xmlns:a16="http://schemas.microsoft.com/office/drawing/2014/main" id="{AAA92E3F-25CD-A24E-B8A4-BEA0D4029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556" y="4442786"/>
            <a:ext cx="2351926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Sequential</a:t>
            </a:r>
            <a:r>
              <a:rPr lang="es-ES" altLang="es-ES" dirty="0"/>
              <a:t> </a:t>
            </a:r>
            <a:r>
              <a:rPr lang="es-ES" altLang="es-ES" dirty="0" err="1"/>
              <a:t>reduction</a:t>
            </a:r>
            <a:r>
              <a:rPr lang="es-ES" altLang="es-ES" dirty="0"/>
              <a:t> </a:t>
            </a:r>
          </a:p>
          <a:p>
            <a:pPr algn="ctr" eaLnBrk="1" hangingPunct="1"/>
            <a:r>
              <a:rPr lang="es-ES" altLang="es-ES" dirty="0" err="1"/>
              <a:t>on</a:t>
            </a:r>
            <a:r>
              <a:rPr lang="es-ES" altLang="es-ES" dirty="0"/>
              <a:t> </a:t>
            </a:r>
            <a:r>
              <a:rPr lang="es-ES" altLang="es-ES" dirty="0" err="1"/>
              <a:t>shared</a:t>
            </a:r>
            <a:r>
              <a:rPr lang="es-ES" altLang="es-ES" dirty="0"/>
              <a:t> </a:t>
            </a:r>
            <a:r>
              <a:rPr lang="es-ES" altLang="es-ES" dirty="0" err="1"/>
              <a:t>array</a:t>
            </a:r>
            <a:endParaRPr lang="es-ES" altLang="es-ES" dirty="0"/>
          </a:p>
        </p:txBody>
      </p:sp>
      <p:cxnSp>
        <p:nvCxnSpPr>
          <p:cNvPr id="16" name="7 Conector recto de flecha">
            <a:extLst>
              <a:ext uri="{FF2B5EF4-FFF2-40B4-BE49-F238E27FC236}">
                <a16:creationId xmlns:a16="http://schemas.microsoft.com/office/drawing/2014/main" id="{7335DAAD-236B-3C4C-9447-608B58A23AC7}"/>
              </a:ext>
            </a:extLst>
          </p:cNvPr>
          <p:cNvCxnSpPr>
            <a:cxnSpLocks/>
          </p:cNvCxnSpPr>
          <p:nvPr/>
        </p:nvCxnSpPr>
        <p:spPr>
          <a:xfrm flipH="1">
            <a:off x="4038600" y="4591944"/>
            <a:ext cx="2361614" cy="1740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7 Conector recto de flecha">
            <a:extLst>
              <a:ext uri="{FF2B5EF4-FFF2-40B4-BE49-F238E27FC236}">
                <a16:creationId xmlns:a16="http://schemas.microsoft.com/office/drawing/2014/main" id="{906D03D4-39F6-5640-9F10-11093C7B650B}"/>
              </a:ext>
            </a:extLst>
          </p:cNvPr>
          <p:cNvCxnSpPr>
            <a:cxnSpLocks/>
          </p:cNvCxnSpPr>
          <p:nvPr/>
        </p:nvCxnSpPr>
        <p:spPr>
          <a:xfrm flipH="1">
            <a:off x="6208880" y="4923680"/>
            <a:ext cx="336410" cy="24894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7989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Synchronization</a:t>
            </a:r>
            <a:r>
              <a:rPr lang="es-ES" altLang="es-ES" dirty="0"/>
              <a:t> in </a:t>
            </a:r>
            <a:r>
              <a:rPr lang="es-ES" altLang="es-ES" dirty="0" err="1"/>
              <a:t>Loops</a:t>
            </a:r>
            <a:endParaRPr lang="es-ES" altLang="es-ES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Each</a:t>
            </a:r>
            <a:r>
              <a:rPr lang="es-ES" altLang="es-ES" dirty="0"/>
              <a:t> </a:t>
            </a:r>
            <a:r>
              <a:rPr lang="es-ES" altLang="es-ES" dirty="0" err="1"/>
              <a:t>thread</a:t>
            </a:r>
            <a:r>
              <a:rPr lang="es-ES" altLang="es-ES" dirty="0"/>
              <a:t> </a:t>
            </a:r>
            <a:r>
              <a:rPr lang="es-ES" altLang="es-ES" dirty="0" err="1"/>
              <a:t>waits</a:t>
            </a:r>
            <a:r>
              <a:rPr lang="es-ES" altLang="es-ES" dirty="0"/>
              <a:t> </a:t>
            </a:r>
            <a:r>
              <a:rPr lang="es-ES" altLang="es-ES" dirty="0" err="1"/>
              <a:t>until</a:t>
            </a:r>
            <a:r>
              <a:rPr lang="es-ES" altLang="es-ES" dirty="0"/>
              <a:t> </a:t>
            </a:r>
            <a:r>
              <a:rPr lang="es-ES" altLang="es-ES" dirty="0" err="1"/>
              <a:t>all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r>
              <a:rPr lang="es-ES" altLang="es-ES" dirty="0"/>
              <a:t> </a:t>
            </a:r>
            <a:r>
              <a:rPr lang="es-ES" altLang="es-ES" dirty="0" err="1"/>
              <a:t>arrive</a:t>
            </a:r>
            <a:endParaRPr lang="es-ES" altLang="es-ES" dirty="0"/>
          </a:p>
          <a:p>
            <a:r>
              <a:rPr lang="es-ES" altLang="es-ES" dirty="0" err="1"/>
              <a:t>nowait</a:t>
            </a:r>
            <a:r>
              <a:rPr lang="es-ES" altLang="es-ES" dirty="0"/>
              <a:t> </a:t>
            </a:r>
            <a:r>
              <a:rPr lang="es-ES" altLang="es-ES" dirty="0" err="1"/>
              <a:t>clause</a:t>
            </a:r>
            <a:r>
              <a:rPr lang="es-ES" altLang="es-ES" dirty="0"/>
              <a:t> </a:t>
            </a:r>
            <a:r>
              <a:rPr lang="es-ES" altLang="es-ES" dirty="0" err="1"/>
              <a:t>avoids</a:t>
            </a:r>
            <a:r>
              <a:rPr lang="es-ES" altLang="es-ES" dirty="0"/>
              <a:t>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implicit</a:t>
            </a:r>
            <a:r>
              <a:rPr lang="es-ES" altLang="es-ES" dirty="0"/>
              <a:t> </a:t>
            </a:r>
            <a:r>
              <a:rPr lang="es-ES" altLang="es-ES" dirty="0" err="1"/>
              <a:t>barrier</a:t>
            </a:r>
            <a:endParaRPr lang="es-ES" altLang="es-ES" dirty="0"/>
          </a:p>
          <a:p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219200" y="2133600"/>
            <a:ext cx="6651950" cy="3700502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5844" name="3 CuadroTexto"/>
          <p:cNvSpPr txBox="1">
            <a:spLocks noChangeArrowheads="1"/>
          </p:cNvSpPr>
          <p:nvPr/>
        </p:nvSpPr>
        <p:spPr bwMode="auto">
          <a:xfrm>
            <a:off x="1241750" y="2133600"/>
            <a:ext cx="6734175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parallel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shared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(A,B,C)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(id)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id =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A[id] = compute1(id);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barrier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i&lt;N,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C[i] = compute2(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i,A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pragma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nowait</a:t>
            </a:r>
            <a:endParaRPr lang="es-ES" altLang="es-ES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(i=0; i&lt;N, i++){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   B[i] = compute3(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i,C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);}</a:t>
            </a:r>
          </a:p>
          <a:p>
            <a:pPr eaLnBrk="1" hangingPunct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   A[id] = compute4(id);</a:t>
            </a:r>
          </a:p>
          <a:p>
            <a:pPr eaLnBrk="1" hangingPunct="1"/>
            <a:r>
              <a:rPr lang="es-ES" altLang="es-E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 flipH="1">
            <a:off x="3517076" y="3457700"/>
            <a:ext cx="1904999" cy="22860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3 CuadroTexto"/>
          <p:cNvSpPr txBox="1">
            <a:spLocks noChangeArrowheads="1"/>
          </p:cNvSpPr>
          <p:nvPr/>
        </p:nvSpPr>
        <p:spPr bwMode="auto">
          <a:xfrm>
            <a:off x="5517857" y="2971800"/>
            <a:ext cx="2787943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 err="1"/>
              <a:t>Implicit</a:t>
            </a:r>
            <a:r>
              <a:rPr lang="es-ES" altLang="es-ES" dirty="0"/>
              <a:t> </a:t>
            </a:r>
            <a:r>
              <a:rPr lang="es-ES" altLang="es-ES" dirty="0" err="1"/>
              <a:t>barrier</a:t>
            </a:r>
            <a:r>
              <a:rPr lang="es-ES" altLang="es-ES" dirty="0"/>
              <a:t> at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end</a:t>
            </a:r>
            <a:r>
              <a:rPr lang="es-ES" altLang="es-ES" dirty="0"/>
              <a:t> </a:t>
            </a:r>
          </a:p>
          <a:p>
            <a:pPr algn="ctr" eaLnBrk="1" hangingPunct="1"/>
            <a:r>
              <a:rPr lang="es-ES" altLang="es-ES" dirty="0"/>
              <a:t>of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alt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" dirty="0" err="1"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13 CuadroTexto"/>
          <p:cNvSpPr txBox="1">
            <a:spLocks noChangeArrowheads="1"/>
          </p:cNvSpPr>
          <p:nvPr/>
        </p:nvSpPr>
        <p:spPr bwMode="auto">
          <a:xfrm>
            <a:off x="6112825" y="4459069"/>
            <a:ext cx="2044149" cy="646331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dirty="0"/>
              <a:t>No </a:t>
            </a:r>
            <a:r>
              <a:rPr lang="es-ES" altLang="es-ES" dirty="0" err="1"/>
              <a:t>implicit</a:t>
            </a:r>
            <a:r>
              <a:rPr lang="es-ES" altLang="es-ES" dirty="0"/>
              <a:t> </a:t>
            </a:r>
            <a:r>
              <a:rPr lang="es-ES" altLang="es-ES" dirty="0" err="1"/>
              <a:t>barrier</a:t>
            </a:r>
            <a:r>
              <a:rPr lang="es-ES" altLang="es-ES" dirty="0"/>
              <a:t> </a:t>
            </a:r>
          </a:p>
          <a:p>
            <a:pPr algn="ctr" eaLnBrk="1" hangingPunct="1"/>
            <a:r>
              <a:rPr lang="es-ES" altLang="es-ES" dirty="0" err="1"/>
              <a:t>due</a:t>
            </a:r>
            <a:r>
              <a:rPr lang="es-ES" altLang="es-ES" dirty="0"/>
              <a:t> to 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nowait</a:t>
            </a:r>
            <a:r>
              <a:rPr lang="es-ES" altLang="es-ES" dirty="0"/>
              <a:t> </a:t>
            </a:r>
            <a:endParaRPr lang="es-ES" alt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11 Conector recto de flecha"/>
          <p:cNvCxnSpPr/>
          <p:nvPr/>
        </p:nvCxnSpPr>
        <p:spPr>
          <a:xfrm flipH="1" flipV="1">
            <a:off x="4431477" y="4531425"/>
            <a:ext cx="1600198" cy="1811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267BF-733D-334A-B0F6-AFDE7E3D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Encuesta</a:t>
            </a:r>
            <a:r>
              <a:rPr lang="en-US" dirty="0"/>
              <a:t> de </a:t>
            </a:r>
            <a:r>
              <a:rPr lang="en-US" dirty="0" err="1"/>
              <a:t>satisfacción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D6EB98-0841-314A-8806-5E1B00B93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219200"/>
            <a:ext cx="2857500" cy="28575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D5A14E7-EED1-8F43-B7CE-682692C4CFFB}"/>
              </a:ext>
            </a:extLst>
          </p:cNvPr>
          <p:cNvSpPr txBox="1"/>
          <p:nvPr/>
        </p:nvSpPr>
        <p:spPr>
          <a:xfrm>
            <a:off x="613313" y="2209800"/>
            <a:ext cx="403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 </a:t>
            </a:r>
            <a:r>
              <a:rPr lang="es-ES" sz="3200" u="sng" dirty="0">
                <a:hlinkClick r:id="rId3"/>
              </a:rPr>
              <a:t>www.uma.es/calidad</a:t>
            </a:r>
            <a:endParaRPr lang="en-U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A971C2-49E0-A743-BF95-83EC4C7B01F2}"/>
              </a:ext>
            </a:extLst>
          </p:cNvPr>
          <p:cNvSpPr txBox="1"/>
          <p:nvPr/>
        </p:nvSpPr>
        <p:spPr>
          <a:xfrm>
            <a:off x="1676400" y="4724400"/>
            <a:ext cx="3758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Rafael Asenjo: GABIM</a:t>
            </a:r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A150091-93B5-6A40-8231-B407AE48EF83}"/>
              </a:ext>
            </a:extLst>
          </p:cNvPr>
          <p:cNvSpPr txBox="1"/>
          <p:nvPr/>
        </p:nvSpPr>
        <p:spPr>
          <a:xfrm>
            <a:off x="1680328" y="548176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6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OpenMP Compiler</a:t>
            </a:r>
          </a:p>
        </p:txBody>
      </p:sp>
      <p:sp>
        <p:nvSpPr>
          <p:cNvPr id="7171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/>
              <a:t>Linux </a:t>
            </a:r>
            <a:r>
              <a:rPr lang="es-ES" altLang="es-ES" dirty="0" err="1"/>
              <a:t>with</a:t>
            </a:r>
            <a:r>
              <a:rPr lang="es-ES" altLang="es-ES" dirty="0"/>
              <a:t> Intel </a:t>
            </a:r>
            <a:r>
              <a:rPr lang="es-ES" altLang="es-ES" dirty="0" err="1"/>
              <a:t>icc</a:t>
            </a:r>
            <a:r>
              <a:rPr lang="es-ES" altLang="es-ES" dirty="0"/>
              <a:t>:</a:t>
            </a:r>
          </a:p>
          <a:p>
            <a:pPr lvl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openmp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prog.c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export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OMP_NUM_THREADS=4   </a:t>
            </a:r>
            <a:r>
              <a:rPr lang="es-ES" altLang="es-ES" dirty="0">
                <a:cs typeface="Arial" charset="0"/>
              </a:rPr>
              <a:t>(</a:t>
            </a:r>
            <a:r>
              <a:rPr lang="es-ES" altLang="es-ES" dirty="0" err="1">
                <a:cs typeface="Arial" charset="0"/>
              </a:rPr>
              <a:t>Bash</a:t>
            </a:r>
            <a:r>
              <a:rPr lang="es-ES" altLang="es-ES" dirty="0">
                <a:cs typeface="Arial" charset="0"/>
              </a:rPr>
              <a:t> </a:t>
            </a:r>
            <a:r>
              <a:rPr lang="es-ES" altLang="es-ES" dirty="0" err="1">
                <a:cs typeface="Arial" charset="0"/>
              </a:rPr>
              <a:t>shell</a:t>
            </a:r>
            <a:r>
              <a:rPr lang="es-ES" altLang="es-ES" dirty="0">
                <a:cs typeface="Arial" charset="0"/>
              </a:rPr>
              <a:t>)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r>
              <a:rPr lang="es-ES" altLang="es-ES" dirty="0"/>
              <a:t>Linux </a:t>
            </a:r>
            <a:r>
              <a:rPr lang="es-ES" altLang="es-ES" dirty="0" err="1"/>
              <a:t>with</a:t>
            </a:r>
            <a:r>
              <a:rPr lang="es-ES" altLang="es-ES" dirty="0"/>
              <a:t> </a:t>
            </a:r>
            <a:r>
              <a:rPr lang="es-ES" altLang="es-ES" dirty="0" err="1"/>
              <a:t>gcc</a:t>
            </a:r>
            <a:endParaRPr lang="es-ES" altLang="es-ES" dirty="0"/>
          </a:p>
          <a:p>
            <a:pPr lvl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fopenmp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–o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prog.c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export</a:t>
            </a:r>
            <a:r>
              <a:rPr lang="es-ES" altLang="es-ES" dirty="0">
                <a:latin typeface="Courier New" pitchFamily="49" charset="0"/>
                <a:cs typeface="Courier New" pitchFamily="49" charset="0"/>
              </a:rPr>
              <a:t> OMP_NUM_THREADS=4   </a:t>
            </a:r>
            <a:r>
              <a:rPr lang="es-ES" altLang="es-ES" dirty="0">
                <a:cs typeface="Arial" charset="0"/>
              </a:rPr>
              <a:t>(</a:t>
            </a:r>
            <a:r>
              <a:rPr lang="es-ES" altLang="es-ES" dirty="0" err="1">
                <a:cs typeface="Arial" charset="0"/>
              </a:rPr>
              <a:t>Bash</a:t>
            </a:r>
            <a:r>
              <a:rPr lang="es-ES" altLang="es-ES" dirty="0">
                <a:cs typeface="Arial" charset="0"/>
              </a:rPr>
              <a:t> </a:t>
            </a:r>
            <a:r>
              <a:rPr lang="es-ES" altLang="es-ES" dirty="0" err="1">
                <a:cs typeface="Arial" charset="0"/>
              </a:rPr>
              <a:t>shell</a:t>
            </a:r>
            <a:r>
              <a:rPr lang="es-ES" altLang="es-ES" dirty="0">
                <a:cs typeface="Arial" charset="0"/>
              </a:rPr>
              <a:t>)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ES" altLang="es-ES" dirty="0">
                <a:latin typeface="Courier New" pitchFamily="49" charset="0"/>
                <a:cs typeface="Courier New" pitchFamily="49" charset="0"/>
              </a:rPr>
              <a:t>./</a:t>
            </a:r>
            <a:r>
              <a:rPr lang="es-ES" altLang="es-ES" dirty="0" err="1">
                <a:latin typeface="Courier New" pitchFamily="49" charset="0"/>
                <a:cs typeface="Courier New" pitchFamily="49" charset="0"/>
              </a:rPr>
              <a:t>prog</a:t>
            </a:r>
            <a:endParaRPr lang="es-ES" altLang="es-ES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" name="2 Conector recto de flecha"/>
          <p:cNvCxnSpPr/>
          <p:nvPr/>
        </p:nvCxnSpPr>
        <p:spPr>
          <a:xfrm flipH="1" flipV="1">
            <a:off x="3733800" y="3505200"/>
            <a:ext cx="1143000" cy="76200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4419600" y="422018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Environment</a:t>
            </a:r>
            <a:r>
              <a:rPr lang="es-E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variable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Simple </a:t>
            </a:r>
            <a:r>
              <a:rPr lang="es-ES" altLang="es-ES" dirty="0" err="1"/>
              <a:t>Example</a:t>
            </a:r>
            <a:endParaRPr lang="es-ES" altLang="es-ES" dirty="0"/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Sequential</a:t>
            </a:r>
            <a:r>
              <a:rPr lang="es-ES" altLang="es-ES" dirty="0"/>
              <a:t> </a:t>
            </a:r>
            <a:r>
              <a:rPr lang="es-ES" altLang="es-ES" dirty="0" err="1"/>
              <a:t>program</a:t>
            </a:r>
            <a:endParaRPr lang="es-ES" altLang="es-ES" dirty="0"/>
          </a:p>
          <a:p>
            <a:pPr lvl="1"/>
            <a:r>
              <a:rPr lang="es-ES" altLang="es-ES" dirty="0"/>
              <a:t>Single </a:t>
            </a:r>
            <a:r>
              <a:rPr lang="es-ES" altLang="es-ES" dirty="0" err="1"/>
              <a:t>process</a:t>
            </a:r>
            <a:r>
              <a:rPr lang="es-ES" altLang="es-ES" dirty="0"/>
              <a:t>, single </a:t>
            </a:r>
            <a:r>
              <a:rPr lang="es-ES" altLang="es-ES" dirty="0" err="1"/>
              <a:t>thread</a:t>
            </a:r>
            <a:endParaRPr lang="es-ES" altLang="es-ES" dirty="0"/>
          </a:p>
          <a:p>
            <a:endParaRPr lang="es-ES" alt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66800" y="2057400"/>
            <a:ext cx="6477000" cy="396240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8199" name="5 CuadroTexto"/>
          <p:cNvSpPr txBox="1">
            <a:spLocks noChangeArrowheads="1"/>
          </p:cNvSpPr>
          <p:nvPr/>
        </p:nvSpPr>
        <p:spPr bwMode="auto">
          <a:xfrm>
            <a:off x="1143000" y="2133600"/>
            <a:ext cx="67151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s-ES" altLang="es-ES" sz="24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endParaRPr lang="es-ES" altLang="es-ES" sz="24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int ID=0;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printf(“hello(%d)”,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printf(“world(%d)\n”,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endParaRPr lang="es-ES" altLang="es-ES" sz="240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}</a:t>
            </a:r>
            <a:endParaRPr lang="es-ES" altLang="es-ES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Simple Example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Multithreaded</a:t>
            </a:r>
            <a:r>
              <a:rPr lang="es-ES" altLang="es-ES" dirty="0"/>
              <a:t> </a:t>
            </a:r>
            <a:r>
              <a:rPr lang="es-ES" altLang="es-ES" dirty="0" err="1"/>
              <a:t>program</a:t>
            </a:r>
            <a:endParaRPr lang="es-ES" altLang="es-ES" dirty="0"/>
          </a:p>
          <a:p>
            <a:pPr lvl="1"/>
            <a:r>
              <a:rPr lang="es-ES" altLang="es-ES" dirty="0"/>
              <a:t>Single </a:t>
            </a:r>
            <a:r>
              <a:rPr lang="es-ES" altLang="es-ES" dirty="0" err="1"/>
              <a:t>process</a:t>
            </a:r>
            <a:r>
              <a:rPr lang="es-ES" altLang="es-ES" dirty="0"/>
              <a:t>, </a:t>
            </a:r>
            <a:r>
              <a:rPr lang="es-ES" altLang="es-ES" dirty="0" err="1"/>
              <a:t>multiple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endParaRPr lang="es-ES" alt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66800" y="2057400"/>
            <a:ext cx="6477000" cy="396240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9223" name="3 CuadroTexto"/>
          <p:cNvSpPr txBox="1">
            <a:spLocks noChangeArrowheads="1"/>
          </p:cNvSpPr>
          <p:nvPr/>
        </p:nvSpPr>
        <p:spPr bwMode="auto">
          <a:xfrm>
            <a:off x="1143000" y="2133600"/>
            <a:ext cx="67151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&lt;omp.h&gt;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#pragma omp parallel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int ID=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omp_get_thread_num()</a:t>
            </a:r>
            <a:r>
              <a:rPr lang="es-ES" altLang="es-ES" sz="2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printf(“hello(%d)”,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printf(“world(%d)\n”,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}</a:t>
            </a:r>
            <a:endParaRPr lang="es-ES" altLang="es-ES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 flipH="1">
            <a:off x="4572000" y="2655332"/>
            <a:ext cx="1828800" cy="62126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CuadroTexto"/>
          <p:cNvSpPr txBox="1"/>
          <p:nvPr/>
        </p:nvSpPr>
        <p:spPr>
          <a:xfrm>
            <a:off x="5826057" y="2266544"/>
            <a:ext cx="232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Compiler</a:t>
            </a:r>
            <a:r>
              <a:rPr lang="es-E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directive</a:t>
            </a:r>
            <a:endParaRPr lang="es-ES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5334000" y="3436788"/>
            <a:ext cx="1828800" cy="62126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6636697" y="3077184"/>
            <a:ext cx="209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Library </a:t>
            </a:r>
            <a:r>
              <a:rPr lang="es-ES" b="1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</a:t>
            </a:r>
            <a:endParaRPr lang="es-ES" b="1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Simple </a:t>
            </a:r>
            <a:r>
              <a:rPr lang="es-ES" altLang="es-ES" dirty="0" err="1"/>
              <a:t>Example</a:t>
            </a:r>
            <a:endParaRPr lang="es-ES" altLang="es-ES" dirty="0"/>
          </a:p>
        </p:txBody>
      </p:sp>
      <p:sp>
        <p:nvSpPr>
          <p:cNvPr id="1024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 dirty="0" err="1"/>
              <a:t>Multithreaded</a:t>
            </a:r>
            <a:r>
              <a:rPr lang="es-ES" altLang="es-ES" dirty="0"/>
              <a:t> </a:t>
            </a:r>
            <a:r>
              <a:rPr lang="es-ES" altLang="es-ES" dirty="0" err="1"/>
              <a:t>program</a:t>
            </a:r>
            <a:endParaRPr lang="es-ES" altLang="es-ES" dirty="0"/>
          </a:p>
          <a:p>
            <a:pPr lvl="1"/>
            <a:r>
              <a:rPr lang="es-ES" altLang="es-ES" dirty="0"/>
              <a:t>Single </a:t>
            </a:r>
            <a:r>
              <a:rPr lang="es-ES" altLang="es-ES" dirty="0" err="1"/>
              <a:t>process</a:t>
            </a:r>
            <a:r>
              <a:rPr lang="es-ES" altLang="es-ES" dirty="0"/>
              <a:t>, </a:t>
            </a:r>
            <a:r>
              <a:rPr lang="es-ES" altLang="es-ES" dirty="0" err="1"/>
              <a:t>multiple</a:t>
            </a:r>
            <a:r>
              <a:rPr lang="es-ES" altLang="es-ES" dirty="0"/>
              <a:t> </a:t>
            </a:r>
            <a:r>
              <a:rPr lang="es-ES" altLang="es-ES" dirty="0" err="1"/>
              <a:t>threads</a:t>
            </a:r>
            <a:endParaRPr lang="es-ES" altLang="es-ES" dirty="0"/>
          </a:p>
          <a:p>
            <a:endParaRPr lang="es-ES" altLang="es-E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1066800" y="2057400"/>
            <a:ext cx="6477000" cy="3962400"/>
          </a:xfrm>
          <a:prstGeom prst="rect">
            <a:avLst/>
          </a:prstGeom>
          <a:solidFill>
            <a:srgbClr val="E7E8FF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10247" name="3 CuadroTexto"/>
          <p:cNvSpPr txBox="1">
            <a:spLocks noChangeArrowheads="1"/>
          </p:cNvSpPr>
          <p:nvPr/>
        </p:nvSpPr>
        <p:spPr bwMode="auto">
          <a:xfrm>
            <a:off x="1143000" y="2133600"/>
            <a:ext cx="6715125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#include &lt;omp.h&gt;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	#pragma omp parallel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int ID=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omp_get_thread_num()</a:t>
            </a:r>
            <a:r>
              <a:rPr lang="es-ES" altLang="es-ES" sz="240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printf(“hello(%d)”,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printf(“world(%d)\n”, ID);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altLang="es-ES" sz="240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s-ES" altLang="es-ES" sz="2400">
                <a:latin typeface="Courier New" pitchFamily="49" charset="0"/>
                <a:cs typeface="Courier New" pitchFamily="49" charset="0"/>
              </a:rPr>
              <a:t>}</a:t>
            </a:r>
            <a:endParaRPr lang="es-ES" altLang="es-E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8" name="5 CuadroTexto"/>
          <p:cNvSpPr txBox="1">
            <a:spLocks noChangeArrowheads="1"/>
          </p:cNvSpPr>
          <p:nvPr/>
        </p:nvSpPr>
        <p:spPr bwMode="auto">
          <a:xfrm>
            <a:off x="4724400" y="1763713"/>
            <a:ext cx="2244725" cy="369887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/>
              <a:t>OpenMP include file</a:t>
            </a:r>
          </a:p>
        </p:txBody>
      </p:sp>
      <p:sp>
        <p:nvSpPr>
          <p:cNvPr id="10249" name="8 CuadroTexto"/>
          <p:cNvSpPr txBox="1">
            <a:spLocks noChangeArrowheads="1"/>
          </p:cNvSpPr>
          <p:nvPr/>
        </p:nvSpPr>
        <p:spPr bwMode="auto">
          <a:xfrm>
            <a:off x="5715000" y="2478088"/>
            <a:ext cx="2890838" cy="64611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/>
              <a:t>Parallel region with default</a:t>
            </a:r>
          </a:p>
          <a:p>
            <a:pPr eaLnBrk="1" hangingPunct="1"/>
            <a:r>
              <a:rPr lang="es-ES" altLang="es-ES"/>
              <a:t>number of threads</a:t>
            </a:r>
          </a:p>
        </p:txBody>
      </p:sp>
      <p:sp>
        <p:nvSpPr>
          <p:cNvPr id="10250" name="9 CuadroTexto"/>
          <p:cNvSpPr txBox="1">
            <a:spLocks noChangeArrowheads="1"/>
          </p:cNvSpPr>
          <p:nvPr/>
        </p:nvSpPr>
        <p:spPr bwMode="auto">
          <a:xfrm>
            <a:off x="5897563" y="5308600"/>
            <a:ext cx="2865437" cy="64770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/>
              <a:t>Runtime library function to</a:t>
            </a:r>
          </a:p>
          <a:p>
            <a:pPr eaLnBrk="1" hangingPunct="1"/>
            <a:r>
              <a:rPr lang="es-ES" altLang="es-ES"/>
              <a:t>return a thread ID</a:t>
            </a:r>
          </a:p>
        </p:txBody>
      </p:sp>
      <p:sp>
        <p:nvSpPr>
          <p:cNvPr id="10251" name="10 CuadroTexto"/>
          <p:cNvSpPr txBox="1">
            <a:spLocks noChangeArrowheads="1"/>
          </p:cNvSpPr>
          <p:nvPr/>
        </p:nvSpPr>
        <p:spPr bwMode="auto">
          <a:xfrm>
            <a:off x="2514600" y="5753100"/>
            <a:ext cx="2749550" cy="369888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dirty="0" err="1"/>
              <a:t>End</a:t>
            </a:r>
            <a:r>
              <a:rPr lang="es-ES" altLang="es-ES" dirty="0"/>
              <a:t> of </a:t>
            </a:r>
            <a:r>
              <a:rPr lang="es-ES" altLang="es-ES" dirty="0" err="1"/>
              <a:t>the</a:t>
            </a:r>
            <a:r>
              <a:rPr lang="es-ES" altLang="es-ES" dirty="0"/>
              <a:t> </a:t>
            </a:r>
            <a:r>
              <a:rPr lang="es-ES" altLang="es-ES" dirty="0" err="1"/>
              <a:t>parallel</a:t>
            </a:r>
            <a:r>
              <a:rPr lang="es-ES" altLang="es-ES" dirty="0"/>
              <a:t> </a:t>
            </a:r>
            <a:r>
              <a:rPr lang="es-ES" altLang="es-ES" dirty="0" err="1"/>
              <a:t>region</a:t>
            </a:r>
            <a:endParaRPr lang="es-ES" altLang="es-ES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>
            <a:off x="4252913" y="2182813"/>
            <a:ext cx="647700" cy="152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5867400" y="3136900"/>
            <a:ext cx="647700" cy="3048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H="1" flipV="1">
            <a:off x="6929438" y="4356100"/>
            <a:ext cx="117475" cy="914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flipH="1" flipV="1">
            <a:off x="2349500" y="5334000"/>
            <a:ext cx="647700" cy="3921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OpenMP Program</a:t>
            </a:r>
          </a:p>
        </p:txBody>
      </p:sp>
      <p:sp>
        <p:nvSpPr>
          <p:cNvPr id="13315" name="2 Marcador de contenido"/>
          <p:cNvSpPr>
            <a:spLocks noGrp="1"/>
          </p:cNvSpPr>
          <p:nvPr>
            <p:ph idx="1"/>
          </p:nvPr>
        </p:nvSpPr>
        <p:spPr>
          <a:xfrm>
            <a:off x="266700" y="1028700"/>
            <a:ext cx="3238500" cy="5362575"/>
          </a:xfrm>
        </p:spPr>
        <p:txBody>
          <a:bodyPr/>
          <a:lstStyle/>
          <a:p>
            <a:r>
              <a:rPr lang="es-ES" altLang="es-ES"/>
              <a:t>An instance of a program</a:t>
            </a:r>
          </a:p>
          <a:p>
            <a:pPr lvl="1"/>
            <a:r>
              <a:rPr lang="es-ES" altLang="es-ES" sz="2000"/>
              <a:t>One process and a lots of threads</a:t>
            </a:r>
          </a:p>
          <a:p>
            <a:pPr lvl="1"/>
            <a:r>
              <a:rPr lang="es-ES" altLang="es-ES" sz="2000"/>
              <a:t>Threads interact through reads/writes to a shared address space</a:t>
            </a:r>
          </a:p>
          <a:p>
            <a:pPr lvl="1"/>
            <a:r>
              <a:rPr lang="es-ES" altLang="es-ES" sz="2000"/>
              <a:t>OS scheduler decides when to run which threads … interleaved for fairness</a:t>
            </a:r>
          </a:p>
          <a:p>
            <a:pPr lvl="1"/>
            <a:r>
              <a:rPr lang="es-ES" altLang="es-ES" sz="2000"/>
              <a:t>Synchronization to assure every legal order results in correct results</a:t>
            </a:r>
          </a:p>
          <a:p>
            <a:endParaRPr lang="es-ES" altLang="es-E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3 Elipse"/>
          <p:cNvSpPr/>
          <p:nvPr/>
        </p:nvSpPr>
        <p:spPr>
          <a:xfrm>
            <a:off x="4117975" y="1600200"/>
            <a:ext cx="4343400" cy="4191000"/>
          </a:xfrm>
          <a:prstGeom prst="ellipse">
            <a:avLst/>
          </a:prstGeom>
          <a:solidFill>
            <a:srgbClr val="FFFF8B"/>
          </a:solidFill>
          <a:ln>
            <a:solidFill>
              <a:srgbClr val="C5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sp>
        <p:nvSpPr>
          <p:cNvPr id="26" name="25 Rectángulo"/>
          <p:cNvSpPr/>
          <p:nvPr/>
        </p:nvSpPr>
        <p:spPr>
          <a:xfrm>
            <a:off x="3678238" y="1971675"/>
            <a:ext cx="2362200" cy="838200"/>
          </a:xfrm>
          <a:prstGeom prst="rect">
            <a:avLst/>
          </a:prstGeom>
          <a:solidFill>
            <a:srgbClr val="76B53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s-ES" b="1" dirty="0" err="1">
                <a:solidFill>
                  <a:schemeClr val="bg1"/>
                </a:solidFill>
              </a:rPr>
              <a:t>private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0" name="19 Rectángulo"/>
          <p:cNvSpPr/>
          <p:nvPr/>
        </p:nvSpPr>
        <p:spPr>
          <a:xfrm>
            <a:off x="3757613" y="2057400"/>
            <a:ext cx="1143000" cy="685800"/>
          </a:xfrm>
          <a:prstGeom prst="rect">
            <a:avLst/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 err="1"/>
              <a:t>thread</a:t>
            </a:r>
            <a:endParaRPr lang="es-ES" b="1" dirty="0"/>
          </a:p>
        </p:txBody>
      </p:sp>
      <p:sp>
        <p:nvSpPr>
          <p:cNvPr id="27" name="26 Rectángulo"/>
          <p:cNvSpPr/>
          <p:nvPr/>
        </p:nvSpPr>
        <p:spPr>
          <a:xfrm>
            <a:off x="6327775" y="2124075"/>
            <a:ext cx="2362200" cy="838200"/>
          </a:xfrm>
          <a:prstGeom prst="rect">
            <a:avLst/>
          </a:prstGeom>
          <a:solidFill>
            <a:srgbClr val="76B53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s-ES" b="1" dirty="0" err="1">
                <a:solidFill>
                  <a:schemeClr val="bg1"/>
                </a:solidFill>
              </a:rPr>
              <a:t>private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28" name="27 Rectángulo"/>
          <p:cNvSpPr/>
          <p:nvPr/>
        </p:nvSpPr>
        <p:spPr>
          <a:xfrm>
            <a:off x="6407150" y="2209800"/>
            <a:ext cx="1143000" cy="685800"/>
          </a:xfrm>
          <a:prstGeom prst="rect">
            <a:avLst/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 err="1"/>
              <a:t>thread</a:t>
            </a:r>
            <a:endParaRPr lang="es-ES" b="1" dirty="0"/>
          </a:p>
        </p:txBody>
      </p:sp>
      <p:sp>
        <p:nvSpPr>
          <p:cNvPr id="29" name="28 Rectángulo"/>
          <p:cNvSpPr/>
          <p:nvPr/>
        </p:nvSpPr>
        <p:spPr>
          <a:xfrm>
            <a:off x="3681413" y="3657600"/>
            <a:ext cx="2362200" cy="838200"/>
          </a:xfrm>
          <a:prstGeom prst="rect">
            <a:avLst/>
          </a:prstGeom>
          <a:solidFill>
            <a:srgbClr val="76B53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s-ES" b="1" dirty="0" err="1">
                <a:solidFill>
                  <a:schemeClr val="bg1"/>
                </a:solidFill>
              </a:rPr>
              <a:t>private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0" name="29 Rectángulo"/>
          <p:cNvSpPr/>
          <p:nvPr/>
        </p:nvSpPr>
        <p:spPr>
          <a:xfrm>
            <a:off x="3760788" y="3743325"/>
            <a:ext cx="1143000" cy="685800"/>
          </a:xfrm>
          <a:prstGeom prst="rect">
            <a:avLst/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 err="1"/>
              <a:t>thread</a:t>
            </a:r>
            <a:endParaRPr lang="es-ES" b="1" dirty="0"/>
          </a:p>
        </p:txBody>
      </p:sp>
      <p:sp>
        <p:nvSpPr>
          <p:cNvPr id="31" name="30 Rectángulo"/>
          <p:cNvSpPr/>
          <p:nvPr/>
        </p:nvSpPr>
        <p:spPr>
          <a:xfrm>
            <a:off x="4270375" y="4876800"/>
            <a:ext cx="2362200" cy="838200"/>
          </a:xfrm>
          <a:prstGeom prst="rect">
            <a:avLst/>
          </a:prstGeom>
          <a:solidFill>
            <a:srgbClr val="76B53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s-ES" b="1" dirty="0" err="1">
                <a:solidFill>
                  <a:schemeClr val="bg1"/>
                </a:solidFill>
              </a:rPr>
              <a:t>private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2" name="31 Rectángulo"/>
          <p:cNvSpPr/>
          <p:nvPr/>
        </p:nvSpPr>
        <p:spPr>
          <a:xfrm>
            <a:off x="4349750" y="4962525"/>
            <a:ext cx="1143000" cy="685800"/>
          </a:xfrm>
          <a:prstGeom prst="rect">
            <a:avLst/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 err="1"/>
              <a:t>thread</a:t>
            </a:r>
            <a:endParaRPr lang="es-ES" b="1" dirty="0"/>
          </a:p>
        </p:txBody>
      </p:sp>
      <p:sp>
        <p:nvSpPr>
          <p:cNvPr id="33" name="32 Rectángulo"/>
          <p:cNvSpPr/>
          <p:nvPr/>
        </p:nvSpPr>
        <p:spPr>
          <a:xfrm>
            <a:off x="6403975" y="3886200"/>
            <a:ext cx="2362200" cy="838200"/>
          </a:xfrm>
          <a:prstGeom prst="rect">
            <a:avLst/>
          </a:prstGeom>
          <a:solidFill>
            <a:srgbClr val="76B531"/>
          </a:solidFill>
          <a:ln>
            <a:solidFill>
              <a:srgbClr val="5481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s-ES" b="1" dirty="0" err="1">
                <a:solidFill>
                  <a:schemeClr val="bg1"/>
                </a:solidFill>
              </a:rPr>
              <a:t>private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4" name="33 Rectángulo"/>
          <p:cNvSpPr/>
          <p:nvPr/>
        </p:nvSpPr>
        <p:spPr>
          <a:xfrm>
            <a:off x="6483350" y="3971925"/>
            <a:ext cx="1143000" cy="685800"/>
          </a:xfrm>
          <a:prstGeom prst="rect">
            <a:avLst/>
          </a:prstGeom>
          <a:solidFill>
            <a:srgbClr val="77777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b="1" dirty="0" err="1"/>
              <a:t>thread</a:t>
            </a:r>
            <a:endParaRPr lang="es-ES" b="1" dirty="0"/>
          </a:p>
        </p:txBody>
      </p:sp>
      <p:sp>
        <p:nvSpPr>
          <p:cNvPr id="13327" name="23 CuadroTexto"/>
          <p:cNvSpPr txBox="1">
            <a:spLocks noChangeArrowheads="1"/>
          </p:cNvSpPr>
          <p:nvPr/>
        </p:nvSpPr>
        <p:spPr bwMode="auto">
          <a:xfrm>
            <a:off x="4821238" y="3111500"/>
            <a:ext cx="2979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s-ES" altLang="es-ES" sz="2000" b="1"/>
              <a:t>Shared</a:t>
            </a:r>
            <a:r>
              <a:rPr lang="es-ES" altLang="es-ES" sz="2000"/>
              <a:t> </a:t>
            </a:r>
            <a:r>
              <a:rPr lang="es-ES" altLang="es-ES" sz="2000" b="1"/>
              <a:t>Address Space</a:t>
            </a:r>
            <a:endParaRPr lang="es-ES" altLang="es-E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/>
              <a:t>OpenMP Programming Model</a:t>
            </a:r>
          </a:p>
        </p:txBody>
      </p:sp>
      <p:sp>
        <p:nvSpPr>
          <p:cNvPr id="15363" name="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altLang="es-ES"/>
              <a:t>Fork-Join parallelism</a:t>
            </a:r>
          </a:p>
          <a:p>
            <a:pPr lvl="1"/>
            <a:r>
              <a:rPr lang="es-ES" altLang="es-ES" b="1"/>
              <a:t>Master thread </a:t>
            </a:r>
            <a:r>
              <a:rPr lang="es-ES" altLang="es-ES"/>
              <a:t>spawns a </a:t>
            </a:r>
            <a:r>
              <a:rPr lang="es-ES" altLang="es-ES" b="1"/>
              <a:t>team of threads</a:t>
            </a:r>
            <a:r>
              <a:rPr lang="es-ES" altLang="es-ES"/>
              <a:t> as needed</a:t>
            </a:r>
          </a:p>
          <a:p>
            <a:pPr lvl="1"/>
            <a:r>
              <a:rPr lang="es-ES" altLang="es-ES"/>
              <a:t>Parallelism added incrementally until performance goals are met</a:t>
            </a:r>
          </a:p>
        </p:txBody>
      </p:sp>
      <p:cxnSp>
        <p:nvCxnSpPr>
          <p:cNvPr id="4" name="3 Conector recto"/>
          <p:cNvCxnSpPr/>
          <p:nvPr/>
        </p:nvCxnSpPr>
        <p:spPr>
          <a:xfrm>
            <a:off x="928688" y="4343400"/>
            <a:ext cx="90011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1828800" y="3657600"/>
            <a:ext cx="1079500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828800" y="4114800"/>
            <a:ext cx="10795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1828800" y="4572000"/>
            <a:ext cx="10795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1828800" y="5029200"/>
            <a:ext cx="1079500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>
            <a:off x="2909888" y="4343400"/>
            <a:ext cx="90011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810000" y="3200400"/>
            <a:ext cx="122396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3810000" y="3657600"/>
            <a:ext cx="12239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3810000" y="4114800"/>
            <a:ext cx="12239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810000" y="4572000"/>
            <a:ext cx="12239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3810000" y="5029200"/>
            <a:ext cx="12239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3810000" y="5486400"/>
            <a:ext cx="12239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043488" y="4343400"/>
            <a:ext cx="900112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930900" y="3657600"/>
            <a:ext cx="143986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930900" y="4114800"/>
            <a:ext cx="14398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930900" y="4572000"/>
            <a:ext cx="14398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5930900" y="5029200"/>
            <a:ext cx="1439863" cy="0"/>
          </a:xfrm>
          <a:prstGeom prst="line">
            <a:avLst/>
          </a:prstGeom>
          <a:ln w="635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6307138" y="5194300"/>
            <a:ext cx="720725" cy="0"/>
          </a:xfrm>
          <a:prstGeom prst="line">
            <a:avLst/>
          </a:prstGeom>
          <a:ln w="63500">
            <a:solidFill>
              <a:srgbClr val="37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6307138" y="4849813"/>
            <a:ext cx="720725" cy="0"/>
          </a:xfrm>
          <a:prstGeom prst="line">
            <a:avLst/>
          </a:prstGeom>
          <a:ln w="63500">
            <a:solidFill>
              <a:srgbClr val="3773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7366000" y="4343400"/>
            <a:ext cx="900113" cy="0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 flipV="1">
            <a:off x="1828800" y="3657600"/>
            <a:ext cx="0" cy="1371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2912017" y="3657600"/>
            <a:ext cx="0" cy="1371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flipV="1">
            <a:off x="3810000" y="3200400"/>
            <a:ext cx="0" cy="2286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 flipV="1">
            <a:off x="5046140" y="3200400"/>
            <a:ext cx="0" cy="22860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flipV="1">
            <a:off x="5936204" y="3657600"/>
            <a:ext cx="0" cy="1371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 flipV="1">
            <a:off x="7368652" y="3657600"/>
            <a:ext cx="0" cy="137160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 flipV="1">
            <a:off x="6324600" y="4849813"/>
            <a:ext cx="0" cy="344487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 flipV="1">
            <a:off x="7013052" y="4856704"/>
            <a:ext cx="0" cy="344488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2" name="36 CuadroTexto"/>
          <p:cNvSpPr txBox="1">
            <a:spLocks noChangeArrowheads="1"/>
          </p:cNvSpPr>
          <p:nvPr/>
        </p:nvSpPr>
        <p:spPr bwMode="auto">
          <a:xfrm>
            <a:off x="381000" y="3163888"/>
            <a:ext cx="890588" cy="646112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Master</a:t>
            </a:r>
          </a:p>
          <a:p>
            <a:pPr algn="ctr" eaLnBrk="1" hangingPunct="1"/>
            <a:r>
              <a:rPr lang="es-ES" altLang="es-ES"/>
              <a:t>thread</a:t>
            </a:r>
          </a:p>
        </p:txBody>
      </p:sp>
      <p:sp>
        <p:nvSpPr>
          <p:cNvPr id="35" name="34 Rectángulo"/>
          <p:cNvSpPr/>
          <p:nvPr/>
        </p:nvSpPr>
        <p:spPr>
          <a:xfrm>
            <a:off x="1689100" y="3060700"/>
            <a:ext cx="1368425" cy="25209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9" name="38 Rectángulo"/>
          <p:cNvSpPr/>
          <p:nvPr/>
        </p:nvSpPr>
        <p:spPr>
          <a:xfrm>
            <a:off x="3675063" y="3079750"/>
            <a:ext cx="1511300" cy="25193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40" name="39 Rectángulo"/>
          <p:cNvSpPr/>
          <p:nvPr/>
        </p:nvSpPr>
        <p:spPr>
          <a:xfrm>
            <a:off x="5818188" y="3084513"/>
            <a:ext cx="1692275" cy="25193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41" name="40 Conector recto de flecha"/>
          <p:cNvCxnSpPr/>
          <p:nvPr/>
        </p:nvCxnSpPr>
        <p:spPr>
          <a:xfrm>
            <a:off x="831850" y="3879850"/>
            <a:ext cx="439738" cy="3889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7" name="42 CuadroTexto"/>
          <p:cNvSpPr txBox="1">
            <a:spLocks noChangeArrowheads="1"/>
          </p:cNvSpPr>
          <p:nvPr/>
        </p:nvSpPr>
        <p:spPr bwMode="auto">
          <a:xfrm>
            <a:off x="762000" y="2338388"/>
            <a:ext cx="1146175" cy="64770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Spawned</a:t>
            </a:r>
          </a:p>
          <a:p>
            <a:pPr algn="ctr" eaLnBrk="1" hangingPunct="1"/>
            <a:r>
              <a:rPr lang="es-ES" altLang="es-ES"/>
              <a:t>threads</a:t>
            </a:r>
          </a:p>
        </p:txBody>
      </p:sp>
      <p:cxnSp>
        <p:nvCxnSpPr>
          <p:cNvPr id="44" name="43 Conector recto de flecha"/>
          <p:cNvCxnSpPr/>
          <p:nvPr/>
        </p:nvCxnSpPr>
        <p:spPr>
          <a:xfrm>
            <a:off x="1379538" y="3060700"/>
            <a:ext cx="587375" cy="9858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99" name="45 CuadroTexto"/>
          <p:cNvSpPr txBox="1">
            <a:spLocks noChangeArrowheads="1"/>
          </p:cNvSpPr>
          <p:nvPr/>
        </p:nvSpPr>
        <p:spPr bwMode="auto">
          <a:xfrm>
            <a:off x="3343275" y="2286000"/>
            <a:ext cx="2178050" cy="40005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000" b="1"/>
              <a:t>Parallel Regions</a:t>
            </a:r>
          </a:p>
        </p:txBody>
      </p:sp>
      <p:cxnSp>
        <p:nvCxnSpPr>
          <p:cNvPr id="47" name="46 Conector recto de flecha"/>
          <p:cNvCxnSpPr/>
          <p:nvPr/>
        </p:nvCxnSpPr>
        <p:spPr>
          <a:xfrm>
            <a:off x="4432300" y="2730500"/>
            <a:ext cx="0" cy="3175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 flipH="1">
            <a:off x="3057525" y="2755900"/>
            <a:ext cx="1133475" cy="255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>
            <a:off x="4672013" y="2755900"/>
            <a:ext cx="1133475" cy="255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3" name="52 CuadroTexto"/>
          <p:cNvSpPr txBox="1">
            <a:spLocks noChangeArrowheads="1"/>
          </p:cNvSpPr>
          <p:nvPr/>
        </p:nvSpPr>
        <p:spPr bwMode="auto">
          <a:xfrm>
            <a:off x="3159125" y="6000750"/>
            <a:ext cx="2565400" cy="400050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000" b="1"/>
              <a:t>Sequential Regions</a:t>
            </a:r>
          </a:p>
        </p:txBody>
      </p:sp>
      <p:cxnSp>
        <p:nvCxnSpPr>
          <p:cNvPr id="54" name="53 Conector recto de flecha"/>
          <p:cNvCxnSpPr/>
          <p:nvPr/>
        </p:nvCxnSpPr>
        <p:spPr>
          <a:xfrm flipV="1">
            <a:off x="3365500" y="4419600"/>
            <a:ext cx="7938" cy="1547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 de flecha"/>
          <p:cNvCxnSpPr/>
          <p:nvPr/>
        </p:nvCxnSpPr>
        <p:spPr>
          <a:xfrm flipV="1">
            <a:off x="5505450" y="4419600"/>
            <a:ext cx="7938" cy="1547813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 de flecha"/>
          <p:cNvCxnSpPr/>
          <p:nvPr/>
        </p:nvCxnSpPr>
        <p:spPr>
          <a:xfrm flipH="1" flipV="1">
            <a:off x="1271588" y="4419600"/>
            <a:ext cx="1828800" cy="1752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/>
          <p:nvPr/>
        </p:nvCxnSpPr>
        <p:spPr>
          <a:xfrm flipV="1">
            <a:off x="5791200" y="4419600"/>
            <a:ext cx="2362200" cy="17907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8" name="61 CuadroTexto"/>
          <p:cNvSpPr txBox="1">
            <a:spLocks noChangeArrowheads="1"/>
          </p:cNvSpPr>
          <p:nvPr/>
        </p:nvSpPr>
        <p:spPr bwMode="auto">
          <a:xfrm>
            <a:off x="7751763" y="3048000"/>
            <a:ext cx="1082675" cy="923925"/>
          </a:xfrm>
          <a:prstGeom prst="rect">
            <a:avLst/>
          </a:prstGeom>
          <a:solidFill>
            <a:srgbClr val="B6DF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/>
              <a:t>A nested</a:t>
            </a:r>
          </a:p>
          <a:p>
            <a:pPr algn="ctr" eaLnBrk="1" hangingPunct="1"/>
            <a:r>
              <a:rPr lang="es-ES" altLang="es-ES"/>
              <a:t>parallel</a:t>
            </a:r>
          </a:p>
          <a:p>
            <a:pPr algn="ctr" eaLnBrk="1" hangingPunct="1"/>
            <a:r>
              <a:rPr lang="es-ES" altLang="es-ES"/>
              <a:t>region</a:t>
            </a:r>
          </a:p>
        </p:txBody>
      </p:sp>
      <p:cxnSp>
        <p:nvCxnSpPr>
          <p:cNvPr id="63" name="62 Conector recto de flecha"/>
          <p:cNvCxnSpPr/>
          <p:nvPr/>
        </p:nvCxnSpPr>
        <p:spPr>
          <a:xfrm flipH="1">
            <a:off x="6951663" y="3670300"/>
            <a:ext cx="760412" cy="1117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Diseño personaliz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ersonalizado">
      <a:majorFont>
        <a:latin typeface="Abadi MT Condense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ersonaliz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ersonaliz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ersonaliz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7504</TotalTime>
  <Words>3159</Words>
  <Application>Microsoft Macintosh PowerPoint</Application>
  <PresentationFormat>Presentación en pantalla (4:3)</PresentationFormat>
  <Paragraphs>722</Paragraphs>
  <Slides>39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6" baseType="lpstr">
      <vt:lpstr>Abadi MT Condensed</vt:lpstr>
      <vt:lpstr>Arial</vt:lpstr>
      <vt:lpstr>Calibri</vt:lpstr>
      <vt:lpstr>Courier New</vt:lpstr>
      <vt:lpstr>Verdana</vt:lpstr>
      <vt:lpstr>Wingdings</vt:lpstr>
      <vt:lpstr>Diseño personalizado</vt:lpstr>
      <vt:lpstr>A Hands-on Introduction to OpenMP</vt:lpstr>
      <vt:lpstr>Introduction</vt:lpstr>
      <vt:lpstr>OpenMP Core Syntax</vt:lpstr>
      <vt:lpstr>OpenMP Compiler</vt:lpstr>
      <vt:lpstr>Simple Example</vt:lpstr>
      <vt:lpstr>Simple Example</vt:lpstr>
      <vt:lpstr>Simple Example</vt:lpstr>
      <vt:lpstr>OpenMP Program</vt:lpstr>
      <vt:lpstr>OpenMP Programming Model</vt:lpstr>
      <vt:lpstr>Thread Creation: Parallel Regions</vt:lpstr>
      <vt:lpstr>Thread Creation: Parallel Regions</vt:lpstr>
      <vt:lpstr>Major OpenMP Constructs (I)</vt:lpstr>
      <vt:lpstr>Major OpenMP Constructs (II)</vt:lpstr>
      <vt:lpstr>Environment Variables</vt:lpstr>
      <vt:lpstr>Runtime Environment Routines</vt:lpstr>
      <vt:lpstr>Data Environment: Storage Attributes</vt:lpstr>
      <vt:lpstr>Data Environment: Changing Attributes</vt:lpstr>
      <vt:lpstr>Data Sharing: Private Clauses</vt:lpstr>
      <vt:lpstr>Data Sharing: Firstprivate Clause</vt:lpstr>
      <vt:lpstr>Data Sharing: Lastprivate Clause</vt:lpstr>
      <vt:lpstr>OpenMP: Synchronization</vt:lpstr>
      <vt:lpstr>Synchronization: Critical</vt:lpstr>
      <vt:lpstr>Synchronization: Atomic</vt:lpstr>
      <vt:lpstr>Synchronization: Barrier</vt:lpstr>
      <vt:lpstr>Loop Worksharing Construct</vt:lpstr>
      <vt:lpstr>Loop Worksharing Construct</vt:lpstr>
      <vt:lpstr>Combined Parallel/Worksharing</vt:lpstr>
      <vt:lpstr>Working With Loops</vt:lpstr>
      <vt:lpstr>Loops with Reductions</vt:lpstr>
      <vt:lpstr>OpenMP Reduction Support</vt:lpstr>
      <vt:lpstr>Example: Compute PI – Loop &amp; Redux</vt:lpstr>
      <vt:lpstr>Array reduction</vt:lpstr>
      <vt:lpstr>Histogram computation</vt:lpstr>
      <vt:lpstr>Histogram: unsafe implementation</vt:lpstr>
      <vt:lpstr>Histogram: coarse-grained lock</vt:lpstr>
      <vt:lpstr>Histogram: privatization+reduction</vt:lpstr>
      <vt:lpstr>Histogram: privatization+reduction</vt:lpstr>
      <vt:lpstr>Synchronization in Loops</vt:lpstr>
      <vt:lpstr>Encuesta de satisfacción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Óscar Plata González</dc:creator>
  <cp:lastModifiedBy>Rafael Asenjo</cp:lastModifiedBy>
  <cp:revision>380</cp:revision>
  <cp:lastPrinted>2018-12-04T12:28:21Z</cp:lastPrinted>
  <dcterms:created xsi:type="dcterms:W3CDTF">1601-01-01T00:00:00Z</dcterms:created>
  <dcterms:modified xsi:type="dcterms:W3CDTF">2020-12-18T08:49:55Z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