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4"/>
  </p:sldMasterIdLst>
  <p:notesMasterIdLst>
    <p:notesMasterId r:id="rId31"/>
  </p:notesMasterIdLst>
  <p:handoutMasterIdLst>
    <p:handoutMasterId r:id="rId32"/>
  </p:handoutMasterIdLst>
  <p:sldIdLst>
    <p:sldId id="296" r:id="rId5"/>
    <p:sldId id="297" r:id="rId6"/>
    <p:sldId id="274" r:id="rId7"/>
    <p:sldId id="271" r:id="rId8"/>
    <p:sldId id="307" r:id="rId9"/>
    <p:sldId id="306" r:id="rId10"/>
    <p:sldId id="302" r:id="rId11"/>
    <p:sldId id="269" r:id="rId12"/>
    <p:sldId id="280" r:id="rId13"/>
    <p:sldId id="298" r:id="rId14"/>
    <p:sldId id="308" r:id="rId15"/>
    <p:sldId id="309" r:id="rId16"/>
    <p:sldId id="310" r:id="rId17"/>
    <p:sldId id="311" r:id="rId18"/>
    <p:sldId id="312" r:id="rId19"/>
    <p:sldId id="303" r:id="rId20"/>
    <p:sldId id="300" r:id="rId21"/>
    <p:sldId id="294" r:id="rId22"/>
    <p:sldId id="270" r:id="rId23"/>
    <p:sldId id="282" r:id="rId24"/>
    <p:sldId id="283" r:id="rId25"/>
    <p:sldId id="284" r:id="rId26"/>
    <p:sldId id="285" r:id="rId27"/>
    <p:sldId id="287" r:id="rId28"/>
    <p:sldId id="288" r:id="rId29"/>
    <p:sldId id="286" r:id="rId3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C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7F820-7636-4AC2-AA5A-94CCB4AF4BB5}" v="71" dt="2020-02-12T09:53:4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670" autoAdjust="0"/>
  </p:normalViewPr>
  <p:slideViewPr>
    <p:cSldViewPr>
      <p:cViewPr varScale="1">
        <p:scale>
          <a:sx n="109" d="100"/>
          <a:sy n="109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A84E-8D53-4A8D-A36D-9144D4C546B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7E89B-54E6-45B2-BC98-90D532EED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FD8E07-17E3-4AE2-9DEC-0E8EB45B27F5}" type="datetimeFigureOut">
              <a:rPr lang="en-US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F7C4EB-DE0E-42A2-A213-580E022D1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FE55E-BBDB-4870-A0FE-38D8D37AC5F7}" type="slidenum">
              <a:rPr lang="es-ES"/>
              <a:pPr/>
              <a:t>8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4"/>
            <a:ext cx="4984962" cy="446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FE55E-BBDB-4870-A0FE-38D8D37AC5F7}" type="slidenum">
              <a:rPr lang="es-ES"/>
              <a:pPr/>
              <a:t>9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4"/>
            <a:ext cx="4984962" cy="446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535C112-1C1E-4E7D-971C-EC57DA7606C6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840AC80-7936-43FB-991C-510AC3FF04C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0A5B3-6E71-4C6A-A179-D5EFD850DAC2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6CEF4-CE9A-4F79-80C4-D13E1CD4962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028C4-BDA6-425A-8CD0-CC11084024A7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05B15-211C-4DFB-B834-D18AF8F139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0AABD-07F0-4E6D-949D-EFFB33B6C197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A9F8C-0EF4-488C-BA18-EA212D49FCF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5322F3FC-6D4F-4961-B133-AF7DCC495CAA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FA2AFAC-28DA-4966-A823-378373FEB36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3170A-2925-4D47-BB94-21440FE29158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804B9-228F-4CEC-BEC6-D6D408DDD4D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C5228-A50E-49B7-ACD0-27FB0497B88F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B073-5880-4E09-AEEA-59A1A9F555A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962D0-FFA1-4976-904D-980D8BA902B4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BAB42-7988-49CF-B80F-496DC098677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85265-DE67-4F9F-919E-36C088682D52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BB6C-E06E-470A-80BD-494DE181E27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ED6E-8465-4C4C-B72A-8F9EEA409536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1866-8CBC-4C3C-93FD-982CBEDECB2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24282C-789D-4661-8BAF-2500E4AC851D}" type="datetimeFigureOut">
              <a:rPr lang="en-US" smtClean="0"/>
              <a:pPr>
                <a:defRPr/>
              </a:pPr>
              <a:t>2/19/2024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36B27-8B25-4500-AC2A-10F8DD062AA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720487-2811-43F5-A35E-F31A9C44A79E}" type="datetimeFigureOut">
              <a:rPr lang="en-US" smtClean="0"/>
              <a:pPr>
                <a:defRPr/>
              </a:pPr>
              <a:t>2/19/2024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E3832E-8678-4D11-8F15-A6D7D413D718}" type="slidenum">
              <a:rPr lang="en-US" smtClean="0"/>
              <a:pPr>
                <a:defRPr/>
              </a:pPr>
              <a:t>‹Nº›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sium.uma.es/calendari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latin typeface="Arial Narrow" panose="020B0606020202030204" pitchFamily="34" charset="0"/>
              </a:rPr>
              <a:t>Fundamentos de Computadores</a:t>
            </a:r>
            <a:br>
              <a:rPr lang="es-ES_tradnl" dirty="0">
                <a:latin typeface="Arial Narrow" panose="020B0606020202030204" pitchFamily="34" charset="0"/>
              </a:rPr>
            </a:br>
            <a:r>
              <a:rPr lang="es-ES_tradnl" dirty="0">
                <a:latin typeface="Arial Narrow" panose="020B0606020202030204" pitchFamily="34" charset="0"/>
              </a:rPr>
              <a:t>Grado en Ingeniería en Tecnologías Industriales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80814"/>
          </a:xfrm>
        </p:spPr>
        <p:txBody>
          <a:bodyPr>
            <a:noAutofit/>
          </a:bodyPr>
          <a:lstStyle/>
          <a:p>
            <a:r>
              <a:rPr lang="es-ES_tradnl" sz="1800" b="1" dirty="0">
                <a:latin typeface="Arial Narrow" panose="020B0606020202030204" pitchFamily="34" charset="0"/>
              </a:rPr>
              <a:t>Luis Felipe Romero Gómez </a:t>
            </a:r>
            <a:r>
              <a:rPr lang="es-ES_tradnl" sz="1800" dirty="0">
                <a:latin typeface="Arial Narrow" panose="020B0606020202030204" pitchFamily="34" charset="0"/>
              </a:rPr>
              <a:t>, </a:t>
            </a:r>
          </a:p>
          <a:p>
            <a:r>
              <a:rPr lang="es-ES_tradnl" sz="1800" dirty="0">
                <a:latin typeface="Arial Narrow" panose="020B0606020202030204" pitchFamily="34" charset="0"/>
              </a:rPr>
              <a:t>Julio Villalba, Gerardo Bandera, Ricardo </a:t>
            </a:r>
            <a:r>
              <a:rPr lang="es-ES_tradnl" sz="1800" dirty="0" err="1">
                <a:latin typeface="Arial Narrow" panose="020B0606020202030204" pitchFamily="34" charset="0"/>
              </a:rPr>
              <a:t>Quislant</a:t>
            </a:r>
            <a:endParaRPr lang="es-ES_tradnl" sz="1800" dirty="0">
              <a:latin typeface="Arial Narrow" panose="020B0606020202030204" pitchFamily="34" charset="0"/>
            </a:endParaRPr>
          </a:p>
          <a:p>
            <a:endParaRPr lang="es-ES_tradnl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Grupos grandes ≈ teoría (70%)</a:t>
            </a:r>
          </a:p>
          <a:p>
            <a:pPr lvl="1"/>
            <a:r>
              <a:rPr lang="es-ES" dirty="0"/>
              <a:t>1.5p     Test tema 2 (21 de marzo) </a:t>
            </a:r>
            <a:r>
              <a:rPr lang="es-ES" baseline="30000" dirty="0"/>
              <a:t>(I)</a:t>
            </a:r>
          </a:p>
          <a:p>
            <a:pPr lvl="1"/>
            <a:r>
              <a:rPr lang="es-ES" dirty="0"/>
              <a:t>1.5p     Test tema 4 (9 de mayo) </a:t>
            </a:r>
            <a:r>
              <a:rPr lang="es-ES" baseline="30000" dirty="0"/>
              <a:t>(I)</a:t>
            </a:r>
          </a:p>
          <a:p>
            <a:pPr lvl="1"/>
            <a:r>
              <a:rPr lang="es-ES" dirty="0"/>
              <a:t>4.0p     Examen final en fecha </a:t>
            </a:r>
            <a:r>
              <a:rPr lang="es-ES"/>
              <a:t>oficial (5 </a:t>
            </a:r>
            <a:r>
              <a:rPr lang="es-ES" dirty="0"/>
              <a:t>de junio) </a:t>
            </a:r>
            <a:r>
              <a:rPr lang="es-ES" baseline="30000" dirty="0"/>
              <a:t>(II)</a:t>
            </a:r>
          </a:p>
          <a:p>
            <a:pPr lvl="5"/>
            <a:r>
              <a:rPr lang="es-ES" dirty="0"/>
              <a:t>Temas 3,5,6 y recuperación 2 y 4</a:t>
            </a:r>
          </a:p>
          <a:p>
            <a:endParaRPr lang="es-ES" dirty="0"/>
          </a:p>
          <a:p>
            <a:r>
              <a:rPr lang="es-ES" dirty="0"/>
              <a:t>Grupos reducidos ≈ prácticas (30%)</a:t>
            </a:r>
          </a:p>
          <a:p>
            <a:pPr lvl="1"/>
            <a:r>
              <a:rPr lang="es-ES" dirty="0"/>
              <a:t>1.5p     Entrega de prácticas 1 a 4 (plataforma virtual GUAC) </a:t>
            </a:r>
            <a:r>
              <a:rPr lang="es-ES" baseline="30000" dirty="0"/>
              <a:t>(III)</a:t>
            </a:r>
            <a:endParaRPr lang="es-ES" dirty="0"/>
          </a:p>
          <a:p>
            <a:pPr lvl="1"/>
            <a:r>
              <a:rPr lang="es-ES" dirty="0"/>
              <a:t>0.5p      Test de seguimiento de prácticas (27 de abril)</a:t>
            </a:r>
          </a:p>
          <a:p>
            <a:pPr lvl="1"/>
            <a:r>
              <a:rPr lang="es-ES" dirty="0"/>
              <a:t>1.0p      Test de la práctica de E/S (25 de mayo)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Elimina con 6/10. Recuperable en examen final</a:t>
            </a:r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 examen final de teoría consiste típicamente en un test, dos ejercicios largos y tres o cuatro ejercicios cortos. Unas dos horas.</a:t>
            </a:r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 peso relativo de las prácticas 1 a 4 es: 0.375/</a:t>
            </a:r>
            <a:r>
              <a:rPr lang="es-ES" dirty="0" err="1"/>
              <a:t>pr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177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</a:t>
            </a:r>
          </a:p>
        </p:txBody>
      </p:sp>
    </p:spTree>
    <p:extLst>
      <p:ext uri="{BB962C8B-B14F-4D97-AF65-F5344CB8AC3E}">
        <p14:creationId xmlns:p14="http://schemas.microsoft.com/office/powerpoint/2010/main" val="150312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(bloques)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9093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(prácticas)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391389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(JVM)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2233160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(Ex. Final)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2" name="CuadroTexto 1"/>
          <p:cNvSpPr txBox="1"/>
          <p:nvPr/>
        </p:nvSpPr>
        <p:spPr>
          <a:xfrm>
            <a:off x="457200" y="1143000"/>
            <a:ext cx="70671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labels = ('</a:t>
            </a:r>
            <a:r>
              <a:rPr lang="en-GB" sz="1200" dirty="0" err="1"/>
              <a:t>Teoría</a:t>
            </a:r>
            <a:r>
              <a:rPr lang="en-GB" sz="1200" dirty="0"/>
              <a:t>','</a:t>
            </a:r>
            <a:r>
              <a:rPr lang="en-GB" sz="1200" dirty="0" err="1"/>
              <a:t>Practica</a:t>
            </a:r>
            <a:r>
              <a:rPr lang="en-GB" sz="1200" dirty="0"/>
              <a:t> 5','Test </a:t>
            </a:r>
            <a:r>
              <a:rPr lang="en-GB" sz="1200" dirty="0" err="1"/>
              <a:t>prácticas</a:t>
            </a:r>
            <a:r>
              <a:rPr lang="en-GB" sz="1200" dirty="0"/>
              <a:t>','</a:t>
            </a:r>
            <a:r>
              <a:rPr lang="en-GB" sz="1200" dirty="0" err="1"/>
              <a:t>Practica</a:t>
            </a:r>
            <a:r>
              <a:rPr lang="en-GB" sz="1200" dirty="0"/>
              <a:t> 4','Practica 3','Práctica 2','Práctica 1' )</a:t>
            </a:r>
          </a:p>
          <a:p>
            <a:r>
              <a:rPr lang="en-GB" sz="1200" dirty="0"/>
              <a:t>sizes = (70,10,5,3.75,3.75,3.75,3.75)</a:t>
            </a:r>
          </a:p>
          <a:p>
            <a:r>
              <a:rPr lang="en-GB" sz="1200" dirty="0"/>
              <a:t>explode = (0.07, 0.07,0.07, 0.07, 0.07, 0.07, 0.07)  # "explode" all the slices</a:t>
            </a:r>
          </a:p>
          <a:p>
            <a:r>
              <a:rPr lang="en-GB" sz="1200" dirty="0" err="1"/>
              <a:t>colores</a:t>
            </a:r>
            <a:r>
              <a:rPr lang="en-GB" sz="1200" dirty="0"/>
              <a:t> = ((0,0.5,0.7),(1,0.5,0.3),(1,0.5,0.3),(1,0.5,0.3),(1,0.5,0.3),(1,0.5,0.3),(1,0.5,0.3))</a:t>
            </a:r>
          </a:p>
          <a:p>
            <a:br>
              <a:rPr lang="en-GB" sz="1200" dirty="0"/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fig2, ax2 = </a:t>
            </a:r>
            <a:r>
              <a:rPr lang="en-GB" sz="1200" dirty="0" err="1"/>
              <a:t>plt.subplots</a:t>
            </a:r>
            <a:r>
              <a:rPr lang="en-GB" sz="1200" dirty="0"/>
              <a:t>()</a:t>
            </a:r>
          </a:p>
          <a:p>
            <a:r>
              <a:rPr lang="en-GB" sz="1200" dirty="0"/>
              <a:t>ax2.pie(sizes, explode=explode, labels=labels,  </a:t>
            </a:r>
            <a:r>
              <a:rPr lang="en-GB" sz="1200" dirty="0" err="1"/>
              <a:t>startangle</a:t>
            </a:r>
            <a:r>
              <a:rPr lang="en-GB" sz="1200" dirty="0"/>
              <a:t>=80, </a:t>
            </a:r>
            <a:r>
              <a:rPr lang="en-GB" sz="1200" dirty="0" err="1"/>
              <a:t>pctdistance</a:t>
            </a:r>
            <a:r>
              <a:rPr lang="en-GB" sz="1200" dirty="0"/>
              <a:t>=0.85, </a:t>
            </a:r>
            <a:r>
              <a:rPr lang="en-GB" sz="1200" dirty="0" err="1"/>
              <a:t>colors</a:t>
            </a:r>
            <a:r>
              <a:rPr lang="en-GB" sz="1200" dirty="0"/>
              <a:t>=</a:t>
            </a:r>
            <a:r>
              <a:rPr lang="en-GB" sz="1200" dirty="0" err="1"/>
              <a:t>colores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centre_circle</a:t>
            </a:r>
            <a:r>
              <a:rPr lang="en-GB" sz="1200" dirty="0"/>
              <a:t> = </a:t>
            </a:r>
            <a:r>
              <a:rPr lang="en-GB" sz="1200" dirty="0" err="1"/>
              <a:t>plt.Circle</a:t>
            </a:r>
            <a:r>
              <a:rPr lang="en-GB" sz="1200" dirty="0"/>
              <a:t>((0,0),0.70,fc=(1,1,1,0.8))</a:t>
            </a:r>
          </a:p>
          <a:p>
            <a:r>
              <a:rPr lang="en-GB" sz="1200" dirty="0"/>
              <a:t>fig2 = </a:t>
            </a:r>
            <a:r>
              <a:rPr lang="en-GB" sz="1200" dirty="0" err="1"/>
              <a:t>plt.gcf</a:t>
            </a:r>
            <a:r>
              <a:rPr lang="en-GB" sz="1200" dirty="0"/>
              <a:t>()</a:t>
            </a:r>
          </a:p>
          <a:p>
            <a:r>
              <a:rPr lang="en-GB" sz="1200" dirty="0"/>
              <a:t>fig2.gca().</a:t>
            </a:r>
            <a:r>
              <a:rPr lang="en-GB" sz="1200" dirty="0" err="1"/>
              <a:t>add_artist</a:t>
            </a:r>
            <a:r>
              <a:rPr lang="en-GB" sz="1200" dirty="0"/>
              <a:t>(</a:t>
            </a:r>
            <a:r>
              <a:rPr lang="en-GB" sz="1200" dirty="0" err="1"/>
              <a:t>centre_circle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plt.show</a:t>
            </a:r>
            <a:r>
              <a:rPr lang="en-GB" sz="1200" dirty="0"/>
              <a:t>()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31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teoría</a:t>
            </a:r>
          </a:p>
          <a:p>
            <a:pPr lvl="1"/>
            <a:r>
              <a:rPr lang="es-ES" sz="2400" dirty="0"/>
              <a:t>Hay que puntuar un mínimo en los cuatro bloques temáticos </a:t>
            </a:r>
          </a:p>
          <a:p>
            <a:pPr lvl="3"/>
            <a:r>
              <a:rPr lang="es-ES" sz="1900" dirty="0"/>
              <a:t>Tema 2, mínimo 35%</a:t>
            </a:r>
          </a:p>
          <a:p>
            <a:pPr lvl="3"/>
            <a:r>
              <a:rPr lang="es-ES" sz="1900" dirty="0"/>
              <a:t>Tema 3, mínimo 35%</a:t>
            </a:r>
          </a:p>
          <a:p>
            <a:pPr lvl="3"/>
            <a:r>
              <a:rPr lang="es-ES" sz="1900" dirty="0"/>
              <a:t>Tema 4, mínimo 35%</a:t>
            </a:r>
          </a:p>
          <a:p>
            <a:pPr lvl="3"/>
            <a:r>
              <a:rPr lang="es-ES" sz="1900" dirty="0"/>
              <a:t>Temas 5 y 6, mínimo 20%</a:t>
            </a:r>
          </a:p>
          <a:p>
            <a:r>
              <a:rPr lang="es-ES" sz="2700" dirty="0"/>
              <a:t>En las prácticas</a:t>
            </a:r>
          </a:p>
          <a:p>
            <a:pPr lvl="1"/>
            <a:r>
              <a:rPr lang="es-ES" sz="2400" dirty="0"/>
              <a:t>En junio</a:t>
            </a:r>
          </a:p>
          <a:p>
            <a:pPr lvl="2"/>
            <a:r>
              <a:rPr lang="es-ES" sz="2100" dirty="0"/>
              <a:t>Para aprobar hay que realizar al menos 3 de las 5 prácticas, incluyendo la de E/S</a:t>
            </a:r>
          </a:p>
          <a:p>
            <a:pPr lvl="1"/>
            <a:r>
              <a:rPr lang="es-ES" sz="2400" dirty="0"/>
              <a:t>En septiembre o extraordinarias</a:t>
            </a:r>
          </a:p>
          <a:p>
            <a:pPr lvl="2"/>
            <a:r>
              <a:rPr lang="es-ES" sz="2100" dirty="0"/>
              <a:t>Los profesores deciden para cada caso particular</a:t>
            </a:r>
          </a:p>
          <a:p>
            <a:pPr lvl="1"/>
            <a:endParaRPr lang="es-ES" sz="2400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mínimos</a:t>
            </a:r>
          </a:p>
        </p:txBody>
      </p:sp>
    </p:spTree>
    <p:extLst>
      <p:ext uri="{BB962C8B-B14F-4D97-AF65-F5344CB8AC3E}">
        <p14:creationId xmlns:p14="http://schemas.microsoft.com/office/powerpoint/2010/main" val="375824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pasa en septiembre?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Único examen de teoría (40% escrito, 30% test en cv)</a:t>
            </a:r>
          </a:p>
          <a:p>
            <a:r>
              <a:rPr lang="es-ES" dirty="0"/>
              <a:t>Prácticas (30%)</a:t>
            </a:r>
          </a:p>
          <a:p>
            <a:pPr lvl="1"/>
            <a:r>
              <a:rPr lang="es-ES" dirty="0"/>
              <a:t>Si se han aprobado las prácticas, se mantiene la nota</a:t>
            </a:r>
          </a:p>
          <a:p>
            <a:pPr lvl="2"/>
            <a:r>
              <a:rPr lang="es-ES" dirty="0"/>
              <a:t>Puede optar a mejora</a:t>
            </a:r>
          </a:p>
          <a:p>
            <a:pPr lvl="1"/>
            <a:r>
              <a:rPr lang="es-ES" dirty="0"/>
              <a:t>Si no se han aprobado</a:t>
            </a:r>
          </a:p>
          <a:p>
            <a:pPr lvl="2"/>
            <a:r>
              <a:rPr lang="es-ES" dirty="0"/>
              <a:t>Test CV+ examen oral. Se ofrecerá la oportunidad de practicar con placas previo al examen.</a:t>
            </a:r>
          </a:p>
        </p:txBody>
      </p:sp>
    </p:spTree>
    <p:extLst>
      <p:ext uri="{BB962C8B-B14F-4D97-AF65-F5344CB8AC3E}">
        <p14:creationId xmlns:p14="http://schemas.microsoft.com/office/powerpoint/2010/main" val="64095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Hay que hacer las prácticas, sí o sí.</a:t>
            </a:r>
          </a:p>
          <a:p>
            <a:r>
              <a:rPr lang="es-ES" dirty="0"/>
              <a:t>Es posible llegar al examen final de junio con 6 puntos</a:t>
            </a:r>
          </a:p>
          <a:p>
            <a:r>
              <a:rPr lang="es-ES" dirty="0"/>
              <a:t>La calificación depende de:</a:t>
            </a:r>
          </a:p>
          <a:p>
            <a:pPr lvl="1"/>
            <a:r>
              <a:rPr lang="es-ES" dirty="0"/>
              <a:t>70%, de los profesores de GG</a:t>
            </a:r>
          </a:p>
          <a:p>
            <a:pPr lvl="1"/>
            <a:r>
              <a:rPr lang="es-ES" dirty="0"/>
              <a:t>30% de los profesores de </a:t>
            </a:r>
            <a:r>
              <a:rPr lang="es-ES" dirty="0" err="1"/>
              <a:t>GRs</a:t>
            </a:r>
            <a:endParaRPr lang="es-ES" dirty="0"/>
          </a:p>
          <a:p>
            <a:pPr lvl="1"/>
            <a:r>
              <a:rPr lang="es-ES" dirty="0"/>
              <a:t>Y del trabajo del alumno, obviamente</a:t>
            </a:r>
          </a:p>
          <a:p>
            <a:r>
              <a:rPr lang="es-ES" dirty="0"/>
              <a:t>Casi el 70% se evalúa automáticamente por CV/</a:t>
            </a:r>
            <a:r>
              <a:rPr lang="es-ES" dirty="0" err="1"/>
              <a:t>Casium</a:t>
            </a:r>
            <a:endParaRPr lang="es-ES" dirty="0"/>
          </a:p>
          <a:p>
            <a:r>
              <a:rPr lang="es-ES" dirty="0"/>
              <a:t>Casi el 95% es valorado individualmente. El resto, por parejas o grupos de prácticas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62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3600"/>
              <a:t>Bibliografía</a:t>
            </a:r>
            <a:endParaRPr lang="es-ES" sz="3600"/>
          </a:p>
        </p:txBody>
      </p:sp>
      <p:pic>
        <p:nvPicPr>
          <p:cNvPr id="5" name="Imagen 4" descr="https://images-na.ssl-images-amazon.com/images/I/51Td8wQuHbL._SX258_BO1,204,203,200_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92" y="1412776"/>
            <a:ext cx="134810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images-na.ssl-images-amazon.com/images/I/51u3S-FJ2QL._SX258_BO1,204,203,200_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80" y="1412776"/>
            <a:ext cx="1296144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1203581" cy="1638300"/>
          </a:xfrm>
          <a:prstGeom prst="rect">
            <a:avLst/>
          </a:prstGeom>
        </p:spPr>
      </p:pic>
      <p:pic>
        <p:nvPicPr>
          <p:cNvPr id="8" name="Imagen 7" descr="http://2.bp.blogspot.com/-JvCIqxlnH0c/VCskAaDZ06I/AAAAAAAAWiA/2kVFpQ92vKQ/s1600/Organizacion%2By%2Barquitectura%2Bde%2Bcomputadores,%2B7ma%2BEd-FREELIBROS.OR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4077072"/>
            <a:ext cx="132270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https://sgfm.elcorteingles.es/SGFM/dctm/IMAGENES/201110/07_1/00106530809190___P1_600x600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t="8500" r="18500" b="18666"/>
          <a:stretch/>
        </p:blipFill>
        <p:spPr bwMode="auto">
          <a:xfrm>
            <a:off x="2396992" y="4078054"/>
            <a:ext cx="1331719" cy="1658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https://4.bp.blogspot.com/-v9ZfWRxXb6s/VwP9fjLwRdI/AAAAAAAABZ0/VkxEh8dmerAwCVX2KaWHGuG-HsEhAgvRg/s320/fundamentos%2Bdise%25C3%25B1o%2Blogico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61" y="4078054"/>
            <a:ext cx="1285875" cy="165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https://images-na.ssl-images-amazon.com/images/I/51pH7LRZkZL._SX258_BO1,204,203,200_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69" y="4077072"/>
            <a:ext cx="130365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401771"/>
            <a:ext cx="1450504" cy="16603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es-ES" dirty="0"/>
              <a:t>https://eii.cv.uma.es/course/view.php?id=4707</a:t>
            </a:r>
          </a:p>
          <a:p>
            <a:r>
              <a:rPr lang="es-ES_tradnl" dirty="0"/>
              <a:t>Clave de invitado: *******</a:t>
            </a:r>
          </a:p>
          <a:p>
            <a:r>
              <a:rPr lang="es-ES_tradnl" dirty="0">
                <a:hlinkClick r:id="" action="ppaction://noaction"/>
              </a:rPr>
              <a:t>Contacto</a:t>
            </a:r>
          </a:p>
          <a:p>
            <a:pPr lvl="1"/>
            <a:r>
              <a:rPr lang="es-ES_tradnl" dirty="0">
                <a:hlinkClick r:id="" action="ppaction://noaction"/>
              </a:rPr>
              <a:t>felipe@uma.es</a:t>
            </a:r>
            <a:r>
              <a:rPr lang="es-ES_tradnl" dirty="0"/>
              <a:t> </a:t>
            </a:r>
            <a:r>
              <a:rPr lang="en-US" dirty="0"/>
              <a:t>9521</a:t>
            </a:r>
            <a:r>
              <a:rPr lang="es-ES_tradnl" dirty="0"/>
              <a:t>34169, 6563582??</a:t>
            </a:r>
          </a:p>
          <a:p>
            <a:r>
              <a:rPr lang="es-ES_tradnl" dirty="0"/>
              <a:t>Ubicación</a:t>
            </a:r>
          </a:p>
          <a:p>
            <a:pPr lvl="1"/>
            <a:r>
              <a:rPr lang="es-ES_tradnl" dirty="0"/>
              <a:t>ETSI Informática 2.2.47, E.I. Industriales 1518 (Luis Felipe Romero)</a:t>
            </a:r>
          </a:p>
          <a:p>
            <a:r>
              <a:rPr lang="es-ES_tradnl" dirty="0"/>
              <a:t>Objetivo del Tema 0: Facilitar información práctica</a:t>
            </a:r>
          </a:p>
          <a:p>
            <a:pPr lvl="1"/>
            <a:r>
              <a:rPr lang="es-ES_tradnl" dirty="0"/>
              <a:t>Sobre el profesor y el departamento (</a:t>
            </a:r>
            <a:r>
              <a:rPr lang="es-ES_tradnl" dirty="0" err="1"/>
              <a:t>ArqCom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Sobre las clases de teoría (lunes,16:30 y martes, 15:00) y las prácticas</a:t>
            </a:r>
          </a:p>
          <a:p>
            <a:pPr lvl="1"/>
            <a:r>
              <a:rPr lang="es-ES_tradnl" dirty="0"/>
              <a:t>Sobre la evaluación y los exámenes</a:t>
            </a:r>
          </a:p>
          <a:p>
            <a:pPr lvl="1"/>
            <a:r>
              <a:rPr lang="es-ES_tradnl" dirty="0"/>
              <a:t>Sobre la asignatura</a:t>
            </a:r>
          </a:p>
          <a:p>
            <a:endParaRPr lang="es-ES" dirty="0"/>
          </a:p>
        </p:txBody>
      </p:sp>
      <p:pic>
        <p:nvPicPr>
          <p:cNvPr id="1026" name="Picture 2" descr="Resultado de imagen de whatsapp small  icon">
            <a:extLst>
              <a:ext uri="{FF2B5EF4-FFF2-40B4-BE49-F238E27FC236}">
                <a16:creationId xmlns:a16="http://schemas.microsoft.com/office/drawing/2014/main" id="{0D018883-A13D-4844-B92C-544891A7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2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ctrTitle" idx="4294967295"/>
          </p:nvPr>
        </p:nvSpPr>
        <p:spPr>
          <a:xfrm>
            <a:off x="755650" y="476251"/>
            <a:ext cx="7772400" cy="720502"/>
          </a:xfrm>
        </p:spPr>
        <p:txBody>
          <a:bodyPr/>
          <a:lstStyle/>
          <a:p>
            <a:pPr eaLnBrk="1" hangingPunct="1"/>
            <a:r>
              <a:rPr lang="es-ES" dirty="0"/>
              <a:t>Antes de empezar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subTitle" idx="4294967295"/>
          </p:nvPr>
        </p:nvSpPr>
        <p:spPr>
          <a:xfrm>
            <a:off x="1475656" y="16288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 3" pitchFamily="18" charset="2"/>
              <a:buNone/>
            </a:pPr>
            <a:r>
              <a:rPr lang="es-ES" sz="4300" dirty="0"/>
              <a:t>¿QUÉ CREÉIS QUE ES UN COMPUTADOR?</a:t>
            </a:r>
          </a:p>
        </p:txBody>
      </p:sp>
      <p:pic>
        <p:nvPicPr>
          <p:cNvPr id="4" name="Picture 2" descr="File:Universal Turing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5616624" cy="26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8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Una posible definición de computador</a:t>
            </a:r>
            <a:r>
              <a:rPr lang="es-ES" dirty="0"/>
              <a:t>: </a:t>
            </a:r>
          </a:p>
          <a:p>
            <a:pPr eaLnBrk="1" hangingPunct="1"/>
            <a:r>
              <a:rPr lang="es-ES" dirty="0"/>
              <a:t>Maquina automática para la resolución de problemas genéricos mediante el almacenamiento, transmisión y  transformación de la información. </a:t>
            </a:r>
          </a:p>
          <a:p>
            <a:pPr eaLnBrk="1" hangingPunct="1"/>
            <a:r>
              <a:rPr lang="es-ES" dirty="0"/>
              <a:t>Es “genérico” gracias a la separación hardware-software. Los programas (software) dicen lo que hay que hacer (el problema a resolver) y el computador (hardware) lo ejecuta.</a:t>
            </a:r>
          </a:p>
          <a:p>
            <a:pPr eaLnBrk="1" hangingPunct="1"/>
            <a:r>
              <a:rPr lang="es-ES" dirty="0"/>
              <a:t>¿Ejemplos de máquinas programables? </a:t>
            </a:r>
          </a:p>
        </p:txBody>
      </p:sp>
      <p:pic>
        <p:nvPicPr>
          <p:cNvPr id="1028" name="Picture 4" descr="http://upload.wikimedia.org/wikipedia/commons/0/09/Jacquard.loom.ca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21088"/>
            <a:ext cx="1923459" cy="25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utèce Créat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0000"/>
              </a:clrFrom>
              <a:clrTo>
                <a:srgbClr val="33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0000" l="5500" r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9" y="4869160"/>
            <a:ext cx="2376264" cy="21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dirty="0"/>
              <a:t>Sabemos hacer un programa (C++, Matlab. Python)</a:t>
            </a:r>
            <a:endParaRPr lang="es-ES" b="1" dirty="0"/>
          </a:p>
          <a:p>
            <a:pPr eaLnBrk="1" hangingPunct="1"/>
            <a:r>
              <a:rPr lang="es-ES" sz="2400" b="1" dirty="0"/>
              <a:t>Cuestiones</a:t>
            </a:r>
            <a:r>
              <a:rPr lang="es-ES" sz="2400" dirty="0"/>
              <a:t>:</a:t>
            </a:r>
          </a:p>
          <a:p>
            <a:pPr lvl="1"/>
            <a:r>
              <a:rPr lang="es-ES" sz="2800" dirty="0"/>
              <a:t>¿Qué es, físicamente, el software?</a:t>
            </a:r>
          </a:p>
          <a:p>
            <a:pPr lvl="1"/>
            <a:r>
              <a:rPr lang="es-ES" sz="2800" dirty="0"/>
              <a:t>¿Cómo se pasa de tener un programa escrito en lenguaje de alto nivel a que éste se ejecute en un circuito digital y obtengamos los resultados? </a:t>
            </a:r>
          </a:p>
        </p:txBody>
      </p:sp>
    </p:spTree>
    <p:extLst>
      <p:ext uri="{BB962C8B-B14F-4D97-AF65-F5344CB8AC3E}">
        <p14:creationId xmlns:p14="http://schemas.microsoft.com/office/powerpoint/2010/main" val="378497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s-ES" sz="3000" dirty="0"/>
              <a:t>Algunas cuestiones de alto nivel de abstracción</a:t>
            </a:r>
          </a:p>
          <a:p>
            <a:endParaRPr lang="es-ES" dirty="0"/>
          </a:p>
          <a:p>
            <a:r>
              <a:rPr lang="es-ES" dirty="0"/>
              <a:t>Qué partes fundamentales tiene un computador y para qué sirven?</a:t>
            </a:r>
          </a:p>
          <a:p>
            <a:r>
              <a:rPr lang="es-ES" dirty="0"/>
              <a:t>Como se almacena la información en el computador?</a:t>
            </a:r>
          </a:p>
          <a:p>
            <a:r>
              <a:rPr lang="es-ES" dirty="0"/>
              <a:t>Qué es el sistema operativo y para qué sirve?</a:t>
            </a:r>
          </a:p>
        </p:txBody>
      </p:sp>
    </p:spTree>
    <p:extLst>
      <p:ext uri="{BB962C8B-B14F-4D97-AF65-F5344CB8AC3E}">
        <p14:creationId xmlns:p14="http://schemas.microsoft.com/office/powerpoint/2010/main" val="82490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/>
              <a:t>Antes de empezar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Algunas cuestiones sobre la ejecución de un programa</a:t>
            </a:r>
          </a:p>
          <a:p>
            <a:endParaRPr lang="es-ES" dirty="0"/>
          </a:p>
          <a:p>
            <a:r>
              <a:rPr lang="es-ES" dirty="0"/>
              <a:t>Qué ocurre cuando compilamos un programa? </a:t>
            </a:r>
          </a:p>
          <a:p>
            <a:r>
              <a:rPr lang="es-ES" dirty="0"/>
              <a:t>Y cuando lo ejecutamos?</a:t>
            </a:r>
          </a:p>
          <a:p>
            <a:r>
              <a:rPr lang="es-ES" dirty="0"/>
              <a:t>Qué y cómo lo ejecuta?</a:t>
            </a:r>
          </a:p>
          <a:p>
            <a:r>
              <a:rPr lang="es-ES" dirty="0"/>
              <a:t>Como sabemos que se está ejecutando un programa?</a:t>
            </a:r>
          </a:p>
        </p:txBody>
      </p:sp>
    </p:spTree>
    <p:extLst>
      <p:ext uri="{BB962C8B-B14F-4D97-AF65-F5344CB8AC3E}">
        <p14:creationId xmlns:p14="http://schemas.microsoft.com/office/powerpoint/2010/main" val="1925257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/>
              <a:t>Antes de empezar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Cuestiones de bajo nivel (de abstracción)</a:t>
            </a:r>
          </a:p>
          <a:p>
            <a:endParaRPr lang="es-ES" dirty="0"/>
          </a:p>
          <a:p>
            <a:r>
              <a:rPr lang="es-ES" dirty="0"/>
              <a:t>Porqué es importante la velocidad del reloj, el número de cores y la cantidad de memoria RAM para determinar lo bueno que es un computador?</a:t>
            </a:r>
          </a:p>
          <a:p>
            <a:r>
              <a:rPr lang="es-ES" dirty="0"/>
              <a:t>Que es (físicamente) una variable de un programa?</a:t>
            </a:r>
          </a:p>
          <a:p>
            <a:r>
              <a:rPr lang="es-ES" dirty="0"/>
              <a:t>Como podemos relacionar los circuitos digitales con la ejecución de un programa? </a:t>
            </a:r>
          </a:p>
        </p:txBody>
      </p:sp>
    </p:spTree>
    <p:extLst>
      <p:ext uri="{BB962C8B-B14F-4D97-AF65-F5344CB8AC3E}">
        <p14:creationId xmlns:p14="http://schemas.microsoft.com/office/powerpoint/2010/main" val="199524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39552" y="1052736"/>
            <a:ext cx="8229600" cy="450304"/>
          </a:xfrm>
        </p:spPr>
        <p:txBody>
          <a:bodyPr>
            <a:normAutofit fontScale="90000"/>
          </a:bodyPr>
          <a:lstStyle/>
          <a:p>
            <a:r>
              <a:rPr lang="es-ES" dirty="0"/>
              <a:t>Objetivo del curso</a:t>
            </a:r>
            <a:br>
              <a:rPr lang="es-ES" dirty="0"/>
            </a:br>
            <a:endParaRPr lang="es-ES" dirty="0"/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Para el alumno</a:t>
            </a:r>
          </a:p>
          <a:p>
            <a:pPr lvl="1"/>
            <a:r>
              <a:rPr lang="es-ES" dirty="0"/>
              <a:t>Satisface una curiosidad (innata?)</a:t>
            </a:r>
          </a:p>
          <a:p>
            <a:pPr lvl="1"/>
            <a:r>
              <a:rPr lang="es-ES" dirty="0"/>
              <a:t>Es (intelectualmente) fascinante </a:t>
            </a:r>
          </a:p>
          <a:p>
            <a:pPr lvl="2"/>
            <a:r>
              <a:rPr lang="es-ES" dirty="0"/>
              <a:t>Saber cómo funciona el mundo actual	</a:t>
            </a:r>
          </a:p>
          <a:p>
            <a:pPr lvl="2"/>
            <a:r>
              <a:rPr lang="es-ES" dirty="0"/>
              <a:t>Saber porqué se rompen muchos dispositivos</a:t>
            </a:r>
          </a:p>
          <a:p>
            <a:pPr lvl="3"/>
            <a:r>
              <a:rPr lang="es-ES" dirty="0"/>
              <a:t>Cuáles son los fundamentos de Internet</a:t>
            </a:r>
          </a:p>
          <a:p>
            <a:pPr lvl="3"/>
            <a:r>
              <a:rPr lang="es-ES" dirty="0"/>
              <a:t>Qué hay detrás de la inteligencia artificial</a:t>
            </a:r>
          </a:p>
          <a:p>
            <a:pPr lvl="3"/>
            <a:r>
              <a:rPr lang="es-ES" dirty="0"/>
              <a:t>Porqué es tan relevante la computación cuántica</a:t>
            </a:r>
          </a:p>
          <a:p>
            <a:pPr lvl="1"/>
            <a:r>
              <a:rPr lang="es-ES" dirty="0"/>
              <a:t>Identificar qué es programable y cómo se hace</a:t>
            </a:r>
          </a:p>
          <a:p>
            <a:pPr lvl="1"/>
            <a:r>
              <a:rPr lang="es-ES" dirty="0"/>
              <a:t>Escribir mejores códigos</a:t>
            </a:r>
          </a:p>
          <a:p>
            <a:pPr lvl="1"/>
            <a:r>
              <a:rPr lang="es-ES" dirty="0"/>
              <a:t>Diseñar sistemas de cómputo</a:t>
            </a:r>
          </a:p>
          <a:p>
            <a:r>
              <a:rPr lang="es-ES" dirty="0"/>
              <a:t>¿Y para el profesor?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2050" name="Picture 2" descr="http://www.cantanko.com/wp-content/uploads/2011/07/Time-Machine-Collag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31902"/>
            <a:ext cx="2736304" cy="21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Tema 1 Introducción.</a:t>
            </a:r>
          </a:p>
          <a:p>
            <a:pPr lvl="1"/>
            <a:r>
              <a:rPr lang="es-ES" dirty="0"/>
              <a:t>Introducción a los computadores. Arquitectura de Von Neumann. Antecedentes históricos. Generaciones de computadores. Niveles de descripción.</a:t>
            </a:r>
          </a:p>
          <a:p>
            <a:r>
              <a:rPr lang="es-ES" dirty="0"/>
              <a:t>Tema 2 Representación de la información.</a:t>
            </a:r>
          </a:p>
          <a:p>
            <a:pPr lvl="1"/>
            <a:r>
              <a:rPr lang="es-ES" dirty="0"/>
              <a:t>Clasificación de la información. Representación de los datos.  Arquitectura del juego de instrucciones. Modos de direccionamiento.</a:t>
            </a:r>
          </a:p>
          <a:p>
            <a:r>
              <a:rPr lang="es-ES" dirty="0"/>
              <a:t>Tema 3 Estructura Básica de un Procesador.</a:t>
            </a:r>
          </a:p>
          <a:p>
            <a:pPr lvl="1"/>
            <a:r>
              <a:rPr lang="es-ES" dirty="0"/>
              <a:t>Organización del procesador. Camino de datos. Conjunto de instrucciones.  Implementación del conjunto de instrucciones. Control del procesador.</a:t>
            </a:r>
          </a:p>
          <a:p>
            <a:r>
              <a:rPr lang="es-ES" dirty="0"/>
              <a:t>Tema 4 Memorias.</a:t>
            </a:r>
          </a:p>
          <a:p>
            <a:pPr lvl="1"/>
            <a:r>
              <a:rPr lang="es-ES" dirty="0"/>
              <a:t>Jerarquía de la memoria: Principio de localidad y gestión. Estructura lógica de la memoria: memoria asociativa. Organización de la memoria principal. Memoria cache.</a:t>
            </a:r>
          </a:p>
          <a:p>
            <a:r>
              <a:rPr lang="es-ES" dirty="0"/>
              <a:t>Tema 5 Entrada/Salida.</a:t>
            </a:r>
          </a:p>
          <a:p>
            <a:pPr lvl="1"/>
            <a:r>
              <a:rPr lang="es-ES" dirty="0"/>
              <a:t>Tipos y características de los dispositivos de E/S. Mecanismo de interrupciones. Procesadores de E/S: acceso directo a memoria y canales. </a:t>
            </a:r>
          </a:p>
          <a:p>
            <a:r>
              <a:rPr lang="es-ES" dirty="0"/>
              <a:t>Tema 6 Introducción a los sistemas operativos.</a:t>
            </a:r>
          </a:p>
          <a:p>
            <a:pPr lvl="1"/>
            <a:r>
              <a:rPr lang="es-ES" dirty="0"/>
              <a:t>Funciones de un sistema operativo. Administración y planificación de procesos. Sistemas de memoria virtual.</a:t>
            </a:r>
          </a:p>
          <a:p>
            <a:r>
              <a:rPr lang="es-ES" dirty="0"/>
              <a:t>Tema 7 Aspectos avanzados.</a:t>
            </a:r>
          </a:p>
          <a:p>
            <a:pPr lvl="1"/>
            <a:r>
              <a:rPr lang="es-ES" dirty="0"/>
              <a:t>Algoritmos aritméticos. Arquitectura paralelas: </a:t>
            </a:r>
            <a:r>
              <a:rPr lang="es-ES" dirty="0" err="1"/>
              <a:t>multicore</a:t>
            </a:r>
            <a:r>
              <a:rPr lang="es-ES" dirty="0"/>
              <a:t> y </a:t>
            </a:r>
            <a:r>
              <a:rPr lang="es-ES" dirty="0" err="1"/>
              <a:t>manycore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3600" dirty="0">
                <a:latin typeface="Arial Narrow" panose="020B0606020202030204" pitchFamily="34" charset="0"/>
              </a:rPr>
              <a:t>Organización en 4 bloques temáticos</a:t>
            </a:r>
            <a:endParaRPr lang="es-ES" sz="3600" dirty="0">
              <a:latin typeface="Arial Narrow" panose="020B0606020202030204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1520768" y="2232998"/>
            <a:ext cx="1288280" cy="23149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30603" y="4547938"/>
            <a:ext cx="1470616" cy="9582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lnSpc>
                <a:spcPct val="90000"/>
              </a:lnSpc>
              <a:spcAft>
                <a:spcPts val="600"/>
              </a:spcAft>
            </a:pPr>
            <a:r>
              <a:rPr lang="es-ES_tradnl" sz="1400" dirty="0"/>
              <a:t>Tema 7</a:t>
            </a:r>
          </a:p>
          <a:p>
            <a:pPr algn="ctr" eaLnBrk="0" hangingPunct="0">
              <a:lnSpc>
                <a:spcPct val="80000"/>
              </a:lnSpc>
              <a:spcAft>
                <a:spcPts val="600"/>
              </a:spcAft>
            </a:pPr>
            <a:r>
              <a:rPr lang="es-ES" sz="1400" dirty="0"/>
              <a:t>Algoritmos aritméticos.</a:t>
            </a:r>
          </a:p>
          <a:p>
            <a:pPr algn="ctr" eaLnBrk="0" hangingPunct="0">
              <a:lnSpc>
                <a:spcPct val="80000"/>
              </a:lnSpc>
              <a:spcAft>
                <a:spcPts val="600"/>
              </a:spcAft>
            </a:pPr>
            <a:r>
              <a:rPr lang="es-ES" sz="1400" dirty="0"/>
              <a:t>Multicore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50279" y="3226059"/>
            <a:ext cx="1177003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4</a:t>
            </a:r>
          </a:p>
          <a:p>
            <a:pPr algn="ctr" eaLnBrk="0" hangingPunct="0"/>
            <a:r>
              <a:rPr lang="es-ES" sz="1400" dirty="0"/>
              <a:t> Memorias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750279" y="4990539"/>
            <a:ext cx="1177003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5</a:t>
            </a:r>
          </a:p>
          <a:p>
            <a:pPr algn="ctr" eaLnBrk="0" hangingPunct="0"/>
            <a:r>
              <a:rPr lang="es-ES" sz="1400" dirty="0"/>
              <a:t>E</a:t>
            </a:r>
            <a:r>
              <a:rPr lang="es-ES_tradnl" sz="1400" dirty="0" err="1"/>
              <a:t>ntrada</a:t>
            </a:r>
            <a:r>
              <a:rPr lang="es-ES" sz="1400" dirty="0"/>
              <a:t>/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S</a:t>
            </a:r>
            <a:r>
              <a:rPr lang="es-ES_tradnl" sz="1400" dirty="0" err="1"/>
              <a:t>alida</a:t>
            </a:r>
            <a:endParaRPr lang="es-ES" sz="1400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7517061" y="4990539"/>
            <a:ext cx="1174450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/>
              <a:t>Tema 6 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Sistema operativo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692438" y="3226059"/>
            <a:ext cx="1618699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2 b</a:t>
            </a:r>
          </a:p>
          <a:p>
            <a:pPr algn="ctr" eaLnBrk="0" hangingPunct="0"/>
            <a:r>
              <a:rPr lang="es-ES" sz="1400" dirty="0"/>
              <a:t> Juego de instrucciones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367352" y="1568081"/>
            <a:ext cx="1764228" cy="6649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/>
              <a:t>Tema 2 a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Representación de </a:t>
            </a:r>
            <a:r>
              <a:rPr lang="es-ES_tradnl" sz="1400" dirty="0"/>
              <a:t>la </a:t>
            </a:r>
            <a:r>
              <a:rPr lang="es-ES" sz="1400" dirty="0"/>
              <a:t>información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044819" y="3007298"/>
            <a:ext cx="1764228" cy="7685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spcAft>
                <a:spcPts val="600"/>
              </a:spcAft>
            </a:pPr>
            <a:r>
              <a:rPr lang="es-ES_tradnl" sz="1400" dirty="0"/>
              <a:t>Tema 1</a:t>
            </a:r>
          </a:p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 Introducción a la CPU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926933" y="4990539"/>
            <a:ext cx="2645067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Temas 3</a:t>
            </a:r>
            <a:endParaRPr lang="es-ES_tradnl" sz="1400" dirty="0"/>
          </a:p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CPU</a:t>
            </a: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2367352" y="3775840"/>
            <a:ext cx="12766" cy="12146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4427746" y="3942789"/>
            <a:ext cx="0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4572000" y="5347465"/>
            <a:ext cx="11782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6340058" y="3942789"/>
            <a:ext cx="0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6927283" y="5347465"/>
            <a:ext cx="58977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3692438" y="2232999"/>
            <a:ext cx="735308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5014971" y="3870828"/>
            <a:ext cx="735308" cy="99306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2809047" y="3646310"/>
            <a:ext cx="88339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350270" y="2391313"/>
            <a:ext cx="1177003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379191" y="4057926"/>
            <a:ext cx="1442531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COMPUTADOR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089058" y="5923152"/>
            <a:ext cx="1442531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660083" y="1729273"/>
            <a:ext cx="1927630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REPRESENTACIÓN</a:t>
            </a:r>
          </a:p>
        </p:txBody>
      </p:sp>
      <p:sp>
        <p:nvSpPr>
          <p:cNvPr id="3" name="2 Elipse"/>
          <p:cNvSpPr/>
          <p:nvPr/>
        </p:nvSpPr>
        <p:spPr>
          <a:xfrm rot="2565566">
            <a:off x="1832413" y="1693736"/>
            <a:ext cx="3792206" cy="1941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Elipse"/>
          <p:cNvSpPr/>
          <p:nvPr/>
        </p:nvSpPr>
        <p:spPr>
          <a:xfrm>
            <a:off x="5366632" y="2756615"/>
            <a:ext cx="2255847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Elipse"/>
          <p:cNvSpPr/>
          <p:nvPr/>
        </p:nvSpPr>
        <p:spPr>
          <a:xfrm>
            <a:off x="5245221" y="4321516"/>
            <a:ext cx="3791275" cy="1771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35496" y="2558263"/>
            <a:ext cx="5488082" cy="39756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Lecciones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Malacitana" panose="00000500000000000000" pitchFamily="50" charset="0"/>
              </a:rPr>
              <a:t>60 horas en 39/40* lecciones </a:t>
            </a:r>
          </a:p>
          <a:p>
            <a:pPr lvl="1"/>
            <a:r>
              <a:rPr lang="es-ES" dirty="0">
                <a:latin typeface="Malacitana" panose="00000500000000000000" pitchFamily="50" charset="0"/>
              </a:rPr>
              <a:t>12 lecciones en grupos </a:t>
            </a:r>
            <a:r>
              <a:rPr lang="es-ES" dirty="0" err="1">
                <a:latin typeface="Malacitana" panose="00000500000000000000" pitchFamily="50" charset="0"/>
              </a:rPr>
              <a:t>reducidos</a:t>
            </a:r>
            <a:r>
              <a:rPr lang="es-ES" dirty="0" err="1">
                <a:latin typeface="Malacitana" panose="00000500000000000000" pitchFamily="50" charset="0"/>
                <a:sym typeface="Wingdings" panose="05000000000000000000" pitchFamily="2" charset="2"/>
              </a:rPr>
              <a:t>Prácticas</a:t>
            </a:r>
            <a:endParaRPr lang="es-ES" dirty="0">
              <a:latin typeface="Malacitana" panose="00000500000000000000" pitchFamily="50" charset="0"/>
            </a:endParaRPr>
          </a:p>
          <a:p>
            <a:pPr lvl="2"/>
            <a:r>
              <a:rPr lang="es-ES" dirty="0">
                <a:latin typeface="Malacitana" panose="00000500000000000000" pitchFamily="50" charset="0"/>
              </a:rPr>
              <a:t>5 prácticas: 2+2+2+2+3, +1 examen de la práctica 5</a:t>
            </a:r>
          </a:p>
          <a:p>
            <a:pPr lvl="1"/>
            <a:r>
              <a:rPr lang="es-ES" dirty="0">
                <a:latin typeface="Malacitana" panose="00000500000000000000" pitchFamily="50" charset="0"/>
              </a:rPr>
              <a:t>25/27* lecciones en grupos grandes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2 lecciones, temas 0 y 1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6 lecciones, tema 2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test del tema 2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4 lecciones, tema 3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4 lecciones, tema 4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test del tema 4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3 lecciones, tema 5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3 lecciones, tema 6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día de repaso *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seminario *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Tutoría colectiva, ya en período de exámenes</a:t>
            </a:r>
          </a:p>
          <a:p>
            <a:pPr marL="594360" lvl="2" indent="0">
              <a:buNone/>
            </a:pPr>
            <a:endParaRPr lang="es-ES" dirty="0">
              <a:latin typeface="Malacitana" panose="00000500000000000000" pitchFamily="50" charset="0"/>
            </a:endParaRPr>
          </a:p>
          <a:p>
            <a:pPr marL="274320" lvl="1" indent="0">
              <a:buNone/>
            </a:pPr>
            <a:r>
              <a:rPr lang="es-ES" dirty="0">
                <a:latin typeface="Malacitana" panose="00000500000000000000" pitchFamily="50" charset="0"/>
              </a:rPr>
              <a:t>*(opcional, según la distribución de festivos)</a:t>
            </a:r>
          </a:p>
          <a:p>
            <a:pPr marL="274320" lvl="1" indent="0">
              <a:buNone/>
            </a:pPr>
            <a:endParaRPr lang="en-GB" dirty="0">
              <a:latin typeface="Malacitan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5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Calendario curso 23/24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71800" y="1226123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casium.uma.es/calendar</a:t>
            </a:r>
            <a:endParaRPr lang="en-GB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550DD1-65E8-BB6F-193C-59B1F756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6999"/>
            <a:ext cx="9144000" cy="511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235547" y="1443568"/>
            <a:ext cx="4104456" cy="4937760"/>
          </a:xfrm>
        </p:spPr>
        <p:txBody>
          <a:bodyPr>
            <a:noAutofit/>
          </a:bodyPr>
          <a:lstStyle/>
          <a:p>
            <a:pPr>
              <a:tabLst>
                <a:tab pos="538163" algn="l"/>
              </a:tabLst>
            </a:pPr>
            <a:r>
              <a:rPr lang="es-ES" sz="1500" dirty="0"/>
              <a:t>Clase 1: Introducción a la asignatura e inicio del    Tema 1 (Evolución histórica hasta ENIAC)</a:t>
            </a:r>
          </a:p>
          <a:p>
            <a:r>
              <a:rPr lang="es-ES" sz="1500" dirty="0"/>
              <a:t>Clase 2: Tema 1 (Ciclo de Instrucción, actividad de las tarjetas). 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3: Tema 2. Naturales y Enteros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4: N-2 y Flotantes (</a:t>
            </a:r>
            <a:r>
              <a:rPr lang="es-ES" sz="1500" dirty="0" err="1">
                <a:solidFill>
                  <a:srgbClr val="C00000"/>
                </a:solidFill>
              </a:rPr>
              <a:t>intro</a:t>
            </a:r>
            <a:r>
              <a:rPr lang="es-ES" sz="1500" dirty="0">
                <a:solidFill>
                  <a:srgbClr val="C00000"/>
                </a:solidFill>
              </a:rPr>
              <a:t> punto flotante)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5: Flotantes y Alfanuméricos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6: Modos de direccionamiento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7: Formato de instrucción y MIPS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8: Ejercicios Tema 2</a:t>
            </a:r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s-ES" sz="1500" dirty="0" err="1">
                <a:solidFill>
                  <a:schemeClr val="accent2">
                    <a:lumMod val="75000"/>
                  </a:schemeClr>
                </a:solidFill>
              </a:rPr>
              <a:t>Intro</a:t>
            </a:r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 CPU</a:t>
            </a:r>
          </a:p>
          <a:p>
            <a:r>
              <a:rPr lang="es-E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 9: Test del Tema 2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10: Tema 3. (hasta 1ª instrucción MIPS)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11: Tema 3. Resto de instrucciones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12: Tema 3. Temporización, secuencia-miento, control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13: Ejercicios Tema 3</a:t>
            </a:r>
            <a:endParaRPr lang="es-ES" sz="1500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700042" y="1443568"/>
            <a:ext cx="4408461" cy="4937760"/>
          </a:xfrm>
        </p:spPr>
        <p:txBody>
          <a:bodyPr>
            <a:noAutofit/>
          </a:bodyPr>
          <a:lstStyle/>
          <a:p>
            <a:r>
              <a:rPr lang="es-ES" sz="1500" dirty="0">
                <a:solidFill>
                  <a:srgbClr val="0070C0"/>
                </a:solidFill>
              </a:rPr>
              <a:t>Clase 14:  Tema 4. Jerarquía y Memoria cache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15:  Tema 4. Funciones de correspondencia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16:  Tema 4. Hasta cache dividida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17:  Tema 4. Dividida y multinivel</a:t>
            </a:r>
          </a:p>
          <a:p>
            <a:r>
              <a:rPr lang="es-E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 18:  Tema 4. Test de memoria</a:t>
            </a:r>
          </a:p>
          <a:p>
            <a:r>
              <a:rPr lang="es-ES" sz="1500" dirty="0"/>
              <a:t>Clase 19:  Tema 5. Entrada y Salida</a:t>
            </a:r>
          </a:p>
          <a:p>
            <a:r>
              <a:rPr lang="es-ES" sz="1500" dirty="0"/>
              <a:t>Clase 20:  Tema 5. Entrada y Salida</a:t>
            </a:r>
          </a:p>
          <a:p>
            <a:r>
              <a:rPr lang="es-ES" sz="1500" dirty="0"/>
              <a:t>Clase 21:  Tema 5. Entrada y Salida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22  Tema 6. SO. CPU.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23  Tema 6. SO. Memoria virtual.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24:  Tema 6. SO Ejercicios</a:t>
            </a:r>
          </a:p>
          <a:p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Clase 25:  Ejercicios tema 3</a:t>
            </a:r>
          </a:p>
          <a:p>
            <a:r>
              <a:rPr lang="es-ES" sz="1500" dirty="0"/>
              <a:t>Clase 26:  Realización de un ejercicio global</a:t>
            </a:r>
            <a:endParaRPr lang="es-ES" sz="1500" strike="sngStrike" dirty="0"/>
          </a:p>
          <a:p>
            <a:r>
              <a:rPr lang="es-ES" sz="1500" strike="sngStrike" dirty="0"/>
              <a:t>Clase 27:  Tema 7. </a:t>
            </a:r>
            <a:r>
              <a:rPr lang="es-ES" sz="1500" strike="sngStrike" dirty="0" err="1"/>
              <a:t>Multicore</a:t>
            </a:r>
            <a:r>
              <a:rPr lang="es-ES" sz="1500" strike="sngStrike" dirty="0"/>
              <a:t>, Aceleradores, GPU (Seminario con grupos reducidos)</a:t>
            </a:r>
          </a:p>
          <a:p>
            <a:r>
              <a:rPr lang="es-ES" sz="1500" dirty="0"/>
              <a:t>Clase 28:  Tutoría colectiva</a:t>
            </a:r>
          </a:p>
          <a:p>
            <a:endParaRPr lang="es-ES" sz="15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_tradnl" sz="3600" dirty="0"/>
              <a:t>Lecciones magistrales (grupo B)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49131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Prácticas </a:t>
            </a:r>
            <a:endParaRPr lang="es-ES" sz="36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458200" cy="4114800"/>
          </a:xfrm>
        </p:spPr>
        <p:txBody>
          <a:bodyPr>
            <a:normAutofit fontScale="70000" lnSpcReduction="20000"/>
          </a:bodyPr>
          <a:lstStyle/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1.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Codificación binaria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 Python, C, hojas de cálculo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2.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Programación en ensamblador. Desensamblado</a:t>
            </a:r>
            <a:endParaRPr lang="es-ES_tradnl" sz="20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MARS</a:t>
            </a:r>
            <a:endParaRPr lang="es-ES" sz="2000" dirty="0"/>
          </a:p>
          <a:p>
            <a:pPr marL="666750" indent="0" algn="just">
              <a:buFontTx/>
              <a:buNone/>
            </a:pPr>
            <a:r>
              <a:rPr lang="es-ES" sz="2000" dirty="0"/>
              <a:t>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3.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 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Programación en ensamblador. 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MARS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endParaRPr lang="es-ES" sz="2000" dirty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609600" y="1524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Prácticas</a:t>
            </a:r>
            <a:endParaRPr lang="es-ES" sz="36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458200" cy="4114800"/>
          </a:xfrm>
        </p:spPr>
        <p:txBody>
          <a:bodyPr>
            <a:noAutofit/>
          </a:bodyPr>
          <a:lstStyle/>
          <a:p>
            <a:pPr marL="666750" indent="0" algn="just">
              <a:buFontTx/>
              <a:buNone/>
            </a:pPr>
            <a:r>
              <a:rPr lang="es-ES" sz="1800" b="1" dirty="0">
                <a:cs typeface="Times New Roman" pitchFamily="18" charset="0"/>
              </a:rPr>
              <a:t>Práctica 4. </a:t>
            </a:r>
          </a:p>
          <a:p>
            <a:pPr marL="666750" indent="0" algn="just">
              <a:buFontTx/>
              <a:buNone/>
            </a:pPr>
            <a:r>
              <a:rPr lang="es-ES" sz="1600" b="1" dirty="0">
                <a:cs typeface="Times New Roman" pitchFamily="18" charset="0"/>
              </a:rPr>
              <a:t>2 sesiones (media pequeño test) </a:t>
            </a:r>
            <a:endParaRPr lang="es-ES_tradnl" sz="16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Introducción al diseño lógico de procesadores</a:t>
            </a: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Herramienta utilizada: </a:t>
            </a:r>
            <a:r>
              <a:rPr lang="es-ES" sz="1400" dirty="0" err="1">
                <a:cs typeface="Times New Roman" pitchFamily="18" charset="0"/>
              </a:rPr>
              <a:t>LogiSim</a:t>
            </a:r>
            <a:endParaRPr lang="es-ES" sz="14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6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r>
              <a:rPr lang="es-ES" sz="1800" b="1" dirty="0">
                <a:cs typeface="Times New Roman" pitchFamily="18" charset="0"/>
              </a:rPr>
              <a:t>Práctica 5. </a:t>
            </a:r>
          </a:p>
          <a:p>
            <a:pPr marL="666750" indent="0" algn="just">
              <a:buFontTx/>
              <a:buNone/>
            </a:pPr>
            <a:r>
              <a:rPr lang="es-ES" sz="1600" b="1" dirty="0">
                <a:cs typeface="Times New Roman" pitchFamily="18" charset="0"/>
              </a:rPr>
              <a:t>3 sesiones + Examen</a:t>
            </a:r>
            <a:endParaRPr lang="es-ES_tradnl" sz="16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Entrada y Salida</a:t>
            </a:r>
            <a:endParaRPr lang="es-ES_tradnl" sz="14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Herramienta utilizada: PIC</a:t>
            </a:r>
          </a:p>
          <a:p>
            <a:pPr marL="666750" indent="0" algn="just">
              <a:buFontTx/>
              <a:buNone/>
            </a:pPr>
            <a:r>
              <a:rPr lang="es-ES" sz="1600" dirty="0"/>
              <a:t> </a:t>
            </a:r>
          </a:p>
          <a:p>
            <a:pPr marL="666750" indent="0" algn="just">
              <a:buFontTx/>
              <a:buNone/>
            </a:pPr>
            <a:endParaRPr lang="es-ES" sz="16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6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5839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052234-4F05-44DE-9654-247F8CD78F7B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b7216d0d-3061-4c5f-91f9-f9dbb705efc2"/>
    <ds:schemaRef ds:uri="http://schemas.openxmlformats.org/package/2006/metadata/core-properties"/>
    <ds:schemaRef ds:uri="2d68f367-3448-4584-8be4-e5200f1a88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CE259D-98F5-43DE-B579-62838D235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792CB8-57C7-47F1-B9EF-BB12916B37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1716</Words>
  <Application>Microsoft Office PowerPoint</Application>
  <PresentationFormat>Presentación en pantalla (4:3)</PresentationFormat>
  <Paragraphs>257</Paragraphs>
  <Slides>26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Bookman Old Style</vt:lpstr>
      <vt:lpstr>Calibri</vt:lpstr>
      <vt:lpstr>Gill Sans MT</vt:lpstr>
      <vt:lpstr>Malacitana</vt:lpstr>
      <vt:lpstr>Times New Roman</vt:lpstr>
      <vt:lpstr>Wingdings</vt:lpstr>
      <vt:lpstr>Wingdings 3</vt:lpstr>
      <vt:lpstr>Origen</vt:lpstr>
      <vt:lpstr>Fundamentos de Computadores Grado en Ingeniería en Tecnologías Industriales</vt:lpstr>
      <vt:lpstr>Datos </vt:lpstr>
      <vt:lpstr>Temario</vt:lpstr>
      <vt:lpstr>Organización en 4 bloques temáticos</vt:lpstr>
      <vt:lpstr>Lecciones</vt:lpstr>
      <vt:lpstr>Calendario curso 23/24</vt:lpstr>
      <vt:lpstr>Lecciones magistrales (grupo B) </vt:lpstr>
      <vt:lpstr>Prácticas </vt:lpstr>
      <vt:lpstr>Prácticas</vt:lpstr>
      <vt:lpstr>Evaluación</vt:lpstr>
      <vt:lpstr>Distribución de la evaluación</vt:lpstr>
      <vt:lpstr>Distribución de la evaluación (bloques)</vt:lpstr>
      <vt:lpstr>Distribución de la evaluación (prácticas)</vt:lpstr>
      <vt:lpstr>Distribución de la evaluación (JVM)</vt:lpstr>
      <vt:lpstr>Distribución de la evaluación (Ex. Final)</vt:lpstr>
      <vt:lpstr>Requisitos mínimos</vt:lpstr>
      <vt:lpstr>¿Qué pasa en septiembre?</vt:lpstr>
      <vt:lpstr>En resumen:</vt:lpstr>
      <vt:lpstr>Bibliografía</vt:lpstr>
      <vt:lpstr>Antes de empezar</vt:lpstr>
      <vt:lpstr>Antes de empezar</vt:lpstr>
      <vt:lpstr>Antes de empezar</vt:lpstr>
      <vt:lpstr>Antes de empezar</vt:lpstr>
      <vt:lpstr>Antes de empezar</vt:lpstr>
      <vt:lpstr>Antes de empezar</vt:lpstr>
      <vt:lpstr>Objetivo del curso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2010-09-27T09:08:38Z</dcterms:created>
  <dcterms:modified xsi:type="dcterms:W3CDTF">2024-02-19T13:03:59Z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TC103732553082</vt:lpwstr>
  </property>
  <property fmtid="{D5CDD505-2E9C-101B-9397-08002B2CF9AE}" pid="3" name="ContentTypeId">
    <vt:lpwstr>0x0101004CE8D363D1A06C4A8E99892E111062E1</vt:lpwstr>
  </property>
</Properties>
</file>