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ags/tag1.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tags/tag2.xml" ContentType="application/vnd.openxmlformats-officedocument.presentationml.tags+xml"/>
  <Override PartName="/ppt/notesSlides/notesSlide68.xml" ContentType="application/vnd.openxmlformats-officedocument.presentationml.notesSlide+xml"/>
  <Override PartName="/ppt/tags/tag3.xml" ContentType="application/vnd.openxmlformats-officedocument.presentationml.tags+xml"/>
  <Override PartName="/ppt/notesSlides/notesSlide69.xml" ContentType="application/vnd.openxmlformats-officedocument.presentationml.notesSlide+xml"/>
  <Override PartName="/ppt/tags/tag4.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tags/tag5.xml" ContentType="application/vnd.openxmlformats-officedocument.presentationml.tags+xml"/>
  <Override PartName="/ppt/notesSlides/notesSlide73.xml" ContentType="application/vnd.openxmlformats-officedocument.presentationml.notesSlide+xml"/>
  <Override PartName="/ppt/tags/tag6.xml" ContentType="application/vnd.openxmlformats-officedocument.presentationml.tags+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tags/tag7.xml" ContentType="application/vnd.openxmlformats-officedocument.presentationml.tags+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15" saveSubsetFonts="1">
  <p:sldMasterIdLst>
    <p:sldMasterId id="2147483661" r:id="rId1"/>
  </p:sldMasterIdLst>
  <p:notesMasterIdLst>
    <p:notesMasterId r:id="rId111"/>
  </p:notesMasterIdLst>
  <p:handoutMasterIdLst>
    <p:handoutMasterId r:id="rId112"/>
  </p:handoutMasterIdLst>
  <p:sldIdLst>
    <p:sldId id="481" r:id="rId2"/>
    <p:sldId id="482" r:id="rId3"/>
    <p:sldId id="256" r:id="rId4"/>
    <p:sldId id="257" r:id="rId5"/>
    <p:sldId id="258" r:id="rId6"/>
    <p:sldId id="261" r:id="rId7"/>
    <p:sldId id="260" r:id="rId8"/>
    <p:sldId id="262" r:id="rId9"/>
    <p:sldId id="263" r:id="rId10"/>
    <p:sldId id="264" r:id="rId11"/>
    <p:sldId id="265" r:id="rId12"/>
    <p:sldId id="266" r:id="rId13"/>
    <p:sldId id="273" r:id="rId14"/>
    <p:sldId id="483" r:id="rId15"/>
    <p:sldId id="267" r:id="rId16"/>
    <p:sldId id="274" r:id="rId17"/>
    <p:sldId id="268" r:id="rId18"/>
    <p:sldId id="269" r:id="rId19"/>
    <p:sldId id="270" r:id="rId20"/>
    <p:sldId id="271" r:id="rId21"/>
    <p:sldId id="272" r:id="rId22"/>
    <p:sldId id="275" r:id="rId23"/>
    <p:sldId id="276" r:id="rId24"/>
    <p:sldId id="363" r:id="rId25"/>
    <p:sldId id="279" r:id="rId26"/>
    <p:sldId id="280" r:id="rId27"/>
    <p:sldId id="286" r:id="rId28"/>
    <p:sldId id="281" r:id="rId29"/>
    <p:sldId id="287" r:id="rId30"/>
    <p:sldId id="524" r:id="rId31"/>
    <p:sldId id="293" r:id="rId32"/>
    <p:sldId id="526" r:id="rId33"/>
    <p:sldId id="525" r:id="rId34"/>
    <p:sldId id="527" r:id="rId35"/>
    <p:sldId id="528" r:id="rId36"/>
    <p:sldId id="529" r:id="rId37"/>
    <p:sldId id="530" r:id="rId38"/>
    <p:sldId id="285" r:id="rId39"/>
    <p:sldId id="289" r:id="rId40"/>
    <p:sldId id="290" r:id="rId41"/>
    <p:sldId id="291" r:id="rId42"/>
    <p:sldId id="292" r:id="rId43"/>
    <p:sldId id="296" r:id="rId44"/>
    <p:sldId id="294" r:id="rId45"/>
    <p:sldId id="295" r:id="rId46"/>
    <p:sldId id="297" r:id="rId47"/>
    <p:sldId id="298" r:id="rId48"/>
    <p:sldId id="514" r:id="rId49"/>
    <p:sldId id="515" r:id="rId50"/>
    <p:sldId id="278" r:id="rId51"/>
    <p:sldId id="299" r:id="rId52"/>
    <p:sldId id="300" r:id="rId53"/>
    <p:sldId id="301" r:id="rId54"/>
    <p:sldId id="302" r:id="rId55"/>
    <p:sldId id="303" r:id="rId56"/>
    <p:sldId id="304" r:id="rId57"/>
    <p:sldId id="305" r:id="rId58"/>
    <p:sldId id="306" r:id="rId59"/>
    <p:sldId id="307" r:id="rId60"/>
    <p:sldId id="308" r:id="rId61"/>
    <p:sldId id="375" r:id="rId62"/>
    <p:sldId id="511" r:id="rId63"/>
    <p:sldId id="512" r:id="rId64"/>
    <p:sldId id="513" r:id="rId65"/>
    <p:sldId id="362" r:id="rId66"/>
    <p:sldId id="374" r:id="rId67"/>
    <p:sldId id="277" r:id="rId68"/>
    <p:sldId id="259" r:id="rId69"/>
    <p:sldId id="501" r:id="rId70"/>
    <p:sldId id="309" r:id="rId71"/>
    <p:sldId id="310" r:id="rId72"/>
    <p:sldId id="491" r:id="rId73"/>
    <p:sldId id="311" r:id="rId74"/>
    <p:sldId id="312" r:id="rId75"/>
    <p:sldId id="313" r:id="rId76"/>
    <p:sldId id="314" r:id="rId77"/>
    <p:sldId id="315" r:id="rId78"/>
    <p:sldId id="316" r:id="rId79"/>
    <p:sldId id="320" r:id="rId80"/>
    <p:sldId id="484" r:id="rId81"/>
    <p:sldId id="485" r:id="rId82"/>
    <p:sldId id="487" r:id="rId83"/>
    <p:sldId id="488" r:id="rId84"/>
    <p:sldId id="486" r:id="rId85"/>
    <p:sldId id="489" r:id="rId86"/>
    <p:sldId id="490" r:id="rId87"/>
    <p:sldId id="328" r:id="rId88"/>
    <p:sldId id="329" r:id="rId89"/>
    <p:sldId id="330" r:id="rId90"/>
    <p:sldId id="331" r:id="rId91"/>
    <p:sldId id="332" r:id="rId92"/>
    <p:sldId id="516" r:id="rId93"/>
    <p:sldId id="517" r:id="rId94"/>
    <p:sldId id="518" r:id="rId95"/>
    <p:sldId id="519" r:id="rId96"/>
    <p:sldId id="520" r:id="rId97"/>
    <p:sldId id="521" r:id="rId98"/>
    <p:sldId id="522" r:id="rId99"/>
    <p:sldId id="523" r:id="rId100"/>
    <p:sldId id="358" r:id="rId101"/>
    <p:sldId id="348" r:id="rId102"/>
    <p:sldId id="349" r:id="rId103"/>
    <p:sldId id="350" r:id="rId104"/>
    <p:sldId id="351" r:id="rId105"/>
    <p:sldId id="352" r:id="rId106"/>
    <p:sldId id="353" r:id="rId107"/>
    <p:sldId id="493" r:id="rId108"/>
    <p:sldId id="495" r:id="rId109"/>
    <p:sldId id="496" r:id="rId110"/>
  </p:sldIdLst>
  <p:sldSz cx="9901238" cy="8101013"/>
  <p:notesSz cx="6797675" cy="9928225"/>
  <p:defaultTextStyle>
    <a:defPPr>
      <a:defRPr lang="es-ES"/>
    </a:defPPr>
    <a:lvl1pPr algn="ctr" rtl="0" fontAlgn="base">
      <a:spcBef>
        <a:spcPct val="0"/>
      </a:spcBef>
      <a:spcAft>
        <a:spcPct val="0"/>
      </a:spcAft>
      <a:defRPr sz="1300" kern="1200">
        <a:solidFill>
          <a:schemeClr val="tx1"/>
        </a:solidFill>
        <a:latin typeface="Times New Roman" pitchFamily="18" charset="0"/>
        <a:ea typeface="+mn-ea"/>
        <a:cs typeface="+mn-cs"/>
      </a:defRPr>
    </a:lvl1pPr>
    <a:lvl2pPr marL="457200" algn="ctr" rtl="0" fontAlgn="base">
      <a:spcBef>
        <a:spcPct val="0"/>
      </a:spcBef>
      <a:spcAft>
        <a:spcPct val="0"/>
      </a:spcAft>
      <a:defRPr sz="1300" kern="1200">
        <a:solidFill>
          <a:schemeClr val="tx1"/>
        </a:solidFill>
        <a:latin typeface="Times New Roman" pitchFamily="18" charset="0"/>
        <a:ea typeface="+mn-ea"/>
        <a:cs typeface="+mn-cs"/>
      </a:defRPr>
    </a:lvl2pPr>
    <a:lvl3pPr marL="914400" algn="ctr" rtl="0" fontAlgn="base">
      <a:spcBef>
        <a:spcPct val="0"/>
      </a:spcBef>
      <a:spcAft>
        <a:spcPct val="0"/>
      </a:spcAft>
      <a:defRPr sz="1300" kern="1200">
        <a:solidFill>
          <a:schemeClr val="tx1"/>
        </a:solidFill>
        <a:latin typeface="Times New Roman" pitchFamily="18" charset="0"/>
        <a:ea typeface="+mn-ea"/>
        <a:cs typeface="+mn-cs"/>
      </a:defRPr>
    </a:lvl3pPr>
    <a:lvl4pPr marL="1371600" algn="ctr" rtl="0" fontAlgn="base">
      <a:spcBef>
        <a:spcPct val="0"/>
      </a:spcBef>
      <a:spcAft>
        <a:spcPct val="0"/>
      </a:spcAft>
      <a:defRPr sz="1300" kern="1200">
        <a:solidFill>
          <a:schemeClr val="tx1"/>
        </a:solidFill>
        <a:latin typeface="Times New Roman" pitchFamily="18" charset="0"/>
        <a:ea typeface="+mn-ea"/>
        <a:cs typeface="+mn-cs"/>
      </a:defRPr>
    </a:lvl4pPr>
    <a:lvl5pPr marL="1828800" algn="ctr" rtl="0" fontAlgn="base">
      <a:spcBef>
        <a:spcPct val="0"/>
      </a:spcBef>
      <a:spcAft>
        <a:spcPct val="0"/>
      </a:spcAft>
      <a:defRPr sz="1300" kern="1200">
        <a:solidFill>
          <a:schemeClr val="tx1"/>
        </a:solidFill>
        <a:latin typeface="Times New Roman" pitchFamily="18" charset="0"/>
        <a:ea typeface="+mn-ea"/>
        <a:cs typeface="+mn-cs"/>
      </a:defRPr>
    </a:lvl5pPr>
    <a:lvl6pPr marL="2286000" algn="l" defTabSz="914400" rtl="0" eaLnBrk="1" latinLnBrk="0" hangingPunct="1">
      <a:defRPr sz="1300" kern="1200">
        <a:solidFill>
          <a:schemeClr val="tx1"/>
        </a:solidFill>
        <a:latin typeface="Times New Roman" pitchFamily="18" charset="0"/>
        <a:ea typeface="+mn-ea"/>
        <a:cs typeface="+mn-cs"/>
      </a:defRPr>
    </a:lvl6pPr>
    <a:lvl7pPr marL="2743200" algn="l" defTabSz="914400" rtl="0" eaLnBrk="1" latinLnBrk="0" hangingPunct="1">
      <a:defRPr sz="1300" kern="1200">
        <a:solidFill>
          <a:schemeClr val="tx1"/>
        </a:solidFill>
        <a:latin typeface="Times New Roman" pitchFamily="18" charset="0"/>
        <a:ea typeface="+mn-ea"/>
        <a:cs typeface="+mn-cs"/>
      </a:defRPr>
    </a:lvl7pPr>
    <a:lvl8pPr marL="3200400" algn="l" defTabSz="914400" rtl="0" eaLnBrk="1" latinLnBrk="0" hangingPunct="1">
      <a:defRPr sz="1300" kern="1200">
        <a:solidFill>
          <a:schemeClr val="tx1"/>
        </a:solidFill>
        <a:latin typeface="Times New Roman" pitchFamily="18" charset="0"/>
        <a:ea typeface="+mn-ea"/>
        <a:cs typeface="+mn-cs"/>
      </a:defRPr>
    </a:lvl8pPr>
    <a:lvl9pPr marL="3657600" algn="l" defTabSz="914400" rtl="0" eaLnBrk="1" latinLnBrk="0" hangingPunct="1">
      <a:defRPr sz="13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552">
          <p15:clr>
            <a:srgbClr val="A4A3A4"/>
          </p15:clr>
        </p15:guide>
        <p15:guide id="2" pos="311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33" autoAdjust="0"/>
    <p:restoredTop sz="87783" autoAdjust="0"/>
  </p:normalViewPr>
  <p:slideViewPr>
    <p:cSldViewPr>
      <p:cViewPr varScale="1">
        <p:scale>
          <a:sx n="66" d="100"/>
          <a:sy n="66" d="100"/>
        </p:scale>
        <p:origin x="833" y="27"/>
      </p:cViewPr>
      <p:guideLst>
        <p:guide orient="horz" pos="2552"/>
        <p:guide pos="3119"/>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microsoft.com/office/2016/11/relationships/changesInfo" Target="changesInfos/changesInfo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_rels/viewProps.xml.rels><?xml version="1.0" encoding="UTF-8" standalone="yes"?>
<Relationships xmlns="http://schemas.openxmlformats.org/package/2006/relationships"><Relationship Id="rId3" Type="http://schemas.openxmlformats.org/officeDocument/2006/relationships/slide" Target="slides/slide46.xml"/><Relationship Id="rId7" Type="http://schemas.openxmlformats.org/officeDocument/2006/relationships/slide" Target="slides/slide101.xml"/><Relationship Id="rId2" Type="http://schemas.openxmlformats.org/officeDocument/2006/relationships/slide" Target="slides/slide45.xml"/><Relationship Id="rId1" Type="http://schemas.openxmlformats.org/officeDocument/2006/relationships/slide" Target="slides/slide41.xml"/><Relationship Id="rId6" Type="http://schemas.openxmlformats.org/officeDocument/2006/relationships/slide" Target="slides/slide91.xml"/><Relationship Id="rId5" Type="http://schemas.openxmlformats.org/officeDocument/2006/relationships/slide" Target="slides/slide79.xml"/><Relationship Id="rId4" Type="http://schemas.openxmlformats.org/officeDocument/2006/relationships/slide" Target="slides/slide7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Felipe Romero" userId="a68c3b35-3f81-40e2-b356-0db0b132b71b" providerId="ADAL" clId="{C3A44A69-D995-421D-8933-D8F52284E308}"/>
    <pc:docChg chg="custSel addSld delSld modSld">
      <pc:chgData name="Luis Felipe Romero" userId="a68c3b35-3f81-40e2-b356-0db0b132b71b" providerId="ADAL" clId="{C3A44A69-D995-421D-8933-D8F52284E308}" dt="2020-02-24T12:38:55.955" v="33" actId="27636"/>
      <pc:docMkLst>
        <pc:docMk/>
      </pc:docMkLst>
      <pc:sldChg chg="modSp">
        <pc:chgData name="Luis Felipe Romero" userId="a68c3b35-3f81-40e2-b356-0db0b132b71b" providerId="ADAL" clId="{C3A44A69-D995-421D-8933-D8F52284E308}" dt="2020-02-24T12:27:37.768" v="16" actId="20577"/>
        <pc:sldMkLst>
          <pc:docMk/>
          <pc:sldMk cId="0" sldId="260"/>
        </pc:sldMkLst>
        <pc:spChg chg="mod">
          <ac:chgData name="Luis Felipe Romero" userId="a68c3b35-3f81-40e2-b356-0db0b132b71b" providerId="ADAL" clId="{C3A44A69-D995-421D-8933-D8F52284E308}" dt="2020-02-24T12:27:37.768" v="16" actId="20577"/>
          <ac:spMkLst>
            <pc:docMk/>
            <pc:sldMk cId="0" sldId="260"/>
            <ac:spMk id="17412" creationId="{00000000-0000-0000-0000-000000000000}"/>
          </ac:spMkLst>
        </pc:spChg>
      </pc:sldChg>
      <pc:sldChg chg="modSp">
        <pc:chgData name="Luis Felipe Romero" userId="a68c3b35-3f81-40e2-b356-0db0b132b71b" providerId="ADAL" clId="{C3A44A69-D995-421D-8933-D8F52284E308}" dt="2020-02-24T12:28:16.384" v="17" actId="114"/>
        <pc:sldMkLst>
          <pc:docMk/>
          <pc:sldMk cId="0" sldId="266"/>
        </pc:sldMkLst>
        <pc:spChg chg="mod">
          <ac:chgData name="Luis Felipe Romero" userId="a68c3b35-3f81-40e2-b356-0db0b132b71b" providerId="ADAL" clId="{C3A44A69-D995-421D-8933-D8F52284E308}" dt="2020-02-24T12:28:16.384" v="17" actId="114"/>
          <ac:spMkLst>
            <pc:docMk/>
            <pc:sldMk cId="0" sldId="266"/>
            <ac:spMk id="22532" creationId="{00000000-0000-0000-0000-000000000000}"/>
          </ac:spMkLst>
        </pc:spChg>
      </pc:sldChg>
      <pc:sldChg chg="del">
        <pc:chgData name="Luis Felipe Romero" userId="a68c3b35-3f81-40e2-b356-0db0b132b71b" providerId="ADAL" clId="{C3A44A69-D995-421D-8933-D8F52284E308}" dt="2020-02-24T12:38:02.258" v="19" actId="2696"/>
        <pc:sldMkLst>
          <pc:docMk/>
          <pc:sldMk cId="0" sldId="333"/>
        </pc:sldMkLst>
      </pc:sldChg>
      <pc:sldChg chg="del">
        <pc:chgData name="Luis Felipe Romero" userId="a68c3b35-3f81-40e2-b356-0db0b132b71b" providerId="ADAL" clId="{C3A44A69-D995-421D-8933-D8F52284E308}" dt="2020-02-24T12:38:32.519" v="21" actId="2696"/>
        <pc:sldMkLst>
          <pc:docMk/>
          <pc:sldMk cId="0" sldId="342"/>
        </pc:sldMkLst>
      </pc:sldChg>
      <pc:sldChg chg="del">
        <pc:chgData name="Luis Felipe Romero" userId="a68c3b35-3f81-40e2-b356-0db0b132b71b" providerId="ADAL" clId="{C3A44A69-D995-421D-8933-D8F52284E308}" dt="2020-02-24T12:38:32.566" v="28" actId="2696"/>
        <pc:sldMkLst>
          <pc:docMk/>
          <pc:sldMk cId="0" sldId="344"/>
        </pc:sldMkLst>
      </pc:sldChg>
      <pc:sldChg chg="del">
        <pc:chgData name="Luis Felipe Romero" userId="a68c3b35-3f81-40e2-b356-0db0b132b71b" providerId="ADAL" clId="{C3A44A69-D995-421D-8933-D8F52284E308}" dt="2020-02-24T12:38:02.258" v="20" actId="2696"/>
        <pc:sldMkLst>
          <pc:docMk/>
          <pc:sldMk cId="3119899958" sldId="502"/>
        </pc:sldMkLst>
      </pc:sldChg>
      <pc:sldChg chg="del">
        <pc:chgData name="Luis Felipe Romero" userId="a68c3b35-3f81-40e2-b356-0db0b132b71b" providerId="ADAL" clId="{C3A44A69-D995-421D-8933-D8F52284E308}" dt="2020-02-24T12:38:02.242" v="18" actId="2696"/>
        <pc:sldMkLst>
          <pc:docMk/>
          <pc:sldMk cId="2554720973" sldId="503"/>
        </pc:sldMkLst>
      </pc:sldChg>
      <pc:sldChg chg="del">
        <pc:chgData name="Luis Felipe Romero" userId="a68c3b35-3f81-40e2-b356-0db0b132b71b" providerId="ADAL" clId="{C3A44A69-D995-421D-8933-D8F52284E308}" dt="2020-02-24T12:38:32.535" v="22" actId="2696"/>
        <pc:sldMkLst>
          <pc:docMk/>
          <pc:sldMk cId="2444527101" sldId="504"/>
        </pc:sldMkLst>
      </pc:sldChg>
      <pc:sldChg chg="del">
        <pc:chgData name="Luis Felipe Romero" userId="a68c3b35-3f81-40e2-b356-0db0b132b71b" providerId="ADAL" clId="{C3A44A69-D995-421D-8933-D8F52284E308}" dt="2020-02-24T12:38:32.535" v="23" actId="2696"/>
        <pc:sldMkLst>
          <pc:docMk/>
          <pc:sldMk cId="1909485320" sldId="505"/>
        </pc:sldMkLst>
      </pc:sldChg>
      <pc:sldChg chg="del">
        <pc:chgData name="Luis Felipe Romero" userId="a68c3b35-3f81-40e2-b356-0db0b132b71b" providerId="ADAL" clId="{C3A44A69-D995-421D-8933-D8F52284E308}" dt="2020-02-24T12:38:32.535" v="24" actId="2696"/>
        <pc:sldMkLst>
          <pc:docMk/>
          <pc:sldMk cId="1816950887" sldId="506"/>
        </pc:sldMkLst>
      </pc:sldChg>
      <pc:sldChg chg="del">
        <pc:chgData name="Luis Felipe Romero" userId="a68c3b35-3f81-40e2-b356-0db0b132b71b" providerId="ADAL" clId="{C3A44A69-D995-421D-8933-D8F52284E308}" dt="2020-02-24T12:38:32.535" v="25" actId="2696"/>
        <pc:sldMkLst>
          <pc:docMk/>
          <pc:sldMk cId="2248237685" sldId="507"/>
        </pc:sldMkLst>
      </pc:sldChg>
      <pc:sldChg chg="del">
        <pc:chgData name="Luis Felipe Romero" userId="a68c3b35-3f81-40e2-b356-0db0b132b71b" providerId="ADAL" clId="{C3A44A69-D995-421D-8933-D8F52284E308}" dt="2020-02-24T12:38:32.550" v="26" actId="2696"/>
        <pc:sldMkLst>
          <pc:docMk/>
          <pc:sldMk cId="1379550720" sldId="508"/>
        </pc:sldMkLst>
      </pc:sldChg>
      <pc:sldChg chg="del">
        <pc:chgData name="Luis Felipe Romero" userId="a68c3b35-3f81-40e2-b356-0db0b132b71b" providerId="ADAL" clId="{C3A44A69-D995-421D-8933-D8F52284E308}" dt="2020-02-24T12:38:32.550" v="27" actId="2696"/>
        <pc:sldMkLst>
          <pc:docMk/>
          <pc:sldMk cId="931152043" sldId="509"/>
        </pc:sldMkLst>
      </pc:sldChg>
      <pc:sldChg chg="add">
        <pc:chgData name="Luis Felipe Romero" userId="a68c3b35-3f81-40e2-b356-0db0b132b71b" providerId="ADAL" clId="{C3A44A69-D995-421D-8933-D8F52284E308}" dt="2020-02-24T12:38:55.785" v="29"/>
        <pc:sldMkLst>
          <pc:docMk/>
          <pc:sldMk cId="0" sldId="516"/>
        </pc:sldMkLst>
      </pc:sldChg>
      <pc:sldChg chg="modSp add">
        <pc:chgData name="Luis Felipe Romero" userId="a68c3b35-3f81-40e2-b356-0db0b132b71b" providerId="ADAL" clId="{C3A44A69-D995-421D-8933-D8F52284E308}" dt="2020-02-24T12:38:55.902" v="30" actId="27636"/>
        <pc:sldMkLst>
          <pc:docMk/>
          <pc:sldMk cId="0" sldId="517"/>
        </pc:sldMkLst>
        <pc:spChg chg="mod">
          <ac:chgData name="Luis Felipe Romero" userId="a68c3b35-3f81-40e2-b356-0db0b132b71b" providerId="ADAL" clId="{C3A44A69-D995-421D-8933-D8F52284E308}" dt="2020-02-24T12:38:55.902" v="30" actId="27636"/>
          <ac:spMkLst>
            <pc:docMk/>
            <pc:sldMk cId="0" sldId="517"/>
            <ac:spMk id="3" creationId="{00000000-0000-0000-0000-000000000000}"/>
          </ac:spMkLst>
        </pc:spChg>
      </pc:sldChg>
      <pc:sldChg chg="modSp add">
        <pc:chgData name="Luis Felipe Romero" userId="a68c3b35-3f81-40e2-b356-0db0b132b71b" providerId="ADAL" clId="{C3A44A69-D995-421D-8933-D8F52284E308}" dt="2020-02-24T12:38:55.908" v="31" actId="27636"/>
        <pc:sldMkLst>
          <pc:docMk/>
          <pc:sldMk cId="0" sldId="518"/>
        </pc:sldMkLst>
        <pc:spChg chg="mod">
          <ac:chgData name="Luis Felipe Romero" userId="a68c3b35-3f81-40e2-b356-0db0b132b71b" providerId="ADAL" clId="{C3A44A69-D995-421D-8933-D8F52284E308}" dt="2020-02-24T12:38:55.908" v="31" actId="27636"/>
          <ac:spMkLst>
            <pc:docMk/>
            <pc:sldMk cId="0" sldId="518"/>
            <ac:spMk id="3" creationId="{00000000-0000-0000-0000-000000000000}"/>
          </ac:spMkLst>
        </pc:spChg>
      </pc:sldChg>
      <pc:sldChg chg="modSp add">
        <pc:chgData name="Luis Felipe Romero" userId="a68c3b35-3f81-40e2-b356-0db0b132b71b" providerId="ADAL" clId="{C3A44A69-D995-421D-8933-D8F52284E308}" dt="2020-02-24T12:38:55.924" v="32" actId="27636"/>
        <pc:sldMkLst>
          <pc:docMk/>
          <pc:sldMk cId="0" sldId="519"/>
        </pc:sldMkLst>
        <pc:spChg chg="mod">
          <ac:chgData name="Luis Felipe Romero" userId="a68c3b35-3f81-40e2-b356-0db0b132b71b" providerId="ADAL" clId="{C3A44A69-D995-421D-8933-D8F52284E308}" dt="2020-02-24T12:38:55.924" v="32" actId="27636"/>
          <ac:spMkLst>
            <pc:docMk/>
            <pc:sldMk cId="0" sldId="519"/>
            <ac:spMk id="3" creationId="{00000000-0000-0000-0000-000000000000}"/>
          </ac:spMkLst>
        </pc:spChg>
      </pc:sldChg>
      <pc:sldChg chg="add">
        <pc:chgData name="Luis Felipe Romero" userId="a68c3b35-3f81-40e2-b356-0db0b132b71b" providerId="ADAL" clId="{C3A44A69-D995-421D-8933-D8F52284E308}" dt="2020-02-24T12:38:55.785" v="29"/>
        <pc:sldMkLst>
          <pc:docMk/>
          <pc:sldMk cId="0" sldId="520"/>
        </pc:sldMkLst>
      </pc:sldChg>
      <pc:sldChg chg="add">
        <pc:chgData name="Luis Felipe Romero" userId="a68c3b35-3f81-40e2-b356-0db0b132b71b" providerId="ADAL" clId="{C3A44A69-D995-421D-8933-D8F52284E308}" dt="2020-02-24T12:38:55.785" v="29"/>
        <pc:sldMkLst>
          <pc:docMk/>
          <pc:sldMk cId="0" sldId="521"/>
        </pc:sldMkLst>
      </pc:sldChg>
      <pc:sldChg chg="modSp add">
        <pc:chgData name="Luis Felipe Romero" userId="a68c3b35-3f81-40e2-b356-0db0b132b71b" providerId="ADAL" clId="{C3A44A69-D995-421D-8933-D8F52284E308}" dt="2020-02-24T12:38:55.955" v="33" actId="27636"/>
        <pc:sldMkLst>
          <pc:docMk/>
          <pc:sldMk cId="0" sldId="522"/>
        </pc:sldMkLst>
        <pc:spChg chg="mod">
          <ac:chgData name="Luis Felipe Romero" userId="a68c3b35-3f81-40e2-b356-0db0b132b71b" providerId="ADAL" clId="{C3A44A69-D995-421D-8933-D8F52284E308}" dt="2020-02-24T12:38:55.955" v="33" actId="27636"/>
          <ac:spMkLst>
            <pc:docMk/>
            <pc:sldMk cId="0" sldId="522"/>
            <ac:spMk id="3" creationId="{00000000-0000-0000-0000-000000000000}"/>
          </ac:spMkLst>
        </pc:spChg>
      </pc:sldChg>
      <pc:sldChg chg="add">
        <pc:chgData name="Luis Felipe Romero" userId="a68c3b35-3f81-40e2-b356-0db0b132b71b" providerId="ADAL" clId="{C3A44A69-D995-421D-8933-D8F52284E308}" dt="2020-02-24T12:38:55.785" v="29"/>
        <pc:sldMkLst>
          <pc:docMk/>
          <pc:sldMk cId="0" sldId="523"/>
        </pc:sldMkLst>
      </pc:sldChg>
    </pc:docChg>
  </pc:docChgLst>
  <pc:docChgLst>
    <pc:chgData name="Luis Felipe Romero" userId="a68c3b35-3f81-40e2-b356-0db0b132b71b" providerId="ADAL" clId="{DCEF06A4-3E6A-4778-98D8-81FA13D24F9B}"/>
    <pc:docChg chg="custSel modSld">
      <pc:chgData name="Luis Felipe Romero" userId="a68c3b35-3f81-40e2-b356-0db0b132b71b" providerId="ADAL" clId="{DCEF06A4-3E6A-4778-98D8-81FA13D24F9B}" dt="2025-02-24T13:26:48.678" v="48" actId="27636"/>
      <pc:docMkLst>
        <pc:docMk/>
      </pc:docMkLst>
      <pc:sldChg chg="modSp mod">
        <pc:chgData name="Luis Felipe Romero" userId="a68c3b35-3f81-40e2-b356-0db0b132b71b" providerId="ADAL" clId="{DCEF06A4-3E6A-4778-98D8-81FA13D24F9B}" dt="2025-02-24T13:23:38.042" v="4" actId="2711"/>
        <pc:sldMkLst>
          <pc:docMk/>
          <pc:sldMk cId="0" sldId="260"/>
        </pc:sldMkLst>
        <pc:spChg chg="mod">
          <ac:chgData name="Luis Felipe Romero" userId="a68c3b35-3f81-40e2-b356-0db0b132b71b" providerId="ADAL" clId="{DCEF06A4-3E6A-4778-98D8-81FA13D24F9B}" dt="2025-02-24T13:23:38.042" v="4" actId="2711"/>
          <ac:spMkLst>
            <pc:docMk/>
            <pc:sldMk cId="0" sldId="260"/>
            <ac:spMk id="17412" creationId="{00000000-0000-0000-0000-000000000000}"/>
          </ac:spMkLst>
        </pc:spChg>
      </pc:sldChg>
      <pc:sldChg chg="modSp mod">
        <pc:chgData name="Luis Felipe Romero" userId="a68c3b35-3f81-40e2-b356-0db0b132b71b" providerId="ADAL" clId="{DCEF06A4-3E6A-4778-98D8-81FA13D24F9B}" dt="2025-02-24T13:23:19.579" v="3" actId="2711"/>
        <pc:sldMkLst>
          <pc:docMk/>
          <pc:sldMk cId="0" sldId="261"/>
        </pc:sldMkLst>
        <pc:spChg chg="mod">
          <ac:chgData name="Luis Felipe Romero" userId="a68c3b35-3f81-40e2-b356-0db0b132b71b" providerId="ADAL" clId="{DCEF06A4-3E6A-4778-98D8-81FA13D24F9B}" dt="2025-02-24T13:23:19.579" v="3" actId="2711"/>
          <ac:spMkLst>
            <pc:docMk/>
            <pc:sldMk cId="0" sldId="261"/>
            <ac:spMk id="16388" creationId="{00000000-0000-0000-0000-000000000000}"/>
          </ac:spMkLst>
        </pc:spChg>
      </pc:sldChg>
      <pc:sldChg chg="modSp mod">
        <pc:chgData name="Luis Felipe Romero" userId="a68c3b35-3f81-40e2-b356-0db0b132b71b" providerId="ADAL" clId="{DCEF06A4-3E6A-4778-98D8-81FA13D24F9B}" dt="2025-02-24T13:23:53.590" v="7" actId="2711"/>
        <pc:sldMkLst>
          <pc:docMk/>
          <pc:sldMk cId="0" sldId="262"/>
        </pc:sldMkLst>
        <pc:spChg chg="mod">
          <ac:chgData name="Luis Felipe Romero" userId="a68c3b35-3f81-40e2-b356-0db0b132b71b" providerId="ADAL" clId="{DCEF06A4-3E6A-4778-98D8-81FA13D24F9B}" dt="2025-02-24T13:23:53.590" v="7" actId="2711"/>
          <ac:spMkLst>
            <pc:docMk/>
            <pc:sldMk cId="0" sldId="262"/>
            <ac:spMk id="18436" creationId="{00000000-0000-0000-0000-000000000000}"/>
          </ac:spMkLst>
        </pc:spChg>
      </pc:sldChg>
      <pc:sldChg chg="modSp mod">
        <pc:chgData name="Luis Felipe Romero" userId="a68c3b35-3f81-40e2-b356-0db0b132b71b" providerId="ADAL" clId="{DCEF06A4-3E6A-4778-98D8-81FA13D24F9B}" dt="2025-02-24T13:24:05.834" v="8" actId="2711"/>
        <pc:sldMkLst>
          <pc:docMk/>
          <pc:sldMk cId="0" sldId="266"/>
        </pc:sldMkLst>
        <pc:spChg chg="mod">
          <ac:chgData name="Luis Felipe Romero" userId="a68c3b35-3f81-40e2-b356-0db0b132b71b" providerId="ADAL" clId="{DCEF06A4-3E6A-4778-98D8-81FA13D24F9B}" dt="2025-02-24T13:24:05.834" v="8" actId="2711"/>
          <ac:spMkLst>
            <pc:docMk/>
            <pc:sldMk cId="0" sldId="266"/>
            <ac:spMk id="22532" creationId="{00000000-0000-0000-0000-000000000000}"/>
          </ac:spMkLst>
        </pc:spChg>
      </pc:sldChg>
      <pc:sldChg chg="modSp mod">
        <pc:chgData name="Luis Felipe Romero" userId="a68c3b35-3f81-40e2-b356-0db0b132b71b" providerId="ADAL" clId="{DCEF06A4-3E6A-4778-98D8-81FA13D24F9B}" dt="2025-02-24T13:24:25.837" v="10" actId="2711"/>
        <pc:sldMkLst>
          <pc:docMk/>
          <pc:sldMk cId="0" sldId="267"/>
        </pc:sldMkLst>
        <pc:spChg chg="mod">
          <ac:chgData name="Luis Felipe Romero" userId="a68c3b35-3f81-40e2-b356-0db0b132b71b" providerId="ADAL" clId="{DCEF06A4-3E6A-4778-98D8-81FA13D24F9B}" dt="2025-02-24T13:24:25.837" v="10" actId="2711"/>
          <ac:spMkLst>
            <pc:docMk/>
            <pc:sldMk cId="0" sldId="267"/>
            <ac:spMk id="25604" creationId="{00000000-0000-0000-0000-000000000000}"/>
          </ac:spMkLst>
        </pc:spChg>
      </pc:sldChg>
      <pc:sldChg chg="modSp mod">
        <pc:chgData name="Luis Felipe Romero" userId="a68c3b35-3f81-40e2-b356-0db0b132b71b" providerId="ADAL" clId="{DCEF06A4-3E6A-4778-98D8-81FA13D24F9B}" dt="2025-02-24T13:25:46.409" v="45" actId="20577"/>
        <pc:sldMkLst>
          <pc:docMk/>
          <pc:sldMk cId="0" sldId="268"/>
        </pc:sldMkLst>
        <pc:spChg chg="mod">
          <ac:chgData name="Luis Felipe Romero" userId="a68c3b35-3f81-40e2-b356-0db0b132b71b" providerId="ADAL" clId="{DCEF06A4-3E6A-4778-98D8-81FA13D24F9B}" dt="2025-02-24T13:25:46.409" v="45" actId="20577"/>
          <ac:spMkLst>
            <pc:docMk/>
            <pc:sldMk cId="0" sldId="268"/>
            <ac:spMk id="27652" creationId="{00000000-0000-0000-0000-000000000000}"/>
          </ac:spMkLst>
        </pc:spChg>
      </pc:sldChg>
      <pc:sldChg chg="modSp mod">
        <pc:chgData name="Luis Felipe Romero" userId="a68c3b35-3f81-40e2-b356-0db0b132b71b" providerId="ADAL" clId="{DCEF06A4-3E6A-4778-98D8-81FA13D24F9B}" dt="2025-02-24T13:26:27.282" v="46" actId="2711"/>
        <pc:sldMkLst>
          <pc:docMk/>
          <pc:sldMk cId="0" sldId="272"/>
        </pc:sldMkLst>
        <pc:spChg chg="mod">
          <ac:chgData name="Luis Felipe Romero" userId="a68c3b35-3f81-40e2-b356-0db0b132b71b" providerId="ADAL" clId="{DCEF06A4-3E6A-4778-98D8-81FA13D24F9B}" dt="2025-02-24T13:26:27.282" v="46" actId="2711"/>
          <ac:spMkLst>
            <pc:docMk/>
            <pc:sldMk cId="0" sldId="272"/>
            <ac:spMk id="31748" creationId="{00000000-0000-0000-0000-000000000000}"/>
          </ac:spMkLst>
        </pc:spChg>
      </pc:sldChg>
      <pc:sldChg chg="modSp mod">
        <pc:chgData name="Luis Felipe Romero" userId="a68c3b35-3f81-40e2-b356-0db0b132b71b" providerId="ADAL" clId="{DCEF06A4-3E6A-4778-98D8-81FA13D24F9B}" dt="2025-02-24T13:25:12.417" v="36" actId="20577"/>
        <pc:sldMkLst>
          <pc:docMk/>
          <pc:sldMk cId="0" sldId="274"/>
        </pc:sldMkLst>
        <pc:spChg chg="mod">
          <ac:chgData name="Luis Felipe Romero" userId="a68c3b35-3f81-40e2-b356-0db0b132b71b" providerId="ADAL" clId="{DCEF06A4-3E6A-4778-98D8-81FA13D24F9B}" dt="2025-02-24T13:25:12.417" v="36" actId="20577"/>
          <ac:spMkLst>
            <pc:docMk/>
            <pc:sldMk cId="0" sldId="274"/>
            <ac:spMk id="26629" creationId="{00000000-0000-0000-0000-000000000000}"/>
          </ac:spMkLst>
        </pc:spChg>
      </pc:sldChg>
      <pc:sldChg chg="modSp mod">
        <pc:chgData name="Luis Felipe Romero" userId="a68c3b35-3f81-40e2-b356-0db0b132b71b" providerId="ADAL" clId="{DCEF06A4-3E6A-4778-98D8-81FA13D24F9B}" dt="2025-02-24T13:26:48.678" v="48" actId="27636"/>
        <pc:sldMkLst>
          <pc:docMk/>
          <pc:sldMk cId="0" sldId="275"/>
        </pc:sldMkLst>
        <pc:spChg chg="mod">
          <ac:chgData name="Luis Felipe Romero" userId="a68c3b35-3f81-40e2-b356-0db0b132b71b" providerId="ADAL" clId="{DCEF06A4-3E6A-4778-98D8-81FA13D24F9B}" dt="2025-02-24T13:26:48.678" v="48" actId="27636"/>
          <ac:spMkLst>
            <pc:docMk/>
            <pc:sldMk cId="0" sldId="275"/>
            <ac:spMk id="32772" creationId="{00000000-0000-0000-0000-000000000000}"/>
          </ac:spMkLst>
        </pc:spChg>
      </pc:sldChg>
      <pc:sldChg chg="modSp mod">
        <pc:chgData name="Luis Felipe Romero" userId="a68c3b35-3f81-40e2-b356-0db0b132b71b" providerId="ADAL" clId="{DCEF06A4-3E6A-4778-98D8-81FA13D24F9B}" dt="2025-02-24T13:22:46.495" v="1" actId="2711"/>
        <pc:sldMkLst>
          <pc:docMk/>
          <pc:sldMk cId="0" sldId="276"/>
        </pc:sldMkLst>
        <pc:spChg chg="mod">
          <ac:chgData name="Luis Felipe Romero" userId="a68c3b35-3f81-40e2-b356-0db0b132b71b" providerId="ADAL" clId="{DCEF06A4-3E6A-4778-98D8-81FA13D24F9B}" dt="2025-02-24T13:22:46.495" v="1" actId="2711"/>
          <ac:spMkLst>
            <pc:docMk/>
            <pc:sldMk cId="0" sldId="276"/>
            <ac:spMk id="33796" creationId="{00000000-0000-0000-0000-000000000000}"/>
          </ac:spMkLst>
        </pc:spChg>
      </pc:sldChg>
      <pc:sldChg chg="modSp mod">
        <pc:chgData name="Luis Felipe Romero" userId="a68c3b35-3f81-40e2-b356-0db0b132b71b" providerId="ADAL" clId="{DCEF06A4-3E6A-4778-98D8-81FA13D24F9B}" dt="2025-02-24T13:22:58.915" v="2" actId="2711"/>
        <pc:sldMkLst>
          <pc:docMk/>
          <pc:sldMk cId="0" sldId="363"/>
        </pc:sldMkLst>
        <pc:spChg chg="mod">
          <ac:chgData name="Luis Felipe Romero" userId="a68c3b35-3f81-40e2-b356-0db0b132b71b" providerId="ADAL" clId="{DCEF06A4-3E6A-4778-98D8-81FA13D24F9B}" dt="2025-02-24T13:22:58.915" v="2" actId="2711"/>
          <ac:spMkLst>
            <pc:docMk/>
            <pc:sldMk cId="0" sldId="363"/>
            <ac:spMk id="3482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22" name="Rectangle 2"/>
          <p:cNvSpPr>
            <a:spLocks noGrp="1" noChangeArrowheads="1"/>
          </p:cNvSpPr>
          <p:nvPr>
            <p:ph type="hdr" sz="quarter"/>
          </p:nvPr>
        </p:nvSpPr>
        <p:spPr bwMode="auto">
          <a:xfrm>
            <a:off x="1" y="0"/>
            <a:ext cx="2945190" cy="495298"/>
          </a:xfrm>
          <a:prstGeom prst="rect">
            <a:avLst/>
          </a:prstGeom>
          <a:noFill/>
          <a:ln w="9525">
            <a:noFill/>
            <a:miter lim="800000"/>
            <a:headEnd/>
            <a:tailEnd/>
          </a:ln>
          <a:effectLst/>
        </p:spPr>
        <p:txBody>
          <a:bodyPr vert="horz" wrap="square" lIns="91376" tIns="45687" rIns="91376" bIns="45687" numCol="1" anchor="t" anchorCtr="0" compatLnSpc="1">
            <a:prstTxWarp prst="textNoShape">
              <a:avLst/>
            </a:prstTxWarp>
          </a:bodyPr>
          <a:lstStyle>
            <a:lvl1pPr algn="l" defTabSz="915988">
              <a:defRPr/>
            </a:lvl1pPr>
          </a:lstStyle>
          <a:p>
            <a:pPr>
              <a:defRPr/>
            </a:pPr>
            <a:endParaRPr lang="es-ES"/>
          </a:p>
        </p:txBody>
      </p:sp>
      <p:sp>
        <p:nvSpPr>
          <p:cNvPr id="235523" name="Rectangle 3"/>
          <p:cNvSpPr>
            <a:spLocks noGrp="1" noChangeArrowheads="1"/>
          </p:cNvSpPr>
          <p:nvPr>
            <p:ph type="dt" sz="quarter" idx="1"/>
          </p:nvPr>
        </p:nvSpPr>
        <p:spPr bwMode="auto">
          <a:xfrm>
            <a:off x="3854046" y="0"/>
            <a:ext cx="2943629" cy="495298"/>
          </a:xfrm>
          <a:prstGeom prst="rect">
            <a:avLst/>
          </a:prstGeom>
          <a:noFill/>
          <a:ln w="9525">
            <a:noFill/>
            <a:miter lim="800000"/>
            <a:headEnd/>
            <a:tailEnd/>
          </a:ln>
          <a:effectLst/>
        </p:spPr>
        <p:txBody>
          <a:bodyPr vert="horz" wrap="square" lIns="91376" tIns="45687" rIns="91376" bIns="45687" numCol="1" anchor="t" anchorCtr="0" compatLnSpc="1">
            <a:prstTxWarp prst="textNoShape">
              <a:avLst/>
            </a:prstTxWarp>
          </a:bodyPr>
          <a:lstStyle>
            <a:lvl1pPr algn="r" defTabSz="915988">
              <a:defRPr/>
            </a:lvl1pPr>
          </a:lstStyle>
          <a:p>
            <a:pPr>
              <a:defRPr/>
            </a:pPr>
            <a:endParaRPr lang="es-ES"/>
          </a:p>
        </p:txBody>
      </p:sp>
      <p:sp>
        <p:nvSpPr>
          <p:cNvPr id="235524" name="Rectangle 4"/>
          <p:cNvSpPr>
            <a:spLocks noGrp="1" noChangeArrowheads="1"/>
          </p:cNvSpPr>
          <p:nvPr>
            <p:ph type="ftr" sz="quarter" idx="2"/>
          </p:nvPr>
        </p:nvSpPr>
        <p:spPr bwMode="auto">
          <a:xfrm>
            <a:off x="1" y="9432927"/>
            <a:ext cx="2945190" cy="495298"/>
          </a:xfrm>
          <a:prstGeom prst="rect">
            <a:avLst/>
          </a:prstGeom>
          <a:noFill/>
          <a:ln w="9525">
            <a:noFill/>
            <a:miter lim="800000"/>
            <a:headEnd/>
            <a:tailEnd/>
          </a:ln>
          <a:effectLst/>
        </p:spPr>
        <p:txBody>
          <a:bodyPr vert="horz" wrap="square" lIns="91376" tIns="45687" rIns="91376" bIns="45687" numCol="1" anchor="b" anchorCtr="0" compatLnSpc="1">
            <a:prstTxWarp prst="textNoShape">
              <a:avLst/>
            </a:prstTxWarp>
          </a:bodyPr>
          <a:lstStyle>
            <a:lvl1pPr algn="l" defTabSz="915988">
              <a:defRPr/>
            </a:lvl1pPr>
          </a:lstStyle>
          <a:p>
            <a:pPr>
              <a:defRPr/>
            </a:pPr>
            <a:endParaRPr lang="es-ES"/>
          </a:p>
        </p:txBody>
      </p:sp>
      <p:sp>
        <p:nvSpPr>
          <p:cNvPr id="235525" name="Rectangle 5"/>
          <p:cNvSpPr>
            <a:spLocks noGrp="1" noChangeArrowheads="1"/>
          </p:cNvSpPr>
          <p:nvPr>
            <p:ph type="sldNum" sz="quarter" idx="3"/>
          </p:nvPr>
        </p:nvSpPr>
        <p:spPr bwMode="auto">
          <a:xfrm>
            <a:off x="3854046" y="9432927"/>
            <a:ext cx="2943629" cy="495298"/>
          </a:xfrm>
          <a:prstGeom prst="rect">
            <a:avLst/>
          </a:prstGeom>
          <a:noFill/>
          <a:ln w="9525">
            <a:noFill/>
            <a:miter lim="800000"/>
            <a:headEnd/>
            <a:tailEnd/>
          </a:ln>
          <a:effectLst/>
        </p:spPr>
        <p:txBody>
          <a:bodyPr vert="horz" wrap="square" lIns="91376" tIns="45687" rIns="91376" bIns="45687" numCol="1" anchor="b" anchorCtr="0" compatLnSpc="1">
            <a:prstTxWarp prst="textNoShape">
              <a:avLst/>
            </a:prstTxWarp>
          </a:bodyPr>
          <a:lstStyle>
            <a:lvl1pPr algn="r" defTabSz="915988">
              <a:defRPr/>
            </a:lvl1pPr>
          </a:lstStyle>
          <a:p>
            <a:pPr>
              <a:defRPr/>
            </a:pPr>
            <a:fld id="{7D216CD1-481D-4FEC-A3AE-7B0E3150635E}" type="slidenum">
              <a:rPr lang="es-ES"/>
              <a:pPr>
                <a:defRPr/>
              </a:pPr>
              <a:t>‹Nº›</a:t>
            </a:fld>
            <a:endParaRPr lang="es-ES"/>
          </a:p>
        </p:txBody>
      </p:sp>
    </p:spTree>
    <p:extLst>
      <p:ext uri="{BB962C8B-B14F-4D97-AF65-F5344CB8AC3E}">
        <p14:creationId xmlns:p14="http://schemas.microsoft.com/office/powerpoint/2010/main" val="420243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hdr" sz="quarter"/>
          </p:nvPr>
        </p:nvSpPr>
        <p:spPr bwMode="auto">
          <a:xfrm>
            <a:off x="1" y="0"/>
            <a:ext cx="2945190" cy="495298"/>
          </a:xfrm>
          <a:prstGeom prst="rect">
            <a:avLst/>
          </a:prstGeom>
          <a:noFill/>
          <a:ln w="9525">
            <a:noFill/>
            <a:miter lim="800000"/>
            <a:headEnd/>
            <a:tailEnd/>
          </a:ln>
          <a:effectLst/>
        </p:spPr>
        <p:txBody>
          <a:bodyPr vert="horz" wrap="square" lIns="91376" tIns="45687" rIns="91376" bIns="45687" numCol="1" anchor="t" anchorCtr="0" compatLnSpc="1">
            <a:prstTxWarp prst="textNoShape">
              <a:avLst/>
            </a:prstTxWarp>
          </a:bodyPr>
          <a:lstStyle>
            <a:lvl1pPr algn="l" defTabSz="915988">
              <a:defRPr/>
            </a:lvl1pPr>
          </a:lstStyle>
          <a:p>
            <a:pPr>
              <a:defRPr/>
            </a:pPr>
            <a:endParaRPr lang="es-ES"/>
          </a:p>
        </p:txBody>
      </p:sp>
      <p:sp>
        <p:nvSpPr>
          <p:cNvPr id="57347" name="Rectangle 3"/>
          <p:cNvSpPr>
            <a:spLocks noGrp="1" noChangeArrowheads="1"/>
          </p:cNvSpPr>
          <p:nvPr>
            <p:ph type="dt" idx="1"/>
          </p:nvPr>
        </p:nvSpPr>
        <p:spPr bwMode="auto">
          <a:xfrm>
            <a:off x="3854046" y="0"/>
            <a:ext cx="2943629" cy="495298"/>
          </a:xfrm>
          <a:prstGeom prst="rect">
            <a:avLst/>
          </a:prstGeom>
          <a:noFill/>
          <a:ln w="9525">
            <a:noFill/>
            <a:miter lim="800000"/>
            <a:headEnd/>
            <a:tailEnd/>
          </a:ln>
          <a:effectLst/>
        </p:spPr>
        <p:txBody>
          <a:bodyPr vert="horz" wrap="square" lIns="91376" tIns="45687" rIns="91376" bIns="45687" numCol="1" anchor="t" anchorCtr="0" compatLnSpc="1">
            <a:prstTxWarp prst="textNoShape">
              <a:avLst/>
            </a:prstTxWarp>
          </a:bodyPr>
          <a:lstStyle>
            <a:lvl1pPr algn="r" defTabSz="915988">
              <a:defRPr/>
            </a:lvl1pPr>
          </a:lstStyle>
          <a:p>
            <a:pPr>
              <a:defRPr/>
            </a:pPr>
            <a:endParaRPr lang="es-ES"/>
          </a:p>
        </p:txBody>
      </p:sp>
      <p:sp>
        <p:nvSpPr>
          <p:cNvPr id="129028" name="Rectangle 4"/>
          <p:cNvSpPr>
            <a:spLocks noGrp="1" noRot="1" noChangeAspect="1" noChangeArrowheads="1" noTextEdit="1"/>
          </p:cNvSpPr>
          <p:nvPr>
            <p:ph type="sldImg" idx="2"/>
          </p:nvPr>
        </p:nvSpPr>
        <p:spPr bwMode="auto">
          <a:xfrm>
            <a:off x="1131888" y="747713"/>
            <a:ext cx="4543425" cy="3719512"/>
          </a:xfrm>
          <a:prstGeom prst="rect">
            <a:avLst/>
          </a:prstGeom>
          <a:noFill/>
          <a:ln w="9525">
            <a:solidFill>
              <a:srgbClr val="000000"/>
            </a:solidFill>
            <a:miter lim="800000"/>
            <a:headEnd/>
            <a:tailEnd/>
          </a:ln>
        </p:spPr>
      </p:sp>
      <p:sp>
        <p:nvSpPr>
          <p:cNvPr id="57349" name="Rectangle 5"/>
          <p:cNvSpPr>
            <a:spLocks noGrp="1" noChangeArrowheads="1"/>
          </p:cNvSpPr>
          <p:nvPr>
            <p:ph type="body" sz="quarter" idx="3"/>
          </p:nvPr>
        </p:nvSpPr>
        <p:spPr bwMode="auto">
          <a:xfrm>
            <a:off x="905732" y="4713036"/>
            <a:ext cx="4986211" cy="4467959"/>
          </a:xfrm>
          <a:prstGeom prst="rect">
            <a:avLst/>
          </a:prstGeom>
          <a:noFill/>
          <a:ln w="9525">
            <a:noFill/>
            <a:miter lim="800000"/>
            <a:headEnd/>
            <a:tailEnd/>
          </a:ln>
          <a:effectLst/>
        </p:spPr>
        <p:txBody>
          <a:bodyPr vert="horz" wrap="square" lIns="91376" tIns="45687" rIns="91376" bIns="45687"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57350" name="Rectangle 6"/>
          <p:cNvSpPr>
            <a:spLocks noGrp="1" noChangeArrowheads="1"/>
          </p:cNvSpPr>
          <p:nvPr>
            <p:ph type="ftr" sz="quarter" idx="4"/>
          </p:nvPr>
        </p:nvSpPr>
        <p:spPr bwMode="auto">
          <a:xfrm>
            <a:off x="1" y="9432927"/>
            <a:ext cx="2945190" cy="495298"/>
          </a:xfrm>
          <a:prstGeom prst="rect">
            <a:avLst/>
          </a:prstGeom>
          <a:noFill/>
          <a:ln w="9525">
            <a:noFill/>
            <a:miter lim="800000"/>
            <a:headEnd/>
            <a:tailEnd/>
          </a:ln>
          <a:effectLst/>
        </p:spPr>
        <p:txBody>
          <a:bodyPr vert="horz" wrap="square" lIns="91376" tIns="45687" rIns="91376" bIns="45687" numCol="1" anchor="b" anchorCtr="0" compatLnSpc="1">
            <a:prstTxWarp prst="textNoShape">
              <a:avLst/>
            </a:prstTxWarp>
          </a:bodyPr>
          <a:lstStyle>
            <a:lvl1pPr algn="l" defTabSz="915988">
              <a:defRPr/>
            </a:lvl1pPr>
          </a:lstStyle>
          <a:p>
            <a:pPr>
              <a:defRPr/>
            </a:pPr>
            <a:endParaRPr lang="es-ES"/>
          </a:p>
        </p:txBody>
      </p:sp>
      <p:sp>
        <p:nvSpPr>
          <p:cNvPr id="57351" name="Rectangle 7"/>
          <p:cNvSpPr>
            <a:spLocks noGrp="1" noChangeArrowheads="1"/>
          </p:cNvSpPr>
          <p:nvPr>
            <p:ph type="sldNum" sz="quarter" idx="5"/>
          </p:nvPr>
        </p:nvSpPr>
        <p:spPr bwMode="auto">
          <a:xfrm>
            <a:off x="3854046" y="9432927"/>
            <a:ext cx="2943629" cy="495298"/>
          </a:xfrm>
          <a:prstGeom prst="rect">
            <a:avLst/>
          </a:prstGeom>
          <a:noFill/>
          <a:ln w="9525">
            <a:noFill/>
            <a:miter lim="800000"/>
            <a:headEnd/>
            <a:tailEnd/>
          </a:ln>
          <a:effectLst/>
        </p:spPr>
        <p:txBody>
          <a:bodyPr vert="horz" wrap="square" lIns="91376" tIns="45687" rIns="91376" bIns="45687" numCol="1" anchor="b" anchorCtr="0" compatLnSpc="1">
            <a:prstTxWarp prst="textNoShape">
              <a:avLst/>
            </a:prstTxWarp>
          </a:bodyPr>
          <a:lstStyle>
            <a:lvl1pPr algn="r" defTabSz="915988">
              <a:defRPr/>
            </a:lvl1pPr>
          </a:lstStyle>
          <a:p>
            <a:pPr>
              <a:defRPr/>
            </a:pPr>
            <a:fld id="{28904F8F-565B-4B04-B8CD-44E1300FF6F0}" type="slidenum">
              <a:rPr lang="es-ES"/>
              <a:pPr>
                <a:defRPr/>
              </a:pPr>
              <a:t>‹Nº›</a:t>
            </a:fld>
            <a:endParaRPr lang="es-ES"/>
          </a:p>
        </p:txBody>
      </p:sp>
    </p:spTree>
    <p:extLst>
      <p:ext uri="{BB962C8B-B14F-4D97-AF65-F5344CB8AC3E}">
        <p14:creationId xmlns:p14="http://schemas.microsoft.com/office/powerpoint/2010/main" val="5179636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noFill/>
          <a:ln/>
        </p:spPr>
        <p:txBody>
          <a:bodyPr/>
          <a:lstStyle/>
          <a:p>
            <a:pPr eaLnBrk="1" hangingPunct="1"/>
            <a:endParaRPr lang="es-E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noFill/>
          <a:ln/>
        </p:spPr>
        <p:txBody>
          <a:bodyPr/>
          <a:lstStyle/>
          <a:p>
            <a:pPr eaLnBrk="1" hangingPunct="1"/>
            <a:endParaRPr lang="es-ES" dirty="0"/>
          </a:p>
        </p:txBody>
      </p:sp>
    </p:spTree>
    <p:extLst>
      <p:ext uri="{BB962C8B-B14F-4D97-AF65-F5344CB8AC3E}">
        <p14:creationId xmlns:p14="http://schemas.microsoft.com/office/powerpoint/2010/main" val="29040819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solidFill>
            <a:srgbClr val="FFFFFF"/>
          </a:solidFill>
          <a:ln/>
        </p:spPr>
      </p:sp>
      <p:sp>
        <p:nvSpPr>
          <p:cNvPr id="202755" name="Rectangle 3"/>
          <p:cNvSpPr>
            <a:spLocks noGrp="1" noChangeArrowheads="1"/>
          </p:cNvSpPr>
          <p:nvPr>
            <p:ph type="body" idx="1"/>
          </p:nvPr>
        </p:nvSpPr>
        <p:spPr>
          <a:xfrm>
            <a:off x="907294" y="4713036"/>
            <a:ext cx="4983087" cy="4467959"/>
          </a:xfrm>
          <a:solidFill>
            <a:srgbClr val="FFFFFF"/>
          </a:solidFill>
          <a:ln>
            <a:solidFill>
              <a:srgbClr val="000000"/>
            </a:solidFill>
          </a:ln>
        </p:spPr>
        <p:txBody>
          <a:bodyPr/>
          <a:lstStyle/>
          <a:p>
            <a:pPr eaLnBrk="1" hangingPunct="1"/>
            <a:endParaRPr lang="es-ES_tradnl"/>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a:solidFill>
            <a:srgbClr val="FFFFFF"/>
          </a:solidFill>
          <a:ln/>
        </p:spPr>
      </p:sp>
      <p:sp>
        <p:nvSpPr>
          <p:cNvPr id="203779" name="Rectangle 3"/>
          <p:cNvSpPr>
            <a:spLocks noGrp="1" noChangeArrowheads="1"/>
          </p:cNvSpPr>
          <p:nvPr>
            <p:ph type="body" idx="1"/>
          </p:nvPr>
        </p:nvSpPr>
        <p:spPr>
          <a:xfrm>
            <a:off x="454429" y="4713036"/>
            <a:ext cx="5737343" cy="4467959"/>
          </a:xfrm>
          <a:solidFill>
            <a:srgbClr val="FFFFFF"/>
          </a:solidFill>
          <a:ln>
            <a:solidFill>
              <a:srgbClr val="000000"/>
            </a:solidFill>
          </a:ln>
        </p:spPr>
        <p:txBody>
          <a:bodyPr/>
          <a:lstStyle/>
          <a:p>
            <a:pPr eaLnBrk="1" hangingPunct="1"/>
            <a:r>
              <a:rPr lang="es-ES_tradnl">
                <a:cs typeface="Times New Roman" pitchFamily="18" charset="0"/>
              </a:rPr>
              <a:t>Un computador es una máquina formada por millones de transistores y puertas lógicas interconectados de alguna forma entre sí, y que tiene la capacidad de realizar operaciones de una tremenda complejidad. En gran parte, toda esta potencia de cálculo se debe a la capacidad que tenemos de programas el funcionamiento de todas y cada una de las puertas y transistores. </a:t>
            </a:r>
            <a:endParaRPr lang="es-ES_tradnl">
              <a:latin typeface="MS Sans Serif" charset="0"/>
              <a:cs typeface="Times New Roman" pitchFamily="18" charset="0"/>
            </a:endParaRPr>
          </a:p>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r>
              <a:rPr lang="es-ES_tradnl">
                <a:cs typeface="Times New Roman" pitchFamily="18" charset="0"/>
              </a:rPr>
              <a:t>Y la herramienta de la que disponemos para realizar esta tarea es la instrucción en lenguaje máquina, una cadena de ceros y unos almacenada en algún lugar del computador, y que tiene la propiedad de ser inteligible tanto para el hardware como para el programador </a:t>
            </a:r>
            <a:endParaRPr lang="es-ES_tradnl">
              <a:latin typeface="MS Sans Serif" charset="0"/>
              <a:cs typeface="Times New Roman" pitchFamily="18" charset="0"/>
            </a:endParaRPr>
          </a:p>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r>
              <a:rPr lang="es-ES_tradnl">
                <a:cs typeface="Times New Roman" pitchFamily="18" charset="0"/>
              </a:rPr>
              <a:t>El conjunto de instrucciones que un procesador es capaz de entender se conoce como juego de instrucciones. Y la especificación de las características del juego de instrucciones es la arquitectura del juego de instrucciones, o ISA, que es su acrónimo en inglés. A veces también se le conoce como arquitectura del computador, pues el juego de instrucciones es ya en sí una especificación formal del procesador, de su relación con la memoria y la entrada y salida desde el punto de vista del programador. </a:t>
            </a:r>
          </a:p>
          <a:p>
            <a:pPr eaLnBrk="1" hangingPunct="1"/>
            <a:endParaRPr lang="es-ES_tradnl">
              <a:cs typeface="Times New Roman" pitchFamily="18" charset="0"/>
            </a:endParaRPr>
          </a:p>
          <a:p>
            <a:pPr eaLnBrk="1" hangingPunct="1"/>
            <a:r>
              <a:rPr lang="es-ES_tradnl">
                <a:cs typeface="Times New Roman" pitchFamily="18" charset="0"/>
              </a:rPr>
              <a:t>De hecho, se puede decir que es lo que el programador ve de la máquina, mientras que el proceso por el que se traducen  esas instrucciones al hardware se conoce como implementación. </a:t>
            </a:r>
            <a:endParaRPr lang="es-ES_tradnl">
              <a:latin typeface="MS Sans Serif" charset="0"/>
              <a:cs typeface="Times New Roman" pitchFamily="18" charset="0"/>
            </a:endParaRPr>
          </a:p>
          <a:p>
            <a:pPr eaLnBrk="1" hangingPunct="1"/>
            <a:endParaRPr lang="es-ES_tradnl"/>
          </a:p>
          <a:p>
            <a:pPr eaLnBrk="1" hangingPunct="1"/>
            <a:endParaRPr lang="es-ES_tradnl"/>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a:xfrm>
            <a:off x="454429" y="4713036"/>
            <a:ext cx="5737343" cy="4467959"/>
          </a:xfrm>
          <a:noFill/>
          <a:ln/>
        </p:spPr>
        <p:txBody>
          <a:bodyPr/>
          <a:lstStyle/>
          <a:p>
            <a:pPr eaLnBrk="1" hangingPunct="1"/>
            <a:r>
              <a:rPr lang="es-ES_tradnl" dirty="0">
                <a:cs typeface="Times New Roman" pitchFamily="18" charset="0"/>
              </a:rPr>
              <a:t>Un computador es una máquina formada por millones de transistores y puertas lógicas interconectados de alguna forma entre sí, y que tiene la capacidad de realizar operaciones de una tremenda complejidad. En gran parte, toda esta potencia de cálculo se debe a la capacidad que tenemos de programas el funcionamiento de todas y cada una de las puertas y transistores. </a:t>
            </a:r>
            <a:endParaRPr lang="es-ES_tradnl" dirty="0">
              <a:latin typeface="MS Sans Serif" charset="0"/>
              <a:cs typeface="Times New Roman" pitchFamily="18" charset="0"/>
            </a:endParaRPr>
          </a:p>
          <a:p>
            <a:pPr eaLnBrk="1" hangingPunct="1"/>
            <a:r>
              <a:rPr lang="es-ES_tradnl" dirty="0">
                <a:cs typeface="Times New Roman" pitchFamily="18" charset="0"/>
              </a:rPr>
              <a:t> </a:t>
            </a:r>
            <a:endParaRPr lang="es-ES_tradnl" dirty="0">
              <a:latin typeface="MS Sans Serif" charset="0"/>
              <a:cs typeface="Times New Roman" pitchFamily="18" charset="0"/>
            </a:endParaRPr>
          </a:p>
          <a:p>
            <a:pPr eaLnBrk="1" hangingPunct="1"/>
            <a:r>
              <a:rPr lang="es-ES_tradnl" dirty="0">
                <a:cs typeface="Times New Roman" pitchFamily="18" charset="0"/>
              </a:rPr>
              <a:t>Y la herramienta de la que disponemos para realizar esta tarea es la instrucción en lenguaje máquina, una cadena de ceros y unos almacenada en algún lugar del computador, y que tiene la propiedad de ser inteligible tanto para el hardware como para el programador </a:t>
            </a:r>
            <a:endParaRPr lang="es-ES_tradnl" dirty="0">
              <a:latin typeface="MS Sans Serif" charset="0"/>
              <a:cs typeface="Times New Roman" pitchFamily="18" charset="0"/>
            </a:endParaRPr>
          </a:p>
          <a:p>
            <a:pPr eaLnBrk="1" hangingPunct="1"/>
            <a:r>
              <a:rPr lang="es-ES_tradnl" dirty="0">
                <a:cs typeface="Times New Roman" pitchFamily="18" charset="0"/>
              </a:rPr>
              <a:t> </a:t>
            </a:r>
            <a:endParaRPr lang="es-ES_tradnl" dirty="0">
              <a:latin typeface="MS Sans Serif" charset="0"/>
              <a:cs typeface="Times New Roman" pitchFamily="18" charset="0"/>
            </a:endParaRPr>
          </a:p>
          <a:p>
            <a:pPr eaLnBrk="1" hangingPunct="1"/>
            <a:r>
              <a:rPr lang="es-ES_tradnl" dirty="0">
                <a:cs typeface="Times New Roman" pitchFamily="18" charset="0"/>
              </a:rPr>
              <a:t>El conjunto de instrucciones que un procesador es capaz de entender se conoce como juego de instrucciones. Y la especificación de las características del juego de instrucciones es la arquitectura del juego de instrucciones, o ISA, que es su acrónimo en inglés. A veces también se le conoce como arquitectura del computador, pues el juego de instrucciones es ya en sí una especificación formal del procesador, de su relación con la memoria y la entrada y salida desde el punto de vista del programador. </a:t>
            </a:r>
          </a:p>
          <a:p>
            <a:pPr eaLnBrk="1" hangingPunct="1"/>
            <a:endParaRPr lang="es-ES_tradnl" dirty="0">
              <a:cs typeface="Times New Roman" pitchFamily="18" charset="0"/>
            </a:endParaRPr>
          </a:p>
          <a:p>
            <a:pPr eaLnBrk="1" hangingPunct="1"/>
            <a:r>
              <a:rPr lang="es-ES_tradnl" dirty="0">
                <a:cs typeface="Times New Roman" pitchFamily="18" charset="0"/>
              </a:rPr>
              <a:t>De hecho, se puede decir que es lo que el programador ve de la máquina, mientras que el proceso por el que se traducen  esas instrucciones al hardware se conoce como implementación. </a:t>
            </a:r>
            <a:endParaRPr lang="es-ES_tradnl" dirty="0">
              <a:latin typeface="MS Sans Serif" charset="0"/>
              <a:cs typeface="Times New Roman" pitchFamily="18" charset="0"/>
            </a:endParaRPr>
          </a:p>
          <a:p>
            <a:pPr eaLnBrk="1" hangingPunct="1"/>
            <a:endParaRPr lang="es-ES_tradnl" dirty="0"/>
          </a:p>
          <a:p>
            <a:pPr eaLnBrk="1" hangingPunct="1"/>
            <a:endParaRPr lang="es-ES_tradnl"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solidFill>
            <a:srgbClr val="FFFFFF"/>
          </a:solidFill>
          <a:ln/>
        </p:spPr>
      </p:sp>
      <p:sp>
        <p:nvSpPr>
          <p:cNvPr id="205827" name="Rectangle 3"/>
          <p:cNvSpPr>
            <a:spLocks noGrp="1" noChangeArrowheads="1"/>
          </p:cNvSpPr>
          <p:nvPr>
            <p:ph type="body" idx="1"/>
          </p:nvPr>
        </p:nvSpPr>
        <p:spPr>
          <a:xfrm>
            <a:off x="907294" y="4713036"/>
            <a:ext cx="4983087" cy="4467959"/>
          </a:xfrm>
          <a:solidFill>
            <a:srgbClr val="FFFFFF"/>
          </a:solidFill>
          <a:ln>
            <a:solidFill>
              <a:srgbClr val="000000"/>
            </a:solidFill>
          </a:ln>
        </p:spPr>
        <p:txBody>
          <a:bodyPr/>
          <a:lstStyle/>
          <a:p>
            <a:pPr eaLnBrk="1" hangingPunct="1"/>
            <a:r>
              <a:rPr lang="es-ES_tradnl">
                <a:cs typeface="Times New Roman" pitchFamily="18" charset="0"/>
              </a:rPr>
              <a:t>Sabemos, que cualquier computador es capaz de realizar ciertas operaciones muy elementales, por ejemplo, sumar, mover un dato de un lugar a otro, saltar, etc.. Son operaciones básicas que están disponibles en prácticamente todos los procesadores. </a:t>
            </a:r>
            <a:endParaRPr lang="es-ES_tradnl">
              <a:latin typeface="MS Sans Serif" charset="0"/>
              <a:cs typeface="Times New Roman" pitchFamily="18" charset="0"/>
            </a:endParaRPr>
          </a:p>
          <a:p>
            <a:pPr eaLnBrk="1" hangingPunct="1"/>
            <a:r>
              <a:rPr lang="es-ES_tradnl">
                <a:cs typeface="Times New Roman" pitchFamily="18" charset="0"/>
              </a:rPr>
              <a:t>Pues bien, una instrucción no es más que una cadena binaria donde se indica: la operación a realizar, con qué datos la va a realizar, y qué condición tiene que cumplirse para que se lleve a cabo. Cuando el procesador recibe una de estas instrucciones, la ejecuta. </a:t>
            </a:r>
          </a:p>
          <a:p>
            <a:pPr eaLnBrk="1" hangingPunct="1"/>
            <a:endParaRPr lang="es-ES_tradnl">
              <a:cs typeface="Times New Roman" pitchFamily="18" charset="0"/>
            </a:endParaRPr>
          </a:p>
          <a:p>
            <a:pPr eaLnBrk="1" hangingPunct="1"/>
            <a:r>
              <a:rPr lang="es-ES_tradnl">
                <a:cs typeface="Times New Roman" pitchFamily="18" charset="0"/>
              </a:rPr>
              <a:t>Además, suele realizar operaciones adicionales conocidas como efectos laterales. Uno de los efectos laterales más conocidos es el incremento del contador de programa, preparando de esta forma a la máquina para la siguiente instrucción. </a:t>
            </a:r>
            <a:endParaRPr lang="es-ES_tradnl">
              <a:latin typeface="MS Sans Serif" charset="0"/>
              <a:cs typeface="Times New Roman" pitchFamily="18" charset="0"/>
            </a:endParaRPr>
          </a:p>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r>
              <a:rPr lang="es-ES_tradnl">
                <a:cs typeface="Times New Roman" pitchFamily="18" charset="0"/>
              </a:rPr>
              <a:t>Como dije anteriormente, esta cadena binaria es inteligible para nosotros, sin embargo, para poder movernos con mayor comodidad con el juego de instrucciones,  hemos inventado un lenguaje de representación intermedia conocido como ensamblador. Una instrucción en lenguaje ensamblador está formada por un mnemónico y una secuencia de operandos. El mnemónico se utiliza para representar la operación a realizar, que en su versión binaria se conoce como código de operación . </a:t>
            </a:r>
          </a:p>
          <a:p>
            <a:pPr eaLnBrk="1" hangingPunct="1"/>
            <a:endParaRPr lang="es-ES_tradnl">
              <a:cs typeface="Times New Roman" pitchFamily="18" charset="0"/>
            </a:endParaRPr>
          </a:p>
          <a:p>
            <a:pPr eaLnBrk="1" hangingPunct="1"/>
            <a:endParaRPr lang="es-ES_tradnl">
              <a:cs typeface="Times New Roman" pitchFamily="18" charset="0"/>
            </a:endParaRPr>
          </a:p>
          <a:p>
            <a:pPr eaLnBrk="1" hangingPunct="1"/>
            <a:r>
              <a:rPr lang="es-ES_tradnl">
                <a:cs typeface="Times New Roman" pitchFamily="18" charset="0"/>
              </a:rPr>
              <a:t>(*) El puntero a la siguiente instrucción era necesario en las memorias de acceso secuencial</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Rot="1" noChangeAspect="1" noChangeArrowheads="1" noTextEdit="1"/>
          </p:cNvSpPr>
          <p:nvPr>
            <p:ph type="sldImg"/>
          </p:nvPr>
        </p:nvSpPr>
        <p:spPr>
          <a:solidFill>
            <a:srgbClr val="FFFFFF"/>
          </a:solidFill>
          <a:ln/>
        </p:spPr>
      </p:sp>
      <p:sp>
        <p:nvSpPr>
          <p:cNvPr id="206851" name="Rectangle 3"/>
          <p:cNvSpPr>
            <a:spLocks noGrp="1" noChangeArrowheads="1"/>
          </p:cNvSpPr>
          <p:nvPr>
            <p:ph type="body" idx="1"/>
          </p:nvPr>
        </p:nvSpPr>
        <p:spPr>
          <a:xfrm>
            <a:off x="907294" y="4713036"/>
            <a:ext cx="4983087" cy="4467959"/>
          </a:xfrm>
          <a:solidFill>
            <a:srgbClr val="FFFFFF"/>
          </a:solidFill>
          <a:ln>
            <a:solidFill>
              <a:srgbClr val="000000"/>
            </a:solidFill>
          </a:ln>
        </p:spPr>
        <p:txBody>
          <a:bodyPr/>
          <a:lstStyle/>
          <a:p>
            <a:pPr eaLnBrk="1" hangingPunct="1"/>
            <a:r>
              <a:rPr lang="es-ES_tradnl">
                <a:cs typeface="Times New Roman" pitchFamily="18" charset="0"/>
              </a:rPr>
              <a:t>Pero además del código de operación, las operaciones requieren operandos, donde se digan con que datos se va a trabajar y donde hay que guardar los resultados. Por ejemplo, cuando movamos un dato hay que decir de dónde lo sacamos y en qué lugar lo almacenamos. Recuerdo, que siempre que mencione un movimiento de datos, me refiero a la realización de una copia de un lugar del computador a otro. Equivale a la típica instrucción x=y en los lenguajes de alto nivel que copia el valor actual de la variable y en la variable x.</a:t>
            </a:r>
            <a:endParaRPr lang="es-ES_tradnl">
              <a:latin typeface="MS Sans Serif" charset="0"/>
              <a:cs typeface="Times New Roman" pitchFamily="18" charset="0"/>
            </a:endParaRPr>
          </a:p>
          <a:p>
            <a:pPr eaLnBrk="1" hangingPunct="1"/>
            <a:r>
              <a:rPr lang="es-ES_tradnl">
                <a:cs typeface="Times New Roman" pitchFamily="18" charset="0"/>
              </a:rPr>
              <a:t>En el nivel ISA, una variable se considera como un espacio físico donde se guarda un dato, y al que le asignaremos el nombre de dirección, de la misma forma que usamos direcciones para referirnos a los lugares donde residimos.</a:t>
            </a:r>
            <a:endParaRPr lang="es-ES_tradnl">
              <a:latin typeface="MS Sans Serif" charset="0"/>
              <a:cs typeface="Times New Roman" pitchFamily="18" charset="0"/>
            </a:endParaRPr>
          </a:p>
          <a:p>
            <a:pPr eaLnBrk="1" hangingPunct="1"/>
            <a:r>
              <a:rPr lang="es-ES_tradnl">
                <a:cs typeface="Times New Roman" pitchFamily="18" charset="0"/>
              </a:rPr>
              <a:t>Con la misma frecuencia que utilizamos variables en lugar de constantes, utilizaremos direcciones en las instrucciones máquinas, por lo que,  es frecuente llamar a los operandos de una instrucción con el nombre de direcciones.</a:t>
            </a:r>
            <a:endParaRPr lang="es-ES_tradnl">
              <a:latin typeface="MS Sans Serif" charset="0"/>
              <a:cs typeface="Times New Roman" pitchFamily="18" charset="0"/>
            </a:endParaRPr>
          </a:p>
          <a:p>
            <a:pPr eaLnBrk="1" hangingPunct="1"/>
            <a:r>
              <a:rPr lang="es-ES_tradnl">
                <a:cs typeface="Times New Roman" pitchFamily="18" charset="0"/>
              </a:rPr>
              <a:t>A las diferentes formas de suministrar una dirección las conocemos como modos de direccionamiento.</a:t>
            </a:r>
            <a:endParaRPr lang="es-ES_tradnl">
              <a:latin typeface="MS Sans Serif" charset="0"/>
              <a:cs typeface="Times New Roman" pitchFamily="18" charset="0"/>
            </a:endParaRPr>
          </a:p>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r>
              <a:rPr lang="es-ES_tradnl">
                <a:cs typeface="Times New Roman" pitchFamily="18" charset="0"/>
              </a:rPr>
              <a:t>Por otro lado, puede ocurrir que una instrucción no necesite especificar perfectamente todas las direcciones sino que algunas de ellas pueden estar implícitas en la propia instrucción. Distinguiremos así entre los operandos o direcciones implícitas, que no aparecen en la instrucción,  y las explícitas.</a:t>
            </a:r>
            <a:r>
              <a:rPr lang="es-ES"/>
              <a:t> </a:t>
            </a:r>
            <a:endParaRPr lang="es-ES_tradnl"/>
          </a:p>
          <a:p>
            <a:pPr eaLnBrk="1" hangingPunct="1"/>
            <a:endParaRPr lang="es-ES_tradnl"/>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a:solidFill>
            <a:srgbClr val="FFFFFF"/>
          </a:solidFill>
          <a:ln/>
        </p:spPr>
      </p:sp>
      <p:sp>
        <p:nvSpPr>
          <p:cNvPr id="207875" name="Rectangle 3"/>
          <p:cNvSpPr>
            <a:spLocks noGrp="1" noChangeArrowheads="1"/>
          </p:cNvSpPr>
          <p:nvPr>
            <p:ph type="body" idx="1"/>
          </p:nvPr>
        </p:nvSpPr>
        <p:spPr>
          <a:xfrm>
            <a:off x="907294" y="4713036"/>
            <a:ext cx="4983087" cy="4467959"/>
          </a:xfrm>
          <a:solidFill>
            <a:srgbClr val="FFFFFF"/>
          </a:solidFill>
          <a:ln>
            <a:solidFill>
              <a:srgbClr val="000000"/>
            </a:solidFill>
          </a:ln>
        </p:spPr>
        <p:txBody>
          <a:bodyPr/>
          <a:lstStyle/>
          <a:p>
            <a:pPr eaLnBrk="1" hangingPunct="1"/>
            <a:r>
              <a:rPr lang="es-ES_tradnl">
                <a:cs typeface="Times New Roman" pitchFamily="18" charset="0"/>
              </a:rPr>
              <a:t>Pero, ¿Cuántos operandos explícitos debe tener una instrucción? Bueno, eso dependerá de varios factores, por ejemplo, de la operación a realizar. Habrá operaciones unarias, como la negación, que al menos necesitan una fuente y un destino. Pero centremos nuestra discusión en las binarias. Lo normal debería ser que se especifiquen tres direcciones, dos fuentes y un destino. Hay muchas arquitecturas que operan así, y se conocen como máquinas de tres operandos.</a:t>
            </a:r>
          </a:p>
          <a:p>
            <a:pPr eaLnBrk="1" hangingPunct="1"/>
            <a:endParaRPr lang="es-ES_tradnl">
              <a:latin typeface="MS Sans Serif" charset="0"/>
              <a:cs typeface="Times New Roman" pitchFamily="18" charset="0"/>
            </a:endParaRPr>
          </a:p>
          <a:p>
            <a:pPr eaLnBrk="1" hangingPunct="1"/>
            <a:r>
              <a:rPr lang="es-ES_tradnl">
                <a:cs typeface="Times New Roman" pitchFamily="18" charset="0"/>
              </a:rPr>
              <a:t>Pero prácticamente desde los inicios, las limitaciones de memoria de los computadores han sido un serio obstáculo que se ha salvado normalmente reduciendo los programas, a costa en muchos casos de reducir las instrucciones</a:t>
            </a:r>
            <a:endParaRPr lang="es-ES_tradnl">
              <a:latin typeface="MS Sans Serif" charset="0"/>
              <a:cs typeface="Times New Roman" pitchFamily="18" charset="0"/>
            </a:endParaRPr>
          </a:p>
          <a:p>
            <a:pPr eaLnBrk="1" hangingPunct="1"/>
            <a:r>
              <a:rPr lang="es-ES_tradnl">
                <a:cs typeface="Times New Roman" pitchFamily="18" charset="0"/>
              </a:rPr>
              <a:t>Y una forma de hacer las instrucciones más cortas consiste en utilizar una de las direcciones a la vez como fuente y como destino. Por un lado, conseguimos reducir las instrucciones, pero por otro lado perdemos flexibilidad, pues uno de los operandos sería reemplazado por el resultado.  Las instrucciones de alto nivel del tipo a=a+b serían traducidas sin problemas al lenguaje de la  máquina, pero sin embargo, instrucciones como a=b+c deberían traducirse por a=c; a=a+b</a:t>
            </a:r>
            <a:r>
              <a:rPr lang="es-ES"/>
              <a:t> </a:t>
            </a:r>
            <a:endParaRPr lang="es-ES_tradnl"/>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Rot="1" noChangeAspect="1" noChangeArrowheads="1" noTextEdit="1"/>
          </p:cNvSpPr>
          <p:nvPr>
            <p:ph type="sldImg"/>
          </p:nvPr>
        </p:nvSpPr>
        <p:spPr>
          <a:solidFill>
            <a:srgbClr val="FFFFFF"/>
          </a:solidFill>
          <a:ln/>
        </p:spPr>
      </p:sp>
      <p:sp>
        <p:nvSpPr>
          <p:cNvPr id="208899" name="Rectangle 3"/>
          <p:cNvSpPr>
            <a:spLocks noGrp="1" noChangeArrowheads="1"/>
          </p:cNvSpPr>
          <p:nvPr>
            <p:ph type="body" idx="1"/>
          </p:nvPr>
        </p:nvSpPr>
        <p:spPr>
          <a:xfrm>
            <a:off x="907294" y="4713036"/>
            <a:ext cx="4983087" cy="4467959"/>
          </a:xfrm>
          <a:solidFill>
            <a:srgbClr val="FFFFFF"/>
          </a:solidFill>
          <a:ln>
            <a:solidFill>
              <a:srgbClr val="000000"/>
            </a:solidFill>
          </a:ln>
        </p:spPr>
        <p:txBody>
          <a:bodyPr/>
          <a:lstStyle/>
          <a:p>
            <a:pPr eaLnBrk="1" hangingPunct="1"/>
            <a:r>
              <a:rPr lang="es-ES_tradnl">
                <a:cs typeface="Times New Roman" pitchFamily="18" charset="0"/>
              </a:rPr>
              <a:t>Existen también máquinas que requieren  un operando explícito. Este tipo de arquitecturas, están basadas en el uso de un registro especial, el acumulador, que sirve implícitamente como una de las direcciones fuentes y también como destino. Aunque las arquitecturas de acumulador han desaparecido prácticamente, aún quedan algunos vestigios.</a:t>
            </a:r>
            <a:endParaRPr lang="es-ES_tradnl">
              <a:latin typeface="MS Sans Serif" charset="0"/>
              <a:cs typeface="Times New Roman" pitchFamily="18" charset="0"/>
            </a:endParaRPr>
          </a:p>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r>
              <a:rPr lang="es-ES_tradnl">
                <a:cs typeface="Times New Roman" pitchFamily="18" charset="0"/>
              </a:rPr>
              <a:t>Finalmente encontramos máquinas de cero operandos en las que, tanto las fuentes como el destino, están implícitos. Para ello, suelen utilizar como direcciones un lugar especial de la máquina conocido como la pila.</a:t>
            </a:r>
            <a:r>
              <a:rPr lang="es-ES"/>
              <a:t> </a:t>
            </a:r>
            <a:endParaRPr lang="es-ES_tradnl"/>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ChangeArrowheads="1" noTextEdit="1"/>
          </p:cNvSpPr>
          <p:nvPr>
            <p:ph type="sldImg"/>
          </p:nvPr>
        </p:nvSpPr>
        <p:spPr>
          <a:solidFill>
            <a:srgbClr val="FFFFFF"/>
          </a:solidFill>
          <a:ln/>
        </p:spPr>
      </p:sp>
      <p:sp>
        <p:nvSpPr>
          <p:cNvPr id="209923" name="Rectangle 3"/>
          <p:cNvSpPr>
            <a:spLocks noGrp="1" noChangeArrowheads="1"/>
          </p:cNvSpPr>
          <p:nvPr>
            <p:ph type="body" idx="1"/>
          </p:nvPr>
        </p:nvSpPr>
        <p:spPr>
          <a:xfrm>
            <a:off x="907294" y="4713036"/>
            <a:ext cx="4983087" cy="4467959"/>
          </a:xfrm>
          <a:solidFill>
            <a:srgbClr val="FFFFFF"/>
          </a:solidFill>
          <a:ln>
            <a:solidFill>
              <a:srgbClr val="000000"/>
            </a:solidFill>
          </a:ln>
        </p:spPr>
        <p:txBody>
          <a:bodyPr/>
          <a:lstStyle/>
          <a:p>
            <a:pPr eaLnBrk="1" hangingPunct="1"/>
            <a:r>
              <a:rPr lang="es-ES_tradnl">
                <a:cs typeface="Times New Roman" pitchFamily="18" charset="0"/>
              </a:rPr>
              <a:t>La pila no es más que un conjunto de direcciones organizadas de forma que solo se puede introducir un nuevo dato, colocándolo justo encima del último que se guardó previamente,  (fwd)</a:t>
            </a:r>
            <a:endParaRPr lang="es-ES_tradnl">
              <a:latin typeface="MS Sans Serif" charset="0"/>
              <a:cs typeface="Times New Roman" pitchFamily="18" charset="0"/>
            </a:endParaRPr>
          </a:p>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r>
              <a:rPr lang="es-ES_tradnl">
                <a:cs typeface="Times New Roman" pitchFamily="18" charset="0"/>
              </a:rPr>
              <a:t>y del cuál solo se pueden extraer los datos que están justo en lo alto (rew).</a:t>
            </a:r>
            <a:endParaRPr lang="es-ES_tradnl">
              <a:latin typeface="MS Sans Serif" charset="0"/>
              <a:cs typeface="Times New Roman" pitchFamily="18" charset="0"/>
            </a:endParaRPr>
          </a:p>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r>
              <a:rPr lang="es-ES_tradnl">
                <a:cs typeface="Times New Roman" pitchFamily="18" charset="0"/>
              </a:rPr>
              <a:t>El computador registra en un lugar denominado PP la dirección del último elemento guardado, para saber donde debe poner el dato o de donde lo tiene que quitar</a:t>
            </a:r>
            <a:endParaRPr lang="es-ES_tradnl">
              <a:latin typeface="MS Sans Serif" charset="0"/>
              <a:cs typeface="Times New Roman" pitchFamily="18" charset="0"/>
            </a:endParaRPr>
          </a:p>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r>
              <a:rPr lang="es-ES_tradnl">
                <a:cs typeface="Times New Roman" pitchFamily="18" charset="0"/>
              </a:rPr>
              <a:t>(fwd), (rew)</a:t>
            </a:r>
            <a:endParaRPr lang="es-ES_tradnl">
              <a:latin typeface="MS Sans Serif" charset="0"/>
              <a:cs typeface="Times New Roman" pitchFamily="18" charset="0"/>
            </a:endParaRPr>
          </a:p>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r>
              <a:rPr lang="es-ES_tradnl">
                <a:cs typeface="Times New Roman" pitchFamily="18" charset="0"/>
              </a:rPr>
              <a:t>A la operación de introducir un dato en la pila se le conoce como PUSH y la extracción se conoce como POP</a:t>
            </a:r>
            <a:endParaRPr lang="es-ES_tradnl">
              <a:latin typeface="MS Sans Serif" charset="0"/>
              <a:cs typeface="Times New Roman" pitchFamily="18" charset="0"/>
            </a:endParaRPr>
          </a:p>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r>
              <a:rPr lang="es-ES_tradnl">
                <a:cs typeface="Times New Roman" pitchFamily="18" charset="0"/>
              </a:rPr>
              <a:t>La operación de suma se realizaría en una máquina de cero operandos extrayendo como fuentes (fwd) los dos últimos elementos de la pila (fwd), y guardando el resultado (fwd) en lo alto de ésta. </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solidFill>
            <a:srgbClr val="FFFFFF"/>
          </a:solidFill>
          <a:ln/>
        </p:spPr>
      </p:sp>
      <p:sp>
        <p:nvSpPr>
          <p:cNvPr id="210947" name="Rectangle 3"/>
          <p:cNvSpPr>
            <a:spLocks noGrp="1" noChangeArrowheads="1"/>
          </p:cNvSpPr>
          <p:nvPr>
            <p:ph type="body" idx="1"/>
          </p:nvPr>
        </p:nvSpPr>
        <p:spPr>
          <a:xfrm>
            <a:off x="907294" y="4713036"/>
            <a:ext cx="4983087" cy="4467959"/>
          </a:xfrm>
          <a:solidFill>
            <a:srgbClr val="FFFFFF"/>
          </a:solidFill>
          <a:ln>
            <a:solidFill>
              <a:srgbClr val="000000"/>
            </a:solidFill>
          </a:ln>
        </p:spPr>
        <p:txBody>
          <a:bodyPr/>
          <a:lstStyle/>
          <a:p>
            <a:pPr eaLnBrk="1" hangingPunct="1"/>
            <a:r>
              <a:rPr lang="es-ES_tradnl">
                <a:cs typeface="Times New Roman" pitchFamily="18" charset="0"/>
              </a:rPr>
              <a:t>En resumen, hemos visto máquinas de cero, uno, dos o tres operandos para las operaciones binarias, Aunque es más frecuente clasificar las arquitecturas por los nombres que aquí se presentan:  </a:t>
            </a:r>
          </a:p>
          <a:p>
            <a:pPr eaLnBrk="1" hangingPunct="1"/>
            <a:endParaRPr lang="es-ES_tradnl">
              <a:cs typeface="Times New Roman" pitchFamily="18" charset="0"/>
            </a:endParaRPr>
          </a:p>
          <a:p>
            <a:pPr eaLnBrk="1" hangingPunct="1"/>
            <a:r>
              <a:rPr lang="es-ES_tradnl">
                <a:cs typeface="Times New Roman" pitchFamily="18" charset="0"/>
              </a:rPr>
              <a:t>En orden creciente de longitud encontraremos</a:t>
            </a:r>
            <a:endParaRPr lang="es-ES_tradnl">
              <a:latin typeface="MS Sans Serif" charset="0"/>
              <a:cs typeface="Times New Roman" pitchFamily="18" charset="0"/>
            </a:endParaRPr>
          </a:p>
          <a:p>
            <a:pPr eaLnBrk="1" hangingPunct="1"/>
            <a:r>
              <a:rPr lang="es-ES_tradnl">
                <a:cs typeface="Times New Roman" pitchFamily="18" charset="0"/>
              </a:rPr>
              <a:t>las AP, en las que la mayoría de las instrucciones no tienen ningún operando explícito, salvo las instrucciones PUSH y POP que deben indicar las direcciones ...</a:t>
            </a:r>
            <a:endParaRPr lang="es-ES_tradnl">
              <a:latin typeface="MS Sans Serif" charset="0"/>
              <a:cs typeface="Times New Roman" pitchFamily="18" charset="0"/>
            </a:endParaRPr>
          </a:p>
          <a:p>
            <a:pPr eaLnBrk="1" hangingPunct="1"/>
            <a:r>
              <a:rPr lang="es-ES_tradnl">
                <a:cs typeface="Times New Roman" pitchFamily="18" charset="0"/>
              </a:rPr>
              <a:t>AA cuando utilizan un operando explícito y el registro A, </a:t>
            </a:r>
            <a:endParaRPr lang="es-ES_tradnl">
              <a:latin typeface="MS Sans Serif" charset="0"/>
              <a:cs typeface="Times New Roman" pitchFamily="18" charset="0"/>
            </a:endParaRPr>
          </a:p>
          <a:p>
            <a:pPr eaLnBrk="1" hangingPunct="1"/>
            <a:r>
              <a:rPr lang="es-ES_tradnl">
                <a:cs typeface="Times New Roman" pitchFamily="18" charset="0"/>
              </a:rPr>
              <a:t>Finalmente, las arquitecturas de 2 o 3 direcciones explícitas se conocen a menudo como ARPG en contraposición a las arquitecturas de RPE como el acumulador</a:t>
            </a:r>
            <a:r>
              <a:rPr lang="es-ES"/>
              <a:t> </a:t>
            </a:r>
            <a:endParaRPr lang="es-ES_tradnl"/>
          </a:p>
          <a:p>
            <a:pPr eaLnBrk="1" hangingPunct="1"/>
            <a:endParaRPr lang="es-ES_tradnl"/>
          </a:p>
          <a:p>
            <a:pPr eaLnBrk="1" hangingPunct="1"/>
            <a:endParaRPr lang="es-ES_tradnl"/>
          </a:p>
          <a:p>
            <a:pPr eaLnBrk="1" hangingPunct="1"/>
            <a:r>
              <a:rPr lang="es-ES_tradnl"/>
              <a:t>TI1000 vendió 20 millones de unidades en 1979</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Rot="1" noChangeAspect="1" noChangeArrowheads="1" noTextEdit="1"/>
          </p:cNvSpPr>
          <p:nvPr>
            <p:ph type="sldImg"/>
          </p:nvPr>
        </p:nvSpPr>
        <p:spPr>
          <a:solidFill>
            <a:srgbClr val="FFFFFF"/>
          </a:solidFill>
          <a:ln/>
        </p:spPr>
      </p:sp>
      <p:sp>
        <p:nvSpPr>
          <p:cNvPr id="215043" name="Rectangle 3"/>
          <p:cNvSpPr>
            <a:spLocks noGrp="1" noChangeArrowheads="1"/>
          </p:cNvSpPr>
          <p:nvPr>
            <p:ph type="body" idx="1"/>
          </p:nvPr>
        </p:nvSpPr>
        <p:spPr>
          <a:xfrm>
            <a:off x="907294" y="4713036"/>
            <a:ext cx="4983087" cy="4467959"/>
          </a:xfrm>
          <a:solidFill>
            <a:srgbClr val="FFFFFF"/>
          </a:solidFill>
          <a:ln>
            <a:solidFill>
              <a:srgbClr val="000000"/>
            </a:solidFill>
          </a:ln>
        </p:spPr>
        <p:txBody>
          <a:bodyPr/>
          <a:lstStyle/>
          <a:p>
            <a:pPr eaLnBrk="1" hangingPunct="1"/>
            <a:endParaRPr lang="es-ES_tradnl"/>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Rot="1" noChangeAspect="1" noChangeArrowheads="1" noTextEdit="1"/>
          </p:cNvSpPr>
          <p:nvPr>
            <p:ph type="sldImg"/>
          </p:nvPr>
        </p:nvSpPr>
        <p:spPr>
          <a:xfrm>
            <a:off x="1123950" y="744538"/>
            <a:ext cx="4549775" cy="3722687"/>
          </a:xfrm>
          <a:ln/>
        </p:spPr>
      </p:sp>
      <p:sp>
        <p:nvSpPr>
          <p:cNvPr id="216067" name="Rectangle 3"/>
          <p:cNvSpPr>
            <a:spLocks noGrp="1" noChangeArrowheads="1"/>
          </p:cNvSpPr>
          <p:nvPr>
            <p:ph type="body" idx="1"/>
          </p:nvPr>
        </p:nvSpPr>
        <p:spPr>
          <a:xfrm>
            <a:off x="907294" y="4716464"/>
            <a:ext cx="4983087" cy="4467959"/>
          </a:xfrm>
          <a:noFill/>
          <a:ln/>
        </p:spPr>
        <p:txBody>
          <a:bodyPr/>
          <a:lstStyle/>
          <a:p>
            <a:pPr eaLnBrk="1" hangingPunct="1"/>
            <a:r>
              <a:rPr lang="es-ES_tradnl">
                <a:cs typeface="Times New Roman" pitchFamily="18" charset="0"/>
              </a:rPr>
              <a:t>Antes de seguir avanzando con los MD, recordemos algunos aspectos importantes del acceso a memoria.</a:t>
            </a:r>
          </a:p>
          <a:p>
            <a:pPr eaLnBrk="1" hangingPunct="1"/>
            <a:endParaRPr lang="es-ES_tradnl">
              <a:cs typeface="Times New Roman" pitchFamily="18" charset="0"/>
            </a:endParaRPr>
          </a:p>
          <a:p>
            <a:pPr eaLnBrk="1" hangingPunct="1"/>
            <a:r>
              <a:rPr lang="es-ES_tradnl">
                <a:cs typeface="Times New Roman" pitchFamily="18" charset="0"/>
              </a:rPr>
              <a:t>Sabemos que la memoria es una estructura ordenada de datos, en la que la dirección de cada uno de los  datos es precisamente su número de orden.</a:t>
            </a:r>
            <a:endParaRPr lang="es-ES_tradnl">
              <a:latin typeface="MS Sans Serif" charset="0"/>
              <a:cs typeface="Times New Roman" pitchFamily="18" charset="0"/>
            </a:endParaRPr>
          </a:p>
          <a:p>
            <a:pPr eaLnBrk="1" hangingPunct="1"/>
            <a:r>
              <a:rPr lang="es-ES_tradnl">
                <a:cs typeface="Times New Roman" pitchFamily="18" charset="0"/>
              </a:rPr>
              <a:t>Si un dato ocupara más de una posición, lo cuál es bastante frecuente, consideraremos que la posición del dato es la dirección más baja de las que ocupa</a:t>
            </a:r>
            <a:endParaRPr lang="es-ES_tradnl">
              <a:latin typeface="MS Sans Serif" charset="0"/>
              <a:cs typeface="Times New Roman" pitchFamily="18" charset="0"/>
            </a:endParaRPr>
          </a:p>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r>
              <a:rPr lang="es-ES_tradnl">
                <a:cs typeface="Times New Roman" pitchFamily="18" charset="0"/>
              </a:rPr>
              <a:t>En muchos casos los datos deberán estar alineados en memoria, lo cual significa que los datos de tamaño n deben ocupar las posiciones múltiplo de n.</a:t>
            </a:r>
            <a:endParaRPr lang="es-ES_tradnl">
              <a:latin typeface="MS Sans Serif" charset="0"/>
              <a:cs typeface="Times New Roman" pitchFamily="18" charset="0"/>
            </a:endParaRPr>
          </a:p>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r>
              <a:rPr lang="es-ES_tradnl">
                <a:cs typeface="Times New Roman" pitchFamily="18" charset="0"/>
              </a:rPr>
              <a:t>Cuando un dato ocupa varias posiciones de memoria, ¿dónde debemos almacenar la parte más significativa, y dónde la menos significativa? En principio, cualquier opción sería válida y no hay grandes diferencias entre una opción u otra. Si decidimos que la dirección del dato es la de la parte más significativa, es decir, la dirección del dato es la de su extremo más grande, diremos que hemos utilizado un almacenamiento big-endian; en caso contrario, el almacenamiento se conoce como little-endian.</a:t>
            </a:r>
            <a:r>
              <a:rPr lang="es-ES"/>
              <a:t> </a:t>
            </a:r>
            <a:endParaRPr lang="es-ES_tradnl"/>
          </a:p>
          <a:p>
            <a:pPr eaLnBrk="1" hangingPunct="1"/>
            <a:endParaRPr lang="es-ES_tradnl"/>
          </a:p>
          <a:p>
            <a:pPr eaLnBrk="1" hangingPunct="1"/>
            <a:r>
              <a:rPr lang="es-ES_tradnl"/>
              <a:t>CDC direcciona 60 bits</a:t>
            </a:r>
          </a:p>
          <a:p>
            <a:pPr eaLnBrk="1" hangingPunct="1"/>
            <a:r>
              <a:rPr lang="es-ES_tradnl"/>
              <a:t>burroughs direcciona bits</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xfrm>
            <a:off x="1123950" y="744538"/>
            <a:ext cx="4549775" cy="3722687"/>
          </a:xfrm>
          <a:ln/>
        </p:spPr>
      </p:sp>
      <p:sp>
        <p:nvSpPr>
          <p:cNvPr id="217091" name="Rectangle 3"/>
          <p:cNvSpPr>
            <a:spLocks noGrp="1" noChangeArrowheads="1"/>
          </p:cNvSpPr>
          <p:nvPr>
            <p:ph type="body" idx="1"/>
          </p:nvPr>
        </p:nvSpPr>
        <p:spPr>
          <a:xfrm>
            <a:off x="907294" y="4716464"/>
            <a:ext cx="4983087" cy="4467959"/>
          </a:xfrm>
          <a:noFill/>
          <a:ln/>
        </p:spPr>
        <p:txBody>
          <a:bodyPr/>
          <a:lstStyle/>
          <a:p>
            <a:pPr eaLnBrk="1" hangingPunct="1"/>
            <a:endParaRPr lang="es-ES_tradnl"/>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a:xfrm>
            <a:off x="1123950" y="744538"/>
            <a:ext cx="4549775" cy="3722687"/>
          </a:xfrm>
          <a:ln/>
        </p:spPr>
      </p:sp>
      <p:sp>
        <p:nvSpPr>
          <p:cNvPr id="219139" name="Rectangle 3"/>
          <p:cNvSpPr>
            <a:spLocks noGrp="1" noChangeArrowheads="1"/>
          </p:cNvSpPr>
          <p:nvPr>
            <p:ph type="body" idx="1"/>
          </p:nvPr>
        </p:nvSpPr>
        <p:spPr>
          <a:xfrm>
            <a:off x="907294" y="4716464"/>
            <a:ext cx="4983087" cy="4467959"/>
          </a:xfrm>
          <a:noFill/>
          <a:ln/>
        </p:spPr>
        <p:txBody>
          <a:bodyPr/>
          <a:lstStyle/>
          <a:p>
            <a:pPr eaLnBrk="1" hangingPunct="1"/>
            <a:r>
              <a:rPr lang="es-ES_tradnl">
                <a:cs typeface="Times New Roman" pitchFamily="18" charset="0"/>
              </a:rPr>
              <a:t>En otros casos, nos encontraremos que en la instrucción lo que aparece es el lugar donde se guarda la dirección de un dato. Es lo que se denomina como indirección. </a:t>
            </a:r>
          </a:p>
          <a:p>
            <a:pPr eaLnBrk="1" hangingPunct="1"/>
            <a:endParaRPr lang="es-ES_tradnl">
              <a:latin typeface="MS Sans Serif" charset="0"/>
              <a:cs typeface="Times New Roman" pitchFamily="18" charset="0"/>
            </a:endParaRPr>
          </a:p>
          <a:p>
            <a:pPr eaLnBrk="1" hangingPunct="1"/>
            <a:r>
              <a:rPr lang="es-ES_tradnl">
                <a:cs typeface="Times New Roman" pitchFamily="18" charset="0"/>
              </a:rPr>
              <a:t>Es algo parecido a lo que ocurre con las direcciones de las personas y los apartado de correos. explicar</a:t>
            </a:r>
            <a:endParaRPr lang="es-ES_tradnl">
              <a:latin typeface="MS Sans Serif" charset="0"/>
              <a:cs typeface="Times New Roman" pitchFamily="18" charset="0"/>
            </a:endParaRPr>
          </a:p>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r>
              <a:rPr lang="es-ES_tradnl">
                <a:cs typeface="Times New Roman" pitchFamily="18" charset="0"/>
              </a:rPr>
              <a:t>Desde el punto de vista del computador, la indirección puede ser:</a:t>
            </a:r>
          </a:p>
          <a:p>
            <a:pPr eaLnBrk="1" hangingPunct="1"/>
            <a:endParaRPr lang="es-ES_tradnl">
              <a:cs typeface="Times New Roman" pitchFamily="18" charset="0"/>
            </a:endParaRPr>
          </a:p>
          <a:p>
            <a:pPr lvl="2" eaLnBrk="1" hangingPunct="1">
              <a:buFont typeface="Wingdings" pitchFamily="2" charset="2"/>
              <a:buNone/>
            </a:pPr>
            <a:r>
              <a:rPr lang="es-ES_tradnl" sz="800"/>
              <a:t>un registro que guarda la posición en memoria de un dato (</a:t>
            </a:r>
            <a:r>
              <a:rPr lang="es-ES_tradnl" sz="800" b="1"/>
              <a:t>MD indirecto por registro, indirecto</a:t>
            </a:r>
            <a:r>
              <a:rPr lang="es-ES_tradnl" sz="800"/>
              <a:t>)</a:t>
            </a:r>
          </a:p>
          <a:p>
            <a:pPr lvl="2" eaLnBrk="1" hangingPunct="1">
              <a:buFont typeface="Wingdings" pitchFamily="2" charset="2"/>
              <a:buNone/>
            </a:pPr>
            <a:r>
              <a:rPr lang="es-ES_tradnl" sz="800"/>
              <a:t>una posición de memoria que guarda la posición en memoria de un dato (</a:t>
            </a:r>
            <a:r>
              <a:rPr lang="es-ES_tradnl" sz="800" b="1"/>
              <a:t>MD indirecto por memoria</a:t>
            </a:r>
            <a:r>
              <a:rPr lang="es-ES_tradnl" sz="800"/>
              <a:t>)</a:t>
            </a:r>
          </a:p>
          <a:p>
            <a:pPr eaLnBrk="1" hangingPunct="1"/>
            <a:endParaRPr lang="es-ES_tradnl"/>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xfrm>
            <a:off x="1123950" y="744538"/>
            <a:ext cx="4549775" cy="3722687"/>
          </a:xfrm>
          <a:ln/>
        </p:spPr>
      </p:sp>
      <p:sp>
        <p:nvSpPr>
          <p:cNvPr id="220163" name="Rectangle 3"/>
          <p:cNvSpPr>
            <a:spLocks noGrp="1" noChangeArrowheads="1"/>
          </p:cNvSpPr>
          <p:nvPr>
            <p:ph type="body" idx="1"/>
          </p:nvPr>
        </p:nvSpPr>
        <p:spPr>
          <a:xfrm>
            <a:off x="907294" y="4716464"/>
            <a:ext cx="4983087" cy="4467959"/>
          </a:xfrm>
          <a:noFill/>
          <a:ln/>
        </p:spPr>
        <p:txBody>
          <a:bodyPr/>
          <a:lstStyle/>
          <a:p>
            <a:pPr eaLnBrk="1" hangingPunct="1"/>
            <a:r>
              <a:rPr lang="es-ES_tradnl">
                <a:cs typeface="Times New Roman" pitchFamily="18" charset="0"/>
              </a:rPr>
              <a:t>Modos de Direccionamiento. </a:t>
            </a:r>
          </a:p>
          <a:p>
            <a:pPr eaLnBrk="1" hangingPunct="1"/>
            <a:endParaRPr lang="es-ES_tradnl">
              <a:cs typeface="Times New Roman" pitchFamily="18" charset="0"/>
            </a:endParaRPr>
          </a:p>
          <a:p>
            <a:pPr eaLnBrk="1" hangingPunct="1"/>
            <a:r>
              <a:rPr lang="es-ES_tradnl">
                <a:cs typeface="Times New Roman" pitchFamily="18" charset="0"/>
              </a:rPr>
              <a:t>Hemos mencionado que en la mayoría de los casos, los operandos no son incluidos en la instrucción, sino que se suele especificar el lugar donde se almacenan. </a:t>
            </a:r>
          </a:p>
          <a:p>
            <a:pPr eaLnBrk="1" hangingPunct="1"/>
            <a:r>
              <a:rPr lang="es-ES_tradnl">
                <a:cs typeface="Times New Roman" pitchFamily="18" charset="0"/>
              </a:rPr>
              <a:t>Como en un computador solo hay dos lugares posibles para los datos: los registros y la memoria, en principio, una dirección debe indicar directamente el nombre de un registro o la dirección de memoria. Pues bien, estas serán las dos primeras formas o modos de direccionar los operandos que conozcamos: MDDR o MR  y MDDM o MA</a:t>
            </a:r>
            <a:r>
              <a:rPr lang="es-ES"/>
              <a:t> </a:t>
            </a:r>
            <a:endParaRPr lang="es-ES_tradnl"/>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a:xfrm>
            <a:off x="1123950" y="744538"/>
            <a:ext cx="4549775" cy="3722687"/>
          </a:xfrm>
          <a:ln/>
        </p:spPr>
      </p:sp>
      <p:sp>
        <p:nvSpPr>
          <p:cNvPr id="221187" name="Rectangle 3"/>
          <p:cNvSpPr>
            <a:spLocks noGrp="1" noChangeArrowheads="1"/>
          </p:cNvSpPr>
          <p:nvPr>
            <p:ph type="body" idx="1"/>
          </p:nvPr>
        </p:nvSpPr>
        <p:spPr>
          <a:xfrm>
            <a:off x="907294" y="4716464"/>
            <a:ext cx="4983087" cy="4467959"/>
          </a:xfrm>
          <a:noFill/>
          <a:ln/>
        </p:spPr>
        <p:txBody>
          <a:bodyPr/>
          <a:lstStyle/>
          <a:p>
            <a:pPr eaLnBrk="1" hangingPunct="1"/>
            <a:r>
              <a:rPr lang="es-ES">
                <a:cs typeface="Times New Roman" pitchFamily="18" charset="0"/>
              </a:rPr>
              <a:t>En este ejemplo</a:t>
            </a:r>
            <a:r>
              <a:rPr lang="es-ES_tradnl">
                <a:cs typeface="Times New Roman" pitchFamily="18" charset="0"/>
              </a:rPr>
              <a:t> vemos como una instrucción usa el MDIR para un operando fuente, y el MDIM para el otro. </a:t>
            </a:r>
          </a:p>
          <a:p>
            <a:pPr eaLnBrk="1" hangingPunct="1"/>
            <a:endParaRPr lang="es-ES_tradnl">
              <a:cs typeface="Times New Roman" pitchFamily="18" charset="0"/>
            </a:endParaRPr>
          </a:p>
          <a:p>
            <a:pPr eaLnBrk="1" hangingPunct="1"/>
            <a:r>
              <a:rPr lang="es-ES_tradnl">
                <a:cs typeface="Times New Roman" pitchFamily="18" charset="0"/>
              </a:rPr>
              <a:t>En ambos casos, tanto el RG2 como la dirección 1021 contienen los punteros o las direcciones de los datos que van a ser operados. </a:t>
            </a:r>
          </a:p>
          <a:p>
            <a:pPr eaLnBrk="1" hangingPunct="1"/>
            <a:endParaRPr lang="es-ES_tradnl">
              <a:cs typeface="Times New Roman" pitchFamily="18" charset="0"/>
            </a:endParaRPr>
          </a:p>
          <a:p>
            <a:pPr eaLnBrk="1" hangingPunct="1"/>
            <a:endParaRPr lang="es-ES_tradnl">
              <a:cs typeface="Times New Roman" pitchFamily="18" charset="0"/>
            </a:endParaRPr>
          </a:p>
          <a:p>
            <a:pPr eaLnBrk="1" hangingPunct="1"/>
            <a:r>
              <a:rPr lang="es-ES_tradnl">
                <a:cs typeface="Times New Roman" pitchFamily="18" charset="0"/>
              </a:rPr>
              <a:t>De hecho, estos modos indirectos equivalen a las variables punteros en los lenguajes de alto nivel.</a:t>
            </a:r>
            <a:r>
              <a:rPr lang="es-ES"/>
              <a:t> </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a:xfrm>
            <a:off x="1123950" y="744538"/>
            <a:ext cx="4549775" cy="3722687"/>
          </a:xfrm>
          <a:ln/>
        </p:spPr>
      </p:sp>
      <p:sp>
        <p:nvSpPr>
          <p:cNvPr id="222211" name="Rectangle 3"/>
          <p:cNvSpPr>
            <a:spLocks noGrp="1" noChangeArrowheads="1"/>
          </p:cNvSpPr>
          <p:nvPr>
            <p:ph type="body" idx="1"/>
          </p:nvPr>
        </p:nvSpPr>
        <p:spPr>
          <a:xfrm>
            <a:off x="907294" y="4716464"/>
            <a:ext cx="4983087" cy="4467959"/>
          </a:xfrm>
          <a:noFill/>
          <a:ln/>
        </p:spPr>
        <p:txBody>
          <a:bodyPr/>
          <a:lstStyle/>
          <a:p>
            <a:pPr lvl="2" eaLnBrk="1" hangingPunct="1">
              <a:buFont typeface="Wingdings" pitchFamily="2" charset="2"/>
              <a:buNone/>
            </a:pPr>
            <a:r>
              <a:rPr lang="es-ES_tradnl">
                <a:cs typeface="Times New Roman" pitchFamily="18" charset="0"/>
              </a:rPr>
              <a:t>Pero existen otros MD, que se resumen aquí.</a:t>
            </a:r>
          </a:p>
          <a:p>
            <a:pPr lvl="2" eaLnBrk="1" hangingPunct="1">
              <a:buFont typeface="Wingdings" pitchFamily="2" charset="2"/>
              <a:buNone/>
            </a:pPr>
            <a:endParaRPr lang="es-ES_tradnl"/>
          </a:p>
          <a:p>
            <a:pPr lvl="2" eaLnBrk="1" hangingPunct="1">
              <a:buFont typeface="Wingdings" pitchFamily="2" charset="2"/>
              <a:buNone/>
            </a:pPr>
            <a:r>
              <a:rPr lang="es-ES_tradnl"/>
              <a:t>El primero, que ya conocemos, es el modo de “direccionamiento implícito o inherente” presente cuando en la instrucción no aparece explícitamente ninguna referencia al operando</a:t>
            </a:r>
          </a:p>
          <a:p>
            <a:pPr lvl="2" eaLnBrk="1" hangingPunct="1">
              <a:buFont typeface="Wingdings" pitchFamily="2" charset="2"/>
              <a:buNone/>
            </a:pPr>
            <a:endParaRPr lang="es-ES_tradnl"/>
          </a:p>
          <a:p>
            <a:pPr lvl="2" eaLnBrk="1" hangingPunct="1">
              <a:buFont typeface="Wingdings" pitchFamily="2" charset="2"/>
              <a:buNone/>
            </a:pPr>
            <a:r>
              <a:rPr lang="es-ES_tradnl"/>
              <a:t>Uno de los modos más frecuentes es el MDI, que ocurre cuando las instrucciones incluyen el propio dato y no su dirección</a:t>
            </a:r>
          </a:p>
          <a:p>
            <a:pPr lvl="3" eaLnBrk="1" hangingPunct="1"/>
            <a:r>
              <a:rPr lang="es-ES_tradnl"/>
              <a:t>Finalmente, en  el modo relativo, La posición del dato en memoria se obtiene </a:t>
            </a:r>
            <a:r>
              <a:rPr lang="es-ES_tradnl">
                <a:cs typeface="Times New Roman" pitchFamily="18" charset="0"/>
              </a:rPr>
              <a:t>normalmente sumando dos números, uno que se considera la base o punto de referencia de la memoria y el otro es el desplazamiento.</a:t>
            </a:r>
            <a:r>
              <a:rPr lang="es-ES"/>
              <a:t> </a:t>
            </a:r>
            <a:endParaRPr lang="es-ES_tradnl"/>
          </a:p>
          <a:p>
            <a:pPr eaLnBrk="1" hangingPunct="1"/>
            <a:endParaRPr lang="es-ES_tradnl"/>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solidFill>
            <a:srgbClr val="FFFFFF"/>
          </a:solidFill>
          <a:ln/>
        </p:spPr>
      </p:sp>
      <p:sp>
        <p:nvSpPr>
          <p:cNvPr id="223235" name="Rectangle 3"/>
          <p:cNvSpPr>
            <a:spLocks noGrp="1" noChangeArrowheads="1"/>
          </p:cNvSpPr>
          <p:nvPr>
            <p:ph type="body" idx="1"/>
          </p:nvPr>
        </p:nvSpPr>
        <p:spPr>
          <a:xfrm>
            <a:off x="907294" y="4713036"/>
            <a:ext cx="4983087" cy="4467959"/>
          </a:xfrm>
          <a:solidFill>
            <a:srgbClr val="FFFFFF"/>
          </a:solidFill>
          <a:ln>
            <a:solidFill>
              <a:srgbClr val="000000"/>
            </a:solidFill>
          </a:ln>
        </p:spPr>
        <p:txBody>
          <a:bodyPr/>
          <a:lstStyle/>
          <a:p>
            <a:pPr eaLnBrk="1" hangingPunct="1"/>
            <a:r>
              <a:rPr lang="es-ES_tradnl">
                <a:cs typeface="Times New Roman" pitchFamily="18" charset="0"/>
              </a:rPr>
              <a:t>Existen varias formas para los modos relativos, aunque quizá la más frecuente es aquella en la que un registro guarda la dirección de referencia, y un (relativamente) pequeño dato numérico positivo o negativo selecciona una posición de memoria cercana a esa referencia. Es el MDRB. </a:t>
            </a:r>
          </a:p>
          <a:p>
            <a:pPr eaLnBrk="1" hangingPunct="1"/>
            <a:endParaRPr lang="es-ES_tradnl">
              <a:cs typeface="Times New Roman" pitchFamily="18" charset="0"/>
            </a:endParaRPr>
          </a:p>
          <a:p>
            <a:pPr eaLnBrk="1" hangingPunct="1"/>
            <a:r>
              <a:rPr lang="es-ES_tradnl">
                <a:cs typeface="Times New Roman" pitchFamily="18" charset="0"/>
              </a:rPr>
              <a:t>También muy frecuente es aquella en la que el dato numérico representa una dirección de memoria de referencia, mientras que el registro guarda el desplazamiento en el entorno de la referencia. Es el MDRI </a:t>
            </a:r>
          </a:p>
          <a:p>
            <a:pPr eaLnBrk="1" hangingPunct="1"/>
            <a:endParaRPr lang="es-ES_tradnl">
              <a:cs typeface="Times New Roman" pitchFamily="18" charset="0"/>
            </a:endParaRPr>
          </a:p>
          <a:p>
            <a:pPr eaLnBrk="1" hangingPunct="1"/>
            <a:r>
              <a:rPr lang="es-ES_tradnl">
                <a:cs typeface="Times New Roman" pitchFamily="18" charset="0"/>
              </a:rPr>
              <a:t>que se suele utilizar para acceder a los elementos de un vector, siendo el dato numérico la dirección del vector, mientras que el índice del elemento del vector se guarda en el registro.</a:t>
            </a:r>
            <a:r>
              <a:rPr lang="es-ES"/>
              <a:t> </a:t>
            </a:r>
            <a:endParaRPr lang="es-ES_tradnl"/>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solidFill>
            <a:srgbClr val="FFFFFF"/>
          </a:solidFill>
          <a:ln/>
        </p:spPr>
      </p:sp>
      <p:sp>
        <p:nvSpPr>
          <p:cNvPr id="224259" name="Rectangle 3"/>
          <p:cNvSpPr>
            <a:spLocks noGrp="1" noChangeArrowheads="1"/>
          </p:cNvSpPr>
          <p:nvPr>
            <p:ph type="body" idx="1"/>
          </p:nvPr>
        </p:nvSpPr>
        <p:spPr>
          <a:xfrm>
            <a:off x="907294" y="4713036"/>
            <a:ext cx="4983087" cy="4467959"/>
          </a:xfrm>
          <a:solidFill>
            <a:srgbClr val="FFFFFF"/>
          </a:solidFill>
          <a:ln>
            <a:solidFill>
              <a:srgbClr val="000000"/>
            </a:solidFill>
          </a:ln>
        </p:spPr>
        <p:txBody>
          <a:bodyPr/>
          <a:lstStyle/>
          <a:p>
            <a:pPr eaLnBrk="1" hangingPunct="1"/>
            <a:endParaRPr lang="es-ES_tradnl"/>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a:solidFill>
            <a:srgbClr val="FFFFFF"/>
          </a:solidFill>
          <a:ln/>
        </p:spPr>
      </p:sp>
      <p:sp>
        <p:nvSpPr>
          <p:cNvPr id="225283" name="Rectangle 3"/>
          <p:cNvSpPr>
            <a:spLocks noGrp="1" noChangeArrowheads="1"/>
          </p:cNvSpPr>
          <p:nvPr>
            <p:ph type="body" idx="1"/>
          </p:nvPr>
        </p:nvSpPr>
        <p:spPr>
          <a:xfrm>
            <a:off x="907294" y="4713036"/>
            <a:ext cx="4983087" cy="4467959"/>
          </a:xfrm>
          <a:solidFill>
            <a:srgbClr val="FFFFFF"/>
          </a:solidFill>
          <a:ln>
            <a:solidFill>
              <a:srgbClr val="000000"/>
            </a:solidFill>
          </a:ln>
        </p:spPr>
        <p:txBody>
          <a:bodyPr/>
          <a:lstStyle/>
          <a:p>
            <a:pPr eaLnBrk="1" hangingPunct="1"/>
            <a:endParaRPr lang="es-ES_tradnl"/>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solidFill>
            <a:srgbClr val="FFFFFF"/>
          </a:solidFill>
          <a:ln/>
        </p:spPr>
      </p:sp>
      <p:sp>
        <p:nvSpPr>
          <p:cNvPr id="226307" name="Rectangle 3"/>
          <p:cNvSpPr>
            <a:spLocks noGrp="1" noChangeArrowheads="1"/>
          </p:cNvSpPr>
          <p:nvPr>
            <p:ph type="body" idx="1"/>
          </p:nvPr>
        </p:nvSpPr>
        <p:spPr>
          <a:xfrm>
            <a:off x="907294" y="4713036"/>
            <a:ext cx="4983087" cy="4467959"/>
          </a:xfrm>
          <a:solidFill>
            <a:srgbClr val="FFFFFF"/>
          </a:solidFill>
          <a:ln>
            <a:solidFill>
              <a:srgbClr val="000000"/>
            </a:solidFill>
          </a:ln>
        </p:spPr>
        <p:txBody>
          <a:bodyPr/>
          <a:lstStyle/>
          <a:p>
            <a:pPr eaLnBrk="1" hangingPunct="1"/>
            <a:r>
              <a:rPr lang="es-ES_tradnl">
                <a:cs typeface="Times New Roman" pitchFamily="18" charset="0"/>
              </a:rPr>
              <a:t>Terminaremos este primer apartado, juntando todos los conceptos que hemos presentado, en lo que es el núcleo de esta lección: la instrucción:</a:t>
            </a:r>
            <a:endParaRPr lang="es-ES_tradnl">
              <a:latin typeface="MS Sans Serif" charset="0"/>
              <a:cs typeface="Times New Roman" pitchFamily="18" charset="0"/>
            </a:endParaRPr>
          </a:p>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r>
              <a:rPr lang="es-ES_tradnl">
                <a:cs typeface="Times New Roman" pitchFamily="18" charset="0"/>
              </a:rPr>
              <a:t>La instrucción, repito, no es más que una cadena binaria formada por:</a:t>
            </a:r>
            <a:endParaRPr lang="es-ES_tradnl">
              <a:latin typeface="MS Sans Serif" charset="0"/>
              <a:cs typeface="Times New Roman" pitchFamily="18" charset="0"/>
            </a:endParaRPr>
          </a:p>
          <a:p>
            <a:pPr eaLnBrk="1" hangingPunct="1"/>
            <a:r>
              <a:rPr lang="es-ES_tradnl">
                <a:cs typeface="Times New Roman" pitchFamily="18" charset="0"/>
              </a:rPr>
              <a:t>Un código de operación, representado en binario, </a:t>
            </a:r>
            <a:endParaRPr lang="es-ES_tradnl">
              <a:latin typeface="MS Sans Serif" charset="0"/>
              <a:cs typeface="Times New Roman" pitchFamily="18" charset="0"/>
            </a:endParaRPr>
          </a:p>
          <a:p>
            <a:pPr eaLnBrk="1" hangingPunct="1"/>
            <a:r>
              <a:rPr lang="es-ES_tradnl">
                <a:cs typeface="Times New Roman" pitchFamily="18" charset="0"/>
              </a:rPr>
              <a:t>y una secuencia de 0,1,2 o 3 operandos, cada uno con su correspondiente representaciones en binario.</a:t>
            </a:r>
          </a:p>
          <a:p>
            <a:pPr eaLnBrk="1" hangingPunct="1"/>
            <a:endParaRPr lang="es-ES_tradnl">
              <a:latin typeface="MS Sans Serif" charset="0"/>
              <a:cs typeface="Times New Roman" pitchFamily="18" charset="0"/>
            </a:endParaRPr>
          </a:p>
          <a:p>
            <a:pPr eaLnBrk="1" hangingPunct="1"/>
            <a:r>
              <a:rPr lang="es-ES_tradnl">
                <a:cs typeface="Times New Roman" pitchFamily="18" charset="0"/>
              </a:rPr>
              <a:t>Y en los que cada operando debería indicar:</a:t>
            </a:r>
            <a:endParaRPr lang="es-ES_tradnl">
              <a:latin typeface="MS Sans Serif" charset="0"/>
              <a:cs typeface="Times New Roman" pitchFamily="18" charset="0"/>
            </a:endParaRPr>
          </a:p>
          <a:p>
            <a:pPr eaLnBrk="1" hangingPunct="1"/>
            <a:r>
              <a:rPr lang="es-ES_tradnl">
                <a:cs typeface="Times New Roman" pitchFamily="18" charset="0"/>
              </a:rPr>
              <a:t>El modo de Direccionamiento que se está utilizando </a:t>
            </a:r>
            <a:endParaRPr lang="es-ES_tradnl">
              <a:latin typeface="MS Sans Serif" charset="0"/>
              <a:cs typeface="Times New Roman" pitchFamily="18" charset="0"/>
            </a:endParaRPr>
          </a:p>
          <a:p>
            <a:pPr eaLnBrk="1" hangingPunct="1"/>
            <a:r>
              <a:rPr lang="es-ES_tradnl">
                <a:cs typeface="Times New Roman" pitchFamily="18" charset="0"/>
              </a:rPr>
              <a:t>El nombre del registro que se utiliza, si fuera necesario</a:t>
            </a:r>
            <a:endParaRPr lang="es-ES_tradnl">
              <a:latin typeface="MS Sans Serif" charset="0"/>
              <a:cs typeface="Times New Roman" pitchFamily="18" charset="0"/>
            </a:endParaRPr>
          </a:p>
          <a:p>
            <a:pPr eaLnBrk="1" hangingPunct="1"/>
            <a:r>
              <a:rPr lang="es-ES_tradnl">
                <a:cs typeface="Times New Roman" pitchFamily="18" charset="0"/>
              </a:rPr>
              <a:t>Y también si fuera necesario, un dato numérico que indique bien una dirección, un valor constante o un desplazamiento</a:t>
            </a:r>
            <a:r>
              <a:rPr lang="es-ES"/>
              <a:t> </a:t>
            </a:r>
            <a:endParaRPr lang="es-ES_tradnl"/>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ChangeArrowheads="1" noTextEdit="1"/>
          </p:cNvSpPr>
          <p:nvPr>
            <p:ph type="sldImg"/>
          </p:nvPr>
        </p:nvSpPr>
        <p:spPr>
          <a:solidFill>
            <a:srgbClr val="FFFFFF"/>
          </a:solidFill>
          <a:ln/>
        </p:spPr>
      </p:sp>
      <p:sp>
        <p:nvSpPr>
          <p:cNvPr id="227331" name="Rectangle 3"/>
          <p:cNvSpPr>
            <a:spLocks noGrp="1" noChangeArrowheads="1"/>
          </p:cNvSpPr>
          <p:nvPr>
            <p:ph type="body" idx="1"/>
          </p:nvPr>
        </p:nvSpPr>
        <p:spPr>
          <a:xfrm>
            <a:off x="907294" y="4713036"/>
            <a:ext cx="4983087" cy="4467959"/>
          </a:xfrm>
          <a:solidFill>
            <a:srgbClr val="FFFFFF"/>
          </a:solidFill>
          <a:ln>
            <a:solidFill>
              <a:srgbClr val="000000"/>
            </a:solidFill>
          </a:ln>
        </p:spPr>
        <p:txBody>
          <a:bodyPr/>
          <a:lstStyle/>
          <a:p>
            <a:pPr eaLnBrk="1" hangingPunct="1"/>
            <a:endParaRPr lang="es-ES_tradnl"/>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spect="1" noChangeArrowheads="1" noTextEdit="1"/>
          </p:cNvSpPr>
          <p:nvPr>
            <p:ph type="sldImg"/>
          </p:nvPr>
        </p:nvSpPr>
        <p:spPr>
          <a:solidFill>
            <a:srgbClr val="FFFFFF"/>
          </a:solidFill>
          <a:ln/>
        </p:spPr>
      </p:sp>
      <p:sp>
        <p:nvSpPr>
          <p:cNvPr id="243715" name="Rectangle 3"/>
          <p:cNvSpPr>
            <a:spLocks noGrp="1" noChangeArrowheads="1"/>
          </p:cNvSpPr>
          <p:nvPr>
            <p:ph type="body" idx="1"/>
          </p:nvPr>
        </p:nvSpPr>
        <p:spPr>
          <a:xfrm>
            <a:off x="907294" y="4713036"/>
            <a:ext cx="4983087" cy="4467959"/>
          </a:xfrm>
          <a:solidFill>
            <a:srgbClr val="FFFFFF"/>
          </a:solidFill>
          <a:ln>
            <a:solidFill>
              <a:srgbClr val="000000"/>
            </a:solidFill>
          </a:ln>
        </p:spPr>
        <p:txBody>
          <a:bodyPr/>
          <a:lstStyle/>
          <a:p>
            <a:pPr eaLnBrk="1" hangingPunct="1"/>
            <a:r>
              <a:rPr lang="es-ES_tradnl">
                <a:cs typeface="Times New Roman" pitchFamily="18" charset="0"/>
              </a:rPr>
              <a:t>Pausa   </a:t>
            </a:r>
          </a:p>
          <a:p>
            <a:pPr eaLnBrk="1" hangingPunct="1"/>
            <a:endParaRPr lang="es-ES_tradnl">
              <a:cs typeface="Times New Roman" pitchFamily="18" charset="0"/>
            </a:endParaRPr>
          </a:p>
          <a:p>
            <a:pPr eaLnBrk="1" hangingPunct="1"/>
            <a:r>
              <a:rPr lang="es-ES_tradnl">
                <a:cs typeface="Times New Roman" pitchFamily="18" charset="0"/>
              </a:rPr>
              <a:t>Bien, pasamos a continuación a exponer el conjunto de instrucciones, es decir a elegir las instrucciones que deben aparecer en un buen repertorio y a indicar los criterios considerados en la elección.</a:t>
            </a:r>
            <a:r>
              <a:rPr lang="es-ES"/>
              <a:t> </a:t>
            </a:r>
            <a:endParaRPr lang="es-ES_tradnl"/>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a:solidFill>
            <a:srgbClr val="FFFFFF"/>
          </a:solidFill>
          <a:ln/>
        </p:spPr>
      </p:sp>
      <p:sp>
        <p:nvSpPr>
          <p:cNvPr id="244739" name="Rectangle 3"/>
          <p:cNvSpPr>
            <a:spLocks noGrp="1" noChangeArrowheads="1"/>
          </p:cNvSpPr>
          <p:nvPr>
            <p:ph type="body" idx="1"/>
          </p:nvPr>
        </p:nvSpPr>
        <p:spPr>
          <a:xfrm>
            <a:off x="907294" y="4713036"/>
            <a:ext cx="4983087" cy="4467959"/>
          </a:xfrm>
          <a:solidFill>
            <a:srgbClr val="FFFFFF"/>
          </a:solidFill>
          <a:ln>
            <a:solidFill>
              <a:srgbClr val="000000"/>
            </a:solidFill>
          </a:ln>
        </p:spPr>
        <p:txBody>
          <a:bodyPr/>
          <a:lstStyle/>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r>
              <a:rPr lang="es-ES_tradnl">
                <a:cs typeface="Times New Roman" pitchFamily="18" charset="0"/>
              </a:rPr>
              <a:t>Comenzaremos con una clasificación de las operaciones que deberíamos poder realizar.</a:t>
            </a:r>
            <a:endParaRPr lang="es-ES_tradnl">
              <a:latin typeface="MS Sans Serif" charset="0"/>
              <a:cs typeface="Times New Roman" pitchFamily="18" charset="0"/>
            </a:endParaRPr>
          </a:p>
          <a:p>
            <a:pPr eaLnBrk="1" hangingPunct="1"/>
            <a:r>
              <a:rPr lang="es-ES_tradnl">
                <a:cs typeface="Times New Roman" pitchFamily="18" charset="0"/>
              </a:rPr>
              <a:t> </a:t>
            </a:r>
            <a:endParaRPr lang="es-ES_tradnl">
              <a:latin typeface="MS Sans Serif" charset="0"/>
              <a:cs typeface="Times New Roman" pitchFamily="18" charset="0"/>
            </a:endParaRPr>
          </a:p>
          <a:p>
            <a:pPr eaLnBrk="1" hangingPunct="1"/>
            <a:endParaRPr lang="es-E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a:ln/>
        </p:spPr>
      </p:sp>
      <p:sp>
        <p:nvSpPr>
          <p:cNvPr id="248835"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320165" y="4590574"/>
            <a:ext cx="7425929" cy="1170146"/>
          </a:xfrm>
        </p:spPr>
        <p:txBody>
          <a:bodyPr anchor="t" anchorCtr="0"/>
          <a:lstStyle>
            <a:lvl1pPr algn="r">
              <a:defRPr sz="3600">
                <a:solidFill>
                  <a:schemeClr val="tx1"/>
                </a:solidFill>
              </a:defRPr>
            </a:lvl1pPr>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1320165" y="6053257"/>
            <a:ext cx="7425929" cy="630079"/>
          </a:xfrm>
        </p:spPr>
        <p:txBody>
          <a:bodyPr/>
          <a:lstStyle>
            <a:lvl1pPr marL="0" indent="0" algn="r">
              <a:buNone/>
              <a:defRPr sz="2300">
                <a:solidFill>
                  <a:schemeClr val="tx2"/>
                </a:solidFill>
                <a:latin typeface="+mj-lt"/>
                <a:ea typeface="+mj-ea"/>
                <a:cs typeface="+mj-cs"/>
              </a:defRPr>
            </a:lvl1pPr>
            <a:lvl2pPr marL="514350" indent="0" algn="ctr">
              <a:buNone/>
            </a:lvl2pPr>
            <a:lvl3pPr marL="1028700" indent="0" algn="ctr">
              <a:buNone/>
            </a:lvl3pPr>
            <a:lvl4pPr marL="1543050" indent="0" algn="ctr">
              <a:buNone/>
            </a:lvl4pPr>
            <a:lvl5pPr marL="2057400" indent="0" algn="ctr">
              <a:buNone/>
            </a:lvl5pPr>
            <a:lvl6pPr marL="2571750" indent="0" algn="ctr">
              <a:buNone/>
            </a:lvl6pPr>
            <a:lvl7pPr marL="3086100" indent="0" algn="ctr">
              <a:buNone/>
            </a:lvl7pPr>
            <a:lvl8pPr marL="3600450" indent="0" algn="ctr">
              <a:buNone/>
            </a:lvl8pPr>
            <a:lvl9pPr marL="41148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a:xfrm>
            <a:off x="6930866" y="7506939"/>
            <a:ext cx="2475310" cy="432054"/>
          </a:xfrm>
        </p:spPr>
        <p:txBody>
          <a:bodyPr/>
          <a:lstStyle>
            <a:lvl1pPr>
              <a:defRPr sz="1600"/>
            </a:lvl1pPr>
          </a:lstStyle>
          <a:p>
            <a:pPr>
              <a:defRPr/>
            </a:pPr>
            <a:endParaRPr lang="es-ES"/>
          </a:p>
        </p:txBody>
      </p:sp>
      <p:sp>
        <p:nvSpPr>
          <p:cNvPr id="17" name="16 Marcador de pie de página"/>
          <p:cNvSpPr>
            <a:spLocks noGrp="1"/>
          </p:cNvSpPr>
          <p:nvPr>
            <p:ph type="ftr" sz="quarter" idx="11"/>
          </p:nvPr>
        </p:nvSpPr>
        <p:spPr>
          <a:xfrm>
            <a:off x="3138693" y="7506939"/>
            <a:ext cx="3762470" cy="432054"/>
          </a:xfrm>
        </p:spPr>
        <p:txBody>
          <a:bodyPr/>
          <a:lstStyle/>
          <a:p>
            <a:endParaRPr kumimoji="0" lang="en-US" dirty="0"/>
          </a:p>
        </p:txBody>
      </p:sp>
      <p:sp>
        <p:nvSpPr>
          <p:cNvPr id="21" name="20 Rectángulo"/>
          <p:cNvSpPr/>
          <p:nvPr/>
        </p:nvSpPr>
        <p:spPr>
          <a:xfrm>
            <a:off x="979810" y="4309289"/>
            <a:ext cx="7920990" cy="1512189"/>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102870" tIns="51435" rIns="102870" bIns="51435" anchor="ctr"/>
          <a:lstStyle/>
          <a:p>
            <a:pPr algn="ctr" eaLnBrk="1" latinLnBrk="0" hangingPunct="1"/>
            <a:endParaRPr kumimoji="0" lang="en-US"/>
          </a:p>
        </p:txBody>
      </p:sp>
      <p:sp>
        <p:nvSpPr>
          <p:cNvPr id="33" name="32 Rectángulo"/>
          <p:cNvSpPr/>
          <p:nvPr/>
        </p:nvSpPr>
        <p:spPr>
          <a:xfrm>
            <a:off x="990124" y="5963246"/>
            <a:ext cx="7920990" cy="810101"/>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lIns="102870" tIns="51435" rIns="102870" bIns="51435" anchor="ctr"/>
          <a:lstStyle/>
          <a:p>
            <a:pPr algn="ctr" eaLnBrk="1" latinLnBrk="0" hangingPunct="1"/>
            <a:endParaRPr kumimoji="0" lang="en-US"/>
          </a:p>
        </p:txBody>
      </p:sp>
      <p:sp>
        <p:nvSpPr>
          <p:cNvPr id="22" name="21 Rectángulo"/>
          <p:cNvSpPr/>
          <p:nvPr/>
        </p:nvSpPr>
        <p:spPr>
          <a:xfrm>
            <a:off x="979810" y="4309289"/>
            <a:ext cx="247531" cy="1512189"/>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2870" tIns="51435" rIns="102870" bIns="51435" anchor="ctr"/>
          <a:lstStyle/>
          <a:p>
            <a:pPr algn="ctr" eaLnBrk="1" latinLnBrk="0" hangingPunct="1"/>
            <a:endParaRPr kumimoji="0" lang="en-US"/>
          </a:p>
        </p:txBody>
      </p:sp>
      <p:sp>
        <p:nvSpPr>
          <p:cNvPr id="32" name="31 Rectángulo"/>
          <p:cNvSpPr/>
          <p:nvPr/>
        </p:nvSpPr>
        <p:spPr>
          <a:xfrm>
            <a:off x="990124" y="5963246"/>
            <a:ext cx="247531" cy="810101"/>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2870" tIns="51435" rIns="102870" bIns="51435"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pPr>
              <a:defRPr/>
            </a:pPr>
            <a:endParaRPr lang="es-ES"/>
          </a:p>
        </p:txBody>
      </p:sp>
      <p:sp>
        <p:nvSpPr>
          <p:cNvPr id="5" name="4 Marcador de pie de página"/>
          <p:cNvSpPr>
            <a:spLocks noGrp="1"/>
          </p:cNvSpPr>
          <p:nvPr>
            <p:ph type="ftr" sz="quarter" idx="11"/>
          </p:nvPr>
        </p:nvSpPr>
        <p:spPr/>
        <p:txBody>
          <a:bodyPr/>
          <a:lstStyle/>
          <a:p>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178397" y="324417"/>
            <a:ext cx="2227779" cy="6912114"/>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95062" y="324417"/>
            <a:ext cx="6518315" cy="6912114"/>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pPr>
              <a:defRPr/>
            </a:pPr>
            <a:endParaRPr lang="es-ES"/>
          </a:p>
        </p:txBody>
      </p:sp>
      <p:sp>
        <p:nvSpPr>
          <p:cNvPr id="5" name="4 Marcador de pie de página"/>
          <p:cNvSpPr>
            <a:spLocks noGrp="1"/>
          </p:cNvSpPr>
          <p:nvPr>
            <p:ph type="ftr" sz="quarter" idx="11"/>
          </p:nvPr>
        </p:nvSpPr>
        <p:spPr/>
        <p:txBody>
          <a:bodyPr/>
          <a:lstStyle/>
          <a:p>
            <a:endParaRPr kumimoji="0" lang="en-US"/>
          </a:p>
        </p:txBody>
      </p:sp>
      <p:sp>
        <p:nvSpPr>
          <p:cNvPr id="7" name="6 Conector recto"/>
          <p:cNvSpPr>
            <a:spLocks noChangeShapeType="1"/>
          </p:cNvSpPr>
          <p:nvPr/>
        </p:nvSpPr>
        <p:spPr bwMode="auto">
          <a:xfrm>
            <a:off x="495062" y="7504688"/>
            <a:ext cx="891111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102870" tIns="51435" rIns="102870" bIns="51435" anchor="t" compatLnSpc="1"/>
          <a:lstStyle/>
          <a:p>
            <a:endParaRPr kumimoji="0" lang="en-US"/>
          </a:p>
        </p:txBody>
      </p:sp>
      <p:sp>
        <p:nvSpPr>
          <p:cNvPr id="8" name="7 Triángulo isósceles"/>
          <p:cNvSpPr>
            <a:spLocks noChangeAspect="1"/>
          </p:cNvSpPr>
          <p:nvPr/>
        </p:nvSpPr>
        <p:spPr>
          <a:xfrm rot="5400000">
            <a:off x="444414" y="7645627"/>
            <a:ext cx="225440" cy="13027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2870" tIns="51435" rIns="102870" bIns="51435" anchor="ctr"/>
          <a:lstStyle/>
          <a:p>
            <a:pPr algn="ctr" eaLnBrk="1" latinLnBrk="0" hangingPunct="1"/>
            <a:endParaRPr kumimoji="0" lang="en-US"/>
          </a:p>
        </p:txBody>
      </p:sp>
      <p:sp>
        <p:nvSpPr>
          <p:cNvPr id="9" name="8 Conector recto"/>
          <p:cNvSpPr>
            <a:spLocks noChangeShapeType="1"/>
          </p:cNvSpPr>
          <p:nvPr/>
        </p:nvSpPr>
        <p:spPr bwMode="auto">
          <a:xfrm rot="5400000">
            <a:off x="3642148" y="3782306"/>
            <a:ext cx="691286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102870" tIns="51435" rIns="102870" bIns="51435"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ítulo y diagrama u organigrama">
    <p:spTree>
      <p:nvGrpSpPr>
        <p:cNvPr id="1" name=""/>
        <p:cNvGrpSpPr/>
        <p:nvPr/>
      </p:nvGrpSpPr>
      <p:grpSpPr>
        <a:xfrm>
          <a:off x="0" y="0"/>
          <a:ext cx="0" cy="0"/>
          <a:chOff x="0" y="0"/>
          <a:chExt cx="0" cy="0"/>
        </a:xfrm>
      </p:grpSpPr>
      <p:sp>
        <p:nvSpPr>
          <p:cNvPr id="2" name="1 Título"/>
          <p:cNvSpPr>
            <a:spLocks noGrp="1"/>
          </p:cNvSpPr>
          <p:nvPr>
            <p:ph type="title"/>
          </p:nvPr>
        </p:nvSpPr>
        <p:spPr>
          <a:xfrm>
            <a:off x="742950" y="719138"/>
            <a:ext cx="8415338" cy="1350962"/>
          </a:xfrm>
        </p:spPr>
        <p:txBody>
          <a:bodyPr/>
          <a:lstStyle/>
          <a:p>
            <a:r>
              <a:rPr lang="es-ES"/>
              <a:t>Haga clic para modificar el estilo de título del patrón</a:t>
            </a:r>
          </a:p>
        </p:txBody>
      </p:sp>
      <p:sp>
        <p:nvSpPr>
          <p:cNvPr id="3" name="2 Marcador de SmartArt"/>
          <p:cNvSpPr>
            <a:spLocks noGrp="1"/>
          </p:cNvSpPr>
          <p:nvPr>
            <p:ph type="dgm" idx="1"/>
          </p:nvPr>
        </p:nvSpPr>
        <p:spPr>
          <a:xfrm>
            <a:off x="742950" y="2339975"/>
            <a:ext cx="8415338" cy="4860925"/>
          </a:xfrm>
        </p:spPr>
        <p:txBody>
          <a:bodyPr/>
          <a:lstStyle/>
          <a:p>
            <a:pPr lvl="0"/>
            <a:endParaRPr lang="es-ES" noProof="0"/>
          </a:p>
        </p:txBody>
      </p:sp>
      <p:sp>
        <p:nvSpPr>
          <p:cNvPr id="4" name="Rectangle 4"/>
          <p:cNvSpPr>
            <a:spLocks noGrp="1" noChangeArrowheads="1"/>
          </p:cNvSpPr>
          <p:nvPr>
            <p:ph type="dt" sz="half" idx="10"/>
          </p:nvPr>
        </p:nvSpPr>
        <p:spPr>
          <a:ln/>
        </p:spPr>
        <p:txBody>
          <a:bodyPr/>
          <a:lstStyle>
            <a:lvl1pPr>
              <a:defRPr/>
            </a:lvl1pPr>
          </a:lstStyle>
          <a:p>
            <a:pPr>
              <a:defRPr/>
            </a:pPr>
            <a:endParaRPr lang="es-ES"/>
          </a:p>
        </p:txBody>
      </p:sp>
      <p:sp>
        <p:nvSpPr>
          <p:cNvPr id="5" name="Rectangle 6"/>
          <p:cNvSpPr>
            <a:spLocks noGrp="1" noChangeArrowheads="1"/>
          </p:cNvSpPr>
          <p:nvPr>
            <p:ph type="sldNum" sz="quarter" idx="11"/>
          </p:nvPr>
        </p:nvSpPr>
        <p:spPr>
          <a:xfrm>
            <a:off x="663383" y="7508439"/>
            <a:ext cx="2145268" cy="432054"/>
          </a:xfrm>
          <a:prstGeom prst="rect">
            <a:avLst/>
          </a:prstGeom>
          <a:ln/>
        </p:spPr>
        <p:txBody>
          <a:bodyPr/>
          <a:lstStyle>
            <a:lvl1pPr>
              <a:defRPr/>
            </a:lvl1pPr>
          </a:lstStyle>
          <a:p>
            <a:pPr>
              <a:defRPr/>
            </a:pPr>
            <a:fld id="{52F623CD-5FDB-4610-A4F3-77FFCAB91AD0}" type="slidenum">
              <a:rPr lang="es-ES"/>
              <a:pPr>
                <a:defRPr/>
              </a:pPr>
              <a:t>‹Nº›</a:t>
            </a:fld>
            <a:endParaRPr lang="es-E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pPr>
              <a:defRPr/>
            </a:pPr>
            <a:endParaRPr lang="es-ES"/>
          </a:p>
        </p:txBody>
      </p:sp>
      <p:sp>
        <p:nvSpPr>
          <p:cNvPr id="5" name="4 Marcador de pie de página"/>
          <p:cNvSpPr>
            <a:spLocks noGrp="1"/>
          </p:cNvSpPr>
          <p:nvPr>
            <p:ph type="ftr" sz="quarter" idx="11"/>
          </p:nvPr>
        </p:nvSpPr>
        <p:spPr/>
        <p:txBody>
          <a:bodyPr/>
          <a:lstStyle/>
          <a:p>
            <a:endParaRPr kumimoji="0" lang="en-US"/>
          </a:p>
        </p:txBody>
      </p:sp>
      <p:sp>
        <p:nvSpPr>
          <p:cNvPr id="8" name="7 Marcador de contenido"/>
          <p:cNvSpPr>
            <a:spLocks noGrp="1"/>
          </p:cNvSpPr>
          <p:nvPr>
            <p:ph sz="quarter" idx="1"/>
          </p:nvPr>
        </p:nvSpPr>
        <p:spPr>
          <a:xfrm>
            <a:off x="495062" y="1440180"/>
            <a:ext cx="8911114" cy="5832729"/>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320165" y="3510439"/>
            <a:ext cx="7425929" cy="1260158"/>
          </a:xfrm>
        </p:spPr>
        <p:txBody>
          <a:bodyPr anchor="t" anchorCtr="0"/>
          <a:lstStyle>
            <a:lvl1pPr algn="r">
              <a:buNone/>
              <a:defRPr sz="3600" b="0" cap="none" baseline="0"/>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1402675" y="5040630"/>
            <a:ext cx="7343418" cy="1350169"/>
          </a:xfrm>
        </p:spPr>
        <p:txBody>
          <a:bodyPr anchor="t" anchorCtr="0"/>
          <a:lstStyle>
            <a:lvl1pPr marL="0" indent="0" algn="r">
              <a:buNone/>
              <a:defRPr sz="2300">
                <a:solidFill>
                  <a:schemeClr val="tx1">
                    <a:tint val="75000"/>
                  </a:schemeClr>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a:xfrm>
            <a:off x="6930866" y="7506939"/>
            <a:ext cx="2475310" cy="432054"/>
          </a:xfrm>
        </p:spPr>
        <p:txBody>
          <a:bodyPr/>
          <a:lstStyle/>
          <a:p>
            <a:pPr>
              <a:defRPr/>
            </a:pPr>
            <a:endParaRPr lang="es-ES"/>
          </a:p>
        </p:txBody>
      </p:sp>
      <p:sp>
        <p:nvSpPr>
          <p:cNvPr id="5" name="4 Marcador de pie de página"/>
          <p:cNvSpPr>
            <a:spLocks noGrp="1"/>
          </p:cNvSpPr>
          <p:nvPr>
            <p:ph type="ftr" sz="quarter" idx="11"/>
          </p:nvPr>
        </p:nvSpPr>
        <p:spPr>
          <a:xfrm>
            <a:off x="3138693" y="7506939"/>
            <a:ext cx="3762470" cy="432054"/>
          </a:xfrm>
        </p:spPr>
        <p:txBody>
          <a:bodyPr/>
          <a:lstStyle/>
          <a:p>
            <a:endParaRPr kumimoji="0" lang="en-US" dirty="0"/>
          </a:p>
        </p:txBody>
      </p:sp>
      <p:sp>
        <p:nvSpPr>
          <p:cNvPr id="7" name="6 Rectángulo"/>
          <p:cNvSpPr/>
          <p:nvPr/>
        </p:nvSpPr>
        <p:spPr>
          <a:xfrm>
            <a:off x="990124" y="3330417"/>
            <a:ext cx="7920990" cy="1512189"/>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102870" tIns="51435" rIns="102870" bIns="51435" anchor="ctr"/>
          <a:lstStyle/>
          <a:p>
            <a:pPr algn="ctr" eaLnBrk="1" latinLnBrk="0" hangingPunct="1"/>
            <a:endParaRPr kumimoji="0" lang="en-US"/>
          </a:p>
        </p:txBody>
      </p:sp>
      <p:sp>
        <p:nvSpPr>
          <p:cNvPr id="8" name="7 Rectángulo"/>
          <p:cNvSpPr/>
          <p:nvPr/>
        </p:nvSpPr>
        <p:spPr>
          <a:xfrm>
            <a:off x="990124" y="3330417"/>
            <a:ext cx="247531" cy="1512189"/>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2870" tIns="51435" rIns="102870" bIns="51435"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95062" y="270034"/>
            <a:ext cx="8911114" cy="1080135"/>
          </a:xfrm>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pPr>
              <a:defRPr/>
            </a:pPr>
            <a:endParaRPr lang="es-ES"/>
          </a:p>
        </p:txBody>
      </p:sp>
      <p:sp>
        <p:nvSpPr>
          <p:cNvPr id="6" name="5 Marcador de pie de página"/>
          <p:cNvSpPr>
            <a:spLocks noGrp="1"/>
          </p:cNvSpPr>
          <p:nvPr>
            <p:ph type="ftr" sz="quarter" idx="11"/>
          </p:nvPr>
        </p:nvSpPr>
        <p:spPr/>
        <p:txBody>
          <a:bodyPr/>
          <a:lstStyle/>
          <a:p>
            <a:endParaRPr kumimoji="0" lang="en-US"/>
          </a:p>
        </p:txBody>
      </p:sp>
      <p:sp>
        <p:nvSpPr>
          <p:cNvPr id="9" name="8 Marcador de contenido"/>
          <p:cNvSpPr>
            <a:spLocks noGrp="1"/>
          </p:cNvSpPr>
          <p:nvPr>
            <p:ph sz="quarter" idx="1"/>
          </p:nvPr>
        </p:nvSpPr>
        <p:spPr>
          <a:xfrm>
            <a:off x="495062" y="1440180"/>
            <a:ext cx="4376347" cy="5832729"/>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5015802" y="1436580"/>
            <a:ext cx="4376347" cy="5832729"/>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062" y="270034"/>
            <a:ext cx="8911114" cy="1080135"/>
          </a:xfrm>
        </p:spPr>
        <p:txBody>
          <a:bodyPr anchor="ctr"/>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95062" y="1518940"/>
            <a:ext cx="4374766" cy="810101"/>
          </a:xfrm>
          <a:noFill/>
          <a:ln>
            <a:noFill/>
          </a:ln>
        </p:spPr>
        <p:txBody>
          <a:bodyPr lIns="102870" anchor="b" anchorCtr="0">
            <a:noAutofit/>
          </a:bodyPr>
          <a:lstStyle>
            <a:lvl1pPr marL="0" indent="0">
              <a:buNone/>
              <a:defRPr sz="2700" b="1">
                <a:solidFill>
                  <a:schemeClr val="accent2"/>
                </a:solidFill>
              </a:defRPr>
            </a:lvl1pPr>
            <a:lvl2pPr>
              <a:buNone/>
              <a:defRPr sz="2300" b="1"/>
            </a:lvl2pPr>
            <a:lvl3pPr>
              <a:buNone/>
              <a:defRPr sz="2000" b="1"/>
            </a:lvl3pPr>
            <a:lvl4pPr>
              <a:buNone/>
              <a:defRPr sz="1800" b="1"/>
            </a:lvl4pPr>
            <a:lvl5pPr>
              <a:buNone/>
              <a:defRPr sz="18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5033130" y="1530191"/>
            <a:ext cx="4376485" cy="810101"/>
          </a:xfrm>
          <a:noFill/>
          <a:ln>
            <a:noFill/>
          </a:ln>
        </p:spPr>
        <p:txBody>
          <a:bodyPr lIns="102870" anchor="b" anchorCtr="0"/>
          <a:lstStyle>
            <a:lvl1pPr marL="0" indent="0">
              <a:buNone/>
              <a:defRPr sz="2700" b="1">
                <a:solidFill>
                  <a:schemeClr val="accent2"/>
                </a:solidFill>
              </a:defRPr>
            </a:lvl1pPr>
            <a:lvl2pPr>
              <a:buNone/>
              <a:defRPr sz="2300" b="1"/>
            </a:lvl2pPr>
            <a:lvl3pPr>
              <a:buNone/>
              <a:defRPr sz="2000" b="1"/>
            </a:lvl3pPr>
            <a:lvl4pPr>
              <a:buNone/>
              <a:defRPr sz="1800" b="1"/>
            </a:lvl4pPr>
            <a:lvl5pPr>
              <a:buNone/>
              <a:defRPr sz="1800" b="1"/>
            </a:lvl5pPr>
          </a:lstStyle>
          <a:p>
            <a:pPr lvl="0" eaLnBrk="1" latinLnBrk="0" hangingPunct="1"/>
            <a:r>
              <a:rPr kumimoji="0" lang="es-ES"/>
              <a:t>Haga clic para modificar el estilo de texto del patrón</a:t>
            </a:r>
          </a:p>
        </p:txBody>
      </p:sp>
      <p:sp>
        <p:nvSpPr>
          <p:cNvPr id="7" name="6 Marcador de fecha"/>
          <p:cNvSpPr>
            <a:spLocks noGrp="1"/>
          </p:cNvSpPr>
          <p:nvPr>
            <p:ph type="dt" sz="half" idx="10"/>
          </p:nvPr>
        </p:nvSpPr>
        <p:spPr/>
        <p:txBody>
          <a:bodyPr/>
          <a:lstStyle/>
          <a:p>
            <a:pPr>
              <a:defRPr/>
            </a:pPr>
            <a:endParaRPr lang="es-ES"/>
          </a:p>
        </p:txBody>
      </p:sp>
      <p:sp>
        <p:nvSpPr>
          <p:cNvPr id="8" name="7 Marcador de pie de página"/>
          <p:cNvSpPr>
            <a:spLocks noGrp="1"/>
          </p:cNvSpPr>
          <p:nvPr>
            <p:ph type="ftr" sz="quarter" idx="11"/>
          </p:nvPr>
        </p:nvSpPr>
        <p:spPr/>
        <p:txBody>
          <a:bodyPr/>
          <a:lstStyle/>
          <a:p>
            <a:endParaRPr kumimoji="0" lang="en-US"/>
          </a:p>
        </p:txBody>
      </p:sp>
      <p:sp>
        <p:nvSpPr>
          <p:cNvPr id="11" name="10 Marcador de contenido"/>
          <p:cNvSpPr>
            <a:spLocks noGrp="1"/>
          </p:cNvSpPr>
          <p:nvPr>
            <p:ph sz="quarter" idx="2"/>
          </p:nvPr>
        </p:nvSpPr>
        <p:spPr>
          <a:xfrm>
            <a:off x="495062" y="2520315"/>
            <a:ext cx="4373047" cy="4770597"/>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quarter" idx="4"/>
          </p:nvPr>
        </p:nvSpPr>
        <p:spPr>
          <a:xfrm>
            <a:off x="5033129" y="2520315"/>
            <a:ext cx="4373047" cy="4770597"/>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062" y="270034"/>
            <a:ext cx="8911114" cy="1080135"/>
          </a:xfrm>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pPr>
              <a:defRPr/>
            </a:pPr>
            <a:endParaRPr lang="es-ES"/>
          </a:p>
        </p:txBody>
      </p:sp>
      <p:sp>
        <p:nvSpPr>
          <p:cNvPr id="4" name="3 Marcador de pie de página"/>
          <p:cNvSpPr>
            <a:spLocks noGrp="1"/>
          </p:cNvSpPr>
          <p:nvPr>
            <p:ph type="ftr" sz="quarter" idx="11"/>
          </p:nvPr>
        </p:nvSpPr>
        <p:spPr/>
        <p:txBody>
          <a:bodyPr/>
          <a:lstStyle/>
          <a:p>
            <a:endParaRPr kumimoji="0" lang="en-US"/>
          </a:p>
        </p:txBody>
      </p:sp>
      <p:sp>
        <p:nvSpPr>
          <p:cNvPr id="6" name="5 Triángulo isósceles"/>
          <p:cNvSpPr>
            <a:spLocks noChangeAspect="1"/>
          </p:cNvSpPr>
          <p:nvPr/>
        </p:nvSpPr>
        <p:spPr>
          <a:xfrm rot="5400000">
            <a:off x="444414" y="7645627"/>
            <a:ext cx="225440" cy="13027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2870" tIns="51435" rIns="102870" bIns="51435"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pPr>
              <a:defRPr/>
            </a:pPr>
            <a:endParaRPr lang="es-ES"/>
          </a:p>
        </p:txBody>
      </p:sp>
      <p:sp>
        <p:nvSpPr>
          <p:cNvPr id="3" name="2 Marcador de pie de página"/>
          <p:cNvSpPr>
            <a:spLocks noGrp="1"/>
          </p:cNvSpPr>
          <p:nvPr>
            <p:ph type="ftr" sz="quarter" idx="11"/>
          </p:nvPr>
        </p:nvSpPr>
        <p:spPr/>
        <p:txBody>
          <a:bodyPr/>
          <a:lstStyle/>
          <a:p>
            <a:endParaRPr kumimoji="0" lang="en-US"/>
          </a:p>
        </p:txBody>
      </p:sp>
      <p:sp>
        <p:nvSpPr>
          <p:cNvPr id="6" name="5 Triángulo isósceles"/>
          <p:cNvSpPr>
            <a:spLocks noChangeAspect="1"/>
          </p:cNvSpPr>
          <p:nvPr/>
        </p:nvSpPr>
        <p:spPr>
          <a:xfrm rot="5400000">
            <a:off x="444414" y="7645627"/>
            <a:ext cx="225440" cy="13027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2870" tIns="51435" rIns="102870" bIns="51435"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48357" y="360045"/>
            <a:ext cx="2722840" cy="990124"/>
          </a:xfrm>
        </p:spPr>
        <p:txBody>
          <a:bodyPr anchor="b" anchorCtr="0">
            <a:noAutofit/>
          </a:bodyPr>
          <a:lstStyle>
            <a:lvl1pPr algn="l">
              <a:buNone/>
              <a:defRPr sz="2300" b="1">
                <a:solidFill>
                  <a:schemeClr val="tx2"/>
                </a:solidFill>
                <a:latin typeface="+mn-lt"/>
                <a:ea typeface="+mn-ea"/>
                <a:cs typeface="+mn-cs"/>
              </a:defRPr>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6848357" y="1440181"/>
            <a:ext cx="2722840" cy="5721341"/>
          </a:xfrm>
        </p:spPr>
        <p:txBody>
          <a:bodyPr/>
          <a:lstStyle>
            <a:lvl1pPr marL="0" indent="0">
              <a:lnSpc>
                <a:spcPts val="2475"/>
              </a:lnSpc>
              <a:spcAft>
                <a:spcPts val="1125"/>
              </a:spcAft>
              <a:buNone/>
              <a:defRPr sz="1800">
                <a:solidFill>
                  <a:schemeClr val="tx2"/>
                </a:solidFill>
              </a:defRPr>
            </a:lvl1pPr>
            <a:lvl2pPr>
              <a:buNone/>
              <a:defRPr sz="1400"/>
            </a:lvl2pPr>
            <a:lvl3pPr>
              <a:buNone/>
              <a:defRPr sz="1100"/>
            </a:lvl3pPr>
            <a:lvl4pPr>
              <a:buNone/>
              <a:defRPr sz="1000"/>
            </a:lvl4pPr>
            <a:lvl5pPr>
              <a:buNone/>
              <a:defRPr sz="10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pPr>
              <a:defRPr/>
            </a:pPr>
            <a:endParaRPr lang="es-ES"/>
          </a:p>
        </p:txBody>
      </p:sp>
      <p:sp>
        <p:nvSpPr>
          <p:cNvPr id="6" name="5 Marcador de pie de página"/>
          <p:cNvSpPr>
            <a:spLocks noGrp="1"/>
          </p:cNvSpPr>
          <p:nvPr>
            <p:ph type="ftr" sz="quarter" idx="11"/>
          </p:nvPr>
        </p:nvSpPr>
        <p:spPr/>
        <p:txBody>
          <a:bodyPr/>
          <a:lstStyle/>
          <a:p>
            <a:endParaRPr kumimoji="0" lang="en-US"/>
          </a:p>
        </p:txBody>
      </p:sp>
      <p:sp>
        <p:nvSpPr>
          <p:cNvPr id="10" name="9 Conector recto"/>
          <p:cNvSpPr>
            <a:spLocks noChangeShapeType="1"/>
          </p:cNvSpPr>
          <p:nvPr/>
        </p:nvSpPr>
        <p:spPr bwMode="auto">
          <a:xfrm rot="5400000">
            <a:off x="3125349" y="3926741"/>
            <a:ext cx="712889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102870" tIns="51435" rIns="102870" bIns="51435" anchor="t" compatLnSpc="1"/>
          <a:lstStyle/>
          <a:p>
            <a:endParaRPr kumimoji="0" lang="en-US" dirty="0"/>
          </a:p>
        </p:txBody>
      </p:sp>
      <p:sp>
        <p:nvSpPr>
          <p:cNvPr id="9" name="8 Triángulo isósceles"/>
          <p:cNvSpPr>
            <a:spLocks noChangeAspect="1"/>
          </p:cNvSpPr>
          <p:nvPr/>
        </p:nvSpPr>
        <p:spPr>
          <a:xfrm rot="5400000">
            <a:off x="444414" y="7645627"/>
            <a:ext cx="225440" cy="13027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2870" tIns="51435" rIns="102870" bIns="51435" anchor="ctr"/>
          <a:lstStyle/>
          <a:p>
            <a:pPr algn="ctr" eaLnBrk="1" latinLnBrk="0" hangingPunct="1"/>
            <a:endParaRPr kumimoji="0" lang="en-US"/>
          </a:p>
        </p:txBody>
      </p:sp>
      <p:sp>
        <p:nvSpPr>
          <p:cNvPr id="12" name="11 Marcador de contenido"/>
          <p:cNvSpPr>
            <a:spLocks noGrp="1"/>
          </p:cNvSpPr>
          <p:nvPr>
            <p:ph sz="quarter" idx="1"/>
          </p:nvPr>
        </p:nvSpPr>
        <p:spPr>
          <a:xfrm>
            <a:off x="330041" y="360045"/>
            <a:ext cx="6188274" cy="6750844"/>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95062" y="591636"/>
            <a:ext cx="8911114" cy="796975"/>
          </a:xfrm>
          <a:ln>
            <a:solidFill>
              <a:schemeClr val="accent1"/>
            </a:solidFill>
          </a:ln>
        </p:spPr>
        <p:txBody>
          <a:bodyPr lIns="308610" anchor="ctr"/>
          <a:lstStyle>
            <a:lvl1pPr algn="r">
              <a:buNone/>
              <a:defRPr sz="2300" b="0">
                <a:solidFill>
                  <a:schemeClr val="tx1"/>
                </a:solidFill>
              </a:defRPr>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495062" y="2250281"/>
            <a:ext cx="8911114" cy="5044231"/>
          </a:xfrm>
          <a:solidFill>
            <a:schemeClr val="tx1">
              <a:shade val="50000"/>
            </a:schemeClr>
          </a:solidFill>
          <a:ln>
            <a:noFill/>
          </a:ln>
          <a:effectLst/>
        </p:spPr>
        <p:txBody>
          <a:bodyPr/>
          <a:lstStyle>
            <a:lvl1pPr marL="0" indent="0">
              <a:spcBef>
                <a:spcPts val="675"/>
              </a:spcBef>
              <a:buNone/>
              <a:defRPr sz="3600"/>
            </a:lvl1pPr>
          </a:lstStyle>
          <a:p>
            <a:r>
              <a:rPr kumimoji="0" lang="es-ES"/>
              <a:t>Haga clic en el icono para agregar una imagen</a:t>
            </a:r>
            <a:endParaRPr kumimoji="0" lang="en-US" dirty="0"/>
          </a:p>
        </p:txBody>
      </p:sp>
      <p:sp>
        <p:nvSpPr>
          <p:cNvPr id="4" name="3 Marcador de texto"/>
          <p:cNvSpPr>
            <a:spLocks noGrp="1"/>
          </p:cNvSpPr>
          <p:nvPr>
            <p:ph type="body" sz="half" idx="2"/>
          </p:nvPr>
        </p:nvSpPr>
        <p:spPr>
          <a:xfrm>
            <a:off x="495062" y="1440180"/>
            <a:ext cx="8911114" cy="630079"/>
          </a:xfrm>
        </p:spPr>
        <p:txBody>
          <a:bodyPr anchor="ctr" anchorCtr="0"/>
          <a:lstStyle>
            <a:lvl1pPr marL="0" indent="0" algn="l">
              <a:buFontTx/>
              <a:buNone/>
              <a:defRPr sz="1600"/>
            </a:lvl1pPr>
            <a:lvl2pPr>
              <a:defRPr sz="1400"/>
            </a:lvl2pPr>
            <a:lvl3pPr>
              <a:defRPr sz="1100"/>
            </a:lvl3pPr>
            <a:lvl4pPr>
              <a:defRPr sz="1000"/>
            </a:lvl4pPr>
            <a:lvl5pPr>
              <a:defRPr sz="10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pPr>
              <a:defRPr/>
            </a:pPr>
            <a:endParaRPr lang="es-ES"/>
          </a:p>
        </p:txBody>
      </p:sp>
      <p:sp>
        <p:nvSpPr>
          <p:cNvPr id="6" name="5 Marcador de pie de página"/>
          <p:cNvSpPr>
            <a:spLocks noGrp="1"/>
          </p:cNvSpPr>
          <p:nvPr>
            <p:ph type="ftr" sz="quarter" idx="11"/>
          </p:nvPr>
        </p:nvSpPr>
        <p:spPr/>
        <p:txBody>
          <a:bodyPr/>
          <a:lstStyle/>
          <a:p>
            <a:endParaRPr kumimoji="0" lang="en-US"/>
          </a:p>
        </p:txBody>
      </p:sp>
      <p:sp>
        <p:nvSpPr>
          <p:cNvPr id="8" name="7 Conector recto"/>
          <p:cNvSpPr>
            <a:spLocks noChangeShapeType="1"/>
          </p:cNvSpPr>
          <p:nvPr/>
        </p:nvSpPr>
        <p:spPr bwMode="auto">
          <a:xfrm>
            <a:off x="495062" y="7504688"/>
            <a:ext cx="891111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102870" tIns="51435" rIns="102870" bIns="51435" anchor="t" compatLnSpc="1"/>
          <a:lstStyle/>
          <a:p>
            <a:endParaRPr kumimoji="0" lang="en-US"/>
          </a:p>
        </p:txBody>
      </p:sp>
      <p:sp>
        <p:nvSpPr>
          <p:cNvPr id="9" name="8 Triángulo isósceles"/>
          <p:cNvSpPr>
            <a:spLocks noChangeAspect="1"/>
          </p:cNvSpPr>
          <p:nvPr/>
        </p:nvSpPr>
        <p:spPr>
          <a:xfrm rot="5400000">
            <a:off x="444414" y="7645627"/>
            <a:ext cx="225440" cy="13027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2870" tIns="51435" rIns="102870" bIns="51435" anchor="ctr"/>
          <a:lstStyle/>
          <a:p>
            <a:pPr algn="ctr" eaLnBrk="1" latinLnBrk="0" hangingPunct="1"/>
            <a:endParaRPr kumimoji="0" lang="en-US"/>
          </a:p>
        </p:txBody>
      </p:sp>
      <p:sp>
        <p:nvSpPr>
          <p:cNvPr id="10" name="9 Rectángulo"/>
          <p:cNvSpPr/>
          <p:nvPr/>
        </p:nvSpPr>
        <p:spPr>
          <a:xfrm>
            <a:off x="495062" y="591636"/>
            <a:ext cx="198025" cy="810101"/>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2870" tIns="51435" rIns="102870" bIns="51435"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95062" y="180023"/>
            <a:ext cx="8911114" cy="1170146"/>
          </a:xfrm>
          <a:prstGeom prst="rect">
            <a:avLst/>
          </a:prstGeom>
        </p:spPr>
        <p:txBody>
          <a:bodyPr vert="horz" lIns="102870" tIns="51435" rIns="102870" bIns="51435" anchor="b" anchorCtr="0">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495062" y="1440180"/>
            <a:ext cx="8911114" cy="5800325"/>
          </a:xfrm>
          <a:prstGeom prst="rect">
            <a:avLst/>
          </a:prstGeom>
        </p:spPr>
        <p:txBody>
          <a:bodyPr vert="horz" lIns="102870" tIns="51435" rIns="102870" bIns="51435">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6930867" y="7508439"/>
            <a:ext cx="2478610" cy="432054"/>
          </a:xfrm>
          <a:prstGeom prst="rect">
            <a:avLst/>
          </a:prstGeom>
        </p:spPr>
        <p:txBody>
          <a:bodyPr vert="horz" lIns="102870" tIns="51435" rIns="102870" bIns="51435"/>
          <a:lstStyle>
            <a:lvl1pPr algn="l" eaLnBrk="1" latinLnBrk="0" hangingPunct="1">
              <a:defRPr kumimoji="0" sz="1600">
                <a:solidFill>
                  <a:schemeClr val="tx2"/>
                </a:solidFill>
              </a:defRPr>
            </a:lvl1pPr>
          </a:lstStyle>
          <a:p>
            <a:pPr>
              <a:defRPr/>
            </a:pPr>
            <a:endParaRPr lang="es-ES"/>
          </a:p>
        </p:txBody>
      </p:sp>
      <p:sp>
        <p:nvSpPr>
          <p:cNvPr id="3" name="2 Marcador de pie de página"/>
          <p:cNvSpPr>
            <a:spLocks noGrp="1"/>
          </p:cNvSpPr>
          <p:nvPr>
            <p:ph type="ftr" sz="quarter" idx="3"/>
          </p:nvPr>
        </p:nvSpPr>
        <p:spPr>
          <a:xfrm>
            <a:off x="3138692" y="7508439"/>
            <a:ext cx="3795475" cy="432054"/>
          </a:xfrm>
          <a:prstGeom prst="rect">
            <a:avLst/>
          </a:prstGeom>
        </p:spPr>
        <p:txBody>
          <a:bodyPr vert="horz" lIns="102870" tIns="51435" rIns="102870" bIns="51435"/>
          <a:lstStyle>
            <a:lvl1pPr algn="r" eaLnBrk="1" latinLnBrk="0" hangingPunct="1">
              <a:defRPr kumimoji="0" sz="1600">
                <a:solidFill>
                  <a:schemeClr val="tx2"/>
                </a:solidFill>
              </a:defRPr>
            </a:lvl1pPr>
          </a:lstStyle>
          <a:p>
            <a:pPr algn="r" eaLnBrk="1" latinLnBrk="0" hangingPunct="1"/>
            <a:endParaRPr kumimoji="0" lang="en-US" sz="1600" dirty="0">
              <a:solidFill>
                <a:schemeClr val="tx2"/>
              </a:solidFill>
            </a:endParaRPr>
          </a:p>
        </p:txBody>
      </p:sp>
      <p:sp>
        <p:nvSpPr>
          <p:cNvPr id="28" name="27 Conector recto"/>
          <p:cNvSpPr>
            <a:spLocks noChangeShapeType="1"/>
          </p:cNvSpPr>
          <p:nvPr/>
        </p:nvSpPr>
        <p:spPr bwMode="auto">
          <a:xfrm>
            <a:off x="495062" y="7504688"/>
            <a:ext cx="891111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102870" tIns="51435" rIns="102870" bIns="51435" anchor="t" compatLnSpc="1"/>
          <a:lstStyle/>
          <a:p>
            <a:endParaRPr kumimoji="0" lang="en-US"/>
          </a:p>
        </p:txBody>
      </p:sp>
      <p:sp>
        <p:nvSpPr>
          <p:cNvPr id="29" name="28 Conector recto"/>
          <p:cNvSpPr>
            <a:spLocks noChangeShapeType="1"/>
          </p:cNvSpPr>
          <p:nvPr/>
        </p:nvSpPr>
        <p:spPr bwMode="auto">
          <a:xfrm>
            <a:off x="495062" y="1350169"/>
            <a:ext cx="8911114" cy="0"/>
          </a:xfrm>
          <a:prstGeom prst="line">
            <a:avLst/>
          </a:prstGeom>
          <a:noFill/>
          <a:ln w="9525" cap="flat" cmpd="sng" algn="ctr">
            <a:solidFill>
              <a:schemeClr val="accent2"/>
            </a:solidFill>
            <a:prstDash val="dash"/>
            <a:round/>
            <a:headEnd type="none" w="med" len="med"/>
            <a:tailEnd type="none" w="med" len="med"/>
          </a:ln>
          <a:effectLst/>
        </p:spPr>
        <p:txBody>
          <a:bodyPr vert="horz" wrap="square" lIns="102870" tIns="51435" rIns="102870" bIns="51435" anchor="t" compatLnSpc="1"/>
          <a:lstStyle/>
          <a:p>
            <a:endParaRPr kumimoji="0" lang="en-US"/>
          </a:p>
        </p:txBody>
      </p:sp>
      <p:sp>
        <p:nvSpPr>
          <p:cNvPr id="10" name="9 Triángulo isósceles"/>
          <p:cNvSpPr>
            <a:spLocks noChangeAspect="1"/>
          </p:cNvSpPr>
          <p:nvPr/>
        </p:nvSpPr>
        <p:spPr>
          <a:xfrm rot="5400000">
            <a:off x="444414" y="7645627"/>
            <a:ext cx="225440" cy="130278"/>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2870" tIns="51435" rIns="102870" bIns="51435"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1" latinLnBrk="0" hangingPunct="1">
        <a:spcBef>
          <a:spcPct val="0"/>
        </a:spcBef>
        <a:buNone/>
        <a:defRPr kumimoji="0" sz="3600" kern="1200">
          <a:solidFill>
            <a:schemeClr val="tx2"/>
          </a:solidFill>
          <a:latin typeface="+mj-lt"/>
          <a:ea typeface="+mj-ea"/>
          <a:cs typeface="+mj-cs"/>
        </a:defRPr>
      </a:lvl1pPr>
    </p:titleStyle>
    <p:bodyStyle>
      <a:lvl1pPr marL="308610" indent="-308610" algn="l" rtl="0" eaLnBrk="1" latinLnBrk="0" hangingPunct="1">
        <a:spcBef>
          <a:spcPts val="675"/>
        </a:spcBef>
        <a:buClr>
          <a:schemeClr val="accent1"/>
        </a:buClr>
        <a:buSzPct val="76000"/>
        <a:buFont typeface="Wingdings 3"/>
        <a:buChar char=""/>
        <a:defRPr kumimoji="0" sz="2900" kern="1200">
          <a:solidFill>
            <a:schemeClr val="tx1"/>
          </a:solidFill>
          <a:latin typeface="+mn-lt"/>
          <a:ea typeface="+mn-ea"/>
          <a:cs typeface="+mn-cs"/>
        </a:defRPr>
      </a:lvl1pPr>
      <a:lvl2pPr marL="617220" indent="-308610" algn="l" rtl="0" eaLnBrk="1" latinLnBrk="0" hangingPunct="1">
        <a:spcBef>
          <a:spcPts val="563"/>
        </a:spcBef>
        <a:buClr>
          <a:schemeClr val="accent2"/>
        </a:buClr>
        <a:buSzPct val="76000"/>
        <a:buFont typeface="Wingdings 3"/>
        <a:buChar char=""/>
        <a:defRPr kumimoji="0" sz="2600" kern="1200">
          <a:solidFill>
            <a:schemeClr val="tx2"/>
          </a:solidFill>
          <a:latin typeface="+mn-lt"/>
          <a:ea typeface="+mn-ea"/>
          <a:cs typeface="+mn-cs"/>
        </a:defRPr>
      </a:lvl2pPr>
      <a:lvl3pPr marL="925830" indent="-257175" algn="l" rtl="0" eaLnBrk="1" latinLnBrk="0" hangingPunct="1">
        <a:spcBef>
          <a:spcPts val="563"/>
        </a:spcBef>
        <a:buClr>
          <a:schemeClr val="bg1">
            <a:shade val="50000"/>
          </a:schemeClr>
        </a:buClr>
        <a:buSzPct val="76000"/>
        <a:buFont typeface="Wingdings 3"/>
        <a:buChar char=""/>
        <a:defRPr kumimoji="0" sz="2300" kern="1200">
          <a:solidFill>
            <a:schemeClr val="tx1"/>
          </a:solidFill>
          <a:latin typeface="+mn-lt"/>
          <a:ea typeface="+mn-ea"/>
          <a:cs typeface="+mn-cs"/>
        </a:defRPr>
      </a:lvl3pPr>
      <a:lvl4pPr marL="1234440" indent="-257175" algn="l" rtl="0" eaLnBrk="1" latinLnBrk="0" hangingPunct="1">
        <a:spcBef>
          <a:spcPts val="450"/>
        </a:spcBef>
        <a:buClr>
          <a:schemeClr val="accent2">
            <a:shade val="75000"/>
          </a:schemeClr>
        </a:buClr>
        <a:buSzPct val="70000"/>
        <a:buFont typeface="Wingdings"/>
        <a:buChar char=""/>
        <a:defRPr kumimoji="0" sz="2000" kern="1200">
          <a:solidFill>
            <a:schemeClr val="tx1"/>
          </a:solidFill>
          <a:latin typeface="+mn-lt"/>
          <a:ea typeface="+mn-ea"/>
          <a:cs typeface="+mn-cs"/>
        </a:defRPr>
      </a:lvl4pPr>
      <a:lvl5pPr marL="1543050" indent="-257175" algn="l" rtl="0" eaLnBrk="1" latinLnBrk="0" hangingPunct="1">
        <a:spcBef>
          <a:spcPts val="338"/>
        </a:spcBef>
        <a:buClr>
          <a:schemeClr val="accent2"/>
        </a:buClr>
        <a:buSzPct val="70000"/>
        <a:buFont typeface="Wingdings"/>
        <a:buChar char=""/>
        <a:defRPr kumimoji="0" sz="1800" kern="1200">
          <a:solidFill>
            <a:schemeClr val="tx1"/>
          </a:solidFill>
          <a:latin typeface="+mn-lt"/>
          <a:ea typeface="+mn-ea"/>
          <a:cs typeface="+mn-cs"/>
        </a:defRPr>
      </a:lvl5pPr>
      <a:lvl6pPr marL="1851660" indent="-205740" algn="l" rtl="0" eaLnBrk="1" latinLnBrk="0" hangingPunct="1">
        <a:spcBef>
          <a:spcPts val="338"/>
        </a:spcBef>
        <a:buClr>
          <a:srgbClr val="9FB8CD">
            <a:shade val="75000"/>
          </a:srgbClr>
        </a:buClr>
        <a:buSzPct val="75000"/>
        <a:buFont typeface="Wingdings 3"/>
        <a:buChar char=""/>
        <a:defRPr kumimoji="0" lang="en-US" sz="1800" kern="1200" smtClean="0">
          <a:solidFill>
            <a:schemeClr val="tx1"/>
          </a:solidFill>
          <a:latin typeface="+mn-lt"/>
          <a:ea typeface="+mn-ea"/>
          <a:cs typeface="+mn-cs"/>
        </a:defRPr>
      </a:lvl6pPr>
      <a:lvl7pPr marL="2057400" indent="-205740" algn="l" rtl="0" eaLnBrk="1" latinLnBrk="0" hangingPunct="1">
        <a:spcBef>
          <a:spcPts val="338"/>
        </a:spcBef>
        <a:buClr>
          <a:srgbClr val="727CA3">
            <a:shade val="75000"/>
          </a:srgbClr>
        </a:buClr>
        <a:buSzPct val="75000"/>
        <a:buFont typeface="Wingdings 3"/>
        <a:buChar char=""/>
        <a:defRPr kumimoji="0" lang="en-US" sz="1600" kern="1200" smtClean="0">
          <a:solidFill>
            <a:schemeClr val="tx1"/>
          </a:solidFill>
          <a:latin typeface="+mn-lt"/>
          <a:ea typeface="+mn-ea"/>
          <a:cs typeface="+mn-cs"/>
        </a:defRPr>
      </a:lvl7pPr>
      <a:lvl8pPr marL="2263140" indent="-205740" algn="l" rtl="0" eaLnBrk="1" latinLnBrk="0" hangingPunct="1">
        <a:spcBef>
          <a:spcPts val="338"/>
        </a:spcBef>
        <a:buClr>
          <a:prstClr val="white">
            <a:shade val="50000"/>
          </a:prstClr>
        </a:buClr>
        <a:buSzPct val="75000"/>
        <a:buFont typeface="Wingdings 3"/>
        <a:buChar char=""/>
        <a:defRPr kumimoji="0" lang="en-US" sz="1600" kern="1200" smtClean="0">
          <a:solidFill>
            <a:schemeClr val="tx1"/>
          </a:solidFill>
          <a:latin typeface="+mn-lt"/>
          <a:ea typeface="+mn-ea"/>
          <a:cs typeface="+mn-cs"/>
        </a:defRPr>
      </a:lvl8pPr>
      <a:lvl9pPr marL="2468880" indent="-205740" algn="l" rtl="0" eaLnBrk="1" latinLnBrk="0" hangingPunct="1">
        <a:spcBef>
          <a:spcPts val="338"/>
        </a:spcBef>
        <a:buClr>
          <a:srgbClr val="9FB8CD"/>
        </a:buClr>
        <a:buSzPct val="75000"/>
        <a:buFont typeface="Wingdings 3"/>
        <a:buChar char=""/>
        <a:defRPr kumimoji="0" lang="en-US" sz="14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14350" algn="l" rtl="0" eaLnBrk="1" latinLnBrk="0" hangingPunct="1">
        <a:defRPr kumimoji="0" kern="1200">
          <a:solidFill>
            <a:schemeClr val="tx1"/>
          </a:solidFill>
          <a:latin typeface="+mn-lt"/>
          <a:ea typeface="+mn-ea"/>
          <a:cs typeface="+mn-cs"/>
        </a:defRPr>
      </a:lvl2pPr>
      <a:lvl3pPr marL="1028700" algn="l" rtl="0" eaLnBrk="1" latinLnBrk="0" hangingPunct="1">
        <a:defRPr kumimoji="0" kern="1200">
          <a:solidFill>
            <a:schemeClr val="tx1"/>
          </a:solidFill>
          <a:latin typeface="+mn-lt"/>
          <a:ea typeface="+mn-ea"/>
          <a:cs typeface="+mn-cs"/>
        </a:defRPr>
      </a:lvl3pPr>
      <a:lvl4pPr marL="1543050" algn="l" rtl="0" eaLnBrk="1" latinLnBrk="0" hangingPunct="1">
        <a:defRPr kumimoji="0" kern="1200">
          <a:solidFill>
            <a:schemeClr val="tx1"/>
          </a:solidFill>
          <a:latin typeface="+mn-lt"/>
          <a:ea typeface="+mn-ea"/>
          <a:cs typeface="+mn-cs"/>
        </a:defRPr>
      </a:lvl4pPr>
      <a:lvl5pPr marL="2057400" algn="l" rtl="0" eaLnBrk="1" latinLnBrk="0" hangingPunct="1">
        <a:defRPr kumimoji="0" kern="1200">
          <a:solidFill>
            <a:schemeClr val="tx1"/>
          </a:solidFill>
          <a:latin typeface="+mn-lt"/>
          <a:ea typeface="+mn-ea"/>
          <a:cs typeface="+mn-cs"/>
        </a:defRPr>
      </a:lvl5pPr>
      <a:lvl6pPr marL="2571750" algn="l" rtl="0" eaLnBrk="1" latinLnBrk="0" hangingPunct="1">
        <a:defRPr kumimoji="0" kern="1200">
          <a:solidFill>
            <a:schemeClr val="tx1"/>
          </a:solidFill>
          <a:latin typeface="+mn-lt"/>
          <a:ea typeface="+mn-ea"/>
          <a:cs typeface="+mn-cs"/>
        </a:defRPr>
      </a:lvl6pPr>
      <a:lvl7pPr marL="3086100" algn="l" rtl="0" eaLnBrk="1" latinLnBrk="0" hangingPunct="1">
        <a:defRPr kumimoji="0" kern="1200">
          <a:solidFill>
            <a:schemeClr val="tx1"/>
          </a:solidFill>
          <a:latin typeface="+mn-lt"/>
          <a:ea typeface="+mn-ea"/>
          <a:cs typeface="+mn-cs"/>
        </a:defRPr>
      </a:lvl7pPr>
      <a:lvl8pPr marL="3600450" algn="l" rtl="0" eaLnBrk="1" latinLnBrk="0" hangingPunct="1">
        <a:defRPr kumimoji="0" kern="1200">
          <a:solidFill>
            <a:schemeClr val="tx1"/>
          </a:solidFill>
          <a:latin typeface="+mn-lt"/>
          <a:ea typeface="+mn-ea"/>
          <a:cs typeface="+mn-cs"/>
        </a:defRPr>
      </a:lvl8pPr>
      <a:lvl9pPr marL="41148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muppetcentral.com/frames/sesame/ernie.jp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hyperlink" Target="http://www.muppetcentral.com/frames/sesame/ernie.jp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77.xml"/><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126083" y="4482554"/>
            <a:ext cx="8416925" cy="1350963"/>
          </a:xfrm>
        </p:spPr>
        <p:txBody>
          <a:bodyPr/>
          <a:lstStyle/>
          <a:p>
            <a:pPr eaLnBrk="1" hangingPunct="1"/>
            <a:r>
              <a:rPr lang="es-ES_tradnl" dirty="0"/>
              <a:t>Tema  2</a:t>
            </a:r>
            <a:endParaRPr lang="es-ES" dirty="0"/>
          </a:p>
        </p:txBody>
      </p:sp>
      <p:sp>
        <p:nvSpPr>
          <p:cNvPr id="11267" name="Rectangle 3"/>
          <p:cNvSpPr>
            <a:spLocks noGrp="1" noChangeArrowheads="1"/>
          </p:cNvSpPr>
          <p:nvPr>
            <p:ph type="subTitle" idx="1"/>
          </p:nvPr>
        </p:nvSpPr>
        <p:spPr>
          <a:xfrm>
            <a:off x="1350219" y="6066730"/>
            <a:ext cx="6931025" cy="992188"/>
          </a:xfrm>
        </p:spPr>
        <p:txBody>
          <a:bodyPr/>
          <a:lstStyle/>
          <a:p>
            <a:pPr eaLnBrk="1" hangingPunct="1"/>
            <a:r>
              <a:rPr lang="es-ES_tradnl" b="1" dirty="0"/>
              <a:t>Representación de la Información</a:t>
            </a:r>
            <a:endParaRPr lang="es-E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ctrTitle"/>
          </p:nvPr>
        </p:nvSpPr>
        <p:spPr>
          <a:xfrm>
            <a:off x="558131" y="4410546"/>
            <a:ext cx="8415338" cy="1350962"/>
          </a:xfrm>
        </p:spPr>
        <p:txBody>
          <a:bodyPr/>
          <a:lstStyle/>
          <a:p>
            <a:pPr eaLnBrk="1" hangingPunct="1"/>
            <a:r>
              <a:rPr lang="es-ES_tradnl" dirty="0"/>
              <a:t>2.3 Representación de datos numéricos</a:t>
            </a:r>
            <a:endParaRPr lang="es-E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2"/>
          <p:cNvSpPr>
            <a:spLocks noGrp="1" noChangeArrowheads="1"/>
          </p:cNvSpPr>
          <p:nvPr>
            <p:ph sz="quarter" idx="1"/>
          </p:nvPr>
        </p:nvSpPr>
        <p:spPr>
          <a:xfrm>
            <a:off x="493713" y="719138"/>
            <a:ext cx="8416925" cy="5670550"/>
          </a:xfrm>
        </p:spPr>
        <p:txBody>
          <a:bodyPr/>
          <a:lstStyle/>
          <a:p>
            <a:pPr algn="ctr" eaLnBrk="1" hangingPunct="1">
              <a:lnSpc>
                <a:spcPct val="90000"/>
              </a:lnSpc>
              <a:buFontTx/>
              <a:buNone/>
            </a:pPr>
            <a:endParaRPr lang="es-ES_tradnl"/>
          </a:p>
          <a:p>
            <a:pPr algn="ctr" eaLnBrk="1" hangingPunct="1">
              <a:lnSpc>
                <a:spcPct val="90000"/>
              </a:lnSpc>
              <a:buFontTx/>
              <a:buNone/>
            </a:pPr>
            <a:r>
              <a:rPr lang="es-ES_tradnl"/>
              <a:t>de</a:t>
            </a:r>
            <a:r>
              <a:rPr lang="es-ES_tradnl" sz="3900" b="1"/>
              <a:t> CISC</a:t>
            </a:r>
          </a:p>
          <a:p>
            <a:pPr algn="ctr" eaLnBrk="1" hangingPunct="1">
              <a:lnSpc>
                <a:spcPct val="90000"/>
              </a:lnSpc>
              <a:buFontTx/>
              <a:buNone/>
            </a:pPr>
            <a:r>
              <a:rPr lang="es-ES_tradnl"/>
              <a:t>Computador de Conjunto de Instrucciones Complejo</a:t>
            </a:r>
          </a:p>
          <a:p>
            <a:pPr algn="ctr" eaLnBrk="1" hangingPunct="1">
              <a:lnSpc>
                <a:spcPct val="90000"/>
              </a:lnSpc>
              <a:buFontTx/>
              <a:buNone/>
            </a:pPr>
            <a:r>
              <a:rPr lang="es-ES_tradnl"/>
              <a:t>(Complex Instruction Set Computer)</a:t>
            </a:r>
          </a:p>
          <a:p>
            <a:pPr algn="ctr" eaLnBrk="1" hangingPunct="1">
              <a:lnSpc>
                <a:spcPct val="90000"/>
              </a:lnSpc>
              <a:buFontTx/>
              <a:buNone/>
            </a:pPr>
            <a:endParaRPr lang="es-ES_tradnl"/>
          </a:p>
          <a:p>
            <a:pPr algn="ctr" eaLnBrk="1" hangingPunct="1">
              <a:lnSpc>
                <a:spcPct val="90000"/>
              </a:lnSpc>
              <a:buFontTx/>
              <a:buNone/>
            </a:pPr>
            <a:endParaRPr lang="es-ES_tradnl"/>
          </a:p>
          <a:p>
            <a:pPr algn="ctr" eaLnBrk="1" hangingPunct="1">
              <a:lnSpc>
                <a:spcPct val="90000"/>
              </a:lnSpc>
              <a:buFontTx/>
              <a:buNone/>
            </a:pPr>
            <a:r>
              <a:rPr lang="es-ES_tradnl"/>
              <a:t>a</a:t>
            </a:r>
            <a:r>
              <a:rPr lang="es-ES_tradnl" sz="3900" b="1"/>
              <a:t> RISC</a:t>
            </a:r>
          </a:p>
          <a:p>
            <a:pPr algn="ctr" eaLnBrk="1" hangingPunct="1">
              <a:lnSpc>
                <a:spcPct val="90000"/>
              </a:lnSpc>
              <a:buFontTx/>
              <a:buNone/>
            </a:pPr>
            <a:r>
              <a:rPr lang="es-ES_tradnl"/>
              <a:t>Computador de Conjunto de Instrucciones Simple</a:t>
            </a:r>
          </a:p>
          <a:p>
            <a:pPr algn="ctr" eaLnBrk="1" hangingPunct="1">
              <a:lnSpc>
                <a:spcPct val="90000"/>
              </a:lnSpc>
              <a:buFontTx/>
              <a:buNone/>
            </a:pPr>
            <a:r>
              <a:rPr lang="es-ES_tradnl"/>
              <a:t>(Reduced Instruction Set Computer)</a:t>
            </a:r>
          </a:p>
          <a:p>
            <a:pPr eaLnBrk="1" hangingPunct="1">
              <a:lnSpc>
                <a:spcPct val="90000"/>
              </a:lnSpc>
            </a:pPr>
            <a:endParaRPr lang="es-ES_tradnl"/>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noChangeArrowheads="1"/>
          </p:cNvSpPr>
          <p:nvPr>
            <p:ph type="subTitle" idx="1"/>
          </p:nvPr>
        </p:nvSpPr>
        <p:spPr>
          <a:xfrm>
            <a:off x="1926283" y="4266530"/>
            <a:ext cx="6929438" cy="2070100"/>
          </a:xfrm>
        </p:spPr>
        <p:txBody>
          <a:bodyPr>
            <a:normAutofit/>
          </a:bodyPr>
          <a:lstStyle/>
          <a:p>
            <a:pPr eaLnBrk="1" hangingPunct="1"/>
            <a:r>
              <a:rPr lang="es-ES_tradnl" sz="4800" dirty="0"/>
              <a:t>El repertorio de Instrucciones</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2"/>
          <p:cNvSpPr>
            <a:spLocks noGrp="1" noChangeArrowheads="1"/>
          </p:cNvSpPr>
          <p:nvPr>
            <p:ph type="title"/>
          </p:nvPr>
        </p:nvSpPr>
        <p:spPr>
          <a:xfrm>
            <a:off x="330200" y="269875"/>
            <a:ext cx="9158288" cy="900113"/>
          </a:xfrm>
        </p:spPr>
        <p:txBody>
          <a:bodyPr/>
          <a:lstStyle/>
          <a:p>
            <a:pPr eaLnBrk="1" hangingPunct="1"/>
            <a:r>
              <a:rPr lang="es-ES_tradnl" sz="2100"/>
              <a:t>Tipos de Operación</a:t>
            </a:r>
            <a:endParaRPr lang="es-ES_tradnl"/>
          </a:p>
        </p:txBody>
      </p:sp>
      <p:sp>
        <p:nvSpPr>
          <p:cNvPr id="118788" name="Rectangle 3"/>
          <p:cNvSpPr>
            <a:spLocks noGrp="1" noChangeArrowheads="1"/>
          </p:cNvSpPr>
          <p:nvPr>
            <p:ph sz="quarter" idx="1"/>
          </p:nvPr>
        </p:nvSpPr>
        <p:spPr>
          <a:xfrm>
            <a:off x="742950" y="1439863"/>
            <a:ext cx="8415338" cy="5761037"/>
          </a:xfrm>
        </p:spPr>
        <p:txBody>
          <a:bodyPr/>
          <a:lstStyle/>
          <a:p>
            <a:pPr eaLnBrk="1" hangingPunct="1">
              <a:lnSpc>
                <a:spcPct val="90000"/>
              </a:lnSpc>
            </a:pPr>
            <a:r>
              <a:rPr lang="es-ES_tradnl" sz="2000"/>
              <a:t>Movimiento de datos	Registro-memoria, registro-registro</a:t>
            </a:r>
            <a:endParaRPr lang="es-ES_tradnl" sz="1800"/>
          </a:p>
          <a:p>
            <a:pPr lvl="3" eaLnBrk="1" hangingPunct="1">
              <a:lnSpc>
                <a:spcPct val="90000"/>
              </a:lnSpc>
              <a:buFontTx/>
              <a:buNone/>
            </a:pPr>
            <a:r>
              <a:rPr lang="es-ES_tradnl" sz="1800"/>
              <a:t>			Acceso a pila</a:t>
            </a:r>
          </a:p>
          <a:p>
            <a:pPr lvl="3" eaLnBrk="1" hangingPunct="1">
              <a:lnSpc>
                <a:spcPct val="90000"/>
              </a:lnSpc>
              <a:buFontTx/>
              <a:buNone/>
            </a:pPr>
            <a:r>
              <a:rPr lang="es-ES_tradnl" sz="1800"/>
              <a:t>			Entrada/Salida</a:t>
            </a:r>
          </a:p>
          <a:p>
            <a:pPr lvl="3" eaLnBrk="1" hangingPunct="1">
              <a:lnSpc>
                <a:spcPct val="90000"/>
              </a:lnSpc>
              <a:buFontTx/>
              <a:buNone/>
            </a:pPr>
            <a:endParaRPr lang="es-ES_tradnl" sz="1800"/>
          </a:p>
          <a:p>
            <a:pPr eaLnBrk="1" hangingPunct="1">
              <a:lnSpc>
                <a:spcPct val="90000"/>
              </a:lnSpc>
            </a:pPr>
            <a:r>
              <a:rPr lang="es-ES_tradnl" sz="2000"/>
              <a:t>Aritméticas		Entero</a:t>
            </a:r>
          </a:p>
          <a:p>
            <a:pPr lvl="3" eaLnBrk="1" hangingPunct="1">
              <a:lnSpc>
                <a:spcPct val="90000"/>
              </a:lnSpc>
              <a:buFontTx/>
              <a:buNone/>
            </a:pPr>
            <a:r>
              <a:rPr lang="es-ES_tradnl" sz="1800"/>
              <a:t>			Flotante</a:t>
            </a:r>
          </a:p>
          <a:p>
            <a:pPr lvl="3" eaLnBrk="1" hangingPunct="1">
              <a:lnSpc>
                <a:spcPct val="90000"/>
              </a:lnSpc>
              <a:buFontTx/>
              <a:buNone/>
            </a:pPr>
            <a:r>
              <a:rPr lang="es-ES_tradnl" sz="1800"/>
              <a:t>			Desplazamientos aritméticos</a:t>
            </a:r>
          </a:p>
          <a:p>
            <a:pPr lvl="3" eaLnBrk="1" hangingPunct="1">
              <a:lnSpc>
                <a:spcPct val="90000"/>
              </a:lnSpc>
              <a:buFontTx/>
              <a:buNone/>
            </a:pPr>
            <a:r>
              <a:rPr lang="es-ES_tradnl" sz="1800"/>
              <a:t>			Decimal (BCD, Exceso-3, etc.)</a:t>
            </a:r>
          </a:p>
          <a:p>
            <a:pPr lvl="3" eaLnBrk="1" hangingPunct="1">
              <a:lnSpc>
                <a:spcPct val="90000"/>
              </a:lnSpc>
              <a:buFontTx/>
              <a:buNone/>
            </a:pPr>
            <a:endParaRPr lang="es-ES_tradnl" sz="1800"/>
          </a:p>
          <a:p>
            <a:pPr eaLnBrk="1" hangingPunct="1">
              <a:lnSpc>
                <a:spcPct val="90000"/>
              </a:lnSpc>
            </a:pPr>
            <a:r>
              <a:rPr lang="es-ES_tradnl" sz="2000"/>
              <a:t>Lógicas		Operaciones lógicas</a:t>
            </a:r>
            <a:r>
              <a:rPr lang="es-ES_tradnl" sz="1800"/>
              <a:t>, AND, OR, XOR, NOT</a:t>
            </a:r>
          </a:p>
          <a:p>
            <a:pPr lvl="3" eaLnBrk="1" hangingPunct="1">
              <a:lnSpc>
                <a:spcPct val="90000"/>
              </a:lnSpc>
              <a:buFontTx/>
              <a:buNone/>
            </a:pPr>
            <a:r>
              <a:rPr lang="es-ES_tradnl" sz="1800"/>
              <a:t>			Desplazamientos lógicos y rotaciones</a:t>
            </a:r>
          </a:p>
          <a:p>
            <a:pPr lvl="3" eaLnBrk="1" hangingPunct="1">
              <a:lnSpc>
                <a:spcPct val="90000"/>
              </a:lnSpc>
              <a:buFontTx/>
              <a:buNone/>
            </a:pPr>
            <a:r>
              <a:rPr lang="es-ES_tradnl" sz="1800"/>
              <a:t>			Test, Set, Reset, Conteo de bits, etc.</a:t>
            </a:r>
          </a:p>
          <a:p>
            <a:pPr lvl="3" eaLnBrk="1" hangingPunct="1">
              <a:lnSpc>
                <a:spcPct val="90000"/>
              </a:lnSpc>
              <a:buFontTx/>
              <a:buNone/>
            </a:pPr>
            <a:endParaRPr lang="es-ES_tradnl" sz="1800"/>
          </a:p>
          <a:p>
            <a:pPr eaLnBrk="1" hangingPunct="1">
              <a:lnSpc>
                <a:spcPct val="90000"/>
              </a:lnSpc>
            </a:pPr>
            <a:r>
              <a:rPr lang="es-ES_tradnl" sz="2000"/>
              <a:t>Control		Saltos incondicionales</a:t>
            </a:r>
          </a:p>
          <a:p>
            <a:pPr lvl="3" eaLnBrk="1" hangingPunct="1">
              <a:lnSpc>
                <a:spcPct val="90000"/>
              </a:lnSpc>
              <a:buFontTx/>
              <a:buNone/>
            </a:pPr>
            <a:r>
              <a:rPr lang="es-ES_tradnl" sz="1800"/>
              <a:t>			Saltos condicionales o bifurcaciones</a:t>
            </a:r>
          </a:p>
          <a:p>
            <a:pPr lvl="3" eaLnBrk="1" hangingPunct="1">
              <a:lnSpc>
                <a:spcPct val="90000"/>
              </a:lnSpc>
              <a:buFontTx/>
              <a:buNone/>
            </a:pPr>
            <a:r>
              <a:rPr lang="es-ES_tradnl" sz="1800"/>
              <a:t>			Rutinas e interrupciones software</a:t>
            </a:r>
          </a:p>
          <a:p>
            <a:pPr lvl="3" eaLnBrk="1" hangingPunct="1">
              <a:lnSpc>
                <a:spcPct val="90000"/>
              </a:lnSpc>
              <a:buFontTx/>
              <a:buNone/>
            </a:pPr>
            <a:r>
              <a:rPr lang="es-ES_tradnl" sz="1800"/>
              <a:t>			No clasificadas:  NOP, HALT, etc.</a:t>
            </a:r>
          </a:p>
          <a:p>
            <a:pPr eaLnBrk="1" hangingPunct="1">
              <a:lnSpc>
                <a:spcPct val="90000"/>
              </a:lnSpc>
            </a:pPr>
            <a:endParaRPr lang="es-ES_tradnl" sz="18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2"/>
          <p:cNvSpPr>
            <a:spLocks noGrp="1" noChangeArrowheads="1"/>
          </p:cNvSpPr>
          <p:nvPr>
            <p:ph type="title"/>
          </p:nvPr>
        </p:nvSpPr>
        <p:spPr>
          <a:xfrm>
            <a:off x="742950" y="0"/>
            <a:ext cx="8415338" cy="1350963"/>
          </a:xfrm>
        </p:spPr>
        <p:txBody>
          <a:bodyPr/>
          <a:lstStyle/>
          <a:p>
            <a:pPr eaLnBrk="1" hangingPunct="1"/>
            <a:r>
              <a:rPr lang="es-ES_tradnl" sz="2600"/>
              <a:t>Instrucciones de movimiento de datos</a:t>
            </a:r>
            <a:endParaRPr lang="es-ES_tradnl"/>
          </a:p>
        </p:txBody>
      </p:sp>
      <p:sp>
        <p:nvSpPr>
          <p:cNvPr id="119812" name="Rectangle 3"/>
          <p:cNvSpPr>
            <a:spLocks noGrp="1" noChangeArrowheads="1"/>
          </p:cNvSpPr>
          <p:nvPr>
            <p:ph sz="quarter" idx="1"/>
          </p:nvPr>
        </p:nvSpPr>
        <p:spPr>
          <a:xfrm>
            <a:off x="742950" y="2339975"/>
            <a:ext cx="8828088" cy="4860925"/>
          </a:xfrm>
        </p:spPr>
        <p:txBody>
          <a:bodyPr/>
          <a:lstStyle/>
          <a:p>
            <a:pPr eaLnBrk="1" hangingPunct="1"/>
            <a:r>
              <a:rPr lang="es-ES_tradnl" sz="2200"/>
              <a:t>Movimiento de datos (genérica) MOVE, MOVB, MOVI</a:t>
            </a:r>
          </a:p>
          <a:p>
            <a:pPr eaLnBrk="1" hangingPunct="1"/>
            <a:r>
              <a:rPr lang="es-ES_tradnl" sz="2200"/>
              <a:t>Si la fuente/destino es la memoria principal: LOAD/STORE ( LD / ST )</a:t>
            </a:r>
          </a:p>
          <a:p>
            <a:pPr eaLnBrk="1" hangingPunct="1"/>
            <a:r>
              <a:rPr lang="es-ES_tradnl" sz="2200"/>
              <a:t>Otras: EXCHANGE, Extracción de bits , etc.</a:t>
            </a:r>
          </a:p>
          <a:p>
            <a:pPr eaLnBrk="1" hangingPunct="1"/>
            <a:r>
              <a:rPr lang="es-ES_tradnl" sz="2200"/>
              <a:t>Acceso a la pila PUSH,POP, SWAP</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2"/>
          <p:cNvSpPr>
            <a:spLocks noGrp="1" noChangeArrowheads="1"/>
          </p:cNvSpPr>
          <p:nvPr>
            <p:ph type="title"/>
          </p:nvPr>
        </p:nvSpPr>
        <p:spPr/>
        <p:txBody>
          <a:bodyPr/>
          <a:lstStyle/>
          <a:p>
            <a:pPr eaLnBrk="1" hangingPunct="1"/>
            <a:r>
              <a:rPr lang="es-ES_tradnl"/>
              <a:t>Instrucciones aritméticas</a:t>
            </a:r>
          </a:p>
        </p:txBody>
      </p:sp>
      <p:sp>
        <p:nvSpPr>
          <p:cNvPr id="120836" name="Rectangle 3"/>
          <p:cNvSpPr>
            <a:spLocks noGrp="1" noChangeArrowheads="1"/>
          </p:cNvSpPr>
          <p:nvPr>
            <p:ph sz="quarter" idx="1"/>
          </p:nvPr>
        </p:nvSpPr>
        <p:spPr/>
        <p:txBody>
          <a:bodyPr/>
          <a:lstStyle/>
          <a:p>
            <a:pPr eaLnBrk="1" hangingPunct="1"/>
            <a:r>
              <a:rPr lang="es-ES_tradnl" sz="2200"/>
              <a:t>Aritmética de punto fijo o punto flotante</a:t>
            </a:r>
          </a:p>
          <a:p>
            <a:pPr eaLnBrk="1" hangingPunct="1"/>
            <a:r>
              <a:rPr lang="es-ES_tradnl" sz="2200"/>
              <a:t>En binario o decimal (BCD, Ex3)</a:t>
            </a:r>
          </a:p>
          <a:p>
            <a:pPr eaLnBrk="1" hangingPunct="1"/>
            <a:r>
              <a:rPr lang="es-ES_tradnl" sz="2200"/>
              <a:t>Operaciones básicas: Suma, resta, multiplicación y división</a:t>
            </a:r>
          </a:p>
          <a:p>
            <a:pPr eaLnBrk="1" hangingPunct="1"/>
            <a:r>
              <a:rPr lang="es-ES_tradnl" sz="2200"/>
              <a:t>Desplazamientos aritméticos</a:t>
            </a:r>
          </a:p>
          <a:p>
            <a:pPr eaLnBrk="1" hangingPunct="1"/>
            <a:r>
              <a:rPr lang="es-ES_tradnl" sz="2200"/>
              <a:t>Trigonométricas, logaritmos, exponenciales, a·b+c</a:t>
            </a:r>
          </a:p>
          <a:p>
            <a:pPr eaLnBrk="1" hangingPunct="1"/>
            <a:r>
              <a:rPr lang="es-ES_tradnl" sz="2200"/>
              <a:t>Instrucciones de conversión de datos (BCD, enteros, flotantes)</a:t>
            </a:r>
            <a:endParaRPr lang="es-ES_tradnl" sz="26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noChangeArrowheads="1"/>
          </p:cNvSpPr>
          <p:nvPr>
            <p:ph type="title"/>
          </p:nvPr>
        </p:nvSpPr>
        <p:spPr/>
        <p:txBody>
          <a:bodyPr/>
          <a:lstStyle/>
          <a:p>
            <a:pPr eaLnBrk="1" hangingPunct="1"/>
            <a:r>
              <a:rPr lang="es-ES_tradnl"/>
              <a:t>Instrucciones lógicas</a:t>
            </a:r>
          </a:p>
        </p:txBody>
      </p:sp>
      <p:sp>
        <p:nvSpPr>
          <p:cNvPr id="121860" name="Rectangle 3"/>
          <p:cNvSpPr>
            <a:spLocks noGrp="1" noChangeArrowheads="1"/>
          </p:cNvSpPr>
          <p:nvPr>
            <p:ph sz="quarter" idx="1"/>
          </p:nvPr>
        </p:nvSpPr>
        <p:spPr/>
        <p:txBody>
          <a:bodyPr/>
          <a:lstStyle/>
          <a:p>
            <a:pPr eaLnBrk="1" hangingPunct="1"/>
            <a:r>
              <a:rPr lang="es-ES_tradnl"/>
              <a:t>Instrucciones binarias: Operación bit a bit</a:t>
            </a:r>
          </a:p>
          <a:p>
            <a:pPr lvl="1" eaLnBrk="1" hangingPunct="1"/>
            <a:r>
              <a:rPr lang="es-ES_tradnl"/>
              <a:t>Or, Nor, And, Nand, Xor, Xnor, etc.</a:t>
            </a:r>
          </a:p>
          <a:p>
            <a:pPr eaLnBrk="1" hangingPunct="1"/>
            <a:r>
              <a:rPr lang="es-ES_tradnl"/>
              <a:t>Instrucciones unarias:</a:t>
            </a:r>
          </a:p>
          <a:p>
            <a:pPr lvl="1" eaLnBrk="1" hangingPunct="1"/>
            <a:r>
              <a:rPr lang="es-ES_tradnl"/>
              <a:t>Bit a bit:	 Not</a:t>
            </a:r>
          </a:p>
          <a:p>
            <a:pPr lvl="1" eaLnBrk="1" hangingPunct="1"/>
            <a:r>
              <a:rPr lang="es-ES_tradnl"/>
              <a:t>Sobre los bits: 	AND, OR, Conteo, Primer_1, etc.</a:t>
            </a:r>
          </a:p>
          <a:p>
            <a:pPr lvl="1" eaLnBrk="1" hangingPunct="1"/>
            <a:r>
              <a:rPr lang="es-ES_tradnl"/>
              <a:t>Desplazamientos lógicos y rotaciones, etc...</a:t>
            </a:r>
          </a:p>
          <a:p>
            <a:pPr lvl="1" eaLnBrk="1" hangingPunct="1"/>
            <a:endParaRPr lang="es-ES_tradnl"/>
          </a:p>
          <a:p>
            <a:pPr eaLnBrk="1" hangingPunct="1"/>
            <a:r>
              <a:rPr lang="es-ES_tradnl"/>
              <a:t>Instrucciones SET, RESET, etc..</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ChangeArrowheads="1"/>
          </p:cNvSpPr>
          <p:nvPr>
            <p:ph type="title"/>
          </p:nvPr>
        </p:nvSpPr>
        <p:spPr/>
        <p:txBody>
          <a:bodyPr/>
          <a:lstStyle/>
          <a:p>
            <a:pPr eaLnBrk="1" hangingPunct="1"/>
            <a:r>
              <a:rPr lang="es-ES_tradnl"/>
              <a:t>Instrucciones de control</a:t>
            </a:r>
          </a:p>
        </p:txBody>
      </p:sp>
      <p:sp>
        <p:nvSpPr>
          <p:cNvPr id="122884" name="Rectangle 3"/>
          <p:cNvSpPr>
            <a:spLocks noGrp="1" noChangeArrowheads="1"/>
          </p:cNvSpPr>
          <p:nvPr>
            <p:ph sz="quarter" idx="1"/>
          </p:nvPr>
        </p:nvSpPr>
        <p:spPr/>
        <p:txBody>
          <a:bodyPr/>
          <a:lstStyle/>
          <a:p>
            <a:pPr eaLnBrk="1" hangingPunct="1">
              <a:lnSpc>
                <a:spcPct val="90000"/>
              </a:lnSpc>
              <a:tabLst>
                <a:tab pos="1042988" algn="l"/>
              </a:tabLst>
            </a:pPr>
            <a:r>
              <a:rPr lang="es-ES_tradnl"/>
              <a:t>JUMP</a:t>
            </a:r>
          </a:p>
          <a:p>
            <a:pPr eaLnBrk="1" hangingPunct="1">
              <a:lnSpc>
                <a:spcPct val="90000"/>
              </a:lnSpc>
              <a:tabLst>
                <a:tab pos="1042988" algn="l"/>
              </a:tabLst>
            </a:pPr>
            <a:r>
              <a:rPr lang="es-ES_tradnl"/>
              <a:t>BRANCH</a:t>
            </a:r>
          </a:p>
          <a:p>
            <a:pPr marL="1127125" lvl="1" indent="-625475" eaLnBrk="1" hangingPunct="1">
              <a:lnSpc>
                <a:spcPct val="90000"/>
              </a:lnSpc>
              <a:buFontTx/>
              <a:buNone/>
              <a:tabLst>
                <a:tab pos="1042988" algn="l"/>
              </a:tabLst>
            </a:pPr>
            <a:r>
              <a:rPr lang="es-ES_tradnl" sz="2000"/>
              <a:t>Dependen de condiciones establecidas por instrucciones anteriores (flags) BNZ destino</a:t>
            </a:r>
          </a:p>
          <a:p>
            <a:pPr marL="1127125" lvl="1" indent="-625475" eaLnBrk="1" hangingPunct="1">
              <a:lnSpc>
                <a:spcPct val="90000"/>
              </a:lnSpc>
              <a:buFontTx/>
              <a:buNone/>
              <a:tabLst>
                <a:tab pos="1042988" algn="l"/>
              </a:tabLst>
            </a:pPr>
            <a:r>
              <a:rPr lang="es-ES_tradnl" sz="2000"/>
              <a:t>Dependen de condiciones establecidas por instrucciones actuales </a:t>
            </a:r>
          </a:p>
          <a:p>
            <a:pPr marL="1127125" lvl="1" indent="-625475" eaLnBrk="1" hangingPunct="1">
              <a:lnSpc>
                <a:spcPct val="90000"/>
              </a:lnSpc>
              <a:buFontTx/>
              <a:buNone/>
              <a:tabLst>
                <a:tab pos="1042988" algn="l"/>
              </a:tabLst>
            </a:pPr>
            <a:r>
              <a:rPr lang="es-ES_tradnl" sz="2000"/>
              <a:t>	BEQZ reg, destino  </a:t>
            </a:r>
          </a:p>
          <a:p>
            <a:pPr marL="1127125" lvl="1" indent="-625475" eaLnBrk="1" hangingPunct="1">
              <a:lnSpc>
                <a:spcPct val="90000"/>
              </a:lnSpc>
              <a:buFontTx/>
              <a:buNone/>
              <a:tabLst>
                <a:tab pos="1042988" algn="l"/>
              </a:tabLst>
            </a:pPr>
            <a:r>
              <a:rPr lang="es-ES_tradnl" sz="2000"/>
              <a:t>	BEQ rg1, rg2, destino</a:t>
            </a:r>
          </a:p>
          <a:p>
            <a:pPr lvl="2" indent="107950" eaLnBrk="1" hangingPunct="1">
              <a:lnSpc>
                <a:spcPct val="90000"/>
              </a:lnSpc>
              <a:tabLst>
                <a:tab pos="1042988" algn="l"/>
              </a:tabLst>
            </a:pPr>
            <a:endParaRPr lang="es-ES_tradnl" sz="1800"/>
          </a:p>
          <a:p>
            <a:pPr eaLnBrk="1" hangingPunct="1">
              <a:lnSpc>
                <a:spcPct val="90000"/>
              </a:lnSpc>
              <a:tabLst>
                <a:tab pos="1042988" algn="l"/>
              </a:tabLst>
            </a:pPr>
            <a:r>
              <a:rPr lang="es-ES_tradnl"/>
              <a:t>CALL y RET</a:t>
            </a:r>
          </a:p>
          <a:p>
            <a:pPr eaLnBrk="1" hangingPunct="1">
              <a:lnSpc>
                <a:spcPct val="90000"/>
              </a:lnSpc>
              <a:tabLst>
                <a:tab pos="1042988" algn="l"/>
              </a:tabLst>
            </a:pPr>
            <a:r>
              <a:rPr lang="es-ES_tradnl"/>
              <a:t>INT e IRET</a:t>
            </a:r>
          </a:p>
          <a:p>
            <a:pPr eaLnBrk="1" hangingPunct="1">
              <a:lnSpc>
                <a:spcPct val="90000"/>
              </a:lnSpc>
              <a:tabLst>
                <a:tab pos="1042988" algn="l"/>
              </a:tabLst>
            </a:pPr>
            <a:r>
              <a:rPr lang="es-ES_tradnl"/>
              <a:t>HALT, SU/US, NOP, etc.</a:t>
            </a:r>
          </a:p>
          <a:p>
            <a:pPr eaLnBrk="1" hangingPunct="1">
              <a:lnSpc>
                <a:spcPct val="90000"/>
              </a:lnSpc>
              <a:tabLst>
                <a:tab pos="1042988" algn="l"/>
              </a:tabLst>
            </a:pPr>
            <a:endParaRPr lang="es-ES_tradnl"/>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MIPS y su formato de instrucción</a:t>
            </a:r>
            <a:endParaRPr lang="es-ES" dirty="0"/>
          </a:p>
        </p:txBody>
      </p:sp>
      <p:sp>
        <p:nvSpPr>
          <p:cNvPr id="3" name="2 Marcador de contenido"/>
          <p:cNvSpPr>
            <a:spLocks noGrp="1"/>
          </p:cNvSpPr>
          <p:nvPr>
            <p:ph sz="quarter" idx="1"/>
          </p:nvPr>
        </p:nvSpPr>
        <p:spPr>
          <a:xfrm>
            <a:off x="630138" y="1530226"/>
            <a:ext cx="9271099" cy="6192688"/>
          </a:xfrm>
        </p:spPr>
        <p:txBody>
          <a:bodyPr>
            <a:normAutofit/>
          </a:bodyPr>
          <a:lstStyle/>
          <a:p>
            <a:r>
              <a:rPr lang="es-ES_tradnl" sz="2400" dirty="0"/>
              <a:t>Características del computador</a:t>
            </a:r>
          </a:p>
          <a:p>
            <a:pPr lvl="1"/>
            <a:r>
              <a:rPr lang="es-ES_tradnl" sz="1900" dirty="0"/>
              <a:t>32 bits (tamaño típico de sus estructuras)</a:t>
            </a:r>
          </a:p>
          <a:p>
            <a:pPr lvl="1"/>
            <a:r>
              <a:rPr lang="es-ES_tradnl" sz="1900" dirty="0"/>
              <a:t>64 instrucciones (6 bits </a:t>
            </a:r>
            <a:r>
              <a:rPr lang="es-ES_tradnl" sz="1900" dirty="0" err="1"/>
              <a:t>OpCode</a:t>
            </a:r>
            <a:r>
              <a:rPr lang="es-ES_tradnl" sz="1900" dirty="0"/>
              <a:t>). Número elevado de </a:t>
            </a:r>
            <a:r>
              <a:rPr lang="es-ES_tradnl" sz="1900" dirty="0" err="1"/>
              <a:t>subinstrucciones</a:t>
            </a:r>
            <a:endParaRPr lang="es-ES_tradnl" sz="1900" dirty="0"/>
          </a:p>
          <a:p>
            <a:r>
              <a:rPr lang="es-ES_tradnl" sz="2400" dirty="0"/>
              <a:t>La instrucción preestablece los MD de sus </a:t>
            </a:r>
            <a:r>
              <a:rPr lang="es-ES_tradnl" sz="2400" dirty="0" err="1"/>
              <a:t>operandos</a:t>
            </a:r>
            <a:endParaRPr lang="es-ES_tradnl" sz="2400" dirty="0"/>
          </a:p>
          <a:p>
            <a:pPr lvl="1"/>
            <a:r>
              <a:rPr lang="es-ES_tradnl" sz="2000" dirty="0"/>
              <a:t>0 bits para Modos de Direccionamiento</a:t>
            </a:r>
          </a:p>
          <a:p>
            <a:r>
              <a:rPr lang="es-ES_tradnl" sz="2400" dirty="0"/>
              <a:t>3 Modos posibles</a:t>
            </a:r>
          </a:p>
          <a:p>
            <a:pPr lvl="1"/>
            <a:r>
              <a:rPr lang="es-ES_tradnl" sz="2000" dirty="0"/>
              <a:t>Inmediato</a:t>
            </a:r>
          </a:p>
          <a:p>
            <a:pPr lvl="1"/>
            <a:r>
              <a:rPr lang="es-ES_tradnl" sz="2000" dirty="0"/>
              <a:t>Directo a registro</a:t>
            </a:r>
          </a:p>
          <a:p>
            <a:pPr lvl="1"/>
            <a:r>
              <a:rPr lang="es-ES_tradnl" sz="2000" dirty="0"/>
              <a:t>Relativo a registro (único modo que accede a memoria)</a:t>
            </a:r>
          </a:p>
          <a:p>
            <a:endParaRPr lang="es-ES_tradnl" sz="2400" dirty="0"/>
          </a:p>
          <a:p>
            <a:r>
              <a:rPr lang="es-ES_tradnl" sz="2400" dirty="0"/>
              <a:t>3 formatos, a los que se deben ajustar las instrucciones</a:t>
            </a:r>
          </a:p>
          <a:p>
            <a:pPr lvl="1"/>
            <a:r>
              <a:rPr lang="es-ES_tradnl" sz="2000" dirty="0" err="1"/>
              <a:t>Opcode</a:t>
            </a:r>
            <a:r>
              <a:rPr lang="es-ES_tradnl" sz="2000" dirty="0"/>
              <a:t> 0 </a:t>
            </a:r>
            <a:r>
              <a:rPr lang="es-ES_tradnl" sz="2000" dirty="0">
                <a:sym typeface="Wingdings" panose="05000000000000000000" pitchFamily="2" charset="2"/>
              </a:rPr>
              <a:t> 	</a:t>
            </a:r>
            <a:r>
              <a:rPr lang="es-ES_tradnl" sz="2000" dirty="0"/>
              <a:t>Formato R (tres campos registros)</a:t>
            </a:r>
          </a:p>
          <a:p>
            <a:pPr lvl="1"/>
            <a:r>
              <a:rPr lang="es-ES_tradnl" sz="2000" dirty="0" err="1"/>
              <a:t>Opcodes</a:t>
            </a:r>
            <a:r>
              <a:rPr lang="es-ES_tradnl" sz="2000" dirty="0"/>
              <a:t> 2 y 3 </a:t>
            </a:r>
            <a:r>
              <a:rPr lang="es-ES_tradnl" sz="2000" dirty="0">
                <a:sym typeface="Wingdings" panose="05000000000000000000" pitchFamily="2" charset="2"/>
              </a:rPr>
              <a:t>	</a:t>
            </a:r>
            <a:r>
              <a:rPr lang="es-ES_tradnl" sz="2000" dirty="0"/>
              <a:t>Formato J (1 dato numérico de 26 bits)</a:t>
            </a:r>
          </a:p>
          <a:p>
            <a:pPr lvl="1"/>
            <a:r>
              <a:rPr lang="es-ES_tradnl" sz="2000" dirty="0"/>
              <a:t>Resto </a:t>
            </a:r>
            <a:r>
              <a:rPr lang="es-ES_tradnl" sz="2000" dirty="0">
                <a:sym typeface="Wingdings" panose="05000000000000000000" pitchFamily="2" charset="2"/>
              </a:rPr>
              <a:t>		</a:t>
            </a:r>
            <a:r>
              <a:rPr lang="es-ES_tradnl" sz="2000" dirty="0"/>
              <a:t>Formato I (2 campos registros + 1 dato numérico)</a:t>
            </a:r>
          </a:p>
          <a:p>
            <a:pPr lvl="1"/>
            <a:r>
              <a:rPr lang="es-ES_tradnl" sz="2000" dirty="0"/>
              <a:t>(</a:t>
            </a:r>
            <a:r>
              <a:rPr lang="es-ES_tradnl" sz="2000" dirty="0" err="1"/>
              <a:t>Opcodes</a:t>
            </a:r>
            <a:r>
              <a:rPr lang="es-ES_tradnl" sz="2000" dirty="0"/>
              <a:t> 0100XX reservados para el futuro)</a:t>
            </a:r>
            <a:endParaRPr lang="es-ES" sz="2400" dirty="0"/>
          </a:p>
        </p:txBody>
      </p:sp>
      <p:sp>
        <p:nvSpPr>
          <p:cNvPr id="4" name="2 Marcador de contenido"/>
          <p:cNvSpPr txBox="1">
            <a:spLocks/>
          </p:cNvSpPr>
          <p:nvPr/>
        </p:nvSpPr>
        <p:spPr>
          <a:xfrm>
            <a:off x="702147" y="6282754"/>
            <a:ext cx="8415338" cy="1584176"/>
          </a:xfrm>
          <a:prstGeom prst="rect">
            <a:avLst/>
          </a:prstGeom>
        </p:spPr>
        <p:txBody>
          <a:bodyPr vert="horz" lIns="102870" tIns="51435" rIns="102870" bIns="51435">
            <a:normAutofit/>
          </a:bodyPr>
          <a:lstStyle>
            <a:lvl1pPr marL="308610" indent="-308610" algn="l" rtl="0" eaLnBrk="1" latinLnBrk="0" hangingPunct="1">
              <a:spcBef>
                <a:spcPts val="675"/>
              </a:spcBef>
              <a:buClr>
                <a:schemeClr val="accent1"/>
              </a:buClr>
              <a:buSzPct val="76000"/>
              <a:buFont typeface="Wingdings 3"/>
              <a:buChar char=""/>
              <a:defRPr kumimoji="0" sz="2900" kern="1200">
                <a:solidFill>
                  <a:schemeClr val="tx1"/>
                </a:solidFill>
                <a:latin typeface="+mn-lt"/>
                <a:ea typeface="+mn-ea"/>
                <a:cs typeface="+mn-cs"/>
              </a:defRPr>
            </a:lvl1pPr>
            <a:lvl2pPr marL="617220" indent="-308610" algn="l" rtl="0" eaLnBrk="1" latinLnBrk="0" hangingPunct="1">
              <a:spcBef>
                <a:spcPts val="563"/>
              </a:spcBef>
              <a:buClr>
                <a:schemeClr val="accent2"/>
              </a:buClr>
              <a:buSzPct val="76000"/>
              <a:buFont typeface="Wingdings 3"/>
              <a:buChar char=""/>
              <a:defRPr kumimoji="0" sz="2600" kern="1200">
                <a:solidFill>
                  <a:schemeClr val="tx2"/>
                </a:solidFill>
                <a:latin typeface="+mn-lt"/>
                <a:ea typeface="+mn-ea"/>
                <a:cs typeface="+mn-cs"/>
              </a:defRPr>
            </a:lvl2pPr>
            <a:lvl3pPr marL="925830" indent="-257175" algn="l" rtl="0" eaLnBrk="1" latinLnBrk="0" hangingPunct="1">
              <a:spcBef>
                <a:spcPts val="563"/>
              </a:spcBef>
              <a:buClr>
                <a:schemeClr val="bg1">
                  <a:shade val="50000"/>
                </a:schemeClr>
              </a:buClr>
              <a:buSzPct val="76000"/>
              <a:buFont typeface="Wingdings 3"/>
              <a:buChar char=""/>
              <a:defRPr kumimoji="0" sz="2300" kern="1200">
                <a:solidFill>
                  <a:schemeClr val="tx1"/>
                </a:solidFill>
                <a:latin typeface="+mn-lt"/>
                <a:ea typeface="+mn-ea"/>
                <a:cs typeface="+mn-cs"/>
              </a:defRPr>
            </a:lvl3pPr>
            <a:lvl4pPr marL="1234440" indent="-257175" algn="l" rtl="0" eaLnBrk="1" latinLnBrk="0" hangingPunct="1">
              <a:spcBef>
                <a:spcPts val="450"/>
              </a:spcBef>
              <a:buClr>
                <a:schemeClr val="accent2">
                  <a:shade val="75000"/>
                </a:schemeClr>
              </a:buClr>
              <a:buSzPct val="70000"/>
              <a:buFont typeface="Wingdings"/>
              <a:buChar char=""/>
              <a:defRPr kumimoji="0" sz="2000" kern="1200">
                <a:solidFill>
                  <a:schemeClr val="tx1"/>
                </a:solidFill>
                <a:latin typeface="+mn-lt"/>
                <a:ea typeface="+mn-ea"/>
                <a:cs typeface="+mn-cs"/>
              </a:defRPr>
            </a:lvl4pPr>
            <a:lvl5pPr marL="1543050" indent="-257175" algn="l" rtl="0" eaLnBrk="1" latinLnBrk="0" hangingPunct="1">
              <a:spcBef>
                <a:spcPts val="338"/>
              </a:spcBef>
              <a:buClr>
                <a:schemeClr val="accent2"/>
              </a:buClr>
              <a:buSzPct val="70000"/>
              <a:buFont typeface="Wingdings"/>
              <a:buChar char=""/>
              <a:defRPr kumimoji="0" sz="1800" kern="1200">
                <a:solidFill>
                  <a:schemeClr val="tx1"/>
                </a:solidFill>
                <a:latin typeface="+mn-lt"/>
                <a:ea typeface="+mn-ea"/>
                <a:cs typeface="+mn-cs"/>
              </a:defRPr>
            </a:lvl5pPr>
            <a:lvl6pPr marL="1851660" indent="-205740" algn="l" rtl="0" eaLnBrk="1" latinLnBrk="0" hangingPunct="1">
              <a:spcBef>
                <a:spcPts val="338"/>
              </a:spcBef>
              <a:buClr>
                <a:srgbClr val="9FB8CD">
                  <a:shade val="75000"/>
                </a:srgbClr>
              </a:buClr>
              <a:buSzPct val="75000"/>
              <a:buFont typeface="Wingdings 3"/>
              <a:buChar char=""/>
              <a:defRPr kumimoji="0" lang="en-US" sz="1800" kern="1200" smtClean="0">
                <a:solidFill>
                  <a:schemeClr val="tx1"/>
                </a:solidFill>
                <a:latin typeface="+mn-lt"/>
                <a:ea typeface="+mn-ea"/>
                <a:cs typeface="+mn-cs"/>
              </a:defRPr>
            </a:lvl6pPr>
            <a:lvl7pPr marL="2057400" indent="-205740" algn="l" rtl="0" eaLnBrk="1" latinLnBrk="0" hangingPunct="1">
              <a:spcBef>
                <a:spcPts val="338"/>
              </a:spcBef>
              <a:buClr>
                <a:srgbClr val="727CA3">
                  <a:shade val="75000"/>
                </a:srgbClr>
              </a:buClr>
              <a:buSzPct val="75000"/>
              <a:buFont typeface="Wingdings 3"/>
              <a:buChar char=""/>
              <a:defRPr kumimoji="0" lang="en-US" sz="1600" kern="1200" smtClean="0">
                <a:solidFill>
                  <a:schemeClr val="tx1"/>
                </a:solidFill>
                <a:latin typeface="+mn-lt"/>
                <a:ea typeface="+mn-ea"/>
                <a:cs typeface="+mn-cs"/>
              </a:defRPr>
            </a:lvl7pPr>
            <a:lvl8pPr marL="2263140" indent="-205740" algn="l" rtl="0" eaLnBrk="1" latinLnBrk="0" hangingPunct="1">
              <a:spcBef>
                <a:spcPts val="338"/>
              </a:spcBef>
              <a:buClr>
                <a:prstClr val="white">
                  <a:shade val="50000"/>
                </a:prstClr>
              </a:buClr>
              <a:buSzPct val="75000"/>
              <a:buFont typeface="Wingdings 3"/>
              <a:buChar char=""/>
              <a:defRPr kumimoji="0" lang="en-US" sz="1600" kern="1200" smtClean="0">
                <a:solidFill>
                  <a:schemeClr val="tx1"/>
                </a:solidFill>
                <a:latin typeface="+mn-lt"/>
                <a:ea typeface="+mn-ea"/>
                <a:cs typeface="+mn-cs"/>
              </a:defRPr>
            </a:lvl8pPr>
            <a:lvl9pPr marL="2468880" indent="-205740" algn="l" rtl="0" eaLnBrk="1" latinLnBrk="0" hangingPunct="1">
              <a:spcBef>
                <a:spcPts val="338"/>
              </a:spcBef>
              <a:buClr>
                <a:srgbClr val="9FB8CD"/>
              </a:buClr>
              <a:buSzPct val="75000"/>
              <a:buFont typeface="Wingdings 3"/>
              <a:buChar char=""/>
              <a:defRPr kumimoji="0" lang="en-US" sz="1400" kern="1200" smtClean="0">
                <a:solidFill>
                  <a:schemeClr val="tx1"/>
                </a:solidFill>
                <a:latin typeface="+mn-lt"/>
                <a:ea typeface="+mn-ea"/>
                <a:cs typeface="+mn-cs"/>
              </a:defRPr>
            </a:lvl9pPr>
          </a:lstStyle>
          <a:p>
            <a:pPr fontAlgn="auto">
              <a:spcAft>
                <a:spcPts val="0"/>
              </a:spcAft>
            </a:pPr>
            <a:endParaRPr lang="es-ES_tradnl" sz="2400" dirty="0"/>
          </a:p>
          <a:p>
            <a:pPr fontAlgn="auto">
              <a:spcAft>
                <a:spcPts val="0"/>
              </a:spcAft>
            </a:pPr>
            <a:endParaRPr lang="es-ES" sz="24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0338" name="Object 6"/>
          <p:cNvGraphicFramePr>
            <a:graphicFrameLocks noChangeAspect="1"/>
          </p:cNvGraphicFramePr>
          <p:nvPr/>
        </p:nvGraphicFramePr>
        <p:xfrm>
          <a:off x="2245520" y="1333202"/>
          <a:ext cx="5203826" cy="1498600"/>
        </p:xfrm>
        <a:graphic>
          <a:graphicData uri="http://schemas.openxmlformats.org/presentationml/2006/ole">
            <mc:AlternateContent xmlns:mc="http://schemas.openxmlformats.org/markup-compatibility/2006">
              <mc:Choice xmlns:v="urn:schemas-microsoft-com:vml" Requires="v">
                <p:oleObj name="Gráfico" r:id="rId2" imgW="7639236" imgH="2200686" progId="MSGraph.Chart.8">
                  <p:embed/>
                </p:oleObj>
              </mc:Choice>
              <mc:Fallback>
                <p:oleObj name="Gráfico" r:id="rId2" imgW="7639236" imgH="2200686" progId="MSGraph.Chart.8">
                  <p:embed/>
                  <p:pic>
                    <p:nvPicPr>
                      <p:cNvPr id="270338"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5520" y="1333202"/>
                        <a:ext cx="5203826" cy="149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1 Título"/>
          <p:cNvSpPr>
            <a:spLocks noGrp="1"/>
          </p:cNvSpPr>
          <p:nvPr>
            <p:ph type="title"/>
          </p:nvPr>
        </p:nvSpPr>
        <p:spPr>
          <a:xfrm>
            <a:off x="702147" y="306090"/>
            <a:ext cx="8415338" cy="864096"/>
          </a:xfrm>
        </p:spPr>
        <p:txBody>
          <a:bodyPr/>
          <a:lstStyle/>
          <a:p>
            <a:r>
              <a:rPr lang="es-ES_tradnl" dirty="0"/>
              <a:t>Formatos del MIPS</a:t>
            </a:r>
            <a:endParaRPr lang="es-ES" dirty="0"/>
          </a:p>
        </p:txBody>
      </p:sp>
      <p:sp>
        <p:nvSpPr>
          <p:cNvPr id="11" name="2 Marcador de contenido"/>
          <p:cNvSpPr>
            <a:spLocks noGrp="1"/>
          </p:cNvSpPr>
          <p:nvPr>
            <p:ph sz="quarter" idx="1"/>
          </p:nvPr>
        </p:nvSpPr>
        <p:spPr>
          <a:xfrm>
            <a:off x="877368" y="2989386"/>
            <a:ext cx="8496944" cy="2880320"/>
          </a:xfrm>
        </p:spPr>
        <p:txBody>
          <a:bodyPr/>
          <a:lstStyle/>
          <a:p>
            <a:r>
              <a:rPr lang="es-ES_tradnl" sz="2800" dirty="0"/>
              <a:t>El resto de instrucciones de ajustan a los 3formatos:</a:t>
            </a:r>
          </a:p>
          <a:p>
            <a:pPr lvl="1"/>
            <a:r>
              <a:rPr lang="es-ES_tradnl" sz="2300" dirty="0"/>
              <a:t>Ejemplos: Tipo I</a:t>
            </a:r>
          </a:p>
          <a:p>
            <a:pPr lvl="2"/>
            <a:r>
              <a:rPr lang="es-ES_tradnl" sz="1900" dirty="0"/>
              <a:t>load R1, 1024(R2)</a:t>
            </a:r>
          </a:p>
          <a:p>
            <a:pPr lvl="2"/>
            <a:r>
              <a:rPr lang="es-ES_tradnl" sz="1900" dirty="0" err="1"/>
              <a:t>store</a:t>
            </a:r>
            <a:r>
              <a:rPr lang="es-ES_tradnl" sz="1900" dirty="0"/>
              <a:t> R2, 1023(R1)</a:t>
            </a:r>
          </a:p>
          <a:p>
            <a:pPr lvl="2"/>
            <a:r>
              <a:rPr lang="es-ES_tradnl" sz="1900" dirty="0" err="1"/>
              <a:t>addi</a:t>
            </a:r>
            <a:r>
              <a:rPr lang="es-ES_tradnl" sz="1900" dirty="0"/>
              <a:t> R1,R2,#500 (suma R2 con valor inmediato)</a:t>
            </a:r>
          </a:p>
          <a:p>
            <a:pPr lvl="2"/>
            <a:r>
              <a:rPr lang="es-ES_tradnl" sz="1900" dirty="0" err="1"/>
              <a:t>beqz</a:t>
            </a:r>
            <a:r>
              <a:rPr lang="es-ES_tradnl" sz="1900" dirty="0"/>
              <a:t> R1, 200 (salta a PC+200 si R1 es cero)</a:t>
            </a:r>
          </a:p>
          <a:p>
            <a:pPr lvl="2"/>
            <a:endParaRPr lang="es-ES_tradnl" sz="1900" dirty="0"/>
          </a:p>
        </p:txBody>
      </p:sp>
      <p:sp>
        <p:nvSpPr>
          <p:cNvPr id="8" name="7 CuadroTexto"/>
          <p:cNvSpPr txBox="1"/>
          <p:nvPr/>
        </p:nvSpPr>
        <p:spPr>
          <a:xfrm>
            <a:off x="805360" y="2053282"/>
            <a:ext cx="1656184" cy="369332"/>
          </a:xfrm>
          <a:prstGeom prst="rect">
            <a:avLst/>
          </a:prstGeom>
          <a:noFill/>
        </p:spPr>
        <p:txBody>
          <a:bodyPr wrap="square" rtlCol="0">
            <a:spAutoFit/>
          </a:bodyPr>
          <a:lstStyle/>
          <a:p>
            <a:pPr algn="l"/>
            <a:r>
              <a:rPr lang="es-ES_tradnl" sz="1800" dirty="0"/>
              <a:t>Load / </a:t>
            </a:r>
            <a:r>
              <a:rPr lang="es-ES_tradnl" sz="1800" dirty="0" err="1"/>
              <a:t>Store</a:t>
            </a:r>
            <a:endParaRPr lang="es-ES" sz="1800" dirty="0"/>
          </a:p>
        </p:txBody>
      </p:sp>
      <p:sp>
        <p:nvSpPr>
          <p:cNvPr id="9" name="8 CuadroTexto"/>
          <p:cNvSpPr txBox="1"/>
          <p:nvPr/>
        </p:nvSpPr>
        <p:spPr>
          <a:xfrm>
            <a:off x="805360" y="1621234"/>
            <a:ext cx="1152128" cy="369332"/>
          </a:xfrm>
          <a:prstGeom prst="rect">
            <a:avLst/>
          </a:prstGeom>
          <a:noFill/>
        </p:spPr>
        <p:txBody>
          <a:bodyPr wrap="square" rtlCol="0">
            <a:spAutoFit/>
          </a:bodyPr>
          <a:lstStyle/>
          <a:p>
            <a:pPr algn="l"/>
            <a:r>
              <a:rPr lang="es-ES_tradnl" sz="1800" dirty="0" err="1"/>
              <a:t>Reg</a:t>
            </a:r>
            <a:r>
              <a:rPr lang="es-ES_tradnl" sz="1800" dirty="0"/>
              <a:t> / </a:t>
            </a:r>
            <a:r>
              <a:rPr lang="es-ES_tradnl" sz="1800" dirty="0" err="1"/>
              <a:t>Reg</a:t>
            </a:r>
            <a:endParaRPr lang="es-ES" sz="1800" dirty="0"/>
          </a:p>
        </p:txBody>
      </p:sp>
      <p:sp>
        <p:nvSpPr>
          <p:cNvPr id="10" name="9 CuadroTexto"/>
          <p:cNvSpPr txBox="1"/>
          <p:nvPr/>
        </p:nvSpPr>
        <p:spPr>
          <a:xfrm>
            <a:off x="805360" y="2485330"/>
            <a:ext cx="1152128" cy="369332"/>
          </a:xfrm>
          <a:prstGeom prst="rect">
            <a:avLst/>
          </a:prstGeom>
          <a:noFill/>
        </p:spPr>
        <p:txBody>
          <a:bodyPr wrap="square" rtlCol="0">
            <a:spAutoFit/>
          </a:bodyPr>
          <a:lstStyle/>
          <a:p>
            <a:pPr algn="l"/>
            <a:r>
              <a:rPr lang="es-ES_tradnl" sz="1800" dirty="0" err="1"/>
              <a:t>Jump</a:t>
            </a:r>
            <a:endParaRPr lang="es-ES" sz="1800" dirty="0"/>
          </a:p>
        </p:txBody>
      </p:sp>
      <p:sp>
        <p:nvSpPr>
          <p:cNvPr id="12" name="11 CuadroTexto"/>
          <p:cNvSpPr txBox="1"/>
          <p:nvPr/>
        </p:nvSpPr>
        <p:spPr>
          <a:xfrm>
            <a:off x="7358088" y="1765250"/>
            <a:ext cx="1944216" cy="369332"/>
          </a:xfrm>
          <a:prstGeom prst="rect">
            <a:avLst/>
          </a:prstGeom>
          <a:noFill/>
        </p:spPr>
        <p:txBody>
          <a:bodyPr wrap="square" rtlCol="0">
            <a:spAutoFit/>
          </a:bodyPr>
          <a:lstStyle/>
          <a:p>
            <a:pPr algn="l"/>
            <a:r>
              <a:rPr lang="es-ES_tradnl" sz="1800" dirty="0"/>
              <a:t>tipo R</a:t>
            </a:r>
            <a:endParaRPr lang="es-ES" sz="1800" dirty="0"/>
          </a:p>
        </p:txBody>
      </p:sp>
      <p:sp>
        <p:nvSpPr>
          <p:cNvPr id="13" name="12 CuadroTexto"/>
          <p:cNvSpPr txBox="1"/>
          <p:nvPr/>
        </p:nvSpPr>
        <p:spPr>
          <a:xfrm>
            <a:off x="7358088" y="2053282"/>
            <a:ext cx="1224136" cy="369332"/>
          </a:xfrm>
          <a:prstGeom prst="rect">
            <a:avLst/>
          </a:prstGeom>
          <a:noFill/>
        </p:spPr>
        <p:txBody>
          <a:bodyPr wrap="square" rtlCol="0">
            <a:spAutoFit/>
          </a:bodyPr>
          <a:lstStyle/>
          <a:p>
            <a:pPr algn="l"/>
            <a:r>
              <a:rPr lang="es-ES_tradnl" sz="1800" dirty="0"/>
              <a:t>tipo I</a:t>
            </a:r>
            <a:endParaRPr lang="es-ES" sz="1800" dirty="0"/>
          </a:p>
        </p:txBody>
      </p:sp>
      <p:sp>
        <p:nvSpPr>
          <p:cNvPr id="14" name="13 CuadroTexto"/>
          <p:cNvSpPr txBox="1"/>
          <p:nvPr/>
        </p:nvSpPr>
        <p:spPr>
          <a:xfrm>
            <a:off x="7358088" y="2341314"/>
            <a:ext cx="2232248" cy="369332"/>
          </a:xfrm>
          <a:prstGeom prst="rect">
            <a:avLst/>
          </a:prstGeom>
          <a:noFill/>
        </p:spPr>
        <p:txBody>
          <a:bodyPr wrap="square" rtlCol="0">
            <a:spAutoFit/>
          </a:bodyPr>
          <a:lstStyle/>
          <a:p>
            <a:pPr algn="l"/>
            <a:r>
              <a:rPr lang="es-ES_tradnl" sz="1800" dirty="0"/>
              <a:t>tipo J</a:t>
            </a:r>
            <a:endParaRPr lang="es-ES" sz="1800" dirty="0"/>
          </a:p>
        </p:txBody>
      </p:sp>
      <p:graphicFrame>
        <p:nvGraphicFramePr>
          <p:cNvPr id="16" name="15 Tabla"/>
          <p:cNvGraphicFramePr>
            <a:graphicFrameLocks noGrp="1"/>
          </p:cNvGraphicFramePr>
          <p:nvPr>
            <p:extLst>
              <p:ext uri="{D42A27DB-BD31-4B8C-83A1-F6EECF244321}">
                <p14:modId xmlns:p14="http://schemas.microsoft.com/office/powerpoint/2010/main" val="3465401203"/>
              </p:ext>
            </p:extLst>
          </p:nvPr>
        </p:nvGraphicFramePr>
        <p:xfrm>
          <a:off x="681868" y="5994722"/>
          <a:ext cx="7781662" cy="1878324"/>
        </p:xfrm>
        <a:graphic>
          <a:graphicData uri="http://schemas.openxmlformats.org/drawingml/2006/table">
            <a:tbl>
              <a:tblPr/>
              <a:tblGrid>
                <a:gridCol w="1111666">
                  <a:extLst>
                    <a:ext uri="{9D8B030D-6E8A-4147-A177-3AD203B41FA5}">
                      <a16:colId xmlns:a16="http://schemas.microsoft.com/office/drawing/2014/main" val="20000"/>
                    </a:ext>
                  </a:extLst>
                </a:gridCol>
                <a:gridCol w="1111666">
                  <a:extLst>
                    <a:ext uri="{9D8B030D-6E8A-4147-A177-3AD203B41FA5}">
                      <a16:colId xmlns:a16="http://schemas.microsoft.com/office/drawing/2014/main" val="20001"/>
                    </a:ext>
                  </a:extLst>
                </a:gridCol>
                <a:gridCol w="1111666">
                  <a:extLst>
                    <a:ext uri="{9D8B030D-6E8A-4147-A177-3AD203B41FA5}">
                      <a16:colId xmlns:a16="http://schemas.microsoft.com/office/drawing/2014/main" val="20002"/>
                    </a:ext>
                  </a:extLst>
                </a:gridCol>
                <a:gridCol w="1111666">
                  <a:extLst>
                    <a:ext uri="{9D8B030D-6E8A-4147-A177-3AD203B41FA5}">
                      <a16:colId xmlns:a16="http://schemas.microsoft.com/office/drawing/2014/main" val="20003"/>
                    </a:ext>
                  </a:extLst>
                </a:gridCol>
                <a:gridCol w="1111666">
                  <a:extLst>
                    <a:ext uri="{9D8B030D-6E8A-4147-A177-3AD203B41FA5}">
                      <a16:colId xmlns:a16="http://schemas.microsoft.com/office/drawing/2014/main" val="20004"/>
                    </a:ext>
                  </a:extLst>
                </a:gridCol>
                <a:gridCol w="1111666">
                  <a:extLst>
                    <a:ext uri="{9D8B030D-6E8A-4147-A177-3AD203B41FA5}">
                      <a16:colId xmlns:a16="http://schemas.microsoft.com/office/drawing/2014/main" val="20005"/>
                    </a:ext>
                  </a:extLst>
                </a:gridCol>
                <a:gridCol w="1111666">
                  <a:extLst>
                    <a:ext uri="{9D8B030D-6E8A-4147-A177-3AD203B41FA5}">
                      <a16:colId xmlns:a16="http://schemas.microsoft.com/office/drawing/2014/main" val="20006"/>
                    </a:ext>
                  </a:extLst>
                </a:gridCol>
              </a:tblGrid>
              <a:tr h="326665">
                <a:tc>
                  <a:txBody>
                    <a:bodyPr/>
                    <a:lstStyle/>
                    <a:p>
                      <a:r>
                        <a:rPr lang="es-ES" sz="1600" dirty="0"/>
                        <a:t>Formato</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a:r>
                        <a:rPr lang="es-ES" sz="1600"/>
                        <a:t>Bits</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571664">
                <a:tc>
                  <a:txBody>
                    <a:bodyPr/>
                    <a:lstStyle/>
                    <a:p>
                      <a:r>
                        <a:rPr lang="es-ES" sz="1600"/>
                        <a:t> </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600"/>
                        <a:t>31        26</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600"/>
                        <a:t>25          21</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600"/>
                        <a:t>20          16</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600"/>
                        <a:t>15          11</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600"/>
                        <a:t>10          6</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600"/>
                        <a:t>5          0</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6665">
                <a:tc>
                  <a:txBody>
                    <a:bodyPr/>
                    <a:lstStyle/>
                    <a:p>
                      <a:r>
                        <a:rPr lang="es-ES" sz="1600"/>
                        <a:t>tipo-R</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600" dirty="0"/>
                        <a:t>000000</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600"/>
                        <a:t>Rs1</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600"/>
                        <a:t>Rs2</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600"/>
                        <a:t>Rd</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600" i="1" dirty="0"/>
                        <a:t>no</a:t>
                      </a:r>
                      <a:r>
                        <a:rPr lang="es-ES" sz="1600" i="1" baseline="0" dirty="0"/>
                        <a:t> </a:t>
                      </a:r>
                      <a:r>
                        <a:rPr lang="es-ES" sz="1600" i="1" dirty="0"/>
                        <a:t>usado</a:t>
                      </a:r>
                      <a:endParaRPr lang="es-ES" sz="1600" dirty="0"/>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600" i="1" dirty="0" err="1"/>
                        <a:t>subcode</a:t>
                      </a:r>
                      <a:endParaRPr lang="es-ES" sz="1600" dirty="0"/>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26665">
                <a:tc>
                  <a:txBody>
                    <a:bodyPr/>
                    <a:lstStyle/>
                    <a:p>
                      <a:r>
                        <a:rPr lang="es-ES" sz="1600"/>
                        <a:t>tipo-I</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600" i="1"/>
                        <a:t>opcode</a:t>
                      </a:r>
                      <a:endParaRPr lang="es-ES" sz="1600"/>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600"/>
                        <a:t>Rs1</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600"/>
                        <a:t>Rd</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s-ES" sz="1600" i="1" dirty="0" err="1"/>
                        <a:t>immediato</a:t>
                      </a:r>
                      <a:endParaRPr lang="es-ES" sz="1600" dirty="0"/>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3"/>
                  </a:ext>
                </a:extLst>
              </a:tr>
              <a:tr h="326665">
                <a:tc>
                  <a:txBody>
                    <a:bodyPr/>
                    <a:lstStyle/>
                    <a:p>
                      <a:r>
                        <a:rPr lang="es-ES" sz="1600"/>
                        <a:t>tipo-J</a:t>
                      </a:r>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600" i="1"/>
                        <a:t>opcode</a:t>
                      </a:r>
                      <a:endParaRPr lang="es-ES" sz="1600"/>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a:r>
                        <a:rPr lang="es-ES" sz="1600" i="1" dirty="0"/>
                        <a:t>valor</a:t>
                      </a:r>
                      <a:endParaRPr lang="es-ES" sz="1600" dirty="0"/>
                    </a:p>
                  </a:txBody>
                  <a:tcPr marL="81666" marR="81666" marT="40833" marB="4083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Tabla"/>
          <p:cNvGraphicFramePr>
            <a:graphicFrameLocks noGrp="1"/>
          </p:cNvGraphicFramePr>
          <p:nvPr/>
        </p:nvGraphicFramePr>
        <p:xfrm>
          <a:off x="558131" y="234082"/>
          <a:ext cx="8623027" cy="7373172"/>
        </p:xfrm>
        <a:graphic>
          <a:graphicData uri="http://schemas.openxmlformats.org/drawingml/2006/table">
            <a:tbl>
              <a:tblPr/>
              <a:tblGrid>
                <a:gridCol w="638195">
                  <a:extLst>
                    <a:ext uri="{9D8B030D-6E8A-4147-A177-3AD203B41FA5}">
                      <a16:colId xmlns:a16="http://schemas.microsoft.com/office/drawing/2014/main" val="20000"/>
                    </a:ext>
                  </a:extLst>
                </a:gridCol>
                <a:gridCol w="2028933">
                  <a:extLst>
                    <a:ext uri="{9D8B030D-6E8A-4147-A177-3AD203B41FA5}">
                      <a16:colId xmlns:a16="http://schemas.microsoft.com/office/drawing/2014/main" val="20001"/>
                    </a:ext>
                  </a:extLst>
                </a:gridCol>
                <a:gridCol w="654495">
                  <a:extLst>
                    <a:ext uri="{9D8B030D-6E8A-4147-A177-3AD203B41FA5}">
                      <a16:colId xmlns:a16="http://schemas.microsoft.com/office/drawing/2014/main" val="20002"/>
                    </a:ext>
                  </a:extLst>
                </a:gridCol>
                <a:gridCol w="1767136">
                  <a:extLst>
                    <a:ext uri="{9D8B030D-6E8A-4147-A177-3AD203B41FA5}">
                      <a16:colId xmlns:a16="http://schemas.microsoft.com/office/drawing/2014/main" val="20003"/>
                    </a:ext>
                  </a:extLst>
                </a:gridCol>
                <a:gridCol w="3534268">
                  <a:extLst>
                    <a:ext uri="{9D8B030D-6E8A-4147-A177-3AD203B41FA5}">
                      <a16:colId xmlns:a16="http://schemas.microsoft.com/office/drawing/2014/main" val="20004"/>
                    </a:ext>
                  </a:extLst>
                </a:gridCol>
              </a:tblGrid>
              <a:tr h="104242">
                <a:tc>
                  <a:txBody>
                    <a:bodyPr/>
                    <a:lstStyle/>
                    <a:p>
                      <a:pPr algn="ctr"/>
                      <a:r>
                        <a:rPr lang="es-ES" sz="1400" dirty="0" err="1"/>
                        <a:t>Instr</a:t>
                      </a:r>
                      <a:r>
                        <a:rPr lang="es-ES" sz="1400" dirty="0"/>
                        <a:t>.</a:t>
                      </a:r>
                    </a:p>
                  </a:txBody>
                  <a:tcPr marL="1749" marR="1749" marT="1749" marB="1749" anchor="ctr">
                    <a:lnL>
                      <a:noFill/>
                    </a:lnL>
                    <a:lnR>
                      <a:noFill/>
                    </a:lnR>
                    <a:lnT>
                      <a:noFill/>
                    </a:lnT>
                    <a:lnB>
                      <a:noFill/>
                    </a:lnB>
                  </a:tcPr>
                </a:tc>
                <a:tc>
                  <a:txBody>
                    <a:bodyPr/>
                    <a:lstStyle/>
                    <a:p>
                      <a:pPr algn="ctr"/>
                      <a:r>
                        <a:rPr lang="es-ES" sz="1050"/>
                        <a:t>Descripción</a:t>
                      </a:r>
                    </a:p>
                  </a:txBody>
                  <a:tcPr marL="1749" marR="1749" marT="1749" marB="1749" anchor="ctr">
                    <a:lnL>
                      <a:noFill/>
                    </a:lnL>
                    <a:lnR>
                      <a:noFill/>
                    </a:lnR>
                    <a:lnT>
                      <a:noFill/>
                    </a:lnT>
                    <a:lnB>
                      <a:noFill/>
                    </a:lnB>
                  </a:tcPr>
                </a:tc>
                <a:tc>
                  <a:txBody>
                    <a:bodyPr/>
                    <a:lstStyle/>
                    <a:p>
                      <a:pPr algn="ctr"/>
                      <a:r>
                        <a:rPr lang="es-ES" sz="1050"/>
                        <a:t>Formato</a:t>
                      </a:r>
                    </a:p>
                  </a:txBody>
                  <a:tcPr marL="1749" marR="1749" marT="1749" marB="1749" anchor="ctr">
                    <a:lnL>
                      <a:noFill/>
                    </a:lnL>
                    <a:lnR>
                      <a:noFill/>
                    </a:lnR>
                    <a:lnT>
                      <a:noFill/>
                    </a:lnT>
                    <a:lnB>
                      <a:noFill/>
                    </a:lnB>
                  </a:tcPr>
                </a:tc>
                <a:tc>
                  <a:txBody>
                    <a:bodyPr/>
                    <a:lstStyle/>
                    <a:p>
                      <a:pPr algn="ctr"/>
                      <a:r>
                        <a:rPr lang="es-ES" sz="1050"/>
                        <a:t>Opcode/Subcode</a:t>
                      </a:r>
                    </a:p>
                  </a:txBody>
                  <a:tcPr marL="1749" marR="1749" marT="1749" marB="1749" anchor="ctr">
                    <a:lnL>
                      <a:noFill/>
                    </a:lnL>
                    <a:lnR>
                      <a:noFill/>
                    </a:lnR>
                    <a:lnT>
                      <a:noFill/>
                    </a:lnT>
                    <a:lnB>
                      <a:noFill/>
                    </a:lnB>
                  </a:tcPr>
                </a:tc>
                <a:tc>
                  <a:txBody>
                    <a:bodyPr/>
                    <a:lstStyle/>
                    <a:p>
                      <a:pPr algn="ctr"/>
                      <a:r>
                        <a:rPr lang="es-ES" sz="1050"/>
                        <a:t>Operación (estilo-C)</a:t>
                      </a:r>
                    </a:p>
                  </a:txBody>
                  <a:tcPr marL="1749" marR="1749" marT="1749" marB="1749" anchor="ctr">
                    <a:lnL>
                      <a:noFill/>
                    </a:lnL>
                    <a:lnR>
                      <a:noFill/>
                    </a:lnR>
                    <a:lnT>
                      <a:noFill/>
                    </a:lnT>
                    <a:lnB>
                      <a:noFill/>
                    </a:lnB>
                  </a:tcPr>
                </a:tc>
                <a:extLst>
                  <a:ext uri="{0D108BD9-81ED-4DB2-BD59-A6C34878D82A}">
                    <a16:rowId xmlns:a16="http://schemas.microsoft.com/office/drawing/2014/main" val="10000"/>
                  </a:ext>
                </a:extLst>
              </a:tr>
              <a:tr h="104242">
                <a:tc>
                  <a:txBody>
                    <a:bodyPr/>
                    <a:lstStyle/>
                    <a:p>
                      <a:r>
                        <a:rPr lang="es-ES" sz="1400" dirty="0"/>
                        <a:t>ADD</a:t>
                      </a:r>
                    </a:p>
                  </a:txBody>
                  <a:tcPr marL="1749" marR="1749" marT="1749" marB="1749" anchor="ctr">
                    <a:lnL>
                      <a:noFill/>
                    </a:lnL>
                    <a:lnR>
                      <a:noFill/>
                    </a:lnR>
                    <a:lnT>
                      <a:noFill/>
                    </a:lnT>
                    <a:lnB>
                      <a:noFill/>
                    </a:lnB>
                  </a:tcPr>
                </a:tc>
                <a:tc>
                  <a:txBody>
                    <a:bodyPr/>
                    <a:lstStyle/>
                    <a:p>
                      <a:r>
                        <a:rPr lang="es-ES" sz="1050"/>
                        <a:t>add</a:t>
                      </a:r>
                    </a:p>
                  </a:txBody>
                  <a:tcPr marL="1749" marR="1749" marT="1749" marB="1749" anchor="ctr">
                    <a:lnL>
                      <a:noFill/>
                    </a:lnL>
                    <a:lnR>
                      <a:noFill/>
                    </a:lnR>
                    <a:lnT>
                      <a:noFill/>
                    </a:lnT>
                    <a:lnB>
                      <a:noFill/>
                    </a:lnB>
                  </a:tcPr>
                </a:tc>
                <a:tc>
                  <a:txBody>
                    <a:bodyPr/>
                    <a:lstStyle/>
                    <a:p>
                      <a:pPr algn="ctr"/>
                      <a:r>
                        <a:rPr lang="es-ES" sz="1050"/>
                        <a:t>R</a:t>
                      </a:r>
                    </a:p>
                  </a:txBody>
                  <a:tcPr marL="1749" marR="1749" marT="1749" marB="1749" anchor="ctr">
                    <a:lnL>
                      <a:noFill/>
                    </a:lnL>
                    <a:lnR>
                      <a:noFill/>
                    </a:lnR>
                    <a:lnT>
                      <a:noFill/>
                    </a:lnT>
                    <a:lnB>
                      <a:noFill/>
                    </a:lnB>
                  </a:tcPr>
                </a:tc>
                <a:tc>
                  <a:txBody>
                    <a:bodyPr/>
                    <a:lstStyle/>
                    <a:p>
                      <a:pPr algn="ctr"/>
                      <a:r>
                        <a:rPr lang="es-ES" sz="1400" dirty="0"/>
                        <a:t>0x20</a:t>
                      </a:r>
                    </a:p>
                  </a:txBody>
                  <a:tcPr marL="1749" marR="1749" marT="1749" marB="1749" anchor="ctr">
                    <a:lnL>
                      <a:noFill/>
                    </a:lnL>
                    <a:lnR>
                      <a:noFill/>
                    </a:lnR>
                    <a:lnT>
                      <a:noFill/>
                    </a:lnT>
                    <a:lnB>
                      <a:noFill/>
                    </a:lnB>
                  </a:tcPr>
                </a:tc>
                <a:tc>
                  <a:txBody>
                    <a:bodyPr/>
                    <a:lstStyle/>
                    <a:p>
                      <a:r>
                        <a:rPr lang="es-ES" sz="1400" dirty="0" err="1"/>
                        <a:t>Rd</a:t>
                      </a:r>
                      <a:r>
                        <a:rPr lang="es-ES" sz="1400" dirty="0"/>
                        <a:t> = Rs1 + Rs2</a:t>
                      </a:r>
                    </a:p>
                  </a:txBody>
                  <a:tcPr marL="1749" marR="1749" marT="1749" marB="1749" anchor="ctr">
                    <a:lnL>
                      <a:noFill/>
                    </a:lnL>
                    <a:lnR>
                      <a:noFill/>
                    </a:lnR>
                    <a:lnT>
                      <a:noFill/>
                    </a:lnT>
                    <a:lnB>
                      <a:noFill/>
                    </a:lnB>
                  </a:tcPr>
                </a:tc>
                <a:extLst>
                  <a:ext uri="{0D108BD9-81ED-4DB2-BD59-A6C34878D82A}">
                    <a16:rowId xmlns:a16="http://schemas.microsoft.com/office/drawing/2014/main" val="10001"/>
                  </a:ext>
                </a:extLst>
              </a:tr>
              <a:tr h="154614">
                <a:tc>
                  <a:txBody>
                    <a:bodyPr/>
                    <a:lstStyle/>
                    <a:p>
                      <a:r>
                        <a:rPr lang="es-ES" sz="1400" dirty="0"/>
                        <a:t>ADDI</a:t>
                      </a:r>
                    </a:p>
                  </a:txBody>
                  <a:tcPr marL="1749" marR="1749" marT="1749" marB="1749" anchor="ctr">
                    <a:lnL>
                      <a:noFill/>
                    </a:lnL>
                    <a:lnR>
                      <a:noFill/>
                    </a:lnR>
                    <a:lnT>
                      <a:noFill/>
                    </a:lnT>
                    <a:lnB>
                      <a:noFill/>
                    </a:lnB>
                  </a:tcPr>
                </a:tc>
                <a:tc>
                  <a:txBody>
                    <a:bodyPr/>
                    <a:lstStyle/>
                    <a:p>
                      <a:r>
                        <a:rPr lang="es-ES" sz="1050"/>
                        <a:t>add immediate</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0x08</a:t>
                      </a:r>
                    </a:p>
                  </a:txBody>
                  <a:tcPr marL="1749" marR="1749" marT="1749" marB="1749" anchor="ctr">
                    <a:lnL>
                      <a:noFill/>
                    </a:lnL>
                    <a:lnR>
                      <a:noFill/>
                    </a:lnR>
                    <a:lnT>
                      <a:noFill/>
                    </a:lnT>
                    <a:lnB>
                      <a:noFill/>
                    </a:lnB>
                  </a:tcPr>
                </a:tc>
                <a:tc>
                  <a:txBody>
                    <a:bodyPr/>
                    <a:lstStyle/>
                    <a:p>
                      <a:r>
                        <a:rPr lang="es-ES" sz="1400" dirty="0" err="1"/>
                        <a:t>Rd</a:t>
                      </a:r>
                      <a:r>
                        <a:rPr lang="es-ES" sz="1400" dirty="0"/>
                        <a:t> = Rs1 + </a:t>
                      </a:r>
                      <a:r>
                        <a:rPr lang="es-ES" sz="1400" dirty="0" err="1"/>
                        <a:t>extend</a:t>
                      </a:r>
                      <a:r>
                        <a:rPr lang="es-ES" sz="1400" dirty="0"/>
                        <a:t>(</a:t>
                      </a:r>
                      <a:r>
                        <a:rPr lang="es-ES" sz="1400" dirty="0" err="1"/>
                        <a:t>immediate</a:t>
                      </a:r>
                      <a:r>
                        <a:rPr lang="es-ES" sz="1400" dirty="0"/>
                        <a:t>)</a:t>
                      </a:r>
                    </a:p>
                  </a:txBody>
                  <a:tcPr marL="1749" marR="1749" marT="1749" marB="1749" anchor="ctr">
                    <a:lnL>
                      <a:noFill/>
                    </a:lnL>
                    <a:lnR>
                      <a:noFill/>
                    </a:lnR>
                    <a:lnT>
                      <a:noFill/>
                    </a:lnT>
                    <a:lnB>
                      <a:noFill/>
                    </a:lnB>
                  </a:tcPr>
                </a:tc>
                <a:extLst>
                  <a:ext uri="{0D108BD9-81ED-4DB2-BD59-A6C34878D82A}">
                    <a16:rowId xmlns:a16="http://schemas.microsoft.com/office/drawing/2014/main" val="10002"/>
                  </a:ext>
                </a:extLst>
              </a:tr>
              <a:tr h="104242">
                <a:tc>
                  <a:txBody>
                    <a:bodyPr/>
                    <a:lstStyle/>
                    <a:p>
                      <a:r>
                        <a:rPr lang="es-ES" sz="1400" dirty="0"/>
                        <a:t>AND</a:t>
                      </a:r>
                    </a:p>
                  </a:txBody>
                  <a:tcPr marL="1749" marR="1749" marT="1749" marB="1749" anchor="ctr">
                    <a:lnL>
                      <a:noFill/>
                    </a:lnL>
                    <a:lnR>
                      <a:noFill/>
                    </a:lnR>
                    <a:lnT>
                      <a:noFill/>
                    </a:lnT>
                    <a:lnB>
                      <a:noFill/>
                    </a:lnB>
                  </a:tcPr>
                </a:tc>
                <a:tc>
                  <a:txBody>
                    <a:bodyPr/>
                    <a:lstStyle/>
                    <a:p>
                      <a:r>
                        <a:rPr lang="es-ES" sz="1050"/>
                        <a:t>and</a:t>
                      </a:r>
                    </a:p>
                  </a:txBody>
                  <a:tcPr marL="1749" marR="1749" marT="1749" marB="1749" anchor="ctr">
                    <a:lnL>
                      <a:noFill/>
                    </a:lnL>
                    <a:lnR>
                      <a:noFill/>
                    </a:lnR>
                    <a:lnT>
                      <a:noFill/>
                    </a:lnT>
                    <a:lnB>
                      <a:noFill/>
                    </a:lnB>
                  </a:tcPr>
                </a:tc>
                <a:tc>
                  <a:txBody>
                    <a:bodyPr/>
                    <a:lstStyle/>
                    <a:p>
                      <a:pPr algn="ctr"/>
                      <a:r>
                        <a:rPr lang="es-ES" sz="1050"/>
                        <a:t>R</a:t>
                      </a:r>
                    </a:p>
                  </a:txBody>
                  <a:tcPr marL="1749" marR="1749" marT="1749" marB="1749" anchor="ctr">
                    <a:lnL>
                      <a:noFill/>
                    </a:lnL>
                    <a:lnR>
                      <a:noFill/>
                    </a:lnR>
                    <a:lnT>
                      <a:noFill/>
                    </a:lnT>
                    <a:lnB>
                      <a:noFill/>
                    </a:lnB>
                  </a:tcPr>
                </a:tc>
                <a:tc>
                  <a:txBody>
                    <a:bodyPr/>
                    <a:lstStyle/>
                    <a:p>
                      <a:pPr algn="ctr"/>
                      <a:r>
                        <a:rPr lang="es-ES" sz="1400" dirty="0"/>
                        <a:t>0x24</a:t>
                      </a:r>
                    </a:p>
                  </a:txBody>
                  <a:tcPr marL="1749" marR="1749" marT="1749" marB="1749" anchor="ctr">
                    <a:lnL>
                      <a:noFill/>
                    </a:lnL>
                    <a:lnR>
                      <a:noFill/>
                    </a:lnR>
                    <a:lnT>
                      <a:noFill/>
                    </a:lnT>
                    <a:lnB>
                      <a:noFill/>
                    </a:lnB>
                  </a:tcPr>
                </a:tc>
                <a:tc>
                  <a:txBody>
                    <a:bodyPr/>
                    <a:lstStyle/>
                    <a:p>
                      <a:r>
                        <a:rPr lang="es-ES" sz="1400" dirty="0" err="1"/>
                        <a:t>Rd</a:t>
                      </a:r>
                      <a:r>
                        <a:rPr lang="es-ES" sz="1400" dirty="0"/>
                        <a:t> = Rs1 &amp; Rs2</a:t>
                      </a:r>
                    </a:p>
                  </a:txBody>
                  <a:tcPr marL="1749" marR="1749" marT="1749" marB="1749" anchor="ctr">
                    <a:lnL>
                      <a:noFill/>
                    </a:lnL>
                    <a:lnR>
                      <a:noFill/>
                    </a:lnR>
                    <a:lnT>
                      <a:noFill/>
                    </a:lnT>
                    <a:lnB>
                      <a:noFill/>
                    </a:lnB>
                  </a:tcPr>
                </a:tc>
                <a:extLst>
                  <a:ext uri="{0D108BD9-81ED-4DB2-BD59-A6C34878D82A}">
                    <a16:rowId xmlns:a16="http://schemas.microsoft.com/office/drawing/2014/main" val="10003"/>
                  </a:ext>
                </a:extLst>
              </a:tr>
              <a:tr h="104242">
                <a:tc>
                  <a:txBody>
                    <a:bodyPr/>
                    <a:lstStyle/>
                    <a:p>
                      <a:r>
                        <a:rPr lang="es-ES" sz="1400" dirty="0"/>
                        <a:t>ANDI</a:t>
                      </a:r>
                    </a:p>
                  </a:txBody>
                  <a:tcPr marL="1749" marR="1749" marT="1749" marB="1749" anchor="ctr">
                    <a:lnL>
                      <a:noFill/>
                    </a:lnL>
                    <a:lnR>
                      <a:noFill/>
                    </a:lnR>
                    <a:lnT>
                      <a:noFill/>
                    </a:lnT>
                    <a:lnB>
                      <a:noFill/>
                    </a:lnB>
                  </a:tcPr>
                </a:tc>
                <a:tc>
                  <a:txBody>
                    <a:bodyPr/>
                    <a:lstStyle/>
                    <a:p>
                      <a:r>
                        <a:rPr lang="es-ES" sz="1050"/>
                        <a:t>and immediate</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0x0c</a:t>
                      </a:r>
                    </a:p>
                  </a:txBody>
                  <a:tcPr marL="1749" marR="1749" marT="1749" marB="1749" anchor="ctr">
                    <a:lnL>
                      <a:noFill/>
                    </a:lnL>
                    <a:lnR>
                      <a:noFill/>
                    </a:lnR>
                    <a:lnT>
                      <a:noFill/>
                    </a:lnT>
                    <a:lnB>
                      <a:noFill/>
                    </a:lnB>
                  </a:tcPr>
                </a:tc>
                <a:tc>
                  <a:txBody>
                    <a:bodyPr/>
                    <a:lstStyle/>
                    <a:p>
                      <a:r>
                        <a:rPr lang="es-ES" sz="1400" dirty="0" err="1"/>
                        <a:t>Rd</a:t>
                      </a:r>
                      <a:r>
                        <a:rPr lang="es-ES" sz="1400" dirty="0"/>
                        <a:t> = Rs1 &amp; </a:t>
                      </a:r>
                      <a:r>
                        <a:rPr lang="es-ES" sz="1400" dirty="0" err="1"/>
                        <a:t>immediate</a:t>
                      </a:r>
                      <a:endParaRPr lang="es-ES" sz="1400" dirty="0"/>
                    </a:p>
                  </a:txBody>
                  <a:tcPr marL="1749" marR="1749" marT="1749" marB="1749" anchor="ctr">
                    <a:lnL>
                      <a:noFill/>
                    </a:lnL>
                    <a:lnR>
                      <a:noFill/>
                    </a:lnR>
                    <a:lnT>
                      <a:noFill/>
                    </a:lnT>
                    <a:lnB>
                      <a:noFill/>
                    </a:lnB>
                  </a:tcPr>
                </a:tc>
                <a:extLst>
                  <a:ext uri="{0D108BD9-81ED-4DB2-BD59-A6C34878D82A}">
                    <a16:rowId xmlns:a16="http://schemas.microsoft.com/office/drawing/2014/main" val="10004"/>
                  </a:ext>
                </a:extLst>
              </a:tr>
              <a:tr h="204986">
                <a:tc>
                  <a:txBody>
                    <a:bodyPr/>
                    <a:lstStyle/>
                    <a:p>
                      <a:r>
                        <a:rPr lang="es-ES" sz="1400" dirty="0"/>
                        <a:t>BEQZ</a:t>
                      </a:r>
                    </a:p>
                  </a:txBody>
                  <a:tcPr marL="1749" marR="1749" marT="1749" marB="1749" anchor="ctr">
                    <a:lnL>
                      <a:noFill/>
                    </a:lnL>
                    <a:lnR>
                      <a:noFill/>
                    </a:lnR>
                    <a:lnT>
                      <a:noFill/>
                    </a:lnT>
                    <a:lnB>
                      <a:noFill/>
                    </a:lnB>
                  </a:tcPr>
                </a:tc>
                <a:tc>
                  <a:txBody>
                    <a:bodyPr/>
                    <a:lstStyle/>
                    <a:p>
                      <a:r>
                        <a:rPr lang="en-US" sz="1050"/>
                        <a:t>branch if equal to zero</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0x04</a:t>
                      </a:r>
                    </a:p>
                  </a:txBody>
                  <a:tcPr marL="1749" marR="1749" marT="1749" marB="1749" anchor="ctr">
                    <a:lnL>
                      <a:noFill/>
                    </a:lnL>
                    <a:lnR>
                      <a:noFill/>
                    </a:lnR>
                    <a:lnT>
                      <a:noFill/>
                    </a:lnT>
                    <a:lnB>
                      <a:noFill/>
                    </a:lnB>
                  </a:tcPr>
                </a:tc>
                <a:tc>
                  <a:txBody>
                    <a:bodyPr/>
                    <a:lstStyle/>
                    <a:p>
                      <a:r>
                        <a:rPr lang="en-US" sz="1400" dirty="0"/>
                        <a:t>PC += (Rs1 == 0 ? extend(immediate) : 0)</a:t>
                      </a:r>
                    </a:p>
                  </a:txBody>
                  <a:tcPr marL="1749" marR="1749" marT="1749" marB="1749" anchor="ctr">
                    <a:lnL>
                      <a:noFill/>
                    </a:lnL>
                    <a:lnR>
                      <a:noFill/>
                    </a:lnR>
                    <a:lnT>
                      <a:noFill/>
                    </a:lnT>
                    <a:lnB>
                      <a:noFill/>
                    </a:lnB>
                  </a:tcPr>
                </a:tc>
                <a:extLst>
                  <a:ext uri="{0D108BD9-81ED-4DB2-BD59-A6C34878D82A}">
                    <a16:rowId xmlns:a16="http://schemas.microsoft.com/office/drawing/2014/main" val="10005"/>
                  </a:ext>
                </a:extLst>
              </a:tr>
              <a:tr h="204986">
                <a:tc>
                  <a:txBody>
                    <a:bodyPr/>
                    <a:lstStyle/>
                    <a:p>
                      <a:r>
                        <a:rPr lang="es-ES" sz="1400" dirty="0"/>
                        <a:t>BNEZ</a:t>
                      </a:r>
                    </a:p>
                  </a:txBody>
                  <a:tcPr marL="1749" marR="1749" marT="1749" marB="1749" anchor="ctr">
                    <a:lnL>
                      <a:noFill/>
                    </a:lnL>
                    <a:lnR>
                      <a:noFill/>
                    </a:lnR>
                    <a:lnT>
                      <a:noFill/>
                    </a:lnT>
                    <a:lnB>
                      <a:noFill/>
                    </a:lnB>
                  </a:tcPr>
                </a:tc>
                <a:tc>
                  <a:txBody>
                    <a:bodyPr/>
                    <a:lstStyle/>
                    <a:p>
                      <a:r>
                        <a:rPr lang="en-US" sz="1050"/>
                        <a:t>branch if not equal to zero</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0x05</a:t>
                      </a:r>
                    </a:p>
                  </a:txBody>
                  <a:tcPr marL="1749" marR="1749" marT="1749" marB="1749" anchor="ctr">
                    <a:lnL>
                      <a:noFill/>
                    </a:lnL>
                    <a:lnR>
                      <a:noFill/>
                    </a:lnR>
                    <a:lnT>
                      <a:noFill/>
                    </a:lnT>
                    <a:lnB>
                      <a:noFill/>
                    </a:lnB>
                  </a:tcPr>
                </a:tc>
                <a:tc>
                  <a:txBody>
                    <a:bodyPr/>
                    <a:lstStyle/>
                    <a:p>
                      <a:r>
                        <a:rPr lang="en-US" sz="1400" dirty="0"/>
                        <a:t>PC += (Rs1 != 0 ? extend(immediate) : 0)</a:t>
                      </a:r>
                    </a:p>
                  </a:txBody>
                  <a:tcPr marL="1749" marR="1749" marT="1749" marB="1749" anchor="ctr">
                    <a:lnL>
                      <a:noFill/>
                    </a:lnL>
                    <a:lnR>
                      <a:noFill/>
                    </a:lnR>
                    <a:lnT>
                      <a:noFill/>
                    </a:lnT>
                    <a:lnB>
                      <a:noFill/>
                    </a:lnB>
                  </a:tcPr>
                </a:tc>
                <a:extLst>
                  <a:ext uri="{0D108BD9-81ED-4DB2-BD59-A6C34878D82A}">
                    <a16:rowId xmlns:a16="http://schemas.microsoft.com/office/drawing/2014/main" val="10006"/>
                  </a:ext>
                </a:extLst>
              </a:tr>
              <a:tr h="104242">
                <a:tc>
                  <a:txBody>
                    <a:bodyPr/>
                    <a:lstStyle/>
                    <a:p>
                      <a:r>
                        <a:rPr lang="es-ES" sz="1400" dirty="0"/>
                        <a:t>J</a:t>
                      </a:r>
                    </a:p>
                  </a:txBody>
                  <a:tcPr marL="1749" marR="1749" marT="1749" marB="1749" anchor="ctr">
                    <a:lnL>
                      <a:noFill/>
                    </a:lnL>
                    <a:lnR>
                      <a:noFill/>
                    </a:lnR>
                    <a:lnT>
                      <a:noFill/>
                    </a:lnT>
                    <a:lnB>
                      <a:noFill/>
                    </a:lnB>
                  </a:tcPr>
                </a:tc>
                <a:tc>
                  <a:txBody>
                    <a:bodyPr/>
                    <a:lstStyle/>
                    <a:p>
                      <a:r>
                        <a:rPr lang="es-ES" sz="1050"/>
                        <a:t>jump</a:t>
                      </a:r>
                    </a:p>
                  </a:txBody>
                  <a:tcPr marL="1749" marR="1749" marT="1749" marB="1749" anchor="ctr">
                    <a:lnL>
                      <a:noFill/>
                    </a:lnL>
                    <a:lnR>
                      <a:noFill/>
                    </a:lnR>
                    <a:lnT>
                      <a:noFill/>
                    </a:lnT>
                    <a:lnB>
                      <a:noFill/>
                    </a:lnB>
                  </a:tcPr>
                </a:tc>
                <a:tc>
                  <a:txBody>
                    <a:bodyPr/>
                    <a:lstStyle/>
                    <a:p>
                      <a:pPr algn="ctr"/>
                      <a:r>
                        <a:rPr lang="es-ES" sz="1050"/>
                        <a:t>J</a:t>
                      </a:r>
                    </a:p>
                  </a:txBody>
                  <a:tcPr marL="1749" marR="1749" marT="1749" marB="1749" anchor="ctr">
                    <a:lnL>
                      <a:noFill/>
                    </a:lnL>
                    <a:lnR>
                      <a:noFill/>
                    </a:lnR>
                    <a:lnT>
                      <a:noFill/>
                    </a:lnT>
                    <a:lnB>
                      <a:noFill/>
                    </a:lnB>
                  </a:tcPr>
                </a:tc>
                <a:tc>
                  <a:txBody>
                    <a:bodyPr/>
                    <a:lstStyle/>
                    <a:p>
                      <a:pPr algn="ctr"/>
                      <a:r>
                        <a:rPr lang="es-ES" sz="1400" dirty="0"/>
                        <a:t>0x02</a:t>
                      </a:r>
                    </a:p>
                  </a:txBody>
                  <a:tcPr marL="1749" marR="1749" marT="1749" marB="1749" anchor="ctr">
                    <a:lnL>
                      <a:noFill/>
                    </a:lnL>
                    <a:lnR>
                      <a:noFill/>
                    </a:lnR>
                    <a:lnT>
                      <a:noFill/>
                    </a:lnT>
                    <a:lnB>
                      <a:noFill/>
                    </a:lnB>
                  </a:tcPr>
                </a:tc>
                <a:tc>
                  <a:txBody>
                    <a:bodyPr/>
                    <a:lstStyle/>
                    <a:p>
                      <a:r>
                        <a:rPr lang="es-ES" sz="1400" dirty="0"/>
                        <a:t>PC += </a:t>
                      </a:r>
                      <a:r>
                        <a:rPr lang="es-ES" sz="1400" dirty="0" err="1"/>
                        <a:t>extend</a:t>
                      </a:r>
                      <a:r>
                        <a:rPr lang="es-ES" sz="1400" dirty="0"/>
                        <a:t>(</a:t>
                      </a:r>
                      <a:r>
                        <a:rPr lang="es-ES" sz="1400" dirty="0" err="1"/>
                        <a:t>value</a:t>
                      </a:r>
                      <a:r>
                        <a:rPr lang="es-ES" sz="1400" dirty="0"/>
                        <a:t>)</a:t>
                      </a:r>
                    </a:p>
                  </a:txBody>
                  <a:tcPr marL="1749" marR="1749" marT="1749" marB="1749" anchor="ctr">
                    <a:lnL>
                      <a:noFill/>
                    </a:lnL>
                    <a:lnR>
                      <a:noFill/>
                    </a:lnR>
                    <a:lnT>
                      <a:noFill/>
                    </a:lnT>
                    <a:lnB>
                      <a:noFill/>
                    </a:lnB>
                  </a:tcPr>
                </a:tc>
                <a:extLst>
                  <a:ext uri="{0D108BD9-81ED-4DB2-BD59-A6C34878D82A}">
                    <a16:rowId xmlns:a16="http://schemas.microsoft.com/office/drawing/2014/main" val="10007"/>
                  </a:ext>
                </a:extLst>
              </a:tr>
              <a:tr h="154614">
                <a:tc>
                  <a:txBody>
                    <a:bodyPr/>
                    <a:lstStyle/>
                    <a:p>
                      <a:r>
                        <a:rPr lang="es-ES" sz="1400" dirty="0"/>
                        <a:t>JAL</a:t>
                      </a:r>
                    </a:p>
                  </a:txBody>
                  <a:tcPr marL="1749" marR="1749" marT="1749" marB="1749" anchor="ctr">
                    <a:lnL>
                      <a:noFill/>
                    </a:lnL>
                    <a:lnR>
                      <a:noFill/>
                    </a:lnR>
                    <a:lnT>
                      <a:noFill/>
                    </a:lnT>
                    <a:lnB>
                      <a:noFill/>
                    </a:lnB>
                  </a:tcPr>
                </a:tc>
                <a:tc>
                  <a:txBody>
                    <a:bodyPr/>
                    <a:lstStyle/>
                    <a:p>
                      <a:r>
                        <a:rPr lang="es-ES" sz="1050"/>
                        <a:t>jump and link</a:t>
                      </a:r>
                    </a:p>
                  </a:txBody>
                  <a:tcPr marL="1749" marR="1749" marT="1749" marB="1749" anchor="ctr">
                    <a:lnL>
                      <a:noFill/>
                    </a:lnL>
                    <a:lnR>
                      <a:noFill/>
                    </a:lnR>
                    <a:lnT>
                      <a:noFill/>
                    </a:lnT>
                    <a:lnB>
                      <a:noFill/>
                    </a:lnB>
                  </a:tcPr>
                </a:tc>
                <a:tc>
                  <a:txBody>
                    <a:bodyPr/>
                    <a:lstStyle/>
                    <a:p>
                      <a:pPr algn="ctr"/>
                      <a:r>
                        <a:rPr lang="es-ES" sz="1050"/>
                        <a:t>J</a:t>
                      </a:r>
                    </a:p>
                  </a:txBody>
                  <a:tcPr marL="1749" marR="1749" marT="1749" marB="1749" anchor="ctr">
                    <a:lnL>
                      <a:noFill/>
                    </a:lnL>
                    <a:lnR>
                      <a:noFill/>
                    </a:lnR>
                    <a:lnT>
                      <a:noFill/>
                    </a:lnT>
                    <a:lnB>
                      <a:noFill/>
                    </a:lnB>
                  </a:tcPr>
                </a:tc>
                <a:tc>
                  <a:txBody>
                    <a:bodyPr/>
                    <a:lstStyle/>
                    <a:p>
                      <a:pPr algn="ctr"/>
                      <a:r>
                        <a:rPr lang="es-ES" sz="1400" dirty="0"/>
                        <a:t>0x03</a:t>
                      </a:r>
                    </a:p>
                  </a:txBody>
                  <a:tcPr marL="1749" marR="1749" marT="1749" marB="1749" anchor="ctr">
                    <a:lnL>
                      <a:noFill/>
                    </a:lnL>
                    <a:lnR>
                      <a:noFill/>
                    </a:lnR>
                    <a:lnT>
                      <a:noFill/>
                    </a:lnT>
                    <a:lnB>
                      <a:noFill/>
                    </a:lnB>
                  </a:tcPr>
                </a:tc>
                <a:tc>
                  <a:txBody>
                    <a:bodyPr/>
                    <a:lstStyle/>
                    <a:p>
                      <a:r>
                        <a:rPr lang="en-US" sz="1400" dirty="0"/>
                        <a:t>R31 = PC + 4 ; PC += extend(value)</a:t>
                      </a:r>
                    </a:p>
                  </a:txBody>
                  <a:tcPr marL="1749" marR="1749" marT="1749" marB="1749" anchor="ctr">
                    <a:lnL>
                      <a:noFill/>
                    </a:lnL>
                    <a:lnR>
                      <a:noFill/>
                    </a:lnR>
                    <a:lnT>
                      <a:noFill/>
                    </a:lnT>
                    <a:lnB>
                      <a:noFill/>
                    </a:lnB>
                  </a:tcPr>
                </a:tc>
                <a:extLst>
                  <a:ext uri="{0D108BD9-81ED-4DB2-BD59-A6C34878D82A}">
                    <a16:rowId xmlns:a16="http://schemas.microsoft.com/office/drawing/2014/main" val="10008"/>
                  </a:ext>
                </a:extLst>
              </a:tr>
              <a:tr h="104242">
                <a:tc>
                  <a:txBody>
                    <a:bodyPr/>
                    <a:lstStyle/>
                    <a:p>
                      <a:r>
                        <a:rPr lang="es-ES" sz="1400" dirty="0"/>
                        <a:t>JALR</a:t>
                      </a:r>
                    </a:p>
                  </a:txBody>
                  <a:tcPr marL="1749" marR="1749" marT="1749" marB="1749" anchor="ctr">
                    <a:lnL>
                      <a:noFill/>
                    </a:lnL>
                    <a:lnR>
                      <a:noFill/>
                    </a:lnR>
                    <a:lnT>
                      <a:noFill/>
                    </a:lnT>
                    <a:lnB>
                      <a:noFill/>
                    </a:lnB>
                  </a:tcPr>
                </a:tc>
                <a:tc>
                  <a:txBody>
                    <a:bodyPr/>
                    <a:lstStyle/>
                    <a:p>
                      <a:r>
                        <a:rPr lang="es-ES" sz="1050"/>
                        <a:t>jump and link register</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0x13</a:t>
                      </a:r>
                    </a:p>
                  </a:txBody>
                  <a:tcPr marL="1749" marR="1749" marT="1749" marB="1749" anchor="ctr">
                    <a:lnL>
                      <a:noFill/>
                    </a:lnL>
                    <a:lnR>
                      <a:noFill/>
                    </a:lnR>
                    <a:lnT>
                      <a:noFill/>
                    </a:lnT>
                    <a:lnB>
                      <a:noFill/>
                    </a:lnB>
                  </a:tcPr>
                </a:tc>
                <a:tc>
                  <a:txBody>
                    <a:bodyPr/>
                    <a:lstStyle/>
                    <a:p>
                      <a:r>
                        <a:rPr lang="pt-BR" sz="1400" dirty="0"/>
                        <a:t>R31 = PC + 4 ; PC = Rs1</a:t>
                      </a:r>
                    </a:p>
                  </a:txBody>
                  <a:tcPr marL="1749" marR="1749" marT="1749" marB="1749" anchor="ctr">
                    <a:lnL>
                      <a:noFill/>
                    </a:lnL>
                    <a:lnR>
                      <a:noFill/>
                    </a:lnR>
                    <a:lnT>
                      <a:noFill/>
                    </a:lnT>
                    <a:lnB>
                      <a:noFill/>
                    </a:lnB>
                  </a:tcPr>
                </a:tc>
                <a:extLst>
                  <a:ext uri="{0D108BD9-81ED-4DB2-BD59-A6C34878D82A}">
                    <a16:rowId xmlns:a16="http://schemas.microsoft.com/office/drawing/2014/main" val="10009"/>
                  </a:ext>
                </a:extLst>
              </a:tr>
              <a:tr h="53870">
                <a:tc>
                  <a:txBody>
                    <a:bodyPr/>
                    <a:lstStyle/>
                    <a:p>
                      <a:r>
                        <a:rPr lang="es-ES" sz="1400" dirty="0"/>
                        <a:t>JR</a:t>
                      </a:r>
                    </a:p>
                  </a:txBody>
                  <a:tcPr marL="1749" marR="1749" marT="1749" marB="1749" anchor="ctr">
                    <a:lnL>
                      <a:noFill/>
                    </a:lnL>
                    <a:lnR>
                      <a:noFill/>
                    </a:lnR>
                    <a:lnT>
                      <a:noFill/>
                    </a:lnT>
                    <a:lnB>
                      <a:noFill/>
                    </a:lnB>
                  </a:tcPr>
                </a:tc>
                <a:tc>
                  <a:txBody>
                    <a:bodyPr/>
                    <a:lstStyle/>
                    <a:p>
                      <a:r>
                        <a:rPr lang="es-ES" sz="1050"/>
                        <a:t>jump register</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0x12</a:t>
                      </a:r>
                    </a:p>
                  </a:txBody>
                  <a:tcPr marL="1749" marR="1749" marT="1749" marB="1749" anchor="ctr">
                    <a:lnL>
                      <a:noFill/>
                    </a:lnL>
                    <a:lnR>
                      <a:noFill/>
                    </a:lnR>
                    <a:lnT>
                      <a:noFill/>
                    </a:lnT>
                    <a:lnB>
                      <a:noFill/>
                    </a:lnB>
                  </a:tcPr>
                </a:tc>
                <a:tc>
                  <a:txBody>
                    <a:bodyPr/>
                    <a:lstStyle/>
                    <a:p>
                      <a:r>
                        <a:rPr lang="es-ES" sz="1400" dirty="0"/>
                        <a:t>PC = Rs1</a:t>
                      </a:r>
                    </a:p>
                  </a:txBody>
                  <a:tcPr marL="1749" marR="1749" marT="1749" marB="1749" anchor="ctr">
                    <a:lnL>
                      <a:noFill/>
                    </a:lnL>
                    <a:lnR>
                      <a:noFill/>
                    </a:lnR>
                    <a:lnT>
                      <a:noFill/>
                    </a:lnT>
                    <a:lnB>
                      <a:noFill/>
                    </a:lnB>
                  </a:tcPr>
                </a:tc>
                <a:extLst>
                  <a:ext uri="{0D108BD9-81ED-4DB2-BD59-A6C34878D82A}">
                    <a16:rowId xmlns:a16="http://schemas.microsoft.com/office/drawing/2014/main" val="10010"/>
                  </a:ext>
                </a:extLst>
              </a:tr>
              <a:tr h="154614">
                <a:tc>
                  <a:txBody>
                    <a:bodyPr/>
                    <a:lstStyle/>
                    <a:p>
                      <a:r>
                        <a:rPr lang="es-ES" sz="1400" dirty="0"/>
                        <a:t>LHI</a:t>
                      </a:r>
                    </a:p>
                  </a:txBody>
                  <a:tcPr marL="1749" marR="1749" marT="1749" marB="1749" anchor="ctr">
                    <a:lnL>
                      <a:noFill/>
                    </a:lnL>
                    <a:lnR>
                      <a:noFill/>
                    </a:lnR>
                    <a:lnT>
                      <a:noFill/>
                    </a:lnT>
                    <a:lnB>
                      <a:noFill/>
                    </a:lnB>
                  </a:tcPr>
                </a:tc>
                <a:tc>
                  <a:txBody>
                    <a:bodyPr/>
                    <a:lstStyle/>
                    <a:p>
                      <a:r>
                        <a:rPr lang="es-ES" sz="1050"/>
                        <a:t>load high bits</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0x0f</a:t>
                      </a:r>
                    </a:p>
                  </a:txBody>
                  <a:tcPr marL="1749" marR="1749" marT="1749" marB="1749" anchor="ctr">
                    <a:lnL>
                      <a:noFill/>
                    </a:lnL>
                    <a:lnR>
                      <a:noFill/>
                    </a:lnR>
                    <a:lnT>
                      <a:noFill/>
                    </a:lnT>
                    <a:lnB>
                      <a:noFill/>
                    </a:lnB>
                  </a:tcPr>
                </a:tc>
                <a:tc>
                  <a:txBody>
                    <a:bodyPr/>
                    <a:lstStyle/>
                    <a:p>
                      <a:r>
                        <a:rPr lang="es-ES" sz="1400" dirty="0" err="1"/>
                        <a:t>Rd</a:t>
                      </a:r>
                      <a:r>
                        <a:rPr lang="es-ES" sz="1400" dirty="0"/>
                        <a:t> = </a:t>
                      </a:r>
                      <a:r>
                        <a:rPr lang="es-ES" sz="1400" dirty="0" err="1"/>
                        <a:t>immediate</a:t>
                      </a:r>
                      <a:r>
                        <a:rPr lang="es-ES" sz="1400" dirty="0"/>
                        <a:t> &lt;&lt; 16</a:t>
                      </a:r>
                    </a:p>
                  </a:txBody>
                  <a:tcPr marL="1749" marR="1749" marT="1749" marB="1749" anchor="ctr">
                    <a:lnL>
                      <a:noFill/>
                    </a:lnL>
                    <a:lnR>
                      <a:noFill/>
                    </a:lnR>
                    <a:lnT>
                      <a:noFill/>
                    </a:lnT>
                    <a:lnB>
                      <a:noFill/>
                    </a:lnB>
                  </a:tcPr>
                </a:tc>
                <a:extLst>
                  <a:ext uri="{0D108BD9-81ED-4DB2-BD59-A6C34878D82A}">
                    <a16:rowId xmlns:a16="http://schemas.microsoft.com/office/drawing/2014/main" val="10011"/>
                  </a:ext>
                </a:extLst>
              </a:tr>
              <a:tr h="204986">
                <a:tc>
                  <a:txBody>
                    <a:bodyPr/>
                    <a:lstStyle/>
                    <a:p>
                      <a:r>
                        <a:rPr lang="es-ES" sz="1400" dirty="0"/>
                        <a:t>LW</a:t>
                      </a:r>
                    </a:p>
                  </a:txBody>
                  <a:tcPr marL="1749" marR="1749" marT="1749" marB="1749" anchor="ctr">
                    <a:lnL>
                      <a:noFill/>
                    </a:lnL>
                    <a:lnR>
                      <a:noFill/>
                    </a:lnR>
                    <a:lnT>
                      <a:noFill/>
                    </a:lnT>
                    <a:lnB>
                      <a:noFill/>
                    </a:lnB>
                  </a:tcPr>
                </a:tc>
                <a:tc>
                  <a:txBody>
                    <a:bodyPr/>
                    <a:lstStyle/>
                    <a:p>
                      <a:r>
                        <a:rPr lang="es-ES" sz="1050"/>
                        <a:t>load woRd</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0x23</a:t>
                      </a:r>
                    </a:p>
                  </a:txBody>
                  <a:tcPr marL="1749" marR="1749" marT="1749" marB="1749" anchor="ctr">
                    <a:lnL>
                      <a:noFill/>
                    </a:lnL>
                    <a:lnR>
                      <a:noFill/>
                    </a:lnR>
                    <a:lnT>
                      <a:noFill/>
                    </a:lnT>
                    <a:lnB>
                      <a:noFill/>
                    </a:lnB>
                  </a:tcPr>
                </a:tc>
                <a:tc>
                  <a:txBody>
                    <a:bodyPr/>
                    <a:lstStyle/>
                    <a:p>
                      <a:r>
                        <a:rPr lang="es-ES" sz="1400" dirty="0" err="1"/>
                        <a:t>Rd</a:t>
                      </a:r>
                      <a:r>
                        <a:rPr lang="es-ES" sz="1400" dirty="0"/>
                        <a:t> = MEM[Rs1 + </a:t>
                      </a:r>
                      <a:r>
                        <a:rPr lang="es-ES" sz="1400" dirty="0" err="1"/>
                        <a:t>extend</a:t>
                      </a:r>
                      <a:r>
                        <a:rPr lang="es-ES" sz="1400" dirty="0"/>
                        <a:t>(</a:t>
                      </a:r>
                      <a:r>
                        <a:rPr lang="es-ES" sz="1400" dirty="0" err="1"/>
                        <a:t>immediate</a:t>
                      </a:r>
                      <a:r>
                        <a:rPr lang="es-ES" sz="1400" dirty="0"/>
                        <a:t>)]</a:t>
                      </a:r>
                    </a:p>
                  </a:txBody>
                  <a:tcPr marL="1749" marR="1749" marT="1749" marB="1749" anchor="ctr">
                    <a:lnL>
                      <a:noFill/>
                    </a:lnL>
                    <a:lnR>
                      <a:noFill/>
                    </a:lnR>
                    <a:lnT>
                      <a:noFill/>
                    </a:lnT>
                    <a:lnB>
                      <a:noFill/>
                    </a:lnB>
                  </a:tcPr>
                </a:tc>
                <a:extLst>
                  <a:ext uri="{0D108BD9-81ED-4DB2-BD59-A6C34878D82A}">
                    <a16:rowId xmlns:a16="http://schemas.microsoft.com/office/drawing/2014/main" val="10012"/>
                  </a:ext>
                </a:extLst>
              </a:tr>
              <a:tr h="104242">
                <a:tc>
                  <a:txBody>
                    <a:bodyPr/>
                    <a:lstStyle/>
                    <a:p>
                      <a:r>
                        <a:rPr lang="es-ES" sz="1400" dirty="0"/>
                        <a:t>OR</a:t>
                      </a:r>
                    </a:p>
                  </a:txBody>
                  <a:tcPr marL="1749" marR="1749" marT="1749" marB="1749" anchor="ctr">
                    <a:lnL>
                      <a:noFill/>
                    </a:lnL>
                    <a:lnR>
                      <a:noFill/>
                    </a:lnR>
                    <a:lnT>
                      <a:noFill/>
                    </a:lnT>
                    <a:lnB>
                      <a:noFill/>
                    </a:lnB>
                  </a:tcPr>
                </a:tc>
                <a:tc>
                  <a:txBody>
                    <a:bodyPr/>
                    <a:lstStyle/>
                    <a:p>
                      <a:r>
                        <a:rPr lang="es-ES" sz="1050"/>
                        <a:t>or</a:t>
                      </a:r>
                    </a:p>
                  </a:txBody>
                  <a:tcPr marL="1749" marR="1749" marT="1749" marB="1749" anchor="ctr">
                    <a:lnL>
                      <a:noFill/>
                    </a:lnL>
                    <a:lnR>
                      <a:noFill/>
                    </a:lnR>
                    <a:lnT>
                      <a:noFill/>
                    </a:lnT>
                    <a:lnB>
                      <a:noFill/>
                    </a:lnB>
                  </a:tcPr>
                </a:tc>
                <a:tc>
                  <a:txBody>
                    <a:bodyPr/>
                    <a:lstStyle/>
                    <a:p>
                      <a:pPr algn="ctr"/>
                      <a:r>
                        <a:rPr lang="es-ES" sz="1050"/>
                        <a:t>R</a:t>
                      </a:r>
                    </a:p>
                  </a:txBody>
                  <a:tcPr marL="1749" marR="1749" marT="1749" marB="1749" anchor="ctr">
                    <a:lnL>
                      <a:noFill/>
                    </a:lnL>
                    <a:lnR>
                      <a:noFill/>
                    </a:lnR>
                    <a:lnT>
                      <a:noFill/>
                    </a:lnT>
                    <a:lnB>
                      <a:noFill/>
                    </a:lnB>
                  </a:tcPr>
                </a:tc>
                <a:tc>
                  <a:txBody>
                    <a:bodyPr/>
                    <a:lstStyle/>
                    <a:p>
                      <a:pPr algn="ctr"/>
                      <a:r>
                        <a:rPr lang="es-ES" sz="1400" dirty="0"/>
                        <a:t>0x25</a:t>
                      </a:r>
                    </a:p>
                  </a:txBody>
                  <a:tcPr marL="1749" marR="1749" marT="1749" marB="1749" anchor="ctr">
                    <a:lnL>
                      <a:noFill/>
                    </a:lnL>
                    <a:lnR>
                      <a:noFill/>
                    </a:lnR>
                    <a:lnT>
                      <a:noFill/>
                    </a:lnT>
                    <a:lnB>
                      <a:noFill/>
                    </a:lnB>
                  </a:tcPr>
                </a:tc>
                <a:tc>
                  <a:txBody>
                    <a:bodyPr/>
                    <a:lstStyle/>
                    <a:p>
                      <a:r>
                        <a:rPr lang="es-ES" sz="1400" dirty="0" err="1"/>
                        <a:t>Rd</a:t>
                      </a:r>
                      <a:r>
                        <a:rPr lang="es-ES" sz="1400" dirty="0"/>
                        <a:t> = Rs1 | Rs2</a:t>
                      </a:r>
                    </a:p>
                  </a:txBody>
                  <a:tcPr marL="1749" marR="1749" marT="1749" marB="1749" anchor="ctr">
                    <a:lnL>
                      <a:noFill/>
                    </a:lnL>
                    <a:lnR>
                      <a:noFill/>
                    </a:lnR>
                    <a:lnT>
                      <a:noFill/>
                    </a:lnT>
                    <a:lnB>
                      <a:noFill/>
                    </a:lnB>
                  </a:tcPr>
                </a:tc>
                <a:extLst>
                  <a:ext uri="{0D108BD9-81ED-4DB2-BD59-A6C34878D82A}">
                    <a16:rowId xmlns:a16="http://schemas.microsoft.com/office/drawing/2014/main" val="10013"/>
                  </a:ext>
                </a:extLst>
              </a:tr>
              <a:tr h="104242">
                <a:tc>
                  <a:txBody>
                    <a:bodyPr/>
                    <a:lstStyle/>
                    <a:p>
                      <a:r>
                        <a:rPr lang="es-ES" sz="1400" dirty="0"/>
                        <a:t>ORI</a:t>
                      </a:r>
                    </a:p>
                  </a:txBody>
                  <a:tcPr marL="1749" marR="1749" marT="1749" marB="1749" anchor="ctr">
                    <a:lnL>
                      <a:noFill/>
                    </a:lnL>
                    <a:lnR>
                      <a:noFill/>
                    </a:lnR>
                    <a:lnT>
                      <a:noFill/>
                    </a:lnT>
                    <a:lnB>
                      <a:noFill/>
                    </a:lnB>
                  </a:tcPr>
                </a:tc>
                <a:tc>
                  <a:txBody>
                    <a:bodyPr/>
                    <a:lstStyle/>
                    <a:p>
                      <a:r>
                        <a:rPr lang="es-ES" sz="1050"/>
                        <a:t>or immediate</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0x0d</a:t>
                      </a:r>
                    </a:p>
                  </a:txBody>
                  <a:tcPr marL="1749" marR="1749" marT="1749" marB="1749" anchor="ctr">
                    <a:lnL>
                      <a:noFill/>
                    </a:lnL>
                    <a:lnR>
                      <a:noFill/>
                    </a:lnR>
                    <a:lnT>
                      <a:noFill/>
                    </a:lnT>
                    <a:lnB>
                      <a:noFill/>
                    </a:lnB>
                  </a:tcPr>
                </a:tc>
                <a:tc>
                  <a:txBody>
                    <a:bodyPr/>
                    <a:lstStyle/>
                    <a:p>
                      <a:r>
                        <a:rPr lang="es-ES" sz="1400" dirty="0" err="1"/>
                        <a:t>Rd</a:t>
                      </a:r>
                      <a:r>
                        <a:rPr lang="es-ES" sz="1400" dirty="0"/>
                        <a:t> = Rs1 | </a:t>
                      </a:r>
                      <a:r>
                        <a:rPr lang="es-ES" sz="1400" dirty="0" err="1"/>
                        <a:t>immediate</a:t>
                      </a:r>
                      <a:endParaRPr lang="es-ES" sz="1400" dirty="0"/>
                    </a:p>
                  </a:txBody>
                  <a:tcPr marL="1749" marR="1749" marT="1749" marB="1749" anchor="ctr">
                    <a:lnL>
                      <a:noFill/>
                    </a:lnL>
                    <a:lnR>
                      <a:noFill/>
                    </a:lnR>
                    <a:lnT>
                      <a:noFill/>
                    </a:lnT>
                    <a:lnB>
                      <a:noFill/>
                    </a:lnB>
                  </a:tcPr>
                </a:tc>
                <a:extLst>
                  <a:ext uri="{0D108BD9-81ED-4DB2-BD59-A6C34878D82A}">
                    <a16:rowId xmlns:a16="http://schemas.microsoft.com/office/drawing/2014/main" val="10014"/>
                  </a:ext>
                </a:extLst>
              </a:tr>
              <a:tr h="104242">
                <a:tc>
                  <a:txBody>
                    <a:bodyPr/>
                    <a:lstStyle/>
                    <a:p>
                      <a:r>
                        <a:rPr lang="es-ES" sz="1400" dirty="0"/>
                        <a:t>SEQ</a:t>
                      </a:r>
                    </a:p>
                  </a:txBody>
                  <a:tcPr marL="1749" marR="1749" marT="1749" marB="1749" anchor="ctr">
                    <a:lnL>
                      <a:noFill/>
                    </a:lnL>
                    <a:lnR>
                      <a:noFill/>
                    </a:lnR>
                    <a:lnT>
                      <a:noFill/>
                    </a:lnT>
                    <a:lnB>
                      <a:noFill/>
                    </a:lnB>
                  </a:tcPr>
                </a:tc>
                <a:tc>
                  <a:txBody>
                    <a:bodyPr/>
                    <a:lstStyle/>
                    <a:p>
                      <a:r>
                        <a:rPr lang="es-ES" sz="1050"/>
                        <a:t>set if equal</a:t>
                      </a:r>
                    </a:p>
                  </a:txBody>
                  <a:tcPr marL="1749" marR="1749" marT="1749" marB="1749" anchor="ctr">
                    <a:lnL>
                      <a:noFill/>
                    </a:lnL>
                    <a:lnR>
                      <a:noFill/>
                    </a:lnR>
                    <a:lnT>
                      <a:noFill/>
                    </a:lnT>
                    <a:lnB>
                      <a:noFill/>
                    </a:lnB>
                  </a:tcPr>
                </a:tc>
                <a:tc>
                  <a:txBody>
                    <a:bodyPr/>
                    <a:lstStyle/>
                    <a:p>
                      <a:pPr algn="ctr"/>
                      <a:r>
                        <a:rPr lang="es-ES" sz="1050"/>
                        <a:t>R</a:t>
                      </a:r>
                    </a:p>
                  </a:txBody>
                  <a:tcPr marL="1749" marR="1749" marT="1749" marB="1749" anchor="ctr">
                    <a:lnL>
                      <a:noFill/>
                    </a:lnL>
                    <a:lnR>
                      <a:noFill/>
                    </a:lnR>
                    <a:lnT>
                      <a:noFill/>
                    </a:lnT>
                    <a:lnB>
                      <a:noFill/>
                    </a:lnB>
                  </a:tcPr>
                </a:tc>
                <a:tc>
                  <a:txBody>
                    <a:bodyPr/>
                    <a:lstStyle/>
                    <a:p>
                      <a:pPr algn="ctr"/>
                      <a:r>
                        <a:rPr lang="es-ES" sz="1400" dirty="0"/>
                        <a:t>0x28</a:t>
                      </a:r>
                    </a:p>
                  </a:txBody>
                  <a:tcPr marL="1749" marR="1749" marT="1749" marB="1749" anchor="ctr">
                    <a:lnL>
                      <a:noFill/>
                    </a:lnL>
                    <a:lnR>
                      <a:noFill/>
                    </a:lnR>
                    <a:lnT>
                      <a:noFill/>
                    </a:lnT>
                    <a:lnB>
                      <a:noFill/>
                    </a:lnB>
                  </a:tcPr>
                </a:tc>
                <a:tc>
                  <a:txBody>
                    <a:bodyPr/>
                    <a:lstStyle/>
                    <a:p>
                      <a:r>
                        <a:rPr lang="es-ES" sz="1400" dirty="0" err="1"/>
                        <a:t>Rd</a:t>
                      </a:r>
                      <a:r>
                        <a:rPr lang="es-ES" sz="1400" dirty="0"/>
                        <a:t> = (Rs1 == Rs2 ? 1 : 0)</a:t>
                      </a:r>
                    </a:p>
                  </a:txBody>
                  <a:tcPr marL="1749" marR="1749" marT="1749" marB="1749" anchor="ctr">
                    <a:lnL>
                      <a:noFill/>
                    </a:lnL>
                    <a:lnR>
                      <a:noFill/>
                    </a:lnR>
                    <a:lnT>
                      <a:noFill/>
                    </a:lnT>
                    <a:lnB>
                      <a:noFill/>
                    </a:lnB>
                  </a:tcPr>
                </a:tc>
                <a:extLst>
                  <a:ext uri="{0D108BD9-81ED-4DB2-BD59-A6C34878D82A}">
                    <a16:rowId xmlns:a16="http://schemas.microsoft.com/office/drawing/2014/main" val="10015"/>
                  </a:ext>
                </a:extLst>
              </a:tr>
              <a:tr h="154614">
                <a:tc>
                  <a:txBody>
                    <a:bodyPr/>
                    <a:lstStyle/>
                    <a:p>
                      <a:r>
                        <a:rPr lang="es-ES" sz="1400" dirty="0"/>
                        <a:t>SEQI</a:t>
                      </a:r>
                    </a:p>
                  </a:txBody>
                  <a:tcPr marL="1749" marR="1749" marT="1749" marB="1749" anchor="ctr">
                    <a:lnL>
                      <a:noFill/>
                    </a:lnL>
                    <a:lnR>
                      <a:noFill/>
                    </a:lnR>
                    <a:lnT>
                      <a:noFill/>
                    </a:lnT>
                    <a:lnB>
                      <a:noFill/>
                    </a:lnB>
                  </a:tcPr>
                </a:tc>
                <a:tc>
                  <a:txBody>
                    <a:bodyPr/>
                    <a:lstStyle/>
                    <a:p>
                      <a:r>
                        <a:rPr lang="en-US" sz="1050"/>
                        <a:t>set if equal to immediate</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0x18</a:t>
                      </a:r>
                    </a:p>
                  </a:txBody>
                  <a:tcPr marL="1749" marR="1749" marT="1749" marB="1749" anchor="ctr">
                    <a:lnL>
                      <a:noFill/>
                    </a:lnL>
                    <a:lnR>
                      <a:noFill/>
                    </a:lnR>
                    <a:lnT>
                      <a:noFill/>
                    </a:lnT>
                    <a:lnB>
                      <a:noFill/>
                    </a:lnB>
                  </a:tcPr>
                </a:tc>
                <a:tc>
                  <a:txBody>
                    <a:bodyPr/>
                    <a:lstStyle/>
                    <a:p>
                      <a:r>
                        <a:rPr lang="en-US" sz="1400"/>
                        <a:t>Rd = (Rs1 == extend(immediate) ? 1 : 0)</a:t>
                      </a:r>
                    </a:p>
                  </a:txBody>
                  <a:tcPr marL="1749" marR="1749" marT="1749" marB="1749" anchor="ctr">
                    <a:lnL>
                      <a:noFill/>
                    </a:lnL>
                    <a:lnR>
                      <a:noFill/>
                    </a:lnR>
                    <a:lnT>
                      <a:noFill/>
                    </a:lnT>
                    <a:lnB>
                      <a:noFill/>
                    </a:lnB>
                  </a:tcPr>
                </a:tc>
                <a:extLst>
                  <a:ext uri="{0D108BD9-81ED-4DB2-BD59-A6C34878D82A}">
                    <a16:rowId xmlns:a16="http://schemas.microsoft.com/office/drawing/2014/main" val="10016"/>
                  </a:ext>
                </a:extLst>
              </a:tr>
              <a:tr h="104242">
                <a:tc>
                  <a:txBody>
                    <a:bodyPr/>
                    <a:lstStyle/>
                    <a:p>
                      <a:r>
                        <a:rPr lang="es-ES" sz="1400" dirty="0"/>
                        <a:t>SLE</a:t>
                      </a:r>
                    </a:p>
                  </a:txBody>
                  <a:tcPr marL="1749" marR="1749" marT="1749" marB="1749" anchor="ctr">
                    <a:lnL>
                      <a:noFill/>
                    </a:lnL>
                    <a:lnR>
                      <a:noFill/>
                    </a:lnR>
                    <a:lnT>
                      <a:noFill/>
                    </a:lnT>
                    <a:lnB>
                      <a:noFill/>
                    </a:lnB>
                  </a:tcPr>
                </a:tc>
                <a:tc>
                  <a:txBody>
                    <a:bodyPr/>
                    <a:lstStyle/>
                    <a:p>
                      <a:r>
                        <a:rPr lang="en-US" sz="1050"/>
                        <a:t>set if less than or equal</a:t>
                      </a:r>
                    </a:p>
                  </a:txBody>
                  <a:tcPr marL="1749" marR="1749" marT="1749" marB="1749" anchor="ctr">
                    <a:lnL>
                      <a:noFill/>
                    </a:lnL>
                    <a:lnR>
                      <a:noFill/>
                    </a:lnR>
                    <a:lnT>
                      <a:noFill/>
                    </a:lnT>
                    <a:lnB>
                      <a:noFill/>
                    </a:lnB>
                  </a:tcPr>
                </a:tc>
                <a:tc>
                  <a:txBody>
                    <a:bodyPr/>
                    <a:lstStyle/>
                    <a:p>
                      <a:pPr algn="ctr"/>
                      <a:r>
                        <a:rPr lang="es-ES" sz="1050"/>
                        <a:t>R</a:t>
                      </a:r>
                    </a:p>
                  </a:txBody>
                  <a:tcPr marL="1749" marR="1749" marT="1749" marB="1749" anchor="ctr">
                    <a:lnL>
                      <a:noFill/>
                    </a:lnL>
                    <a:lnR>
                      <a:noFill/>
                    </a:lnR>
                    <a:lnT>
                      <a:noFill/>
                    </a:lnT>
                    <a:lnB>
                      <a:noFill/>
                    </a:lnB>
                  </a:tcPr>
                </a:tc>
                <a:tc>
                  <a:txBody>
                    <a:bodyPr/>
                    <a:lstStyle/>
                    <a:p>
                      <a:pPr algn="ctr"/>
                      <a:r>
                        <a:rPr lang="es-ES" sz="1400" dirty="0"/>
                        <a:t>0x2c</a:t>
                      </a:r>
                    </a:p>
                  </a:txBody>
                  <a:tcPr marL="1749" marR="1749" marT="1749" marB="1749" anchor="ctr">
                    <a:lnL>
                      <a:noFill/>
                    </a:lnL>
                    <a:lnR>
                      <a:noFill/>
                    </a:lnR>
                    <a:lnT>
                      <a:noFill/>
                    </a:lnT>
                    <a:lnB>
                      <a:noFill/>
                    </a:lnB>
                  </a:tcPr>
                </a:tc>
                <a:tc>
                  <a:txBody>
                    <a:bodyPr/>
                    <a:lstStyle/>
                    <a:p>
                      <a:r>
                        <a:rPr lang="es-ES" sz="1400" dirty="0" err="1"/>
                        <a:t>Rd</a:t>
                      </a:r>
                      <a:r>
                        <a:rPr lang="es-ES" sz="1400" dirty="0"/>
                        <a:t> = (Rs1 &lt;= Rs2 ? 1 : 0)</a:t>
                      </a:r>
                    </a:p>
                  </a:txBody>
                  <a:tcPr marL="1749" marR="1749" marT="1749" marB="1749" anchor="ctr">
                    <a:lnL>
                      <a:noFill/>
                    </a:lnL>
                    <a:lnR>
                      <a:noFill/>
                    </a:lnR>
                    <a:lnT>
                      <a:noFill/>
                    </a:lnT>
                    <a:lnB>
                      <a:noFill/>
                    </a:lnB>
                  </a:tcPr>
                </a:tc>
                <a:extLst>
                  <a:ext uri="{0D108BD9-81ED-4DB2-BD59-A6C34878D82A}">
                    <a16:rowId xmlns:a16="http://schemas.microsoft.com/office/drawing/2014/main" val="10017"/>
                  </a:ext>
                </a:extLst>
              </a:tr>
              <a:tr h="154614">
                <a:tc>
                  <a:txBody>
                    <a:bodyPr/>
                    <a:lstStyle/>
                    <a:p>
                      <a:r>
                        <a:rPr lang="es-ES" sz="1400" dirty="0"/>
                        <a:t>SLEI</a:t>
                      </a:r>
                    </a:p>
                  </a:txBody>
                  <a:tcPr marL="1749" marR="1749" marT="1749" marB="1749" anchor="ctr">
                    <a:lnL>
                      <a:noFill/>
                    </a:lnL>
                    <a:lnR>
                      <a:noFill/>
                    </a:lnR>
                    <a:lnT>
                      <a:noFill/>
                    </a:lnT>
                    <a:lnB>
                      <a:noFill/>
                    </a:lnB>
                  </a:tcPr>
                </a:tc>
                <a:tc>
                  <a:txBody>
                    <a:bodyPr/>
                    <a:lstStyle/>
                    <a:p>
                      <a:r>
                        <a:rPr lang="en-US" sz="1050"/>
                        <a:t>set if less than or equal to immediate</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0x1c</a:t>
                      </a:r>
                    </a:p>
                  </a:txBody>
                  <a:tcPr marL="1749" marR="1749" marT="1749" marB="1749" anchor="ctr">
                    <a:lnL>
                      <a:noFill/>
                    </a:lnL>
                    <a:lnR>
                      <a:noFill/>
                    </a:lnR>
                    <a:lnT>
                      <a:noFill/>
                    </a:lnT>
                    <a:lnB>
                      <a:noFill/>
                    </a:lnB>
                  </a:tcPr>
                </a:tc>
                <a:tc>
                  <a:txBody>
                    <a:bodyPr/>
                    <a:lstStyle/>
                    <a:p>
                      <a:r>
                        <a:rPr lang="en-US" sz="1400"/>
                        <a:t>Rd = (Rs1 &lt;= extend(immediate) ? 1 : 0)</a:t>
                      </a:r>
                    </a:p>
                  </a:txBody>
                  <a:tcPr marL="1749" marR="1749" marT="1749" marB="1749" anchor="ctr">
                    <a:lnL>
                      <a:noFill/>
                    </a:lnL>
                    <a:lnR>
                      <a:noFill/>
                    </a:lnR>
                    <a:lnT>
                      <a:noFill/>
                    </a:lnT>
                    <a:lnB>
                      <a:noFill/>
                    </a:lnB>
                  </a:tcPr>
                </a:tc>
                <a:extLst>
                  <a:ext uri="{0D108BD9-81ED-4DB2-BD59-A6C34878D82A}">
                    <a16:rowId xmlns:a16="http://schemas.microsoft.com/office/drawing/2014/main" val="10018"/>
                  </a:ext>
                </a:extLst>
              </a:tr>
              <a:tr h="104242">
                <a:tc>
                  <a:txBody>
                    <a:bodyPr/>
                    <a:lstStyle/>
                    <a:p>
                      <a:r>
                        <a:rPr lang="es-ES" sz="1400" dirty="0"/>
                        <a:t>SLL</a:t>
                      </a:r>
                    </a:p>
                  </a:txBody>
                  <a:tcPr marL="1749" marR="1749" marT="1749" marB="1749" anchor="ctr">
                    <a:lnL>
                      <a:noFill/>
                    </a:lnL>
                    <a:lnR>
                      <a:noFill/>
                    </a:lnR>
                    <a:lnT>
                      <a:noFill/>
                    </a:lnT>
                    <a:lnB>
                      <a:noFill/>
                    </a:lnB>
                  </a:tcPr>
                </a:tc>
                <a:tc>
                  <a:txBody>
                    <a:bodyPr/>
                    <a:lstStyle/>
                    <a:p>
                      <a:r>
                        <a:rPr lang="es-ES" sz="1050"/>
                        <a:t>shift left logical</a:t>
                      </a:r>
                    </a:p>
                  </a:txBody>
                  <a:tcPr marL="1749" marR="1749" marT="1749" marB="1749" anchor="ctr">
                    <a:lnL>
                      <a:noFill/>
                    </a:lnL>
                    <a:lnR>
                      <a:noFill/>
                    </a:lnR>
                    <a:lnT>
                      <a:noFill/>
                    </a:lnT>
                    <a:lnB>
                      <a:noFill/>
                    </a:lnB>
                  </a:tcPr>
                </a:tc>
                <a:tc>
                  <a:txBody>
                    <a:bodyPr/>
                    <a:lstStyle/>
                    <a:p>
                      <a:pPr algn="ctr"/>
                      <a:r>
                        <a:rPr lang="es-ES" sz="1050"/>
                        <a:t>R</a:t>
                      </a:r>
                    </a:p>
                  </a:txBody>
                  <a:tcPr marL="1749" marR="1749" marT="1749" marB="1749" anchor="ctr">
                    <a:lnL>
                      <a:noFill/>
                    </a:lnL>
                    <a:lnR>
                      <a:noFill/>
                    </a:lnR>
                    <a:lnT>
                      <a:noFill/>
                    </a:lnT>
                    <a:lnB>
                      <a:noFill/>
                    </a:lnB>
                  </a:tcPr>
                </a:tc>
                <a:tc>
                  <a:txBody>
                    <a:bodyPr/>
                    <a:lstStyle/>
                    <a:p>
                      <a:pPr algn="ctr"/>
                      <a:r>
                        <a:rPr lang="es-ES" sz="1400" dirty="0"/>
                        <a:t>0x04</a:t>
                      </a:r>
                    </a:p>
                  </a:txBody>
                  <a:tcPr marL="1749" marR="1749" marT="1749" marB="1749" anchor="ctr">
                    <a:lnL>
                      <a:noFill/>
                    </a:lnL>
                    <a:lnR>
                      <a:noFill/>
                    </a:lnR>
                    <a:lnT>
                      <a:noFill/>
                    </a:lnT>
                    <a:lnB>
                      <a:noFill/>
                    </a:lnB>
                  </a:tcPr>
                </a:tc>
                <a:tc>
                  <a:txBody>
                    <a:bodyPr/>
                    <a:lstStyle/>
                    <a:p>
                      <a:r>
                        <a:rPr lang="es-ES" sz="1400"/>
                        <a:t>Rd = Rs1 &lt;&lt; (Rs2 % 8)</a:t>
                      </a:r>
                    </a:p>
                  </a:txBody>
                  <a:tcPr marL="1749" marR="1749" marT="1749" marB="1749" anchor="ctr">
                    <a:lnL>
                      <a:noFill/>
                    </a:lnL>
                    <a:lnR>
                      <a:noFill/>
                    </a:lnR>
                    <a:lnT>
                      <a:noFill/>
                    </a:lnT>
                    <a:lnB>
                      <a:noFill/>
                    </a:lnB>
                  </a:tcPr>
                </a:tc>
                <a:extLst>
                  <a:ext uri="{0D108BD9-81ED-4DB2-BD59-A6C34878D82A}">
                    <a16:rowId xmlns:a16="http://schemas.microsoft.com/office/drawing/2014/main" val="10019"/>
                  </a:ext>
                </a:extLst>
              </a:tr>
              <a:tr h="154614">
                <a:tc>
                  <a:txBody>
                    <a:bodyPr/>
                    <a:lstStyle/>
                    <a:p>
                      <a:r>
                        <a:rPr lang="es-ES" sz="1400" dirty="0"/>
                        <a:t>SLLI</a:t>
                      </a:r>
                    </a:p>
                  </a:txBody>
                  <a:tcPr marL="1749" marR="1749" marT="1749" marB="1749" anchor="ctr">
                    <a:lnL>
                      <a:noFill/>
                    </a:lnL>
                    <a:lnR>
                      <a:noFill/>
                    </a:lnR>
                    <a:lnT>
                      <a:noFill/>
                    </a:lnT>
                    <a:lnB>
                      <a:noFill/>
                    </a:lnB>
                  </a:tcPr>
                </a:tc>
                <a:tc>
                  <a:txBody>
                    <a:bodyPr/>
                    <a:lstStyle/>
                    <a:p>
                      <a:r>
                        <a:rPr lang="es-ES" sz="1050"/>
                        <a:t>shift left logical immediate</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0x14</a:t>
                      </a:r>
                    </a:p>
                  </a:txBody>
                  <a:tcPr marL="1749" marR="1749" marT="1749" marB="1749" anchor="ctr">
                    <a:lnL>
                      <a:noFill/>
                    </a:lnL>
                    <a:lnR>
                      <a:noFill/>
                    </a:lnR>
                    <a:lnT>
                      <a:noFill/>
                    </a:lnT>
                    <a:lnB>
                      <a:noFill/>
                    </a:lnB>
                  </a:tcPr>
                </a:tc>
                <a:tc>
                  <a:txBody>
                    <a:bodyPr/>
                    <a:lstStyle/>
                    <a:p>
                      <a:r>
                        <a:rPr lang="es-ES" sz="1400"/>
                        <a:t>Rd = Rs1 &lt;&lt; (immediate % 8)</a:t>
                      </a:r>
                    </a:p>
                  </a:txBody>
                  <a:tcPr marL="1749" marR="1749" marT="1749" marB="1749" anchor="ctr">
                    <a:lnL>
                      <a:noFill/>
                    </a:lnL>
                    <a:lnR>
                      <a:noFill/>
                    </a:lnR>
                    <a:lnT>
                      <a:noFill/>
                    </a:lnT>
                    <a:lnB>
                      <a:noFill/>
                    </a:lnB>
                  </a:tcPr>
                </a:tc>
                <a:extLst>
                  <a:ext uri="{0D108BD9-81ED-4DB2-BD59-A6C34878D82A}">
                    <a16:rowId xmlns:a16="http://schemas.microsoft.com/office/drawing/2014/main" val="10020"/>
                  </a:ext>
                </a:extLst>
              </a:tr>
              <a:tr h="104242">
                <a:tc>
                  <a:txBody>
                    <a:bodyPr/>
                    <a:lstStyle/>
                    <a:p>
                      <a:r>
                        <a:rPr lang="es-ES" sz="1400" dirty="0"/>
                        <a:t>SLT</a:t>
                      </a:r>
                    </a:p>
                  </a:txBody>
                  <a:tcPr marL="1749" marR="1749" marT="1749" marB="1749" anchor="ctr">
                    <a:lnL>
                      <a:noFill/>
                    </a:lnL>
                    <a:lnR>
                      <a:noFill/>
                    </a:lnR>
                    <a:lnT>
                      <a:noFill/>
                    </a:lnT>
                    <a:lnB>
                      <a:noFill/>
                    </a:lnB>
                  </a:tcPr>
                </a:tc>
                <a:tc>
                  <a:txBody>
                    <a:bodyPr/>
                    <a:lstStyle/>
                    <a:p>
                      <a:r>
                        <a:rPr lang="es-ES" sz="1050"/>
                        <a:t>set if less than</a:t>
                      </a:r>
                    </a:p>
                  </a:txBody>
                  <a:tcPr marL="1749" marR="1749" marT="1749" marB="1749" anchor="ctr">
                    <a:lnL>
                      <a:noFill/>
                    </a:lnL>
                    <a:lnR>
                      <a:noFill/>
                    </a:lnR>
                    <a:lnT>
                      <a:noFill/>
                    </a:lnT>
                    <a:lnB>
                      <a:noFill/>
                    </a:lnB>
                  </a:tcPr>
                </a:tc>
                <a:tc>
                  <a:txBody>
                    <a:bodyPr/>
                    <a:lstStyle/>
                    <a:p>
                      <a:pPr algn="ctr"/>
                      <a:r>
                        <a:rPr lang="es-ES" sz="1050"/>
                        <a:t>R</a:t>
                      </a:r>
                    </a:p>
                  </a:txBody>
                  <a:tcPr marL="1749" marR="1749" marT="1749" marB="1749" anchor="ctr">
                    <a:lnL>
                      <a:noFill/>
                    </a:lnL>
                    <a:lnR>
                      <a:noFill/>
                    </a:lnR>
                    <a:lnT>
                      <a:noFill/>
                    </a:lnT>
                    <a:lnB>
                      <a:noFill/>
                    </a:lnB>
                  </a:tcPr>
                </a:tc>
                <a:tc>
                  <a:txBody>
                    <a:bodyPr/>
                    <a:lstStyle/>
                    <a:p>
                      <a:pPr algn="ctr"/>
                      <a:r>
                        <a:rPr lang="es-ES" sz="1400" dirty="0"/>
                        <a:t>0x2a</a:t>
                      </a:r>
                    </a:p>
                  </a:txBody>
                  <a:tcPr marL="1749" marR="1749" marT="1749" marB="1749" anchor="ctr">
                    <a:lnL>
                      <a:noFill/>
                    </a:lnL>
                    <a:lnR>
                      <a:noFill/>
                    </a:lnR>
                    <a:lnT>
                      <a:noFill/>
                    </a:lnT>
                    <a:lnB>
                      <a:noFill/>
                    </a:lnB>
                  </a:tcPr>
                </a:tc>
                <a:tc>
                  <a:txBody>
                    <a:bodyPr/>
                    <a:lstStyle/>
                    <a:p>
                      <a:r>
                        <a:rPr lang="es-ES" sz="1400"/>
                        <a:t>Rd = (Rs1 &lt; Rs2 ? 1 : 0)</a:t>
                      </a:r>
                    </a:p>
                  </a:txBody>
                  <a:tcPr marL="1749" marR="1749" marT="1749" marB="1749" anchor="ctr">
                    <a:lnL>
                      <a:noFill/>
                    </a:lnL>
                    <a:lnR>
                      <a:noFill/>
                    </a:lnR>
                    <a:lnT>
                      <a:noFill/>
                    </a:lnT>
                    <a:lnB>
                      <a:noFill/>
                    </a:lnB>
                  </a:tcPr>
                </a:tc>
                <a:extLst>
                  <a:ext uri="{0D108BD9-81ED-4DB2-BD59-A6C34878D82A}">
                    <a16:rowId xmlns:a16="http://schemas.microsoft.com/office/drawing/2014/main" val="10021"/>
                  </a:ext>
                </a:extLst>
              </a:tr>
              <a:tr h="154614">
                <a:tc>
                  <a:txBody>
                    <a:bodyPr/>
                    <a:lstStyle/>
                    <a:p>
                      <a:r>
                        <a:rPr lang="es-ES" sz="1400" dirty="0"/>
                        <a:t>SLTI</a:t>
                      </a:r>
                    </a:p>
                  </a:txBody>
                  <a:tcPr marL="1749" marR="1749" marT="1749" marB="1749" anchor="ctr">
                    <a:lnL>
                      <a:noFill/>
                    </a:lnL>
                    <a:lnR>
                      <a:noFill/>
                    </a:lnR>
                    <a:lnT>
                      <a:noFill/>
                    </a:lnT>
                    <a:lnB>
                      <a:noFill/>
                    </a:lnB>
                  </a:tcPr>
                </a:tc>
                <a:tc>
                  <a:txBody>
                    <a:bodyPr/>
                    <a:lstStyle/>
                    <a:p>
                      <a:r>
                        <a:rPr lang="en-US" sz="1050"/>
                        <a:t>set if less than immediate</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0x1a</a:t>
                      </a:r>
                    </a:p>
                  </a:txBody>
                  <a:tcPr marL="1749" marR="1749" marT="1749" marB="1749" anchor="ctr">
                    <a:lnL>
                      <a:noFill/>
                    </a:lnL>
                    <a:lnR>
                      <a:noFill/>
                    </a:lnR>
                    <a:lnT>
                      <a:noFill/>
                    </a:lnT>
                    <a:lnB>
                      <a:noFill/>
                    </a:lnB>
                  </a:tcPr>
                </a:tc>
                <a:tc>
                  <a:txBody>
                    <a:bodyPr/>
                    <a:lstStyle/>
                    <a:p>
                      <a:r>
                        <a:rPr lang="en-US" sz="1400"/>
                        <a:t>Rd = (Rs1 &lt; extend(immediate) ? 1 : 0)</a:t>
                      </a:r>
                    </a:p>
                  </a:txBody>
                  <a:tcPr marL="1749" marR="1749" marT="1749" marB="1749" anchor="ctr">
                    <a:lnL>
                      <a:noFill/>
                    </a:lnL>
                    <a:lnR>
                      <a:noFill/>
                    </a:lnR>
                    <a:lnT>
                      <a:noFill/>
                    </a:lnT>
                    <a:lnB>
                      <a:noFill/>
                    </a:lnB>
                  </a:tcPr>
                </a:tc>
                <a:extLst>
                  <a:ext uri="{0D108BD9-81ED-4DB2-BD59-A6C34878D82A}">
                    <a16:rowId xmlns:a16="http://schemas.microsoft.com/office/drawing/2014/main" val="10022"/>
                  </a:ext>
                </a:extLst>
              </a:tr>
              <a:tr h="104242">
                <a:tc>
                  <a:txBody>
                    <a:bodyPr/>
                    <a:lstStyle/>
                    <a:p>
                      <a:r>
                        <a:rPr lang="es-ES" sz="1400" dirty="0"/>
                        <a:t>SNE</a:t>
                      </a:r>
                    </a:p>
                  </a:txBody>
                  <a:tcPr marL="1749" marR="1749" marT="1749" marB="1749" anchor="ctr">
                    <a:lnL>
                      <a:noFill/>
                    </a:lnL>
                    <a:lnR>
                      <a:noFill/>
                    </a:lnR>
                    <a:lnT>
                      <a:noFill/>
                    </a:lnT>
                    <a:lnB>
                      <a:noFill/>
                    </a:lnB>
                  </a:tcPr>
                </a:tc>
                <a:tc>
                  <a:txBody>
                    <a:bodyPr/>
                    <a:lstStyle/>
                    <a:p>
                      <a:r>
                        <a:rPr lang="es-ES" sz="1050"/>
                        <a:t>set if not equal</a:t>
                      </a:r>
                    </a:p>
                  </a:txBody>
                  <a:tcPr marL="1749" marR="1749" marT="1749" marB="1749" anchor="ctr">
                    <a:lnL>
                      <a:noFill/>
                    </a:lnL>
                    <a:lnR>
                      <a:noFill/>
                    </a:lnR>
                    <a:lnT>
                      <a:noFill/>
                    </a:lnT>
                    <a:lnB>
                      <a:noFill/>
                    </a:lnB>
                  </a:tcPr>
                </a:tc>
                <a:tc>
                  <a:txBody>
                    <a:bodyPr/>
                    <a:lstStyle/>
                    <a:p>
                      <a:pPr algn="ctr"/>
                      <a:r>
                        <a:rPr lang="es-ES" sz="1050"/>
                        <a:t>R</a:t>
                      </a:r>
                    </a:p>
                  </a:txBody>
                  <a:tcPr marL="1749" marR="1749" marT="1749" marB="1749" anchor="ctr">
                    <a:lnL>
                      <a:noFill/>
                    </a:lnL>
                    <a:lnR>
                      <a:noFill/>
                    </a:lnR>
                    <a:lnT>
                      <a:noFill/>
                    </a:lnT>
                    <a:lnB>
                      <a:noFill/>
                    </a:lnB>
                  </a:tcPr>
                </a:tc>
                <a:tc>
                  <a:txBody>
                    <a:bodyPr/>
                    <a:lstStyle/>
                    <a:p>
                      <a:pPr algn="ctr"/>
                      <a:r>
                        <a:rPr lang="es-ES" sz="1400" dirty="0"/>
                        <a:t>0x29</a:t>
                      </a:r>
                    </a:p>
                  </a:txBody>
                  <a:tcPr marL="1749" marR="1749" marT="1749" marB="1749" anchor="ctr">
                    <a:lnL>
                      <a:noFill/>
                    </a:lnL>
                    <a:lnR>
                      <a:noFill/>
                    </a:lnR>
                    <a:lnT>
                      <a:noFill/>
                    </a:lnT>
                    <a:lnB>
                      <a:noFill/>
                    </a:lnB>
                  </a:tcPr>
                </a:tc>
                <a:tc>
                  <a:txBody>
                    <a:bodyPr/>
                    <a:lstStyle/>
                    <a:p>
                      <a:r>
                        <a:rPr lang="es-ES" sz="1400" dirty="0" err="1"/>
                        <a:t>Rd</a:t>
                      </a:r>
                      <a:r>
                        <a:rPr lang="es-ES" sz="1400" dirty="0"/>
                        <a:t> = (Rs1 != Rs2 ? 1 : 0)</a:t>
                      </a:r>
                    </a:p>
                  </a:txBody>
                  <a:tcPr marL="1749" marR="1749" marT="1749" marB="1749" anchor="ctr">
                    <a:lnL>
                      <a:noFill/>
                    </a:lnL>
                    <a:lnR>
                      <a:noFill/>
                    </a:lnR>
                    <a:lnT>
                      <a:noFill/>
                    </a:lnT>
                    <a:lnB>
                      <a:noFill/>
                    </a:lnB>
                  </a:tcPr>
                </a:tc>
                <a:extLst>
                  <a:ext uri="{0D108BD9-81ED-4DB2-BD59-A6C34878D82A}">
                    <a16:rowId xmlns:a16="http://schemas.microsoft.com/office/drawing/2014/main" val="10023"/>
                  </a:ext>
                </a:extLst>
              </a:tr>
              <a:tr h="154614">
                <a:tc>
                  <a:txBody>
                    <a:bodyPr/>
                    <a:lstStyle/>
                    <a:p>
                      <a:r>
                        <a:rPr lang="es-ES" sz="1400" dirty="0"/>
                        <a:t>SNEI</a:t>
                      </a:r>
                    </a:p>
                  </a:txBody>
                  <a:tcPr marL="1749" marR="1749" marT="1749" marB="1749" anchor="ctr">
                    <a:lnL>
                      <a:noFill/>
                    </a:lnL>
                    <a:lnR>
                      <a:noFill/>
                    </a:lnR>
                    <a:lnT>
                      <a:noFill/>
                    </a:lnT>
                    <a:lnB>
                      <a:noFill/>
                    </a:lnB>
                  </a:tcPr>
                </a:tc>
                <a:tc>
                  <a:txBody>
                    <a:bodyPr/>
                    <a:lstStyle/>
                    <a:p>
                      <a:r>
                        <a:rPr lang="en-US" sz="1050"/>
                        <a:t>set if not equal to immediate</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0x19</a:t>
                      </a:r>
                    </a:p>
                  </a:txBody>
                  <a:tcPr marL="1749" marR="1749" marT="1749" marB="1749" anchor="ctr">
                    <a:lnL>
                      <a:noFill/>
                    </a:lnL>
                    <a:lnR>
                      <a:noFill/>
                    </a:lnR>
                    <a:lnT>
                      <a:noFill/>
                    </a:lnT>
                    <a:lnB>
                      <a:noFill/>
                    </a:lnB>
                  </a:tcPr>
                </a:tc>
                <a:tc>
                  <a:txBody>
                    <a:bodyPr/>
                    <a:lstStyle/>
                    <a:p>
                      <a:r>
                        <a:rPr lang="en-US" sz="1400" dirty="0"/>
                        <a:t>Rd = (Rs1 != extend(immediate) ? 1 : 0)</a:t>
                      </a:r>
                    </a:p>
                  </a:txBody>
                  <a:tcPr marL="1749" marR="1749" marT="1749" marB="1749" anchor="ctr">
                    <a:lnL>
                      <a:noFill/>
                    </a:lnL>
                    <a:lnR>
                      <a:noFill/>
                    </a:lnR>
                    <a:lnT>
                      <a:noFill/>
                    </a:lnT>
                    <a:lnB>
                      <a:noFill/>
                    </a:lnB>
                  </a:tcPr>
                </a:tc>
                <a:extLst>
                  <a:ext uri="{0D108BD9-81ED-4DB2-BD59-A6C34878D82A}">
                    <a16:rowId xmlns:a16="http://schemas.microsoft.com/office/drawing/2014/main" val="10024"/>
                  </a:ext>
                </a:extLst>
              </a:tr>
              <a:tr h="104242">
                <a:tc>
                  <a:txBody>
                    <a:bodyPr/>
                    <a:lstStyle/>
                    <a:p>
                      <a:r>
                        <a:rPr lang="es-ES" sz="1400" dirty="0"/>
                        <a:t>SRA</a:t>
                      </a:r>
                    </a:p>
                  </a:txBody>
                  <a:tcPr marL="1749" marR="1749" marT="1749" marB="1749" anchor="ctr">
                    <a:lnL>
                      <a:noFill/>
                    </a:lnL>
                    <a:lnR>
                      <a:noFill/>
                    </a:lnR>
                    <a:lnT>
                      <a:noFill/>
                    </a:lnT>
                    <a:lnB>
                      <a:noFill/>
                    </a:lnB>
                  </a:tcPr>
                </a:tc>
                <a:tc>
                  <a:txBody>
                    <a:bodyPr/>
                    <a:lstStyle/>
                    <a:p>
                      <a:r>
                        <a:rPr lang="es-ES" sz="1050"/>
                        <a:t>shift right arithmetic</a:t>
                      </a:r>
                    </a:p>
                  </a:txBody>
                  <a:tcPr marL="1749" marR="1749" marT="1749" marB="1749" anchor="ctr">
                    <a:lnL>
                      <a:noFill/>
                    </a:lnL>
                    <a:lnR>
                      <a:noFill/>
                    </a:lnR>
                    <a:lnT>
                      <a:noFill/>
                    </a:lnT>
                    <a:lnB>
                      <a:noFill/>
                    </a:lnB>
                  </a:tcPr>
                </a:tc>
                <a:tc>
                  <a:txBody>
                    <a:bodyPr/>
                    <a:lstStyle/>
                    <a:p>
                      <a:pPr algn="ctr"/>
                      <a:r>
                        <a:rPr lang="es-ES" sz="1050"/>
                        <a:t>R</a:t>
                      </a:r>
                    </a:p>
                  </a:txBody>
                  <a:tcPr marL="1749" marR="1749" marT="1749" marB="1749" anchor="ctr">
                    <a:lnL>
                      <a:noFill/>
                    </a:lnL>
                    <a:lnR>
                      <a:noFill/>
                    </a:lnR>
                    <a:lnT>
                      <a:noFill/>
                    </a:lnT>
                    <a:lnB>
                      <a:noFill/>
                    </a:lnB>
                  </a:tcPr>
                </a:tc>
                <a:tc>
                  <a:txBody>
                    <a:bodyPr/>
                    <a:lstStyle/>
                    <a:p>
                      <a:pPr algn="ctr"/>
                      <a:r>
                        <a:rPr lang="es-ES" sz="1400" dirty="0"/>
                        <a:t>0x07</a:t>
                      </a:r>
                    </a:p>
                  </a:txBody>
                  <a:tcPr marL="1749" marR="1749" marT="1749" marB="1749" anchor="ctr">
                    <a:lnL>
                      <a:noFill/>
                    </a:lnL>
                    <a:lnR>
                      <a:noFill/>
                    </a:lnR>
                    <a:lnT>
                      <a:noFill/>
                    </a:lnT>
                    <a:lnB>
                      <a:noFill/>
                    </a:lnB>
                  </a:tcPr>
                </a:tc>
                <a:tc>
                  <a:txBody>
                    <a:bodyPr/>
                    <a:lstStyle/>
                    <a:p>
                      <a:r>
                        <a:rPr lang="es-ES" sz="1400" dirty="0"/>
                        <a:t>as SRL &amp; </a:t>
                      </a:r>
                      <a:r>
                        <a:rPr lang="es-ES" sz="1400" dirty="0" err="1"/>
                        <a:t>see</a:t>
                      </a:r>
                      <a:r>
                        <a:rPr lang="es-ES" sz="1400" dirty="0"/>
                        <a:t> </a:t>
                      </a:r>
                      <a:r>
                        <a:rPr lang="es-ES" sz="1400" dirty="0" err="1"/>
                        <a:t>below</a:t>
                      </a:r>
                      <a:endParaRPr lang="es-ES" sz="1400" dirty="0"/>
                    </a:p>
                  </a:txBody>
                  <a:tcPr marL="1749" marR="1749" marT="1749" marB="1749" anchor="ctr">
                    <a:lnL>
                      <a:noFill/>
                    </a:lnL>
                    <a:lnR>
                      <a:noFill/>
                    </a:lnR>
                    <a:lnT>
                      <a:noFill/>
                    </a:lnT>
                    <a:lnB>
                      <a:noFill/>
                    </a:lnB>
                  </a:tcPr>
                </a:tc>
                <a:extLst>
                  <a:ext uri="{0D108BD9-81ED-4DB2-BD59-A6C34878D82A}">
                    <a16:rowId xmlns:a16="http://schemas.microsoft.com/office/drawing/2014/main" val="10025"/>
                  </a:ext>
                </a:extLst>
              </a:tr>
              <a:tr h="154614">
                <a:tc>
                  <a:txBody>
                    <a:bodyPr/>
                    <a:lstStyle/>
                    <a:p>
                      <a:r>
                        <a:rPr lang="es-ES" sz="1400" dirty="0"/>
                        <a:t>SRAI</a:t>
                      </a:r>
                    </a:p>
                  </a:txBody>
                  <a:tcPr marL="1749" marR="1749" marT="1749" marB="1749" anchor="ctr">
                    <a:lnL>
                      <a:noFill/>
                    </a:lnL>
                    <a:lnR>
                      <a:noFill/>
                    </a:lnR>
                    <a:lnT>
                      <a:noFill/>
                    </a:lnT>
                    <a:lnB>
                      <a:noFill/>
                    </a:lnB>
                  </a:tcPr>
                </a:tc>
                <a:tc>
                  <a:txBody>
                    <a:bodyPr/>
                    <a:lstStyle/>
                    <a:p>
                      <a:r>
                        <a:rPr lang="es-ES" sz="1050"/>
                        <a:t>shift right arithmetic immediate</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0x17</a:t>
                      </a:r>
                    </a:p>
                  </a:txBody>
                  <a:tcPr marL="1749" marR="1749" marT="1749" marB="1749" anchor="ctr">
                    <a:lnL>
                      <a:noFill/>
                    </a:lnL>
                    <a:lnR>
                      <a:noFill/>
                    </a:lnR>
                    <a:lnT>
                      <a:noFill/>
                    </a:lnT>
                    <a:lnB>
                      <a:noFill/>
                    </a:lnB>
                  </a:tcPr>
                </a:tc>
                <a:tc>
                  <a:txBody>
                    <a:bodyPr/>
                    <a:lstStyle/>
                    <a:p>
                      <a:r>
                        <a:rPr lang="es-ES" sz="1400" dirty="0"/>
                        <a:t>as SRLI &amp; </a:t>
                      </a:r>
                      <a:r>
                        <a:rPr lang="es-ES" sz="1400" dirty="0" err="1"/>
                        <a:t>see</a:t>
                      </a:r>
                      <a:r>
                        <a:rPr lang="es-ES" sz="1400" dirty="0"/>
                        <a:t> </a:t>
                      </a:r>
                      <a:r>
                        <a:rPr lang="es-ES" sz="1400" dirty="0" err="1"/>
                        <a:t>below</a:t>
                      </a:r>
                      <a:endParaRPr lang="es-ES" sz="1400" dirty="0"/>
                    </a:p>
                  </a:txBody>
                  <a:tcPr marL="1749" marR="1749" marT="1749" marB="1749" anchor="ctr">
                    <a:lnL>
                      <a:noFill/>
                    </a:lnL>
                    <a:lnR>
                      <a:noFill/>
                    </a:lnR>
                    <a:lnT>
                      <a:noFill/>
                    </a:lnT>
                    <a:lnB>
                      <a:noFill/>
                    </a:lnB>
                  </a:tcPr>
                </a:tc>
                <a:extLst>
                  <a:ext uri="{0D108BD9-81ED-4DB2-BD59-A6C34878D82A}">
                    <a16:rowId xmlns:a16="http://schemas.microsoft.com/office/drawing/2014/main" val="10026"/>
                  </a:ext>
                </a:extLst>
              </a:tr>
              <a:tr h="104242">
                <a:tc>
                  <a:txBody>
                    <a:bodyPr/>
                    <a:lstStyle/>
                    <a:p>
                      <a:r>
                        <a:rPr lang="es-ES" sz="1400" dirty="0"/>
                        <a:t>SRL</a:t>
                      </a:r>
                    </a:p>
                  </a:txBody>
                  <a:tcPr marL="1749" marR="1749" marT="1749" marB="1749" anchor="ctr">
                    <a:lnL>
                      <a:noFill/>
                    </a:lnL>
                    <a:lnR>
                      <a:noFill/>
                    </a:lnR>
                    <a:lnT>
                      <a:noFill/>
                    </a:lnT>
                    <a:lnB>
                      <a:noFill/>
                    </a:lnB>
                  </a:tcPr>
                </a:tc>
                <a:tc>
                  <a:txBody>
                    <a:bodyPr/>
                    <a:lstStyle/>
                    <a:p>
                      <a:r>
                        <a:rPr lang="es-ES" sz="1050"/>
                        <a:t>shift right logical</a:t>
                      </a:r>
                    </a:p>
                  </a:txBody>
                  <a:tcPr marL="1749" marR="1749" marT="1749" marB="1749" anchor="ctr">
                    <a:lnL>
                      <a:noFill/>
                    </a:lnL>
                    <a:lnR>
                      <a:noFill/>
                    </a:lnR>
                    <a:lnT>
                      <a:noFill/>
                    </a:lnT>
                    <a:lnB>
                      <a:noFill/>
                    </a:lnB>
                  </a:tcPr>
                </a:tc>
                <a:tc>
                  <a:txBody>
                    <a:bodyPr/>
                    <a:lstStyle/>
                    <a:p>
                      <a:pPr algn="ctr"/>
                      <a:r>
                        <a:rPr lang="es-ES" sz="1050"/>
                        <a:t>R</a:t>
                      </a:r>
                    </a:p>
                  </a:txBody>
                  <a:tcPr marL="1749" marR="1749" marT="1749" marB="1749" anchor="ctr">
                    <a:lnL>
                      <a:noFill/>
                    </a:lnL>
                    <a:lnR>
                      <a:noFill/>
                    </a:lnR>
                    <a:lnT>
                      <a:noFill/>
                    </a:lnT>
                    <a:lnB>
                      <a:noFill/>
                    </a:lnB>
                  </a:tcPr>
                </a:tc>
                <a:tc>
                  <a:txBody>
                    <a:bodyPr/>
                    <a:lstStyle/>
                    <a:p>
                      <a:pPr algn="ctr"/>
                      <a:r>
                        <a:rPr lang="es-ES" sz="1400" dirty="0"/>
                        <a:t>0x06</a:t>
                      </a:r>
                    </a:p>
                  </a:txBody>
                  <a:tcPr marL="1749" marR="1749" marT="1749" marB="1749" anchor="ctr">
                    <a:lnL>
                      <a:noFill/>
                    </a:lnL>
                    <a:lnR>
                      <a:noFill/>
                    </a:lnR>
                    <a:lnT>
                      <a:noFill/>
                    </a:lnT>
                    <a:lnB>
                      <a:noFill/>
                    </a:lnB>
                  </a:tcPr>
                </a:tc>
                <a:tc>
                  <a:txBody>
                    <a:bodyPr/>
                    <a:lstStyle/>
                    <a:p>
                      <a:r>
                        <a:rPr lang="es-ES" sz="1400" dirty="0" err="1"/>
                        <a:t>Rd</a:t>
                      </a:r>
                      <a:r>
                        <a:rPr lang="es-ES" sz="1400" dirty="0"/>
                        <a:t> = Rs1 &gt;&gt; (Rs2 % 8)</a:t>
                      </a:r>
                    </a:p>
                  </a:txBody>
                  <a:tcPr marL="1749" marR="1749" marT="1749" marB="1749" anchor="ctr">
                    <a:lnL>
                      <a:noFill/>
                    </a:lnL>
                    <a:lnR>
                      <a:noFill/>
                    </a:lnR>
                    <a:lnT>
                      <a:noFill/>
                    </a:lnT>
                    <a:lnB>
                      <a:noFill/>
                    </a:lnB>
                  </a:tcPr>
                </a:tc>
                <a:extLst>
                  <a:ext uri="{0D108BD9-81ED-4DB2-BD59-A6C34878D82A}">
                    <a16:rowId xmlns:a16="http://schemas.microsoft.com/office/drawing/2014/main" val="10027"/>
                  </a:ext>
                </a:extLst>
              </a:tr>
              <a:tr h="154614">
                <a:tc>
                  <a:txBody>
                    <a:bodyPr/>
                    <a:lstStyle/>
                    <a:p>
                      <a:r>
                        <a:rPr lang="es-ES" sz="1400" dirty="0"/>
                        <a:t>SRLI</a:t>
                      </a:r>
                    </a:p>
                  </a:txBody>
                  <a:tcPr marL="1749" marR="1749" marT="1749" marB="1749" anchor="ctr">
                    <a:lnL>
                      <a:noFill/>
                    </a:lnL>
                    <a:lnR>
                      <a:noFill/>
                    </a:lnR>
                    <a:lnT>
                      <a:noFill/>
                    </a:lnT>
                    <a:lnB>
                      <a:noFill/>
                    </a:lnB>
                  </a:tcPr>
                </a:tc>
                <a:tc>
                  <a:txBody>
                    <a:bodyPr/>
                    <a:lstStyle/>
                    <a:p>
                      <a:r>
                        <a:rPr lang="es-ES" sz="1050"/>
                        <a:t>shift right logical immediate</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0x16</a:t>
                      </a:r>
                    </a:p>
                  </a:txBody>
                  <a:tcPr marL="1749" marR="1749" marT="1749" marB="1749" anchor="ctr">
                    <a:lnL>
                      <a:noFill/>
                    </a:lnL>
                    <a:lnR>
                      <a:noFill/>
                    </a:lnR>
                    <a:lnT>
                      <a:noFill/>
                    </a:lnT>
                    <a:lnB>
                      <a:noFill/>
                    </a:lnB>
                  </a:tcPr>
                </a:tc>
                <a:tc>
                  <a:txBody>
                    <a:bodyPr/>
                    <a:lstStyle/>
                    <a:p>
                      <a:r>
                        <a:rPr lang="es-ES" sz="1400" dirty="0" err="1"/>
                        <a:t>Rd</a:t>
                      </a:r>
                      <a:r>
                        <a:rPr lang="es-ES" sz="1400" dirty="0"/>
                        <a:t> = Rs1 &gt;&gt; (</a:t>
                      </a:r>
                      <a:r>
                        <a:rPr lang="es-ES" sz="1400" dirty="0" err="1"/>
                        <a:t>immediate</a:t>
                      </a:r>
                      <a:r>
                        <a:rPr lang="es-ES" sz="1400" dirty="0"/>
                        <a:t> % 8)</a:t>
                      </a:r>
                    </a:p>
                  </a:txBody>
                  <a:tcPr marL="1749" marR="1749" marT="1749" marB="1749" anchor="ctr">
                    <a:lnL>
                      <a:noFill/>
                    </a:lnL>
                    <a:lnR>
                      <a:noFill/>
                    </a:lnR>
                    <a:lnT>
                      <a:noFill/>
                    </a:lnT>
                    <a:lnB>
                      <a:noFill/>
                    </a:lnB>
                  </a:tcPr>
                </a:tc>
                <a:extLst>
                  <a:ext uri="{0D108BD9-81ED-4DB2-BD59-A6C34878D82A}">
                    <a16:rowId xmlns:a16="http://schemas.microsoft.com/office/drawing/2014/main" val="10028"/>
                  </a:ext>
                </a:extLst>
              </a:tr>
              <a:tr h="104242">
                <a:tc>
                  <a:txBody>
                    <a:bodyPr/>
                    <a:lstStyle/>
                    <a:p>
                      <a:r>
                        <a:rPr lang="es-ES" sz="1400" dirty="0"/>
                        <a:t>SUB</a:t>
                      </a:r>
                    </a:p>
                  </a:txBody>
                  <a:tcPr marL="1749" marR="1749" marT="1749" marB="1749" anchor="ctr">
                    <a:lnL>
                      <a:noFill/>
                    </a:lnL>
                    <a:lnR>
                      <a:noFill/>
                    </a:lnR>
                    <a:lnT>
                      <a:noFill/>
                    </a:lnT>
                    <a:lnB>
                      <a:noFill/>
                    </a:lnB>
                  </a:tcPr>
                </a:tc>
                <a:tc>
                  <a:txBody>
                    <a:bodyPr/>
                    <a:lstStyle/>
                    <a:p>
                      <a:r>
                        <a:rPr lang="es-ES" sz="1050"/>
                        <a:t>subtract</a:t>
                      </a:r>
                    </a:p>
                  </a:txBody>
                  <a:tcPr marL="1749" marR="1749" marT="1749" marB="1749" anchor="ctr">
                    <a:lnL>
                      <a:noFill/>
                    </a:lnL>
                    <a:lnR>
                      <a:noFill/>
                    </a:lnR>
                    <a:lnT>
                      <a:noFill/>
                    </a:lnT>
                    <a:lnB>
                      <a:noFill/>
                    </a:lnB>
                  </a:tcPr>
                </a:tc>
                <a:tc>
                  <a:txBody>
                    <a:bodyPr/>
                    <a:lstStyle/>
                    <a:p>
                      <a:pPr algn="ctr"/>
                      <a:r>
                        <a:rPr lang="es-ES" sz="1050"/>
                        <a:t>R</a:t>
                      </a:r>
                    </a:p>
                  </a:txBody>
                  <a:tcPr marL="1749" marR="1749" marT="1749" marB="1749" anchor="ctr">
                    <a:lnL>
                      <a:noFill/>
                    </a:lnL>
                    <a:lnR>
                      <a:noFill/>
                    </a:lnR>
                    <a:lnT>
                      <a:noFill/>
                    </a:lnT>
                    <a:lnB>
                      <a:noFill/>
                    </a:lnB>
                  </a:tcPr>
                </a:tc>
                <a:tc>
                  <a:txBody>
                    <a:bodyPr/>
                    <a:lstStyle/>
                    <a:p>
                      <a:pPr algn="ctr"/>
                      <a:r>
                        <a:rPr lang="es-ES" sz="1400" dirty="0"/>
                        <a:t>0x22</a:t>
                      </a:r>
                    </a:p>
                  </a:txBody>
                  <a:tcPr marL="1749" marR="1749" marT="1749" marB="1749" anchor="ctr">
                    <a:lnL>
                      <a:noFill/>
                    </a:lnL>
                    <a:lnR>
                      <a:noFill/>
                    </a:lnR>
                    <a:lnT>
                      <a:noFill/>
                    </a:lnT>
                    <a:lnB>
                      <a:noFill/>
                    </a:lnB>
                  </a:tcPr>
                </a:tc>
                <a:tc>
                  <a:txBody>
                    <a:bodyPr/>
                    <a:lstStyle/>
                    <a:p>
                      <a:r>
                        <a:rPr lang="es-ES" sz="1400" dirty="0" err="1"/>
                        <a:t>Rd</a:t>
                      </a:r>
                      <a:r>
                        <a:rPr lang="es-ES" sz="1400" dirty="0"/>
                        <a:t> = Rs1 - Rs2</a:t>
                      </a:r>
                    </a:p>
                  </a:txBody>
                  <a:tcPr marL="1749" marR="1749" marT="1749" marB="1749" anchor="ctr">
                    <a:lnL>
                      <a:noFill/>
                    </a:lnL>
                    <a:lnR>
                      <a:noFill/>
                    </a:lnR>
                    <a:lnT>
                      <a:noFill/>
                    </a:lnT>
                    <a:lnB>
                      <a:noFill/>
                    </a:lnB>
                  </a:tcPr>
                </a:tc>
                <a:extLst>
                  <a:ext uri="{0D108BD9-81ED-4DB2-BD59-A6C34878D82A}">
                    <a16:rowId xmlns:a16="http://schemas.microsoft.com/office/drawing/2014/main" val="10029"/>
                  </a:ext>
                </a:extLst>
              </a:tr>
              <a:tr h="154614">
                <a:tc>
                  <a:txBody>
                    <a:bodyPr/>
                    <a:lstStyle/>
                    <a:p>
                      <a:r>
                        <a:rPr lang="es-ES" sz="1400" dirty="0"/>
                        <a:t>SUBI</a:t>
                      </a:r>
                    </a:p>
                  </a:txBody>
                  <a:tcPr marL="1749" marR="1749" marT="1749" marB="1749" anchor="ctr">
                    <a:lnL>
                      <a:noFill/>
                    </a:lnL>
                    <a:lnR>
                      <a:noFill/>
                    </a:lnR>
                    <a:lnT>
                      <a:noFill/>
                    </a:lnT>
                    <a:lnB>
                      <a:noFill/>
                    </a:lnB>
                  </a:tcPr>
                </a:tc>
                <a:tc>
                  <a:txBody>
                    <a:bodyPr/>
                    <a:lstStyle/>
                    <a:p>
                      <a:r>
                        <a:rPr lang="es-ES" sz="1050"/>
                        <a:t>subtract immediate</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0x0a</a:t>
                      </a:r>
                    </a:p>
                  </a:txBody>
                  <a:tcPr marL="1749" marR="1749" marT="1749" marB="1749" anchor="ctr">
                    <a:lnL>
                      <a:noFill/>
                    </a:lnL>
                    <a:lnR>
                      <a:noFill/>
                    </a:lnR>
                    <a:lnT>
                      <a:noFill/>
                    </a:lnT>
                    <a:lnB>
                      <a:noFill/>
                    </a:lnB>
                  </a:tcPr>
                </a:tc>
                <a:tc>
                  <a:txBody>
                    <a:bodyPr/>
                    <a:lstStyle/>
                    <a:p>
                      <a:r>
                        <a:rPr lang="es-ES" sz="1400" dirty="0" err="1"/>
                        <a:t>Rd</a:t>
                      </a:r>
                      <a:r>
                        <a:rPr lang="es-ES" sz="1400" dirty="0"/>
                        <a:t> = Rs1 - </a:t>
                      </a:r>
                      <a:r>
                        <a:rPr lang="es-ES" sz="1400" dirty="0" err="1"/>
                        <a:t>extend</a:t>
                      </a:r>
                      <a:r>
                        <a:rPr lang="es-ES" sz="1400" dirty="0"/>
                        <a:t>(</a:t>
                      </a:r>
                      <a:r>
                        <a:rPr lang="es-ES" sz="1400" dirty="0" err="1"/>
                        <a:t>immediate</a:t>
                      </a:r>
                      <a:r>
                        <a:rPr lang="es-ES" sz="1400" dirty="0"/>
                        <a:t>)</a:t>
                      </a:r>
                    </a:p>
                  </a:txBody>
                  <a:tcPr marL="1749" marR="1749" marT="1749" marB="1749" anchor="ctr">
                    <a:lnL>
                      <a:noFill/>
                    </a:lnL>
                    <a:lnR>
                      <a:noFill/>
                    </a:lnR>
                    <a:lnT>
                      <a:noFill/>
                    </a:lnT>
                    <a:lnB>
                      <a:noFill/>
                    </a:lnB>
                  </a:tcPr>
                </a:tc>
                <a:extLst>
                  <a:ext uri="{0D108BD9-81ED-4DB2-BD59-A6C34878D82A}">
                    <a16:rowId xmlns:a16="http://schemas.microsoft.com/office/drawing/2014/main" val="10030"/>
                  </a:ext>
                </a:extLst>
              </a:tr>
              <a:tr h="154614">
                <a:tc>
                  <a:txBody>
                    <a:bodyPr/>
                    <a:lstStyle/>
                    <a:p>
                      <a:r>
                        <a:rPr lang="es-ES" sz="1400" dirty="0"/>
                        <a:t>SW</a:t>
                      </a:r>
                    </a:p>
                  </a:txBody>
                  <a:tcPr marL="1749" marR="1749" marT="1749" marB="1749" anchor="ctr">
                    <a:lnL>
                      <a:noFill/>
                    </a:lnL>
                    <a:lnR>
                      <a:noFill/>
                    </a:lnR>
                    <a:lnT>
                      <a:noFill/>
                    </a:lnT>
                    <a:lnB>
                      <a:noFill/>
                    </a:lnB>
                  </a:tcPr>
                </a:tc>
                <a:tc>
                  <a:txBody>
                    <a:bodyPr/>
                    <a:lstStyle/>
                    <a:p>
                      <a:r>
                        <a:rPr lang="es-ES" sz="1050"/>
                        <a:t>store woRd</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0x2b</a:t>
                      </a:r>
                    </a:p>
                  </a:txBody>
                  <a:tcPr marL="1749" marR="1749" marT="1749" marB="1749" anchor="ctr">
                    <a:lnL>
                      <a:noFill/>
                    </a:lnL>
                    <a:lnR>
                      <a:noFill/>
                    </a:lnR>
                    <a:lnT>
                      <a:noFill/>
                    </a:lnT>
                    <a:lnB>
                      <a:noFill/>
                    </a:lnB>
                  </a:tcPr>
                </a:tc>
                <a:tc>
                  <a:txBody>
                    <a:bodyPr/>
                    <a:lstStyle/>
                    <a:p>
                      <a:r>
                        <a:rPr lang="es-ES" sz="1400" dirty="0"/>
                        <a:t>MEM[Rs1 + </a:t>
                      </a:r>
                      <a:r>
                        <a:rPr lang="es-ES" sz="1400" dirty="0" err="1"/>
                        <a:t>extend</a:t>
                      </a:r>
                      <a:r>
                        <a:rPr lang="es-ES" sz="1400" dirty="0"/>
                        <a:t>(</a:t>
                      </a:r>
                      <a:r>
                        <a:rPr lang="es-ES" sz="1400" dirty="0" err="1"/>
                        <a:t>immediate</a:t>
                      </a:r>
                      <a:r>
                        <a:rPr lang="es-ES" sz="1400" dirty="0"/>
                        <a:t>)] = </a:t>
                      </a:r>
                      <a:r>
                        <a:rPr lang="es-ES" sz="1400" dirty="0" err="1"/>
                        <a:t>Rd</a:t>
                      </a:r>
                      <a:endParaRPr lang="es-ES" sz="1400" dirty="0"/>
                    </a:p>
                  </a:txBody>
                  <a:tcPr marL="1749" marR="1749" marT="1749" marB="1749" anchor="ctr">
                    <a:lnL>
                      <a:noFill/>
                    </a:lnL>
                    <a:lnR>
                      <a:noFill/>
                    </a:lnR>
                    <a:lnT>
                      <a:noFill/>
                    </a:lnT>
                    <a:lnB>
                      <a:noFill/>
                    </a:lnB>
                  </a:tcPr>
                </a:tc>
                <a:extLst>
                  <a:ext uri="{0D108BD9-81ED-4DB2-BD59-A6C34878D82A}">
                    <a16:rowId xmlns:a16="http://schemas.microsoft.com/office/drawing/2014/main" val="10031"/>
                  </a:ext>
                </a:extLst>
              </a:tr>
              <a:tr h="104242">
                <a:tc>
                  <a:txBody>
                    <a:bodyPr/>
                    <a:lstStyle/>
                    <a:p>
                      <a:r>
                        <a:rPr lang="es-ES" sz="1400" dirty="0"/>
                        <a:t>XOR</a:t>
                      </a:r>
                    </a:p>
                  </a:txBody>
                  <a:tcPr marL="1749" marR="1749" marT="1749" marB="1749" anchor="ctr">
                    <a:lnL>
                      <a:noFill/>
                    </a:lnL>
                    <a:lnR>
                      <a:noFill/>
                    </a:lnR>
                    <a:lnT>
                      <a:noFill/>
                    </a:lnT>
                    <a:lnB>
                      <a:noFill/>
                    </a:lnB>
                  </a:tcPr>
                </a:tc>
                <a:tc>
                  <a:txBody>
                    <a:bodyPr/>
                    <a:lstStyle/>
                    <a:p>
                      <a:r>
                        <a:rPr lang="es-ES" sz="1050"/>
                        <a:t>exclusive or</a:t>
                      </a:r>
                    </a:p>
                  </a:txBody>
                  <a:tcPr marL="1749" marR="1749" marT="1749" marB="1749" anchor="ctr">
                    <a:lnL>
                      <a:noFill/>
                    </a:lnL>
                    <a:lnR>
                      <a:noFill/>
                    </a:lnR>
                    <a:lnT>
                      <a:noFill/>
                    </a:lnT>
                    <a:lnB>
                      <a:noFill/>
                    </a:lnB>
                  </a:tcPr>
                </a:tc>
                <a:tc>
                  <a:txBody>
                    <a:bodyPr/>
                    <a:lstStyle/>
                    <a:p>
                      <a:pPr algn="ctr"/>
                      <a:r>
                        <a:rPr lang="es-ES" sz="1050"/>
                        <a:t>R</a:t>
                      </a:r>
                    </a:p>
                  </a:txBody>
                  <a:tcPr marL="1749" marR="1749" marT="1749" marB="1749" anchor="ctr">
                    <a:lnL>
                      <a:noFill/>
                    </a:lnL>
                    <a:lnR>
                      <a:noFill/>
                    </a:lnR>
                    <a:lnT>
                      <a:noFill/>
                    </a:lnT>
                    <a:lnB>
                      <a:noFill/>
                    </a:lnB>
                  </a:tcPr>
                </a:tc>
                <a:tc>
                  <a:txBody>
                    <a:bodyPr/>
                    <a:lstStyle/>
                    <a:p>
                      <a:pPr algn="ctr"/>
                      <a:r>
                        <a:rPr lang="es-ES" sz="1400" dirty="0"/>
                        <a:t>0x26</a:t>
                      </a:r>
                    </a:p>
                  </a:txBody>
                  <a:tcPr marL="1749" marR="1749" marT="1749" marB="1749" anchor="ctr">
                    <a:lnL>
                      <a:noFill/>
                    </a:lnL>
                    <a:lnR>
                      <a:noFill/>
                    </a:lnR>
                    <a:lnT>
                      <a:noFill/>
                    </a:lnT>
                    <a:lnB>
                      <a:noFill/>
                    </a:lnB>
                  </a:tcPr>
                </a:tc>
                <a:tc>
                  <a:txBody>
                    <a:bodyPr/>
                    <a:lstStyle/>
                    <a:p>
                      <a:r>
                        <a:rPr lang="es-ES" sz="1400" dirty="0" err="1"/>
                        <a:t>Rd</a:t>
                      </a:r>
                      <a:r>
                        <a:rPr lang="es-ES" sz="1400" dirty="0"/>
                        <a:t> = Rs1 ^ Rs2</a:t>
                      </a:r>
                    </a:p>
                  </a:txBody>
                  <a:tcPr marL="1749" marR="1749" marT="1749" marB="1749" anchor="ctr">
                    <a:lnL>
                      <a:noFill/>
                    </a:lnL>
                    <a:lnR>
                      <a:noFill/>
                    </a:lnR>
                    <a:lnT>
                      <a:noFill/>
                    </a:lnT>
                    <a:lnB>
                      <a:noFill/>
                    </a:lnB>
                  </a:tcPr>
                </a:tc>
                <a:extLst>
                  <a:ext uri="{0D108BD9-81ED-4DB2-BD59-A6C34878D82A}">
                    <a16:rowId xmlns:a16="http://schemas.microsoft.com/office/drawing/2014/main" val="10032"/>
                  </a:ext>
                </a:extLst>
              </a:tr>
              <a:tr h="104242">
                <a:tc>
                  <a:txBody>
                    <a:bodyPr/>
                    <a:lstStyle/>
                    <a:p>
                      <a:r>
                        <a:rPr lang="es-ES" sz="1400" dirty="0"/>
                        <a:t>XORI</a:t>
                      </a:r>
                    </a:p>
                  </a:txBody>
                  <a:tcPr marL="1749" marR="1749" marT="1749" marB="1749" anchor="ctr">
                    <a:lnL>
                      <a:noFill/>
                    </a:lnL>
                    <a:lnR>
                      <a:noFill/>
                    </a:lnR>
                    <a:lnT>
                      <a:noFill/>
                    </a:lnT>
                    <a:lnB>
                      <a:noFill/>
                    </a:lnB>
                  </a:tcPr>
                </a:tc>
                <a:tc>
                  <a:txBody>
                    <a:bodyPr/>
                    <a:lstStyle/>
                    <a:p>
                      <a:r>
                        <a:rPr lang="es-ES" sz="1050"/>
                        <a:t>exclusive or immediate</a:t>
                      </a:r>
                    </a:p>
                  </a:txBody>
                  <a:tcPr marL="1749" marR="1749" marT="1749" marB="1749" anchor="ctr">
                    <a:lnL>
                      <a:noFill/>
                    </a:lnL>
                    <a:lnR>
                      <a:noFill/>
                    </a:lnR>
                    <a:lnT>
                      <a:noFill/>
                    </a:lnT>
                    <a:lnB>
                      <a:noFill/>
                    </a:lnB>
                  </a:tcPr>
                </a:tc>
                <a:tc>
                  <a:txBody>
                    <a:bodyPr/>
                    <a:lstStyle/>
                    <a:p>
                      <a:pPr algn="ctr"/>
                      <a:r>
                        <a:rPr lang="es-ES" sz="1050"/>
                        <a:t>I</a:t>
                      </a:r>
                    </a:p>
                  </a:txBody>
                  <a:tcPr marL="1749" marR="1749" marT="1749" marB="1749" anchor="ctr">
                    <a:lnL>
                      <a:noFill/>
                    </a:lnL>
                    <a:lnR>
                      <a:noFill/>
                    </a:lnR>
                    <a:lnT>
                      <a:noFill/>
                    </a:lnT>
                    <a:lnB>
                      <a:noFill/>
                    </a:lnB>
                  </a:tcPr>
                </a:tc>
                <a:tc>
                  <a:txBody>
                    <a:bodyPr/>
                    <a:lstStyle/>
                    <a:p>
                      <a:pPr algn="ctr"/>
                      <a:r>
                        <a:rPr lang="es-ES" sz="1400" dirty="0"/>
                        <a:t>0x0e</a:t>
                      </a:r>
                    </a:p>
                  </a:txBody>
                  <a:tcPr marL="1749" marR="1749" marT="1749" marB="1749" anchor="ctr">
                    <a:lnL>
                      <a:noFill/>
                    </a:lnL>
                    <a:lnR>
                      <a:noFill/>
                    </a:lnR>
                    <a:lnT>
                      <a:noFill/>
                    </a:lnT>
                    <a:lnB>
                      <a:noFill/>
                    </a:lnB>
                  </a:tcPr>
                </a:tc>
                <a:tc>
                  <a:txBody>
                    <a:bodyPr/>
                    <a:lstStyle/>
                    <a:p>
                      <a:r>
                        <a:rPr lang="es-ES" sz="1400" dirty="0" err="1"/>
                        <a:t>Rd</a:t>
                      </a:r>
                      <a:r>
                        <a:rPr lang="es-ES" sz="1400" dirty="0"/>
                        <a:t> = Rs1 ^ </a:t>
                      </a:r>
                      <a:r>
                        <a:rPr lang="es-ES" sz="1400" dirty="0" err="1"/>
                        <a:t>immediate</a:t>
                      </a:r>
                      <a:endParaRPr lang="es-ES" sz="1400" dirty="0"/>
                    </a:p>
                  </a:txBody>
                  <a:tcPr marL="1749" marR="1749" marT="1749" marB="1749" anchor="ctr">
                    <a:lnL>
                      <a:noFill/>
                    </a:lnL>
                    <a:lnR>
                      <a:noFill/>
                    </a:lnR>
                    <a:lnT>
                      <a:noFill/>
                    </a:lnT>
                    <a:lnB>
                      <a:noFill/>
                    </a:lnB>
                  </a:tcPr>
                </a:tc>
                <a:extLst>
                  <a:ext uri="{0D108BD9-81ED-4DB2-BD59-A6C34878D82A}">
                    <a16:rowId xmlns:a16="http://schemas.microsoft.com/office/drawing/2014/main" val="1003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s-ES_tradnl"/>
              <a:t>Números Naturales</a:t>
            </a:r>
            <a:endParaRPr lang="es-ES"/>
          </a:p>
        </p:txBody>
      </p:sp>
      <p:sp>
        <p:nvSpPr>
          <p:cNvPr id="21508" name="Rectangle 3"/>
          <p:cNvSpPr>
            <a:spLocks noGrp="1" noChangeArrowheads="1"/>
          </p:cNvSpPr>
          <p:nvPr>
            <p:ph sz="quarter" idx="1"/>
          </p:nvPr>
        </p:nvSpPr>
        <p:spPr/>
        <p:txBody>
          <a:bodyPr/>
          <a:lstStyle/>
          <a:p>
            <a:pPr marL="584200" indent="-584200" eaLnBrk="1" hangingPunct="1"/>
            <a:r>
              <a:rPr lang="es-ES_tradnl"/>
              <a:t>Arbitrarios:</a:t>
            </a:r>
          </a:p>
          <a:p>
            <a:pPr marL="1001713" lvl="1" indent="-500063" eaLnBrk="1" hangingPunct="1"/>
            <a:r>
              <a:rPr lang="es-ES_tradnl"/>
              <a:t>Ejemplo: </a:t>
            </a:r>
          </a:p>
          <a:p>
            <a:pPr marL="1878013" lvl="3" indent="-374650" eaLnBrk="1" hangingPunct="1">
              <a:buFontTx/>
              <a:buNone/>
            </a:pPr>
            <a:r>
              <a:rPr lang="es-ES_tradnl"/>
              <a:t>1        010001</a:t>
            </a:r>
          </a:p>
          <a:p>
            <a:pPr marL="1878013" lvl="3" indent="-374650" eaLnBrk="1" hangingPunct="1">
              <a:buFontTx/>
              <a:buNone/>
            </a:pPr>
            <a:r>
              <a:rPr lang="es-ES_tradnl"/>
              <a:t>2        001010</a:t>
            </a:r>
          </a:p>
          <a:p>
            <a:pPr marL="1878013" lvl="3" indent="-374650" eaLnBrk="1" hangingPunct="1">
              <a:buFontTx/>
              <a:buNone/>
            </a:pPr>
            <a:r>
              <a:rPr lang="es-ES_tradnl"/>
              <a:t>3        100101</a:t>
            </a:r>
          </a:p>
          <a:p>
            <a:pPr marL="584200" indent="-584200" eaLnBrk="1" hangingPunct="1"/>
            <a:r>
              <a:rPr lang="es-ES_tradnl"/>
              <a:t>No arbitrarios</a:t>
            </a:r>
          </a:p>
          <a:p>
            <a:pPr marL="1878013" lvl="3" indent="-374650" eaLnBrk="1" hangingPunct="1">
              <a:buFontTx/>
              <a:buNone/>
            </a:pPr>
            <a:r>
              <a:rPr lang="es-ES_tradnl"/>
              <a:t>Responden a una ciertas reglas</a:t>
            </a:r>
          </a:p>
          <a:p>
            <a:pPr marL="1878013" lvl="3" indent="-374650" eaLnBrk="1" hangingPunct="1">
              <a:buFontTx/>
              <a:buNone/>
            </a:pPr>
            <a:r>
              <a:rPr lang="es-ES_tradnl"/>
              <a:t>1        000001</a:t>
            </a:r>
          </a:p>
          <a:p>
            <a:pPr marL="1878013" lvl="3" indent="-374650" eaLnBrk="1" hangingPunct="1">
              <a:buFontTx/>
              <a:buNone/>
            </a:pPr>
            <a:r>
              <a:rPr lang="es-ES_tradnl"/>
              <a:t>2        000010</a:t>
            </a:r>
          </a:p>
          <a:p>
            <a:pPr marL="1878013" lvl="3" indent="-374650" eaLnBrk="1" hangingPunct="1">
              <a:buFontTx/>
              <a:buNone/>
            </a:pPr>
            <a:r>
              <a:rPr lang="es-ES_tradnl"/>
              <a:t>3        000100</a:t>
            </a:r>
          </a:p>
          <a:p>
            <a:pPr marL="2379663" lvl="4" indent="-376238" eaLnBrk="1" hangingPunct="1">
              <a:buFontTx/>
              <a:buNone/>
            </a:pPr>
            <a:endParaRPr lang="es-ES"/>
          </a:p>
        </p:txBody>
      </p:sp>
      <p:sp>
        <p:nvSpPr>
          <p:cNvPr id="21509" name="AutoShape 4"/>
          <p:cNvSpPr>
            <a:spLocks noChangeArrowheads="1"/>
          </p:cNvSpPr>
          <p:nvPr/>
        </p:nvSpPr>
        <p:spPr bwMode="auto">
          <a:xfrm>
            <a:off x="2391682" y="2546350"/>
            <a:ext cx="330200" cy="269875"/>
          </a:xfrm>
          <a:prstGeom prst="lightningBolt">
            <a:avLst/>
          </a:prstGeom>
          <a:solidFill>
            <a:schemeClr val="accent1"/>
          </a:solidFill>
          <a:ln w="9525">
            <a:solidFill>
              <a:schemeClr val="tx1"/>
            </a:solidFill>
            <a:miter lim="800000"/>
            <a:headEnd/>
            <a:tailEnd/>
          </a:ln>
        </p:spPr>
        <p:txBody>
          <a:bodyPr wrap="none" lIns="100191" tIns="50095" rIns="100191" bIns="50095" anchor="ctr"/>
          <a:lstStyle/>
          <a:p>
            <a:pPr defTabSz="1001713"/>
            <a:r>
              <a:rPr lang="es-ES_tradnl" sz="2600"/>
              <a:t>   </a:t>
            </a:r>
            <a:endParaRPr lang="es-ES" sz="2600"/>
          </a:p>
        </p:txBody>
      </p:sp>
      <p:sp>
        <p:nvSpPr>
          <p:cNvPr id="21510" name="AutoShape 5"/>
          <p:cNvSpPr>
            <a:spLocks noChangeArrowheads="1"/>
          </p:cNvSpPr>
          <p:nvPr/>
        </p:nvSpPr>
        <p:spPr bwMode="auto">
          <a:xfrm>
            <a:off x="2391682" y="3265488"/>
            <a:ext cx="330200" cy="269875"/>
          </a:xfrm>
          <a:prstGeom prst="lightningBolt">
            <a:avLst/>
          </a:prstGeom>
          <a:solidFill>
            <a:schemeClr val="accent1"/>
          </a:solidFill>
          <a:ln w="9525">
            <a:solidFill>
              <a:schemeClr val="tx1"/>
            </a:solidFill>
            <a:miter lim="800000"/>
            <a:headEnd/>
            <a:tailEnd/>
          </a:ln>
        </p:spPr>
        <p:txBody>
          <a:bodyPr wrap="none" lIns="100191" tIns="50095" rIns="100191" bIns="50095" anchor="ctr"/>
          <a:lstStyle/>
          <a:p>
            <a:pPr defTabSz="1001713"/>
            <a:r>
              <a:rPr lang="es-ES_tradnl" sz="2600"/>
              <a:t>   </a:t>
            </a:r>
            <a:endParaRPr lang="es-ES" sz="2600"/>
          </a:p>
        </p:txBody>
      </p:sp>
      <p:sp>
        <p:nvSpPr>
          <p:cNvPr id="21511" name="AutoShape 6"/>
          <p:cNvSpPr>
            <a:spLocks noChangeArrowheads="1"/>
          </p:cNvSpPr>
          <p:nvPr/>
        </p:nvSpPr>
        <p:spPr bwMode="auto">
          <a:xfrm>
            <a:off x="2391682" y="2905125"/>
            <a:ext cx="330200" cy="269875"/>
          </a:xfrm>
          <a:prstGeom prst="lightningBolt">
            <a:avLst/>
          </a:prstGeom>
          <a:solidFill>
            <a:schemeClr val="accent1"/>
          </a:solidFill>
          <a:ln w="9525">
            <a:solidFill>
              <a:schemeClr val="tx1"/>
            </a:solidFill>
            <a:miter lim="800000"/>
            <a:headEnd/>
            <a:tailEnd/>
          </a:ln>
        </p:spPr>
        <p:txBody>
          <a:bodyPr wrap="none" lIns="100191" tIns="50095" rIns="100191" bIns="50095" anchor="ctr"/>
          <a:lstStyle/>
          <a:p>
            <a:pPr defTabSz="1001713"/>
            <a:r>
              <a:rPr lang="es-ES_tradnl" sz="2600"/>
              <a:t>   </a:t>
            </a:r>
            <a:endParaRPr lang="es-ES" sz="2600"/>
          </a:p>
        </p:txBody>
      </p:sp>
      <p:sp>
        <p:nvSpPr>
          <p:cNvPr id="21512" name="AutoShape 7"/>
          <p:cNvSpPr>
            <a:spLocks noChangeArrowheads="1"/>
          </p:cNvSpPr>
          <p:nvPr/>
        </p:nvSpPr>
        <p:spPr bwMode="auto">
          <a:xfrm>
            <a:off x="2318657" y="4498976"/>
            <a:ext cx="330200" cy="269875"/>
          </a:xfrm>
          <a:prstGeom prst="lightningBolt">
            <a:avLst/>
          </a:prstGeom>
          <a:solidFill>
            <a:schemeClr val="accent1"/>
          </a:solidFill>
          <a:ln w="9525">
            <a:solidFill>
              <a:schemeClr val="tx1"/>
            </a:solidFill>
            <a:miter lim="800000"/>
            <a:headEnd/>
            <a:tailEnd/>
          </a:ln>
        </p:spPr>
        <p:txBody>
          <a:bodyPr wrap="none" lIns="100191" tIns="50095" rIns="100191" bIns="50095" anchor="ctr"/>
          <a:lstStyle/>
          <a:p>
            <a:pPr defTabSz="1001713"/>
            <a:r>
              <a:rPr lang="es-ES_tradnl" sz="2600"/>
              <a:t>   </a:t>
            </a:r>
            <a:endParaRPr lang="es-ES" sz="2600"/>
          </a:p>
        </p:txBody>
      </p:sp>
      <p:sp>
        <p:nvSpPr>
          <p:cNvPr id="21513" name="AutoShape 8"/>
          <p:cNvSpPr>
            <a:spLocks noChangeArrowheads="1"/>
          </p:cNvSpPr>
          <p:nvPr/>
        </p:nvSpPr>
        <p:spPr bwMode="auto">
          <a:xfrm>
            <a:off x="2318657" y="4860926"/>
            <a:ext cx="330200" cy="269875"/>
          </a:xfrm>
          <a:prstGeom prst="lightningBolt">
            <a:avLst/>
          </a:prstGeom>
          <a:solidFill>
            <a:schemeClr val="accent1"/>
          </a:solidFill>
          <a:ln w="9525">
            <a:solidFill>
              <a:schemeClr val="tx1"/>
            </a:solidFill>
            <a:miter lim="800000"/>
            <a:headEnd/>
            <a:tailEnd/>
          </a:ln>
        </p:spPr>
        <p:txBody>
          <a:bodyPr wrap="none" lIns="100191" tIns="50095" rIns="100191" bIns="50095" anchor="ctr"/>
          <a:lstStyle/>
          <a:p>
            <a:pPr defTabSz="1001713"/>
            <a:r>
              <a:rPr lang="es-ES_tradnl" sz="2600"/>
              <a:t>   </a:t>
            </a:r>
            <a:endParaRPr lang="es-ES" sz="2600"/>
          </a:p>
        </p:txBody>
      </p:sp>
      <p:sp>
        <p:nvSpPr>
          <p:cNvPr id="21514" name="AutoShape 9"/>
          <p:cNvSpPr>
            <a:spLocks noChangeArrowheads="1"/>
          </p:cNvSpPr>
          <p:nvPr/>
        </p:nvSpPr>
        <p:spPr bwMode="auto">
          <a:xfrm>
            <a:off x="2318657" y="5219701"/>
            <a:ext cx="330200" cy="271462"/>
          </a:xfrm>
          <a:prstGeom prst="lightningBolt">
            <a:avLst/>
          </a:prstGeom>
          <a:solidFill>
            <a:schemeClr val="accent1"/>
          </a:solidFill>
          <a:ln w="9525">
            <a:solidFill>
              <a:schemeClr val="tx1"/>
            </a:solidFill>
            <a:miter lim="800000"/>
            <a:headEnd/>
            <a:tailEnd/>
          </a:ln>
        </p:spPr>
        <p:txBody>
          <a:bodyPr wrap="none" lIns="100191" tIns="50095" rIns="100191" bIns="50095" anchor="ctr"/>
          <a:lstStyle/>
          <a:p>
            <a:pPr defTabSz="1001713"/>
            <a:r>
              <a:rPr lang="es-ES_tradnl" sz="2600"/>
              <a:t>   </a:t>
            </a:r>
            <a:endParaRPr lang="es-ES" sz="2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s-ES_tradnl"/>
              <a:t>Naturales</a:t>
            </a:r>
            <a:endParaRPr lang="es-ES"/>
          </a:p>
        </p:txBody>
      </p:sp>
      <p:sp>
        <p:nvSpPr>
          <p:cNvPr id="22532" name="Rectangle 3"/>
          <p:cNvSpPr>
            <a:spLocks noGrp="1" noChangeArrowheads="1"/>
          </p:cNvSpPr>
          <p:nvPr>
            <p:ph sz="quarter" idx="1"/>
          </p:nvPr>
        </p:nvSpPr>
        <p:spPr>
          <a:xfrm>
            <a:off x="412750" y="2339975"/>
            <a:ext cx="9158288" cy="4860925"/>
          </a:xfrm>
        </p:spPr>
        <p:txBody>
          <a:bodyPr/>
          <a:lstStyle/>
          <a:p>
            <a:pPr eaLnBrk="1" hangingPunct="1"/>
            <a:r>
              <a:rPr lang="es-ES_tradnl" dirty="0"/>
              <a:t>Posicionales</a:t>
            </a:r>
          </a:p>
          <a:p>
            <a:pPr lvl="1" eaLnBrk="1" hangingPunct="1"/>
            <a:r>
              <a:rPr lang="es-ES_tradnl" dirty="0"/>
              <a:t>El valor de un dígito (0 o 1) depende de la posición:</a:t>
            </a:r>
          </a:p>
          <a:p>
            <a:pPr lvl="4" eaLnBrk="1" hangingPunct="1">
              <a:buFontTx/>
              <a:buNone/>
            </a:pPr>
            <a:r>
              <a:rPr lang="es-ES_tradnl" dirty="0">
                <a:solidFill>
                  <a:schemeClr val="accent2"/>
                </a:solidFill>
              </a:rPr>
              <a:t>        a</a:t>
            </a:r>
            <a:r>
              <a:rPr lang="es-ES_tradnl" dirty="0"/>
              <a:t> </a:t>
            </a:r>
            <a:r>
              <a:rPr lang="es-ES_tradnl" dirty="0">
                <a:solidFill>
                  <a:schemeClr val="accent1"/>
                </a:solidFill>
              </a:rPr>
              <a:t>b</a:t>
            </a:r>
          </a:p>
          <a:p>
            <a:pPr lvl="2" eaLnBrk="1" hangingPunct="1"/>
            <a:r>
              <a:rPr lang="es-ES_tradnl" dirty="0">
                <a:latin typeface="Arial" panose="020B0604020202020204" pitchFamily="34" charset="0"/>
                <a:cs typeface="Arial" panose="020B0604020202020204" pitchFamily="34" charset="0"/>
              </a:rPr>
              <a:t>0 	</a:t>
            </a:r>
            <a:r>
              <a:rPr lang="es-ES_tradnl" dirty="0">
                <a:solidFill>
                  <a:schemeClr val="accent2"/>
                </a:solidFill>
                <a:latin typeface="Arial" panose="020B0604020202020204" pitchFamily="34" charset="0"/>
                <a:cs typeface="Arial" panose="020B0604020202020204" pitchFamily="34" charset="0"/>
              </a:rPr>
              <a:t>0</a:t>
            </a:r>
            <a:r>
              <a:rPr lang="es-ES_tradnl" dirty="0">
                <a:solidFill>
                  <a:schemeClr val="accent1"/>
                </a:solidFill>
                <a:latin typeface="Arial" panose="020B0604020202020204" pitchFamily="34" charset="0"/>
                <a:cs typeface="Arial" panose="020B0604020202020204" pitchFamily="34" charset="0"/>
              </a:rPr>
              <a:t>0</a:t>
            </a:r>
          </a:p>
          <a:p>
            <a:pPr lvl="2" eaLnBrk="1" hangingPunct="1"/>
            <a:r>
              <a:rPr lang="es-ES_tradnl" dirty="0">
                <a:latin typeface="Arial" panose="020B0604020202020204" pitchFamily="34" charset="0"/>
                <a:cs typeface="Arial" panose="020B0604020202020204" pitchFamily="34" charset="0"/>
              </a:rPr>
              <a:t>1	</a:t>
            </a:r>
            <a:r>
              <a:rPr lang="es-ES_tradnl" dirty="0">
                <a:solidFill>
                  <a:schemeClr val="accent2"/>
                </a:solidFill>
                <a:latin typeface="Arial" panose="020B0604020202020204" pitchFamily="34" charset="0"/>
                <a:cs typeface="Arial" panose="020B0604020202020204" pitchFamily="34" charset="0"/>
              </a:rPr>
              <a:t>0</a:t>
            </a:r>
            <a:r>
              <a:rPr lang="es-ES_tradnl" dirty="0">
                <a:solidFill>
                  <a:schemeClr val="accent1"/>
                </a:solidFill>
                <a:latin typeface="Arial" panose="020B0604020202020204" pitchFamily="34" charset="0"/>
                <a:cs typeface="Arial" panose="020B0604020202020204" pitchFamily="34" charset="0"/>
              </a:rPr>
              <a:t>1</a:t>
            </a:r>
          </a:p>
          <a:p>
            <a:pPr lvl="2" eaLnBrk="1" hangingPunct="1"/>
            <a:r>
              <a:rPr lang="es-ES_tradnl" dirty="0">
                <a:latin typeface="Arial" panose="020B0604020202020204" pitchFamily="34" charset="0"/>
                <a:cs typeface="Arial" panose="020B0604020202020204" pitchFamily="34" charset="0"/>
              </a:rPr>
              <a:t>2	</a:t>
            </a:r>
            <a:r>
              <a:rPr lang="es-ES_tradnl" dirty="0">
                <a:solidFill>
                  <a:schemeClr val="accent2"/>
                </a:solidFill>
                <a:latin typeface="Arial" panose="020B0604020202020204" pitchFamily="34" charset="0"/>
                <a:cs typeface="Arial" panose="020B0604020202020204" pitchFamily="34" charset="0"/>
              </a:rPr>
              <a:t>1</a:t>
            </a:r>
            <a:r>
              <a:rPr lang="es-ES_tradnl" dirty="0">
                <a:solidFill>
                  <a:schemeClr val="accent1"/>
                </a:solidFill>
                <a:latin typeface="Arial" panose="020B0604020202020204" pitchFamily="34" charset="0"/>
                <a:cs typeface="Arial" panose="020B0604020202020204" pitchFamily="34" charset="0"/>
              </a:rPr>
              <a:t>0</a:t>
            </a:r>
          </a:p>
          <a:p>
            <a:pPr lvl="2" eaLnBrk="1" hangingPunct="1"/>
            <a:r>
              <a:rPr lang="es-ES_tradnl" dirty="0">
                <a:latin typeface="Arial" panose="020B0604020202020204" pitchFamily="34" charset="0"/>
                <a:cs typeface="Arial" panose="020B0604020202020204" pitchFamily="34" charset="0"/>
              </a:rPr>
              <a:t>3	</a:t>
            </a:r>
            <a:r>
              <a:rPr lang="es-ES_tradnl" dirty="0">
                <a:solidFill>
                  <a:schemeClr val="accent2"/>
                </a:solidFill>
                <a:latin typeface="Arial" panose="020B0604020202020204" pitchFamily="34" charset="0"/>
                <a:cs typeface="Arial" panose="020B0604020202020204" pitchFamily="34" charset="0"/>
              </a:rPr>
              <a:t>1</a:t>
            </a:r>
            <a:r>
              <a:rPr lang="es-ES_tradnl" dirty="0">
                <a:solidFill>
                  <a:schemeClr val="accent1"/>
                </a:solidFill>
                <a:latin typeface="Arial" panose="020B0604020202020204" pitchFamily="34" charset="0"/>
                <a:cs typeface="Arial" panose="020B0604020202020204" pitchFamily="34" charset="0"/>
              </a:rPr>
              <a:t>1</a:t>
            </a:r>
            <a:r>
              <a:rPr lang="es-ES_tradnl" dirty="0">
                <a:latin typeface="Arial" panose="020B0604020202020204" pitchFamily="34" charset="0"/>
                <a:cs typeface="Arial" panose="020B0604020202020204" pitchFamily="34" charset="0"/>
              </a:rPr>
              <a:t>   </a:t>
            </a:r>
          </a:p>
          <a:p>
            <a:pPr lvl="1" eaLnBrk="1" hangingPunct="1">
              <a:buFontTx/>
              <a:buNone/>
            </a:pPr>
            <a:r>
              <a:rPr lang="es-ES_tradnl" dirty="0"/>
              <a:t>( el dígito </a:t>
            </a:r>
            <a:r>
              <a:rPr lang="es-ES_tradnl" dirty="0">
                <a:solidFill>
                  <a:schemeClr val="accent2"/>
                </a:solidFill>
              </a:rPr>
              <a:t>a</a:t>
            </a:r>
            <a:r>
              <a:rPr lang="es-ES_tradnl" dirty="0"/>
              <a:t> tiene peso </a:t>
            </a:r>
            <a:r>
              <a:rPr lang="es-ES_tradnl" dirty="0">
                <a:solidFill>
                  <a:schemeClr val="accent2"/>
                </a:solidFill>
              </a:rPr>
              <a:t>2</a:t>
            </a:r>
            <a:r>
              <a:rPr lang="es-ES_tradnl" dirty="0"/>
              <a:t>, el dígito </a:t>
            </a:r>
            <a:r>
              <a:rPr lang="es-ES_tradnl" dirty="0">
                <a:solidFill>
                  <a:schemeClr val="accent1"/>
                </a:solidFill>
              </a:rPr>
              <a:t>b</a:t>
            </a:r>
            <a:r>
              <a:rPr lang="es-ES_tradnl" dirty="0"/>
              <a:t>, peso </a:t>
            </a:r>
            <a:r>
              <a:rPr lang="es-ES_tradnl" dirty="0">
                <a:solidFill>
                  <a:schemeClr val="accent1"/>
                </a:solidFill>
              </a:rPr>
              <a:t>1</a:t>
            </a:r>
            <a:r>
              <a:rPr lang="es-ES_tradnl" dirty="0"/>
              <a:t>)</a:t>
            </a:r>
          </a:p>
          <a:p>
            <a:pPr eaLnBrk="1" hangingPunct="1"/>
            <a:endParaRPr lang="es-ES_tradnl" dirty="0"/>
          </a:p>
          <a:p>
            <a:pPr eaLnBrk="1" hangingPunct="1"/>
            <a:r>
              <a:rPr lang="es-ES_tradnl" dirty="0"/>
              <a:t>Similar a la numeración </a:t>
            </a:r>
            <a:r>
              <a:rPr lang="es-ES_tradnl" i="1" dirty="0" err="1"/>
              <a:t>indoarábiga</a:t>
            </a:r>
            <a:r>
              <a:rPr lang="es-ES_tradnl" dirty="0"/>
              <a:t>: binario natural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742950" y="360363"/>
            <a:ext cx="8415338" cy="809823"/>
          </a:xfrm>
        </p:spPr>
        <p:txBody>
          <a:bodyPr/>
          <a:lstStyle/>
          <a:p>
            <a:pPr eaLnBrk="1" hangingPunct="1"/>
            <a:r>
              <a:rPr lang="es-ES_tradnl" dirty="0"/>
              <a:t>Cuenta en binario</a:t>
            </a:r>
            <a:endParaRPr lang="es-ES" dirty="0"/>
          </a:p>
        </p:txBody>
      </p:sp>
      <p:sp>
        <p:nvSpPr>
          <p:cNvPr id="23556" name="Rectangle 3"/>
          <p:cNvSpPr>
            <a:spLocks noGrp="1" noChangeArrowheads="1"/>
          </p:cNvSpPr>
          <p:nvPr>
            <p:ph sz="quarter" idx="1"/>
          </p:nvPr>
        </p:nvSpPr>
        <p:spPr>
          <a:xfrm>
            <a:off x="2805113" y="1711325"/>
            <a:ext cx="4208462" cy="4859338"/>
          </a:xfrm>
        </p:spPr>
        <p:txBody>
          <a:bodyPr/>
          <a:lstStyle/>
          <a:p>
            <a:pPr eaLnBrk="1" hangingPunct="1"/>
            <a:r>
              <a:rPr lang="es-ES_tradnl">
                <a:latin typeface="Courier New" pitchFamily="49" charset="0"/>
              </a:rPr>
              <a:t>   0</a:t>
            </a:r>
          </a:p>
          <a:p>
            <a:pPr eaLnBrk="1" hangingPunct="1"/>
            <a:r>
              <a:rPr lang="es-ES_tradnl">
                <a:latin typeface="Courier New" pitchFamily="49" charset="0"/>
              </a:rPr>
              <a:t>   1 </a:t>
            </a:r>
          </a:p>
          <a:p>
            <a:pPr eaLnBrk="1" hangingPunct="1"/>
            <a:r>
              <a:rPr lang="es-ES_tradnl">
                <a:latin typeface="Courier New" pitchFamily="49" charset="0"/>
              </a:rPr>
              <a:t>  10</a:t>
            </a:r>
          </a:p>
          <a:p>
            <a:pPr eaLnBrk="1" hangingPunct="1"/>
            <a:r>
              <a:rPr lang="es-ES_tradnl">
                <a:latin typeface="Courier New" pitchFamily="49" charset="0"/>
              </a:rPr>
              <a:t>  11</a:t>
            </a:r>
          </a:p>
          <a:p>
            <a:pPr eaLnBrk="1" hangingPunct="1"/>
            <a:r>
              <a:rPr lang="es-ES_tradnl">
                <a:latin typeface="Courier New" pitchFamily="49" charset="0"/>
              </a:rPr>
              <a:t> 100</a:t>
            </a:r>
          </a:p>
          <a:p>
            <a:pPr eaLnBrk="1" hangingPunct="1"/>
            <a:r>
              <a:rPr lang="es-ES_tradnl">
                <a:latin typeface="Courier New" pitchFamily="49" charset="0"/>
              </a:rPr>
              <a:t> 101</a:t>
            </a:r>
          </a:p>
          <a:p>
            <a:pPr eaLnBrk="1" hangingPunct="1"/>
            <a:r>
              <a:rPr lang="es-ES_tradnl">
                <a:latin typeface="Courier New" pitchFamily="49" charset="0"/>
              </a:rPr>
              <a:t> 110</a:t>
            </a:r>
          </a:p>
          <a:p>
            <a:pPr eaLnBrk="1" hangingPunct="1"/>
            <a:r>
              <a:rPr lang="es-ES_tradnl">
                <a:latin typeface="Courier New" pitchFamily="49" charset="0"/>
              </a:rPr>
              <a:t> 111</a:t>
            </a:r>
          </a:p>
          <a:p>
            <a:pPr eaLnBrk="1" hangingPunct="1"/>
            <a:r>
              <a:rPr lang="es-ES_tradnl">
                <a:latin typeface="Courier New" pitchFamily="49" charset="0"/>
              </a:rPr>
              <a:t>1000</a:t>
            </a:r>
            <a:endParaRPr lang="es-ES">
              <a:latin typeface="Courier New" pitchFamily="49" charset="0"/>
            </a:endParaRPr>
          </a:p>
        </p:txBody>
      </p:sp>
      <p:pic>
        <p:nvPicPr>
          <p:cNvPr id="23558" name="Picture 6" descr="ernie">
            <a:hlinkClick r:id="rId3"/>
          </p:cNvPr>
          <p:cNvPicPr>
            <a:picLocks noChangeAspect="1" noChangeArrowheads="1"/>
          </p:cNvPicPr>
          <p:nvPr/>
        </p:nvPicPr>
        <p:blipFill>
          <a:blip r:embed="rId4" cstate="print"/>
          <a:srcRect/>
          <a:stretch>
            <a:fillRect/>
          </a:stretch>
        </p:blipFill>
        <p:spPr bwMode="auto">
          <a:xfrm>
            <a:off x="7343775" y="450850"/>
            <a:ext cx="742950" cy="1077913"/>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742950" y="360363"/>
            <a:ext cx="8415338" cy="881831"/>
          </a:xfrm>
        </p:spPr>
        <p:txBody>
          <a:bodyPr/>
          <a:lstStyle/>
          <a:p>
            <a:pPr eaLnBrk="1" hangingPunct="1"/>
            <a:r>
              <a:rPr lang="es-ES_tradnl" dirty="0"/>
              <a:t>Cuenta en binario</a:t>
            </a:r>
            <a:endParaRPr lang="es-ES" dirty="0"/>
          </a:p>
        </p:txBody>
      </p:sp>
      <p:sp>
        <p:nvSpPr>
          <p:cNvPr id="24580" name="Rectangle 3"/>
          <p:cNvSpPr>
            <a:spLocks noGrp="1" noChangeArrowheads="1"/>
          </p:cNvSpPr>
          <p:nvPr>
            <p:ph sz="quarter" idx="1"/>
          </p:nvPr>
        </p:nvSpPr>
        <p:spPr>
          <a:xfrm>
            <a:off x="2805113" y="1711325"/>
            <a:ext cx="4208462" cy="4859338"/>
          </a:xfrm>
        </p:spPr>
        <p:txBody>
          <a:bodyPr/>
          <a:lstStyle/>
          <a:p>
            <a:pPr eaLnBrk="1" hangingPunct="1"/>
            <a:r>
              <a:rPr lang="es-ES_tradnl">
                <a:latin typeface="Courier New" pitchFamily="49" charset="0"/>
              </a:rPr>
              <a:t>0000</a:t>
            </a:r>
          </a:p>
          <a:p>
            <a:pPr eaLnBrk="1" hangingPunct="1"/>
            <a:r>
              <a:rPr lang="es-ES_tradnl">
                <a:latin typeface="Courier New" pitchFamily="49" charset="0"/>
              </a:rPr>
              <a:t>0001 </a:t>
            </a:r>
          </a:p>
          <a:p>
            <a:pPr eaLnBrk="1" hangingPunct="1"/>
            <a:r>
              <a:rPr lang="es-ES_tradnl">
                <a:latin typeface="Courier New" pitchFamily="49" charset="0"/>
              </a:rPr>
              <a:t>0010</a:t>
            </a:r>
          </a:p>
          <a:p>
            <a:pPr eaLnBrk="1" hangingPunct="1"/>
            <a:r>
              <a:rPr lang="es-ES_tradnl">
                <a:latin typeface="Courier New" pitchFamily="49" charset="0"/>
              </a:rPr>
              <a:t>0011</a:t>
            </a:r>
          </a:p>
          <a:p>
            <a:pPr eaLnBrk="1" hangingPunct="1"/>
            <a:r>
              <a:rPr lang="es-ES_tradnl">
                <a:latin typeface="Courier New" pitchFamily="49" charset="0"/>
              </a:rPr>
              <a:t>0100</a:t>
            </a:r>
          </a:p>
          <a:p>
            <a:pPr eaLnBrk="1" hangingPunct="1"/>
            <a:r>
              <a:rPr lang="es-ES_tradnl">
                <a:latin typeface="Courier New" pitchFamily="49" charset="0"/>
              </a:rPr>
              <a:t>0101</a:t>
            </a:r>
          </a:p>
          <a:p>
            <a:pPr eaLnBrk="1" hangingPunct="1"/>
            <a:r>
              <a:rPr lang="es-ES_tradnl">
                <a:latin typeface="Courier New" pitchFamily="49" charset="0"/>
              </a:rPr>
              <a:t>0110</a:t>
            </a:r>
          </a:p>
          <a:p>
            <a:pPr eaLnBrk="1" hangingPunct="1"/>
            <a:r>
              <a:rPr lang="es-ES_tradnl">
                <a:latin typeface="Courier New" pitchFamily="49" charset="0"/>
              </a:rPr>
              <a:t>0111</a:t>
            </a:r>
          </a:p>
          <a:p>
            <a:pPr eaLnBrk="1" hangingPunct="1"/>
            <a:r>
              <a:rPr lang="es-ES_tradnl">
                <a:latin typeface="Courier New" pitchFamily="49" charset="0"/>
              </a:rPr>
              <a:t>1000</a:t>
            </a:r>
            <a:endParaRPr lang="es-ES">
              <a:latin typeface="Courier New" pitchFamily="49" charset="0"/>
            </a:endParaRPr>
          </a:p>
        </p:txBody>
      </p:sp>
      <p:pic>
        <p:nvPicPr>
          <p:cNvPr id="24582" name="Picture 5" descr="ernie">
            <a:hlinkClick r:id="rId3"/>
          </p:cNvPr>
          <p:cNvPicPr>
            <a:picLocks noChangeAspect="1" noChangeArrowheads="1"/>
          </p:cNvPicPr>
          <p:nvPr/>
        </p:nvPicPr>
        <p:blipFill>
          <a:blip r:embed="rId4" cstate="print"/>
          <a:srcRect/>
          <a:stretch>
            <a:fillRect/>
          </a:stretch>
        </p:blipFill>
        <p:spPr bwMode="auto">
          <a:xfrm>
            <a:off x="7343775" y="450850"/>
            <a:ext cx="742950" cy="1077913"/>
          </a:xfrm>
          <a:prstGeom prst="rect">
            <a:avLst/>
          </a:prstGeom>
          <a:noFill/>
          <a:ln w="9525">
            <a:noFill/>
            <a:miter lim="800000"/>
            <a:headEnd/>
            <a:tailEnd/>
          </a:ln>
        </p:spPr>
      </p:pic>
      <p:sp>
        <p:nvSpPr>
          <p:cNvPr id="2" name="CuadroTexto 1">
            <a:extLst>
              <a:ext uri="{FF2B5EF4-FFF2-40B4-BE49-F238E27FC236}">
                <a16:creationId xmlns:a16="http://schemas.microsoft.com/office/drawing/2014/main" id="{42F181AF-5EF5-42D5-80BD-0B06BE8379C5}"/>
              </a:ext>
            </a:extLst>
          </p:cNvPr>
          <p:cNvSpPr txBox="1"/>
          <p:nvPr/>
        </p:nvSpPr>
        <p:spPr>
          <a:xfrm>
            <a:off x="5002463" y="3894772"/>
            <a:ext cx="3345789" cy="492443"/>
          </a:xfrm>
          <a:prstGeom prst="rect">
            <a:avLst/>
          </a:prstGeom>
          <a:noFill/>
        </p:spPr>
        <p:txBody>
          <a:bodyPr wrap="none" rtlCol="0">
            <a:spAutoFit/>
          </a:bodyPr>
          <a:lstStyle/>
          <a:p>
            <a:r>
              <a:rPr lang="es-ES" dirty="0"/>
              <a:t>Ojo!!! </a:t>
            </a:r>
          </a:p>
          <a:p>
            <a:r>
              <a:rPr lang="es-ES" dirty="0"/>
              <a:t>La longitud de la secuencia es muy importante!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s-ES_tradnl"/>
              <a:t>Binario Natural</a:t>
            </a:r>
            <a:endParaRPr lang="es-ES"/>
          </a:p>
        </p:txBody>
      </p:sp>
      <p:sp>
        <p:nvSpPr>
          <p:cNvPr id="25604" name="Rectangle 3"/>
          <p:cNvSpPr>
            <a:spLocks noGrp="1" noChangeArrowheads="1"/>
          </p:cNvSpPr>
          <p:nvPr>
            <p:ph sz="quarter" idx="1"/>
          </p:nvPr>
        </p:nvSpPr>
        <p:spPr/>
        <p:txBody>
          <a:bodyPr/>
          <a:lstStyle/>
          <a:p>
            <a:pPr eaLnBrk="1" hangingPunct="1"/>
            <a:r>
              <a:rPr lang="es-ES_tradnl" dirty="0"/>
              <a:t>El peso de cada dígito depende de su valor  d    (0, 1) y su posición </a:t>
            </a:r>
            <a:r>
              <a:rPr lang="es-ES_tradnl" i="1" dirty="0"/>
              <a:t>i</a:t>
            </a:r>
          </a:p>
          <a:p>
            <a:pPr lvl="3" eaLnBrk="1" hangingPunct="1">
              <a:buFontTx/>
              <a:buNone/>
            </a:pPr>
            <a:r>
              <a:rPr lang="es-ES_tradnl" sz="3100" dirty="0">
                <a:latin typeface="Arial" panose="020B0604020202020204" pitchFamily="34" charset="0"/>
                <a:cs typeface="Arial" panose="020B0604020202020204" pitchFamily="34" charset="0"/>
              </a:rPr>
              <a:t>dígito       0 1 0 1 0 1</a:t>
            </a:r>
          </a:p>
          <a:p>
            <a:pPr lvl="3" eaLnBrk="1" hangingPunct="1">
              <a:buFontTx/>
              <a:buNone/>
            </a:pPr>
            <a:r>
              <a:rPr lang="es-ES_tradnl" sz="3100" dirty="0">
                <a:latin typeface="Arial" panose="020B0604020202020204" pitchFamily="34" charset="0"/>
                <a:cs typeface="Arial" panose="020B0604020202020204" pitchFamily="34" charset="0"/>
              </a:rPr>
              <a:t>posición   </a:t>
            </a:r>
            <a:r>
              <a:rPr lang="es-ES_tradnl" sz="3100" i="1" dirty="0">
                <a:latin typeface="Arial" panose="020B0604020202020204" pitchFamily="34" charset="0"/>
                <a:cs typeface="Arial" panose="020B0604020202020204" pitchFamily="34" charset="0"/>
              </a:rPr>
              <a:t>5 4 3 2 1 0</a:t>
            </a:r>
          </a:p>
          <a:p>
            <a:pPr eaLnBrk="1" hangingPunct="1"/>
            <a:endParaRPr lang="es-ES_tradnl" dirty="0"/>
          </a:p>
          <a:p>
            <a:pPr eaLnBrk="1" hangingPunct="1"/>
            <a:r>
              <a:rPr lang="es-ES_tradnl" dirty="0"/>
              <a:t>El peso de cada dígito es     d</a:t>
            </a:r>
            <a:r>
              <a:rPr lang="es-ES_tradnl" baseline="-25000" dirty="0"/>
              <a:t>i</a:t>
            </a:r>
            <a:r>
              <a:rPr lang="es-ES_tradnl" dirty="0"/>
              <a:t> · </a:t>
            </a:r>
            <a:r>
              <a:rPr lang="es-ES_tradnl" dirty="0">
                <a:solidFill>
                  <a:schemeClr val="folHlink"/>
                </a:solidFill>
              </a:rPr>
              <a:t>2</a:t>
            </a:r>
            <a:r>
              <a:rPr lang="es-ES_tradnl" baseline="30000" dirty="0">
                <a:solidFill>
                  <a:schemeClr val="folHlink"/>
                </a:solidFill>
              </a:rPr>
              <a:t>i</a:t>
            </a:r>
          </a:p>
          <a:p>
            <a:pPr eaLnBrk="1" hangingPunct="1"/>
            <a:endParaRPr lang="es-ES_tradnl" baseline="30000" dirty="0"/>
          </a:p>
          <a:p>
            <a:pPr eaLnBrk="1" hangingPunct="1"/>
            <a:r>
              <a:rPr lang="es-ES_tradnl" dirty="0"/>
              <a:t>El número es </a:t>
            </a:r>
            <a:r>
              <a:rPr lang="es-ES_tradnl" dirty="0">
                <a:latin typeface="Arial" panose="020B0604020202020204" pitchFamily="34" charset="0"/>
                <a:cs typeface="Arial" panose="020B0604020202020204" pitchFamily="34" charset="0"/>
              </a:rPr>
              <a:t>0·</a:t>
            </a:r>
            <a:r>
              <a:rPr lang="es-ES_tradnl" dirty="0">
                <a:solidFill>
                  <a:schemeClr val="folHlink"/>
                </a:solidFill>
                <a:latin typeface="Arial" panose="020B0604020202020204" pitchFamily="34" charset="0"/>
                <a:cs typeface="Arial" panose="020B0604020202020204" pitchFamily="34" charset="0"/>
              </a:rPr>
              <a:t>32</a:t>
            </a:r>
            <a:r>
              <a:rPr lang="es-ES_tradnl" dirty="0">
                <a:latin typeface="Arial" panose="020B0604020202020204" pitchFamily="34" charset="0"/>
                <a:cs typeface="Arial" panose="020B0604020202020204" pitchFamily="34" charset="0"/>
              </a:rPr>
              <a:t>+1·</a:t>
            </a:r>
            <a:r>
              <a:rPr lang="es-ES_tradnl" dirty="0">
                <a:solidFill>
                  <a:schemeClr val="folHlink"/>
                </a:solidFill>
                <a:latin typeface="Arial" panose="020B0604020202020204" pitchFamily="34" charset="0"/>
                <a:cs typeface="Arial" panose="020B0604020202020204" pitchFamily="34" charset="0"/>
              </a:rPr>
              <a:t>16</a:t>
            </a:r>
            <a:r>
              <a:rPr lang="es-ES_tradnl" dirty="0">
                <a:latin typeface="Arial" panose="020B0604020202020204" pitchFamily="34" charset="0"/>
                <a:cs typeface="Arial" panose="020B0604020202020204" pitchFamily="34" charset="0"/>
              </a:rPr>
              <a:t>+0·</a:t>
            </a:r>
            <a:r>
              <a:rPr lang="es-ES_tradnl" dirty="0">
                <a:solidFill>
                  <a:schemeClr val="folHlink"/>
                </a:solidFill>
                <a:latin typeface="Arial" panose="020B0604020202020204" pitchFamily="34" charset="0"/>
                <a:cs typeface="Arial" panose="020B0604020202020204" pitchFamily="34" charset="0"/>
              </a:rPr>
              <a:t>8</a:t>
            </a:r>
            <a:r>
              <a:rPr lang="es-ES_tradnl" dirty="0">
                <a:latin typeface="Arial" panose="020B0604020202020204" pitchFamily="34" charset="0"/>
                <a:cs typeface="Arial" panose="020B0604020202020204" pitchFamily="34" charset="0"/>
              </a:rPr>
              <a:t>+1·</a:t>
            </a:r>
            <a:r>
              <a:rPr lang="es-ES_tradnl" dirty="0">
                <a:solidFill>
                  <a:schemeClr val="folHlink"/>
                </a:solidFill>
                <a:latin typeface="Arial" panose="020B0604020202020204" pitchFamily="34" charset="0"/>
                <a:cs typeface="Arial" panose="020B0604020202020204" pitchFamily="34" charset="0"/>
              </a:rPr>
              <a:t>4</a:t>
            </a:r>
            <a:r>
              <a:rPr lang="es-ES_tradnl" dirty="0">
                <a:latin typeface="Arial" panose="020B0604020202020204" pitchFamily="34" charset="0"/>
                <a:cs typeface="Arial" panose="020B0604020202020204" pitchFamily="34" charset="0"/>
              </a:rPr>
              <a:t>+0·</a:t>
            </a:r>
            <a:r>
              <a:rPr lang="es-ES_tradnl" dirty="0">
                <a:solidFill>
                  <a:schemeClr val="folHlink"/>
                </a:solidFill>
                <a:latin typeface="Arial" panose="020B0604020202020204" pitchFamily="34" charset="0"/>
                <a:cs typeface="Arial" panose="020B0604020202020204" pitchFamily="34" charset="0"/>
              </a:rPr>
              <a:t>2</a:t>
            </a:r>
            <a:r>
              <a:rPr lang="es-ES_tradnl" dirty="0">
                <a:latin typeface="Arial" panose="020B0604020202020204" pitchFamily="34" charset="0"/>
                <a:cs typeface="Arial" panose="020B0604020202020204" pitchFamily="34" charset="0"/>
              </a:rPr>
              <a:t>+1·</a:t>
            </a:r>
            <a:r>
              <a:rPr lang="es-ES_tradnl" dirty="0">
                <a:solidFill>
                  <a:schemeClr val="folHlink"/>
                </a:solidFill>
                <a:latin typeface="Arial" panose="020B0604020202020204" pitchFamily="34" charset="0"/>
                <a:cs typeface="Arial" panose="020B0604020202020204" pitchFamily="34" charset="0"/>
              </a:rPr>
              <a:t>1</a:t>
            </a:r>
            <a:r>
              <a:rPr lang="es-ES_tradnl" dirty="0">
                <a:latin typeface="Arial" panose="020B0604020202020204" pitchFamily="34" charset="0"/>
                <a:cs typeface="Arial" panose="020B0604020202020204" pitchFamily="34" charset="0"/>
              </a:rPr>
              <a:t> = 21</a:t>
            </a:r>
            <a:endParaRPr lang="es-ES" dirty="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742949" y="180975"/>
            <a:ext cx="9032205" cy="1133227"/>
          </a:xfrm>
        </p:spPr>
        <p:txBody>
          <a:bodyPr/>
          <a:lstStyle/>
          <a:p>
            <a:pPr eaLnBrk="1" hangingPunct="1"/>
            <a:r>
              <a:rPr lang="es-ES_tradnl" dirty="0"/>
              <a:t>Binario natural. Solución de problemas</a:t>
            </a:r>
            <a:endParaRPr lang="es-ES" dirty="0"/>
          </a:p>
        </p:txBody>
      </p:sp>
      <p:sp>
        <p:nvSpPr>
          <p:cNvPr id="26629" name="Rectangle 3"/>
          <p:cNvSpPr>
            <a:spLocks noGrp="1" noChangeArrowheads="1"/>
          </p:cNvSpPr>
          <p:nvPr>
            <p:ph sz="quarter" idx="1"/>
          </p:nvPr>
        </p:nvSpPr>
        <p:spPr>
          <a:xfrm>
            <a:off x="742950" y="1530350"/>
            <a:ext cx="9158288" cy="5310188"/>
          </a:xfrm>
        </p:spPr>
        <p:txBody>
          <a:bodyPr/>
          <a:lstStyle/>
          <a:p>
            <a:pPr eaLnBrk="1" hangingPunct="1"/>
            <a:r>
              <a:rPr lang="es-ES_tradnl" dirty="0"/>
              <a:t>Imprescindible especificar el número de dígitos en el problema directo</a:t>
            </a:r>
          </a:p>
          <a:p>
            <a:pPr eaLnBrk="1" hangingPunct="1"/>
            <a:r>
              <a:rPr lang="es-ES_tradnl" dirty="0"/>
              <a:t>Completar con ceros a la izquierda</a:t>
            </a:r>
          </a:p>
          <a:p>
            <a:pPr eaLnBrk="1" hangingPunct="1"/>
            <a:r>
              <a:rPr lang="es-ES_tradnl" dirty="0"/>
              <a:t>Para el problema inverso: </a:t>
            </a:r>
            <a:r>
              <a:rPr lang="es-ES_tradnl" dirty="0">
                <a:sym typeface="Symbol" pitchFamily="18" charset="2"/>
              </a:rPr>
              <a:t> (</a:t>
            </a:r>
            <a:r>
              <a:rPr lang="es-ES_tradnl" dirty="0"/>
              <a:t>d</a:t>
            </a:r>
            <a:r>
              <a:rPr lang="es-ES_tradnl" baseline="-25000" dirty="0"/>
              <a:t>i</a:t>
            </a:r>
            <a:r>
              <a:rPr lang="es-ES_tradnl" dirty="0"/>
              <a:t> · </a:t>
            </a:r>
            <a:r>
              <a:rPr lang="es-ES_tradnl" dirty="0">
                <a:solidFill>
                  <a:schemeClr val="folHlink"/>
                </a:solidFill>
              </a:rPr>
              <a:t>2</a:t>
            </a:r>
            <a:r>
              <a:rPr lang="es-ES_tradnl" baseline="30000" dirty="0">
                <a:solidFill>
                  <a:schemeClr val="folHlink"/>
                </a:solidFill>
              </a:rPr>
              <a:t>i</a:t>
            </a:r>
            <a:r>
              <a:rPr lang="es-ES_tradnl" dirty="0">
                <a:sym typeface="Symbol" pitchFamily="18" charset="2"/>
              </a:rPr>
              <a:t>)</a:t>
            </a:r>
          </a:p>
          <a:p>
            <a:pPr eaLnBrk="1" hangingPunct="1"/>
            <a:r>
              <a:rPr lang="es-ES_tradnl" dirty="0"/>
              <a:t>Problema directo:  	</a:t>
            </a:r>
            <a:r>
              <a:rPr lang="es-ES_tradnl" sz="2200" dirty="0"/>
              <a:t>23: 2 = 11, resto 1</a:t>
            </a:r>
          </a:p>
          <a:p>
            <a:pPr eaLnBrk="1" hangingPunct="1">
              <a:buFontTx/>
              <a:buNone/>
            </a:pPr>
            <a:r>
              <a:rPr lang="es-ES_tradnl" sz="2200" dirty="0"/>
              <a:t>					11: 2 = 5,   resto 1</a:t>
            </a:r>
          </a:p>
          <a:p>
            <a:pPr eaLnBrk="1" hangingPunct="1">
              <a:buFontTx/>
              <a:buNone/>
            </a:pPr>
            <a:r>
              <a:rPr lang="es-ES_tradnl" sz="2200" dirty="0"/>
              <a:t>					5  : 2 = 2,   resto 1</a:t>
            </a:r>
          </a:p>
          <a:p>
            <a:pPr eaLnBrk="1" hangingPunct="1">
              <a:buFontTx/>
              <a:buNone/>
            </a:pPr>
            <a:r>
              <a:rPr lang="es-ES_tradnl" sz="2200" dirty="0"/>
              <a:t>					2  : 2 = 1,   resto 0</a:t>
            </a:r>
          </a:p>
          <a:p>
            <a:pPr eaLnBrk="1" hangingPunct="1">
              <a:buFontTx/>
              <a:buNone/>
            </a:pPr>
            <a:r>
              <a:rPr lang="es-ES_tradnl" sz="2200" dirty="0"/>
              <a:t>					1  : 2 = 0,   resto 1</a:t>
            </a:r>
          </a:p>
          <a:p>
            <a:pPr eaLnBrk="1" hangingPunct="1">
              <a:buFontTx/>
              <a:buNone/>
            </a:pPr>
            <a:r>
              <a:rPr lang="es-ES_tradnl" sz="2200" dirty="0"/>
              <a:t>			se repite	0  : 2 = 0,   resto 0    cuanto sea necesario</a:t>
            </a:r>
          </a:p>
          <a:p>
            <a:pPr eaLnBrk="1" hangingPunct="1">
              <a:buFontTx/>
              <a:buNone/>
            </a:pPr>
            <a:r>
              <a:rPr lang="es-ES_tradnl" sz="2200" dirty="0"/>
              <a:t>solución: </a:t>
            </a:r>
            <a:r>
              <a:rPr lang="es-ES_tradnl" sz="2200" dirty="0">
                <a:latin typeface="Arial" panose="020B0604020202020204" pitchFamily="34" charset="0"/>
                <a:cs typeface="Arial" panose="020B0604020202020204" pitchFamily="34" charset="0"/>
              </a:rPr>
              <a:t>00010111</a:t>
            </a:r>
          </a:p>
          <a:p>
            <a:pPr eaLnBrk="1" hangingPunct="1"/>
            <a:endParaRPr lang="es-ES_tradnl" sz="2200" dirty="0"/>
          </a:p>
          <a:p>
            <a:pPr eaLnBrk="1" hangingPunct="1"/>
            <a:endParaRPr lang="es-ES" dirty="0"/>
          </a:p>
        </p:txBody>
      </p:sp>
      <p:sp>
        <p:nvSpPr>
          <p:cNvPr id="26627" name="Oval 4"/>
          <p:cNvSpPr>
            <a:spLocks noChangeArrowheads="1"/>
          </p:cNvSpPr>
          <p:nvPr/>
        </p:nvSpPr>
        <p:spPr bwMode="auto">
          <a:xfrm>
            <a:off x="6244431" y="3546450"/>
            <a:ext cx="576263" cy="2690812"/>
          </a:xfrm>
          <a:prstGeom prst="ellipse">
            <a:avLst/>
          </a:prstGeom>
          <a:noFill/>
          <a:ln w="9525">
            <a:solidFill>
              <a:schemeClr val="tx1"/>
            </a:solidFill>
            <a:round/>
            <a:headEnd/>
            <a:tailEnd/>
          </a:ln>
        </p:spPr>
        <p:txBody>
          <a:bodyPr wrap="none" anchor="ctr"/>
          <a:lstStyle/>
          <a:p>
            <a:endParaRPr lang="es-E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342107" y="360363"/>
            <a:ext cx="9559131" cy="953839"/>
          </a:xfrm>
        </p:spPr>
        <p:txBody>
          <a:bodyPr/>
          <a:lstStyle/>
          <a:p>
            <a:pPr eaLnBrk="1" hangingPunct="1"/>
            <a:r>
              <a:rPr lang="es-ES_tradnl" dirty="0"/>
              <a:t>Binario Natural. Trucos imprescindibles</a:t>
            </a:r>
            <a:endParaRPr lang="es-ES" dirty="0"/>
          </a:p>
        </p:txBody>
      </p:sp>
      <p:sp>
        <p:nvSpPr>
          <p:cNvPr id="27652" name="Rectangle 3"/>
          <p:cNvSpPr>
            <a:spLocks noGrp="1" noChangeArrowheads="1"/>
          </p:cNvSpPr>
          <p:nvPr>
            <p:ph sz="quarter" idx="1"/>
          </p:nvPr>
        </p:nvSpPr>
        <p:spPr>
          <a:xfrm>
            <a:off x="742950" y="1800225"/>
            <a:ext cx="8664575" cy="5311775"/>
          </a:xfrm>
        </p:spPr>
        <p:txBody>
          <a:bodyPr>
            <a:normAutofit lnSpcReduction="10000"/>
          </a:bodyPr>
          <a:lstStyle/>
          <a:p>
            <a:pPr eaLnBrk="1" hangingPunct="1"/>
            <a:r>
              <a:rPr lang="es-ES_tradnl" sz="2200" dirty="0">
                <a:latin typeface="Arial" panose="020B0604020202020204" pitchFamily="34" charset="0"/>
                <a:cs typeface="Arial" panose="020B0604020202020204" pitchFamily="34" charset="0"/>
              </a:rPr>
              <a:t>Los ceros a la izquierda no cuentan:  001100 equivale a 1100</a:t>
            </a:r>
          </a:p>
          <a:p>
            <a:pPr eaLnBrk="1" hangingPunct="1"/>
            <a:r>
              <a:rPr lang="es-ES_tradnl" sz="2200" dirty="0">
                <a:latin typeface="Arial" panose="020B0604020202020204" pitchFamily="34" charset="0"/>
                <a:cs typeface="Arial" panose="020B0604020202020204" pitchFamily="34" charset="0"/>
              </a:rPr>
              <a:t>Cualquier número en la forma  100000 es una potencia de 2</a:t>
            </a:r>
          </a:p>
          <a:p>
            <a:pPr lvl="1" eaLnBrk="1" hangingPunct="1"/>
            <a:r>
              <a:rPr lang="es-ES_tradnl" sz="2000" dirty="0">
                <a:latin typeface="Arial" panose="020B0604020202020204" pitchFamily="34" charset="0"/>
                <a:cs typeface="Arial" panose="020B0604020202020204" pitchFamily="34" charset="0"/>
              </a:rPr>
              <a:t>en base 10 sería una potencia de 10 (evidente, ¿no?)</a:t>
            </a:r>
          </a:p>
          <a:p>
            <a:pPr eaLnBrk="1" hangingPunct="1"/>
            <a:r>
              <a:rPr lang="es-ES_tradnl" sz="2200" dirty="0">
                <a:latin typeface="Arial" panose="020B0604020202020204" pitchFamily="34" charset="0"/>
                <a:cs typeface="Arial" panose="020B0604020202020204" pitchFamily="34" charset="0"/>
              </a:rPr>
              <a:t>Cualquier número en la forma 111111 es una potencia de 2, menos 1</a:t>
            </a:r>
          </a:p>
          <a:p>
            <a:pPr lvl="1" eaLnBrk="1" hangingPunct="1"/>
            <a:r>
              <a:rPr lang="es-ES_tradnl" sz="2000" dirty="0">
                <a:latin typeface="Arial" panose="020B0604020202020204" pitchFamily="34" charset="0"/>
                <a:cs typeface="Arial" panose="020B0604020202020204" pitchFamily="34" charset="0"/>
              </a:rPr>
              <a:t>en base 10, ¿existe una norma equivalente?</a:t>
            </a:r>
          </a:p>
          <a:p>
            <a:pPr eaLnBrk="1" hangingPunct="1"/>
            <a:r>
              <a:rPr lang="es-ES_tradnl" sz="2200" dirty="0">
                <a:latin typeface="Arial" panose="020B0604020202020204" pitchFamily="34" charset="0"/>
                <a:cs typeface="Arial" panose="020B0604020202020204" pitchFamily="34" charset="0"/>
              </a:rPr>
              <a:t>Del 0 al 15 deben memorizarse (0000 a 1111)</a:t>
            </a:r>
          </a:p>
          <a:p>
            <a:pPr eaLnBrk="1" hangingPunct="1"/>
            <a:r>
              <a:rPr lang="es-ES_tradnl" sz="2200" dirty="0">
                <a:latin typeface="Arial" panose="020B0604020202020204" pitchFamily="34" charset="0"/>
                <a:cs typeface="Arial" panose="020B0604020202020204" pitchFamily="34" charset="0"/>
              </a:rPr>
              <a:t>1K= 1024 = 2</a:t>
            </a:r>
            <a:r>
              <a:rPr lang="es-ES_tradnl" sz="2200" baseline="30000" dirty="0">
                <a:latin typeface="Arial" panose="020B0604020202020204" pitchFamily="34" charset="0"/>
                <a:cs typeface="Arial" panose="020B0604020202020204" pitchFamily="34" charset="0"/>
              </a:rPr>
              <a:t>10</a:t>
            </a:r>
            <a:r>
              <a:rPr lang="es-ES_tradnl" sz="2200" dirty="0">
                <a:latin typeface="Arial" panose="020B0604020202020204" pitchFamily="34" charset="0"/>
                <a:cs typeface="Arial" panose="020B0604020202020204" pitchFamily="34" charset="0"/>
              </a:rPr>
              <a:t> =10000000000 (1 seguido de 10 ceros)</a:t>
            </a:r>
          </a:p>
          <a:p>
            <a:pPr eaLnBrk="1" hangingPunct="1"/>
            <a:r>
              <a:rPr lang="es-ES_tradnl" sz="2200" dirty="0">
                <a:latin typeface="Arial" panose="020B0604020202020204" pitchFamily="34" charset="0"/>
                <a:cs typeface="Arial" panose="020B0604020202020204" pitchFamily="34" charset="0"/>
              </a:rPr>
              <a:t>1Mega= 1048576 = 2</a:t>
            </a:r>
            <a:r>
              <a:rPr lang="es-ES_tradnl" sz="2200" baseline="30000" dirty="0">
                <a:latin typeface="Arial" panose="020B0604020202020204" pitchFamily="34" charset="0"/>
                <a:cs typeface="Arial" panose="020B0604020202020204" pitchFamily="34" charset="0"/>
              </a:rPr>
              <a:t>20</a:t>
            </a:r>
            <a:r>
              <a:rPr lang="es-ES_tradnl" sz="2200" dirty="0">
                <a:latin typeface="Arial" panose="020B0604020202020204" pitchFamily="34" charset="0"/>
                <a:cs typeface="Arial" panose="020B0604020202020204" pitchFamily="34" charset="0"/>
              </a:rPr>
              <a:t> =100000000000000000000 (20 ceros)</a:t>
            </a:r>
          </a:p>
          <a:p>
            <a:pPr eaLnBrk="1" hangingPunct="1"/>
            <a:r>
              <a:rPr lang="es-ES_tradnl" sz="2200" dirty="0">
                <a:latin typeface="Arial" panose="020B0604020202020204" pitchFamily="34" charset="0"/>
                <a:cs typeface="Arial" panose="020B0604020202020204" pitchFamily="34" charset="0"/>
              </a:rPr>
              <a:t>1Giga= 1024 = 2</a:t>
            </a:r>
            <a:r>
              <a:rPr lang="es-ES_tradnl" sz="2200" baseline="30000" dirty="0">
                <a:latin typeface="Arial" panose="020B0604020202020204" pitchFamily="34" charset="0"/>
                <a:cs typeface="Arial" panose="020B0604020202020204" pitchFamily="34" charset="0"/>
              </a:rPr>
              <a:t>30</a:t>
            </a:r>
            <a:r>
              <a:rPr lang="es-ES_tradnl" sz="2200" dirty="0">
                <a:latin typeface="Arial" panose="020B0604020202020204" pitchFamily="34" charset="0"/>
                <a:cs typeface="Arial" panose="020B0604020202020204" pitchFamily="34" charset="0"/>
              </a:rPr>
              <a:t> =10000000000000000....000000 (30 ceros)</a:t>
            </a:r>
          </a:p>
          <a:p>
            <a:pPr eaLnBrk="1" hangingPunct="1"/>
            <a:r>
              <a:rPr lang="es-ES_tradnl" sz="2200" dirty="0">
                <a:latin typeface="Arial" panose="020B0604020202020204" pitchFamily="34" charset="0"/>
                <a:cs typeface="Arial" panose="020B0604020202020204" pitchFamily="34" charset="0"/>
              </a:rPr>
              <a:t>Todos los impares terminan en 1, y en cero los pares</a:t>
            </a:r>
          </a:p>
          <a:p>
            <a:pPr eaLnBrk="1" hangingPunct="1"/>
            <a:r>
              <a:rPr lang="es-ES_tradnl" sz="2200" dirty="0">
                <a:latin typeface="Arial" panose="020B0604020202020204" pitchFamily="34" charset="0"/>
                <a:cs typeface="Arial" panose="020B0604020202020204" pitchFamily="34" charset="0"/>
              </a:rPr>
              <a:t>Si A=00010101 termina en 01, entonces A módulo 4 es 1 (01)</a:t>
            </a:r>
          </a:p>
          <a:p>
            <a:pPr eaLnBrk="1" hangingPunct="1"/>
            <a:r>
              <a:rPr lang="es-ES_tradnl" sz="2200" dirty="0">
                <a:latin typeface="Arial" panose="020B0604020202020204" pitchFamily="34" charset="0"/>
                <a:cs typeface="Arial" panose="020B0604020202020204" pitchFamily="34" charset="0"/>
              </a:rPr>
              <a:t>Si A=00010101 termina en 101, entonces A módulo 8 es 5 (101)</a:t>
            </a:r>
            <a:endParaRPr lang="es-ES" sz="2200" dirty="0">
              <a:latin typeface="Arial" panose="020B0604020202020204" pitchFamily="34" charset="0"/>
              <a:cs typeface="Arial" panose="020B0604020202020204" pitchFamily="34" charset="0"/>
            </a:endParaRPr>
          </a:p>
          <a:p>
            <a:pPr eaLnBrk="1" hangingPunct="1"/>
            <a:endParaRPr lang="es-E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s-ES_tradnl"/>
              <a:t>Problema</a:t>
            </a:r>
            <a:endParaRPr lang="es-ES"/>
          </a:p>
        </p:txBody>
      </p:sp>
      <p:sp>
        <p:nvSpPr>
          <p:cNvPr id="28676" name="Rectangle 3"/>
          <p:cNvSpPr>
            <a:spLocks noGrp="1" noChangeArrowheads="1"/>
          </p:cNvSpPr>
          <p:nvPr>
            <p:ph sz="quarter" idx="1"/>
          </p:nvPr>
        </p:nvSpPr>
        <p:spPr>
          <a:xfrm>
            <a:off x="330200" y="1889125"/>
            <a:ext cx="8828088" cy="4862513"/>
          </a:xfrm>
        </p:spPr>
        <p:txBody>
          <a:bodyPr>
            <a:normAutofit/>
          </a:bodyPr>
          <a:lstStyle/>
          <a:p>
            <a:pPr eaLnBrk="1" hangingPunct="1"/>
            <a:r>
              <a:rPr lang="es-ES_tradnl"/>
              <a:t>En un torneo de tenis, por el sistema de eliminatorias, participan 1024 jugadores.  ¿Cuántos partidos hay que programar, incluida la final?</a:t>
            </a:r>
          </a:p>
          <a:p>
            <a:pPr eaLnBrk="1" hangingPunct="1"/>
            <a:endParaRPr lang="es-ES_tradnl"/>
          </a:p>
          <a:p>
            <a:pPr eaLnBrk="1" hangingPunct="1">
              <a:buFontTx/>
              <a:buNone/>
            </a:pPr>
            <a:r>
              <a:rPr lang="es-ES_tradnl"/>
              <a:t>Solución:</a:t>
            </a:r>
          </a:p>
          <a:p>
            <a:pPr eaLnBrk="1" hangingPunct="1"/>
            <a:r>
              <a:rPr lang="es-ES_tradnl"/>
              <a:t>512 partidos en primera ronda + 256 partidos en segunda ronda + 128 en tercera ronda + 64 partidos en la cuarta + 32 partidos + 16 + 8 de partidos de octavos + 4 cuartos de final + 2 semifinales + final</a:t>
            </a:r>
            <a:endParaRPr lang="es-E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s-ES_tradnl"/>
              <a:t>Otra solución</a:t>
            </a:r>
            <a:endParaRPr lang="es-ES"/>
          </a:p>
        </p:txBody>
      </p:sp>
      <p:sp>
        <p:nvSpPr>
          <p:cNvPr id="29700" name="Rectangle 3"/>
          <p:cNvSpPr>
            <a:spLocks noGrp="1" noChangeArrowheads="1"/>
          </p:cNvSpPr>
          <p:nvPr>
            <p:ph sz="quarter" idx="1"/>
          </p:nvPr>
        </p:nvSpPr>
        <p:spPr/>
        <p:txBody>
          <a:bodyPr/>
          <a:lstStyle/>
          <a:p>
            <a:pPr eaLnBrk="1" hangingPunct="1"/>
            <a:r>
              <a:rPr lang="es-ES_tradnl"/>
              <a:t>Si en cada partido se elimina un jugador, y tras la final, hay 1023 eliminados y un solo ganador:</a:t>
            </a:r>
          </a:p>
          <a:p>
            <a:pPr eaLnBrk="1" hangingPunct="1"/>
            <a:endParaRPr lang="es-ES_tradnl"/>
          </a:p>
          <a:p>
            <a:pPr lvl="3" eaLnBrk="1" hangingPunct="1">
              <a:buFontTx/>
              <a:buNone/>
            </a:pPr>
            <a:r>
              <a:rPr lang="es-ES_tradnl" sz="3100"/>
              <a:t>1023 partidos jugados</a:t>
            </a:r>
            <a:endParaRPr lang="es-ES" sz="3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s-ES_tradnl" dirty="0"/>
              <a:t>Contenido</a:t>
            </a:r>
            <a:endParaRPr lang="es-ES" dirty="0"/>
          </a:p>
        </p:txBody>
      </p:sp>
      <p:sp>
        <p:nvSpPr>
          <p:cNvPr id="12292" name="Rectangle 3"/>
          <p:cNvSpPr>
            <a:spLocks noGrp="1" noChangeArrowheads="1"/>
          </p:cNvSpPr>
          <p:nvPr>
            <p:ph sz="quarter" idx="1"/>
          </p:nvPr>
        </p:nvSpPr>
        <p:spPr>
          <a:xfrm>
            <a:off x="2328863" y="2187575"/>
            <a:ext cx="5726112" cy="4860925"/>
          </a:xfrm>
        </p:spPr>
        <p:txBody>
          <a:bodyPr/>
          <a:lstStyle/>
          <a:p>
            <a:pPr marL="590550" indent="-590550" eaLnBrk="1" hangingPunct="1">
              <a:lnSpc>
                <a:spcPct val="80000"/>
              </a:lnSpc>
              <a:buFontTx/>
              <a:buAutoNum type="arabicPeriod"/>
            </a:pPr>
            <a:r>
              <a:rPr lang="es-ES_tradnl" sz="2400"/>
              <a:t>Introducción</a:t>
            </a:r>
          </a:p>
          <a:p>
            <a:pPr marL="590550" indent="-590550" eaLnBrk="1" hangingPunct="1">
              <a:lnSpc>
                <a:spcPct val="80000"/>
              </a:lnSpc>
              <a:buFontTx/>
              <a:buAutoNum type="arabicPeriod"/>
            </a:pPr>
            <a:r>
              <a:rPr lang="es-ES_tradnl" sz="2400"/>
              <a:t>Clasificación</a:t>
            </a:r>
          </a:p>
          <a:p>
            <a:pPr marL="590550" indent="-590550" eaLnBrk="1" hangingPunct="1">
              <a:lnSpc>
                <a:spcPct val="80000"/>
              </a:lnSpc>
              <a:buFontTx/>
              <a:buAutoNum type="arabicPeriod"/>
            </a:pPr>
            <a:r>
              <a:rPr lang="es-ES_tradnl" sz="2400"/>
              <a:t>Datos numéricos</a:t>
            </a:r>
          </a:p>
          <a:p>
            <a:pPr marL="996950" lvl="1" indent="-495300" eaLnBrk="1" hangingPunct="1">
              <a:lnSpc>
                <a:spcPct val="80000"/>
              </a:lnSpc>
              <a:buFontTx/>
              <a:buAutoNum type="arabicPeriod"/>
            </a:pPr>
            <a:r>
              <a:rPr lang="es-ES_tradnl" sz="2000"/>
              <a:t>Naturales</a:t>
            </a:r>
          </a:p>
          <a:p>
            <a:pPr marL="996950" lvl="1" indent="-495300" eaLnBrk="1" hangingPunct="1">
              <a:lnSpc>
                <a:spcPct val="80000"/>
              </a:lnSpc>
              <a:buFontTx/>
              <a:buAutoNum type="arabicPeriod"/>
            </a:pPr>
            <a:r>
              <a:rPr lang="es-ES_tradnl" sz="2000"/>
              <a:t>Corrección de errores</a:t>
            </a:r>
          </a:p>
          <a:p>
            <a:pPr marL="996950" lvl="1" indent="-495300" eaLnBrk="1" hangingPunct="1">
              <a:lnSpc>
                <a:spcPct val="80000"/>
              </a:lnSpc>
              <a:buFontTx/>
              <a:buAutoNum type="arabicPeriod"/>
            </a:pPr>
            <a:r>
              <a:rPr lang="es-ES_tradnl" sz="2000"/>
              <a:t>Enteros</a:t>
            </a:r>
          </a:p>
          <a:p>
            <a:pPr marL="996950" lvl="1" indent="-495300" eaLnBrk="1" hangingPunct="1">
              <a:lnSpc>
                <a:spcPct val="80000"/>
              </a:lnSpc>
              <a:buFontTx/>
              <a:buAutoNum type="arabicPeriod"/>
            </a:pPr>
            <a:r>
              <a:rPr lang="es-ES_tradnl" sz="2000"/>
              <a:t>Flotantes</a:t>
            </a:r>
          </a:p>
          <a:p>
            <a:pPr marL="590550" indent="-590550" eaLnBrk="1" hangingPunct="1">
              <a:lnSpc>
                <a:spcPct val="80000"/>
              </a:lnSpc>
              <a:buFontTx/>
              <a:buAutoNum type="arabicPeriod"/>
            </a:pPr>
            <a:r>
              <a:rPr lang="es-ES_tradnl" sz="2400"/>
              <a:t>Datos Alfanuméricos</a:t>
            </a:r>
          </a:p>
          <a:p>
            <a:pPr marL="590550" indent="-590550" eaLnBrk="1" hangingPunct="1">
              <a:lnSpc>
                <a:spcPct val="80000"/>
              </a:lnSpc>
              <a:buFontTx/>
              <a:buAutoNum type="arabicPeriod"/>
            </a:pPr>
            <a:r>
              <a:rPr lang="es-ES_tradnl" sz="2400"/>
              <a:t>Instrucciones y direcciones</a:t>
            </a:r>
          </a:p>
          <a:p>
            <a:pPr marL="996950" lvl="1" indent="-495300" eaLnBrk="1" hangingPunct="1">
              <a:lnSpc>
                <a:spcPct val="80000"/>
              </a:lnSpc>
              <a:buFontTx/>
              <a:buAutoNum type="arabicPeriod"/>
            </a:pPr>
            <a:r>
              <a:rPr lang="es-ES_tradnl" sz="2000"/>
              <a:t>Modos de direccionamiento</a:t>
            </a:r>
          </a:p>
          <a:p>
            <a:pPr marL="996950" lvl="1" indent="-495300" eaLnBrk="1" hangingPunct="1">
              <a:lnSpc>
                <a:spcPct val="80000"/>
              </a:lnSpc>
              <a:buFontTx/>
              <a:buAutoNum type="arabicPeriod"/>
            </a:pPr>
            <a:r>
              <a:rPr lang="es-ES_tradnl" sz="2000"/>
              <a:t>Formato de instrucciones</a:t>
            </a:r>
          </a:p>
          <a:p>
            <a:pPr marL="996950" lvl="1" indent="-495300" eaLnBrk="1" hangingPunct="1">
              <a:lnSpc>
                <a:spcPct val="80000"/>
              </a:lnSpc>
              <a:buFontTx/>
              <a:buAutoNum type="arabicPeriod"/>
            </a:pPr>
            <a:r>
              <a:rPr lang="es-ES_tradnl" sz="2000"/>
              <a:t>Juego de instrucciones</a:t>
            </a:r>
            <a:endParaRPr lang="es-E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s-ES_tradnl"/>
              <a:t>Binarios naturales. Regla</a:t>
            </a:r>
            <a:endParaRPr lang="es-ES"/>
          </a:p>
        </p:txBody>
      </p:sp>
      <p:sp>
        <p:nvSpPr>
          <p:cNvPr id="30724" name="Rectangle 3"/>
          <p:cNvSpPr>
            <a:spLocks noGrp="1" noChangeArrowheads="1"/>
          </p:cNvSpPr>
          <p:nvPr>
            <p:ph sz="quarter" idx="1"/>
          </p:nvPr>
        </p:nvSpPr>
        <p:spPr/>
        <p:txBody>
          <a:bodyPr/>
          <a:lstStyle/>
          <a:p>
            <a:pPr eaLnBrk="1" hangingPunct="1">
              <a:buFontTx/>
              <a:buNone/>
            </a:pPr>
            <a:r>
              <a:rPr lang="es-ES_tradnl"/>
              <a:t>2</a:t>
            </a:r>
            <a:r>
              <a:rPr lang="es-ES_tradnl" baseline="30000"/>
              <a:t>n</a:t>
            </a:r>
            <a:r>
              <a:rPr lang="es-ES_tradnl"/>
              <a:t> – 1 = 2</a:t>
            </a:r>
            <a:r>
              <a:rPr lang="es-ES_tradnl" baseline="30000"/>
              <a:t>n-1</a:t>
            </a:r>
            <a:r>
              <a:rPr lang="es-ES_tradnl"/>
              <a:t> + 2</a:t>
            </a:r>
            <a:r>
              <a:rPr lang="es-ES_tradnl" baseline="30000"/>
              <a:t>n-2</a:t>
            </a:r>
            <a:r>
              <a:rPr lang="es-ES_tradnl"/>
              <a:t> + 2</a:t>
            </a:r>
            <a:r>
              <a:rPr lang="es-ES_tradnl" baseline="30000"/>
              <a:t>n-3</a:t>
            </a:r>
            <a:r>
              <a:rPr lang="es-ES_tradnl"/>
              <a:t> + ... + 4 +2 + 1</a:t>
            </a:r>
          </a:p>
          <a:p>
            <a:pPr eaLnBrk="1" hangingPunct="1">
              <a:buFontTx/>
              <a:buNone/>
            </a:pPr>
            <a:endParaRPr lang="es-ES_tradnl"/>
          </a:p>
          <a:p>
            <a:pPr eaLnBrk="1" hangingPunct="1">
              <a:buFontTx/>
              <a:buNone/>
            </a:pPr>
            <a:r>
              <a:rPr lang="es-ES_tradnl"/>
              <a:t>Ejemplo: 1+2+4+8 = 15 = (16 – 1)</a:t>
            </a:r>
          </a:p>
          <a:p>
            <a:pPr eaLnBrk="1" hangingPunct="1">
              <a:buFontTx/>
              <a:buNone/>
            </a:pPr>
            <a:endParaRPr lang="es-ES_tradnl"/>
          </a:p>
          <a:p>
            <a:pPr eaLnBrk="1" hangingPunct="1">
              <a:buFontTx/>
              <a:buNone/>
            </a:pPr>
            <a:r>
              <a:rPr lang="es-ES_tradnl"/>
              <a:t>1111 = 10000 - 1</a:t>
            </a:r>
            <a:endParaRPr lang="es-E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normAutofit fontScale="90000"/>
          </a:bodyPr>
          <a:lstStyle/>
          <a:p>
            <a:pPr eaLnBrk="1" hangingPunct="1"/>
            <a:r>
              <a:rPr lang="es-ES_tradnl"/>
              <a:t>Binario natural. Otras bases posicionales</a:t>
            </a:r>
            <a:endParaRPr lang="es-ES"/>
          </a:p>
        </p:txBody>
      </p:sp>
      <p:sp>
        <p:nvSpPr>
          <p:cNvPr id="31748" name="Rectangle 3"/>
          <p:cNvSpPr>
            <a:spLocks noGrp="1" noChangeArrowheads="1"/>
          </p:cNvSpPr>
          <p:nvPr>
            <p:ph sz="quarter" idx="1"/>
          </p:nvPr>
        </p:nvSpPr>
        <p:spPr/>
        <p:txBody>
          <a:bodyPr/>
          <a:lstStyle/>
          <a:p>
            <a:pPr eaLnBrk="1" hangingPunct="1"/>
            <a:r>
              <a:rPr lang="es-ES_tradnl" dirty="0">
                <a:latin typeface="Arial" panose="020B0604020202020204" pitchFamily="34" charset="0"/>
                <a:cs typeface="Arial" panose="020B0604020202020204" pitchFamily="34" charset="0"/>
              </a:rPr>
              <a:t>En otras bases, la cuenta es similar</a:t>
            </a:r>
          </a:p>
          <a:p>
            <a:pPr lvl="1" eaLnBrk="1" hangingPunct="1"/>
            <a:r>
              <a:rPr lang="es-ES_tradnl" dirty="0">
                <a:latin typeface="Arial" panose="020B0604020202020204" pitchFamily="34" charset="0"/>
                <a:cs typeface="Arial" panose="020B0604020202020204" pitchFamily="34" charset="0"/>
              </a:rPr>
              <a:t>base cuatro: 0, 1, 2, 3, 10, 11, 12, 13, 20</a:t>
            </a:r>
          </a:p>
          <a:p>
            <a:pPr lvl="1" eaLnBrk="1" hangingPunct="1"/>
            <a:r>
              <a:rPr lang="es-ES_tradnl" dirty="0">
                <a:latin typeface="Arial" panose="020B0604020202020204" pitchFamily="34" charset="0"/>
                <a:cs typeface="Arial" panose="020B0604020202020204" pitchFamily="34" charset="0"/>
              </a:rPr>
              <a:t>base ocho 0, 1, 2, 3, 4, 5, 6, 7, 10, 11</a:t>
            </a:r>
          </a:p>
          <a:p>
            <a:pPr lvl="1" eaLnBrk="1" hangingPunct="1"/>
            <a:endParaRPr lang="es-ES_tradnl" dirty="0">
              <a:latin typeface="Arial" panose="020B0604020202020204" pitchFamily="34" charset="0"/>
              <a:cs typeface="Arial" panose="020B0604020202020204" pitchFamily="34" charset="0"/>
            </a:endParaRPr>
          </a:p>
          <a:p>
            <a:pPr eaLnBrk="1" hangingPunct="1"/>
            <a:r>
              <a:rPr lang="es-ES_tradnl" dirty="0">
                <a:latin typeface="Arial" panose="020B0604020202020204" pitchFamily="34" charset="0"/>
                <a:cs typeface="Arial" panose="020B0604020202020204" pitchFamily="34" charset="0"/>
              </a:rPr>
              <a:t>Agrupaciones de bits:</a:t>
            </a:r>
          </a:p>
          <a:p>
            <a:pPr lvl="1" eaLnBrk="1" hangingPunct="1"/>
            <a:r>
              <a:rPr lang="es-ES_tradnl" dirty="0">
                <a:latin typeface="Arial" panose="020B0604020202020204" pitchFamily="34" charset="0"/>
                <a:cs typeface="Arial" panose="020B0604020202020204" pitchFamily="34" charset="0"/>
              </a:rPr>
              <a:t>00 00 11 10 en binario natural es 0 0 3 2 en base cuatro</a:t>
            </a:r>
          </a:p>
          <a:p>
            <a:pPr lvl="1" eaLnBrk="1" hangingPunct="1">
              <a:buFontTx/>
              <a:buNone/>
            </a:pPr>
            <a:r>
              <a:rPr lang="es-ES_tradnl" dirty="0">
                <a:latin typeface="Arial" panose="020B0604020202020204" pitchFamily="34" charset="0"/>
                <a:cs typeface="Arial" panose="020B0604020202020204" pitchFamily="34" charset="0"/>
              </a:rPr>
              <a:t>Se agrupan los bits de dos en dos y se convierten los grupos</a:t>
            </a:r>
          </a:p>
          <a:p>
            <a:pPr lvl="1" eaLnBrk="1" hangingPunct="1"/>
            <a:r>
              <a:rPr lang="es-ES_tradnl" dirty="0">
                <a:latin typeface="Arial" panose="020B0604020202020204" pitchFamily="34" charset="0"/>
                <a:cs typeface="Arial" panose="020B0604020202020204" pitchFamily="34" charset="0"/>
              </a:rPr>
              <a:t>00  001 110 es 0 1 6 en base ocho</a:t>
            </a:r>
            <a:endParaRPr lang="es-ES" dirty="0">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1364" name="Picture 4" descr="Resultado de imagen de 22 symbol">
            <a:extLst>
              <a:ext uri="{FF2B5EF4-FFF2-40B4-BE49-F238E27FC236}">
                <a16:creationId xmlns:a16="http://schemas.microsoft.com/office/drawing/2014/main" id="{44CC567E-2E47-46AB-AA55-75EFECD59A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0611" y="6557633"/>
            <a:ext cx="969690" cy="727268"/>
          </a:xfrm>
          <a:prstGeom prst="rect">
            <a:avLst/>
          </a:prstGeom>
          <a:noFill/>
          <a:extLst>
            <a:ext uri="{909E8E84-426E-40DD-AFC4-6F175D3DCCD1}">
              <a14:hiddenFill xmlns:a14="http://schemas.microsoft.com/office/drawing/2010/main">
                <a:solidFill>
                  <a:srgbClr val="FFFFFF"/>
                </a:solidFill>
              </a14:hiddenFill>
            </a:ext>
          </a:extLst>
        </p:spPr>
      </p:pic>
      <p:sp>
        <p:nvSpPr>
          <p:cNvPr id="32771" name="Rectangle 2"/>
          <p:cNvSpPr>
            <a:spLocks noGrp="1" noChangeArrowheads="1"/>
          </p:cNvSpPr>
          <p:nvPr>
            <p:ph type="title"/>
          </p:nvPr>
        </p:nvSpPr>
        <p:spPr/>
        <p:txBody>
          <a:bodyPr/>
          <a:lstStyle/>
          <a:p>
            <a:pPr eaLnBrk="1" hangingPunct="1"/>
            <a:r>
              <a:rPr lang="es-ES_tradnl"/>
              <a:t>Hexadecimal, o base 16</a:t>
            </a:r>
            <a:endParaRPr lang="es-ES"/>
          </a:p>
        </p:txBody>
      </p:sp>
      <p:sp>
        <p:nvSpPr>
          <p:cNvPr id="32772" name="Rectangle 3"/>
          <p:cNvSpPr>
            <a:spLocks noGrp="1" noChangeArrowheads="1"/>
          </p:cNvSpPr>
          <p:nvPr>
            <p:ph sz="quarter" idx="1"/>
          </p:nvPr>
        </p:nvSpPr>
        <p:spPr>
          <a:xfrm>
            <a:off x="495061" y="1440180"/>
            <a:ext cx="9136077" cy="5832729"/>
          </a:xfrm>
        </p:spPr>
        <p:txBody>
          <a:bodyPr>
            <a:normAutofit lnSpcReduction="10000"/>
          </a:bodyPr>
          <a:lstStyle/>
          <a:p>
            <a:pPr eaLnBrk="1" hangingPunct="1"/>
            <a:r>
              <a:rPr lang="es-ES_tradnl" dirty="0">
                <a:latin typeface="Arial" panose="020B0604020202020204" pitchFamily="34" charset="0"/>
                <a:cs typeface="Arial" panose="020B0604020202020204" pitchFamily="34" charset="0"/>
              </a:rPr>
              <a:t>Se necesitan 16 símbolos</a:t>
            </a:r>
          </a:p>
          <a:p>
            <a:pPr eaLnBrk="1" hangingPunct="1"/>
            <a:r>
              <a:rPr lang="es-ES_tradnl" dirty="0">
                <a:latin typeface="Arial" panose="020B0604020202020204" pitchFamily="34" charset="0"/>
                <a:cs typeface="Arial" panose="020B0604020202020204" pitchFamily="34" charset="0"/>
              </a:rPr>
              <a:t>0,1,2,3,4,5,6,7,8,9,A,B,C,D,E,F</a:t>
            </a:r>
          </a:p>
          <a:p>
            <a:pPr eaLnBrk="1" hangingPunct="1"/>
            <a:r>
              <a:rPr lang="es-ES_tradnl" dirty="0">
                <a:latin typeface="Arial" panose="020B0604020202020204" pitchFamily="34" charset="0"/>
                <a:cs typeface="Arial" panose="020B0604020202020204" pitchFamily="34" charset="0"/>
              </a:rPr>
              <a:t>0110 1000 en binario natural es 68 en base 16</a:t>
            </a:r>
          </a:p>
          <a:p>
            <a:pPr eaLnBrk="1" hangingPunct="1"/>
            <a:r>
              <a:rPr lang="es-ES_tradnl" dirty="0">
                <a:latin typeface="Arial" panose="020B0604020202020204" pitchFamily="34" charset="0"/>
                <a:cs typeface="Arial" panose="020B0604020202020204" pitchFamily="34" charset="0"/>
              </a:rPr>
              <a:t>1·</a:t>
            </a:r>
            <a:r>
              <a:rPr lang="es-ES_tradnl" dirty="0">
                <a:solidFill>
                  <a:schemeClr val="bg2"/>
                </a:solidFill>
                <a:latin typeface="Arial" panose="020B0604020202020204" pitchFamily="34" charset="0"/>
                <a:cs typeface="Arial" panose="020B0604020202020204" pitchFamily="34" charset="0"/>
              </a:rPr>
              <a:t>2</a:t>
            </a:r>
            <a:r>
              <a:rPr lang="es-ES_tradnl" baseline="30000" dirty="0">
                <a:solidFill>
                  <a:schemeClr val="bg2"/>
                </a:solidFill>
                <a:latin typeface="Arial" panose="020B0604020202020204" pitchFamily="34" charset="0"/>
                <a:cs typeface="Arial" panose="020B0604020202020204" pitchFamily="34" charset="0"/>
              </a:rPr>
              <a:t>6</a:t>
            </a:r>
            <a:r>
              <a:rPr lang="es-ES_tradnl" dirty="0">
                <a:latin typeface="Arial" panose="020B0604020202020204" pitchFamily="34" charset="0"/>
                <a:cs typeface="Arial" panose="020B0604020202020204" pitchFamily="34" charset="0"/>
              </a:rPr>
              <a:t>+1·</a:t>
            </a:r>
            <a:r>
              <a:rPr lang="es-ES_tradnl" dirty="0">
                <a:solidFill>
                  <a:schemeClr val="bg2"/>
                </a:solidFill>
                <a:latin typeface="Arial" panose="020B0604020202020204" pitchFamily="34" charset="0"/>
                <a:cs typeface="Arial" panose="020B0604020202020204" pitchFamily="34" charset="0"/>
              </a:rPr>
              <a:t>2</a:t>
            </a:r>
            <a:r>
              <a:rPr lang="es-ES_tradnl" baseline="30000" dirty="0">
                <a:solidFill>
                  <a:schemeClr val="bg2"/>
                </a:solidFill>
                <a:latin typeface="Arial" panose="020B0604020202020204" pitchFamily="34" charset="0"/>
                <a:cs typeface="Arial" panose="020B0604020202020204" pitchFamily="34" charset="0"/>
              </a:rPr>
              <a:t>5</a:t>
            </a:r>
            <a:r>
              <a:rPr lang="es-ES_tradnl" dirty="0">
                <a:latin typeface="Arial" panose="020B0604020202020204" pitchFamily="34" charset="0"/>
                <a:cs typeface="Arial" panose="020B0604020202020204" pitchFamily="34" charset="0"/>
              </a:rPr>
              <a:t>+1·</a:t>
            </a:r>
            <a:r>
              <a:rPr lang="es-ES_tradnl" dirty="0">
                <a:solidFill>
                  <a:schemeClr val="bg2"/>
                </a:solidFill>
                <a:latin typeface="Arial" panose="020B0604020202020204" pitchFamily="34" charset="0"/>
                <a:cs typeface="Arial" panose="020B0604020202020204" pitchFamily="34" charset="0"/>
              </a:rPr>
              <a:t>2</a:t>
            </a:r>
            <a:r>
              <a:rPr lang="es-ES_tradnl" baseline="30000" dirty="0">
                <a:solidFill>
                  <a:schemeClr val="bg2"/>
                </a:solidFill>
                <a:latin typeface="Arial" panose="020B0604020202020204" pitchFamily="34" charset="0"/>
                <a:cs typeface="Arial" panose="020B0604020202020204" pitchFamily="34" charset="0"/>
              </a:rPr>
              <a:t>3</a:t>
            </a:r>
            <a:r>
              <a:rPr lang="es-ES_tradnl" dirty="0">
                <a:latin typeface="Arial" panose="020B0604020202020204" pitchFamily="34" charset="0"/>
                <a:cs typeface="Arial" panose="020B0604020202020204" pitchFamily="34" charset="0"/>
              </a:rPr>
              <a:t> 	= (0·</a:t>
            </a:r>
            <a:r>
              <a:rPr lang="es-ES_tradnl" dirty="0">
                <a:solidFill>
                  <a:schemeClr val="bg2"/>
                </a:solidFill>
                <a:latin typeface="Arial" panose="020B0604020202020204" pitchFamily="34" charset="0"/>
                <a:cs typeface="Arial" panose="020B0604020202020204" pitchFamily="34" charset="0"/>
              </a:rPr>
              <a:t>2</a:t>
            </a:r>
            <a:r>
              <a:rPr lang="es-ES_tradnl" baseline="30000" dirty="0">
                <a:solidFill>
                  <a:schemeClr val="bg2"/>
                </a:solidFill>
                <a:latin typeface="Arial" panose="020B0604020202020204" pitchFamily="34" charset="0"/>
                <a:cs typeface="Arial" panose="020B0604020202020204" pitchFamily="34" charset="0"/>
              </a:rPr>
              <a:t>3</a:t>
            </a:r>
            <a:r>
              <a:rPr lang="es-ES_tradnl" dirty="0">
                <a:latin typeface="Arial" panose="020B0604020202020204" pitchFamily="34" charset="0"/>
                <a:cs typeface="Arial" panose="020B0604020202020204" pitchFamily="34" charset="0"/>
              </a:rPr>
              <a:t>+1·</a:t>
            </a:r>
            <a:r>
              <a:rPr lang="es-ES_tradnl" dirty="0">
                <a:solidFill>
                  <a:schemeClr val="bg2"/>
                </a:solidFill>
                <a:latin typeface="Arial" panose="020B0604020202020204" pitchFamily="34" charset="0"/>
                <a:cs typeface="Arial" panose="020B0604020202020204" pitchFamily="34" charset="0"/>
              </a:rPr>
              <a:t>2</a:t>
            </a:r>
            <a:r>
              <a:rPr lang="es-ES_tradnl" baseline="30000" dirty="0">
                <a:solidFill>
                  <a:schemeClr val="bg2"/>
                </a:solidFill>
                <a:latin typeface="Arial" panose="020B0604020202020204" pitchFamily="34" charset="0"/>
                <a:cs typeface="Arial" panose="020B0604020202020204" pitchFamily="34" charset="0"/>
              </a:rPr>
              <a:t>2</a:t>
            </a:r>
            <a:r>
              <a:rPr lang="es-ES_tradnl" dirty="0">
                <a:latin typeface="Arial" panose="020B0604020202020204" pitchFamily="34" charset="0"/>
                <a:cs typeface="Arial" panose="020B0604020202020204" pitchFamily="34" charset="0"/>
              </a:rPr>
              <a:t>+1·</a:t>
            </a:r>
            <a:r>
              <a:rPr lang="es-ES_tradnl" dirty="0">
                <a:solidFill>
                  <a:schemeClr val="bg2"/>
                </a:solidFill>
                <a:latin typeface="Arial" panose="020B0604020202020204" pitchFamily="34" charset="0"/>
                <a:cs typeface="Arial" panose="020B0604020202020204" pitchFamily="34" charset="0"/>
              </a:rPr>
              <a:t>2</a:t>
            </a:r>
            <a:r>
              <a:rPr lang="es-ES_tradnl" baseline="30000" dirty="0">
                <a:solidFill>
                  <a:schemeClr val="bg2"/>
                </a:solidFill>
                <a:latin typeface="Arial" panose="020B0604020202020204" pitchFamily="34" charset="0"/>
                <a:cs typeface="Arial" panose="020B0604020202020204" pitchFamily="34" charset="0"/>
              </a:rPr>
              <a:t>1</a:t>
            </a:r>
            <a:r>
              <a:rPr lang="es-ES_tradnl" dirty="0">
                <a:latin typeface="Arial" panose="020B0604020202020204" pitchFamily="34" charset="0"/>
                <a:cs typeface="Arial" panose="020B0604020202020204" pitchFamily="34" charset="0"/>
              </a:rPr>
              <a:t>+0·</a:t>
            </a:r>
            <a:r>
              <a:rPr lang="es-ES_tradnl" dirty="0">
                <a:solidFill>
                  <a:schemeClr val="bg2"/>
                </a:solidFill>
                <a:latin typeface="Arial" panose="020B0604020202020204" pitchFamily="34" charset="0"/>
                <a:cs typeface="Arial" panose="020B0604020202020204" pitchFamily="34" charset="0"/>
              </a:rPr>
              <a:t>2</a:t>
            </a:r>
            <a:r>
              <a:rPr lang="es-ES_tradnl" baseline="30000" dirty="0">
                <a:solidFill>
                  <a:schemeClr val="bg2"/>
                </a:solidFill>
                <a:latin typeface="Arial" panose="020B0604020202020204" pitchFamily="34" charset="0"/>
                <a:cs typeface="Arial" panose="020B0604020202020204" pitchFamily="34" charset="0"/>
              </a:rPr>
              <a:t>0</a:t>
            </a:r>
            <a:r>
              <a:rPr lang="es-ES_tradnl" dirty="0">
                <a:latin typeface="Arial" panose="020B0604020202020204" pitchFamily="34" charset="0"/>
                <a:cs typeface="Arial" panose="020B0604020202020204" pitchFamily="34" charset="0"/>
              </a:rPr>
              <a:t>)·</a:t>
            </a:r>
            <a:r>
              <a:rPr lang="es-ES_tradnl" dirty="0">
                <a:solidFill>
                  <a:schemeClr val="bg2"/>
                </a:solidFill>
                <a:latin typeface="Arial" panose="020B0604020202020204" pitchFamily="34" charset="0"/>
                <a:cs typeface="Arial" panose="020B0604020202020204" pitchFamily="34" charset="0"/>
              </a:rPr>
              <a:t>2</a:t>
            </a:r>
            <a:r>
              <a:rPr lang="es-ES_tradnl" baseline="30000" dirty="0">
                <a:solidFill>
                  <a:schemeClr val="bg2"/>
                </a:solidFill>
                <a:latin typeface="Arial" panose="020B0604020202020204" pitchFamily="34" charset="0"/>
                <a:cs typeface="Arial" panose="020B0604020202020204" pitchFamily="34" charset="0"/>
              </a:rPr>
              <a:t>4</a:t>
            </a:r>
            <a:r>
              <a:rPr lang="es-ES_tradnl" dirty="0">
                <a:latin typeface="Arial" panose="020B0604020202020204" pitchFamily="34" charset="0"/>
                <a:cs typeface="Arial" panose="020B0604020202020204" pitchFamily="34" charset="0"/>
              </a:rPr>
              <a:t> </a:t>
            </a:r>
          </a:p>
          <a:p>
            <a:pPr eaLnBrk="1" hangingPunct="1">
              <a:buFontTx/>
              <a:buNone/>
            </a:pPr>
            <a:r>
              <a:rPr lang="es-ES_tradnl" dirty="0">
                <a:latin typeface="Arial" panose="020B0604020202020204" pitchFamily="34" charset="0"/>
                <a:cs typeface="Arial" panose="020B0604020202020204" pitchFamily="34" charset="0"/>
              </a:rPr>
              <a:t>				+ (1·</a:t>
            </a:r>
            <a:r>
              <a:rPr lang="es-ES_tradnl" dirty="0">
                <a:solidFill>
                  <a:schemeClr val="bg2"/>
                </a:solidFill>
                <a:latin typeface="Arial" panose="020B0604020202020204" pitchFamily="34" charset="0"/>
                <a:cs typeface="Arial" panose="020B0604020202020204" pitchFamily="34" charset="0"/>
              </a:rPr>
              <a:t>2</a:t>
            </a:r>
            <a:r>
              <a:rPr lang="es-ES_tradnl" baseline="30000" dirty="0">
                <a:solidFill>
                  <a:schemeClr val="bg2"/>
                </a:solidFill>
                <a:latin typeface="Arial" panose="020B0604020202020204" pitchFamily="34" charset="0"/>
                <a:cs typeface="Arial" panose="020B0604020202020204" pitchFamily="34" charset="0"/>
              </a:rPr>
              <a:t>3</a:t>
            </a:r>
            <a:r>
              <a:rPr lang="es-ES_tradnl" dirty="0">
                <a:latin typeface="Arial" panose="020B0604020202020204" pitchFamily="34" charset="0"/>
                <a:cs typeface="Arial" panose="020B0604020202020204" pitchFamily="34" charset="0"/>
              </a:rPr>
              <a:t>+0·</a:t>
            </a:r>
            <a:r>
              <a:rPr lang="es-ES_tradnl" dirty="0">
                <a:solidFill>
                  <a:schemeClr val="bg2"/>
                </a:solidFill>
                <a:latin typeface="Arial" panose="020B0604020202020204" pitchFamily="34" charset="0"/>
                <a:cs typeface="Arial" panose="020B0604020202020204" pitchFamily="34" charset="0"/>
              </a:rPr>
              <a:t>2</a:t>
            </a:r>
            <a:r>
              <a:rPr lang="es-ES_tradnl" baseline="30000" dirty="0">
                <a:solidFill>
                  <a:schemeClr val="bg2"/>
                </a:solidFill>
                <a:latin typeface="Arial" panose="020B0604020202020204" pitchFamily="34" charset="0"/>
                <a:cs typeface="Arial" panose="020B0604020202020204" pitchFamily="34" charset="0"/>
              </a:rPr>
              <a:t>2</a:t>
            </a:r>
            <a:r>
              <a:rPr lang="es-ES_tradnl" dirty="0">
                <a:latin typeface="Arial" panose="020B0604020202020204" pitchFamily="34" charset="0"/>
                <a:cs typeface="Arial" panose="020B0604020202020204" pitchFamily="34" charset="0"/>
              </a:rPr>
              <a:t>+0·</a:t>
            </a:r>
            <a:r>
              <a:rPr lang="es-ES_tradnl" dirty="0">
                <a:solidFill>
                  <a:schemeClr val="bg2"/>
                </a:solidFill>
                <a:latin typeface="Arial" panose="020B0604020202020204" pitchFamily="34" charset="0"/>
                <a:cs typeface="Arial" panose="020B0604020202020204" pitchFamily="34" charset="0"/>
              </a:rPr>
              <a:t>2</a:t>
            </a:r>
            <a:r>
              <a:rPr lang="es-ES_tradnl" baseline="30000" dirty="0">
                <a:solidFill>
                  <a:schemeClr val="bg2"/>
                </a:solidFill>
                <a:latin typeface="Arial" panose="020B0604020202020204" pitchFamily="34" charset="0"/>
                <a:cs typeface="Arial" panose="020B0604020202020204" pitchFamily="34" charset="0"/>
              </a:rPr>
              <a:t>1</a:t>
            </a:r>
            <a:r>
              <a:rPr lang="es-ES_tradnl" dirty="0">
                <a:latin typeface="Arial" panose="020B0604020202020204" pitchFamily="34" charset="0"/>
                <a:cs typeface="Arial" panose="020B0604020202020204" pitchFamily="34" charset="0"/>
              </a:rPr>
              <a:t>+0·</a:t>
            </a:r>
            <a:r>
              <a:rPr lang="es-ES_tradnl" dirty="0">
                <a:solidFill>
                  <a:schemeClr val="bg2"/>
                </a:solidFill>
                <a:latin typeface="Arial" panose="020B0604020202020204" pitchFamily="34" charset="0"/>
                <a:cs typeface="Arial" panose="020B0604020202020204" pitchFamily="34" charset="0"/>
              </a:rPr>
              <a:t>2</a:t>
            </a:r>
            <a:r>
              <a:rPr lang="es-ES_tradnl" baseline="30000" dirty="0">
                <a:solidFill>
                  <a:schemeClr val="bg2"/>
                </a:solidFill>
                <a:latin typeface="Arial" panose="020B0604020202020204" pitchFamily="34" charset="0"/>
                <a:cs typeface="Arial" panose="020B0604020202020204" pitchFamily="34" charset="0"/>
              </a:rPr>
              <a:t>0</a:t>
            </a:r>
            <a:r>
              <a:rPr lang="es-ES_tradnl" dirty="0">
                <a:latin typeface="Arial" panose="020B0604020202020204" pitchFamily="34" charset="0"/>
                <a:cs typeface="Arial" panose="020B0604020202020204" pitchFamily="34" charset="0"/>
              </a:rPr>
              <a:t>)· </a:t>
            </a:r>
            <a:r>
              <a:rPr lang="es-ES_tradnl" dirty="0">
                <a:solidFill>
                  <a:schemeClr val="bg2"/>
                </a:solidFill>
                <a:latin typeface="Arial" panose="020B0604020202020204" pitchFamily="34" charset="0"/>
                <a:cs typeface="Arial" panose="020B0604020202020204" pitchFamily="34" charset="0"/>
              </a:rPr>
              <a:t>2</a:t>
            </a:r>
            <a:r>
              <a:rPr lang="es-ES_tradnl" baseline="30000" dirty="0">
                <a:solidFill>
                  <a:schemeClr val="bg2"/>
                </a:solidFill>
                <a:latin typeface="Arial" panose="020B0604020202020204" pitchFamily="34" charset="0"/>
                <a:cs typeface="Arial" panose="020B0604020202020204" pitchFamily="34" charset="0"/>
              </a:rPr>
              <a:t>0</a:t>
            </a:r>
            <a:r>
              <a:rPr lang="es-ES_tradnl" dirty="0">
                <a:latin typeface="Arial" panose="020B0604020202020204" pitchFamily="34" charset="0"/>
                <a:cs typeface="Arial" panose="020B0604020202020204" pitchFamily="34" charset="0"/>
              </a:rPr>
              <a:t> </a:t>
            </a:r>
          </a:p>
          <a:p>
            <a:pPr eaLnBrk="1" hangingPunct="1">
              <a:buFontTx/>
              <a:buNone/>
            </a:pPr>
            <a:r>
              <a:rPr lang="es-ES_tradnl" dirty="0">
                <a:latin typeface="Arial" panose="020B0604020202020204" pitchFamily="34" charset="0"/>
                <a:cs typeface="Arial" panose="020B0604020202020204" pitchFamily="34" charset="0"/>
              </a:rPr>
              <a:t>				=  6·</a:t>
            </a:r>
            <a:r>
              <a:rPr lang="es-ES_tradnl" dirty="0">
                <a:solidFill>
                  <a:schemeClr val="bg2"/>
                </a:solidFill>
                <a:latin typeface="Arial" panose="020B0604020202020204" pitchFamily="34" charset="0"/>
                <a:cs typeface="Arial" panose="020B0604020202020204" pitchFamily="34" charset="0"/>
              </a:rPr>
              <a:t>16</a:t>
            </a:r>
            <a:r>
              <a:rPr lang="es-ES_tradnl" baseline="30000" dirty="0">
                <a:solidFill>
                  <a:schemeClr val="bg2"/>
                </a:solidFill>
                <a:latin typeface="Arial" panose="020B0604020202020204" pitchFamily="34" charset="0"/>
                <a:cs typeface="Arial" panose="020B0604020202020204" pitchFamily="34" charset="0"/>
              </a:rPr>
              <a:t>1</a:t>
            </a:r>
            <a:r>
              <a:rPr lang="es-ES_tradnl" dirty="0">
                <a:latin typeface="Arial" panose="020B0604020202020204" pitchFamily="34" charset="0"/>
                <a:cs typeface="Arial" panose="020B0604020202020204" pitchFamily="34" charset="0"/>
              </a:rPr>
              <a:t>+8·</a:t>
            </a:r>
            <a:r>
              <a:rPr lang="es-ES_tradnl" dirty="0">
                <a:solidFill>
                  <a:schemeClr val="bg2"/>
                </a:solidFill>
                <a:latin typeface="Arial" panose="020B0604020202020204" pitchFamily="34" charset="0"/>
                <a:cs typeface="Arial" panose="020B0604020202020204" pitchFamily="34" charset="0"/>
              </a:rPr>
              <a:t>16</a:t>
            </a:r>
            <a:r>
              <a:rPr lang="es-ES_tradnl" baseline="30000" dirty="0">
                <a:solidFill>
                  <a:schemeClr val="bg2"/>
                </a:solidFill>
                <a:latin typeface="Arial" panose="020B0604020202020204" pitchFamily="34" charset="0"/>
                <a:cs typeface="Arial" panose="020B0604020202020204" pitchFamily="34" charset="0"/>
              </a:rPr>
              <a:t>0</a:t>
            </a:r>
          </a:p>
          <a:p>
            <a:pPr eaLnBrk="1" hangingPunct="1"/>
            <a:endParaRPr lang="es-ES_tradnl" baseline="30000" dirty="0">
              <a:solidFill>
                <a:schemeClr val="bg2"/>
              </a:solidFill>
              <a:latin typeface="Arial" panose="020B0604020202020204" pitchFamily="34" charset="0"/>
              <a:cs typeface="Arial" panose="020B0604020202020204" pitchFamily="34" charset="0"/>
            </a:endParaRPr>
          </a:p>
          <a:p>
            <a:pPr eaLnBrk="1" hangingPunct="1"/>
            <a:r>
              <a:rPr lang="es-ES_tradnl" dirty="0">
                <a:latin typeface="Arial" panose="020B0604020202020204" pitchFamily="34" charset="0"/>
                <a:cs typeface="Arial" panose="020B0604020202020204" pitchFamily="34" charset="0"/>
              </a:rPr>
              <a:t>Se puede deducir una regla general de agrupación de bits</a:t>
            </a:r>
          </a:p>
          <a:p>
            <a:pPr eaLnBrk="1" hangingPunct="1"/>
            <a:r>
              <a:rPr lang="es-ES_tradnl" dirty="0">
                <a:latin typeface="Arial" panose="020B0604020202020204" pitchFamily="34" charset="0"/>
                <a:cs typeface="Arial" panose="020B0604020202020204" pitchFamily="34" charset="0"/>
              </a:rPr>
              <a:t>E incluso extrapolar a base 100:</a:t>
            </a:r>
          </a:p>
          <a:p>
            <a:pPr eaLnBrk="1" hangingPunct="1"/>
            <a:endParaRPr lang="es-ES_tradnl" dirty="0">
              <a:latin typeface="Arial" panose="020B0604020202020204" pitchFamily="34" charset="0"/>
              <a:cs typeface="Arial" panose="020B0604020202020204" pitchFamily="34" charset="0"/>
            </a:endParaRPr>
          </a:p>
          <a:p>
            <a:pPr marL="0" indent="0" eaLnBrk="1" hangingPunct="1">
              <a:buNone/>
            </a:pPr>
            <a:r>
              <a:rPr lang="es-ES_tradnl" dirty="0">
                <a:latin typeface="Arial" panose="020B0604020202020204" pitchFamily="34" charset="0"/>
                <a:cs typeface="Arial" panose="020B0604020202020204" pitchFamily="34" charset="0"/>
              </a:rPr>
              <a:t>                           </a:t>
            </a:r>
            <a:r>
              <a:rPr lang="es-ES_tradnl" sz="3600" dirty="0">
                <a:latin typeface="Arial" panose="020B0604020202020204" pitchFamily="34" charset="0"/>
                <a:cs typeface="Arial" panose="020B0604020202020204" pitchFamily="34" charset="0"/>
              </a:rPr>
              <a:t>4         =  69042299</a:t>
            </a:r>
            <a:endParaRPr lang="es-ES" dirty="0">
              <a:latin typeface="Arial" panose="020B0604020202020204" pitchFamily="34" charset="0"/>
              <a:cs typeface="Arial" panose="020B0604020202020204" pitchFamily="34" charset="0"/>
            </a:endParaRPr>
          </a:p>
        </p:txBody>
      </p:sp>
      <p:pic>
        <p:nvPicPr>
          <p:cNvPr id="271362" name="Picture 2" descr="Resultado de imagen de 69 symbol">
            <a:extLst>
              <a:ext uri="{FF2B5EF4-FFF2-40B4-BE49-F238E27FC236}">
                <a16:creationId xmlns:a16="http://schemas.microsoft.com/office/drawing/2014/main" id="{8C0DAF3D-BA73-410C-A53A-F14842527F1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0379" y="6785473"/>
            <a:ext cx="428442" cy="335669"/>
          </a:xfrm>
          <a:prstGeom prst="rect">
            <a:avLst/>
          </a:prstGeom>
          <a:noFill/>
          <a:extLst>
            <a:ext uri="{909E8E84-426E-40DD-AFC4-6F175D3DCCD1}">
              <a14:hiddenFill xmlns:a14="http://schemas.microsoft.com/office/drawing/2010/main">
                <a:solidFill>
                  <a:srgbClr val="FFFFFF"/>
                </a:solidFill>
              </a14:hiddenFill>
            </a:ext>
          </a:extLst>
        </p:spPr>
      </p:pic>
      <p:pic>
        <p:nvPicPr>
          <p:cNvPr id="271366" name="Picture 6" descr="Resultado de imagen de 99 symbol">
            <a:extLst>
              <a:ext uri="{FF2B5EF4-FFF2-40B4-BE49-F238E27FC236}">
                <a16:creationId xmlns:a16="http://schemas.microsoft.com/office/drawing/2014/main" id="{2707913E-655F-4D6E-A6FD-236FEF9F52C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54653" y="6811334"/>
            <a:ext cx="265648" cy="2174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es-ES_tradnl"/>
              <a:t>Otras representaciones de N</a:t>
            </a:r>
            <a:endParaRPr lang="es-ES"/>
          </a:p>
        </p:txBody>
      </p:sp>
      <p:sp>
        <p:nvSpPr>
          <p:cNvPr id="33796" name="Rectangle 3"/>
          <p:cNvSpPr>
            <a:spLocks noGrp="1" noChangeArrowheads="1"/>
          </p:cNvSpPr>
          <p:nvPr>
            <p:ph sz="quarter" idx="1"/>
          </p:nvPr>
        </p:nvSpPr>
        <p:spPr>
          <a:xfrm>
            <a:off x="412750" y="2339975"/>
            <a:ext cx="9158288" cy="4860925"/>
          </a:xfrm>
        </p:spPr>
        <p:txBody>
          <a:bodyPr/>
          <a:lstStyle/>
          <a:p>
            <a:pPr eaLnBrk="1" hangingPunct="1"/>
            <a:r>
              <a:rPr lang="es-ES_tradnl" dirty="0">
                <a:latin typeface="Arial" panose="020B0604020202020204" pitchFamily="34" charset="0"/>
                <a:cs typeface="Arial" panose="020B0604020202020204" pitchFamily="34" charset="0"/>
              </a:rPr>
              <a:t>Exceso a X (caso particular X=3): N+X en </a:t>
            </a:r>
            <a:r>
              <a:rPr lang="es-ES_tradnl" i="1" dirty="0" err="1">
                <a:latin typeface="Arial" panose="020B0604020202020204" pitchFamily="34" charset="0"/>
                <a:cs typeface="Arial" panose="020B0604020202020204" pitchFamily="34" charset="0"/>
              </a:rPr>
              <a:t>bn</a:t>
            </a:r>
            <a:endParaRPr lang="es-ES_tradnl" i="1" dirty="0">
              <a:latin typeface="Arial" panose="020B0604020202020204" pitchFamily="34" charset="0"/>
              <a:cs typeface="Arial" panose="020B0604020202020204" pitchFamily="34" charset="0"/>
            </a:endParaRPr>
          </a:p>
          <a:p>
            <a:pPr eaLnBrk="1" hangingPunct="1"/>
            <a:r>
              <a:rPr lang="es-ES_tradnl" dirty="0">
                <a:latin typeface="Arial" panose="020B0604020202020204" pitchFamily="34" charset="0"/>
                <a:cs typeface="Arial" panose="020B0604020202020204" pitchFamily="34" charset="0"/>
              </a:rPr>
              <a:t>Complemento a X (caso, X=2</a:t>
            </a:r>
            <a:r>
              <a:rPr lang="es-ES_tradnl" baseline="30000" dirty="0">
                <a:latin typeface="Arial" panose="020B0604020202020204" pitchFamily="34" charset="0"/>
                <a:cs typeface="Arial" panose="020B0604020202020204" pitchFamily="34" charset="0"/>
              </a:rPr>
              <a:t>n</a:t>
            </a:r>
            <a:r>
              <a:rPr lang="es-ES_tradnl" dirty="0">
                <a:latin typeface="Arial" panose="020B0604020202020204" pitchFamily="34" charset="0"/>
                <a:cs typeface="Arial" panose="020B0604020202020204" pitchFamily="34" charset="0"/>
              </a:rPr>
              <a:t>-1): X-N en </a:t>
            </a:r>
            <a:r>
              <a:rPr lang="es-ES_tradnl" i="1" dirty="0" err="1">
                <a:latin typeface="Arial" panose="020B0604020202020204" pitchFamily="34" charset="0"/>
                <a:cs typeface="Arial" panose="020B0604020202020204" pitchFamily="34" charset="0"/>
              </a:rPr>
              <a:t>bn</a:t>
            </a:r>
            <a:endParaRPr lang="es-ES_tradnl" i="1" dirty="0">
              <a:latin typeface="Arial" panose="020B0604020202020204" pitchFamily="34" charset="0"/>
              <a:cs typeface="Arial" panose="020B0604020202020204" pitchFamily="34" charset="0"/>
            </a:endParaRPr>
          </a:p>
          <a:p>
            <a:pPr eaLnBrk="1" hangingPunct="1"/>
            <a:r>
              <a:rPr lang="es-ES_tradnl" dirty="0">
                <a:latin typeface="Arial" panose="020B0604020202020204" pitchFamily="34" charset="0"/>
                <a:cs typeface="Arial" panose="020B0604020202020204" pitchFamily="34" charset="0"/>
              </a:rPr>
              <a:t>Binario natural con bit de paridad: 1 bit adicional, </a:t>
            </a:r>
            <a:r>
              <a:rPr lang="es-ES_tradnl" dirty="0" err="1">
                <a:latin typeface="Arial" panose="020B0604020202020204" pitchFamily="34" charset="0"/>
                <a:cs typeface="Arial" panose="020B0604020202020204" pitchFamily="34" charset="0"/>
              </a:rPr>
              <a:t>xor</a:t>
            </a:r>
            <a:endParaRPr lang="es-ES_tradnl" dirty="0">
              <a:latin typeface="Arial" panose="020B0604020202020204" pitchFamily="34" charset="0"/>
              <a:cs typeface="Arial" panose="020B0604020202020204" pitchFamily="34" charset="0"/>
            </a:endParaRPr>
          </a:p>
          <a:p>
            <a:pPr eaLnBrk="1" hangingPunct="1"/>
            <a:r>
              <a:rPr lang="es-ES_tradnl" dirty="0">
                <a:latin typeface="Arial" panose="020B0604020202020204" pitchFamily="34" charset="0"/>
                <a:cs typeface="Arial" panose="020B0604020202020204" pitchFamily="34" charset="0"/>
              </a:rPr>
              <a:t>Códigos </a:t>
            </a:r>
            <a:r>
              <a:rPr lang="es-ES_tradnl" dirty="0" err="1">
                <a:latin typeface="Arial" panose="020B0604020202020204" pitchFamily="34" charset="0"/>
                <a:cs typeface="Arial" panose="020B0604020202020204" pitchFamily="34" charset="0"/>
              </a:rPr>
              <a:t>Hamming</a:t>
            </a:r>
            <a:r>
              <a:rPr lang="es-ES_tradnl" dirty="0">
                <a:latin typeface="Arial" panose="020B0604020202020204" pitchFamily="34" charset="0"/>
                <a:cs typeface="Arial" panose="020B0604020202020204" pitchFamily="34" charset="0"/>
              </a:rPr>
              <a:t> (SEC y DEC): más bits.</a:t>
            </a:r>
          </a:p>
          <a:p>
            <a:pPr eaLnBrk="1" hangingPunct="1"/>
            <a:r>
              <a:rPr lang="es-ES_tradnl" dirty="0">
                <a:latin typeface="Arial" panose="020B0604020202020204" pitchFamily="34" charset="0"/>
                <a:cs typeface="Arial" panose="020B0604020202020204" pitchFamily="34" charset="0"/>
              </a:rPr>
              <a:t>BCD: cada digito decimal es convertido a </a:t>
            </a:r>
            <a:r>
              <a:rPr lang="es-ES_tradnl" i="1" dirty="0" err="1">
                <a:latin typeface="Arial" panose="020B0604020202020204" pitchFamily="34" charset="0"/>
                <a:cs typeface="Arial" panose="020B0604020202020204" pitchFamily="34" charset="0"/>
              </a:rPr>
              <a:t>bn</a:t>
            </a:r>
            <a:r>
              <a:rPr lang="es-ES_tradnl" i="1" dirty="0">
                <a:latin typeface="Arial" panose="020B0604020202020204" pitchFamily="34" charset="0"/>
                <a:cs typeface="Arial" panose="020B0604020202020204" pitchFamily="34" charset="0"/>
              </a:rPr>
              <a:t> de 4 bits</a:t>
            </a:r>
          </a:p>
          <a:p>
            <a:pPr eaLnBrk="1" hangingPunct="1"/>
            <a:r>
              <a:rPr lang="es-ES_tradnl" dirty="0">
                <a:latin typeface="Arial" panose="020B0604020202020204" pitchFamily="34" charset="0"/>
                <a:cs typeface="Arial" panose="020B0604020202020204" pitchFamily="34" charset="0"/>
              </a:rPr>
              <a:t>Gray, reflejo:    000 001 011 010 110 111 101 100</a:t>
            </a:r>
          </a:p>
          <a:p>
            <a:pPr eaLnBrk="1" hangingPunct="1"/>
            <a:endParaRPr lang="es-ES_tradnl" dirty="0">
              <a:latin typeface="Arial" panose="020B0604020202020204" pitchFamily="34" charset="0"/>
              <a:cs typeface="Arial" panose="020B0604020202020204" pitchFamily="34" charset="0"/>
            </a:endParaRPr>
          </a:p>
          <a:p>
            <a:pPr eaLnBrk="1" hangingPunct="1"/>
            <a:r>
              <a:rPr lang="es-ES_tradnl" dirty="0">
                <a:latin typeface="Arial" panose="020B0604020202020204" pitchFamily="34" charset="0"/>
                <a:cs typeface="Arial" panose="020B0604020202020204" pitchFamily="34" charset="0"/>
              </a:rPr>
              <a:t>Problema: ¿Cuáles son posicionales y cuáles no?</a:t>
            </a:r>
          </a:p>
          <a:p>
            <a:pPr eaLnBrk="1" hangingPunct="1"/>
            <a:endParaRPr lang="es-E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823913" y="360363"/>
            <a:ext cx="8416925" cy="809823"/>
          </a:xfrm>
        </p:spPr>
        <p:txBody>
          <a:bodyPr/>
          <a:lstStyle/>
          <a:p>
            <a:pPr eaLnBrk="1" hangingPunct="1"/>
            <a:r>
              <a:rPr lang="es-ES_tradnl" dirty="0"/>
              <a:t>Binario natural con bit de paridad</a:t>
            </a:r>
            <a:endParaRPr lang="es-ES" dirty="0"/>
          </a:p>
        </p:txBody>
      </p:sp>
      <p:sp>
        <p:nvSpPr>
          <p:cNvPr id="34820" name="Rectangle 3"/>
          <p:cNvSpPr>
            <a:spLocks noGrp="1" noChangeArrowheads="1"/>
          </p:cNvSpPr>
          <p:nvPr>
            <p:ph sz="quarter" idx="1"/>
          </p:nvPr>
        </p:nvSpPr>
        <p:spPr>
          <a:xfrm>
            <a:off x="742950" y="1800225"/>
            <a:ext cx="8415338" cy="4860925"/>
          </a:xfrm>
        </p:spPr>
        <p:txBody>
          <a:bodyPr/>
          <a:lstStyle/>
          <a:p>
            <a:pPr eaLnBrk="1" hangingPunct="1"/>
            <a:r>
              <a:rPr lang="es-ES_tradnl" sz="2600" dirty="0">
                <a:latin typeface="Arial" panose="020B0604020202020204" pitchFamily="34" charset="0"/>
                <a:cs typeface="Arial" panose="020B0604020202020204" pitchFamily="34" charset="0"/>
              </a:rPr>
              <a:t>Paridad de una cadena binaria:</a:t>
            </a:r>
          </a:p>
          <a:p>
            <a:pPr eaLnBrk="1" hangingPunct="1">
              <a:buFontTx/>
              <a:buNone/>
            </a:pPr>
            <a:r>
              <a:rPr lang="es-ES_tradnl" sz="2600" dirty="0">
                <a:latin typeface="Arial" panose="020B0604020202020204" pitchFamily="34" charset="0"/>
                <a:cs typeface="Arial" panose="020B0604020202020204" pitchFamily="34" charset="0"/>
              </a:rPr>
              <a:t>	Paridad del número de “unos” contenidos en la cadena. </a:t>
            </a:r>
          </a:p>
          <a:p>
            <a:pPr eaLnBrk="1" hangingPunct="1"/>
            <a:r>
              <a:rPr lang="es-ES_tradnl" sz="2600" dirty="0">
                <a:latin typeface="Arial" panose="020B0604020202020204" pitchFamily="34" charset="0"/>
                <a:cs typeface="Arial" panose="020B0604020202020204" pitchFamily="34" charset="0"/>
              </a:rPr>
              <a:t>Ejemplo: A=100011101 tiene 5 “unos”; 5 es impar, luego A tiene paridad impar</a:t>
            </a:r>
          </a:p>
          <a:p>
            <a:pPr eaLnBrk="1" hangingPunct="1"/>
            <a:endParaRPr lang="es-ES_tradnl" sz="2600" dirty="0">
              <a:latin typeface="Arial" panose="020B0604020202020204" pitchFamily="34" charset="0"/>
              <a:cs typeface="Arial" panose="020B0604020202020204" pitchFamily="34" charset="0"/>
            </a:endParaRPr>
          </a:p>
          <a:p>
            <a:pPr eaLnBrk="1" hangingPunct="1"/>
            <a:r>
              <a:rPr lang="es-ES_tradnl" sz="2600" dirty="0">
                <a:latin typeface="Arial" panose="020B0604020202020204" pitchFamily="34" charset="0"/>
                <a:cs typeface="Arial" panose="020B0604020202020204" pitchFamily="34" charset="0"/>
              </a:rPr>
              <a:t>Bit de paridad: 0 para cadenas pares, 1 para las impares (el bit de paridad de A es 1)</a:t>
            </a:r>
          </a:p>
          <a:p>
            <a:pPr eaLnBrk="1" hangingPunct="1"/>
            <a:r>
              <a:rPr lang="es-ES_tradnl" sz="2600" dirty="0">
                <a:latin typeface="Arial" panose="020B0604020202020204" pitchFamily="34" charset="0"/>
                <a:cs typeface="Arial" panose="020B0604020202020204" pitchFamily="34" charset="0"/>
              </a:rPr>
              <a:t>Ejemplo: Representación de 23 (10111 en </a:t>
            </a:r>
            <a:r>
              <a:rPr lang="es-ES_tradnl" sz="2600" i="1" dirty="0" err="1">
                <a:latin typeface="Arial" panose="020B0604020202020204" pitchFamily="34" charset="0"/>
                <a:cs typeface="Arial" panose="020B0604020202020204" pitchFamily="34" charset="0"/>
              </a:rPr>
              <a:t>bn</a:t>
            </a:r>
            <a:r>
              <a:rPr lang="es-ES_tradnl" sz="2600" dirty="0">
                <a:latin typeface="Arial" panose="020B0604020202020204" pitchFamily="34" charset="0"/>
                <a:cs typeface="Arial" panose="020B0604020202020204" pitchFamily="34" charset="0"/>
              </a:rPr>
              <a:t> ) con bit de paridad a la derecha. Solución: 10111 0</a:t>
            </a:r>
            <a:endParaRPr lang="es-ES" sz="2600" dirty="0">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ctrTitle"/>
          </p:nvPr>
        </p:nvSpPr>
        <p:spPr>
          <a:xfrm>
            <a:off x="486123" y="4482554"/>
            <a:ext cx="8415338" cy="1350962"/>
          </a:xfrm>
        </p:spPr>
        <p:txBody>
          <a:bodyPr>
            <a:normAutofit fontScale="90000"/>
          </a:bodyPr>
          <a:lstStyle/>
          <a:p>
            <a:pPr eaLnBrk="1" hangingPunct="1"/>
            <a:r>
              <a:rPr lang="es-ES_tradnl" sz="3100" dirty="0"/>
              <a:t>Representación de datos numéricos enteros</a:t>
            </a:r>
            <a:br>
              <a:rPr lang="es-ES_tradnl" sz="3100" dirty="0"/>
            </a:br>
            <a:r>
              <a:rPr lang="es-ES_tradnl" dirty="0"/>
              <a:t>(números con signo)</a:t>
            </a:r>
            <a:endParaRPr lang="es-E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s-ES_tradnl"/>
              <a:t>Representaciones elementales (1)</a:t>
            </a:r>
            <a:endParaRPr lang="es-ES"/>
          </a:p>
        </p:txBody>
      </p:sp>
      <p:sp>
        <p:nvSpPr>
          <p:cNvPr id="47108" name="Rectangle 3"/>
          <p:cNvSpPr>
            <a:spLocks noGrp="1" noChangeArrowheads="1"/>
          </p:cNvSpPr>
          <p:nvPr>
            <p:ph sz="quarter" idx="1"/>
          </p:nvPr>
        </p:nvSpPr>
        <p:spPr/>
        <p:txBody>
          <a:bodyPr/>
          <a:lstStyle/>
          <a:p>
            <a:pPr eaLnBrk="1" hangingPunct="1"/>
            <a:r>
              <a:rPr lang="es-ES_tradnl" dirty="0">
                <a:latin typeface="Malacitana" panose="00000500000000000000" pitchFamily="50" charset="0"/>
              </a:rPr>
              <a:t>Signo – Magnitud</a:t>
            </a:r>
          </a:p>
          <a:p>
            <a:pPr lvl="1" eaLnBrk="1" hangingPunct="1"/>
            <a:r>
              <a:rPr lang="es-ES_tradnl" dirty="0">
                <a:latin typeface="Malacitana" panose="00000500000000000000" pitchFamily="50" charset="0"/>
              </a:rPr>
              <a:t>1 bit representa el signo (siempre se usa el de la izquierda)</a:t>
            </a:r>
          </a:p>
          <a:p>
            <a:pPr lvl="2" eaLnBrk="1" hangingPunct="1"/>
            <a:r>
              <a:rPr lang="es-ES_tradnl" dirty="0">
                <a:latin typeface="Malacitana" panose="00000500000000000000" pitchFamily="50" charset="0"/>
              </a:rPr>
              <a:t>0 es positivo</a:t>
            </a:r>
          </a:p>
          <a:p>
            <a:pPr lvl="2" eaLnBrk="1" hangingPunct="1"/>
            <a:r>
              <a:rPr lang="es-ES_tradnl" dirty="0">
                <a:latin typeface="Malacitana" panose="00000500000000000000" pitchFamily="50" charset="0"/>
              </a:rPr>
              <a:t>1 es negativo</a:t>
            </a:r>
          </a:p>
          <a:p>
            <a:pPr lvl="1" eaLnBrk="1" hangingPunct="1"/>
            <a:r>
              <a:rPr lang="es-ES_tradnl" dirty="0">
                <a:latin typeface="Malacitana" panose="00000500000000000000" pitchFamily="50" charset="0"/>
              </a:rPr>
              <a:t>n-1 bits representan la magnitud (en binario natural)</a:t>
            </a:r>
          </a:p>
          <a:p>
            <a:pPr lvl="1" eaLnBrk="1" hangingPunct="1"/>
            <a:r>
              <a:rPr lang="es-ES_tradnl" dirty="0">
                <a:latin typeface="Malacitana" panose="00000500000000000000" pitchFamily="50" charset="0"/>
              </a:rPr>
              <a:t>Doble representación para el cero. Ejemplo de 8 bits:</a:t>
            </a:r>
          </a:p>
          <a:p>
            <a:pPr lvl="2" eaLnBrk="1" hangingPunct="1"/>
            <a:r>
              <a:rPr lang="es-ES_tradnl" dirty="0">
                <a:latin typeface="Malacitana" panose="00000500000000000000" pitchFamily="50" charset="0"/>
              </a:rPr>
              <a:t>00000000</a:t>
            </a:r>
          </a:p>
          <a:p>
            <a:pPr lvl="2" eaLnBrk="1" hangingPunct="1"/>
            <a:r>
              <a:rPr lang="es-ES_tradnl" dirty="0">
                <a:latin typeface="Malacitana" panose="00000500000000000000" pitchFamily="50" charset="0"/>
              </a:rPr>
              <a:t>10000000</a:t>
            </a:r>
          </a:p>
          <a:p>
            <a:pPr lvl="2" eaLnBrk="1" hangingPunct="1"/>
            <a:endParaRPr lang="es-ES_tradnl" dirty="0">
              <a:latin typeface="Malacitana" panose="00000500000000000000" pitchFamily="50" charset="0"/>
            </a:endParaRPr>
          </a:p>
          <a:p>
            <a:pPr lvl="2" eaLnBrk="1" hangingPunct="1"/>
            <a:endParaRPr lang="es-ES_tradnl" dirty="0">
              <a:latin typeface="Malacitana" panose="00000500000000000000" pitchFamily="50" charset="0"/>
            </a:endParaRPr>
          </a:p>
          <a:p>
            <a:pPr marL="668655" lvl="2" indent="0" eaLnBrk="1" hangingPunct="1">
              <a:buNone/>
            </a:pPr>
            <a:r>
              <a:rPr lang="es-ES_tradnl" dirty="0">
                <a:latin typeface="Malacitana" panose="00000500000000000000" pitchFamily="50" charset="0"/>
              </a:rPr>
              <a:t>Notación:</a:t>
            </a:r>
          </a:p>
          <a:p>
            <a:pPr marL="668655" lvl="2" indent="0" eaLnBrk="1" hangingPunct="1">
              <a:buNone/>
            </a:pPr>
            <a:r>
              <a:rPr lang="es-ES_tradnl" dirty="0">
                <a:latin typeface="Malacitana" panose="00000500000000000000" pitchFamily="50" charset="0"/>
              </a:rPr>
              <a:t>n </a:t>
            </a:r>
            <a:r>
              <a:rPr lang="es-ES_tradnl" dirty="0">
                <a:latin typeface="Malacitana" panose="00000500000000000000" pitchFamily="50" charset="0"/>
                <a:sym typeface="Wingdings" panose="05000000000000000000" pitchFamily="2" charset="2"/>
              </a:rPr>
              <a:t> es el número de bits, incluyendo siempre el signo</a:t>
            </a:r>
          </a:p>
          <a:p>
            <a:pPr marL="668655" lvl="2" indent="0" eaLnBrk="1" hangingPunct="1">
              <a:buNone/>
            </a:pPr>
            <a:r>
              <a:rPr lang="es-ES_tradnl" dirty="0">
                <a:latin typeface="Malacitana" panose="00000500000000000000" pitchFamily="50" charset="0"/>
                <a:sym typeface="Wingdings" panose="05000000000000000000" pitchFamily="2" charset="2"/>
              </a:rPr>
              <a:t>N es el número que se quiere representar</a:t>
            </a:r>
            <a:endParaRPr lang="es-ES_tradnl" dirty="0">
              <a:latin typeface="Malacitana" panose="00000500000000000000" pitchFamily="50" charset="0"/>
            </a:endParaRPr>
          </a:p>
          <a:p>
            <a:pPr marL="668655" lvl="2" indent="0" eaLnBrk="1" hangingPunct="1">
              <a:buNone/>
            </a:pPr>
            <a:endParaRPr lang="es-ES" dirty="0">
              <a:latin typeface="Malacitana" panose="00000500000000000000" pitchFamily="50"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93713" y="0"/>
            <a:ext cx="9077325" cy="900113"/>
          </a:xfrm>
          <a:noFill/>
        </p:spPr>
        <p:txBody>
          <a:bodyPr/>
          <a:lstStyle/>
          <a:p>
            <a:pPr eaLnBrk="1" hangingPunct="1"/>
            <a:r>
              <a:rPr lang="es-ES_tradnl" dirty="0"/>
              <a:t>Representaciones (n=4)</a:t>
            </a:r>
            <a:endParaRPr lang="es-ES" dirty="0"/>
          </a:p>
        </p:txBody>
      </p:sp>
      <p:graphicFrame>
        <p:nvGraphicFramePr>
          <p:cNvPr id="100358" name="Group 1030"/>
          <p:cNvGraphicFramePr>
            <a:graphicFrameLocks noGrp="1"/>
          </p:cNvGraphicFramePr>
          <p:nvPr/>
        </p:nvGraphicFramePr>
        <p:xfrm>
          <a:off x="660400" y="989013"/>
          <a:ext cx="8580438" cy="6654808"/>
        </p:xfrm>
        <a:graphic>
          <a:graphicData uri="http://schemas.openxmlformats.org/drawingml/2006/table">
            <a:tbl>
              <a:tblPr/>
              <a:tblGrid>
                <a:gridCol w="990600">
                  <a:extLst>
                    <a:ext uri="{9D8B030D-6E8A-4147-A177-3AD203B41FA5}">
                      <a16:colId xmlns:a16="http://schemas.microsoft.com/office/drawing/2014/main" val="20000"/>
                    </a:ext>
                  </a:extLst>
                </a:gridCol>
                <a:gridCol w="1649413">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gridCol w="1484312">
                  <a:extLst>
                    <a:ext uri="{9D8B030D-6E8A-4147-A177-3AD203B41FA5}">
                      <a16:colId xmlns:a16="http://schemas.microsoft.com/office/drawing/2014/main" val="20003"/>
                    </a:ext>
                  </a:extLst>
                </a:gridCol>
                <a:gridCol w="1485900">
                  <a:extLst>
                    <a:ext uri="{9D8B030D-6E8A-4147-A177-3AD203B41FA5}">
                      <a16:colId xmlns:a16="http://schemas.microsoft.com/office/drawing/2014/main" val="20004"/>
                    </a:ext>
                  </a:extLst>
                </a:gridCol>
                <a:gridCol w="1484313">
                  <a:extLst>
                    <a:ext uri="{9D8B030D-6E8A-4147-A177-3AD203B41FA5}">
                      <a16:colId xmlns:a16="http://schemas.microsoft.com/office/drawing/2014/main" val="20005"/>
                    </a:ext>
                  </a:extLst>
                </a:gridCol>
              </a:tblGrid>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base 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signo magnitud</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+7</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+6</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+5</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+4</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+3</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8300">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+2</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s-ES"/>
                    </a:p>
                  </a:txBody>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-2</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-3</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-4</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68300">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-5</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-6</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-7</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-8</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s-ES_tradnl"/>
              <a:t>Representaciones elementales (2)</a:t>
            </a:r>
            <a:endParaRPr lang="es-ES"/>
          </a:p>
        </p:txBody>
      </p:sp>
      <p:sp>
        <p:nvSpPr>
          <p:cNvPr id="49156" name="Rectangle 3"/>
          <p:cNvSpPr>
            <a:spLocks noGrp="1" noChangeArrowheads="1"/>
          </p:cNvSpPr>
          <p:nvPr>
            <p:ph sz="quarter" idx="1"/>
          </p:nvPr>
        </p:nvSpPr>
        <p:spPr>
          <a:xfrm>
            <a:off x="742950" y="2339975"/>
            <a:ext cx="9158288" cy="4860925"/>
          </a:xfrm>
        </p:spPr>
        <p:txBody>
          <a:bodyPr/>
          <a:lstStyle/>
          <a:p>
            <a:pPr marL="584200" indent="-584200" eaLnBrk="1" hangingPunct="1"/>
            <a:r>
              <a:rPr lang="es-ES_tradnl"/>
              <a:t>Representaciones en exceso</a:t>
            </a:r>
          </a:p>
          <a:p>
            <a:pPr marL="1001713" lvl="1" indent="-500063" eaLnBrk="1" hangingPunct="1"/>
            <a:r>
              <a:rPr lang="es-ES_tradnl"/>
              <a:t>Una representación en exceso a X de n bits permite representar números desde –X hasta  2</a:t>
            </a:r>
            <a:r>
              <a:rPr lang="es-ES_tradnl" baseline="30000"/>
              <a:t>n</a:t>
            </a:r>
            <a:r>
              <a:rPr lang="es-ES_tradnl"/>
              <a:t>-X</a:t>
            </a:r>
          </a:p>
          <a:p>
            <a:pPr marL="584200" indent="-584200" eaLnBrk="1" hangingPunct="1"/>
            <a:r>
              <a:rPr lang="es-ES_tradnl"/>
              <a:t>Ejemplo: exceso a 127 con 8 bits</a:t>
            </a:r>
          </a:p>
          <a:p>
            <a:pPr marL="1001713" lvl="1" indent="-500063" eaLnBrk="1" hangingPunct="1">
              <a:buFontTx/>
              <a:buNone/>
            </a:pPr>
            <a:r>
              <a:rPr lang="es-ES_tradnl"/>
              <a:t>-127      00000000  (-127 +127 en </a:t>
            </a:r>
            <a:r>
              <a:rPr lang="es-ES_tradnl" i="1"/>
              <a:t>bn</a:t>
            </a:r>
            <a:r>
              <a:rPr lang="es-ES_tradnl"/>
              <a:t>)</a:t>
            </a:r>
          </a:p>
          <a:p>
            <a:pPr marL="1001713" lvl="1" indent="-500063" eaLnBrk="1" hangingPunct="1">
              <a:buFontTx/>
              <a:buNone/>
            </a:pPr>
            <a:r>
              <a:rPr lang="es-ES_tradnl"/>
              <a:t>   0        01111111  (0 +127 en </a:t>
            </a:r>
            <a:r>
              <a:rPr lang="es-ES_tradnl" i="1"/>
              <a:t>bn</a:t>
            </a:r>
            <a:r>
              <a:rPr lang="es-ES_tradnl"/>
              <a:t>)</a:t>
            </a:r>
          </a:p>
          <a:p>
            <a:pPr marL="1001713" lvl="1" indent="-500063" eaLnBrk="1" hangingPunct="1">
              <a:buFontTx/>
              <a:buAutoNum type="arabicPlain" startAt="128"/>
            </a:pPr>
            <a:r>
              <a:rPr lang="es-ES_tradnl"/>
              <a:t>       11111111  (128 +127 en </a:t>
            </a:r>
            <a:r>
              <a:rPr lang="es-ES_tradnl" i="1"/>
              <a:t>bn</a:t>
            </a:r>
            <a:r>
              <a:rPr lang="es-ES_tradnl"/>
              <a:t>)</a:t>
            </a:r>
          </a:p>
          <a:p>
            <a:pPr marL="584200" indent="-584200" eaLnBrk="1" hangingPunct="1"/>
            <a:r>
              <a:rPr lang="es-ES_tradnl"/>
              <a:t>El bit más significativo indica el signo, pero 1 es +</a:t>
            </a:r>
          </a:p>
          <a:p>
            <a:pPr marL="584200" indent="-584200" eaLnBrk="1" hangingPunct="1"/>
            <a:r>
              <a:rPr lang="es-ES_tradnl"/>
              <a:t>El cero tiene representación única</a:t>
            </a:r>
          </a:p>
          <a:p>
            <a:pPr marL="1001713" lvl="1" indent="-500063" eaLnBrk="1" hangingPunct="1">
              <a:buFontTx/>
              <a:buNone/>
            </a:pPr>
            <a:endParaRPr lang="es-ES"/>
          </a:p>
        </p:txBody>
      </p:sp>
      <p:sp>
        <p:nvSpPr>
          <p:cNvPr id="49157" name="AutoShape 4"/>
          <p:cNvSpPr>
            <a:spLocks noChangeArrowheads="1"/>
          </p:cNvSpPr>
          <p:nvPr/>
        </p:nvSpPr>
        <p:spPr bwMode="auto">
          <a:xfrm>
            <a:off x="1998663" y="4483100"/>
            <a:ext cx="412750" cy="179388"/>
          </a:xfrm>
          <a:prstGeom prst="lightningBolt">
            <a:avLst/>
          </a:prstGeom>
          <a:solidFill>
            <a:schemeClr val="accent1"/>
          </a:solidFill>
          <a:ln w="9525">
            <a:solidFill>
              <a:schemeClr val="tx1"/>
            </a:solidFill>
            <a:miter lim="800000"/>
            <a:headEnd/>
            <a:tailEnd/>
          </a:ln>
        </p:spPr>
        <p:txBody>
          <a:bodyPr wrap="none" anchor="ctr"/>
          <a:lstStyle/>
          <a:p>
            <a:endParaRPr lang="es-ES"/>
          </a:p>
        </p:txBody>
      </p:sp>
      <p:sp>
        <p:nvSpPr>
          <p:cNvPr id="49158" name="AutoShape 5"/>
          <p:cNvSpPr>
            <a:spLocks noChangeArrowheads="1"/>
          </p:cNvSpPr>
          <p:nvPr/>
        </p:nvSpPr>
        <p:spPr bwMode="auto">
          <a:xfrm>
            <a:off x="1998663" y="5021263"/>
            <a:ext cx="412750" cy="180975"/>
          </a:xfrm>
          <a:prstGeom prst="lightningBolt">
            <a:avLst/>
          </a:prstGeom>
          <a:solidFill>
            <a:schemeClr val="accent1"/>
          </a:solidFill>
          <a:ln w="9525">
            <a:solidFill>
              <a:schemeClr val="tx1"/>
            </a:solidFill>
            <a:miter lim="800000"/>
            <a:headEnd/>
            <a:tailEnd/>
          </a:ln>
        </p:spPr>
        <p:txBody>
          <a:bodyPr wrap="none" anchor="ctr"/>
          <a:lstStyle/>
          <a:p>
            <a:endParaRPr lang="es-ES"/>
          </a:p>
        </p:txBody>
      </p:sp>
      <p:sp>
        <p:nvSpPr>
          <p:cNvPr id="49159" name="AutoShape 6"/>
          <p:cNvSpPr>
            <a:spLocks noChangeArrowheads="1"/>
          </p:cNvSpPr>
          <p:nvPr/>
        </p:nvSpPr>
        <p:spPr bwMode="auto">
          <a:xfrm>
            <a:off x="1998663" y="5562600"/>
            <a:ext cx="412750" cy="179388"/>
          </a:xfrm>
          <a:prstGeom prst="lightningBolt">
            <a:avLst/>
          </a:prstGeom>
          <a:solidFill>
            <a:schemeClr val="accent1"/>
          </a:solidFill>
          <a:ln w="9525">
            <a:solidFill>
              <a:schemeClr val="tx1"/>
            </a:solidFill>
            <a:miter lim="800000"/>
            <a:headEnd/>
            <a:tailEnd/>
          </a:ln>
        </p:spPr>
        <p:txBody>
          <a:bodyPr wrap="none" anchor="ctr"/>
          <a:lstStyle/>
          <a:p>
            <a:endParaRPr lang="es-E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93713" y="0"/>
            <a:ext cx="9077325" cy="900113"/>
          </a:xfrm>
          <a:noFill/>
        </p:spPr>
        <p:txBody>
          <a:bodyPr/>
          <a:lstStyle/>
          <a:p>
            <a:pPr eaLnBrk="1" hangingPunct="1"/>
            <a:r>
              <a:rPr lang="es-ES_tradnl"/>
              <a:t>Representaciones</a:t>
            </a:r>
            <a:endParaRPr lang="es-ES"/>
          </a:p>
        </p:txBody>
      </p:sp>
      <p:graphicFrame>
        <p:nvGraphicFramePr>
          <p:cNvPr id="98310" name="Group 1030"/>
          <p:cNvGraphicFramePr>
            <a:graphicFrameLocks noGrp="1"/>
          </p:cNvGraphicFramePr>
          <p:nvPr/>
        </p:nvGraphicFramePr>
        <p:xfrm>
          <a:off x="660400" y="989013"/>
          <a:ext cx="8580438" cy="6654808"/>
        </p:xfrm>
        <a:graphic>
          <a:graphicData uri="http://schemas.openxmlformats.org/drawingml/2006/table">
            <a:tbl>
              <a:tblPr/>
              <a:tblGrid>
                <a:gridCol w="990600">
                  <a:extLst>
                    <a:ext uri="{9D8B030D-6E8A-4147-A177-3AD203B41FA5}">
                      <a16:colId xmlns:a16="http://schemas.microsoft.com/office/drawing/2014/main" val="20000"/>
                    </a:ext>
                  </a:extLst>
                </a:gridCol>
                <a:gridCol w="1649413">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gridCol w="1484312">
                  <a:extLst>
                    <a:ext uri="{9D8B030D-6E8A-4147-A177-3AD203B41FA5}">
                      <a16:colId xmlns:a16="http://schemas.microsoft.com/office/drawing/2014/main" val="20003"/>
                    </a:ext>
                  </a:extLst>
                </a:gridCol>
                <a:gridCol w="1485900">
                  <a:extLst>
                    <a:ext uri="{9D8B030D-6E8A-4147-A177-3AD203B41FA5}">
                      <a16:colId xmlns:a16="http://schemas.microsoft.com/office/drawing/2014/main" val="20004"/>
                    </a:ext>
                  </a:extLst>
                </a:gridCol>
                <a:gridCol w="1484313">
                  <a:extLst>
                    <a:ext uri="{9D8B030D-6E8A-4147-A177-3AD203B41FA5}">
                      <a16:colId xmlns:a16="http://schemas.microsoft.com/office/drawing/2014/main" val="20005"/>
                    </a:ext>
                  </a:extLst>
                </a:gridCol>
              </a:tblGrid>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base 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signo magnitud</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exceso a 8</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exceso a 7</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+7</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1110  </a:t>
                      </a:r>
                      <a:r>
                        <a:rPr kumimoji="0" lang="es-ES_tradnl" sz="1500" b="0" i="0" u="none" strike="noStrike" cap="none" normalizeH="0" baseline="0">
                          <a:ln>
                            <a:noFill/>
                          </a:ln>
                          <a:solidFill>
                            <a:schemeClr val="tx1"/>
                          </a:solidFill>
                          <a:effectLst/>
                          <a:latin typeface="Times New Roman" pitchFamily="18" charset="0"/>
                          <a:sym typeface="Symbol" pitchFamily="18" charset="2"/>
                        </a:rPr>
                        <a:t></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+6</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+5</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+4</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+3</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8300">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+2</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s-ES"/>
                    </a:p>
                  </a:txBody>
                  <a:tcPr/>
                </a:tc>
                <a:tc vMerge="1">
                  <a:txBody>
                    <a:bodyPr/>
                    <a:lstStyle/>
                    <a:p>
                      <a:endParaRPr lang="es-ES"/>
                    </a:p>
                  </a:txBody>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-2</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-3</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-4</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68300">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-5</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-6</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-7</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-8</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630139" y="-27739"/>
            <a:ext cx="9032205" cy="1053909"/>
          </a:xfrm>
        </p:spPr>
        <p:txBody>
          <a:bodyPr/>
          <a:lstStyle/>
          <a:p>
            <a:pPr eaLnBrk="1" hangingPunct="1"/>
            <a:r>
              <a:rPr lang="es-ES_tradnl" dirty="0"/>
              <a:t>2. 1 Representación de la Información</a:t>
            </a:r>
            <a:endParaRPr lang="es-ES" dirty="0"/>
          </a:p>
        </p:txBody>
      </p:sp>
      <p:sp>
        <p:nvSpPr>
          <p:cNvPr id="13316" name="Rectangle 3"/>
          <p:cNvSpPr>
            <a:spLocks noGrp="1" noChangeArrowheads="1"/>
          </p:cNvSpPr>
          <p:nvPr>
            <p:ph sz="quarter" idx="1"/>
          </p:nvPr>
        </p:nvSpPr>
        <p:spPr>
          <a:xfrm>
            <a:off x="742950" y="1800225"/>
            <a:ext cx="8415338" cy="4860925"/>
          </a:xfrm>
        </p:spPr>
        <p:txBody>
          <a:bodyPr>
            <a:normAutofit/>
          </a:bodyPr>
          <a:lstStyle/>
          <a:p>
            <a:pPr eaLnBrk="1" hangingPunct="1"/>
            <a:r>
              <a:rPr lang="es-ES_tradnl"/>
              <a:t>¿Qué es información?</a:t>
            </a:r>
          </a:p>
          <a:p>
            <a:pPr lvl="1" eaLnBrk="1" hangingPunct="1"/>
            <a:r>
              <a:rPr lang="es-ES_tradnl"/>
              <a:t>Instrucciones: Lo que hay que hacer</a:t>
            </a:r>
          </a:p>
          <a:p>
            <a:pPr lvl="1" eaLnBrk="1" hangingPunct="1"/>
            <a:r>
              <a:rPr lang="es-ES_tradnl"/>
              <a:t>Datos	(sobre los que actúan las instrucciones)</a:t>
            </a:r>
          </a:p>
          <a:p>
            <a:pPr eaLnBrk="1" hangingPunct="1"/>
            <a:r>
              <a:rPr lang="es-ES_tradnl"/>
              <a:t>Representación: </a:t>
            </a:r>
            <a:r>
              <a:rPr lang="es-ES_tradnl" sz="2600"/>
              <a:t>Traducción a un lenguaje específico</a:t>
            </a:r>
          </a:p>
          <a:p>
            <a:pPr lvl="1" eaLnBrk="1" hangingPunct="1"/>
            <a:r>
              <a:rPr lang="es-ES_tradnl" sz="2200"/>
              <a:t>...que la máquina pueda “entender” y “manipular”. </a:t>
            </a:r>
          </a:p>
          <a:p>
            <a:pPr lvl="1" eaLnBrk="1" hangingPunct="1">
              <a:buFontTx/>
              <a:buNone/>
            </a:pPr>
            <a:r>
              <a:rPr lang="es-ES_tradnl" sz="2200"/>
              <a:t>(</a:t>
            </a:r>
            <a:r>
              <a:rPr lang="es-ES_tradnl" sz="1800"/>
              <a:t>Se utilizará este símbolo        para indicar la operación de representar</a:t>
            </a:r>
            <a:r>
              <a:rPr lang="es-ES_tradnl" sz="2200"/>
              <a:t>)</a:t>
            </a:r>
          </a:p>
          <a:p>
            <a:pPr eaLnBrk="1" hangingPunct="1"/>
            <a:r>
              <a:rPr lang="es-ES_tradnl"/>
              <a:t>¿Cómo se representan instrucciones y datos?</a:t>
            </a:r>
          </a:p>
          <a:p>
            <a:pPr lvl="1" eaLnBrk="1" hangingPunct="1"/>
            <a:r>
              <a:rPr lang="es-ES_tradnl"/>
              <a:t>Utiliza un “lenguaje” con sólo dos “letras”: 0 , 1</a:t>
            </a:r>
          </a:p>
          <a:p>
            <a:pPr lvl="1" eaLnBrk="1" hangingPunct="1"/>
            <a:r>
              <a:rPr lang="es-ES_tradnl"/>
              <a:t>(cada letra está asociada a un potencial eléctrico)</a:t>
            </a:r>
          </a:p>
          <a:p>
            <a:pPr lvl="1" eaLnBrk="1" hangingPunct="1"/>
            <a:r>
              <a:rPr lang="es-ES_tradnl"/>
              <a:t>Las palabras son cadenas binarias:  00001010101</a:t>
            </a:r>
          </a:p>
          <a:p>
            <a:pPr lvl="1" eaLnBrk="1" hangingPunct="1"/>
            <a:endParaRPr lang="es-ES_tradnl"/>
          </a:p>
          <a:p>
            <a:pPr lvl="1" eaLnBrk="1" hangingPunct="1"/>
            <a:endParaRPr lang="es-ES"/>
          </a:p>
        </p:txBody>
      </p:sp>
      <p:sp>
        <p:nvSpPr>
          <p:cNvPr id="13317" name="AutoShape 4"/>
          <p:cNvSpPr>
            <a:spLocks noChangeArrowheads="1"/>
          </p:cNvSpPr>
          <p:nvPr/>
        </p:nvSpPr>
        <p:spPr bwMode="auto">
          <a:xfrm>
            <a:off x="3518694" y="4247356"/>
            <a:ext cx="414337" cy="325438"/>
          </a:xfrm>
          <a:prstGeom prst="lightningBolt">
            <a:avLst/>
          </a:prstGeom>
          <a:solidFill>
            <a:schemeClr val="accent1"/>
          </a:solidFill>
          <a:ln w="9525">
            <a:solidFill>
              <a:schemeClr val="tx1"/>
            </a:solidFill>
            <a:miter lim="800000"/>
            <a:headEnd/>
            <a:tailEnd/>
          </a:ln>
        </p:spPr>
        <p:txBody>
          <a:bodyPr wrap="none" anchor="ctr"/>
          <a:lstStyle/>
          <a:p>
            <a:endParaRPr lang="es-E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latin typeface="Malacitana" panose="00000500000000000000" pitchFamily="50" charset="0"/>
              </a:rPr>
              <a:t>Representación </a:t>
            </a:r>
            <a:r>
              <a:rPr lang="es-ES" b="1" i="1" dirty="0">
                <a:latin typeface="Malacitana" panose="00000500000000000000" pitchFamily="50" charset="0"/>
              </a:rPr>
              <a:t>de negativos en complemento a 2</a:t>
            </a:r>
            <a:endParaRPr lang="en-GB" b="1" dirty="0">
              <a:latin typeface="Malacitana" panose="00000500000000000000" pitchFamily="50" charset="0"/>
            </a:endParaRPr>
          </a:p>
        </p:txBody>
      </p:sp>
      <p:sp>
        <p:nvSpPr>
          <p:cNvPr id="3" name="Marcador de contenido 2"/>
          <p:cNvSpPr>
            <a:spLocks noGrp="1"/>
          </p:cNvSpPr>
          <p:nvPr>
            <p:ph sz="quarter" idx="1"/>
          </p:nvPr>
        </p:nvSpPr>
        <p:spPr>
          <a:xfrm>
            <a:off x="270099" y="1890266"/>
            <a:ext cx="9361039" cy="5382643"/>
          </a:xfrm>
        </p:spPr>
        <p:txBody>
          <a:bodyPr>
            <a:normAutofit fontScale="92500" lnSpcReduction="10000"/>
          </a:bodyPr>
          <a:lstStyle/>
          <a:p>
            <a:r>
              <a:rPr lang="es-ES" dirty="0">
                <a:latin typeface="Malacitana" panose="00000500000000000000" pitchFamily="50" charset="0"/>
              </a:rPr>
              <a:t>Es la representación estándar para números enteros</a:t>
            </a:r>
            <a:endParaRPr lang="en-GB" dirty="0">
              <a:latin typeface="Malacitana" panose="00000500000000000000" pitchFamily="50" charset="0"/>
            </a:endParaRPr>
          </a:p>
          <a:p>
            <a:r>
              <a:rPr lang="es-ES" dirty="0">
                <a:latin typeface="Malacitana" panose="00000500000000000000" pitchFamily="50" charset="0"/>
              </a:rPr>
              <a:t>El bit de signo es el más significativo:</a:t>
            </a:r>
          </a:p>
          <a:p>
            <a:pPr lvl="1"/>
            <a:r>
              <a:rPr lang="es-ES" dirty="0">
                <a:solidFill>
                  <a:srgbClr val="FF0000"/>
                </a:solidFill>
                <a:latin typeface="Malacitana" panose="00000500000000000000" pitchFamily="50" charset="0"/>
              </a:rPr>
              <a:t>0</a:t>
            </a:r>
            <a:r>
              <a:rPr lang="es-ES" dirty="0">
                <a:latin typeface="Malacitana" panose="00000500000000000000" pitchFamily="50" charset="0"/>
              </a:rPr>
              <a:t>1010101  </a:t>
            </a:r>
            <a:r>
              <a:rPr lang="es-ES" dirty="0">
                <a:latin typeface="Malacitana" panose="00000500000000000000" pitchFamily="50" charset="0"/>
                <a:sym typeface="Wingdings" panose="05000000000000000000" pitchFamily="2" charset="2"/>
              </a:rPr>
              <a:t> Este número de n=8 bits es positivo</a:t>
            </a:r>
          </a:p>
          <a:p>
            <a:pPr lvl="1"/>
            <a:r>
              <a:rPr lang="es-ES" dirty="0">
                <a:solidFill>
                  <a:srgbClr val="FF0000"/>
                </a:solidFill>
                <a:latin typeface="Malacitana" panose="00000500000000000000" pitchFamily="50" charset="0"/>
                <a:sym typeface="Wingdings" panose="05000000000000000000" pitchFamily="2" charset="2"/>
              </a:rPr>
              <a:t>1</a:t>
            </a:r>
            <a:r>
              <a:rPr lang="es-ES" dirty="0">
                <a:latin typeface="Malacitana" panose="00000500000000000000" pitchFamily="50" charset="0"/>
                <a:sym typeface="Wingdings" panose="05000000000000000000" pitchFamily="2" charset="2"/>
              </a:rPr>
              <a:t>001  Este número de n=4 bits es negativo</a:t>
            </a:r>
          </a:p>
          <a:p>
            <a:r>
              <a:rPr lang="es-ES" dirty="0">
                <a:latin typeface="Malacitana" panose="00000500000000000000" pitchFamily="50" charset="0"/>
                <a:sym typeface="Wingdings" panose="05000000000000000000" pitchFamily="2" charset="2"/>
              </a:rPr>
              <a:t>Si el número es positivo, se representa en binario natural</a:t>
            </a:r>
          </a:p>
          <a:p>
            <a:pPr lvl="1"/>
            <a:r>
              <a:rPr lang="es-ES" dirty="0">
                <a:latin typeface="Malacitana" panose="00000500000000000000" pitchFamily="50" charset="0"/>
                <a:sym typeface="Wingdings" panose="05000000000000000000" pitchFamily="2" charset="2"/>
              </a:rPr>
              <a:t>De 0 a 2</a:t>
            </a:r>
            <a:r>
              <a:rPr lang="es-ES" baseline="30000" dirty="0">
                <a:latin typeface="Malacitana" panose="00000500000000000000" pitchFamily="50" charset="0"/>
                <a:sym typeface="Wingdings" panose="05000000000000000000" pitchFamily="2" charset="2"/>
              </a:rPr>
              <a:t>n</a:t>
            </a:r>
            <a:r>
              <a:rPr lang="es-ES" dirty="0">
                <a:latin typeface="Malacitana" panose="00000500000000000000" pitchFamily="50" charset="0"/>
                <a:sym typeface="Wingdings" panose="05000000000000000000" pitchFamily="2" charset="2"/>
              </a:rPr>
              <a:t>-1</a:t>
            </a:r>
          </a:p>
          <a:p>
            <a:r>
              <a:rPr lang="es-ES" dirty="0">
                <a:latin typeface="Malacitana" panose="00000500000000000000" pitchFamily="50" charset="0"/>
                <a:sym typeface="Wingdings" panose="05000000000000000000" pitchFamily="2" charset="2"/>
              </a:rPr>
              <a:t>Si el número es negativo…</a:t>
            </a:r>
          </a:p>
          <a:p>
            <a:pPr lvl="1"/>
            <a:r>
              <a:rPr lang="es-ES" dirty="0">
                <a:latin typeface="Malacitana" panose="00000500000000000000" pitchFamily="50" charset="0"/>
                <a:sym typeface="Wingdings" panose="05000000000000000000" pitchFamily="2" charset="2"/>
              </a:rPr>
              <a:t>La representación no es muy poco intuitiva</a:t>
            </a:r>
          </a:p>
          <a:p>
            <a:pPr lvl="1"/>
            <a:r>
              <a:rPr lang="es-ES" dirty="0">
                <a:latin typeface="Malacitana" panose="00000500000000000000" pitchFamily="50" charset="0"/>
                <a:sym typeface="Wingdings" panose="05000000000000000000" pitchFamily="2" charset="2"/>
              </a:rPr>
              <a:t>Los negativos se representan en complemento a 2</a:t>
            </a:r>
            <a:r>
              <a:rPr lang="es-ES" baseline="30000" dirty="0">
                <a:latin typeface="Malacitana" panose="00000500000000000000" pitchFamily="50" charset="0"/>
                <a:sym typeface="Wingdings" panose="05000000000000000000" pitchFamily="2" charset="2"/>
              </a:rPr>
              <a:t>n</a:t>
            </a:r>
            <a:r>
              <a:rPr lang="es-ES" dirty="0">
                <a:latin typeface="Malacitana" panose="00000500000000000000" pitchFamily="50" charset="0"/>
                <a:sym typeface="Wingdings" panose="05000000000000000000" pitchFamily="2" charset="2"/>
              </a:rPr>
              <a:t> del valor absoluto:</a:t>
            </a:r>
          </a:p>
          <a:p>
            <a:pPr lvl="5"/>
            <a:r>
              <a:rPr lang="es-ES" i="1" dirty="0" err="1">
                <a:latin typeface="Malacitana" panose="00000500000000000000" pitchFamily="50" charset="0"/>
                <a:sym typeface="Wingdings" panose="05000000000000000000" pitchFamily="2" charset="2"/>
              </a:rPr>
              <a:t>BinarioNatural</a:t>
            </a:r>
            <a:r>
              <a:rPr lang="es-ES" dirty="0">
                <a:latin typeface="Malacitana" panose="00000500000000000000" pitchFamily="50" charset="0"/>
                <a:sym typeface="Wingdings" panose="05000000000000000000" pitchFamily="2" charset="2"/>
              </a:rPr>
              <a:t>(2</a:t>
            </a:r>
            <a:r>
              <a:rPr lang="es-ES" baseline="30000" dirty="0">
                <a:latin typeface="Malacitana" panose="00000500000000000000" pitchFamily="50" charset="0"/>
                <a:sym typeface="Wingdings" panose="05000000000000000000" pitchFamily="2" charset="2"/>
              </a:rPr>
              <a:t>n</a:t>
            </a:r>
            <a:r>
              <a:rPr lang="es-ES" dirty="0">
                <a:latin typeface="Malacitana" panose="00000500000000000000" pitchFamily="50" charset="0"/>
                <a:sym typeface="Wingdings" panose="05000000000000000000" pitchFamily="2" charset="2"/>
              </a:rPr>
              <a:t> – </a:t>
            </a:r>
            <a:r>
              <a:rPr lang="es-ES" i="1" dirty="0" err="1">
                <a:latin typeface="Malacitana" panose="00000500000000000000" pitchFamily="50" charset="0"/>
                <a:sym typeface="Wingdings" panose="05000000000000000000" pitchFamily="2" charset="2"/>
              </a:rPr>
              <a:t>abs</a:t>
            </a:r>
            <a:r>
              <a:rPr lang="es-ES" dirty="0">
                <a:latin typeface="Malacitana" panose="00000500000000000000" pitchFamily="50" charset="0"/>
                <a:sym typeface="Wingdings" panose="05000000000000000000" pitchFamily="2" charset="2"/>
              </a:rPr>
              <a:t>(N))	</a:t>
            </a:r>
          </a:p>
          <a:p>
            <a:pPr lvl="1"/>
            <a:endParaRPr lang="es-ES" dirty="0">
              <a:latin typeface="Malacitana" panose="00000500000000000000" pitchFamily="50" charset="0"/>
              <a:sym typeface="Wingdings" panose="05000000000000000000" pitchFamily="2" charset="2"/>
            </a:endParaRPr>
          </a:p>
          <a:p>
            <a:r>
              <a:rPr lang="es-ES" dirty="0">
                <a:latin typeface="Malacitana" panose="00000500000000000000" pitchFamily="50" charset="0"/>
                <a:sym typeface="Wingdings" panose="05000000000000000000" pitchFamily="2" charset="2"/>
              </a:rPr>
              <a:t>La denominación auténtica es </a:t>
            </a:r>
            <a:r>
              <a:rPr lang="es-ES" i="1" dirty="0">
                <a:solidFill>
                  <a:srgbClr val="00B050"/>
                </a:solidFill>
                <a:latin typeface="Malacitana" panose="00000500000000000000" pitchFamily="50" charset="0"/>
                <a:sym typeface="Wingdings" panose="05000000000000000000" pitchFamily="2" charset="2"/>
              </a:rPr>
              <a:t>Negativos en complemento a 2</a:t>
            </a:r>
            <a:r>
              <a:rPr lang="es-ES" i="1" baseline="30000" dirty="0">
                <a:solidFill>
                  <a:srgbClr val="00B050"/>
                </a:solidFill>
                <a:latin typeface="Malacitana" panose="00000500000000000000" pitchFamily="50" charset="0"/>
                <a:sym typeface="Wingdings" panose="05000000000000000000" pitchFamily="2" charset="2"/>
              </a:rPr>
              <a:t>n</a:t>
            </a:r>
            <a:endParaRPr lang="es-ES" i="1" dirty="0">
              <a:solidFill>
                <a:srgbClr val="00B050"/>
              </a:solidFill>
              <a:latin typeface="Malacitana" panose="00000500000000000000" pitchFamily="50" charset="0"/>
              <a:sym typeface="Wingdings" panose="05000000000000000000" pitchFamily="2" charset="2"/>
            </a:endParaRPr>
          </a:p>
        </p:txBody>
      </p:sp>
    </p:spTree>
    <p:extLst>
      <p:ext uri="{BB962C8B-B14F-4D97-AF65-F5344CB8AC3E}">
        <p14:creationId xmlns:p14="http://schemas.microsoft.com/office/powerpoint/2010/main" val="1933693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93713" y="0"/>
            <a:ext cx="9077325" cy="900113"/>
          </a:xfrm>
          <a:noFill/>
        </p:spPr>
        <p:txBody>
          <a:bodyPr/>
          <a:lstStyle/>
          <a:p>
            <a:pPr eaLnBrk="1" hangingPunct="1"/>
            <a:r>
              <a:rPr lang="es-ES_tradnl"/>
              <a:t>Representaciones</a:t>
            </a:r>
            <a:endParaRPr lang="es-ES"/>
          </a:p>
        </p:txBody>
      </p:sp>
      <p:graphicFrame>
        <p:nvGraphicFramePr>
          <p:cNvPr id="40079" name="Group 143"/>
          <p:cNvGraphicFramePr>
            <a:graphicFrameLocks noGrp="1"/>
          </p:cNvGraphicFramePr>
          <p:nvPr>
            <p:extLst>
              <p:ext uri="{D42A27DB-BD31-4B8C-83A1-F6EECF244321}">
                <p14:modId xmlns:p14="http://schemas.microsoft.com/office/powerpoint/2010/main" val="2975505521"/>
              </p:ext>
            </p:extLst>
          </p:nvPr>
        </p:nvGraphicFramePr>
        <p:xfrm>
          <a:off x="660400" y="989013"/>
          <a:ext cx="8580438" cy="6654808"/>
        </p:xfrm>
        <a:graphic>
          <a:graphicData uri="http://schemas.openxmlformats.org/drawingml/2006/table">
            <a:tbl>
              <a:tblPr/>
              <a:tblGrid>
                <a:gridCol w="990600">
                  <a:extLst>
                    <a:ext uri="{9D8B030D-6E8A-4147-A177-3AD203B41FA5}">
                      <a16:colId xmlns:a16="http://schemas.microsoft.com/office/drawing/2014/main" val="20000"/>
                    </a:ext>
                  </a:extLst>
                </a:gridCol>
                <a:gridCol w="1649413">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gridCol w="1484312">
                  <a:extLst>
                    <a:ext uri="{9D8B030D-6E8A-4147-A177-3AD203B41FA5}">
                      <a16:colId xmlns:a16="http://schemas.microsoft.com/office/drawing/2014/main" val="20003"/>
                    </a:ext>
                  </a:extLst>
                </a:gridCol>
                <a:gridCol w="1485900">
                  <a:extLst>
                    <a:ext uri="{9D8B030D-6E8A-4147-A177-3AD203B41FA5}">
                      <a16:colId xmlns:a16="http://schemas.microsoft.com/office/drawing/2014/main" val="20004"/>
                    </a:ext>
                  </a:extLst>
                </a:gridCol>
                <a:gridCol w="1484313">
                  <a:extLst>
                    <a:ext uri="{9D8B030D-6E8A-4147-A177-3AD203B41FA5}">
                      <a16:colId xmlns:a16="http://schemas.microsoft.com/office/drawing/2014/main" val="20005"/>
                    </a:ext>
                  </a:extLst>
                </a:gridCol>
              </a:tblGrid>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base 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signo magnitud</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exceso a 8</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exceso a 7</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negativos C–2</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+7</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1110  </a:t>
                      </a:r>
                      <a:r>
                        <a:rPr kumimoji="0" lang="es-ES_tradnl" sz="1500" b="0" i="0" u="none" strike="noStrike" cap="none" normalizeH="0" baseline="0">
                          <a:ln>
                            <a:noFill/>
                          </a:ln>
                          <a:solidFill>
                            <a:schemeClr val="tx1"/>
                          </a:solidFill>
                          <a:effectLst/>
                          <a:latin typeface="Times New Roman" pitchFamily="18" charset="0"/>
                          <a:sym typeface="Symbol" pitchFamily="18" charset="2"/>
                        </a:rPr>
                        <a:t></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rgbClr val="00B050"/>
                          </a:solidFill>
                          <a:effectLst/>
                          <a:latin typeface="Times New Roman" pitchFamily="18" charset="0"/>
                        </a:rPr>
                        <a:t>0 111</a:t>
                      </a:r>
                      <a:endParaRPr kumimoji="0" lang="es-ES" sz="1500" b="0" i="0" u="none" strike="noStrike" cap="none" normalizeH="0" baseline="0" dirty="0">
                        <a:ln>
                          <a:noFill/>
                        </a:ln>
                        <a:solidFill>
                          <a:srgbClr val="00B050"/>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+6</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rgbClr val="00B050"/>
                          </a:solidFill>
                          <a:effectLst/>
                          <a:latin typeface="Times New Roman" pitchFamily="18" charset="0"/>
                        </a:rPr>
                        <a:t>0 110</a:t>
                      </a:r>
                      <a:endParaRPr kumimoji="0" lang="es-ES" sz="1500" b="0" i="0" u="none" strike="noStrike" cap="none" normalizeH="0" baseline="0" dirty="0">
                        <a:ln>
                          <a:noFill/>
                        </a:ln>
                        <a:solidFill>
                          <a:srgbClr val="00B050"/>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+5</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rgbClr val="00B050"/>
                          </a:solidFill>
                          <a:effectLst/>
                          <a:latin typeface="Times New Roman" pitchFamily="18" charset="0"/>
                        </a:rPr>
                        <a:t>0 101</a:t>
                      </a:r>
                      <a:endParaRPr kumimoji="0" lang="es-ES" sz="1500" b="0" i="0" u="none" strike="noStrike" cap="none" normalizeH="0" baseline="0" dirty="0">
                        <a:ln>
                          <a:noFill/>
                        </a:ln>
                        <a:solidFill>
                          <a:srgbClr val="00B050"/>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+4</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rgbClr val="00B050"/>
                          </a:solidFill>
                          <a:effectLst/>
                          <a:latin typeface="Times New Roman" pitchFamily="18" charset="0"/>
                        </a:rPr>
                        <a:t>0 100</a:t>
                      </a:r>
                      <a:endParaRPr kumimoji="0" lang="es-ES" sz="1500" b="0" i="0" u="none" strike="noStrike" cap="none" normalizeH="0" baseline="0" dirty="0">
                        <a:ln>
                          <a:noFill/>
                        </a:ln>
                        <a:solidFill>
                          <a:srgbClr val="00B050"/>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+3</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rgbClr val="00B050"/>
                          </a:solidFill>
                          <a:effectLst/>
                          <a:latin typeface="Times New Roman" pitchFamily="18" charset="0"/>
                        </a:rPr>
                        <a:t>0 011</a:t>
                      </a:r>
                      <a:endParaRPr kumimoji="0" lang="es-ES" sz="1500" b="0" i="0" u="none" strike="noStrike" cap="none" normalizeH="0" baseline="0" dirty="0">
                        <a:ln>
                          <a:noFill/>
                        </a:ln>
                        <a:solidFill>
                          <a:srgbClr val="00B050"/>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8300">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+2</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rgbClr val="00B050"/>
                          </a:solidFill>
                          <a:effectLst/>
                          <a:latin typeface="Times New Roman" pitchFamily="18" charset="0"/>
                        </a:rPr>
                        <a:t>0 010</a:t>
                      </a:r>
                      <a:endParaRPr kumimoji="0" lang="es-ES" sz="1500" b="0" i="0" u="none" strike="noStrike" cap="none" normalizeH="0" baseline="0" dirty="0">
                        <a:ln>
                          <a:noFill/>
                        </a:ln>
                        <a:solidFill>
                          <a:srgbClr val="00B050"/>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rgbClr val="00B050"/>
                          </a:solidFill>
                          <a:effectLst/>
                          <a:latin typeface="Times New Roman" pitchFamily="18" charset="0"/>
                        </a:rPr>
                        <a:t>0 001</a:t>
                      </a:r>
                      <a:endParaRPr kumimoji="0" lang="es-ES" sz="1500" b="0" i="0" u="none" strike="noStrike" cap="none" normalizeH="0" baseline="0" dirty="0">
                        <a:ln>
                          <a:noFill/>
                        </a:ln>
                        <a:solidFill>
                          <a:srgbClr val="00B050"/>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rgbClr val="00B050"/>
                          </a:solidFill>
                          <a:effectLst/>
                          <a:latin typeface="Times New Roman" pitchFamily="18" charset="0"/>
                        </a:rPr>
                        <a:t>0 000</a:t>
                      </a:r>
                      <a:endParaRPr kumimoji="0" lang="es-ES" sz="1500" b="0" i="0" u="none" strike="noStrike" cap="none" normalizeH="0" baseline="0" dirty="0">
                        <a:ln>
                          <a:noFill/>
                        </a:ln>
                        <a:solidFill>
                          <a:srgbClr val="00B050"/>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s-ES"/>
                    </a:p>
                  </a:txBody>
                  <a:tcPr/>
                </a:tc>
                <a:tc vMerge="1">
                  <a:txBody>
                    <a:bodyPr/>
                    <a:lstStyle/>
                    <a:p>
                      <a:endParaRPr lang="es-ES"/>
                    </a:p>
                  </a:txBody>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s-ES"/>
                    </a:p>
                  </a:txBody>
                  <a:tcPr/>
                </a:tc>
                <a:extLst>
                  <a:ext uri="{0D108BD9-81ED-4DB2-BD59-A6C34878D82A}">
                    <a16:rowId xmlns:a16="http://schemas.microsoft.com/office/drawing/2014/main" val="10009"/>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1"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-2</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-3</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-4</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68300">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-5</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-6</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-7</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-8</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chemeClr val="tx1"/>
                          </a:solidFill>
                          <a:effectLst/>
                          <a:latin typeface="Times New Roman" pitchFamily="18" charset="0"/>
                        </a:rPr>
                        <a:t>1 000</a:t>
                      </a: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
        <p:nvSpPr>
          <p:cNvPr id="2" name="CuadroTexto 1"/>
          <p:cNvSpPr txBox="1"/>
          <p:nvPr/>
        </p:nvSpPr>
        <p:spPr>
          <a:xfrm>
            <a:off x="5670699" y="6570786"/>
            <a:ext cx="1776448" cy="292388"/>
          </a:xfrm>
          <a:prstGeom prst="rect">
            <a:avLst/>
          </a:prstGeom>
          <a:noFill/>
        </p:spPr>
        <p:txBody>
          <a:bodyPr wrap="none" rtlCol="0">
            <a:spAutoFit/>
          </a:bodyPr>
          <a:lstStyle/>
          <a:p>
            <a:r>
              <a:rPr lang="es-ES" dirty="0"/>
              <a:t>Complemento a 16 de 6</a:t>
            </a:r>
            <a:endParaRPr lang="en-GB" dirty="0"/>
          </a:p>
        </p:txBody>
      </p:sp>
      <p:sp>
        <p:nvSpPr>
          <p:cNvPr id="5" name="CuadroTexto 4"/>
          <p:cNvSpPr txBox="1"/>
          <p:nvPr/>
        </p:nvSpPr>
        <p:spPr>
          <a:xfrm>
            <a:off x="5670699" y="7290866"/>
            <a:ext cx="1776448" cy="292388"/>
          </a:xfrm>
          <a:prstGeom prst="rect">
            <a:avLst/>
          </a:prstGeom>
          <a:noFill/>
        </p:spPr>
        <p:txBody>
          <a:bodyPr wrap="none" rtlCol="0">
            <a:spAutoFit/>
          </a:bodyPr>
          <a:lstStyle/>
          <a:p>
            <a:r>
              <a:rPr lang="es-ES" dirty="0"/>
              <a:t>Complemento a 16 de 8</a:t>
            </a:r>
            <a:endParaRPr lang="en-GB" dirty="0"/>
          </a:p>
        </p:txBody>
      </p:sp>
      <p:sp>
        <p:nvSpPr>
          <p:cNvPr id="6" name="CuadroTexto 5"/>
          <p:cNvSpPr txBox="1"/>
          <p:nvPr/>
        </p:nvSpPr>
        <p:spPr>
          <a:xfrm>
            <a:off x="5670699" y="5058618"/>
            <a:ext cx="1776448" cy="292388"/>
          </a:xfrm>
          <a:prstGeom prst="rect">
            <a:avLst/>
          </a:prstGeom>
          <a:noFill/>
        </p:spPr>
        <p:txBody>
          <a:bodyPr wrap="none" rtlCol="0">
            <a:spAutoFit/>
          </a:bodyPr>
          <a:lstStyle/>
          <a:p>
            <a:r>
              <a:rPr lang="es-ES" dirty="0"/>
              <a:t>Complemento a 16 de 2</a:t>
            </a:r>
            <a:endParaRPr lang="en-GB" dirty="0"/>
          </a:p>
        </p:txBody>
      </p:sp>
      <p:cxnSp>
        <p:nvCxnSpPr>
          <p:cNvPr id="4" name="Conector recto de flecha 3"/>
          <p:cNvCxnSpPr/>
          <p:nvPr/>
        </p:nvCxnSpPr>
        <p:spPr>
          <a:xfrm>
            <a:off x="7447147" y="5204812"/>
            <a:ext cx="3117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p:nvPr/>
        </p:nvCxnSpPr>
        <p:spPr>
          <a:xfrm>
            <a:off x="7447147" y="6716980"/>
            <a:ext cx="3117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p:nvPr/>
        </p:nvCxnSpPr>
        <p:spPr>
          <a:xfrm>
            <a:off x="7443655" y="7437060"/>
            <a:ext cx="3117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Negativos en complemento a 2</a:t>
            </a:r>
            <a:endParaRPr lang="en-GB" dirty="0"/>
          </a:p>
        </p:txBody>
      </p:sp>
      <p:sp>
        <p:nvSpPr>
          <p:cNvPr id="3" name="Marcador de contenido 2"/>
          <p:cNvSpPr>
            <a:spLocks noGrp="1"/>
          </p:cNvSpPr>
          <p:nvPr>
            <p:ph sz="quarter" idx="1"/>
          </p:nvPr>
        </p:nvSpPr>
        <p:spPr>
          <a:xfrm>
            <a:off x="495062" y="1440180"/>
            <a:ext cx="8415997" cy="3258398"/>
          </a:xfrm>
        </p:spPr>
        <p:txBody>
          <a:bodyPr>
            <a:normAutofit/>
          </a:bodyPr>
          <a:lstStyle/>
          <a:p>
            <a:r>
              <a:rPr lang="es-ES" sz="2400" dirty="0">
                <a:latin typeface="Malacitana" panose="00000500000000000000" pitchFamily="50" charset="0"/>
              </a:rPr>
              <a:t>¿Porqué un formato tan poco intuitivo?</a:t>
            </a:r>
          </a:p>
          <a:p>
            <a:endParaRPr lang="es-ES" sz="2400" dirty="0">
              <a:latin typeface="Malacitana" panose="00000500000000000000" pitchFamily="50" charset="0"/>
            </a:endParaRPr>
          </a:p>
          <a:p>
            <a:r>
              <a:rPr lang="es-ES" sz="2400" b="1" dirty="0">
                <a:latin typeface="Malacitana" panose="00000500000000000000" pitchFamily="50" charset="0"/>
              </a:rPr>
              <a:t>Motivo nº 1: aritmética mucho más sencilla</a:t>
            </a:r>
            <a:r>
              <a:rPr lang="es-ES" sz="2400" dirty="0">
                <a:latin typeface="Malacitana" panose="00000500000000000000" pitchFamily="50" charset="0"/>
              </a:rPr>
              <a:t>.</a:t>
            </a:r>
          </a:p>
          <a:p>
            <a:endParaRPr lang="es-ES" sz="2400" dirty="0">
              <a:latin typeface="Malacitana" panose="00000500000000000000" pitchFamily="50" charset="0"/>
            </a:endParaRPr>
          </a:p>
          <a:p>
            <a:pPr marL="0" indent="0">
              <a:buNone/>
            </a:pPr>
            <a:r>
              <a:rPr lang="es-ES" sz="2400" dirty="0">
                <a:latin typeface="Malacitana" panose="00000500000000000000" pitchFamily="50" charset="0"/>
              </a:rPr>
              <a:t>Veamos ejemplos equivalentes en base 10, con n=2, y negativos en complemento a 100 (y utilizo colores en lugar de signos)</a:t>
            </a:r>
          </a:p>
          <a:p>
            <a:pPr marL="0" indent="0">
              <a:buNone/>
            </a:pPr>
            <a:endParaRPr lang="es-ES" sz="2400" dirty="0">
              <a:latin typeface="Malacitana" panose="00000500000000000000" pitchFamily="50" charset="0"/>
            </a:endParaRPr>
          </a:p>
          <a:p>
            <a:pPr marL="0" indent="0">
              <a:buNone/>
            </a:pPr>
            <a:endParaRPr lang="es-ES" sz="2400" dirty="0">
              <a:latin typeface="Malacitana" panose="00000500000000000000" pitchFamily="50" charset="0"/>
            </a:endParaRPr>
          </a:p>
        </p:txBody>
      </p:sp>
      <p:sp>
        <p:nvSpPr>
          <p:cNvPr id="4" name="CuadroTexto 3"/>
          <p:cNvSpPr txBox="1"/>
          <p:nvPr/>
        </p:nvSpPr>
        <p:spPr>
          <a:xfrm>
            <a:off x="774154" y="4482554"/>
            <a:ext cx="8632021" cy="2893100"/>
          </a:xfrm>
          <a:prstGeom prst="rect">
            <a:avLst/>
          </a:prstGeom>
          <a:noFill/>
        </p:spPr>
        <p:txBody>
          <a:bodyPr wrap="square" rtlCol="0">
            <a:spAutoFit/>
          </a:bodyPr>
          <a:lstStyle/>
          <a:p>
            <a:pPr marL="0" indent="0" algn="l">
              <a:buNone/>
            </a:pPr>
            <a:r>
              <a:rPr lang="es-ES" sz="2000" dirty="0">
                <a:latin typeface="Malacitana" panose="00000500000000000000" pitchFamily="50" charset="0"/>
              </a:rPr>
              <a:t>Tengo 23 euros, y como es positivo lo represento 		</a:t>
            </a:r>
            <a:r>
              <a:rPr lang="es-ES" sz="2000" dirty="0">
                <a:solidFill>
                  <a:srgbClr val="00B050"/>
                </a:solidFill>
                <a:latin typeface="Malacitana" panose="00000500000000000000" pitchFamily="50" charset="0"/>
              </a:rPr>
              <a:t>23 euros</a:t>
            </a:r>
          </a:p>
          <a:p>
            <a:pPr marL="0" indent="0" algn="l">
              <a:buNone/>
            </a:pPr>
            <a:r>
              <a:rPr lang="es-ES" sz="2000" dirty="0">
                <a:latin typeface="Malacitana" panose="00000500000000000000" pitchFamily="50" charset="0"/>
              </a:rPr>
              <a:t>Gasto 12 euros en mascarillas. </a:t>
            </a:r>
          </a:p>
          <a:p>
            <a:pPr marL="0" indent="0" algn="l">
              <a:buNone/>
            </a:pPr>
            <a:r>
              <a:rPr lang="es-ES" sz="2000" dirty="0">
                <a:latin typeface="Malacitana" panose="00000500000000000000" pitchFamily="50" charset="0"/>
              </a:rPr>
              <a:t>Lo represento en complemento a 100:                		</a:t>
            </a:r>
            <a:r>
              <a:rPr lang="es-ES" sz="2000" dirty="0">
                <a:solidFill>
                  <a:srgbClr val="FF0000"/>
                </a:solidFill>
                <a:latin typeface="Malacitana" panose="00000500000000000000" pitchFamily="50" charset="0"/>
              </a:rPr>
              <a:t>88 euros</a:t>
            </a:r>
          </a:p>
          <a:p>
            <a:pPr marL="0" indent="0" algn="l">
              <a:buNone/>
            </a:pPr>
            <a:endParaRPr lang="es-ES" sz="2000" dirty="0">
              <a:solidFill>
                <a:srgbClr val="FF0000"/>
              </a:solidFill>
              <a:latin typeface="Malacitana" panose="00000500000000000000" pitchFamily="50" charset="0"/>
            </a:endParaRPr>
          </a:p>
          <a:p>
            <a:pPr marL="0" indent="0" algn="l">
              <a:buNone/>
            </a:pPr>
            <a:r>
              <a:rPr lang="es-ES" sz="2000" dirty="0">
                <a:latin typeface="Malacitana" panose="00000500000000000000" pitchFamily="50" charset="0"/>
              </a:rPr>
              <a:t>¿Cuánto suman las dos cantidades?     			</a:t>
            </a:r>
            <a:r>
              <a:rPr lang="es-ES" sz="2800" dirty="0">
                <a:solidFill>
                  <a:srgbClr val="00B050"/>
                </a:solidFill>
                <a:latin typeface="Malacitana" panose="00000500000000000000" pitchFamily="50" charset="0"/>
              </a:rPr>
              <a:t>23</a:t>
            </a:r>
          </a:p>
          <a:p>
            <a:pPr marL="0" indent="0" algn="l">
              <a:buNone/>
            </a:pPr>
            <a:r>
              <a:rPr lang="es-ES" sz="2800" dirty="0">
                <a:latin typeface="Malacitana" panose="00000500000000000000" pitchFamily="50" charset="0"/>
              </a:rPr>
              <a:t>						       +</a:t>
            </a:r>
            <a:r>
              <a:rPr lang="es-ES" sz="2800" dirty="0">
                <a:solidFill>
                  <a:srgbClr val="FF0000"/>
                </a:solidFill>
                <a:latin typeface="Malacitana" panose="00000500000000000000" pitchFamily="50" charset="0"/>
              </a:rPr>
              <a:t>88</a:t>
            </a:r>
            <a:r>
              <a:rPr lang="es-ES" sz="2800" dirty="0">
                <a:latin typeface="Malacitana" panose="00000500000000000000" pitchFamily="50" charset="0"/>
              </a:rPr>
              <a:t> </a:t>
            </a:r>
          </a:p>
          <a:p>
            <a:pPr marL="0" indent="0" algn="l">
              <a:buNone/>
            </a:pPr>
            <a:r>
              <a:rPr lang="es-ES" sz="2800" dirty="0">
                <a:solidFill>
                  <a:schemeClr val="bg1">
                    <a:lumMod val="75000"/>
                  </a:schemeClr>
                </a:solidFill>
                <a:latin typeface="Malacitana" panose="00000500000000000000" pitchFamily="50" charset="0"/>
              </a:rPr>
              <a:t>						        1</a:t>
            </a:r>
            <a:r>
              <a:rPr lang="es-ES" sz="2800" dirty="0">
                <a:solidFill>
                  <a:srgbClr val="00B050"/>
                </a:solidFill>
                <a:latin typeface="Malacitana" panose="00000500000000000000" pitchFamily="50" charset="0"/>
              </a:rPr>
              <a:t>11</a:t>
            </a:r>
            <a:r>
              <a:rPr lang="es-ES" sz="2800" dirty="0">
                <a:latin typeface="Malacitana" panose="00000500000000000000" pitchFamily="50" charset="0"/>
              </a:rPr>
              <a:t> </a:t>
            </a:r>
            <a:r>
              <a:rPr lang="es-ES" sz="2400" dirty="0">
                <a:latin typeface="Malacitana" panose="00000500000000000000" pitchFamily="50" charset="0"/>
              </a:rPr>
              <a:t>(n es 2)</a:t>
            </a:r>
            <a:endParaRPr lang="es-ES" sz="2800" dirty="0">
              <a:latin typeface="Malacitana" panose="00000500000000000000" pitchFamily="50" charset="0"/>
            </a:endParaRPr>
          </a:p>
          <a:p>
            <a:pPr algn="l"/>
            <a:endParaRPr lang="en-GB" sz="1800" dirty="0"/>
          </a:p>
        </p:txBody>
      </p:sp>
    </p:spTree>
    <p:extLst>
      <p:ext uri="{BB962C8B-B14F-4D97-AF65-F5344CB8AC3E}">
        <p14:creationId xmlns:p14="http://schemas.microsoft.com/office/powerpoint/2010/main" val="3072382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Negativos en complemento a 2</a:t>
            </a:r>
            <a:endParaRPr lang="en-GB" dirty="0"/>
          </a:p>
        </p:txBody>
      </p:sp>
      <p:sp>
        <p:nvSpPr>
          <p:cNvPr id="3" name="Marcador de contenido 2"/>
          <p:cNvSpPr>
            <a:spLocks noGrp="1"/>
          </p:cNvSpPr>
          <p:nvPr>
            <p:ph sz="quarter" idx="1"/>
          </p:nvPr>
        </p:nvSpPr>
        <p:spPr>
          <a:xfrm>
            <a:off x="495062" y="1440180"/>
            <a:ext cx="8415997" cy="3258398"/>
          </a:xfrm>
        </p:spPr>
        <p:txBody>
          <a:bodyPr>
            <a:normAutofit/>
          </a:bodyPr>
          <a:lstStyle/>
          <a:p>
            <a:r>
              <a:rPr lang="es-ES" sz="2400" dirty="0">
                <a:latin typeface="Malacitana" panose="00000500000000000000" pitchFamily="50" charset="0"/>
              </a:rPr>
              <a:t>¿Porqué un formato tan poco intuitivo?</a:t>
            </a:r>
          </a:p>
          <a:p>
            <a:endParaRPr lang="es-ES" sz="2400" dirty="0">
              <a:latin typeface="Malacitana" panose="00000500000000000000" pitchFamily="50" charset="0"/>
            </a:endParaRPr>
          </a:p>
          <a:p>
            <a:r>
              <a:rPr lang="es-ES" sz="2400" b="1" dirty="0">
                <a:latin typeface="Malacitana" panose="00000500000000000000" pitchFamily="50" charset="0"/>
              </a:rPr>
              <a:t>Motivo nº 1: aritmética mucho más sencilla</a:t>
            </a:r>
            <a:r>
              <a:rPr lang="es-ES" sz="2400" dirty="0">
                <a:latin typeface="Malacitana" panose="00000500000000000000" pitchFamily="50" charset="0"/>
              </a:rPr>
              <a:t>.</a:t>
            </a:r>
          </a:p>
          <a:p>
            <a:endParaRPr lang="es-ES" sz="2400" dirty="0">
              <a:latin typeface="Malacitana" panose="00000500000000000000" pitchFamily="50" charset="0"/>
            </a:endParaRPr>
          </a:p>
          <a:p>
            <a:pPr marL="0" indent="0">
              <a:buNone/>
            </a:pPr>
            <a:r>
              <a:rPr lang="es-ES" sz="2400" dirty="0">
                <a:latin typeface="Malacitana" panose="00000500000000000000" pitchFamily="50" charset="0"/>
              </a:rPr>
              <a:t>Veamos ejemplos equivalentes en base 10, con n=2, y negativos en complemento a 100 (y utilizo colores en lugar de signos)</a:t>
            </a:r>
          </a:p>
          <a:p>
            <a:pPr marL="0" indent="0">
              <a:buNone/>
            </a:pPr>
            <a:endParaRPr lang="es-ES" sz="2400" dirty="0">
              <a:latin typeface="Malacitana" panose="00000500000000000000" pitchFamily="50" charset="0"/>
            </a:endParaRPr>
          </a:p>
          <a:p>
            <a:pPr marL="0" indent="0">
              <a:buNone/>
            </a:pPr>
            <a:endParaRPr lang="es-ES" sz="2400" dirty="0">
              <a:latin typeface="Malacitana" panose="00000500000000000000" pitchFamily="50" charset="0"/>
            </a:endParaRPr>
          </a:p>
        </p:txBody>
      </p:sp>
      <p:sp>
        <p:nvSpPr>
          <p:cNvPr id="4" name="CuadroTexto 3"/>
          <p:cNvSpPr txBox="1"/>
          <p:nvPr/>
        </p:nvSpPr>
        <p:spPr>
          <a:xfrm>
            <a:off x="780346" y="4482554"/>
            <a:ext cx="8922801" cy="2893100"/>
          </a:xfrm>
          <a:prstGeom prst="rect">
            <a:avLst/>
          </a:prstGeom>
          <a:noFill/>
        </p:spPr>
        <p:txBody>
          <a:bodyPr wrap="square" rtlCol="0">
            <a:spAutoFit/>
          </a:bodyPr>
          <a:lstStyle/>
          <a:p>
            <a:pPr marL="0" indent="0" algn="l">
              <a:buNone/>
            </a:pPr>
            <a:r>
              <a:rPr lang="es-ES" sz="2000" dirty="0">
                <a:latin typeface="Malacitana" panose="00000500000000000000" pitchFamily="50" charset="0"/>
              </a:rPr>
              <a:t>Debo 44 euros, y como es negativo lo represento 		</a:t>
            </a:r>
            <a:r>
              <a:rPr lang="es-ES" sz="2000" dirty="0">
                <a:solidFill>
                  <a:srgbClr val="FF0000"/>
                </a:solidFill>
                <a:latin typeface="Malacitana" panose="00000500000000000000" pitchFamily="50" charset="0"/>
              </a:rPr>
              <a:t>56 euros</a:t>
            </a:r>
          </a:p>
          <a:p>
            <a:pPr marL="0" indent="0" algn="l">
              <a:buNone/>
            </a:pPr>
            <a:r>
              <a:rPr lang="es-ES" sz="2000" dirty="0">
                <a:latin typeface="Malacitana" panose="00000500000000000000" pitchFamily="50" charset="0"/>
              </a:rPr>
              <a:t>.</a:t>
            </a:r>
          </a:p>
          <a:p>
            <a:pPr marL="0" indent="0" algn="l">
              <a:buNone/>
            </a:pPr>
            <a:r>
              <a:rPr lang="es-ES" sz="2000" dirty="0">
                <a:latin typeface="Malacitana" panose="00000500000000000000" pitchFamily="50" charset="0"/>
              </a:rPr>
              <a:t>Me tocan 16 euros en la primitiva				</a:t>
            </a:r>
            <a:r>
              <a:rPr lang="es-ES" sz="2000" dirty="0">
                <a:solidFill>
                  <a:srgbClr val="00B050"/>
                </a:solidFill>
                <a:latin typeface="Malacitana" panose="00000500000000000000" pitchFamily="50" charset="0"/>
              </a:rPr>
              <a:t>16 euros</a:t>
            </a:r>
          </a:p>
          <a:p>
            <a:pPr marL="0" indent="0" algn="l">
              <a:buNone/>
            </a:pPr>
            <a:endParaRPr lang="es-ES" sz="2000" dirty="0">
              <a:solidFill>
                <a:srgbClr val="FF0000"/>
              </a:solidFill>
              <a:latin typeface="Malacitana" panose="00000500000000000000" pitchFamily="50" charset="0"/>
            </a:endParaRPr>
          </a:p>
          <a:p>
            <a:pPr marL="0" indent="0" algn="l">
              <a:buNone/>
            </a:pPr>
            <a:r>
              <a:rPr lang="es-ES" sz="2000" dirty="0">
                <a:latin typeface="Malacitana" panose="00000500000000000000" pitchFamily="50" charset="0"/>
              </a:rPr>
              <a:t>¿Cuánto suman las dos cantidades?     			</a:t>
            </a:r>
            <a:r>
              <a:rPr lang="es-ES" sz="2800" dirty="0">
                <a:solidFill>
                  <a:srgbClr val="FF0000"/>
                </a:solidFill>
                <a:latin typeface="Malacitana" panose="00000500000000000000" pitchFamily="50" charset="0"/>
              </a:rPr>
              <a:t>56</a:t>
            </a:r>
          </a:p>
          <a:p>
            <a:pPr marL="0" indent="0" algn="l">
              <a:buNone/>
            </a:pPr>
            <a:r>
              <a:rPr lang="es-ES" sz="2800" dirty="0">
                <a:latin typeface="Malacitana" panose="00000500000000000000" pitchFamily="50" charset="0"/>
              </a:rPr>
              <a:t>						       +</a:t>
            </a:r>
            <a:r>
              <a:rPr lang="es-ES" sz="2800" dirty="0">
                <a:solidFill>
                  <a:srgbClr val="00B050"/>
                </a:solidFill>
                <a:latin typeface="Malacitana" panose="00000500000000000000" pitchFamily="50" charset="0"/>
              </a:rPr>
              <a:t>16</a:t>
            </a:r>
            <a:r>
              <a:rPr lang="es-ES" sz="2800" dirty="0">
                <a:latin typeface="Malacitana" panose="00000500000000000000" pitchFamily="50" charset="0"/>
              </a:rPr>
              <a:t> </a:t>
            </a:r>
          </a:p>
          <a:p>
            <a:pPr marL="0" indent="0" algn="l">
              <a:buNone/>
            </a:pPr>
            <a:r>
              <a:rPr lang="es-ES" sz="2800" dirty="0">
                <a:solidFill>
                  <a:schemeClr val="bg1">
                    <a:lumMod val="75000"/>
                  </a:schemeClr>
                </a:solidFill>
                <a:latin typeface="Malacitana" panose="00000500000000000000" pitchFamily="50" charset="0"/>
              </a:rPr>
              <a:t>						         </a:t>
            </a:r>
            <a:r>
              <a:rPr lang="es-ES" sz="2800" dirty="0">
                <a:solidFill>
                  <a:srgbClr val="FF0000"/>
                </a:solidFill>
                <a:latin typeface="Malacitana" panose="00000500000000000000" pitchFamily="50" charset="0"/>
              </a:rPr>
              <a:t>72 </a:t>
            </a:r>
            <a:r>
              <a:rPr lang="es-ES" sz="1800" dirty="0">
                <a:latin typeface="Malacitana" panose="00000500000000000000" pitchFamily="50" charset="0"/>
              </a:rPr>
              <a:t>(Mi deuda es 28)</a:t>
            </a:r>
          </a:p>
          <a:p>
            <a:pPr algn="l"/>
            <a:endParaRPr lang="en-GB" sz="1800" dirty="0"/>
          </a:p>
        </p:txBody>
      </p:sp>
    </p:spTree>
    <p:extLst>
      <p:ext uri="{BB962C8B-B14F-4D97-AF65-F5344CB8AC3E}">
        <p14:creationId xmlns:p14="http://schemas.microsoft.com/office/powerpoint/2010/main" val="2460261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Negativos en complemento a 2</a:t>
            </a:r>
            <a:endParaRPr lang="en-GB" dirty="0"/>
          </a:p>
        </p:txBody>
      </p:sp>
      <p:sp>
        <p:nvSpPr>
          <p:cNvPr id="3" name="Marcador de contenido 2"/>
          <p:cNvSpPr>
            <a:spLocks noGrp="1"/>
          </p:cNvSpPr>
          <p:nvPr>
            <p:ph sz="quarter" idx="1"/>
          </p:nvPr>
        </p:nvSpPr>
        <p:spPr>
          <a:xfrm>
            <a:off x="495062" y="1440180"/>
            <a:ext cx="8415997" cy="3258398"/>
          </a:xfrm>
        </p:spPr>
        <p:txBody>
          <a:bodyPr>
            <a:normAutofit/>
          </a:bodyPr>
          <a:lstStyle/>
          <a:p>
            <a:r>
              <a:rPr lang="es-ES" sz="2400" dirty="0">
                <a:latin typeface="Malacitana" panose="00000500000000000000" pitchFamily="50" charset="0"/>
              </a:rPr>
              <a:t>¿Porqué un formato tan poco intuitivo?</a:t>
            </a:r>
          </a:p>
          <a:p>
            <a:endParaRPr lang="es-ES" sz="2400" dirty="0">
              <a:latin typeface="Malacitana" panose="00000500000000000000" pitchFamily="50" charset="0"/>
            </a:endParaRPr>
          </a:p>
          <a:p>
            <a:r>
              <a:rPr lang="es-ES" sz="2400" b="1" dirty="0">
                <a:latin typeface="Malacitana" panose="00000500000000000000" pitchFamily="50" charset="0"/>
              </a:rPr>
              <a:t>Motivo nº 1: aritmética mucho más sencilla</a:t>
            </a:r>
            <a:r>
              <a:rPr lang="es-ES" sz="2400" dirty="0">
                <a:latin typeface="Malacitana" panose="00000500000000000000" pitchFamily="50" charset="0"/>
              </a:rPr>
              <a:t>.</a:t>
            </a:r>
          </a:p>
          <a:p>
            <a:endParaRPr lang="es-ES" sz="2400" dirty="0">
              <a:latin typeface="Malacitana" panose="00000500000000000000" pitchFamily="50" charset="0"/>
            </a:endParaRPr>
          </a:p>
          <a:p>
            <a:pPr marL="0" indent="0">
              <a:buNone/>
            </a:pPr>
            <a:r>
              <a:rPr lang="es-ES" sz="2400" dirty="0">
                <a:latin typeface="Malacitana" panose="00000500000000000000" pitchFamily="50" charset="0"/>
              </a:rPr>
              <a:t>Veamos ejemplos equivalentes en base 10, con n=2, y negativos en complemento a 100 (y utilizo colores en lugar de signos)</a:t>
            </a:r>
          </a:p>
          <a:p>
            <a:pPr marL="0" indent="0">
              <a:buNone/>
            </a:pPr>
            <a:endParaRPr lang="es-ES" sz="2400" dirty="0">
              <a:latin typeface="Malacitana" panose="00000500000000000000" pitchFamily="50" charset="0"/>
            </a:endParaRPr>
          </a:p>
          <a:p>
            <a:pPr marL="0" indent="0">
              <a:buNone/>
            </a:pPr>
            <a:endParaRPr lang="es-ES" sz="2400" dirty="0">
              <a:latin typeface="Malacitana" panose="00000500000000000000" pitchFamily="50" charset="0"/>
            </a:endParaRPr>
          </a:p>
        </p:txBody>
      </p:sp>
      <p:sp>
        <p:nvSpPr>
          <p:cNvPr id="4" name="CuadroTexto 3"/>
          <p:cNvSpPr txBox="1"/>
          <p:nvPr/>
        </p:nvSpPr>
        <p:spPr>
          <a:xfrm>
            <a:off x="780346" y="4482554"/>
            <a:ext cx="8922801" cy="2893100"/>
          </a:xfrm>
          <a:prstGeom prst="rect">
            <a:avLst/>
          </a:prstGeom>
          <a:noFill/>
        </p:spPr>
        <p:txBody>
          <a:bodyPr wrap="square" rtlCol="0">
            <a:spAutoFit/>
          </a:bodyPr>
          <a:lstStyle/>
          <a:p>
            <a:pPr marL="0" indent="0" algn="l">
              <a:buNone/>
            </a:pPr>
            <a:r>
              <a:rPr lang="es-ES" sz="2000" dirty="0">
                <a:latin typeface="Malacitana" panose="00000500000000000000" pitchFamily="50" charset="0"/>
              </a:rPr>
              <a:t>Debo 44 euros, y como es negativo lo represento 		</a:t>
            </a:r>
            <a:r>
              <a:rPr lang="es-ES" sz="2000" dirty="0">
                <a:solidFill>
                  <a:srgbClr val="FF0000"/>
                </a:solidFill>
                <a:latin typeface="Malacitana" panose="00000500000000000000" pitchFamily="50" charset="0"/>
              </a:rPr>
              <a:t>56 euros</a:t>
            </a:r>
          </a:p>
          <a:p>
            <a:pPr marL="0" indent="0" algn="l">
              <a:buNone/>
            </a:pPr>
            <a:r>
              <a:rPr lang="es-ES" sz="2000" dirty="0">
                <a:latin typeface="Malacitana" panose="00000500000000000000" pitchFamily="50" charset="0"/>
              </a:rPr>
              <a:t>.</a:t>
            </a:r>
          </a:p>
          <a:p>
            <a:pPr marL="0" indent="0" algn="l">
              <a:buNone/>
            </a:pPr>
            <a:r>
              <a:rPr lang="es-ES" sz="2000" dirty="0">
                <a:latin typeface="Malacitana" panose="00000500000000000000" pitchFamily="50" charset="0"/>
              </a:rPr>
              <a:t>Ahora me llega otra factura de 23 euros			</a:t>
            </a:r>
            <a:r>
              <a:rPr lang="es-ES" sz="2000" dirty="0">
                <a:solidFill>
                  <a:srgbClr val="FF0000"/>
                </a:solidFill>
                <a:latin typeface="Malacitana" panose="00000500000000000000" pitchFamily="50" charset="0"/>
              </a:rPr>
              <a:t>77 euros</a:t>
            </a:r>
          </a:p>
          <a:p>
            <a:pPr marL="0" indent="0" algn="l">
              <a:buNone/>
            </a:pPr>
            <a:endParaRPr lang="es-ES" sz="2000" dirty="0">
              <a:solidFill>
                <a:srgbClr val="FF0000"/>
              </a:solidFill>
              <a:latin typeface="Malacitana" panose="00000500000000000000" pitchFamily="50" charset="0"/>
            </a:endParaRPr>
          </a:p>
          <a:p>
            <a:pPr marL="0" indent="0" algn="l">
              <a:buNone/>
            </a:pPr>
            <a:r>
              <a:rPr lang="es-ES" sz="2000" dirty="0">
                <a:latin typeface="Malacitana" panose="00000500000000000000" pitchFamily="50" charset="0"/>
              </a:rPr>
              <a:t>¿Cuánto suman las dos cantidades?     			</a:t>
            </a:r>
            <a:r>
              <a:rPr lang="es-ES" sz="2800" dirty="0">
                <a:solidFill>
                  <a:srgbClr val="FF0000"/>
                </a:solidFill>
                <a:latin typeface="Malacitana" panose="00000500000000000000" pitchFamily="50" charset="0"/>
              </a:rPr>
              <a:t>56</a:t>
            </a:r>
          </a:p>
          <a:p>
            <a:pPr marL="0" indent="0" algn="l">
              <a:buNone/>
            </a:pPr>
            <a:r>
              <a:rPr lang="es-ES" sz="2800" dirty="0">
                <a:latin typeface="Malacitana" panose="00000500000000000000" pitchFamily="50" charset="0"/>
              </a:rPr>
              <a:t>						       </a:t>
            </a:r>
            <a:r>
              <a:rPr lang="es-ES" sz="2800" dirty="0">
                <a:solidFill>
                  <a:srgbClr val="FF0000"/>
                </a:solidFill>
                <a:latin typeface="Malacitana" panose="00000500000000000000" pitchFamily="50" charset="0"/>
              </a:rPr>
              <a:t>+77 </a:t>
            </a:r>
          </a:p>
          <a:p>
            <a:pPr marL="0" indent="0" algn="l">
              <a:buNone/>
            </a:pPr>
            <a:r>
              <a:rPr lang="es-ES" sz="2800" dirty="0">
                <a:solidFill>
                  <a:schemeClr val="bg1">
                    <a:lumMod val="75000"/>
                  </a:schemeClr>
                </a:solidFill>
                <a:latin typeface="Malacitana" panose="00000500000000000000" pitchFamily="50" charset="0"/>
              </a:rPr>
              <a:t>						       1</a:t>
            </a:r>
            <a:r>
              <a:rPr lang="es-ES" sz="2800" dirty="0">
                <a:solidFill>
                  <a:srgbClr val="FF0000"/>
                </a:solidFill>
                <a:latin typeface="Malacitana" panose="00000500000000000000" pitchFamily="50" charset="0"/>
              </a:rPr>
              <a:t>33 </a:t>
            </a:r>
            <a:r>
              <a:rPr lang="es-ES" sz="1800" dirty="0">
                <a:latin typeface="Malacitana" panose="00000500000000000000" pitchFamily="50" charset="0"/>
              </a:rPr>
              <a:t>(Mi deuda es 67)</a:t>
            </a:r>
          </a:p>
          <a:p>
            <a:pPr algn="l"/>
            <a:endParaRPr lang="en-GB" sz="1800" dirty="0"/>
          </a:p>
        </p:txBody>
      </p:sp>
    </p:spTree>
    <p:extLst>
      <p:ext uri="{BB962C8B-B14F-4D97-AF65-F5344CB8AC3E}">
        <p14:creationId xmlns:p14="http://schemas.microsoft.com/office/powerpoint/2010/main" val="2400564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Negativos en complemento a 2</a:t>
            </a:r>
            <a:endParaRPr lang="en-GB" dirty="0"/>
          </a:p>
        </p:txBody>
      </p:sp>
      <p:sp>
        <p:nvSpPr>
          <p:cNvPr id="3" name="Marcador de contenido 2"/>
          <p:cNvSpPr>
            <a:spLocks noGrp="1"/>
          </p:cNvSpPr>
          <p:nvPr>
            <p:ph sz="quarter" idx="1"/>
          </p:nvPr>
        </p:nvSpPr>
        <p:spPr>
          <a:xfrm>
            <a:off x="495062" y="1440180"/>
            <a:ext cx="8415997" cy="3258398"/>
          </a:xfrm>
        </p:spPr>
        <p:txBody>
          <a:bodyPr>
            <a:normAutofit/>
          </a:bodyPr>
          <a:lstStyle/>
          <a:p>
            <a:r>
              <a:rPr lang="es-ES" sz="2400" dirty="0">
                <a:latin typeface="Malacitana" panose="00000500000000000000" pitchFamily="50" charset="0"/>
              </a:rPr>
              <a:t>¿Porqué un formato tan poco intuitivo?</a:t>
            </a:r>
          </a:p>
          <a:p>
            <a:endParaRPr lang="es-ES" sz="2400" dirty="0">
              <a:latin typeface="Malacitana" panose="00000500000000000000" pitchFamily="50" charset="0"/>
            </a:endParaRPr>
          </a:p>
          <a:p>
            <a:r>
              <a:rPr lang="es-ES" sz="2400" b="1" dirty="0">
                <a:latin typeface="Malacitana" panose="00000500000000000000" pitchFamily="50" charset="0"/>
              </a:rPr>
              <a:t>Motivo nº 2: ¡Es muy fácil calcular el complemento!</a:t>
            </a:r>
            <a:r>
              <a:rPr lang="es-ES" sz="2400" dirty="0">
                <a:latin typeface="Malacitana" panose="00000500000000000000" pitchFamily="50" charset="0"/>
              </a:rPr>
              <a:t>.</a:t>
            </a:r>
          </a:p>
          <a:p>
            <a:endParaRPr lang="es-ES" sz="2400" dirty="0">
              <a:latin typeface="Malacitana" panose="00000500000000000000" pitchFamily="50" charset="0"/>
            </a:endParaRPr>
          </a:p>
          <a:p>
            <a:pPr marL="0" indent="0">
              <a:buNone/>
            </a:pPr>
            <a:r>
              <a:rPr lang="es-ES" sz="2400" dirty="0">
                <a:latin typeface="Malacitana" panose="00000500000000000000" pitchFamily="50" charset="0"/>
              </a:rPr>
              <a:t>Veamos ejemplos equivalentes en base 10, con n=2, y negativos en complemento a 100</a:t>
            </a:r>
          </a:p>
          <a:p>
            <a:pPr marL="0" indent="0">
              <a:buNone/>
            </a:pPr>
            <a:endParaRPr lang="es-ES" sz="2400" dirty="0">
              <a:latin typeface="Malacitana" panose="00000500000000000000" pitchFamily="50" charset="0"/>
            </a:endParaRPr>
          </a:p>
        </p:txBody>
      </p:sp>
      <p:sp>
        <p:nvSpPr>
          <p:cNvPr id="4" name="CuadroTexto 3"/>
          <p:cNvSpPr txBox="1"/>
          <p:nvPr/>
        </p:nvSpPr>
        <p:spPr>
          <a:xfrm>
            <a:off x="780346" y="4482554"/>
            <a:ext cx="8922801" cy="4062651"/>
          </a:xfrm>
          <a:prstGeom prst="rect">
            <a:avLst/>
          </a:prstGeom>
          <a:noFill/>
        </p:spPr>
        <p:txBody>
          <a:bodyPr wrap="square" rtlCol="0">
            <a:spAutoFit/>
          </a:bodyPr>
          <a:lstStyle/>
          <a:p>
            <a:pPr algn="l"/>
            <a:r>
              <a:rPr lang="es-ES" sz="1800" b="1" dirty="0"/>
              <a:t>Pregunta: </a:t>
            </a:r>
            <a:r>
              <a:rPr lang="es-ES" sz="1800" dirty="0"/>
              <a:t>¿Cuál es el complemento a 10000 del número </a:t>
            </a:r>
            <a:r>
              <a:rPr lang="es-ES" sz="1800" b="1" dirty="0">
                <a:solidFill>
                  <a:srgbClr val="7030A0"/>
                </a:solidFill>
              </a:rPr>
              <a:t>1327</a:t>
            </a:r>
            <a:r>
              <a:rPr lang="es-ES" sz="1800" dirty="0"/>
              <a:t>?</a:t>
            </a:r>
          </a:p>
          <a:p>
            <a:pPr algn="l"/>
            <a:endParaRPr lang="es-ES" sz="1800" dirty="0"/>
          </a:p>
          <a:p>
            <a:pPr algn="l"/>
            <a:r>
              <a:rPr lang="es-ES" sz="1800" b="1" dirty="0"/>
              <a:t>Respuesta rápida: </a:t>
            </a:r>
            <a:r>
              <a:rPr lang="es-ES" sz="1800" dirty="0"/>
              <a:t>Uno más el complemento a </a:t>
            </a:r>
            <a:r>
              <a:rPr lang="es-ES" sz="1800" dirty="0">
                <a:solidFill>
                  <a:schemeClr val="accent4">
                    <a:lumMod val="50000"/>
                  </a:schemeClr>
                </a:solidFill>
              </a:rPr>
              <a:t>9999</a:t>
            </a:r>
            <a:r>
              <a:rPr lang="es-ES" sz="1800" dirty="0"/>
              <a:t> del número </a:t>
            </a:r>
            <a:r>
              <a:rPr lang="es-ES" sz="1800" b="1" dirty="0">
                <a:solidFill>
                  <a:srgbClr val="7030A0"/>
                </a:solidFill>
              </a:rPr>
              <a:t>1327</a:t>
            </a:r>
          </a:p>
          <a:p>
            <a:pPr algn="l"/>
            <a:endParaRPr lang="es-ES" sz="1800" dirty="0"/>
          </a:p>
          <a:p>
            <a:pPr algn="l"/>
            <a:r>
              <a:rPr lang="es-ES" sz="1800" dirty="0"/>
              <a:t>Vaya, pues me he quedado igual </a:t>
            </a:r>
          </a:p>
          <a:p>
            <a:pPr algn="l"/>
            <a:endParaRPr lang="es-ES" sz="1800" dirty="0"/>
          </a:p>
          <a:p>
            <a:pPr algn="l"/>
            <a:r>
              <a:rPr lang="es-ES" sz="1800" dirty="0"/>
              <a:t>No te creas:  El complemento a 9999 es el complemento a 9 de cada dígito separado:</a:t>
            </a:r>
          </a:p>
          <a:p>
            <a:pPr algn="l"/>
            <a:r>
              <a:rPr lang="es-ES" sz="1800" dirty="0"/>
              <a:t> </a:t>
            </a:r>
            <a:r>
              <a:rPr lang="es-ES" sz="1800" dirty="0">
                <a:solidFill>
                  <a:schemeClr val="accent4">
                    <a:lumMod val="50000"/>
                  </a:schemeClr>
                </a:solidFill>
              </a:rPr>
              <a:t>9</a:t>
            </a:r>
            <a:r>
              <a:rPr lang="es-ES" sz="1800" dirty="0"/>
              <a:t> – </a:t>
            </a:r>
            <a:r>
              <a:rPr lang="es-ES" sz="1800" dirty="0">
                <a:solidFill>
                  <a:srgbClr val="7030A0"/>
                </a:solidFill>
              </a:rPr>
              <a:t>1</a:t>
            </a:r>
            <a:r>
              <a:rPr lang="es-ES" sz="1800" dirty="0"/>
              <a:t> = </a:t>
            </a:r>
            <a:r>
              <a:rPr lang="es-ES" sz="1800" dirty="0">
                <a:solidFill>
                  <a:srgbClr val="00B050"/>
                </a:solidFill>
              </a:rPr>
              <a:t>8</a:t>
            </a:r>
            <a:r>
              <a:rPr lang="es-ES" sz="1800" dirty="0"/>
              <a:t> </a:t>
            </a:r>
          </a:p>
          <a:p>
            <a:pPr algn="l"/>
            <a:r>
              <a:rPr lang="es-ES" sz="1800" dirty="0"/>
              <a:t> </a:t>
            </a:r>
            <a:r>
              <a:rPr lang="es-ES" sz="1800" dirty="0">
                <a:solidFill>
                  <a:schemeClr val="accent4">
                    <a:lumMod val="50000"/>
                  </a:schemeClr>
                </a:solidFill>
              </a:rPr>
              <a:t>9</a:t>
            </a:r>
            <a:r>
              <a:rPr lang="es-ES" sz="1800" dirty="0"/>
              <a:t> – </a:t>
            </a:r>
            <a:r>
              <a:rPr lang="es-ES" sz="1800" dirty="0">
                <a:solidFill>
                  <a:srgbClr val="7030A0"/>
                </a:solidFill>
              </a:rPr>
              <a:t>3</a:t>
            </a:r>
            <a:r>
              <a:rPr lang="es-ES" sz="1800" dirty="0"/>
              <a:t> = </a:t>
            </a:r>
            <a:r>
              <a:rPr lang="es-ES" sz="1800" dirty="0">
                <a:solidFill>
                  <a:srgbClr val="00B050"/>
                </a:solidFill>
              </a:rPr>
              <a:t>6</a:t>
            </a:r>
            <a:r>
              <a:rPr lang="es-ES" sz="1800" dirty="0"/>
              <a:t> </a:t>
            </a:r>
          </a:p>
          <a:p>
            <a:pPr algn="l"/>
            <a:r>
              <a:rPr lang="es-ES" sz="1800" dirty="0"/>
              <a:t> </a:t>
            </a:r>
            <a:r>
              <a:rPr lang="es-ES" sz="1800" dirty="0">
                <a:solidFill>
                  <a:schemeClr val="accent4">
                    <a:lumMod val="50000"/>
                  </a:schemeClr>
                </a:solidFill>
              </a:rPr>
              <a:t>9</a:t>
            </a:r>
            <a:r>
              <a:rPr lang="es-ES" sz="1800" dirty="0"/>
              <a:t> – </a:t>
            </a:r>
            <a:r>
              <a:rPr lang="es-ES" sz="1800" dirty="0">
                <a:solidFill>
                  <a:srgbClr val="7030A0"/>
                </a:solidFill>
              </a:rPr>
              <a:t>2</a:t>
            </a:r>
            <a:r>
              <a:rPr lang="es-ES" sz="1800" dirty="0"/>
              <a:t> = </a:t>
            </a:r>
            <a:r>
              <a:rPr lang="es-ES" sz="1800" dirty="0">
                <a:solidFill>
                  <a:srgbClr val="00B050"/>
                </a:solidFill>
              </a:rPr>
              <a:t>7</a:t>
            </a:r>
            <a:r>
              <a:rPr lang="es-ES" sz="1800" dirty="0"/>
              <a:t> </a:t>
            </a:r>
          </a:p>
          <a:p>
            <a:pPr algn="l"/>
            <a:r>
              <a:rPr lang="es-ES" sz="1800" dirty="0"/>
              <a:t> </a:t>
            </a:r>
            <a:r>
              <a:rPr lang="es-ES" sz="1800" dirty="0">
                <a:solidFill>
                  <a:schemeClr val="accent4">
                    <a:lumMod val="50000"/>
                  </a:schemeClr>
                </a:solidFill>
              </a:rPr>
              <a:t>9</a:t>
            </a:r>
            <a:r>
              <a:rPr lang="es-ES" sz="1800" dirty="0"/>
              <a:t> – </a:t>
            </a:r>
            <a:r>
              <a:rPr lang="es-ES" sz="1800" dirty="0">
                <a:solidFill>
                  <a:srgbClr val="7030A0"/>
                </a:solidFill>
              </a:rPr>
              <a:t>7</a:t>
            </a:r>
            <a:r>
              <a:rPr lang="es-ES" sz="1800" dirty="0"/>
              <a:t> = </a:t>
            </a:r>
            <a:r>
              <a:rPr lang="es-ES" sz="1800" dirty="0">
                <a:solidFill>
                  <a:srgbClr val="00B050"/>
                </a:solidFill>
              </a:rPr>
              <a:t>2</a:t>
            </a:r>
            <a:r>
              <a:rPr lang="es-ES" sz="1800" dirty="0"/>
              <a:t>                                             </a:t>
            </a:r>
            <a:r>
              <a:rPr lang="es-ES" sz="2400" dirty="0"/>
              <a:t>Respuesta final:  8673</a:t>
            </a:r>
          </a:p>
          <a:p>
            <a:pPr algn="l"/>
            <a:r>
              <a:rPr lang="es-ES" sz="1800" dirty="0"/>
              <a:t> </a:t>
            </a:r>
          </a:p>
          <a:p>
            <a:pPr algn="l"/>
            <a:endParaRPr lang="es-ES" sz="1800" dirty="0"/>
          </a:p>
          <a:p>
            <a:pPr algn="l"/>
            <a:endParaRPr lang="en-GB" sz="1800" dirty="0"/>
          </a:p>
        </p:txBody>
      </p:sp>
      <p:pic>
        <p:nvPicPr>
          <p:cNvPr id="5" name="Imagen 4"/>
          <p:cNvPicPr>
            <a:picLocks noChangeAspect="1"/>
          </p:cNvPicPr>
          <p:nvPr/>
        </p:nvPicPr>
        <p:blipFill>
          <a:blip r:embed="rId2"/>
          <a:stretch>
            <a:fillRect/>
          </a:stretch>
        </p:blipFill>
        <p:spPr>
          <a:xfrm>
            <a:off x="3942507" y="5562674"/>
            <a:ext cx="409510" cy="409510"/>
          </a:xfrm>
          <a:prstGeom prst="rect">
            <a:avLst/>
          </a:prstGeom>
        </p:spPr>
      </p:pic>
    </p:spTree>
    <p:extLst>
      <p:ext uri="{BB962C8B-B14F-4D97-AF65-F5344CB8AC3E}">
        <p14:creationId xmlns:p14="http://schemas.microsoft.com/office/powerpoint/2010/main" val="737819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93713" y="0"/>
            <a:ext cx="9077325" cy="900113"/>
          </a:xfrm>
          <a:noFill/>
        </p:spPr>
        <p:txBody>
          <a:bodyPr/>
          <a:lstStyle/>
          <a:p>
            <a:pPr eaLnBrk="1" hangingPunct="1"/>
            <a:r>
              <a:rPr lang="es-ES_tradnl"/>
              <a:t>Representaciones</a:t>
            </a:r>
            <a:endParaRPr lang="es-ES"/>
          </a:p>
        </p:txBody>
      </p:sp>
      <p:graphicFrame>
        <p:nvGraphicFramePr>
          <p:cNvPr id="40079" name="Group 143"/>
          <p:cNvGraphicFramePr>
            <a:graphicFrameLocks noGrp="1"/>
          </p:cNvGraphicFramePr>
          <p:nvPr>
            <p:extLst>
              <p:ext uri="{D42A27DB-BD31-4B8C-83A1-F6EECF244321}">
                <p14:modId xmlns:p14="http://schemas.microsoft.com/office/powerpoint/2010/main" val="2975505521"/>
              </p:ext>
            </p:extLst>
          </p:nvPr>
        </p:nvGraphicFramePr>
        <p:xfrm>
          <a:off x="660400" y="989013"/>
          <a:ext cx="8580438" cy="6654808"/>
        </p:xfrm>
        <a:graphic>
          <a:graphicData uri="http://schemas.openxmlformats.org/drawingml/2006/table">
            <a:tbl>
              <a:tblPr/>
              <a:tblGrid>
                <a:gridCol w="990600">
                  <a:extLst>
                    <a:ext uri="{9D8B030D-6E8A-4147-A177-3AD203B41FA5}">
                      <a16:colId xmlns:a16="http://schemas.microsoft.com/office/drawing/2014/main" val="20000"/>
                    </a:ext>
                  </a:extLst>
                </a:gridCol>
                <a:gridCol w="1649413">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gridCol w="1484312">
                  <a:extLst>
                    <a:ext uri="{9D8B030D-6E8A-4147-A177-3AD203B41FA5}">
                      <a16:colId xmlns:a16="http://schemas.microsoft.com/office/drawing/2014/main" val="20003"/>
                    </a:ext>
                  </a:extLst>
                </a:gridCol>
                <a:gridCol w="1485900">
                  <a:extLst>
                    <a:ext uri="{9D8B030D-6E8A-4147-A177-3AD203B41FA5}">
                      <a16:colId xmlns:a16="http://schemas.microsoft.com/office/drawing/2014/main" val="20004"/>
                    </a:ext>
                  </a:extLst>
                </a:gridCol>
                <a:gridCol w="1484313">
                  <a:extLst>
                    <a:ext uri="{9D8B030D-6E8A-4147-A177-3AD203B41FA5}">
                      <a16:colId xmlns:a16="http://schemas.microsoft.com/office/drawing/2014/main" val="20005"/>
                    </a:ext>
                  </a:extLst>
                </a:gridCol>
              </a:tblGrid>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base 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signo magnitud</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exceso a 8</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exceso a 7</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negativos C–2</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+7</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1110  </a:t>
                      </a:r>
                      <a:r>
                        <a:rPr kumimoji="0" lang="es-ES_tradnl" sz="1500" b="0" i="0" u="none" strike="noStrike" cap="none" normalizeH="0" baseline="0">
                          <a:ln>
                            <a:noFill/>
                          </a:ln>
                          <a:solidFill>
                            <a:schemeClr val="tx1"/>
                          </a:solidFill>
                          <a:effectLst/>
                          <a:latin typeface="Times New Roman" pitchFamily="18" charset="0"/>
                          <a:sym typeface="Symbol" pitchFamily="18" charset="2"/>
                        </a:rPr>
                        <a:t></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rgbClr val="00B050"/>
                          </a:solidFill>
                          <a:effectLst/>
                          <a:latin typeface="Times New Roman" pitchFamily="18" charset="0"/>
                        </a:rPr>
                        <a:t>0 111</a:t>
                      </a:r>
                      <a:endParaRPr kumimoji="0" lang="es-ES" sz="1500" b="0" i="0" u="none" strike="noStrike" cap="none" normalizeH="0" baseline="0" dirty="0">
                        <a:ln>
                          <a:noFill/>
                        </a:ln>
                        <a:solidFill>
                          <a:srgbClr val="00B050"/>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+6</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rgbClr val="00B050"/>
                          </a:solidFill>
                          <a:effectLst/>
                          <a:latin typeface="Times New Roman" pitchFamily="18" charset="0"/>
                        </a:rPr>
                        <a:t>0 110</a:t>
                      </a:r>
                      <a:endParaRPr kumimoji="0" lang="es-ES" sz="1500" b="0" i="0" u="none" strike="noStrike" cap="none" normalizeH="0" baseline="0" dirty="0">
                        <a:ln>
                          <a:noFill/>
                        </a:ln>
                        <a:solidFill>
                          <a:srgbClr val="00B050"/>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+5</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rgbClr val="00B050"/>
                          </a:solidFill>
                          <a:effectLst/>
                          <a:latin typeface="Times New Roman" pitchFamily="18" charset="0"/>
                        </a:rPr>
                        <a:t>0 101</a:t>
                      </a:r>
                      <a:endParaRPr kumimoji="0" lang="es-ES" sz="1500" b="0" i="0" u="none" strike="noStrike" cap="none" normalizeH="0" baseline="0" dirty="0">
                        <a:ln>
                          <a:noFill/>
                        </a:ln>
                        <a:solidFill>
                          <a:srgbClr val="00B050"/>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+4</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rgbClr val="00B050"/>
                          </a:solidFill>
                          <a:effectLst/>
                          <a:latin typeface="Times New Roman" pitchFamily="18" charset="0"/>
                        </a:rPr>
                        <a:t>0 100</a:t>
                      </a:r>
                      <a:endParaRPr kumimoji="0" lang="es-ES" sz="1500" b="0" i="0" u="none" strike="noStrike" cap="none" normalizeH="0" baseline="0" dirty="0">
                        <a:ln>
                          <a:noFill/>
                        </a:ln>
                        <a:solidFill>
                          <a:srgbClr val="00B050"/>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+3</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rgbClr val="00B050"/>
                          </a:solidFill>
                          <a:effectLst/>
                          <a:latin typeface="Times New Roman" pitchFamily="18" charset="0"/>
                        </a:rPr>
                        <a:t>0 011</a:t>
                      </a:r>
                      <a:endParaRPr kumimoji="0" lang="es-ES" sz="1500" b="0" i="0" u="none" strike="noStrike" cap="none" normalizeH="0" baseline="0" dirty="0">
                        <a:ln>
                          <a:noFill/>
                        </a:ln>
                        <a:solidFill>
                          <a:srgbClr val="00B050"/>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8300">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+2</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rgbClr val="00B050"/>
                          </a:solidFill>
                          <a:effectLst/>
                          <a:latin typeface="Times New Roman" pitchFamily="18" charset="0"/>
                        </a:rPr>
                        <a:t>0 010</a:t>
                      </a:r>
                      <a:endParaRPr kumimoji="0" lang="es-ES" sz="1500" b="0" i="0" u="none" strike="noStrike" cap="none" normalizeH="0" baseline="0" dirty="0">
                        <a:ln>
                          <a:noFill/>
                        </a:ln>
                        <a:solidFill>
                          <a:srgbClr val="00B050"/>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rgbClr val="00B050"/>
                          </a:solidFill>
                          <a:effectLst/>
                          <a:latin typeface="Times New Roman" pitchFamily="18" charset="0"/>
                        </a:rPr>
                        <a:t>0 001</a:t>
                      </a:r>
                      <a:endParaRPr kumimoji="0" lang="es-ES" sz="1500" b="0" i="0" u="none" strike="noStrike" cap="none" normalizeH="0" baseline="0" dirty="0">
                        <a:ln>
                          <a:noFill/>
                        </a:ln>
                        <a:solidFill>
                          <a:srgbClr val="00B050"/>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rgbClr val="00B050"/>
                          </a:solidFill>
                          <a:effectLst/>
                          <a:latin typeface="Times New Roman" pitchFamily="18" charset="0"/>
                        </a:rPr>
                        <a:t>0 000</a:t>
                      </a:r>
                      <a:endParaRPr kumimoji="0" lang="es-ES" sz="1500" b="0" i="0" u="none" strike="noStrike" cap="none" normalizeH="0" baseline="0" dirty="0">
                        <a:ln>
                          <a:noFill/>
                        </a:ln>
                        <a:solidFill>
                          <a:srgbClr val="00B050"/>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s-ES"/>
                    </a:p>
                  </a:txBody>
                  <a:tcPr/>
                </a:tc>
                <a:tc vMerge="1">
                  <a:txBody>
                    <a:bodyPr/>
                    <a:lstStyle/>
                    <a:p>
                      <a:endParaRPr lang="es-ES"/>
                    </a:p>
                  </a:txBody>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s-ES"/>
                    </a:p>
                  </a:txBody>
                  <a:tcPr/>
                </a:tc>
                <a:extLst>
                  <a:ext uri="{0D108BD9-81ED-4DB2-BD59-A6C34878D82A}">
                    <a16:rowId xmlns:a16="http://schemas.microsoft.com/office/drawing/2014/main" val="10009"/>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1"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-2</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-3</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-4</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68300">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-5</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-6</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-7</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-8</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dirty="0">
                          <a:ln>
                            <a:noFill/>
                          </a:ln>
                          <a:solidFill>
                            <a:schemeClr val="tx1"/>
                          </a:solidFill>
                          <a:effectLst/>
                          <a:latin typeface="Times New Roman" pitchFamily="18" charset="0"/>
                        </a:rPr>
                        <a:t>1 000</a:t>
                      </a:r>
                      <a:endParaRPr kumimoji="0" lang="es-ES" sz="15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
        <p:nvSpPr>
          <p:cNvPr id="2" name="CuadroTexto 1"/>
          <p:cNvSpPr txBox="1"/>
          <p:nvPr/>
        </p:nvSpPr>
        <p:spPr>
          <a:xfrm>
            <a:off x="5670699" y="6570786"/>
            <a:ext cx="1776448" cy="292388"/>
          </a:xfrm>
          <a:prstGeom prst="rect">
            <a:avLst/>
          </a:prstGeom>
          <a:noFill/>
        </p:spPr>
        <p:txBody>
          <a:bodyPr wrap="none" rtlCol="0">
            <a:spAutoFit/>
          </a:bodyPr>
          <a:lstStyle/>
          <a:p>
            <a:r>
              <a:rPr lang="es-ES" dirty="0"/>
              <a:t>Complemento a 16 de 6</a:t>
            </a:r>
            <a:endParaRPr lang="en-GB" dirty="0"/>
          </a:p>
        </p:txBody>
      </p:sp>
      <p:sp>
        <p:nvSpPr>
          <p:cNvPr id="5" name="CuadroTexto 4"/>
          <p:cNvSpPr txBox="1"/>
          <p:nvPr/>
        </p:nvSpPr>
        <p:spPr>
          <a:xfrm>
            <a:off x="5670699" y="7290866"/>
            <a:ext cx="1776448" cy="292388"/>
          </a:xfrm>
          <a:prstGeom prst="rect">
            <a:avLst/>
          </a:prstGeom>
          <a:noFill/>
        </p:spPr>
        <p:txBody>
          <a:bodyPr wrap="none" rtlCol="0">
            <a:spAutoFit/>
          </a:bodyPr>
          <a:lstStyle/>
          <a:p>
            <a:r>
              <a:rPr lang="es-ES" dirty="0"/>
              <a:t>Complemento a 16 de 8</a:t>
            </a:r>
            <a:endParaRPr lang="en-GB" dirty="0"/>
          </a:p>
        </p:txBody>
      </p:sp>
      <p:sp>
        <p:nvSpPr>
          <p:cNvPr id="6" name="CuadroTexto 5"/>
          <p:cNvSpPr txBox="1"/>
          <p:nvPr/>
        </p:nvSpPr>
        <p:spPr>
          <a:xfrm>
            <a:off x="5670699" y="5058618"/>
            <a:ext cx="1776448" cy="292388"/>
          </a:xfrm>
          <a:prstGeom prst="rect">
            <a:avLst/>
          </a:prstGeom>
          <a:noFill/>
        </p:spPr>
        <p:txBody>
          <a:bodyPr wrap="none" rtlCol="0">
            <a:spAutoFit/>
          </a:bodyPr>
          <a:lstStyle/>
          <a:p>
            <a:r>
              <a:rPr lang="es-ES" dirty="0"/>
              <a:t>Complemento a 16 de 2</a:t>
            </a:r>
            <a:endParaRPr lang="en-GB" dirty="0"/>
          </a:p>
        </p:txBody>
      </p:sp>
      <p:cxnSp>
        <p:nvCxnSpPr>
          <p:cNvPr id="4" name="Conector recto de flecha 3"/>
          <p:cNvCxnSpPr/>
          <p:nvPr/>
        </p:nvCxnSpPr>
        <p:spPr>
          <a:xfrm>
            <a:off x="7447147" y="5204812"/>
            <a:ext cx="3117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p:nvPr/>
        </p:nvCxnSpPr>
        <p:spPr>
          <a:xfrm>
            <a:off x="7447147" y="6716980"/>
            <a:ext cx="3117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p:cNvCxnSpPr/>
          <p:nvPr/>
        </p:nvCxnSpPr>
        <p:spPr>
          <a:xfrm>
            <a:off x="7443655" y="7437060"/>
            <a:ext cx="3117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70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Antes de seguir…</a:t>
            </a:r>
            <a:endParaRPr lang="en-GB" dirty="0"/>
          </a:p>
        </p:txBody>
      </p:sp>
      <p:sp>
        <p:nvSpPr>
          <p:cNvPr id="3" name="Marcador de contenido 2"/>
          <p:cNvSpPr>
            <a:spLocks noGrp="1"/>
          </p:cNvSpPr>
          <p:nvPr>
            <p:ph sz="quarter" idx="1"/>
          </p:nvPr>
        </p:nvSpPr>
        <p:spPr/>
        <p:txBody>
          <a:bodyPr/>
          <a:lstStyle/>
          <a:p>
            <a:r>
              <a:rPr lang="es-ES" dirty="0"/>
              <a:t>¿Sabemos sumar uno, a un número binario?</a:t>
            </a:r>
          </a:p>
          <a:p>
            <a:r>
              <a:rPr lang="es-ES" dirty="0"/>
              <a:t>¿Qué es el acarreo/</a:t>
            </a:r>
            <a:r>
              <a:rPr lang="es-ES" dirty="0" err="1"/>
              <a:t>carry</a:t>
            </a:r>
            <a:r>
              <a:rPr lang="es-ES" dirty="0"/>
              <a:t>?</a:t>
            </a:r>
          </a:p>
          <a:p>
            <a:r>
              <a:rPr lang="es-ES" dirty="0"/>
              <a:t>¿Y el desbordamiento/</a:t>
            </a:r>
            <a:r>
              <a:rPr lang="es-ES" dirty="0" err="1"/>
              <a:t>overflow</a:t>
            </a:r>
            <a:r>
              <a:rPr lang="es-ES" dirty="0"/>
              <a:t>?</a:t>
            </a:r>
            <a:endParaRPr lang="en-GB" dirty="0"/>
          </a:p>
        </p:txBody>
      </p:sp>
    </p:spTree>
    <p:extLst>
      <p:ext uri="{BB962C8B-B14F-4D97-AF65-F5344CB8AC3E}">
        <p14:creationId xmlns:p14="http://schemas.microsoft.com/office/powerpoint/2010/main" val="19884985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Grp="1" noChangeArrowheads="1"/>
          </p:cNvSpPr>
          <p:nvPr>
            <p:ph type="title"/>
          </p:nvPr>
        </p:nvSpPr>
        <p:spPr>
          <a:xfrm>
            <a:off x="493713" y="0"/>
            <a:ext cx="9077325" cy="900113"/>
          </a:xfrm>
          <a:noFill/>
        </p:spPr>
        <p:txBody>
          <a:bodyPr/>
          <a:lstStyle/>
          <a:p>
            <a:pPr eaLnBrk="1" hangingPunct="1"/>
            <a:r>
              <a:rPr lang="es-ES_tradnl"/>
              <a:t>Representaciones</a:t>
            </a:r>
            <a:endParaRPr lang="es-ES"/>
          </a:p>
        </p:txBody>
      </p:sp>
      <p:graphicFrame>
        <p:nvGraphicFramePr>
          <p:cNvPr id="31929" name="Group 185"/>
          <p:cNvGraphicFramePr>
            <a:graphicFrameLocks noGrp="1"/>
          </p:cNvGraphicFramePr>
          <p:nvPr/>
        </p:nvGraphicFramePr>
        <p:xfrm>
          <a:off x="660400" y="989013"/>
          <a:ext cx="8580438" cy="6654808"/>
        </p:xfrm>
        <a:graphic>
          <a:graphicData uri="http://schemas.openxmlformats.org/drawingml/2006/table">
            <a:tbl>
              <a:tblPr/>
              <a:tblGrid>
                <a:gridCol w="990600">
                  <a:extLst>
                    <a:ext uri="{9D8B030D-6E8A-4147-A177-3AD203B41FA5}">
                      <a16:colId xmlns:a16="http://schemas.microsoft.com/office/drawing/2014/main" val="20000"/>
                    </a:ext>
                  </a:extLst>
                </a:gridCol>
                <a:gridCol w="1649413">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gridCol w="1484312">
                  <a:extLst>
                    <a:ext uri="{9D8B030D-6E8A-4147-A177-3AD203B41FA5}">
                      <a16:colId xmlns:a16="http://schemas.microsoft.com/office/drawing/2014/main" val="20003"/>
                    </a:ext>
                  </a:extLst>
                </a:gridCol>
                <a:gridCol w="1485900">
                  <a:extLst>
                    <a:ext uri="{9D8B030D-6E8A-4147-A177-3AD203B41FA5}">
                      <a16:colId xmlns:a16="http://schemas.microsoft.com/office/drawing/2014/main" val="20004"/>
                    </a:ext>
                  </a:extLst>
                </a:gridCol>
                <a:gridCol w="1484313">
                  <a:extLst>
                    <a:ext uri="{9D8B030D-6E8A-4147-A177-3AD203B41FA5}">
                      <a16:colId xmlns:a16="http://schemas.microsoft.com/office/drawing/2014/main" val="20005"/>
                    </a:ext>
                  </a:extLst>
                </a:gridCol>
              </a:tblGrid>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base 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signo magnitud</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exceso a 8</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exceso a 7</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negativos C –1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+7</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1110  </a:t>
                      </a:r>
                      <a:r>
                        <a:rPr kumimoji="0" lang="es-ES_tradnl" sz="1500" b="0" i="0" u="none" strike="noStrike" cap="none" normalizeH="0" baseline="0">
                          <a:ln>
                            <a:noFill/>
                          </a:ln>
                          <a:solidFill>
                            <a:schemeClr val="tx1"/>
                          </a:solidFill>
                          <a:effectLst/>
                          <a:latin typeface="Times New Roman" pitchFamily="18" charset="0"/>
                          <a:sym typeface="Symbol" pitchFamily="18" charset="2"/>
                        </a:rPr>
                        <a:t></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+6</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+5</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+4</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+3</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8300">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+2</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s-ES"/>
                    </a:p>
                  </a:txBody>
                  <a:tcPr/>
                </a:tc>
                <a:tc vMerge="1">
                  <a:txBody>
                    <a:bodyPr/>
                    <a:lstStyle/>
                    <a:p>
                      <a:endParaRPr lang="es-ES"/>
                    </a:p>
                  </a:txBody>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-2</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-3</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-4</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0 100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68300">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-5</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-6</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0 010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-7</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1 111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0 001</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1 000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36988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-8</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500" b="0" i="0" u="none" strike="noStrike" cap="none" normalizeH="0" baseline="0">
                          <a:ln>
                            <a:noFill/>
                          </a:ln>
                          <a:solidFill>
                            <a:schemeClr val="tx1"/>
                          </a:solidFill>
                          <a:effectLst/>
                          <a:latin typeface="Times New Roman" pitchFamily="18" charset="0"/>
                        </a:rPr>
                        <a:t>0 000</a:t>
                      </a: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endParaRPr kumimoji="0" lang="es-ES" sz="15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ChangeArrowheads="1"/>
          </p:cNvSpPr>
          <p:nvPr/>
        </p:nvSpPr>
        <p:spPr bwMode="auto">
          <a:xfrm>
            <a:off x="742950" y="2339975"/>
            <a:ext cx="8415338" cy="4860925"/>
          </a:xfrm>
          <a:prstGeom prst="rect">
            <a:avLst/>
          </a:prstGeom>
          <a:noFill/>
          <a:ln w="9525">
            <a:noFill/>
            <a:miter lim="800000"/>
            <a:headEnd/>
            <a:tailEnd/>
          </a:ln>
        </p:spPr>
        <p:txBody>
          <a:bodyPr lIns="100191" tIns="50095" rIns="100191" bIns="50095"/>
          <a:lstStyle/>
          <a:p>
            <a:pPr marL="376238" indent="-376238" algn="l" defTabSz="1001713">
              <a:spcBef>
                <a:spcPct val="20000"/>
              </a:spcBef>
              <a:buFontTx/>
              <a:buChar char="•"/>
            </a:pPr>
            <a:r>
              <a:rPr lang="es-ES_tradnl" sz="3100" dirty="0"/>
              <a:t>Negativos: complemento a 1, </a:t>
            </a:r>
            <a:r>
              <a:rPr lang="es-ES_tradnl" sz="3100" b="1" dirty="0"/>
              <a:t>más uno</a:t>
            </a:r>
          </a:p>
          <a:p>
            <a:pPr marL="376238" indent="-376238" algn="l" defTabSz="1001713">
              <a:spcBef>
                <a:spcPct val="20000"/>
              </a:spcBef>
              <a:buFontTx/>
              <a:buChar char="•"/>
            </a:pPr>
            <a:r>
              <a:rPr lang="es-ES_tradnl" sz="3100" dirty="0"/>
              <a:t>Ejemplo: -23 con 6 bits </a:t>
            </a:r>
          </a:p>
          <a:p>
            <a:pPr marL="1252538" lvl="2" indent="-250825" algn="l" defTabSz="1001713">
              <a:spcBef>
                <a:spcPct val="20000"/>
              </a:spcBef>
            </a:pPr>
            <a:r>
              <a:rPr lang="es-ES_tradnl" sz="3100" dirty="0"/>
              <a:t>(recordemos </a:t>
            </a:r>
            <a:r>
              <a:rPr lang="es-ES_tradnl" sz="3100" i="1" dirty="0" err="1"/>
              <a:t>bn</a:t>
            </a:r>
            <a:r>
              <a:rPr lang="es-ES_tradnl" sz="3100" i="1" dirty="0"/>
              <a:t>(23)=10111</a:t>
            </a:r>
            <a:r>
              <a:rPr lang="es-ES_tradnl" sz="3100" dirty="0"/>
              <a:t>)</a:t>
            </a:r>
          </a:p>
          <a:p>
            <a:pPr marL="1252538" lvl="2" indent="-250825" algn="l" defTabSz="1001713">
              <a:spcBef>
                <a:spcPct val="20000"/>
              </a:spcBef>
            </a:pPr>
            <a:r>
              <a:rPr lang="es-ES_tradnl" sz="3100" dirty="0"/>
              <a:t>Signo: 1</a:t>
            </a:r>
          </a:p>
          <a:p>
            <a:pPr marL="1252538" lvl="2" indent="-250825" algn="l" defTabSz="1001713">
              <a:spcBef>
                <a:spcPct val="20000"/>
              </a:spcBef>
            </a:pPr>
            <a:r>
              <a:rPr lang="es-ES_tradnl" sz="2600" dirty="0"/>
              <a:t>C-1(23)= 01000 </a:t>
            </a:r>
            <a:r>
              <a:rPr lang="es-ES_tradnl" sz="2600" dirty="0">
                <a:sym typeface="Wingdings" pitchFamily="2" charset="2"/>
              </a:rPr>
              <a:t> C-2(23)= 01000+1= 01001</a:t>
            </a:r>
            <a:endParaRPr lang="es-ES_tradnl" sz="2600" dirty="0"/>
          </a:p>
          <a:p>
            <a:pPr marL="1252538" lvl="2" indent="-250825" algn="l" defTabSz="1001713">
              <a:spcBef>
                <a:spcPct val="20000"/>
              </a:spcBef>
            </a:pPr>
            <a:r>
              <a:rPr lang="es-ES_tradnl" sz="2600" dirty="0"/>
              <a:t>Resultado: 1 01001</a:t>
            </a:r>
          </a:p>
        </p:txBody>
      </p:sp>
      <p:sp>
        <p:nvSpPr>
          <p:cNvPr id="57348" name="Rectangle 3"/>
          <p:cNvSpPr>
            <a:spLocks noChangeArrowheads="1"/>
          </p:cNvSpPr>
          <p:nvPr/>
        </p:nvSpPr>
        <p:spPr bwMode="auto">
          <a:xfrm>
            <a:off x="330200" y="719138"/>
            <a:ext cx="9077325" cy="1350962"/>
          </a:xfrm>
          <a:prstGeom prst="rect">
            <a:avLst/>
          </a:prstGeom>
          <a:noFill/>
          <a:ln w="9525">
            <a:noFill/>
            <a:miter lim="800000"/>
            <a:headEnd/>
            <a:tailEnd/>
          </a:ln>
        </p:spPr>
        <p:txBody>
          <a:bodyPr lIns="100191" tIns="50095" rIns="100191" bIns="50095" anchor="ctr"/>
          <a:lstStyle/>
          <a:p>
            <a:pPr defTabSz="1001713"/>
            <a:r>
              <a:rPr lang="es-ES_tradnl" sz="3500">
                <a:solidFill>
                  <a:schemeClr val="tx2"/>
                </a:solidFill>
              </a:rPr>
              <a:t>Representación “negativos en complemento a 2”</a:t>
            </a:r>
            <a:endParaRPr lang="es-ES" sz="3500">
              <a:solidFill>
                <a:schemeClr val="tx2"/>
              </a:solidFill>
            </a:endParaRPr>
          </a:p>
        </p:txBody>
      </p:sp>
      <p:sp>
        <p:nvSpPr>
          <p:cNvPr id="57349" name="Line 4"/>
          <p:cNvSpPr>
            <a:spLocks noChangeShapeType="1"/>
          </p:cNvSpPr>
          <p:nvPr/>
        </p:nvSpPr>
        <p:spPr bwMode="auto">
          <a:xfrm>
            <a:off x="3006725" y="4483100"/>
            <a:ext cx="319088" cy="811213"/>
          </a:xfrm>
          <a:prstGeom prst="line">
            <a:avLst/>
          </a:prstGeom>
          <a:noFill/>
          <a:ln w="9525">
            <a:solidFill>
              <a:schemeClr val="tx1"/>
            </a:solidFill>
            <a:round/>
            <a:headEnd/>
            <a:tailEnd type="triangle" w="med" len="med"/>
          </a:ln>
        </p:spPr>
        <p:txBody>
          <a:bodyPr/>
          <a:lstStyle/>
          <a:p>
            <a:endParaRPr lang="es-ES"/>
          </a:p>
        </p:txBody>
      </p:sp>
      <p:sp>
        <p:nvSpPr>
          <p:cNvPr id="57350" name="Line 5"/>
          <p:cNvSpPr>
            <a:spLocks noChangeShapeType="1"/>
          </p:cNvSpPr>
          <p:nvPr/>
        </p:nvSpPr>
        <p:spPr bwMode="auto">
          <a:xfrm flipH="1">
            <a:off x="4733925" y="5130800"/>
            <a:ext cx="2557463" cy="269875"/>
          </a:xfrm>
          <a:prstGeom prst="line">
            <a:avLst/>
          </a:prstGeom>
          <a:noFill/>
          <a:ln w="9525">
            <a:solidFill>
              <a:schemeClr val="tx1"/>
            </a:solidFill>
            <a:round/>
            <a:headEnd/>
            <a:tailEnd type="triangle" w="med" len="med"/>
          </a:ln>
        </p:spPr>
        <p:txBody>
          <a:bodyPr/>
          <a:lstStyle/>
          <a:p>
            <a:endParaRPr lang="es-E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s-ES_tradnl"/>
              <a:t>¿Qué tipos de instrucciones?</a:t>
            </a:r>
            <a:endParaRPr lang="es-ES"/>
          </a:p>
        </p:txBody>
      </p:sp>
      <p:sp>
        <p:nvSpPr>
          <p:cNvPr id="14340" name="Rectangle 3"/>
          <p:cNvSpPr>
            <a:spLocks noGrp="1" noChangeArrowheads="1"/>
          </p:cNvSpPr>
          <p:nvPr>
            <p:ph sz="quarter" idx="1"/>
          </p:nvPr>
        </p:nvSpPr>
        <p:spPr>
          <a:xfrm>
            <a:off x="742950" y="2339975"/>
            <a:ext cx="9158288" cy="4860925"/>
          </a:xfrm>
        </p:spPr>
        <p:txBody>
          <a:bodyPr/>
          <a:lstStyle/>
          <a:p>
            <a:pPr eaLnBrk="1" hangingPunct="1"/>
            <a:r>
              <a:rPr lang="es-ES_tradnl"/>
              <a:t>Muy simples.  Ejemplo:</a:t>
            </a:r>
          </a:p>
          <a:p>
            <a:pPr lvl="1" eaLnBrk="1" hangingPunct="1"/>
            <a:r>
              <a:rPr lang="es-ES_tradnl"/>
              <a:t>Almacenar ciertos </a:t>
            </a:r>
            <a:r>
              <a:rPr lang="es-ES_tradnl" i="1"/>
              <a:t>datos</a:t>
            </a:r>
            <a:r>
              <a:rPr lang="es-ES_tradnl"/>
              <a:t> en registros</a:t>
            </a:r>
          </a:p>
          <a:p>
            <a:pPr lvl="1" eaLnBrk="1" hangingPunct="1"/>
            <a:r>
              <a:rPr lang="es-ES_tradnl"/>
              <a:t>Almacenar ciertos </a:t>
            </a:r>
            <a:r>
              <a:rPr lang="es-ES_tradnl" i="1"/>
              <a:t>datos</a:t>
            </a:r>
            <a:r>
              <a:rPr lang="es-ES_tradnl"/>
              <a:t> en alguna posición de memoria</a:t>
            </a:r>
          </a:p>
          <a:p>
            <a:pPr lvl="1" eaLnBrk="1" hangingPunct="1"/>
            <a:r>
              <a:rPr lang="es-ES_tradnl"/>
              <a:t>Realizar una operación elemental con los </a:t>
            </a:r>
            <a:r>
              <a:rPr lang="es-ES_tradnl" i="1"/>
              <a:t>datos</a:t>
            </a:r>
            <a:r>
              <a:rPr lang="es-ES_tradnl"/>
              <a:t> y guardar el resultado en algún sitio (memoria o registro)</a:t>
            </a:r>
          </a:p>
          <a:p>
            <a:pPr lvl="2" eaLnBrk="1" hangingPunct="1"/>
            <a:r>
              <a:rPr lang="es-ES_tradnl"/>
              <a:t>sumas, restas, and, or</a:t>
            </a:r>
          </a:p>
          <a:p>
            <a:pPr lvl="2" eaLnBrk="1" hangingPunct="1"/>
            <a:r>
              <a:rPr lang="es-ES_tradnl"/>
              <a:t>opuesto, inverso, not, etc...</a:t>
            </a:r>
          </a:p>
          <a:p>
            <a:pPr eaLnBrk="1" hangingPunct="1"/>
            <a:r>
              <a:rPr lang="es-ES_tradnl"/>
              <a:t>Se representan en binario:    </a:t>
            </a:r>
            <a:r>
              <a:rPr lang="es-ES_tradnl" sz="2000"/>
              <a:t>NOT Reg3            </a:t>
            </a:r>
            <a:r>
              <a:rPr lang="es-ES_tradnl" sz="2200"/>
              <a:t>01001 00011</a:t>
            </a:r>
            <a:r>
              <a:rPr lang="es-ES_tradnl"/>
              <a:t> </a:t>
            </a:r>
            <a:endParaRPr lang="es-ES"/>
          </a:p>
        </p:txBody>
      </p:sp>
      <p:sp>
        <p:nvSpPr>
          <p:cNvPr id="14341" name="AutoShape 4"/>
          <p:cNvSpPr>
            <a:spLocks noChangeArrowheads="1"/>
          </p:cNvSpPr>
          <p:nvPr/>
        </p:nvSpPr>
        <p:spPr bwMode="auto">
          <a:xfrm>
            <a:off x="6735990" y="5778500"/>
            <a:ext cx="495300" cy="179388"/>
          </a:xfrm>
          <a:prstGeom prst="lightningBolt">
            <a:avLst/>
          </a:prstGeom>
          <a:solidFill>
            <a:schemeClr val="accent1"/>
          </a:solidFill>
          <a:ln w="9525">
            <a:solidFill>
              <a:schemeClr val="tx1"/>
            </a:solidFill>
            <a:miter lim="800000"/>
            <a:headEnd/>
            <a:tailEnd/>
          </a:ln>
        </p:spPr>
        <p:txBody>
          <a:bodyPr wrap="none" anchor="ctr"/>
          <a:lstStyle/>
          <a:p>
            <a:endParaRPr lang="es-E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es-ES_tradnl"/>
              <a:t>¡ Aviso Importante !</a:t>
            </a:r>
            <a:endParaRPr lang="es-ES"/>
          </a:p>
        </p:txBody>
      </p:sp>
      <p:sp>
        <p:nvSpPr>
          <p:cNvPr id="58372" name="Rectangle 3"/>
          <p:cNvSpPr>
            <a:spLocks noGrp="1" noChangeArrowheads="1"/>
          </p:cNvSpPr>
          <p:nvPr>
            <p:ph sz="quarter" idx="1"/>
          </p:nvPr>
        </p:nvSpPr>
        <p:spPr/>
        <p:txBody>
          <a:bodyPr/>
          <a:lstStyle/>
          <a:p>
            <a:pPr algn="ctr" eaLnBrk="1" hangingPunct="1">
              <a:buFontTx/>
              <a:buNone/>
            </a:pPr>
            <a:r>
              <a:rPr lang="es-ES_tradnl"/>
              <a:t>¡Sólo los negativos invierten los bits!</a:t>
            </a:r>
            <a:endParaRPr lang="es-E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sz="quarter" idx="1"/>
          </p:nvPr>
        </p:nvSpPr>
        <p:spPr/>
        <p:txBody>
          <a:bodyPr/>
          <a:lstStyle/>
          <a:p>
            <a:pPr eaLnBrk="1" hangingPunct="1"/>
            <a:r>
              <a:rPr lang="es-ES_tradnl"/>
              <a:t>Problema: ¿Qué representa 010111, si está en formato N-2? </a:t>
            </a:r>
          </a:p>
          <a:p>
            <a:pPr eaLnBrk="1" hangingPunct="1"/>
            <a:r>
              <a:rPr lang="es-ES_tradnl"/>
              <a:t>Respuesta: +23  (¡no invertimos bits, porque es positivo!)</a:t>
            </a:r>
          </a:p>
          <a:p>
            <a:pPr eaLnBrk="1" hangingPunct="1"/>
            <a:endParaRPr lang="es-ES_tradnl"/>
          </a:p>
          <a:p>
            <a:pPr eaLnBrk="1" hangingPunct="1"/>
            <a:r>
              <a:rPr lang="es-ES_tradnl"/>
              <a:t>Problema: ¿Qué representa 100111, si está en formato N-2? </a:t>
            </a:r>
          </a:p>
          <a:p>
            <a:pPr eaLnBrk="1" hangingPunct="1"/>
            <a:endParaRPr lang="es-ES"/>
          </a:p>
        </p:txBody>
      </p:sp>
      <p:sp>
        <p:nvSpPr>
          <p:cNvPr id="59396" name="Rectangle 4"/>
          <p:cNvSpPr>
            <a:spLocks noChangeArrowheads="1"/>
          </p:cNvSpPr>
          <p:nvPr/>
        </p:nvSpPr>
        <p:spPr bwMode="auto">
          <a:xfrm>
            <a:off x="411956" y="80624"/>
            <a:ext cx="9077325" cy="1350962"/>
          </a:xfrm>
          <a:prstGeom prst="rect">
            <a:avLst/>
          </a:prstGeom>
          <a:noFill/>
          <a:ln w="9525">
            <a:noFill/>
            <a:miter lim="800000"/>
            <a:headEnd/>
            <a:tailEnd/>
          </a:ln>
        </p:spPr>
        <p:txBody>
          <a:bodyPr lIns="100191" tIns="50095" rIns="100191" bIns="50095" anchor="ctr"/>
          <a:lstStyle/>
          <a:p>
            <a:pPr defTabSz="1001713"/>
            <a:r>
              <a:rPr lang="es-ES_tradnl" sz="3500" dirty="0">
                <a:solidFill>
                  <a:schemeClr val="tx2"/>
                </a:solidFill>
              </a:rPr>
              <a:t>Representación “negativos en complemento a 2”</a:t>
            </a:r>
            <a:endParaRPr lang="es-ES" sz="3500" dirty="0">
              <a:solidFill>
                <a:schemeClr val="tx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ChangeArrowheads="1"/>
          </p:cNvSpPr>
          <p:nvPr/>
        </p:nvSpPr>
        <p:spPr bwMode="auto">
          <a:xfrm>
            <a:off x="330200" y="43657"/>
            <a:ext cx="9077325" cy="1350962"/>
          </a:xfrm>
          <a:prstGeom prst="rect">
            <a:avLst/>
          </a:prstGeom>
          <a:noFill/>
          <a:ln w="9525">
            <a:noFill/>
            <a:miter lim="800000"/>
            <a:headEnd/>
            <a:tailEnd/>
          </a:ln>
        </p:spPr>
        <p:txBody>
          <a:bodyPr lIns="100191" tIns="50095" rIns="100191" bIns="50095" anchor="ctr"/>
          <a:lstStyle/>
          <a:p>
            <a:pPr defTabSz="1001713"/>
            <a:r>
              <a:rPr lang="es-ES_tradnl" sz="3500" dirty="0">
                <a:solidFill>
                  <a:schemeClr val="tx2"/>
                </a:solidFill>
              </a:rPr>
              <a:t>Representación “negativos en complemento a 2”</a:t>
            </a:r>
            <a:endParaRPr lang="es-ES" sz="3500" dirty="0">
              <a:solidFill>
                <a:schemeClr val="tx2"/>
              </a:solidFill>
            </a:endParaRPr>
          </a:p>
        </p:txBody>
      </p:sp>
      <p:sp>
        <p:nvSpPr>
          <p:cNvPr id="60420" name="Rectangle 3"/>
          <p:cNvSpPr>
            <a:spLocks noChangeArrowheads="1"/>
          </p:cNvSpPr>
          <p:nvPr/>
        </p:nvSpPr>
        <p:spPr bwMode="auto">
          <a:xfrm>
            <a:off x="742950" y="1889125"/>
            <a:ext cx="8415338" cy="4862513"/>
          </a:xfrm>
          <a:prstGeom prst="rect">
            <a:avLst/>
          </a:prstGeom>
          <a:noFill/>
          <a:ln w="9525">
            <a:noFill/>
            <a:miter lim="800000"/>
            <a:headEnd/>
            <a:tailEnd/>
          </a:ln>
        </p:spPr>
        <p:txBody>
          <a:bodyPr lIns="100191" tIns="50095" rIns="100191" bIns="50095"/>
          <a:lstStyle/>
          <a:p>
            <a:pPr marL="376238" indent="-376238" algn="l" defTabSz="1001713">
              <a:spcBef>
                <a:spcPct val="20000"/>
              </a:spcBef>
              <a:buFontTx/>
              <a:buChar char="•"/>
            </a:pPr>
            <a:r>
              <a:rPr lang="es-ES_tradnl" sz="3100"/>
              <a:t>¿Qué representa 100111, si está en formato N-2? </a:t>
            </a:r>
          </a:p>
          <a:p>
            <a:pPr marL="814388" lvl="1" indent="-312738" algn="l" defTabSz="1001713">
              <a:spcBef>
                <a:spcPct val="20000"/>
              </a:spcBef>
              <a:buFontTx/>
              <a:buChar char="–"/>
            </a:pPr>
            <a:r>
              <a:rPr lang="es-ES_tradnl" sz="2200"/>
              <a:t>Identificar signo: </a:t>
            </a:r>
            <a:r>
              <a:rPr lang="es-ES_tradnl" sz="2200" i="1"/>
              <a:t>es negativo</a:t>
            </a:r>
          </a:p>
          <a:p>
            <a:pPr marL="814388" lvl="1" indent="-312738" algn="l" defTabSz="1001713">
              <a:spcBef>
                <a:spcPct val="20000"/>
              </a:spcBef>
              <a:buFontTx/>
              <a:buChar char="–"/>
            </a:pPr>
            <a:r>
              <a:rPr lang="es-ES_tradnl" sz="2200"/>
              <a:t>Si es negativo: Por definición  00111 (7) es el complemento a 32  de 25; la solución es -25</a:t>
            </a:r>
          </a:p>
          <a:p>
            <a:pPr marL="814388" lvl="1" indent="-312738" algn="l" defTabSz="1001713">
              <a:spcBef>
                <a:spcPct val="20000"/>
              </a:spcBef>
              <a:buFontTx/>
              <a:buChar char="–"/>
            </a:pPr>
            <a:r>
              <a:rPr lang="es-ES_tradnl" sz="2200"/>
              <a:t>Alternativa más fácil: si es negativo, al resto de la cadena: </a:t>
            </a:r>
          </a:p>
          <a:p>
            <a:pPr marL="1252538" lvl="2" indent="-250825" algn="l" defTabSz="1001713">
              <a:spcBef>
                <a:spcPct val="20000"/>
              </a:spcBef>
            </a:pPr>
            <a:r>
              <a:rPr lang="es-ES_tradnl" sz="2200"/>
              <a:t>a) Restar 1			00110</a:t>
            </a:r>
          </a:p>
          <a:p>
            <a:pPr marL="1252538" lvl="2" indent="-250825" algn="l" defTabSz="1001713">
              <a:spcBef>
                <a:spcPct val="20000"/>
              </a:spcBef>
            </a:pPr>
            <a:r>
              <a:rPr lang="es-ES_tradnl" sz="2200"/>
              <a:t>b) Invertir bits			11001</a:t>
            </a:r>
          </a:p>
          <a:p>
            <a:pPr marL="1252538" lvl="2" indent="-250825" algn="l" defTabSz="1001713">
              <a:spcBef>
                <a:spcPct val="20000"/>
              </a:spcBef>
            </a:pPr>
            <a:r>
              <a:rPr lang="es-ES_tradnl" sz="2200"/>
              <a:t>c) Convertir de </a:t>
            </a:r>
            <a:r>
              <a:rPr lang="es-ES_tradnl" sz="2200" i="1"/>
              <a:t>bn</a:t>
            </a:r>
            <a:r>
              <a:rPr lang="es-ES_tradnl" sz="2200"/>
              <a:t> a base-10	25.         La solución es -25</a:t>
            </a:r>
          </a:p>
          <a:p>
            <a:pPr marL="814388" lvl="1" indent="-312738" algn="l" defTabSz="1001713">
              <a:spcBef>
                <a:spcPct val="20000"/>
              </a:spcBef>
              <a:buFontTx/>
              <a:buChar char="–"/>
            </a:pPr>
            <a:r>
              <a:rPr lang="es-ES_tradnl" sz="2200"/>
              <a:t>Otra más fácil aún: si es negativo , al resto de la cadena : </a:t>
            </a:r>
          </a:p>
          <a:p>
            <a:pPr marL="1252538" lvl="2" indent="-250825" algn="l" defTabSz="1001713">
              <a:spcBef>
                <a:spcPct val="20000"/>
              </a:spcBef>
            </a:pPr>
            <a:r>
              <a:rPr lang="es-ES_tradnl" sz="2200"/>
              <a:t>a) Invertir bits			11000</a:t>
            </a:r>
          </a:p>
          <a:p>
            <a:pPr marL="1252538" lvl="2" indent="-250825" algn="l" defTabSz="1001713">
              <a:spcBef>
                <a:spcPct val="20000"/>
              </a:spcBef>
            </a:pPr>
            <a:r>
              <a:rPr lang="es-ES_tradnl" sz="2200"/>
              <a:t>b) Sumar 1			11001</a:t>
            </a:r>
          </a:p>
          <a:p>
            <a:pPr marL="1252538" lvl="2" indent="-250825" algn="l" defTabSz="1001713">
              <a:spcBef>
                <a:spcPct val="20000"/>
              </a:spcBef>
            </a:pPr>
            <a:r>
              <a:rPr lang="es-ES_tradnl" sz="2200"/>
              <a:t>c) Convertir de </a:t>
            </a:r>
            <a:r>
              <a:rPr lang="es-ES_tradnl" sz="2200" i="1"/>
              <a:t>bn</a:t>
            </a:r>
            <a:r>
              <a:rPr lang="es-ES_tradnl" sz="2200"/>
              <a:t> a base-10	25.         La solución es -25</a:t>
            </a:r>
          </a:p>
          <a:p>
            <a:pPr marL="376238" indent="-376238" algn="l" defTabSz="1001713">
              <a:spcBef>
                <a:spcPct val="20000"/>
              </a:spcBef>
              <a:buFontTx/>
              <a:buChar char="•"/>
            </a:pPr>
            <a:endParaRPr lang="es-ES" sz="31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normAutofit fontScale="90000"/>
          </a:bodyPr>
          <a:lstStyle/>
          <a:p>
            <a:pPr eaLnBrk="1" hangingPunct="1"/>
            <a:r>
              <a:rPr lang="es-ES_tradnl"/>
              <a:t>Extensión de números y extensión del signo</a:t>
            </a:r>
            <a:endParaRPr lang="es-ES"/>
          </a:p>
        </p:txBody>
      </p:sp>
      <p:sp>
        <p:nvSpPr>
          <p:cNvPr id="62468" name="Rectangle 3"/>
          <p:cNvSpPr>
            <a:spLocks noGrp="1" noChangeArrowheads="1"/>
          </p:cNvSpPr>
          <p:nvPr>
            <p:ph sz="quarter" idx="1"/>
          </p:nvPr>
        </p:nvSpPr>
        <p:spPr/>
        <p:txBody>
          <a:bodyPr/>
          <a:lstStyle/>
          <a:p>
            <a:pPr eaLnBrk="1" hangingPunct="1"/>
            <a:r>
              <a:rPr lang="es-ES_tradnl"/>
              <a:t>Dada una </a:t>
            </a:r>
            <a:r>
              <a:rPr lang="es-ES_tradnl" b="1"/>
              <a:t>representación </a:t>
            </a:r>
            <a:r>
              <a:rPr lang="es-ES_tradnl"/>
              <a:t>con n bits de un cierto número ¿cómo se representaría con n+m bits?</a:t>
            </a:r>
          </a:p>
          <a:p>
            <a:pPr eaLnBrk="1" hangingPunct="1"/>
            <a:endParaRPr lang="es-ES_tradnl"/>
          </a:p>
          <a:p>
            <a:pPr eaLnBrk="1" hangingPunct="1"/>
            <a:r>
              <a:rPr lang="es-ES_tradnl"/>
              <a:t>s-m: Insertar m ceros entre el signo y la magnitud</a:t>
            </a:r>
          </a:p>
          <a:p>
            <a:pPr eaLnBrk="1" hangingPunct="1"/>
            <a:r>
              <a:rPr lang="es-ES_tradnl"/>
              <a:t>exceso: Insertar m ceros a la izquierda</a:t>
            </a:r>
          </a:p>
          <a:p>
            <a:pPr eaLnBrk="1" hangingPunct="1"/>
            <a:r>
              <a:rPr lang="es-ES_tradnl"/>
              <a:t>c-1 y c-2: Repetir el signo m veces a la izquierda</a:t>
            </a:r>
          </a:p>
          <a:p>
            <a:pPr algn="ctr" eaLnBrk="1" hangingPunct="1">
              <a:buFontTx/>
              <a:buNone/>
            </a:pPr>
            <a:r>
              <a:rPr lang="es-ES_tradnl"/>
              <a:t>“Extensión del signo”</a:t>
            </a:r>
          </a:p>
          <a:p>
            <a:pPr eaLnBrk="1" hangingPunct="1">
              <a:buFontTx/>
              <a:buNone/>
            </a:pPr>
            <a:endParaRPr lang="es-E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es-ES_tradnl"/>
              <a:t>Números en punto fijo</a:t>
            </a:r>
            <a:endParaRPr lang="es-ES"/>
          </a:p>
        </p:txBody>
      </p:sp>
      <p:sp>
        <p:nvSpPr>
          <p:cNvPr id="63492" name="Rectangle 3"/>
          <p:cNvSpPr>
            <a:spLocks noGrp="1" noChangeArrowheads="1"/>
          </p:cNvSpPr>
          <p:nvPr>
            <p:ph sz="quarter" idx="1"/>
          </p:nvPr>
        </p:nvSpPr>
        <p:spPr/>
        <p:txBody>
          <a:bodyPr/>
          <a:lstStyle/>
          <a:p>
            <a:pPr eaLnBrk="1" hangingPunct="1"/>
            <a:r>
              <a:rPr lang="es-ES_tradnl"/>
              <a:t>Naturales y enteros se conocen como</a:t>
            </a:r>
          </a:p>
          <a:p>
            <a:pPr lvl="1" eaLnBrk="1" hangingPunct="1">
              <a:buFontTx/>
              <a:buNone/>
            </a:pPr>
            <a:r>
              <a:rPr lang="es-ES_tradnl" sz="3100"/>
              <a:t>“Números en punto fijo, o coma fija”</a:t>
            </a:r>
          </a:p>
          <a:p>
            <a:pPr eaLnBrk="1" hangingPunct="1"/>
            <a:r>
              <a:rPr lang="es-ES_tradnl"/>
              <a:t>La coma de fracción está </a:t>
            </a:r>
            <a:r>
              <a:rPr lang="es-ES_tradnl" b="1"/>
              <a:t>fija</a:t>
            </a:r>
            <a:r>
              <a:rPr lang="es-ES_tradnl"/>
              <a:t> en el extremo derecho de los registros de almacenamiento:</a:t>
            </a:r>
          </a:p>
          <a:p>
            <a:pPr eaLnBrk="1" hangingPunct="1"/>
            <a:endParaRPr lang="es-ES_tradnl"/>
          </a:p>
          <a:p>
            <a:pPr eaLnBrk="1" hangingPunct="1"/>
            <a:endParaRPr lang="es-ES_tradnl"/>
          </a:p>
          <a:p>
            <a:pPr eaLnBrk="1" hangingPunct="1"/>
            <a:r>
              <a:rPr lang="es-ES_tradnl"/>
              <a:t>Se puede, no obstante,  </a:t>
            </a:r>
            <a:r>
              <a:rPr lang="es-ES_tradnl" b="1"/>
              <a:t>fijar </a:t>
            </a:r>
            <a:r>
              <a:rPr lang="es-ES_tradnl"/>
              <a:t>en otra posición:</a:t>
            </a:r>
            <a:endParaRPr lang="es-ES"/>
          </a:p>
        </p:txBody>
      </p:sp>
      <p:graphicFrame>
        <p:nvGraphicFramePr>
          <p:cNvPr id="40984" name="Group 24"/>
          <p:cNvGraphicFramePr>
            <a:graphicFrameLocks noGrp="1"/>
          </p:cNvGraphicFramePr>
          <p:nvPr>
            <p:extLst>
              <p:ext uri="{D42A27DB-BD31-4B8C-83A1-F6EECF244321}">
                <p14:modId xmlns:p14="http://schemas.microsoft.com/office/powerpoint/2010/main" val="244001333"/>
              </p:ext>
            </p:extLst>
          </p:nvPr>
        </p:nvGraphicFramePr>
        <p:xfrm>
          <a:off x="2392363" y="3690466"/>
          <a:ext cx="4456112" cy="628650"/>
        </p:xfrm>
        <a:graphic>
          <a:graphicData uri="http://schemas.openxmlformats.org/drawingml/2006/table">
            <a:tbl>
              <a:tblPr/>
              <a:tblGrid>
                <a:gridCol w="742950">
                  <a:extLst>
                    <a:ext uri="{9D8B030D-6E8A-4147-A177-3AD203B41FA5}">
                      <a16:colId xmlns:a16="http://schemas.microsoft.com/office/drawing/2014/main" val="20000"/>
                    </a:ext>
                  </a:extLst>
                </a:gridCol>
                <a:gridCol w="742950">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741362">
                  <a:extLst>
                    <a:ext uri="{9D8B030D-6E8A-4147-A177-3AD203B41FA5}">
                      <a16:colId xmlns:a16="http://schemas.microsoft.com/office/drawing/2014/main" val="20003"/>
                    </a:ext>
                  </a:extLst>
                </a:gridCol>
                <a:gridCol w="742950">
                  <a:extLst>
                    <a:ext uri="{9D8B030D-6E8A-4147-A177-3AD203B41FA5}">
                      <a16:colId xmlns:a16="http://schemas.microsoft.com/office/drawing/2014/main" val="20004"/>
                    </a:ext>
                  </a:extLst>
                </a:gridCol>
                <a:gridCol w="742950">
                  <a:extLst>
                    <a:ext uri="{9D8B030D-6E8A-4147-A177-3AD203B41FA5}">
                      <a16:colId xmlns:a16="http://schemas.microsoft.com/office/drawing/2014/main" val="20005"/>
                    </a:ext>
                  </a:extLst>
                </a:gridCol>
              </a:tblGrid>
              <a:tr h="628650">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1</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1</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0</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1</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1</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dirty="0">
                          <a:ln>
                            <a:noFill/>
                          </a:ln>
                          <a:solidFill>
                            <a:schemeClr val="tx1"/>
                          </a:solidFill>
                          <a:effectLst/>
                          <a:latin typeface="Times New Roman" pitchFamily="18" charset="0"/>
                        </a:rPr>
                        <a:t>1</a:t>
                      </a:r>
                      <a:endParaRPr kumimoji="0" lang="es-ES" sz="27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3509" name="Text Box 21"/>
          <p:cNvSpPr txBox="1">
            <a:spLocks noChangeArrowheads="1"/>
          </p:cNvSpPr>
          <p:nvPr/>
        </p:nvSpPr>
        <p:spPr bwMode="auto">
          <a:xfrm>
            <a:off x="6592205" y="3601020"/>
            <a:ext cx="577850" cy="1246187"/>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6600"/>
              <a:t>,</a:t>
            </a:r>
            <a:endParaRPr lang="es-ES" sz="66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es-ES_tradnl"/>
              <a:t>Números en punto fijo</a:t>
            </a:r>
            <a:endParaRPr lang="es-ES"/>
          </a:p>
        </p:txBody>
      </p:sp>
      <p:sp>
        <p:nvSpPr>
          <p:cNvPr id="64516" name="Rectangle 3"/>
          <p:cNvSpPr>
            <a:spLocks noGrp="1" noChangeArrowheads="1"/>
          </p:cNvSpPr>
          <p:nvPr>
            <p:ph sz="quarter" idx="1"/>
          </p:nvPr>
        </p:nvSpPr>
        <p:spPr>
          <a:xfrm>
            <a:off x="742950" y="2070100"/>
            <a:ext cx="8415338" cy="4860925"/>
          </a:xfrm>
        </p:spPr>
        <p:txBody>
          <a:bodyPr/>
          <a:lstStyle/>
          <a:p>
            <a:pPr eaLnBrk="1" hangingPunct="1">
              <a:lnSpc>
                <a:spcPct val="90000"/>
              </a:lnSpc>
            </a:pPr>
            <a:endParaRPr lang="es-ES_tradnl" dirty="0"/>
          </a:p>
          <a:p>
            <a:pPr eaLnBrk="1" hangingPunct="1">
              <a:lnSpc>
                <a:spcPct val="90000"/>
              </a:lnSpc>
            </a:pPr>
            <a:endParaRPr lang="es-ES_tradnl" dirty="0"/>
          </a:p>
          <a:p>
            <a:pPr eaLnBrk="1" hangingPunct="1">
              <a:lnSpc>
                <a:spcPct val="90000"/>
              </a:lnSpc>
            </a:pPr>
            <a:r>
              <a:rPr lang="es-ES_tradnl" dirty="0"/>
              <a:t>Posiciones de los dígitos: </a:t>
            </a:r>
            <a:r>
              <a:rPr lang="es-ES_tradnl" i="1" dirty="0"/>
              <a:t>i= -2..3</a:t>
            </a:r>
          </a:p>
          <a:p>
            <a:pPr eaLnBrk="1" hangingPunct="1">
              <a:lnSpc>
                <a:spcPct val="90000"/>
              </a:lnSpc>
            </a:pPr>
            <a:r>
              <a:rPr lang="es-ES_tradnl" dirty="0"/>
              <a:t>Pesos a la derecha de la coma: d</a:t>
            </a:r>
            <a:r>
              <a:rPr lang="es-ES_tradnl" baseline="-25000" dirty="0"/>
              <a:t>i</a:t>
            </a:r>
            <a:r>
              <a:rPr lang="es-ES_tradnl" dirty="0"/>
              <a:t>·2</a:t>
            </a:r>
            <a:r>
              <a:rPr lang="es-ES_tradnl" baseline="30000" dirty="0"/>
              <a:t>i    </a:t>
            </a:r>
            <a:r>
              <a:rPr lang="es-ES_tradnl" dirty="0"/>
              <a:t>(igual)</a:t>
            </a:r>
            <a:endParaRPr lang="es-ES_tradnl" baseline="30000" dirty="0"/>
          </a:p>
          <a:p>
            <a:pPr eaLnBrk="1" hangingPunct="1">
              <a:lnSpc>
                <a:spcPct val="90000"/>
              </a:lnSpc>
            </a:pPr>
            <a:r>
              <a:rPr lang="es-ES_tradnl" dirty="0"/>
              <a:t>En el ejemplo, los pesos son 0.5 y 0.25</a:t>
            </a:r>
          </a:p>
          <a:p>
            <a:pPr eaLnBrk="1" hangingPunct="1">
              <a:lnSpc>
                <a:spcPct val="90000"/>
              </a:lnSpc>
            </a:pPr>
            <a:r>
              <a:rPr lang="es-ES_tradnl" dirty="0"/>
              <a:t>Para ejercicios sobre complemento a 2, se suma 1 al dígito más a la derecha.</a:t>
            </a:r>
          </a:p>
          <a:p>
            <a:pPr eaLnBrk="1" hangingPunct="1">
              <a:lnSpc>
                <a:spcPct val="90000"/>
              </a:lnSpc>
            </a:pPr>
            <a:r>
              <a:rPr lang="es-ES_tradnl" dirty="0"/>
              <a:t>El problema directo es diferente para las partes entera y fracción:</a:t>
            </a:r>
            <a:endParaRPr lang="es-ES" dirty="0"/>
          </a:p>
        </p:txBody>
      </p:sp>
      <p:graphicFrame>
        <p:nvGraphicFramePr>
          <p:cNvPr id="42008" name="Group 24"/>
          <p:cNvGraphicFramePr>
            <a:graphicFrameLocks noGrp="1"/>
          </p:cNvGraphicFramePr>
          <p:nvPr>
            <p:extLst>
              <p:ext uri="{D42A27DB-BD31-4B8C-83A1-F6EECF244321}">
                <p14:modId xmlns:p14="http://schemas.microsoft.com/office/powerpoint/2010/main" val="1068417220"/>
              </p:ext>
            </p:extLst>
          </p:nvPr>
        </p:nvGraphicFramePr>
        <p:xfrm>
          <a:off x="2142307" y="1845469"/>
          <a:ext cx="4456112" cy="630238"/>
        </p:xfrm>
        <a:graphic>
          <a:graphicData uri="http://schemas.openxmlformats.org/drawingml/2006/table">
            <a:tbl>
              <a:tblPr/>
              <a:tblGrid>
                <a:gridCol w="742950">
                  <a:extLst>
                    <a:ext uri="{9D8B030D-6E8A-4147-A177-3AD203B41FA5}">
                      <a16:colId xmlns:a16="http://schemas.microsoft.com/office/drawing/2014/main" val="20000"/>
                    </a:ext>
                  </a:extLst>
                </a:gridCol>
                <a:gridCol w="766812">
                  <a:extLst>
                    <a:ext uri="{9D8B030D-6E8A-4147-A177-3AD203B41FA5}">
                      <a16:colId xmlns:a16="http://schemas.microsoft.com/office/drawing/2014/main" val="20001"/>
                    </a:ext>
                  </a:extLst>
                </a:gridCol>
                <a:gridCol w="719088">
                  <a:extLst>
                    <a:ext uri="{9D8B030D-6E8A-4147-A177-3AD203B41FA5}">
                      <a16:colId xmlns:a16="http://schemas.microsoft.com/office/drawing/2014/main" val="20002"/>
                    </a:ext>
                  </a:extLst>
                </a:gridCol>
                <a:gridCol w="741362">
                  <a:extLst>
                    <a:ext uri="{9D8B030D-6E8A-4147-A177-3AD203B41FA5}">
                      <a16:colId xmlns:a16="http://schemas.microsoft.com/office/drawing/2014/main" val="20003"/>
                    </a:ext>
                  </a:extLst>
                </a:gridCol>
                <a:gridCol w="742950">
                  <a:extLst>
                    <a:ext uri="{9D8B030D-6E8A-4147-A177-3AD203B41FA5}">
                      <a16:colId xmlns:a16="http://schemas.microsoft.com/office/drawing/2014/main" val="20004"/>
                    </a:ext>
                  </a:extLst>
                </a:gridCol>
                <a:gridCol w="742950">
                  <a:extLst>
                    <a:ext uri="{9D8B030D-6E8A-4147-A177-3AD203B41FA5}">
                      <a16:colId xmlns:a16="http://schemas.microsoft.com/office/drawing/2014/main" val="20005"/>
                    </a:ext>
                  </a:extLst>
                </a:gridCol>
              </a:tblGrid>
              <a:tr h="630238">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1</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1</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0</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1</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1</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dirty="0">
                          <a:ln>
                            <a:noFill/>
                          </a:ln>
                          <a:solidFill>
                            <a:schemeClr val="tx1"/>
                          </a:solidFill>
                          <a:effectLst/>
                          <a:latin typeface="Times New Roman" pitchFamily="18" charset="0"/>
                        </a:rPr>
                        <a:t>1</a:t>
                      </a:r>
                      <a:endParaRPr kumimoji="0" lang="es-ES" sz="2700" b="0" i="0" u="none" strike="noStrike" cap="none" normalizeH="0" baseline="0" dirty="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4533" name="Text Box 20"/>
          <p:cNvSpPr txBox="1">
            <a:spLocks noChangeArrowheads="1"/>
          </p:cNvSpPr>
          <p:nvPr/>
        </p:nvSpPr>
        <p:spPr bwMode="auto">
          <a:xfrm>
            <a:off x="4898571" y="1746250"/>
            <a:ext cx="577850" cy="1247775"/>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6600" dirty="0"/>
              <a:t>,</a:t>
            </a:r>
            <a:endParaRPr lang="es-ES" sz="66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pPr eaLnBrk="1" hangingPunct="1"/>
            <a:r>
              <a:rPr lang="es-ES_tradnl"/>
              <a:t>Convertir 2.5625 a </a:t>
            </a:r>
            <a:r>
              <a:rPr lang="es-ES_tradnl" i="1"/>
              <a:t>bn de 4,4 bits</a:t>
            </a:r>
            <a:endParaRPr lang="es-ES"/>
          </a:p>
        </p:txBody>
      </p:sp>
      <p:sp>
        <p:nvSpPr>
          <p:cNvPr id="65540" name="Rectangle 3"/>
          <p:cNvSpPr>
            <a:spLocks noGrp="1" noChangeArrowheads="1"/>
          </p:cNvSpPr>
          <p:nvPr>
            <p:ph sz="quarter" idx="1"/>
          </p:nvPr>
        </p:nvSpPr>
        <p:spPr>
          <a:xfrm>
            <a:off x="742950" y="2339975"/>
            <a:ext cx="3300413" cy="4860925"/>
          </a:xfrm>
        </p:spPr>
        <p:txBody>
          <a:bodyPr/>
          <a:lstStyle/>
          <a:p>
            <a:pPr eaLnBrk="1" hangingPunct="1"/>
            <a:r>
              <a:rPr lang="es-ES_tradnl"/>
              <a:t>Parte entera:	</a:t>
            </a:r>
          </a:p>
          <a:p>
            <a:pPr eaLnBrk="1" hangingPunct="1">
              <a:buFontTx/>
              <a:buNone/>
            </a:pPr>
            <a:r>
              <a:rPr lang="es-ES_tradnl"/>
              <a:t>2:2=1 resto 0</a:t>
            </a:r>
          </a:p>
          <a:p>
            <a:pPr eaLnBrk="1" hangingPunct="1">
              <a:buFontTx/>
              <a:buNone/>
            </a:pPr>
            <a:r>
              <a:rPr lang="es-ES_tradnl"/>
              <a:t>1:2=0 resto 1</a:t>
            </a:r>
          </a:p>
          <a:p>
            <a:pPr eaLnBrk="1" hangingPunct="1">
              <a:buFontTx/>
              <a:buNone/>
            </a:pPr>
            <a:r>
              <a:rPr lang="es-ES_tradnl"/>
              <a:t>0:2=0 resto 0</a:t>
            </a:r>
            <a:endParaRPr lang="es-ES"/>
          </a:p>
          <a:p>
            <a:pPr eaLnBrk="1" hangingPunct="1">
              <a:buFontTx/>
              <a:buNone/>
            </a:pPr>
            <a:r>
              <a:rPr lang="es-ES_tradnl"/>
              <a:t>0:2=0 resto 0</a:t>
            </a:r>
            <a:endParaRPr lang="es-ES"/>
          </a:p>
          <a:p>
            <a:pPr eaLnBrk="1" hangingPunct="1">
              <a:buFontTx/>
              <a:buNone/>
            </a:pPr>
            <a:endParaRPr lang="es-ES"/>
          </a:p>
        </p:txBody>
      </p:sp>
      <p:sp>
        <p:nvSpPr>
          <p:cNvPr id="65541" name="Rectangle 4"/>
          <p:cNvSpPr>
            <a:spLocks noChangeArrowheads="1"/>
          </p:cNvSpPr>
          <p:nvPr/>
        </p:nvSpPr>
        <p:spPr bwMode="auto">
          <a:xfrm>
            <a:off x="4867275" y="2251075"/>
            <a:ext cx="4621213" cy="4860925"/>
          </a:xfrm>
          <a:prstGeom prst="rect">
            <a:avLst/>
          </a:prstGeom>
          <a:noFill/>
          <a:ln w="9525">
            <a:noFill/>
            <a:miter lim="800000"/>
            <a:headEnd/>
            <a:tailEnd/>
          </a:ln>
        </p:spPr>
        <p:txBody>
          <a:bodyPr lIns="100191" tIns="50095" rIns="100191" bIns="50095"/>
          <a:lstStyle/>
          <a:p>
            <a:pPr marL="376238" indent="-376238" algn="l" defTabSz="1001713">
              <a:spcBef>
                <a:spcPct val="20000"/>
              </a:spcBef>
              <a:buFontTx/>
              <a:buChar char="•"/>
            </a:pPr>
            <a:r>
              <a:rPr lang="es-ES_tradnl" sz="3100"/>
              <a:t>Parte fracción:		</a:t>
            </a:r>
          </a:p>
          <a:p>
            <a:pPr marL="376238" indent="-376238" algn="l" defTabSz="1001713">
              <a:spcBef>
                <a:spcPct val="20000"/>
              </a:spcBef>
            </a:pPr>
            <a:r>
              <a:rPr lang="es-ES_tradnl" sz="3100"/>
              <a:t>0.5625*2= 1 . 125</a:t>
            </a:r>
          </a:p>
          <a:p>
            <a:pPr marL="376238" indent="-376238" algn="l" defTabSz="1001713">
              <a:spcBef>
                <a:spcPct val="20000"/>
              </a:spcBef>
            </a:pPr>
            <a:r>
              <a:rPr lang="es-ES_tradnl" sz="3100"/>
              <a:t>0.125  *2= 0 . 25  </a:t>
            </a:r>
          </a:p>
          <a:p>
            <a:pPr marL="376238" indent="-376238" algn="l" defTabSz="1001713">
              <a:spcBef>
                <a:spcPct val="20000"/>
              </a:spcBef>
            </a:pPr>
            <a:r>
              <a:rPr lang="es-ES_tradnl" sz="3100"/>
              <a:t>0.25    *2= 0 . 5</a:t>
            </a:r>
          </a:p>
          <a:p>
            <a:pPr marL="376238" indent="-376238" algn="l" defTabSz="1001713">
              <a:spcBef>
                <a:spcPct val="20000"/>
              </a:spcBef>
            </a:pPr>
            <a:r>
              <a:rPr lang="es-ES_tradnl" sz="3100"/>
              <a:t>0.5      *2= 1 . 0</a:t>
            </a:r>
            <a:endParaRPr lang="es-ES" sz="3100"/>
          </a:p>
        </p:txBody>
      </p:sp>
      <p:sp>
        <p:nvSpPr>
          <p:cNvPr id="65542" name="Oval 5"/>
          <p:cNvSpPr>
            <a:spLocks noChangeArrowheads="1"/>
          </p:cNvSpPr>
          <p:nvPr/>
        </p:nvSpPr>
        <p:spPr bwMode="auto">
          <a:xfrm>
            <a:off x="2557463" y="2970213"/>
            <a:ext cx="495300" cy="2519362"/>
          </a:xfrm>
          <a:prstGeom prst="ellipse">
            <a:avLst/>
          </a:prstGeom>
          <a:noFill/>
          <a:ln w="9525">
            <a:solidFill>
              <a:schemeClr val="tx1"/>
            </a:solidFill>
            <a:round/>
            <a:headEnd/>
            <a:tailEnd/>
          </a:ln>
        </p:spPr>
        <p:txBody>
          <a:bodyPr wrap="none" anchor="ctr"/>
          <a:lstStyle/>
          <a:p>
            <a:endParaRPr lang="es-ES"/>
          </a:p>
        </p:txBody>
      </p:sp>
      <p:sp>
        <p:nvSpPr>
          <p:cNvPr id="65543" name="Oval 6"/>
          <p:cNvSpPr>
            <a:spLocks noChangeArrowheads="1"/>
          </p:cNvSpPr>
          <p:nvPr/>
        </p:nvSpPr>
        <p:spPr bwMode="auto">
          <a:xfrm>
            <a:off x="6600825" y="2881313"/>
            <a:ext cx="495300" cy="2519362"/>
          </a:xfrm>
          <a:prstGeom prst="ellipse">
            <a:avLst/>
          </a:prstGeom>
          <a:noFill/>
          <a:ln w="9525">
            <a:solidFill>
              <a:schemeClr val="tx1"/>
            </a:solidFill>
            <a:round/>
            <a:headEnd/>
            <a:tailEnd/>
          </a:ln>
        </p:spPr>
        <p:txBody>
          <a:bodyPr wrap="none" anchor="ctr"/>
          <a:lstStyle/>
          <a:p>
            <a:endParaRPr lang="es-ES"/>
          </a:p>
        </p:txBody>
      </p:sp>
      <p:graphicFrame>
        <p:nvGraphicFramePr>
          <p:cNvPr id="44071" name="Group 39"/>
          <p:cNvGraphicFramePr>
            <a:graphicFrameLocks noGrp="1"/>
          </p:cNvGraphicFramePr>
          <p:nvPr/>
        </p:nvGraphicFramePr>
        <p:xfrm>
          <a:off x="2228850" y="6211888"/>
          <a:ext cx="4949825" cy="511670"/>
        </p:xfrm>
        <a:graphic>
          <a:graphicData uri="http://schemas.openxmlformats.org/drawingml/2006/table">
            <a:tbl>
              <a:tblPr/>
              <a:tblGrid>
                <a:gridCol w="617538">
                  <a:extLst>
                    <a:ext uri="{9D8B030D-6E8A-4147-A177-3AD203B41FA5}">
                      <a16:colId xmlns:a16="http://schemas.microsoft.com/office/drawing/2014/main" val="20000"/>
                    </a:ext>
                  </a:extLst>
                </a:gridCol>
                <a:gridCol w="619125">
                  <a:extLst>
                    <a:ext uri="{9D8B030D-6E8A-4147-A177-3AD203B41FA5}">
                      <a16:colId xmlns:a16="http://schemas.microsoft.com/office/drawing/2014/main" val="20001"/>
                    </a:ext>
                  </a:extLst>
                </a:gridCol>
                <a:gridCol w="619125">
                  <a:extLst>
                    <a:ext uri="{9D8B030D-6E8A-4147-A177-3AD203B41FA5}">
                      <a16:colId xmlns:a16="http://schemas.microsoft.com/office/drawing/2014/main" val="20002"/>
                    </a:ext>
                  </a:extLst>
                </a:gridCol>
                <a:gridCol w="619125">
                  <a:extLst>
                    <a:ext uri="{9D8B030D-6E8A-4147-A177-3AD203B41FA5}">
                      <a16:colId xmlns:a16="http://schemas.microsoft.com/office/drawing/2014/main" val="20003"/>
                    </a:ext>
                  </a:extLst>
                </a:gridCol>
                <a:gridCol w="619125">
                  <a:extLst>
                    <a:ext uri="{9D8B030D-6E8A-4147-A177-3AD203B41FA5}">
                      <a16:colId xmlns:a16="http://schemas.microsoft.com/office/drawing/2014/main" val="20004"/>
                    </a:ext>
                  </a:extLst>
                </a:gridCol>
                <a:gridCol w="617537">
                  <a:extLst>
                    <a:ext uri="{9D8B030D-6E8A-4147-A177-3AD203B41FA5}">
                      <a16:colId xmlns:a16="http://schemas.microsoft.com/office/drawing/2014/main" val="20005"/>
                    </a:ext>
                  </a:extLst>
                </a:gridCol>
                <a:gridCol w="619125">
                  <a:extLst>
                    <a:ext uri="{9D8B030D-6E8A-4147-A177-3AD203B41FA5}">
                      <a16:colId xmlns:a16="http://schemas.microsoft.com/office/drawing/2014/main" val="20006"/>
                    </a:ext>
                  </a:extLst>
                </a:gridCol>
                <a:gridCol w="619125">
                  <a:extLst>
                    <a:ext uri="{9D8B030D-6E8A-4147-A177-3AD203B41FA5}">
                      <a16:colId xmlns:a16="http://schemas.microsoft.com/office/drawing/2014/main" val="20007"/>
                    </a:ext>
                  </a:extLst>
                </a:gridCol>
              </a:tblGrid>
              <a:tr h="457200">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0</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0</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1</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0 ,</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1</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0</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0</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2700" b="0" i="0" u="none" strike="noStrike" cap="none" normalizeH="0" baseline="0">
                          <a:ln>
                            <a:noFill/>
                          </a:ln>
                          <a:solidFill>
                            <a:schemeClr val="tx1"/>
                          </a:solidFill>
                          <a:effectLst/>
                          <a:latin typeface="Times New Roman" pitchFamily="18" charset="0"/>
                        </a:rPr>
                        <a:t>1</a:t>
                      </a:r>
                      <a:endParaRPr kumimoji="0" lang="es-ES" sz="2700" b="0" i="0" u="none" strike="noStrike" cap="none" normalizeH="0" baseline="0">
                        <a:ln>
                          <a:noFill/>
                        </a:ln>
                        <a:solidFill>
                          <a:schemeClr val="tx1"/>
                        </a:solidFill>
                        <a:effectLst/>
                        <a:latin typeface="Times New Roman" pitchFamily="18"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5564" name="Freeform 32"/>
          <p:cNvSpPr>
            <a:spLocks/>
          </p:cNvSpPr>
          <p:nvPr/>
        </p:nvSpPr>
        <p:spPr bwMode="auto">
          <a:xfrm>
            <a:off x="3052763" y="3240088"/>
            <a:ext cx="1320800" cy="2430462"/>
          </a:xfrm>
          <a:custGeom>
            <a:avLst/>
            <a:gdLst>
              <a:gd name="T0" fmla="*/ 0 w 768"/>
              <a:gd name="T1" fmla="*/ 0 h 1296"/>
              <a:gd name="T2" fmla="*/ 851812757 w 768"/>
              <a:gd name="T3" fmla="*/ 506441937 h 1296"/>
              <a:gd name="T4" fmla="*/ 1987563457 w 768"/>
              <a:gd name="T5" fmla="*/ 2147483647 h 1296"/>
              <a:gd name="T6" fmla="*/ 2147483647 w 768"/>
              <a:gd name="T7" fmla="*/ 2147483647 h 1296"/>
              <a:gd name="T8" fmla="*/ 0 60000 65536"/>
              <a:gd name="T9" fmla="*/ 0 60000 65536"/>
              <a:gd name="T10" fmla="*/ 0 60000 65536"/>
              <a:gd name="T11" fmla="*/ 0 60000 65536"/>
              <a:gd name="T12" fmla="*/ 0 w 768"/>
              <a:gd name="T13" fmla="*/ 0 h 1296"/>
              <a:gd name="T14" fmla="*/ 768 w 768"/>
              <a:gd name="T15" fmla="*/ 1296 h 1296"/>
            </a:gdLst>
            <a:ahLst/>
            <a:cxnLst>
              <a:cxn ang="T8">
                <a:pos x="T0" y="T1"/>
              </a:cxn>
              <a:cxn ang="T9">
                <a:pos x="T2" y="T3"/>
              </a:cxn>
              <a:cxn ang="T10">
                <a:pos x="T4" y="T5"/>
              </a:cxn>
              <a:cxn ang="T11">
                <a:pos x="T6" y="T7"/>
              </a:cxn>
            </a:cxnLst>
            <a:rect l="T12" t="T13" r="T14" b="T15"/>
            <a:pathLst>
              <a:path w="768" h="1296">
                <a:moveTo>
                  <a:pt x="0" y="0"/>
                </a:moveTo>
                <a:cubicBezTo>
                  <a:pt x="88" y="16"/>
                  <a:pt x="176" y="32"/>
                  <a:pt x="288" y="144"/>
                </a:cubicBezTo>
                <a:cubicBezTo>
                  <a:pt x="400" y="256"/>
                  <a:pt x="592" y="480"/>
                  <a:pt x="672" y="672"/>
                </a:cubicBezTo>
                <a:cubicBezTo>
                  <a:pt x="752" y="864"/>
                  <a:pt x="752" y="1168"/>
                  <a:pt x="768" y="1296"/>
                </a:cubicBezTo>
              </a:path>
            </a:pathLst>
          </a:custGeom>
          <a:noFill/>
          <a:ln w="15875">
            <a:solidFill>
              <a:schemeClr val="tx1"/>
            </a:solidFill>
            <a:round/>
            <a:headEnd/>
            <a:tailEnd type="triangle" w="med" len="med"/>
          </a:ln>
        </p:spPr>
        <p:txBody>
          <a:bodyPr/>
          <a:lstStyle/>
          <a:p>
            <a:endParaRPr lang="es-ES"/>
          </a:p>
        </p:txBody>
      </p:sp>
      <p:sp>
        <p:nvSpPr>
          <p:cNvPr id="65565" name="Freeform 33"/>
          <p:cNvSpPr>
            <a:spLocks/>
          </p:cNvSpPr>
          <p:nvPr/>
        </p:nvSpPr>
        <p:spPr bwMode="auto">
          <a:xfrm flipH="1">
            <a:off x="4951413" y="3240088"/>
            <a:ext cx="1649412" cy="2520950"/>
          </a:xfrm>
          <a:custGeom>
            <a:avLst/>
            <a:gdLst>
              <a:gd name="T0" fmla="*/ 0 w 768"/>
              <a:gd name="T1" fmla="*/ 0 h 1296"/>
              <a:gd name="T2" fmla="*/ 1328399599 w 768"/>
              <a:gd name="T3" fmla="*/ 544855918 h 1296"/>
              <a:gd name="T4" fmla="*/ 2147483647 w 768"/>
              <a:gd name="T5" fmla="*/ 2147483647 h 1296"/>
              <a:gd name="T6" fmla="*/ 2147483647 w 768"/>
              <a:gd name="T7" fmla="*/ 2147483647 h 1296"/>
              <a:gd name="T8" fmla="*/ 0 60000 65536"/>
              <a:gd name="T9" fmla="*/ 0 60000 65536"/>
              <a:gd name="T10" fmla="*/ 0 60000 65536"/>
              <a:gd name="T11" fmla="*/ 0 60000 65536"/>
              <a:gd name="T12" fmla="*/ 0 w 768"/>
              <a:gd name="T13" fmla="*/ 0 h 1296"/>
              <a:gd name="T14" fmla="*/ 768 w 768"/>
              <a:gd name="T15" fmla="*/ 1296 h 1296"/>
            </a:gdLst>
            <a:ahLst/>
            <a:cxnLst>
              <a:cxn ang="T8">
                <a:pos x="T0" y="T1"/>
              </a:cxn>
              <a:cxn ang="T9">
                <a:pos x="T2" y="T3"/>
              </a:cxn>
              <a:cxn ang="T10">
                <a:pos x="T4" y="T5"/>
              </a:cxn>
              <a:cxn ang="T11">
                <a:pos x="T6" y="T7"/>
              </a:cxn>
            </a:cxnLst>
            <a:rect l="T12" t="T13" r="T14" b="T15"/>
            <a:pathLst>
              <a:path w="768" h="1296">
                <a:moveTo>
                  <a:pt x="0" y="0"/>
                </a:moveTo>
                <a:cubicBezTo>
                  <a:pt x="88" y="16"/>
                  <a:pt x="176" y="32"/>
                  <a:pt x="288" y="144"/>
                </a:cubicBezTo>
                <a:cubicBezTo>
                  <a:pt x="400" y="256"/>
                  <a:pt x="592" y="480"/>
                  <a:pt x="672" y="672"/>
                </a:cubicBezTo>
                <a:cubicBezTo>
                  <a:pt x="752" y="864"/>
                  <a:pt x="752" y="1168"/>
                  <a:pt x="768" y="1296"/>
                </a:cubicBezTo>
              </a:path>
            </a:pathLst>
          </a:custGeom>
          <a:noFill/>
          <a:ln w="15875">
            <a:solidFill>
              <a:schemeClr val="tx1"/>
            </a:solidFill>
            <a:round/>
            <a:headEnd/>
            <a:tailEnd type="triangle" w="med" len="med"/>
          </a:ln>
        </p:spPr>
        <p:txBody>
          <a:bodyPr/>
          <a:lstStyle/>
          <a:p>
            <a:endParaRPr lang="es-E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eaLnBrk="1" hangingPunct="1"/>
            <a:r>
              <a:rPr lang="es-ES_tradnl"/>
              <a:t>Extensión de números por la derecha</a:t>
            </a:r>
            <a:endParaRPr lang="es-ES"/>
          </a:p>
        </p:txBody>
      </p:sp>
      <p:sp>
        <p:nvSpPr>
          <p:cNvPr id="66564" name="Rectangle 3"/>
          <p:cNvSpPr>
            <a:spLocks noGrp="1" noChangeArrowheads="1"/>
          </p:cNvSpPr>
          <p:nvPr>
            <p:ph sz="quarter" idx="1"/>
          </p:nvPr>
        </p:nvSpPr>
        <p:spPr>
          <a:xfrm>
            <a:off x="742950" y="2339975"/>
            <a:ext cx="8664575" cy="4860925"/>
          </a:xfrm>
        </p:spPr>
        <p:txBody>
          <a:bodyPr/>
          <a:lstStyle/>
          <a:p>
            <a:pPr eaLnBrk="1" hangingPunct="1"/>
            <a:r>
              <a:rPr lang="es-ES_tradnl"/>
              <a:t>A la derecha de la coma, la extensión con m bits es:</a:t>
            </a:r>
          </a:p>
          <a:p>
            <a:pPr eaLnBrk="1" hangingPunct="1"/>
            <a:endParaRPr lang="es-ES_tradnl"/>
          </a:p>
          <a:p>
            <a:pPr lvl="1" eaLnBrk="1" hangingPunct="1"/>
            <a:r>
              <a:rPr lang="es-ES_tradnl"/>
              <a:t>s-m y n-2: añadir m “ceros”</a:t>
            </a:r>
          </a:p>
          <a:p>
            <a:pPr lvl="1" eaLnBrk="1" hangingPunct="1"/>
            <a:r>
              <a:rPr lang="es-ES_tradnl"/>
              <a:t>n-1:	</a:t>
            </a:r>
          </a:p>
          <a:p>
            <a:pPr lvl="2" eaLnBrk="1" hangingPunct="1"/>
            <a:r>
              <a:rPr lang="es-ES_tradnl"/>
              <a:t>añadir m “ceros” si es positivo, </a:t>
            </a:r>
          </a:p>
          <a:p>
            <a:pPr lvl="2" eaLnBrk="1" hangingPunct="1"/>
            <a:r>
              <a:rPr lang="es-ES_tradnl"/>
              <a:t>m “unos” si es negativo</a:t>
            </a:r>
            <a:endParaRPr lang="es-E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Ejemplos (de 8 a 16 bits)</a:t>
            </a:r>
          </a:p>
        </p:txBody>
      </p:sp>
      <p:sp>
        <p:nvSpPr>
          <p:cNvPr id="3" name="Marcador de contenido 2"/>
          <p:cNvSpPr>
            <a:spLocks noGrp="1"/>
          </p:cNvSpPr>
          <p:nvPr>
            <p:ph sz="quarter" idx="1"/>
          </p:nvPr>
        </p:nvSpPr>
        <p:spPr/>
        <p:txBody>
          <a:bodyPr/>
          <a:lstStyle/>
          <a:p>
            <a:pPr marL="0" indent="0">
              <a:buNone/>
            </a:pPr>
            <a:r>
              <a:rPr lang="es-ES" dirty="0"/>
              <a:t>Sin fracción:</a:t>
            </a:r>
          </a:p>
          <a:p>
            <a:pPr marL="0" indent="0">
              <a:buNone/>
            </a:pPr>
            <a:r>
              <a:rPr lang="es-ES" dirty="0"/>
              <a:t>	Consideremos el 23 y el -23</a:t>
            </a:r>
          </a:p>
          <a:p>
            <a:pPr marL="0" indent="0">
              <a:buNone/>
            </a:pPr>
            <a:br>
              <a:rPr lang="es-ES" dirty="0"/>
            </a:br>
            <a:br>
              <a:rPr lang="es-ES" dirty="0"/>
            </a:b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3313939262"/>
              </p:ext>
            </p:extLst>
          </p:nvPr>
        </p:nvGraphicFramePr>
        <p:xfrm>
          <a:off x="774155" y="2754362"/>
          <a:ext cx="8352928" cy="1854200"/>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2105429814"/>
                    </a:ext>
                  </a:extLst>
                </a:gridCol>
                <a:gridCol w="1656184">
                  <a:extLst>
                    <a:ext uri="{9D8B030D-6E8A-4147-A177-3AD203B41FA5}">
                      <a16:colId xmlns:a16="http://schemas.microsoft.com/office/drawing/2014/main" val="2805692815"/>
                    </a:ext>
                  </a:extLst>
                </a:gridCol>
                <a:gridCol w="3024336">
                  <a:extLst>
                    <a:ext uri="{9D8B030D-6E8A-4147-A177-3AD203B41FA5}">
                      <a16:colId xmlns:a16="http://schemas.microsoft.com/office/drawing/2014/main" val="235510019"/>
                    </a:ext>
                  </a:extLst>
                </a:gridCol>
                <a:gridCol w="2088232">
                  <a:extLst>
                    <a:ext uri="{9D8B030D-6E8A-4147-A177-3AD203B41FA5}">
                      <a16:colId xmlns:a16="http://schemas.microsoft.com/office/drawing/2014/main" val="3706710564"/>
                    </a:ext>
                  </a:extLst>
                </a:gridCol>
              </a:tblGrid>
              <a:tr h="370840">
                <a:tc>
                  <a:txBody>
                    <a:bodyPr/>
                    <a:lstStyle/>
                    <a:p>
                      <a:r>
                        <a:rPr lang="es-ES" dirty="0"/>
                        <a:t>Formato</a:t>
                      </a:r>
                    </a:p>
                  </a:txBody>
                  <a:tcPr/>
                </a:tc>
                <a:tc>
                  <a:txBody>
                    <a:bodyPr/>
                    <a:lstStyle/>
                    <a:p>
                      <a:r>
                        <a:rPr lang="es-ES" dirty="0"/>
                        <a:t>8 bits</a:t>
                      </a:r>
                    </a:p>
                  </a:txBody>
                  <a:tcPr/>
                </a:tc>
                <a:tc>
                  <a:txBody>
                    <a:bodyPr/>
                    <a:lstStyle/>
                    <a:p>
                      <a:r>
                        <a:rPr lang="es-ES" dirty="0"/>
                        <a:t>16 bits</a:t>
                      </a:r>
                    </a:p>
                  </a:txBody>
                  <a:tcPr/>
                </a:tc>
                <a:tc>
                  <a:txBody>
                    <a:bodyPr/>
                    <a:lstStyle/>
                    <a:p>
                      <a:endParaRPr lang="es-ES" dirty="0"/>
                    </a:p>
                  </a:txBody>
                  <a:tcPr/>
                </a:tc>
                <a:extLst>
                  <a:ext uri="{0D108BD9-81ED-4DB2-BD59-A6C34878D82A}">
                    <a16:rowId xmlns:a16="http://schemas.microsoft.com/office/drawing/2014/main" val="3270517490"/>
                  </a:ext>
                </a:extLst>
              </a:tr>
              <a:tr h="370840">
                <a:tc>
                  <a:txBody>
                    <a:bodyPr/>
                    <a:lstStyle/>
                    <a:p>
                      <a:r>
                        <a:rPr lang="es-ES" dirty="0"/>
                        <a:t>Binario natural</a:t>
                      </a:r>
                    </a:p>
                  </a:txBody>
                  <a:tcPr/>
                </a:tc>
                <a:tc>
                  <a:txBody>
                    <a:bodyPr/>
                    <a:lstStyle/>
                    <a:p>
                      <a:r>
                        <a:rPr lang="es-ES" dirty="0">
                          <a:latin typeface="Courier New" panose="02070309020205020404" pitchFamily="49" charset="0"/>
                          <a:cs typeface="Courier New" panose="02070309020205020404" pitchFamily="49" charset="0"/>
                        </a:rPr>
                        <a:t>00010111.</a:t>
                      </a:r>
                    </a:p>
                  </a:txBody>
                  <a:tcPr/>
                </a:tc>
                <a:tc>
                  <a:txBody>
                    <a:bodyPr/>
                    <a:lstStyle/>
                    <a:p>
                      <a:r>
                        <a:rPr lang="es-ES" dirty="0">
                          <a:solidFill>
                            <a:srgbClr val="FF0000"/>
                          </a:solidFill>
                          <a:latin typeface="Courier New" panose="02070309020205020404" pitchFamily="49" charset="0"/>
                          <a:cs typeface="Courier New" panose="02070309020205020404" pitchFamily="49" charset="0"/>
                        </a:rPr>
                        <a:t>00000000</a:t>
                      </a:r>
                      <a:r>
                        <a:rPr lang="es-ES" dirty="0">
                          <a:latin typeface="Courier New" panose="02070309020205020404" pitchFamily="49" charset="0"/>
                          <a:cs typeface="Courier New" panose="02070309020205020404" pitchFamily="49" charset="0"/>
                        </a:rPr>
                        <a:t>00010111.</a:t>
                      </a:r>
                    </a:p>
                  </a:txBody>
                  <a:tcPr/>
                </a:tc>
                <a:tc>
                  <a:txBody>
                    <a:bodyPr/>
                    <a:lstStyle/>
                    <a:p>
                      <a:r>
                        <a:rPr lang="es-ES" dirty="0"/>
                        <a:t>0’s a </a:t>
                      </a:r>
                      <a:r>
                        <a:rPr lang="es-ES" dirty="0" err="1"/>
                        <a:t>izqda</a:t>
                      </a:r>
                      <a:endParaRPr lang="es-ES" dirty="0"/>
                    </a:p>
                  </a:txBody>
                  <a:tcPr/>
                </a:tc>
                <a:extLst>
                  <a:ext uri="{0D108BD9-81ED-4DB2-BD59-A6C34878D82A}">
                    <a16:rowId xmlns:a16="http://schemas.microsoft.com/office/drawing/2014/main" val="1596175788"/>
                  </a:ext>
                </a:extLst>
              </a:tr>
              <a:tr h="370840">
                <a:tc>
                  <a:txBody>
                    <a:bodyPr/>
                    <a:lstStyle/>
                    <a:p>
                      <a:r>
                        <a:rPr lang="es-ES" dirty="0"/>
                        <a:t>S-M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latin typeface="Courier New" panose="02070309020205020404" pitchFamily="49" charset="0"/>
                          <a:cs typeface="Courier New" panose="02070309020205020404" pitchFamily="49" charset="0"/>
                        </a:rPr>
                        <a:t>0</a:t>
                      </a:r>
                      <a:r>
                        <a:rPr lang="es-ES" dirty="0">
                          <a:latin typeface="Courier New" panose="02070309020205020404" pitchFamily="49" charset="0"/>
                          <a:cs typeface="Courier New" panose="02070309020205020404" pitchFamily="49" charset="0"/>
                        </a:rPr>
                        <a:t>0010111.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latin typeface="Courier New" panose="02070309020205020404" pitchFamily="49" charset="0"/>
                          <a:cs typeface="Courier New" panose="02070309020205020404" pitchFamily="49" charset="0"/>
                        </a:rPr>
                        <a:t>0</a:t>
                      </a:r>
                      <a:r>
                        <a:rPr lang="es-ES" dirty="0">
                          <a:solidFill>
                            <a:srgbClr val="FF0000"/>
                          </a:solidFill>
                          <a:latin typeface="Courier New" panose="02070309020205020404" pitchFamily="49" charset="0"/>
                          <a:cs typeface="Courier New" panose="02070309020205020404" pitchFamily="49" charset="0"/>
                        </a:rPr>
                        <a:t>00000000</a:t>
                      </a:r>
                      <a:r>
                        <a:rPr lang="es-ES" dirty="0">
                          <a:latin typeface="Courier New" panose="02070309020205020404" pitchFamily="49" charset="0"/>
                          <a:cs typeface="Courier New" panose="02070309020205020404" pitchFamily="49" charset="0"/>
                        </a:rPr>
                        <a:t>0010111.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0’s a izqda. magnitud</a:t>
                      </a:r>
                    </a:p>
                  </a:txBody>
                  <a:tcPr/>
                </a:tc>
                <a:extLst>
                  <a:ext uri="{0D108BD9-81ED-4DB2-BD59-A6C34878D82A}">
                    <a16:rowId xmlns:a16="http://schemas.microsoft.com/office/drawing/2014/main" val="4123482670"/>
                  </a:ext>
                </a:extLst>
              </a:tr>
              <a:tr h="370840">
                <a:tc>
                  <a:txBody>
                    <a:bodyPr/>
                    <a:lstStyle/>
                    <a:p>
                      <a:r>
                        <a:rPr lang="es-ES" dirty="0"/>
                        <a:t>N-1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latin typeface="Courier New" panose="02070309020205020404" pitchFamily="49" charset="0"/>
                          <a:cs typeface="Courier New" panose="02070309020205020404" pitchFamily="49" charset="0"/>
                        </a:rPr>
                        <a:t>0</a:t>
                      </a:r>
                      <a:r>
                        <a:rPr lang="es-ES" dirty="0">
                          <a:latin typeface="Courier New" panose="02070309020205020404" pitchFamily="49" charset="0"/>
                          <a:cs typeface="Courier New" panose="02070309020205020404" pitchFamily="49" charset="0"/>
                        </a:rPr>
                        <a:t>0010111.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latin typeface="Courier New" panose="02070309020205020404" pitchFamily="49" charset="0"/>
                          <a:cs typeface="Courier New" panose="02070309020205020404" pitchFamily="49" charset="0"/>
                        </a:rPr>
                        <a:t>0</a:t>
                      </a:r>
                      <a:r>
                        <a:rPr lang="es-ES" dirty="0">
                          <a:solidFill>
                            <a:srgbClr val="FF0000"/>
                          </a:solidFill>
                          <a:latin typeface="Courier New" panose="02070309020205020404" pitchFamily="49" charset="0"/>
                          <a:cs typeface="Courier New" panose="02070309020205020404" pitchFamily="49" charset="0"/>
                        </a:rPr>
                        <a:t>00000000</a:t>
                      </a:r>
                      <a:r>
                        <a:rPr lang="es-ES" dirty="0">
                          <a:latin typeface="Courier New" panose="02070309020205020404" pitchFamily="49" charset="0"/>
                          <a:cs typeface="Courier New" panose="02070309020205020404" pitchFamily="49" charset="0"/>
                        </a:rPr>
                        <a:t>0010111.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Ext. de signo</a:t>
                      </a:r>
                    </a:p>
                  </a:txBody>
                  <a:tcPr/>
                </a:tc>
                <a:extLst>
                  <a:ext uri="{0D108BD9-81ED-4DB2-BD59-A6C34878D82A}">
                    <a16:rowId xmlns:a16="http://schemas.microsoft.com/office/drawing/2014/main" val="3912297049"/>
                  </a:ext>
                </a:extLst>
              </a:tr>
              <a:tr h="370840">
                <a:tc>
                  <a:txBody>
                    <a:bodyPr/>
                    <a:lstStyle/>
                    <a:p>
                      <a:r>
                        <a:rPr lang="es-ES" dirty="0"/>
                        <a:t>N-2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latin typeface="Courier New" panose="02070309020205020404" pitchFamily="49" charset="0"/>
                          <a:cs typeface="Courier New" panose="02070309020205020404" pitchFamily="49" charset="0"/>
                        </a:rPr>
                        <a:t>0</a:t>
                      </a:r>
                      <a:r>
                        <a:rPr lang="es-ES" dirty="0">
                          <a:latin typeface="Courier New" panose="02070309020205020404" pitchFamily="49" charset="0"/>
                          <a:cs typeface="Courier New" panose="02070309020205020404" pitchFamily="49" charset="0"/>
                        </a:rPr>
                        <a:t>0010111.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latin typeface="Courier New" panose="02070309020205020404" pitchFamily="49" charset="0"/>
                          <a:cs typeface="Courier New" panose="02070309020205020404" pitchFamily="49" charset="0"/>
                        </a:rPr>
                        <a:t>0</a:t>
                      </a:r>
                      <a:r>
                        <a:rPr lang="es-ES" dirty="0">
                          <a:solidFill>
                            <a:srgbClr val="FF0000"/>
                          </a:solidFill>
                          <a:latin typeface="Courier New" panose="02070309020205020404" pitchFamily="49" charset="0"/>
                          <a:cs typeface="Courier New" panose="02070309020205020404" pitchFamily="49" charset="0"/>
                        </a:rPr>
                        <a:t>00000000</a:t>
                      </a:r>
                      <a:r>
                        <a:rPr lang="es-ES" dirty="0">
                          <a:latin typeface="Courier New" panose="02070309020205020404" pitchFamily="49" charset="0"/>
                          <a:cs typeface="Courier New" panose="02070309020205020404" pitchFamily="49" charset="0"/>
                        </a:rPr>
                        <a:t>0010111.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Ext. de signo</a:t>
                      </a:r>
                    </a:p>
                  </a:txBody>
                  <a:tcPr/>
                </a:tc>
                <a:extLst>
                  <a:ext uri="{0D108BD9-81ED-4DB2-BD59-A6C34878D82A}">
                    <a16:rowId xmlns:a16="http://schemas.microsoft.com/office/drawing/2014/main" val="2935721978"/>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2142767927"/>
              </p:ext>
            </p:extLst>
          </p:nvPr>
        </p:nvGraphicFramePr>
        <p:xfrm>
          <a:off x="774155" y="4995644"/>
          <a:ext cx="8352928" cy="1854200"/>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2105429814"/>
                    </a:ext>
                  </a:extLst>
                </a:gridCol>
                <a:gridCol w="1656184">
                  <a:extLst>
                    <a:ext uri="{9D8B030D-6E8A-4147-A177-3AD203B41FA5}">
                      <a16:colId xmlns:a16="http://schemas.microsoft.com/office/drawing/2014/main" val="2805692815"/>
                    </a:ext>
                  </a:extLst>
                </a:gridCol>
                <a:gridCol w="3024336">
                  <a:extLst>
                    <a:ext uri="{9D8B030D-6E8A-4147-A177-3AD203B41FA5}">
                      <a16:colId xmlns:a16="http://schemas.microsoft.com/office/drawing/2014/main" val="235510019"/>
                    </a:ext>
                  </a:extLst>
                </a:gridCol>
                <a:gridCol w="2088232">
                  <a:extLst>
                    <a:ext uri="{9D8B030D-6E8A-4147-A177-3AD203B41FA5}">
                      <a16:colId xmlns:a16="http://schemas.microsoft.com/office/drawing/2014/main" val="3706710564"/>
                    </a:ext>
                  </a:extLst>
                </a:gridCol>
              </a:tblGrid>
              <a:tr h="370840">
                <a:tc>
                  <a:txBody>
                    <a:bodyPr/>
                    <a:lstStyle/>
                    <a:p>
                      <a:r>
                        <a:rPr lang="es-ES" dirty="0"/>
                        <a:t>Formato</a:t>
                      </a:r>
                    </a:p>
                  </a:txBody>
                  <a:tcPr/>
                </a:tc>
                <a:tc>
                  <a:txBody>
                    <a:bodyPr/>
                    <a:lstStyle/>
                    <a:p>
                      <a:r>
                        <a:rPr lang="es-ES" dirty="0"/>
                        <a:t>8 bits</a:t>
                      </a:r>
                    </a:p>
                  </a:txBody>
                  <a:tcPr/>
                </a:tc>
                <a:tc>
                  <a:txBody>
                    <a:bodyPr/>
                    <a:lstStyle/>
                    <a:p>
                      <a:r>
                        <a:rPr lang="es-ES" dirty="0"/>
                        <a:t>16 bits</a:t>
                      </a:r>
                    </a:p>
                  </a:txBody>
                  <a:tcPr/>
                </a:tc>
                <a:tc>
                  <a:txBody>
                    <a:bodyPr/>
                    <a:lstStyle/>
                    <a:p>
                      <a:endParaRPr lang="es-ES" dirty="0"/>
                    </a:p>
                  </a:txBody>
                  <a:tcPr/>
                </a:tc>
                <a:extLst>
                  <a:ext uri="{0D108BD9-81ED-4DB2-BD59-A6C34878D82A}">
                    <a16:rowId xmlns:a16="http://schemas.microsoft.com/office/drawing/2014/main" val="3270517490"/>
                  </a:ext>
                </a:extLst>
              </a:tr>
              <a:tr h="370840">
                <a:tc>
                  <a:txBody>
                    <a:bodyPr/>
                    <a:lstStyle/>
                    <a:p>
                      <a:r>
                        <a:rPr lang="es-ES" dirty="0"/>
                        <a:t>Binario natural</a:t>
                      </a:r>
                    </a:p>
                  </a:txBody>
                  <a:tcPr/>
                </a:tc>
                <a:tc>
                  <a:txBody>
                    <a:bodyPr/>
                    <a:lstStyle/>
                    <a:p>
                      <a:r>
                        <a:rPr lang="es-ES" dirty="0"/>
                        <a:t>No</a:t>
                      </a:r>
                      <a:r>
                        <a:rPr lang="es-ES" baseline="0" dirty="0"/>
                        <a:t> valido</a:t>
                      </a:r>
                      <a:endParaRPr lang="es-ES" dirty="0"/>
                    </a:p>
                  </a:txBody>
                  <a:tcPr/>
                </a:tc>
                <a:tc>
                  <a:txBody>
                    <a:bodyPr/>
                    <a:lstStyle/>
                    <a:p>
                      <a:r>
                        <a:rPr lang="es-ES" dirty="0"/>
                        <a:t>No</a:t>
                      </a:r>
                      <a:r>
                        <a:rPr lang="es-ES" baseline="0" dirty="0"/>
                        <a:t> valido</a:t>
                      </a:r>
                      <a:endParaRPr lang="es-ES" dirty="0"/>
                    </a:p>
                  </a:txBody>
                  <a:tcPr/>
                </a:tc>
                <a:tc>
                  <a:txBody>
                    <a:bodyPr/>
                    <a:lstStyle/>
                    <a:p>
                      <a:endParaRPr lang="es-ES" dirty="0"/>
                    </a:p>
                  </a:txBody>
                  <a:tcPr/>
                </a:tc>
                <a:extLst>
                  <a:ext uri="{0D108BD9-81ED-4DB2-BD59-A6C34878D82A}">
                    <a16:rowId xmlns:a16="http://schemas.microsoft.com/office/drawing/2014/main" val="1596175788"/>
                  </a:ext>
                </a:extLst>
              </a:tr>
              <a:tr h="370840">
                <a:tc>
                  <a:txBody>
                    <a:bodyPr/>
                    <a:lstStyle/>
                    <a:p>
                      <a:r>
                        <a:rPr lang="es-ES" dirty="0"/>
                        <a:t>S-M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a:latin typeface="Courier New" panose="02070309020205020404" pitchFamily="49" charset="0"/>
                          <a:cs typeface="Courier New" panose="02070309020205020404" pitchFamily="49" charset="0"/>
                        </a:rPr>
                        <a:t>1</a:t>
                      </a:r>
                      <a:r>
                        <a:rPr lang="es-ES">
                          <a:latin typeface="Courier New" panose="02070309020205020404" pitchFamily="49" charset="0"/>
                          <a:cs typeface="Courier New" panose="02070309020205020404" pitchFamily="49" charset="0"/>
                        </a:rPr>
                        <a:t>0010111.</a:t>
                      </a:r>
                      <a:endParaRPr lang="es-ES"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a:latin typeface="Courier New" panose="02070309020205020404" pitchFamily="49" charset="0"/>
                          <a:cs typeface="Courier New" panose="02070309020205020404" pitchFamily="49" charset="0"/>
                        </a:rPr>
                        <a:t>1</a:t>
                      </a:r>
                      <a:r>
                        <a:rPr lang="es-ES">
                          <a:solidFill>
                            <a:srgbClr val="FF0000"/>
                          </a:solidFill>
                          <a:latin typeface="Courier New" panose="02070309020205020404" pitchFamily="49" charset="0"/>
                          <a:cs typeface="Courier New" panose="02070309020205020404" pitchFamily="49" charset="0"/>
                        </a:rPr>
                        <a:t>00000000</a:t>
                      </a:r>
                      <a:r>
                        <a:rPr lang="es-ES">
                          <a:latin typeface="Courier New" panose="02070309020205020404" pitchFamily="49" charset="0"/>
                          <a:cs typeface="Courier New" panose="02070309020205020404" pitchFamily="49" charset="0"/>
                        </a:rPr>
                        <a:t>0010111.</a:t>
                      </a:r>
                      <a:endParaRPr lang="es-ES"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0’s a izqda. magnitud</a:t>
                      </a:r>
                    </a:p>
                  </a:txBody>
                  <a:tcPr/>
                </a:tc>
                <a:extLst>
                  <a:ext uri="{0D108BD9-81ED-4DB2-BD59-A6C34878D82A}">
                    <a16:rowId xmlns:a16="http://schemas.microsoft.com/office/drawing/2014/main" val="4123482670"/>
                  </a:ext>
                </a:extLst>
              </a:tr>
              <a:tr h="370840">
                <a:tc>
                  <a:txBody>
                    <a:bodyPr/>
                    <a:lstStyle/>
                    <a:p>
                      <a:r>
                        <a:rPr lang="es-ES" dirty="0"/>
                        <a:t>N-1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a:latin typeface="Courier New" panose="02070309020205020404" pitchFamily="49" charset="0"/>
                          <a:cs typeface="Courier New" panose="02070309020205020404" pitchFamily="49" charset="0"/>
                        </a:rPr>
                        <a:t>1</a:t>
                      </a:r>
                      <a:r>
                        <a:rPr lang="es-ES">
                          <a:latin typeface="Courier New" panose="02070309020205020404" pitchFamily="49" charset="0"/>
                          <a:cs typeface="Courier New" panose="02070309020205020404" pitchFamily="49" charset="0"/>
                        </a:rPr>
                        <a:t>1101000.</a:t>
                      </a:r>
                      <a:endParaRPr lang="es-ES"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a:latin typeface="Courier New" panose="02070309020205020404" pitchFamily="49" charset="0"/>
                          <a:cs typeface="Courier New" panose="02070309020205020404" pitchFamily="49" charset="0"/>
                        </a:rPr>
                        <a:t>1</a:t>
                      </a:r>
                      <a:r>
                        <a:rPr lang="es-ES">
                          <a:solidFill>
                            <a:srgbClr val="FF0000"/>
                          </a:solidFill>
                          <a:latin typeface="Courier New" panose="02070309020205020404" pitchFamily="49" charset="0"/>
                          <a:cs typeface="Courier New" panose="02070309020205020404" pitchFamily="49" charset="0"/>
                        </a:rPr>
                        <a:t>11111111</a:t>
                      </a:r>
                      <a:r>
                        <a:rPr lang="es-ES">
                          <a:latin typeface="Courier New" panose="02070309020205020404" pitchFamily="49" charset="0"/>
                          <a:cs typeface="Courier New" panose="02070309020205020404" pitchFamily="49" charset="0"/>
                        </a:rPr>
                        <a:t>1101000.</a:t>
                      </a:r>
                      <a:endParaRPr lang="es-ES"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Ext. de signo</a:t>
                      </a:r>
                    </a:p>
                  </a:txBody>
                  <a:tcPr/>
                </a:tc>
                <a:extLst>
                  <a:ext uri="{0D108BD9-81ED-4DB2-BD59-A6C34878D82A}">
                    <a16:rowId xmlns:a16="http://schemas.microsoft.com/office/drawing/2014/main" val="3912297049"/>
                  </a:ext>
                </a:extLst>
              </a:tr>
              <a:tr h="370840">
                <a:tc>
                  <a:txBody>
                    <a:bodyPr/>
                    <a:lstStyle/>
                    <a:p>
                      <a:r>
                        <a:rPr lang="es-ES" dirty="0"/>
                        <a:t>N-2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a:latin typeface="Courier New" panose="02070309020205020404" pitchFamily="49" charset="0"/>
                          <a:cs typeface="Courier New" panose="02070309020205020404" pitchFamily="49" charset="0"/>
                        </a:rPr>
                        <a:t>1</a:t>
                      </a:r>
                      <a:r>
                        <a:rPr lang="es-ES">
                          <a:latin typeface="Courier New" panose="02070309020205020404" pitchFamily="49" charset="0"/>
                          <a:cs typeface="Courier New" panose="02070309020205020404" pitchFamily="49" charset="0"/>
                        </a:rPr>
                        <a:t>1101001.</a:t>
                      </a:r>
                      <a:endParaRPr lang="es-ES"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latin typeface="Courier New" panose="02070309020205020404" pitchFamily="49" charset="0"/>
                          <a:cs typeface="Courier New" panose="02070309020205020404" pitchFamily="49" charset="0"/>
                        </a:rPr>
                        <a:t>1</a:t>
                      </a:r>
                      <a:r>
                        <a:rPr lang="es-ES" dirty="0">
                          <a:solidFill>
                            <a:srgbClr val="FF0000"/>
                          </a:solidFill>
                          <a:latin typeface="Courier New" panose="02070309020205020404" pitchFamily="49" charset="0"/>
                          <a:cs typeface="Courier New" panose="02070309020205020404" pitchFamily="49" charset="0"/>
                        </a:rPr>
                        <a:t>11111111</a:t>
                      </a:r>
                      <a:r>
                        <a:rPr lang="es-ES" dirty="0">
                          <a:latin typeface="Courier New" panose="02070309020205020404" pitchFamily="49" charset="0"/>
                          <a:cs typeface="Courier New" panose="02070309020205020404" pitchFamily="49" charset="0"/>
                        </a:rPr>
                        <a:t>1101001.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Ext. de signo</a:t>
                      </a:r>
                    </a:p>
                  </a:txBody>
                  <a:tcPr/>
                </a:tc>
                <a:extLst>
                  <a:ext uri="{0D108BD9-81ED-4DB2-BD59-A6C34878D82A}">
                    <a16:rowId xmlns:a16="http://schemas.microsoft.com/office/drawing/2014/main" val="2935721978"/>
                  </a:ext>
                </a:extLst>
              </a:tr>
            </a:tbl>
          </a:graphicData>
        </a:graphic>
      </p:graphicFrame>
    </p:spTree>
    <p:extLst>
      <p:ext uri="{BB962C8B-B14F-4D97-AF65-F5344CB8AC3E}">
        <p14:creationId xmlns:p14="http://schemas.microsoft.com/office/powerpoint/2010/main" val="42037269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Ejemplos (de 8 a 16 bits)</a:t>
            </a:r>
          </a:p>
        </p:txBody>
      </p:sp>
      <p:sp>
        <p:nvSpPr>
          <p:cNvPr id="3" name="Marcador de contenido 2"/>
          <p:cNvSpPr>
            <a:spLocks noGrp="1"/>
          </p:cNvSpPr>
          <p:nvPr>
            <p:ph sz="quarter" idx="1"/>
          </p:nvPr>
        </p:nvSpPr>
        <p:spPr/>
        <p:txBody>
          <a:bodyPr/>
          <a:lstStyle/>
          <a:p>
            <a:pPr marL="0" indent="0">
              <a:buNone/>
            </a:pPr>
            <a:r>
              <a:rPr lang="es-ES" dirty="0"/>
              <a:t>Con fracción:   6.2 </a:t>
            </a:r>
            <a:r>
              <a:rPr lang="es-ES" dirty="0">
                <a:sym typeface="Wingdings" panose="05000000000000000000" pitchFamily="2" charset="2"/>
              </a:rPr>
              <a:t> 10.6</a:t>
            </a:r>
            <a:endParaRPr lang="es-ES" dirty="0"/>
          </a:p>
          <a:p>
            <a:pPr marL="0" indent="0">
              <a:buNone/>
            </a:pPr>
            <a:r>
              <a:rPr lang="es-ES" dirty="0"/>
              <a:t>	Consideremos el 23.25 y el -23.25</a:t>
            </a:r>
          </a:p>
          <a:p>
            <a:pPr marL="0" indent="0">
              <a:buNone/>
            </a:pPr>
            <a:br>
              <a:rPr lang="es-ES" dirty="0"/>
            </a:br>
            <a:br>
              <a:rPr lang="es-ES" dirty="0"/>
            </a:b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3440727433"/>
              </p:ext>
            </p:extLst>
          </p:nvPr>
        </p:nvGraphicFramePr>
        <p:xfrm>
          <a:off x="774155" y="2754362"/>
          <a:ext cx="8712968" cy="1854200"/>
        </p:xfrm>
        <a:graphic>
          <a:graphicData uri="http://schemas.openxmlformats.org/drawingml/2006/table">
            <a:tbl>
              <a:tblPr firstRow="1" bandRow="1">
                <a:tableStyleId>{5C22544A-7EE6-4342-B048-85BDC9FD1C3A}</a:tableStyleId>
              </a:tblPr>
              <a:tblGrid>
                <a:gridCol w="1652459">
                  <a:extLst>
                    <a:ext uri="{9D8B030D-6E8A-4147-A177-3AD203B41FA5}">
                      <a16:colId xmlns:a16="http://schemas.microsoft.com/office/drawing/2014/main" val="2105429814"/>
                    </a:ext>
                  </a:extLst>
                </a:gridCol>
                <a:gridCol w="1577348">
                  <a:extLst>
                    <a:ext uri="{9D8B030D-6E8A-4147-A177-3AD203B41FA5}">
                      <a16:colId xmlns:a16="http://schemas.microsoft.com/office/drawing/2014/main" val="2805692815"/>
                    </a:ext>
                  </a:extLst>
                </a:gridCol>
                <a:gridCol w="2530833">
                  <a:extLst>
                    <a:ext uri="{9D8B030D-6E8A-4147-A177-3AD203B41FA5}">
                      <a16:colId xmlns:a16="http://schemas.microsoft.com/office/drawing/2014/main" val="235510019"/>
                    </a:ext>
                  </a:extLst>
                </a:gridCol>
                <a:gridCol w="2952328">
                  <a:extLst>
                    <a:ext uri="{9D8B030D-6E8A-4147-A177-3AD203B41FA5}">
                      <a16:colId xmlns:a16="http://schemas.microsoft.com/office/drawing/2014/main" val="3706710564"/>
                    </a:ext>
                  </a:extLst>
                </a:gridCol>
              </a:tblGrid>
              <a:tr h="370840">
                <a:tc>
                  <a:txBody>
                    <a:bodyPr/>
                    <a:lstStyle/>
                    <a:p>
                      <a:r>
                        <a:rPr lang="es-ES" dirty="0"/>
                        <a:t>Formato</a:t>
                      </a:r>
                    </a:p>
                  </a:txBody>
                  <a:tcPr/>
                </a:tc>
                <a:tc>
                  <a:txBody>
                    <a:bodyPr/>
                    <a:lstStyle/>
                    <a:p>
                      <a:r>
                        <a:rPr lang="es-ES" dirty="0"/>
                        <a:t>8 bits</a:t>
                      </a:r>
                    </a:p>
                  </a:txBody>
                  <a:tcPr/>
                </a:tc>
                <a:tc>
                  <a:txBody>
                    <a:bodyPr/>
                    <a:lstStyle/>
                    <a:p>
                      <a:r>
                        <a:rPr lang="es-ES" dirty="0"/>
                        <a:t>16 bits</a:t>
                      </a:r>
                    </a:p>
                  </a:txBody>
                  <a:tcPr/>
                </a:tc>
                <a:tc>
                  <a:txBody>
                    <a:bodyPr/>
                    <a:lstStyle/>
                    <a:p>
                      <a:endParaRPr lang="es-ES" dirty="0"/>
                    </a:p>
                  </a:txBody>
                  <a:tcPr/>
                </a:tc>
                <a:extLst>
                  <a:ext uri="{0D108BD9-81ED-4DB2-BD59-A6C34878D82A}">
                    <a16:rowId xmlns:a16="http://schemas.microsoft.com/office/drawing/2014/main" val="3270517490"/>
                  </a:ext>
                </a:extLst>
              </a:tr>
              <a:tr h="370840">
                <a:tc>
                  <a:txBody>
                    <a:bodyPr/>
                    <a:lstStyle/>
                    <a:p>
                      <a:r>
                        <a:rPr lang="es-ES" dirty="0"/>
                        <a:t>Binario natural</a:t>
                      </a:r>
                    </a:p>
                  </a:txBody>
                  <a:tcPr/>
                </a:tc>
                <a:tc>
                  <a:txBody>
                    <a:bodyPr/>
                    <a:lstStyle/>
                    <a:p>
                      <a:r>
                        <a:rPr lang="es-ES" dirty="0">
                          <a:latin typeface="Courier New" panose="02070309020205020404" pitchFamily="49" charset="0"/>
                          <a:cs typeface="Courier New" panose="02070309020205020404" pitchFamily="49" charset="0"/>
                        </a:rPr>
                        <a:t>010111.01</a:t>
                      </a:r>
                    </a:p>
                  </a:txBody>
                  <a:tcPr/>
                </a:tc>
                <a:tc>
                  <a:txBody>
                    <a:bodyPr/>
                    <a:lstStyle/>
                    <a:p>
                      <a:r>
                        <a:rPr lang="es-ES" dirty="0">
                          <a:solidFill>
                            <a:srgbClr val="FF0000"/>
                          </a:solidFill>
                          <a:latin typeface="Courier New" panose="02070309020205020404" pitchFamily="49" charset="0"/>
                          <a:cs typeface="Courier New" panose="02070309020205020404" pitchFamily="49" charset="0"/>
                        </a:rPr>
                        <a:t>0000</a:t>
                      </a:r>
                      <a:r>
                        <a:rPr lang="es-ES" dirty="0">
                          <a:latin typeface="Courier New" panose="02070309020205020404" pitchFamily="49" charset="0"/>
                          <a:cs typeface="Courier New" panose="02070309020205020404" pitchFamily="49" charset="0"/>
                        </a:rPr>
                        <a:t>010111.01</a:t>
                      </a:r>
                      <a:r>
                        <a:rPr lang="es-ES" dirty="0">
                          <a:solidFill>
                            <a:srgbClr val="0070C0"/>
                          </a:solidFill>
                          <a:latin typeface="Courier New" panose="02070309020205020404" pitchFamily="49" charset="0"/>
                          <a:cs typeface="Courier New" panose="02070309020205020404" pitchFamily="49" charset="0"/>
                        </a:rPr>
                        <a:t>0000</a:t>
                      </a:r>
                      <a:endParaRPr lang="es-ES" dirty="0">
                        <a:latin typeface="Courier New" panose="02070309020205020404" pitchFamily="49" charset="0"/>
                        <a:cs typeface="Courier New" panose="02070309020205020404" pitchFamily="49" charset="0"/>
                      </a:endParaRPr>
                    </a:p>
                  </a:txBody>
                  <a:tcPr/>
                </a:tc>
                <a:tc>
                  <a:txBody>
                    <a:bodyPr/>
                    <a:lstStyle/>
                    <a:p>
                      <a:r>
                        <a:rPr lang="es-ES" dirty="0"/>
                        <a:t>0’s a izqda., 0’s a </a:t>
                      </a:r>
                      <a:r>
                        <a:rPr lang="es-ES" dirty="0" err="1"/>
                        <a:t>dcha</a:t>
                      </a:r>
                      <a:endParaRPr lang="es-ES" dirty="0"/>
                    </a:p>
                  </a:txBody>
                  <a:tcPr/>
                </a:tc>
                <a:extLst>
                  <a:ext uri="{0D108BD9-81ED-4DB2-BD59-A6C34878D82A}">
                    <a16:rowId xmlns:a16="http://schemas.microsoft.com/office/drawing/2014/main" val="1596175788"/>
                  </a:ext>
                </a:extLst>
              </a:tr>
              <a:tr h="370840">
                <a:tc>
                  <a:txBody>
                    <a:bodyPr/>
                    <a:lstStyle/>
                    <a:p>
                      <a:r>
                        <a:rPr lang="es-ES" dirty="0"/>
                        <a:t>S-M</a:t>
                      </a:r>
                    </a:p>
                  </a:txBody>
                  <a:tcPr/>
                </a:tc>
                <a:tc>
                  <a:txBody>
                    <a:bodyPr/>
                    <a:lstStyle/>
                    <a:p>
                      <a:r>
                        <a:rPr lang="es-ES" b="1" dirty="0">
                          <a:latin typeface="Courier New" panose="02070309020205020404" pitchFamily="49" charset="0"/>
                          <a:cs typeface="Courier New" panose="02070309020205020404" pitchFamily="49" charset="0"/>
                        </a:rPr>
                        <a:t>0</a:t>
                      </a:r>
                      <a:r>
                        <a:rPr lang="es-ES" dirty="0">
                          <a:latin typeface="Courier New" panose="02070309020205020404" pitchFamily="49" charset="0"/>
                          <a:cs typeface="Courier New" panose="02070309020205020404" pitchFamily="49" charset="0"/>
                        </a:rPr>
                        <a:t>10111.01</a:t>
                      </a:r>
                    </a:p>
                  </a:txBody>
                  <a:tcPr/>
                </a:tc>
                <a:tc>
                  <a:txBody>
                    <a:bodyPr/>
                    <a:lstStyle/>
                    <a:p>
                      <a:r>
                        <a:rPr lang="es-ES" b="1" dirty="0">
                          <a:latin typeface="Courier New" panose="02070309020205020404" pitchFamily="49" charset="0"/>
                          <a:cs typeface="Courier New" panose="02070309020205020404" pitchFamily="49" charset="0"/>
                        </a:rPr>
                        <a:t>0</a:t>
                      </a:r>
                      <a:r>
                        <a:rPr lang="es-ES" dirty="0">
                          <a:solidFill>
                            <a:srgbClr val="FF0000"/>
                          </a:solidFill>
                          <a:latin typeface="Courier New" panose="02070309020205020404" pitchFamily="49" charset="0"/>
                          <a:cs typeface="Courier New" panose="02070309020205020404" pitchFamily="49" charset="0"/>
                        </a:rPr>
                        <a:t>0000</a:t>
                      </a:r>
                      <a:r>
                        <a:rPr lang="es-ES" dirty="0">
                          <a:latin typeface="Courier New" panose="02070309020205020404" pitchFamily="49" charset="0"/>
                          <a:cs typeface="Courier New" panose="02070309020205020404" pitchFamily="49" charset="0"/>
                        </a:rPr>
                        <a:t>10111.01</a:t>
                      </a:r>
                      <a:r>
                        <a:rPr lang="es-ES" dirty="0">
                          <a:solidFill>
                            <a:srgbClr val="0070C0"/>
                          </a:solidFill>
                          <a:latin typeface="Courier New" panose="02070309020205020404" pitchFamily="49" charset="0"/>
                          <a:cs typeface="Courier New" panose="02070309020205020404" pitchFamily="49" charset="0"/>
                        </a:rPr>
                        <a:t>0000</a:t>
                      </a:r>
                      <a:endParaRPr lang="es-ES"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0’s a izqda. Magnitud, 0’s</a:t>
                      </a:r>
                      <a:r>
                        <a:rPr lang="es-ES" baseline="0" dirty="0"/>
                        <a:t> </a:t>
                      </a:r>
                      <a:r>
                        <a:rPr lang="es-ES" baseline="0" dirty="0" err="1"/>
                        <a:t>dcha</a:t>
                      </a:r>
                      <a:endParaRPr lang="es-ES" dirty="0"/>
                    </a:p>
                  </a:txBody>
                  <a:tcPr/>
                </a:tc>
                <a:extLst>
                  <a:ext uri="{0D108BD9-81ED-4DB2-BD59-A6C34878D82A}">
                    <a16:rowId xmlns:a16="http://schemas.microsoft.com/office/drawing/2014/main" val="4123482670"/>
                  </a:ext>
                </a:extLst>
              </a:tr>
              <a:tr h="370840">
                <a:tc>
                  <a:txBody>
                    <a:bodyPr/>
                    <a:lstStyle/>
                    <a:p>
                      <a:r>
                        <a:rPr lang="es-ES" dirty="0"/>
                        <a:t>N-1</a:t>
                      </a:r>
                    </a:p>
                  </a:txBody>
                  <a:tcPr/>
                </a:tc>
                <a:tc>
                  <a:txBody>
                    <a:bodyPr/>
                    <a:lstStyle/>
                    <a:p>
                      <a:r>
                        <a:rPr lang="es-ES" b="1" dirty="0">
                          <a:latin typeface="Courier New" panose="02070309020205020404" pitchFamily="49" charset="0"/>
                          <a:cs typeface="Courier New" panose="02070309020205020404" pitchFamily="49" charset="0"/>
                        </a:rPr>
                        <a:t>0</a:t>
                      </a:r>
                      <a:r>
                        <a:rPr lang="es-ES" dirty="0">
                          <a:latin typeface="Courier New" panose="02070309020205020404" pitchFamily="49" charset="0"/>
                          <a:cs typeface="Courier New" panose="02070309020205020404" pitchFamily="49" charset="0"/>
                        </a:rPr>
                        <a:t>10111.01</a:t>
                      </a:r>
                    </a:p>
                  </a:txBody>
                  <a:tcPr/>
                </a:tc>
                <a:tc>
                  <a:txBody>
                    <a:bodyPr/>
                    <a:lstStyle/>
                    <a:p>
                      <a:r>
                        <a:rPr lang="es-ES" b="1" dirty="0">
                          <a:latin typeface="Courier New" panose="02070309020205020404" pitchFamily="49" charset="0"/>
                          <a:cs typeface="Courier New" panose="02070309020205020404" pitchFamily="49" charset="0"/>
                        </a:rPr>
                        <a:t>0</a:t>
                      </a:r>
                      <a:r>
                        <a:rPr lang="es-ES" dirty="0">
                          <a:solidFill>
                            <a:srgbClr val="FF0000"/>
                          </a:solidFill>
                          <a:latin typeface="Courier New" panose="02070309020205020404" pitchFamily="49" charset="0"/>
                          <a:cs typeface="Courier New" panose="02070309020205020404" pitchFamily="49" charset="0"/>
                        </a:rPr>
                        <a:t>0000</a:t>
                      </a:r>
                      <a:r>
                        <a:rPr lang="es-ES" dirty="0">
                          <a:latin typeface="Courier New" panose="02070309020205020404" pitchFamily="49" charset="0"/>
                          <a:cs typeface="Courier New" panose="02070309020205020404" pitchFamily="49" charset="0"/>
                        </a:rPr>
                        <a:t>10111.01</a:t>
                      </a:r>
                      <a:r>
                        <a:rPr lang="es-ES" dirty="0">
                          <a:solidFill>
                            <a:srgbClr val="0070C0"/>
                          </a:solidFill>
                          <a:latin typeface="Courier New" panose="02070309020205020404" pitchFamily="49" charset="0"/>
                          <a:cs typeface="Courier New" panose="02070309020205020404" pitchFamily="49" charset="0"/>
                        </a:rPr>
                        <a:t>0000</a:t>
                      </a:r>
                      <a:endParaRPr lang="es-ES"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Ext. de signo, 0’s a </a:t>
                      </a:r>
                      <a:r>
                        <a:rPr lang="es-ES" dirty="0" err="1"/>
                        <a:t>dcha</a:t>
                      </a:r>
                      <a:endParaRPr lang="es-ES" dirty="0"/>
                    </a:p>
                  </a:txBody>
                  <a:tcPr/>
                </a:tc>
                <a:extLst>
                  <a:ext uri="{0D108BD9-81ED-4DB2-BD59-A6C34878D82A}">
                    <a16:rowId xmlns:a16="http://schemas.microsoft.com/office/drawing/2014/main" val="3912297049"/>
                  </a:ext>
                </a:extLst>
              </a:tr>
              <a:tr h="370840">
                <a:tc>
                  <a:txBody>
                    <a:bodyPr/>
                    <a:lstStyle/>
                    <a:p>
                      <a:r>
                        <a:rPr lang="es-ES" dirty="0"/>
                        <a:t>N-2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latin typeface="Courier New" panose="02070309020205020404" pitchFamily="49" charset="0"/>
                          <a:cs typeface="Courier New" panose="02070309020205020404" pitchFamily="49" charset="0"/>
                        </a:rPr>
                        <a:t>0</a:t>
                      </a:r>
                      <a:r>
                        <a:rPr lang="es-ES" dirty="0">
                          <a:latin typeface="Courier New" panose="02070309020205020404" pitchFamily="49" charset="0"/>
                          <a:cs typeface="Courier New" panose="02070309020205020404" pitchFamily="49" charset="0"/>
                        </a:rPr>
                        <a:t>10111.01</a:t>
                      </a:r>
                    </a:p>
                  </a:txBody>
                  <a:tcPr/>
                </a:tc>
                <a:tc>
                  <a:txBody>
                    <a:bodyPr/>
                    <a:lstStyle/>
                    <a:p>
                      <a:r>
                        <a:rPr lang="es-ES" b="1" dirty="0">
                          <a:latin typeface="Courier New" panose="02070309020205020404" pitchFamily="49" charset="0"/>
                          <a:cs typeface="Courier New" panose="02070309020205020404" pitchFamily="49" charset="0"/>
                        </a:rPr>
                        <a:t>0</a:t>
                      </a:r>
                      <a:r>
                        <a:rPr lang="es-ES" dirty="0">
                          <a:solidFill>
                            <a:srgbClr val="FF0000"/>
                          </a:solidFill>
                          <a:latin typeface="Courier New" panose="02070309020205020404" pitchFamily="49" charset="0"/>
                          <a:cs typeface="Courier New" panose="02070309020205020404" pitchFamily="49" charset="0"/>
                        </a:rPr>
                        <a:t>0000</a:t>
                      </a:r>
                      <a:r>
                        <a:rPr lang="es-ES" dirty="0">
                          <a:latin typeface="Courier New" panose="02070309020205020404" pitchFamily="49" charset="0"/>
                          <a:cs typeface="Courier New" panose="02070309020205020404" pitchFamily="49" charset="0"/>
                        </a:rPr>
                        <a:t>10111.01</a:t>
                      </a:r>
                      <a:r>
                        <a:rPr lang="es-ES" dirty="0">
                          <a:solidFill>
                            <a:srgbClr val="0070C0"/>
                          </a:solidFill>
                          <a:latin typeface="Courier New" panose="02070309020205020404" pitchFamily="49" charset="0"/>
                          <a:cs typeface="Courier New" panose="02070309020205020404" pitchFamily="49" charset="0"/>
                        </a:rPr>
                        <a:t>0000</a:t>
                      </a:r>
                      <a:endParaRPr lang="es-ES" dirty="0">
                        <a:latin typeface="Courier New" panose="02070309020205020404" pitchFamily="49" charset="0"/>
                        <a:cs typeface="Courier New" panose="020703090202050204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Ext. de signo, 0’s a </a:t>
                      </a:r>
                      <a:r>
                        <a:rPr lang="es-ES" dirty="0" err="1"/>
                        <a:t>dcha</a:t>
                      </a:r>
                      <a:endParaRPr lang="es-ES" dirty="0"/>
                    </a:p>
                  </a:txBody>
                  <a:tcPr/>
                </a:tc>
                <a:extLst>
                  <a:ext uri="{0D108BD9-81ED-4DB2-BD59-A6C34878D82A}">
                    <a16:rowId xmlns:a16="http://schemas.microsoft.com/office/drawing/2014/main" val="2935721978"/>
                  </a:ext>
                </a:extLst>
              </a:tr>
            </a:tbl>
          </a:graphicData>
        </a:graphic>
      </p:graphicFrame>
      <p:graphicFrame>
        <p:nvGraphicFramePr>
          <p:cNvPr id="6" name="Tabla 5"/>
          <p:cNvGraphicFramePr>
            <a:graphicFrameLocks noGrp="1"/>
          </p:cNvGraphicFramePr>
          <p:nvPr>
            <p:extLst>
              <p:ext uri="{D42A27DB-BD31-4B8C-83A1-F6EECF244321}">
                <p14:modId xmlns:p14="http://schemas.microsoft.com/office/powerpoint/2010/main" val="1867445209"/>
              </p:ext>
            </p:extLst>
          </p:nvPr>
        </p:nvGraphicFramePr>
        <p:xfrm>
          <a:off x="774155" y="4995644"/>
          <a:ext cx="8632020" cy="1854200"/>
        </p:xfrm>
        <a:graphic>
          <a:graphicData uri="http://schemas.openxmlformats.org/drawingml/2006/table">
            <a:tbl>
              <a:tblPr firstRow="1" bandRow="1">
                <a:tableStyleId>{5C22544A-7EE6-4342-B048-85BDC9FD1C3A}</a:tableStyleId>
              </a:tblPr>
              <a:tblGrid>
                <a:gridCol w="1637107">
                  <a:extLst>
                    <a:ext uri="{9D8B030D-6E8A-4147-A177-3AD203B41FA5}">
                      <a16:colId xmlns:a16="http://schemas.microsoft.com/office/drawing/2014/main" val="2105429814"/>
                    </a:ext>
                  </a:extLst>
                </a:gridCol>
                <a:gridCol w="1459237">
                  <a:extLst>
                    <a:ext uri="{9D8B030D-6E8A-4147-A177-3AD203B41FA5}">
                      <a16:colId xmlns:a16="http://schemas.microsoft.com/office/drawing/2014/main" val="2805692815"/>
                    </a:ext>
                  </a:extLst>
                </a:gridCol>
                <a:gridCol w="2592288">
                  <a:extLst>
                    <a:ext uri="{9D8B030D-6E8A-4147-A177-3AD203B41FA5}">
                      <a16:colId xmlns:a16="http://schemas.microsoft.com/office/drawing/2014/main" val="235510019"/>
                    </a:ext>
                  </a:extLst>
                </a:gridCol>
                <a:gridCol w="2943388">
                  <a:extLst>
                    <a:ext uri="{9D8B030D-6E8A-4147-A177-3AD203B41FA5}">
                      <a16:colId xmlns:a16="http://schemas.microsoft.com/office/drawing/2014/main" val="3706710564"/>
                    </a:ext>
                  </a:extLst>
                </a:gridCol>
              </a:tblGrid>
              <a:tr h="370840">
                <a:tc>
                  <a:txBody>
                    <a:bodyPr/>
                    <a:lstStyle/>
                    <a:p>
                      <a:r>
                        <a:rPr lang="es-ES" dirty="0"/>
                        <a:t>Formato</a:t>
                      </a:r>
                    </a:p>
                  </a:txBody>
                  <a:tcPr/>
                </a:tc>
                <a:tc>
                  <a:txBody>
                    <a:bodyPr/>
                    <a:lstStyle/>
                    <a:p>
                      <a:r>
                        <a:rPr lang="es-ES" dirty="0"/>
                        <a:t>8 bits</a:t>
                      </a:r>
                    </a:p>
                  </a:txBody>
                  <a:tcPr/>
                </a:tc>
                <a:tc>
                  <a:txBody>
                    <a:bodyPr/>
                    <a:lstStyle/>
                    <a:p>
                      <a:r>
                        <a:rPr lang="es-ES" dirty="0"/>
                        <a:t>16 bits</a:t>
                      </a:r>
                    </a:p>
                  </a:txBody>
                  <a:tcPr/>
                </a:tc>
                <a:tc>
                  <a:txBody>
                    <a:bodyPr/>
                    <a:lstStyle/>
                    <a:p>
                      <a:endParaRPr lang="es-ES" dirty="0"/>
                    </a:p>
                  </a:txBody>
                  <a:tcPr/>
                </a:tc>
                <a:extLst>
                  <a:ext uri="{0D108BD9-81ED-4DB2-BD59-A6C34878D82A}">
                    <a16:rowId xmlns:a16="http://schemas.microsoft.com/office/drawing/2014/main" val="3270517490"/>
                  </a:ext>
                </a:extLst>
              </a:tr>
              <a:tr h="370840">
                <a:tc>
                  <a:txBody>
                    <a:bodyPr/>
                    <a:lstStyle/>
                    <a:p>
                      <a:r>
                        <a:rPr lang="es-ES" dirty="0"/>
                        <a:t>Binario natural</a:t>
                      </a:r>
                    </a:p>
                  </a:txBody>
                  <a:tcPr/>
                </a:tc>
                <a:tc>
                  <a:txBody>
                    <a:bodyPr/>
                    <a:lstStyle/>
                    <a:p>
                      <a:r>
                        <a:rPr lang="es-ES" dirty="0"/>
                        <a:t>No</a:t>
                      </a:r>
                      <a:r>
                        <a:rPr lang="es-ES" baseline="0" dirty="0"/>
                        <a:t> valido</a:t>
                      </a:r>
                      <a:endParaRPr lang="es-ES" dirty="0"/>
                    </a:p>
                  </a:txBody>
                  <a:tcPr/>
                </a:tc>
                <a:tc>
                  <a:txBody>
                    <a:bodyPr/>
                    <a:lstStyle/>
                    <a:p>
                      <a:r>
                        <a:rPr lang="es-ES" dirty="0"/>
                        <a:t>No</a:t>
                      </a:r>
                      <a:r>
                        <a:rPr lang="es-ES" baseline="0" dirty="0"/>
                        <a:t> valido</a:t>
                      </a:r>
                      <a:endParaRPr lang="es-ES" dirty="0"/>
                    </a:p>
                  </a:txBody>
                  <a:tcPr/>
                </a:tc>
                <a:tc>
                  <a:txBody>
                    <a:bodyPr/>
                    <a:lstStyle/>
                    <a:p>
                      <a:endParaRPr lang="es-ES" dirty="0"/>
                    </a:p>
                  </a:txBody>
                  <a:tcPr/>
                </a:tc>
                <a:extLst>
                  <a:ext uri="{0D108BD9-81ED-4DB2-BD59-A6C34878D82A}">
                    <a16:rowId xmlns:a16="http://schemas.microsoft.com/office/drawing/2014/main" val="1596175788"/>
                  </a:ext>
                </a:extLst>
              </a:tr>
              <a:tr h="370840">
                <a:tc>
                  <a:txBody>
                    <a:bodyPr/>
                    <a:lstStyle/>
                    <a:p>
                      <a:r>
                        <a:rPr lang="es-ES" dirty="0"/>
                        <a:t>S-M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latin typeface="Courier New" panose="02070309020205020404" pitchFamily="49" charset="0"/>
                          <a:cs typeface="Courier New" panose="02070309020205020404" pitchFamily="49" charset="0"/>
                        </a:rPr>
                        <a:t>1</a:t>
                      </a:r>
                      <a:r>
                        <a:rPr lang="es-ES" dirty="0">
                          <a:latin typeface="Courier New" panose="02070309020205020404" pitchFamily="49" charset="0"/>
                          <a:cs typeface="Courier New" panose="02070309020205020404" pitchFamily="49" charset="0"/>
                        </a:rPr>
                        <a:t>10111.01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latin typeface="Courier New" panose="02070309020205020404" pitchFamily="49" charset="0"/>
                          <a:cs typeface="Courier New" panose="02070309020205020404" pitchFamily="49" charset="0"/>
                        </a:rPr>
                        <a:t>1</a:t>
                      </a:r>
                      <a:r>
                        <a:rPr lang="es-ES" dirty="0">
                          <a:solidFill>
                            <a:srgbClr val="FF0000"/>
                          </a:solidFill>
                          <a:latin typeface="Courier New" panose="02070309020205020404" pitchFamily="49" charset="0"/>
                          <a:cs typeface="Courier New" panose="02070309020205020404" pitchFamily="49" charset="0"/>
                        </a:rPr>
                        <a:t>0000</a:t>
                      </a:r>
                      <a:r>
                        <a:rPr lang="es-ES" dirty="0">
                          <a:latin typeface="Courier New" panose="02070309020205020404" pitchFamily="49" charset="0"/>
                          <a:cs typeface="Courier New" panose="02070309020205020404" pitchFamily="49" charset="0"/>
                        </a:rPr>
                        <a:t>10111.01</a:t>
                      </a:r>
                      <a:r>
                        <a:rPr lang="es-ES" dirty="0">
                          <a:solidFill>
                            <a:srgbClr val="0070C0"/>
                          </a:solidFill>
                          <a:latin typeface="Courier New" panose="02070309020205020404" pitchFamily="49" charset="0"/>
                          <a:cs typeface="Courier New" panose="02070309020205020404" pitchFamily="49" charset="0"/>
                        </a:rPr>
                        <a:t>0000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0’s a izqda. Magnitud, 0’s</a:t>
                      </a:r>
                      <a:r>
                        <a:rPr lang="es-ES" baseline="0" dirty="0"/>
                        <a:t> </a:t>
                      </a:r>
                      <a:r>
                        <a:rPr lang="es-ES" baseline="0" dirty="0" err="1"/>
                        <a:t>dcha</a:t>
                      </a:r>
                      <a:endParaRPr lang="es-ES" dirty="0"/>
                    </a:p>
                  </a:txBody>
                  <a:tcPr/>
                </a:tc>
                <a:extLst>
                  <a:ext uri="{0D108BD9-81ED-4DB2-BD59-A6C34878D82A}">
                    <a16:rowId xmlns:a16="http://schemas.microsoft.com/office/drawing/2014/main" val="4123482670"/>
                  </a:ext>
                </a:extLst>
              </a:tr>
              <a:tr h="370840">
                <a:tc>
                  <a:txBody>
                    <a:bodyPr/>
                    <a:lstStyle/>
                    <a:p>
                      <a:r>
                        <a:rPr lang="es-ES" dirty="0"/>
                        <a:t>N-1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latin typeface="Courier New" panose="02070309020205020404" pitchFamily="49" charset="0"/>
                          <a:cs typeface="Courier New" panose="02070309020205020404" pitchFamily="49" charset="0"/>
                        </a:rPr>
                        <a:t>1</a:t>
                      </a:r>
                      <a:r>
                        <a:rPr lang="es-ES" dirty="0">
                          <a:latin typeface="Courier New" panose="02070309020205020404" pitchFamily="49" charset="0"/>
                          <a:cs typeface="Courier New" panose="02070309020205020404" pitchFamily="49" charset="0"/>
                        </a:rPr>
                        <a:t>01000.10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latin typeface="Courier New" panose="02070309020205020404" pitchFamily="49" charset="0"/>
                          <a:cs typeface="Courier New" panose="02070309020205020404" pitchFamily="49" charset="0"/>
                        </a:rPr>
                        <a:t>1</a:t>
                      </a:r>
                      <a:r>
                        <a:rPr lang="es-ES" dirty="0">
                          <a:solidFill>
                            <a:srgbClr val="FF0000"/>
                          </a:solidFill>
                          <a:latin typeface="Courier New" panose="02070309020205020404" pitchFamily="49" charset="0"/>
                          <a:cs typeface="Courier New" panose="02070309020205020404" pitchFamily="49" charset="0"/>
                        </a:rPr>
                        <a:t>1111</a:t>
                      </a:r>
                      <a:r>
                        <a:rPr lang="es-ES" dirty="0">
                          <a:latin typeface="Courier New" panose="02070309020205020404" pitchFamily="49" charset="0"/>
                          <a:cs typeface="Courier New" panose="02070309020205020404" pitchFamily="49" charset="0"/>
                        </a:rPr>
                        <a:t>01000.10</a:t>
                      </a:r>
                      <a:r>
                        <a:rPr lang="es-ES" dirty="0">
                          <a:solidFill>
                            <a:srgbClr val="0070C0"/>
                          </a:solidFill>
                          <a:latin typeface="Courier New" panose="02070309020205020404" pitchFamily="49" charset="0"/>
                          <a:cs typeface="Courier New" panose="02070309020205020404" pitchFamily="49" charset="0"/>
                        </a:rPr>
                        <a:t>1111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Ext. de signo, </a:t>
                      </a:r>
                      <a:r>
                        <a:rPr lang="es-ES" b="1" dirty="0"/>
                        <a:t>1’s a </a:t>
                      </a:r>
                      <a:r>
                        <a:rPr lang="es-ES" b="1" dirty="0" err="1"/>
                        <a:t>dcha</a:t>
                      </a:r>
                      <a:r>
                        <a:rPr lang="es-ES" b="1" dirty="0"/>
                        <a:t>!!!</a:t>
                      </a:r>
                    </a:p>
                  </a:txBody>
                  <a:tcPr/>
                </a:tc>
                <a:extLst>
                  <a:ext uri="{0D108BD9-81ED-4DB2-BD59-A6C34878D82A}">
                    <a16:rowId xmlns:a16="http://schemas.microsoft.com/office/drawing/2014/main" val="3912297049"/>
                  </a:ext>
                </a:extLst>
              </a:tr>
              <a:tr h="370840">
                <a:tc>
                  <a:txBody>
                    <a:bodyPr/>
                    <a:lstStyle/>
                    <a:p>
                      <a:r>
                        <a:rPr lang="es-ES" dirty="0"/>
                        <a:t>N-2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latin typeface="Courier New" panose="02070309020205020404" pitchFamily="49" charset="0"/>
                          <a:cs typeface="Courier New" panose="02070309020205020404" pitchFamily="49" charset="0"/>
                        </a:rPr>
                        <a:t>1</a:t>
                      </a:r>
                      <a:r>
                        <a:rPr lang="es-ES" dirty="0">
                          <a:latin typeface="Courier New" panose="02070309020205020404" pitchFamily="49" charset="0"/>
                          <a:cs typeface="Courier New" panose="02070309020205020404" pitchFamily="49" charset="0"/>
                        </a:rPr>
                        <a:t>01000.11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latin typeface="Courier New" panose="02070309020205020404" pitchFamily="49" charset="0"/>
                          <a:cs typeface="Courier New" panose="02070309020205020404" pitchFamily="49" charset="0"/>
                        </a:rPr>
                        <a:t>1</a:t>
                      </a:r>
                      <a:r>
                        <a:rPr lang="es-ES" dirty="0">
                          <a:solidFill>
                            <a:srgbClr val="FF0000"/>
                          </a:solidFill>
                          <a:latin typeface="Courier New" panose="02070309020205020404" pitchFamily="49" charset="0"/>
                          <a:cs typeface="Courier New" panose="02070309020205020404" pitchFamily="49" charset="0"/>
                        </a:rPr>
                        <a:t>1111</a:t>
                      </a:r>
                      <a:r>
                        <a:rPr lang="es-ES" dirty="0">
                          <a:latin typeface="Courier New" panose="02070309020205020404" pitchFamily="49" charset="0"/>
                          <a:cs typeface="Courier New" panose="02070309020205020404" pitchFamily="49" charset="0"/>
                        </a:rPr>
                        <a:t>01000.11</a:t>
                      </a:r>
                      <a:r>
                        <a:rPr lang="es-ES" dirty="0">
                          <a:solidFill>
                            <a:srgbClr val="0070C0"/>
                          </a:solidFill>
                          <a:latin typeface="Courier New" panose="02070309020205020404" pitchFamily="49" charset="0"/>
                          <a:cs typeface="Courier New" panose="02070309020205020404" pitchFamily="49" charset="0"/>
                        </a:rPr>
                        <a:t>0000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Ext. de signo, 0’s a </a:t>
                      </a:r>
                      <a:r>
                        <a:rPr lang="es-ES" dirty="0" err="1"/>
                        <a:t>dcha</a:t>
                      </a:r>
                      <a:endParaRPr lang="es-ES" dirty="0"/>
                    </a:p>
                  </a:txBody>
                  <a:tcPr/>
                </a:tc>
                <a:extLst>
                  <a:ext uri="{0D108BD9-81ED-4DB2-BD59-A6C34878D82A}">
                    <a16:rowId xmlns:a16="http://schemas.microsoft.com/office/drawing/2014/main" val="2935721978"/>
                  </a:ext>
                </a:extLst>
              </a:tr>
            </a:tbl>
          </a:graphicData>
        </a:graphic>
      </p:graphicFrame>
    </p:spTree>
    <p:extLst>
      <p:ext uri="{BB962C8B-B14F-4D97-AF65-F5344CB8AC3E}">
        <p14:creationId xmlns:p14="http://schemas.microsoft.com/office/powerpoint/2010/main" val="2552505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774155" y="306090"/>
            <a:ext cx="8415338" cy="953839"/>
          </a:xfrm>
        </p:spPr>
        <p:txBody>
          <a:bodyPr/>
          <a:lstStyle/>
          <a:p>
            <a:pPr eaLnBrk="1" hangingPunct="1"/>
            <a:r>
              <a:rPr lang="es-ES_tradnl" dirty="0"/>
              <a:t>¿Qué tipo de datos?</a:t>
            </a:r>
            <a:endParaRPr lang="es-ES" dirty="0"/>
          </a:p>
        </p:txBody>
      </p:sp>
      <p:sp>
        <p:nvSpPr>
          <p:cNvPr id="15364" name="Rectangle 3"/>
          <p:cNvSpPr>
            <a:spLocks noGrp="1" noChangeArrowheads="1"/>
          </p:cNvSpPr>
          <p:nvPr>
            <p:ph sz="quarter" idx="1"/>
          </p:nvPr>
        </p:nvSpPr>
        <p:spPr>
          <a:xfrm>
            <a:off x="330200" y="1889125"/>
            <a:ext cx="9240838" cy="4862513"/>
          </a:xfrm>
        </p:spPr>
        <p:txBody>
          <a:bodyPr>
            <a:normAutofit/>
          </a:bodyPr>
          <a:lstStyle/>
          <a:p>
            <a:pPr eaLnBrk="1" hangingPunct="1"/>
            <a:r>
              <a:rPr lang="es-ES_tradnl" dirty="0"/>
              <a:t>Letras del alfabeto y otros símbolos</a:t>
            </a:r>
          </a:p>
          <a:p>
            <a:pPr lvl="1" eaLnBrk="1" hangingPunct="1"/>
            <a:r>
              <a:rPr lang="es-ES_tradnl" dirty="0"/>
              <a:t>“alfanuméricos”: a, B, ñ, ), ?, +, 3, $, ~, </a:t>
            </a:r>
            <a:r>
              <a:rPr lang="es-ES_tradnl" dirty="0">
                <a:sym typeface="Symbol" pitchFamily="18" charset="2"/>
              </a:rPr>
              <a:t>, </a:t>
            </a:r>
          </a:p>
          <a:p>
            <a:pPr lvl="1" eaLnBrk="1" hangingPunct="1"/>
            <a:r>
              <a:rPr lang="es-ES_tradnl" dirty="0">
                <a:sym typeface="Symbol" pitchFamily="18" charset="2"/>
              </a:rPr>
              <a:t>Cadenas de alfanuméricos:  “pepe”, “</a:t>
            </a:r>
            <a:r>
              <a:rPr lang="es-ES_tradnl" dirty="0" err="1">
                <a:sym typeface="Symbol" pitchFamily="18" charset="2"/>
              </a:rPr>
              <a:t>xDD</a:t>
            </a:r>
            <a:r>
              <a:rPr lang="es-ES_tradnl" dirty="0">
                <a:sym typeface="Symbol" pitchFamily="18" charset="2"/>
              </a:rPr>
              <a:t>”</a:t>
            </a:r>
            <a:endParaRPr lang="es-ES_tradnl" dirty="0"/>
          </a:p>
          <a:p>
            <a:pPr eaLnBrk="1" hangingPunct="1"/>
            <a:r>
              <a:rPr lang="es-ES_tradnl" dirty="0"/>
              <a:t>Números</a:t>
            </a:r>
          </a:p>
          <a:p>
            <a:pPr lvl="1" eaLnBrk="1" hangingPunct="1"/>
            <a:r>
              <a:rPr lang="es-ES_tradnl" dirty="0"/>
              <a:t>Naturales: 1, 25</a:t>
            </a:r>
          </a:p>
          <a:p>
            <a:pPr lvl="1" eaLnBrk="1" hangingPunct="1"/>
            <a:r>
              <a:rPr lang="es-ES_tradnl" dirty="0"/>
              <a:t>Enteros: -12, +48</a:t>
            </a:r>
          </a:p>
          <a:p>
            <a:pPr lvl="1" eaLnBrk="1" hangingPunct="1"/>
            <a:r>
              <a:rPr lang="es-ES_tradnl" dirty="0"/>
              <a:t>Racionales y reales </a:t>
            </a:r>
          </a:p>
          <a:p>
            <a:pPr lvl="2" eaLnBrk="1" hangingPunct="1">
              <a:buFontTx/>
              <a:buNone/>
            </a:pPr>
            <a:r>
              <a:rPr lang="es-ES_tradnl" dirty="0"/>
              <a:t>Algunos no son representables:  </a:t>
            </a:r>
            <a:r>
              <a:rPr lang="es-ES_tradnl" dirty="0">
                <a:sym typeface="Symbol" pitchFamily="18" charset="2"/>
              </a:rPr>
              <a:t></a:t>
            </a:r>
            <a:endParaRPr lang="es-ES_tradnl" dirty="0"/>
          </a:p>
          <a:p>
            <a:pPr lvl="2" eaLnBrk="1" hangingPunct="1">
              <a:buFontTx/>
              <a:buNone/>
            </a:pPr>
            <a:endParaRPr lang="es-ES_tradnl" dirty="0"/>
          </a:p>
          <a:p>
            <a:pPr lvl="2" eaLnBrk="1" hangingPunct="1">
              <a:buFontTx/>
              <a:buNone/>
            </a:pPr>
            <a:r>
              <a:rPr lang="es-ES_tradnl" sz="3100" dirty="0"/>
              <a:t>			</a:t>
            </a:r>
            <a:r>
              <a:rPr lang="es-ES_tradnl" sz="2000" dirty="0">
                <a:solidFill>
                  <a:schemeClr val="folHlink"/>
                </a:solidFill>
              </a:rPr>
              <a:t>11.0010010101000101010100100101010101010100100.....</a:t>
            </a:r>
          </a:p>
          <a:p>
            <a:pPr eaLnBrk="1" hangingPunct="1"/>
            <a:endParaRPr lang="es-ES" sz="3900" dirty="0">
              <a:solidFill>
                <a:schemeClr val="folHlink"/>
              </a:solidFill>
            </a:endParaRPr>
          </a:p>
        </p:txBody>
      </p:sp>
      <p:sp>
        <p:nvSpPr>
          <p:cNvPr id="15365" name="Text Box 5"/>
          <p:cNvSpPr txBox="1">
            <a:spLocks noChangeArrowheads="1"/>
          </p:cNvSpPr>
          <p:nvPr/>
        </p:nvSpPr>
        <p:spPr bwMode="auto">
          <a:xfrm>
            <a:off x="6270625" y="4140200"/>
            <a:ext cx="1649413" cy="1689100"/>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2600">
                <a:solidFill>
                  <a:schemeClr val="folHlink"/>
                </a:solidFill>
              </a:rPr>
              <a:t>01010000 01000101 01010000 01000101</a:t>
            </a:r>
            <a:endParaRPr lang="es-ES" sz="2600">
              <a:solidFill>
                <a:schemeClr val="folHlink"/>
              </a:solidFill>
            </a:endParaRPr>
          </a:p>
        </p:txBody>
      </p:sp>
      <p:sp>
        <p:nvSpPr>
          <p:cNvPr id="15366" name="AutoShape 6"/>
          <p:cNvSpPr>
            <a:spLocks noChangeArrowheads="1"/>
          </p:cNvSpPr>
          <p:nvPr/>
        </p:nvSpPr>
        <p:spPr bwMode="auto">
          <a:xfrm flipV="1">
            <a:off x="3798888" y="4410075"/>
            <a:ext cx="495300" cy="361950"/>
          </a:xfrm>
          <a:prstGeom prst="lightningBolt">
            <a:avLst/>
          </a:prstGeom>
          <a:solidFill>
            <a:schemeClr val="accent1"/>
          </a:solidFill>
          <a:ln w="9525">
            <a:solidFill>
              <a:schemeClr val="tx1"/>
            </a:solidFill>
            <a:miter lim="800000"/>
            <a:headEnd/>
            <a:tailEnd/>
          </a:ln>
        </p:spPr>
        <p:txBody>
          <a:bodyPr wrap="none" anchor="ctr"/>
          <a:lstStyle/>
          <a:p>
            <a:endParaRPr lang="es-ES"/>
          </a:p>
        </p:txBody>
      </p:sp>
      <p:sp>
        <p:nvSpPr>
          <p:cNvPr id="15367" name="Text Box 7"/>
          <p:cNvSpPr txBox="1">
            <a:spLocks noChangeArrowheads="1"/>
          </p:cNvSpPr>
          <p:nvPr/>
        </p:nvSpPr>
        <p:spPr bwMode="auto">
          <a:xfrm>
            <a:off x="8086725" y="3511550"/>
            <a:ext cx="1651000" cy="498475"/>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2600">
                <a:solidFill>
                  <a:schemeClr val="folHlink"/>
                </a:solidFill>
              </a:rPr>
              <a:t>00001101</a:t>
            </a:r>
            <a:endParaRPr lang="es-ES" sz="2600">
              <a:solidFill>
                <a:schemeClr val="folHlink"/>
              </a:solidFill>
            </a:endParaRPr>
          </a:p>
        </p:txBody>
      </p:sp>
      <p:sp>
        <p:nvSpPr>
          <p:cNvPr id="15368" name="AutoShape 8"/>
          <p:cNvSpPr>
            <a:spLocks noChangeArrowheads="1"/>
          </p:cNvSpPr>
          <p:nvPr/>
        </p:nvSpPr>
        <p:spPr bwMode="auto">
          <a:xfrm>
            <a:off x="4784725" y="5731205"/>
            <a:ext cx="412750" cy="539750"/>
          </a:xfrm>
          <a:prstGeom prst="lightningBolt">
            <a:avLst/>
          </a:prstGeom>
          <a:solidFill>
            <a:schemeClr val="accent1"/>
          </a:solidFill>
          <a:ln w="9525">
            <a:solidFill>
              <a:schemeClr val="tx1"/>
            </a:solidFill>
            <a:miter lim="800000"/>
            <a:headEnd/>
            <a:tailEnd/>
          </a:ln>
        </p:spPr>
        <p:txBody>
          <a:bodyPr wrap="none" anchor="ctr"/>
          <a:lstStyle/>
          <a:p>
            <a:endParaRPr lang="es-ES"/>
          </a:p>
        </p:txBody>
      </p:sp>
      <p:sp>
        <p:nvSpPr>
          <p:cNvPr id="15369" name="Text Box 9"/>
          <p:cNvSpPr txBox="1">
            <a:spLocks noChangeArrowheads="1"/>
          </p:cNvSpPr>
          <p:nvPr/>
        </p:nvSpPr>
        <p:spPr bwMode="auto">
          <a:xfrm>
            <a:off x="3960813" y="3870325"/>
            <a:ext cx="1649412" cy="498475"/>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2600">
                <a:solidFill>
                  <a:schemeClr val="folHlink"/>
                </a:solidFill>
              </a:rPr>
              <a:t>00110000</a:t>
            </a:r>
            <a:endParaRPr lang="es-ES" sz="2600">
              <a:solidFill>
                <a:schemeClr val="folHlink"/>
              </a:solidFill>
            </a:endParaRPr>
          </a:p>
        </p:txBody>
      </p:sp>
      <p:sp>
        <p:nvSpPr>
          <p:cNvPr id="15370" name="AutoShape 10"/>
          <p:cNvSpPr>
            <a:spLocks noChangeArrowheads="1"/>
          </p:cNvSpPr>
          <p:nvPr/>
        </p:nvSpPr>
        <p:spPr bwMode="auto">
          <a:xfrm>
            <a:off x="7089775" y="2997200"/>
            <a:ext cx="966788" cy="568325"/>
          </a:xfrm>
          <a:prstGeom prst="lightningBolt">
            <a:avLst/>
          </a:prstGeom>
          <a:solidFill>
            <a:schemeClr val="accent1"/>
          </a:solidFill>
          <a:ln w="9525">
            <a:solidFill>
              <a:schemeClr val="tx1"/>
            </a:solidFill>
            <a:miter lim="800000"/>
            <a:headEnd/>
            <a:tailEnd/>
          </a:ln>
        </p:spPr>
        <p:txBody>
          <a:bodyPr wrap="none" anchor="ctr"/>
          <a:lstStyle/>
          <a:p>
            <a:endParaRPr lang="es-ES"/>
          </a:p>
        </p:txBody>
      </p:sp>
      <p:sp>
        <p:nvSpPr>
          <p:cNvPr id="15371" name="AutoShape 11"/>
          <p:cNvSpPr>
            <a:spLocks noChangeArrowheads="1"/>
          </p:cNvSpPr>
          <p:nvPr/>
        </p:nvSpPr>
        <p:spPr bwMode="auto">
          <a:xfrm>
            <a:off x="5640388" y="3644900"/>
            <a:ext cx="620712" cy="649288"/>
          </a:xfrm>
          <a:prstGeom prst="lightningBolt">
            <a:avLst/>
          </a:prstGeom>
          <a:solidFill>
            <a:schemeClr val="accent1"/>
          </a:solidFill>
          <a:ln w="9525">
            <a:solidFill>
              <a:schemeClr val="tx1"/>
            </a:solidFill>
            <a:miter lim="800000"/>
            <a:headEnd/>
            <a:tailEnd/>
          </a:ln>
        </p:spPr>
        <p:txBody>
          <a:bodyPr wrap="none" anchor="ctr"/>
          <a:lstStyle/>
          <a:p>
            <a:endParaRPr lang="es-E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ctrTitle"/>
          </p:nvPr>
        </p:nvSpPr>
        <p:spPr>
          <a:xfrm>
            <a:off x="558131" y="4338538"/>
            <a:ext cx="8415338" cy="1350962"/>
          </a:xfrm>
        </p:spPr>
        <p:txBody>
          <a:bodyPr>
            <a:normAutofit/>
          </a:bodyPr>
          <a:lstStyle/>
          <a:p>
            <a:pPr eaLnBrk="1" hangingPunct="1"/>
            <a:r>
              <a:rPr lang="es-ES_tradnl" sz="2800" dirty="0"/>
              <a:t>Representación de datos numéricos reales</a:t>
            </a:r>
            <a:br>
              <a:rPr lang="es-ES_tradnl" sz="2800" dirty="0"/>
            </a:br>
            <a:r>
              <a:rPr lang="es-ES_tradnl" sz="2800" dirty="0"/>
              <a:t>(números en punto flotante)</a:t>
            </a:r>
            <a:endParaRPr lang="es-ES" sz="28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pPr eaLnBrk="1" hangingPunct="1"/>
            <a:r>
              <a:rPr lang="es-ES_tradnl"/>
              <a:t>Coma flotante</a:t>
            </a:r>
            <a:endParaRPr lang="es-ES"/>
          </a:p>
        </p:txBody>
      </p:sp>
      <p:sp>
        <p:nvSpPr>
          <p:cNvPr id="68612" name="Rectangle 3"/>
          <p:cNvSpPr>
            <a:spLocks noGrp="1" noChangeArrowheads="1"/>
          </p:cNvSpPr>
          <p:nvPr>
            <p:ph sz="quarter" idx="1"/>
          </p:nvPr>
        </p:nvSpPr>
        <p:spPr/>
        <p:txBody>
          <a:bodyPr/>
          <a:lstStyle/>
          <a:p>
            <a:pPr eaLnBrk="1" hangingPunct="1"/>
            <a:r>
              <a:rPr lang="es-ES_tradnl"/>
              <a:t>La representación en punto fijo no es apropiada para ciertos números:</a:t>
            </a:r>
          </a:p>
          <a:p>
            <a:pPr eaLnBrk="1" hangingPunct="1"/>
            <a:endParaRPr lang="es-ES_tradnl"/>
          </a:p>
          <a:p>
            <a:pPr lvl="1" eaLnBrk="1" hangingPunct="1"/>
            <a:r>
              <a:rPr lang="es-ES_tradnl"/>
              <a:t>6.023 ·10</a:t>
            </a:r>
            <a:r>
              <a:rPr lang="es-ES_tradnl" baseline="30000"/>
              <a:t>23</a:t>
            </a:r>
            <a:r>
              <a:rPr lang="es-ES_tradnl"/>
              <a:t> ,  1.6·10</a:t>
            </a:r>
            <a:r>
              <a:rPr lang="es-ES_tradnl" baseline="30000"/>
              <a:t>-19</a:t>
            </a:r>
            <a:r>
              <a:rPr lang="es-ES_tradnl"/>
              <a:t>, etc...</a:t>
            </a:r>
          </a:p>
          <a:p>
            <a:pPr lvl="1" eaLnBrk="1" hangingPunct="1"/>
            <a:endParaRPr lang="es-ES_tradnl"/>
          </a:p>
          <a:p>
            <a:pPr eaLnBrk="1" hangingPunct="1"/>
            <a:r>
              <a:rPr lang="es-ES_tradnl"/>
              <a:t>Es preferible usar la forma: mantisa, base, exponente</a:t>
            </a:r>
          </a:p>
          <a:p>
            <a:pPr eaLnBrk="1" hangingPunct="1"/>
            <a:r>
              <a:rPr lang="es-ES_tradnl"/>
              <a:t>El exponente hace “flotar la coma” de la mantisa</a:t>
            </a:r>
            <a:endParaRPr lang="es-E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a:xfrm>
            <a:off x="742950" y="269875"/>
            <a:ext cx="8415338" cy="900311"/>
          </a:xfrm>
        </p:spPr>
        <p:txBody>
          <a:bodyPr/>
          <a:lstStyle/>
          <a:p>
            <a:pPr eaLnBrk="1" hangingPunct="1"/>
            <a:r>
              <a:rPr lang="es-ES_tradnl"/>
              <a:t>Coma flotante</a:t>
            </a:r>
            <a:endParaRPr lang="es-ES"/>
          </a:p>
        </p:txBody>
      </p:sp>
      <p:sp>
        <p:nvSpPr>
          <p:cNvPr id="69636" name="Rectangle 3"/>
          <p:cNvSpPr>
            <a:spLocks noGrp="1" noChangeArrowheads="1"/>
          </p:cNvSpPr>
          <p:nvPr>
            <p:ph sz="quarter" idx="1"/>
          </p:nvPr>
        </p:nvSpPr>
        <p:spPr>
          <a:xfrm>
            <a:off x="742950" y="1800225"/>
            <a:ext cx="8415338" cy="4860925"/>
          </a:xfrm>
        </p:spPr>
        <p:txBody>
          <a:bodyPr/>
          <a:lstStyle/>
          <a:p>
            <a:pPr eaLnBrk="1" hangingPunct="1"/>
            <a:r>
              <a:rPr lang="es-ES_tradnl" sz="2600"/>
              <a:t>Si la mantisa está representada en una base B (p.e. B=2), entonces la base en punto flotante debe ser una potencia de B:</a:t>
            </a:r>
          </a:p>
          <a:p>
            <a:pPr eaLnBrk="1" hangingPunct="1"/>
            <a:endParaRPr lang="es-ES_tradnl" sz="2600"/>
          </a:p>
          <a:p>
            <a:pPr eaLnBrk="1" hangingPunct="1">
              <a:buFontTx/>
              <a:buNone/>
            </a:pPr>
            <a:r>
              <a:rPr lang="es-ES_tradnl" sz="2600"/>
              <a:t>1.011· 2 </a:t>
            </a:r>
            <a:r>
              <a:rPr lang="es-ES_tradnl" sz="2600" baseline="30000"/>
              <a:t>12 </a:t>
            </a:r>
            <a:r>
              <a:rPr lang="es-ES_tradnl" sz="2600"/>
              <a:t>= 10.11·2</a:t>
            </a:r>
            <a:r>
              <a:rPr lang="es-ES_tradnl" sz="2600" baseline="30000"/>
              <a:t>11</a:t>
            </a:r>
          </a:p>
          <a:p>
            <a:pPr eaLnBrk="1" hangingPunct="1">
              <a:buFontTx/>
              <a:buNone/>
            </a:pPr>
            <a:r>
              <a:rPr lang="es-ES_tradnl" sz="2600"/>
              <a:t>1.011· 4 </a:t>
            </a:r>
            <a:r>
              <a:rPr lang="es-ES_tradnl" sz="2600" baseline="30000"/>
              <a:t>6</a:t>
            </a:r>
            <a:r>
              <a:rPr lang="es-ES_tradnl" sz="2600"/>
              <a:t> = 101.1·4 </a:t>
            </a:r>
            <a:r>
              <a:rPr lang="es-ES_tradnl" sz="2600" baseline="30000"/>
              <a:t>5</a:t>
            </a:r>
          </a:p>
          <a:p>
            <a:pPr eaLnBrk="1" hangingPunct="1">
              <a:buFontTx/>
              <a:buNone/>
            </a:pPr>
            <a:endParaRPr lang="es-ES_tradnl" sz="2600" baseline="30000"/>
          </a:p>
          <a:p>
            <a:pPr eaLnBrk="1" hangingPunct="1"/>
            <a:r>
              <a:rPr lang="es-ES_tradnl" sz="2600" b="1"/>
              <a:t>I</a:t>
            </a:r>
            <a:r>
              <a:rPr lang="es-ES_tradnl" sz="2600"/>
              <a:t>ncrementos y </a:t>
            </a:r>
            <a:r>
              <a:rPr lang="es-ES_tradnl" sz="2600" b="1"/>
              <a:t>D</a:t>
            </a:r>
            <a:r>
              <a:rPr lang="es-ES_tradnl" sz="2600"/>
              <a:t>ecrementos de exponente implican desplazamientos a </a:t>
            </a:r>
            <a:r>
              <a:rPr lang="es-ES_tradnl" sz="2600" b="1"/>
              <a:t>I</a:t>
            </a:r>
            <a:r>
              <a:rPr lang="es-ES_tradnl" sz="2600"/>
              <a:t>zquierda y </a:t>
            </a:r>
            <a:r>
              <a:rPr lang="es-ES_tradnl" sz="2600" b="1"/>
              <a:t>D</a:t>
            </a:r>
            <a:r>
              <a:rPr lang="es-ES_tradnl" sz="2600"/>
              <a:t>erecha de la coma </a:t>
            </a:r>
            <a:r>
              <a:rPr lang="es-ES_tradnl" sz="2600" i="1"/>
              <a:t>un número </a:t>
            </a:r>
            <a:r>
              <a:rPr lang="es-ES_tradnl" sz="2600" b="1" i="1"/>
              <a:t>entero </a:t>
            </a:r>
            <a:r>
              <a:rPr lang="es-ES_tradnl" sz="2600" i="1"/>
              <a:t>de posiciones</a:t>
            </a:r>
            <a:endParaRPr lang="es-ES" sz="2600" i="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a:xfrm>
            <a:off x="774155" y="234082"/>
            <a:ext cx="8415338" cy="901179"/>
          </a:xfrm>
        </p:spPr>
        <p:txBody>
          <a:bodyPr/>
          <a:lstStyle/>
          <a:p>
            <a:pPr eaLnBrk="1" hangingPunct="1"/>
            <a:r>
              <a:rPr lang="es-ES_tradnl" dirty="0"/>
              <a:t>Coma flotante</a:t>
            </a:r>
            <a:endParaRPr lang="es-ES" dirty="0"/>
          </a:p>
        </p:txBody>
      </p:sp>
      <p:sp>
        <p:nvSpPr>
          <p:cNvPr id="70660" name="Rectangle 3"/>
          <p:cNvSpPr>
            <a:spLocks noGrp="1" noChangeArrowheads="1"/>
          </p:cNvSpPr>
          <p:nvPr>
            <p:ph sz="quarter" idx="1"/>
          </p:nvPr>
        </p:nvSpPr>
        <p:spPr>
          <a:xfrm>
            <a:off x="330200" y="1711325"/>
            <a:ext cx="8828088" cy="5219700"/>
          </a:xfrm>
        </p:spPr>
        <p:txBody>
          <a:bodyPr/>
          <a:lstStyle/>
          <a:p>
            <a:pPr eaLnBrk="1" hangingPunct="1"/>
            <a:r>
              <a:rPr lang="es-ES_tradnl"/>
              <a:t>Fijada la base, un número en coma flotante es una pareja de números en punto fijo: Mantisa-Exponente</a:t>
            </a:r>
          </a:p>
          <a:p>
            <a:pPr eaLnBrk="1" hangingPunct="1"/>
            <a:r>
              <a:rPr lang="es-ES_tradnl"/>
              <a:t>Ejemplo: 	</a:t>
            </a:r>
          </a:p>
          <a:p>
            <a:pPr lvl="1" eaLnBrk="1" hangingPunct="1"/>
            <a:r>
              <a:rPr lang="es-ES_tradnl" sz="2200"/>
              <a:t>Base 2</a:t>
            </a:r>
          </a:p>
          <a:p>
            <a:pPr lvl="1" eaLnBrk="1" hangingPunct="1"/>
            <a:r>
              <a:rPr lang="es-ES_tradnl" sz="2200"/>
              <a:t>3 bits de mantisa </a:t>
            </a:r>
            <a:r>
              <a:rPr lang="es-ES_tradnl" sz="2200" i="1"/>
              <a:t>bn</a:t>
            </a:r>
            <a:r>
              <a:rPr lang="es-ES_tradnl" sz="2200"/>
              <a:t>,</a:t>
            </a:r>
            <a:r>
              <a:rPr lang="es-ES_tradnl"/>
              <a:t>  </a:t>
            </a:r>
            <a:r>
              <a:rPr lang="es-ES_tradnl" sz="2200"/>
              <a:t>en la forma </a:t>
            </a:r>
            <a:r>
              <a:rPr lang="es-ES_tradnl" sz="2200" i="1"/>
              <a:t>m,mm</a:t>
            </a:r>
            <a:r>
              <a:rPr lang="es-ES_tradnl"/>
              <a:t>			</a:t>
            </a:r>
          </a:p>
          <a:p>
            <a:pPr lvl="1" eaLnBrk="1" hangingPunct="1"/>
            <a:r>
              <a:rPr lang="es-ES_tradnl" sz="2200"/>
              <a:t>2 bits exponentes (representados en C-2)</a:t>
            </a:r>
          </a:p>
          <a:p>
            <a:pPr eaLnBrk="1" hangingPunct="1"/>
            <a:endParaRPr lang="es-ES_tradnl" sz="2600"/>
          </a:p>
          <a:p>
            <a:pPr eaLnBrk="1" hangingPunct="1"/>
            <a:r>
              <a:rPr lang="es-ES_tradnl" sz="2600"/>
              <a:t>1,00 e 11           1.0·2</a:t>
            </a:r>
            <a:r>
              <a:rPr lang="es-ES_tradnl" sz="2600" baseline="30000"/>
              <a:t>-1 </a:t>
            </a:r>
            <a:r>
              <a:rPr lang="es-ES_tradnl" sz="2600"/>
              <a:t>= 0.5</a:t>
            </a:r>
          </a:p>
          <a:p>
            <a:pPr eaLnBrk="1" hangingPunct="1"/>
            <a:r>
              <a:rPr lang="es-ES_tradnl" sz="2600"/>
              <a:t>1.10 e 01           1.5·2</a:t>
            </a:r>
            <a:r>
              <a:rPr lang="es-ES_tradnl" sz="2600" baseline="30000"/>
              <a:t>1</a:t>
            </a:r>
            <a:r>
              <a:rPr lang="es-ES_tradnl" sz="2600"/>
              <a:t> = 3</a:t>
            </a:r>
            <a:endParaRPr lang="es-ES" sz="2600"/>
          </a:p>
        </p:txBody>
      </p:sp>
      <p:sp>
        <p:nvSpPr>
          <p:cNvPr id="70661" name="AutoShape 4"/>
          <p:cNvSpPr>
            <a:spLocks noChangeArrowheads="1"/>
          </p:cNvSpPr>
          <p:nvPr/>
        </p:nvSpPr>
        <p:spPr bwMode="auto">
          <a:xfrm rot="9330196">
            <a:off x="2285999" y="5181638"/>
            <a:ext cx="495300" cy="271462"/>
          </a:xfrm>
          <a:prstGeom prst="lightningBolt">
            <a:avLst/>
          </a:prstGeom>
          <a:solidFill>
            <a:schemeClr val="accent1"/>
          </a:solidFill>
          <a:ln w="9525">
            <a:solidFill>
              <a:schemeClr val="tx1"/>
            </a:solidFill>
            <a:miter lim="800000"/>
            <a:headEnd/>
            <a:tailEnd/>
          </a:ln>
        </p:spPr>
        <p:txBody>
          <a:bodyPr wrap="none" anchor="ctr"/>
          <a:lstStyle/>
          <a:p>
            <a:endParaRPr lang="es-ES"/>
          </a:p>
        </p:txBody>
      </p:sp>
      <p:sp>
        <p:nvSpPr>
          <p:cNvPr id="70662" name="AutoShape 5"/>
          <p:cNvSpPr>
            <a:spLocks noChangeArrowheads="1"/>
          </p:cNvSpPr>
          <p:nvPr/>
        </p:nvSpPr>
        <p:spPr bwMode="auto">
          <a:xfrm rot="9330196">
            <a:off x="2368549" y="5632488"/>
            <a:ext cx="495300" cy="271462"/>
          </a:xfrm>
          <a:prstGeom prst="lightningBolt">
            <a:avLst/>
          </a:prstGeom>
          <a:solidFill>
            <a:schemeClr val="accent1"/>
          </a:solidFill>
          <a:ln w="9525">
            <a:solidFill>
              <a:schemeClr val="tx1"/>
            </a:solidFill>
            <a:miter lim="800000"/>
            <a:headEnd/>
            <a:tailEnd/>
          </a:ln>
        </p:spPr>
        <p:txBody>
          <a:bodyPr wrap="none" anchor="ctr"/>
          <a:lstStyle/>
          <a:p>
            <a:endParaRPr lang="es-E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pPr eaLnBrk="1" hangingPunct="1"/>
            <a:r>
              <a:rPr lang="es-ES_tradnl"/>
              <a:t>Coma Flotante, Nº representables</a:t>
            </a:r>
            <a:endParaRPr lang="es-ES"/>
          </a:p>
        </p:txBody>
      </p:sp>
      <p:sp>
        <p:nvSpPr>
          <p:cNvPr id="71684" name="Text Box 4"/>
          <p:cNvSpPr txBox="1">
            <a:spLocks noChangeArrowheads="1"/>
          </p:cNvSpPr>
          <p:nvPr/>
        </p:nvSpPr>
        <p:spPr bwMode="auto">
          <a:xfrm>
            <a:off x="412750" y="2070100"/>
            <a:ext cx="9901238" cy="490538"/>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2200">
                <a:latin typeface="Courier New" pitchFamily="49" charset="0"/>
              </a:rPr>
              <a:t>000e01 001e01 010e01 011e01 100e01 101e01 110e01 111e01</a:t>
            </a:r>
            <a:endParaRPr lang="es-ES" sz="2200">
              <a:latin typeface="Courier New" pitchFamily="49" charset="0"/>
            </a:endParaRPr>
          </a:p>
        </p:txBody>
      </p:sp>
      <p:sp>
        <p:nvSpPr>
          <p:cNvPr id="71685" name="Text Box 5"/>
          <p:cNvSpPr txBox="1">
            <a:spLocks noChangeArrowheads="1"/>
          </p:cNvSpPr>
          <p:nvPr/>
        </p:nvSpPr>
        <p:spPr bwMode="auto">
          <a:xfrm>
            <a:off x="412750" y="2789238"/>
            <a:ext cx="4867275" cy="304800"/>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1100">
                <a:latin typeface="Courier New" pitchFamily="49" charset="0"/>
              </a:rPr>
              <a:t>000e00 001e00 010e00 011e00 100e00 101e00 110e00 111e00</a:t>
            </a:r>
            <a:endParaRPr lang="es-ES" sz="1100">
              <a:latin typeface="Courier New" pitchFamily="49" charset="0"/>
            </a:endParaRPr>
          </a:p>
        </p:txBody>
      </p:sp>
      <p:sp>
        <p:nvSpPr>
          <p:cNvPr id="71686" name="Line 6"/>
          <p:cNvSpPr>
            <a:spLocks noChangeShapeType="1"/>
          </p:cNvSpPr>
          <p:nvPr/>
        </p:nvSpPr>
        <p:spPr bwMode="auto">
          <a:xfrm>
            <a:off x="493713" y="2519363"/>
            <a:ext cx="0" cy="2700337"/>
          </a:xfrm>
          <a:prstGeom prst="line">
            <a:avLst/>
          </a:prstGeom>
          <a:noFill/>
          <a:ln w="9525">
            <a:solidFill>
              <a:srgbClr val="FF0000"/>
            </a:solidFill>
            <a:round/>
            <a:headEnd/>
            <a:tailEnd/>
          </a:ln>
        </p:spPr>
        <p:txBody>
          <a:bodyPr/>
          <a:lstStyle/>
          <a:p>
            <a:endParaRPr lang="es-ES"/>
          </a:p>
        </p:txBody>
      </p:sp>
      <p:sp>
        <p:nvSpPr>
          <p:cNvPr id="71687" name="Line 7"/>
          <p:cNvSpPr>
            <a:spLocks noChangeShapeType="1"/>
          </p:cNvSpPr>
          <p:nvPr/>
        </p:nvSpPr>
        <p:spPr bwMode="auto">
          <a:xfrm>
            <a:off x="1651000" y="2519363"/>
            <a:ext cx="0" cy="2700337"/>
          </a:xfrm>
          <a:prstGeom prst="line">
            <a:avLst/>
          </a:prstGeom>
          <a:noFill/>
          <a:ln w="9525">
            <a:solidFill>
              <a:srgbClr val="FF0000"/>
            </a:solidFill>
            <a:round/>
            <a:headEnd/>
            <a:tailEnd/>
          </a:ln>
        </p:spPr>
        <p:txBody>
          <a:bodyPr/>
          <a:lstStyle/>
          <a:p>
            <a:endParaRPr lang="es-ES"/>
          </a:p>
        </p:txBody>
      </p:sp>
      <p:sp>
        <p:nvSpPr>
          <p:cNvPr id="71688" name="Line 8"/>
          <p:cNvSpPr>
            <a:spLocks noChangeShapeType="1"/>
          </p:cNvSpPr>
          <p:nvPr/>
        </p:nvSpPr>
        <p:spPr bwMode="auto">
          <a:xfrm>
            <a:off x="2805113" y="2519363"/>
            <a:ext cx="0" cy="2700337"/>
          </a:xfrm>
          <a:prstGeom prst="line">
            <a:avLst/>
          </a:prstGeom>
          <a:noFill/>
          <a:ln w="9525">
            <a:solidFill>
              <a:srgbClr val="FF0000"/>
            </a:solidFill>
            <a:round/>
            <a:headEnd/>
            <a:tailEnd/>
          </a:ln>
        </p:spPr>
        <p:txBody>
          <a:bodyPr/>
          <a:lstStyle/>
          <a:p>
            <a:endParaRPr lang="es-ES"/>
          </a:p>
        </p:txBody>
      </p:sp>
      <p:sp>
        <p:nvSpPr>
          <p:cNvPr id="71689" name="Line 9"/>
          <p:cNvSpPr>
            <a:spLocks noChangeShapeType="1"/>
          </p:cNvSpPr>
          <p:nvPr/>
        </p:nvSpPr>
        <p:spPr bwMode="auto">
          <a:xfrm>
            <a:off x="3960813" y="2519363"/>
            <a:ext cx="0" cy="2700337"/>
          </a:xfrm>
          <a:prstGeom prst="line">
            <a:avLst/>
          </a:prstGeom>
          <a:noFill/>
          <a:ln w="9525">
            <a:solidFill>
              <a:srgbClr val="FF0000"/>
            </a:solidFill>
            <a:round/>
            <a:headEnd/>
            <a:tailEnd/>
          </a:ln>
        </p:spPr>
        <p:txBody>
          <a:bodyPr/>
          <a:lstStyle/>
          <a:p>
            <a:endParaRPr lang="es-ES"/>
          </a:p>
        </p:txBody>
      </p:sp>
      <p:sp>
        <p:nvSpPr>
          <p:cNvPr id="71690" name="Line 10"/>
          <p:cNvSpPr>
            <a:spLocks noChangeShapeType="1"/>
          </p:cNvSpPr>
          <p:nvPr/>
        </p:nvSpPr>
        <p:spPr bwMode="auto">
          <a:xfrm>
            <a:off x="5114925" y="2519363"/>
            <a:ext cx="0" cy="2700337"/>
          </a:xfrm>
          <a:prstGeom prst="line">
            <a:avLst/>
          </a:prstGeom>
          <a:noFill/>
          <a:ln w="9525">
            <a:solidFill>
              <a:srgbClr val="FF0000"/>
            </a:solidFill>
            <a:round/>
            <a:headEnd/>
            <a:tailEnd/>
          </a:ln>
        </p:spPr>
        <p:txBody>
          <a:bodyPr/>
          <a:lstStyle/>
          <a:p>
            <a:endParaRPr lang="es-ES"/>
          </a:p>
        </p:txBody>
      </p:sp>
      <p:sp>
        <p:nvSpPr>
          <p:cNvPr id="71691" name="Line 11"/>
          <p:cNvSpPr>
            <a:spLocks noChangeShapeType="1"/>
          </p:cNvSpPr>
          <p:nvPr/>
        </p:nvSpPr>
        <p:spPr bwMode="auto">
          <a:xfrm>
            <a:off x="6270625" y="2519363"/>
            <a:ext cx="0" cy="2700337"/>
          </a:xfrm>
          <a:prstGeom prst="line">
            <a:avLst/>
          </a:prstGeom>
          <a:noFill/>
          <a:ln w="9525">
            <a:solidFill>
              <a:srgbClr val="FF0000"/>
            </a:solidFill>
            <a:round/>
            <a:headEnd/>
            <a:tailEnd/>
          </a:ln>
        </p:spPr>
        <p:txBody>
          <a:bodyPr/>
          <a:lstStyle/>
          <a:p>
            <a:endParaRPr lang="es-ES"/>
          </a:p>
        </p:txBody>
      </p:sp>
      <p:sp>
        <p:nvSpPr>
          <p:cNvPr id="71692" name="Line 12"/>
          <p:cNvSpPr>
            <a:spLocks noChangeShapeType="1"/>
          </p:cNvSpPr>
          <p:nvPr/>
        </p:nvSpPr>
        <p:spPr bwMode="auto">
          <a:xfrm>
            <a:off x="7426325" y="2519363"/>
            <a:ext cx="0" cy="2700337"/>
          </a:xfrm>
          <a:prstGeom prst="line">
            <a:avLst/>
          </a:prstGeom>
          <a:noFill/>
          <a:ln w="9525">
            <a:solidFill>
              <a:srgbClr val="FF0000"/>
            </a:solidFill>
            <a:round/>
            <a:headEnd/>
            <a:tailEnd/>
          </a:ln>
        </p:spPr>
        <p:txBody>
          <a:bodyPr/>
          <a:lstStyle/>
          <a:p>
            <a:endParaRPr lang="es-ES"/>
          </a:p>
        </p:txBody>
      </p:sp>
      <p:sp>
        <p:nvSpPr>
          <p:cNvPr id="71693" name="Line 13"/>
          <p:cNvSpPr>
            <a:spLocks noChangeShapeType="1"/>
          </p:cNvSpPr>
          <p:nvPr/>
        </p:nvSpPr>
        <p:spPr bwMode="auto">
          <a:xfrm>
            <a:off x="8580438" y="2519363"/>
            <a:ext cx="0" cy="2700337"/>
          </a:xfrm>
          <a:prstGeom prst="line">
            <a:avLst/>
          </a:prstGeom>
          <a:noFill/>
          <a:ln w="9525">
            <a:solidFill>
              <a:srgbClr val="FF0000"/>
            </a:solidFill>
            <a:round/>
            <a:headEnd/>
            <a:tailEnd/>
          </a:ln>
        </p:spPr>
        <p:txBody>
          <a:bodyPr/>
          <a:lstStyle/>
          <a:p>
            <a:endParaRPr lang="es-ES"/>
          </a:p>
        </p:txBody>
      </p:sp>
      <p:sp>
        <p:nvSpPr>
          <p:cNvPr id="71694" name="Line 14"/>
          <p:cNvSpPr>
            <a:spLocks noChangeShapeType="1"/>
          </p:cNvSpPr>
          <p:nvPr/>
        </p:nvSpPr>
        <p:spPr bwMode="auto">
          <a:xfrm>
            <a:off x="1073150" y="2970213"/>
            <a:ext cx="0" cy="2249487"/>
          </a:xfrm>
          <a:prstGeom prst="line">
            <a:avLst/>
          </a:prstGeom>
          <a:noFill/>
          <a:ln w="9525">
            <a:solidFill>
              <a:srgbClr val="00FF00"/>
            </a:solidFill>
            <a:round/>
            <a:headEnd/>
            <a:tailEnd/>
          </a:ln>
        </p:spPr>
        <p:txBody>
          <a:bodyPr/>
          <a:lstStyle/>
          <a:p>
            <a:endParaRPr lang="es-ES"/>
          </a:p>
        </p:txBody>
      </p:sp>
      <p:sp>
        <p:nvSpPr>
          <p:cNvPr id="71695" name="Line 15"/>
          <p:cNvSpPr>
            <a:spLocks noChangeShapeType="1"/>
          </p:cNvSpPr>
          <p:nvPr/>
        </p:nvSpPr>
        <p:spPr bwMode="auto">
          <a:xfrm>
            <a:off x="493713" y="2970213"/>
            <a:ext cx="0" cy="2249487"/>
          </a:xfrm>
          <a:prstGeom prst="line">
            <a:avLst/>
          </a:prstGeom>
          <a:noFill/>
          <a:ln w="9525">
            <a:solidFill>
              <a:srgbClr val="00FF00"/>
            </a:solidFill>
            <a:round/>
            <a:headEnd/>
            <a:tailEnd/>
          </a:ln>
        </p:spPr>
        <p:txBody>
          <a:bodyPr/>
          <a:lstStyle/>
          <a:p>
            <a:endParaRPr lang="es-ES"/>
          </a:p>
        </p:txBody>
      </p:sp>
      <p:sp>
        <p:nvSpPr>
          <p:cNvPr id="71696" name="Line 16"/>
          <p:cNvSpPr>
            <a:spLocks noChangeShapeType="1"/>
          </p:cNvSpPr>
          <p:nvPr/>
        </p:nvSpPr>
        <p:spPr bwMode="auto">
          <a:xfrm>
            <a:off x="2228850" y="2970213"/>
            <a:ext cx="0" cy="2249487"/>
          </a:xfrm>
          <a:prstGeom prst="line">
            <a:avLst/>
          </a:prstGeom>
          <a:noFill/>
          <a:ln w="9525">
            <a:solidFill>
              <a:srgbClr val="00FF00"/>
            </a:solidFill>
            <a:round/>
            <a:headEnd/>
            <a:tailEnd/>
          </a:ln>
        </p:spPr>
        <p:txBody>
          <a:bodyPr/>
          <a:lstStyle/>
          <a:p>
            <a:endParaRPr lang="es-ES"/>
          </a:p>
        </p:txBody>
      </p:sp>
      <p:sp>
        <p:nvSpPr>
          <p:cNvPr id="71697" name="Line 17"/>
          <p:cNvSpPr>
            <a:spLocks noChangeShapeType="1"/>
          </p:cNvSpPr>
          <p:nvPr/>
        </p:nvSpPr>
        <p:spPr bwMode="auto">
          <a:xfrm>
            <a:off x="1651000" y="2970213"/>
            <a:ext cx="0" cy="2249487"/>
          </a:xfrm>
          <a:prstGeom prst="line">
            <a:avLst/>
          </a:prstGeom>
          <a:noFill/>
          <a:ln w="9525">
            <a:solidFill>
              <a:srgbClr val="00FF00"/>
            </a:solidFill>
            <a:round/>
            <a:headEnd/>
            <a:tailEnd/>
          </a:ln>
        </p:spPr>
        <p:txBody>
          <a:bodyPr/>
          <a:lstStyle/>
          <a:p>
            <a:endParaRPr lang="es-ES"/>
          </a:p>
        </p:txBody>
      </p:sp>
      <p:sp>
        <p:nvSpPr>
          <p:cNvPr id="71698" name="Line 18"/>
          <p:cNvSpPr>
            <a:spLocks noChangeShapeType="1"/>
          </p:cNvSpPr>
          <p:nvPr/>
        </p:nvSpPr>
        <p:spPr bwMode="auto">
          <a:xfrm>
            <a:off x="3382963" y="2970213"/>
            <a:ext cx="0" cy="2249487"/>
          </a:xfrm>
          <a:prstGeom prst="line">
            <a:avLst/>
          </a:prstGeom>
          <a:noFill/>
          <a:ln w="9525">
            <a:solidFill>
              <a:srgbClr val="00FF00"/>
            </a:solidFill>
            <a:round/>
            <a:headEnd/>
            <a:tailEnd/>
          </a:ln>
        </p:spPr>
        <p:txBody>
          <a:bodyPr/>
          <a:lstStyle/>
          <a:p>
            <a:endParaRPr lang="es-ES"/>
          </a:p>
        </p:txBody>
      </p:sp>
      <p:sp>
        <p:nvSpPr>
          <p:cNvPr id="71699" name="Line 19"/>
          <p:cNvSpPr>
            <a:spLocks noChangeShapeType="1"/>
          </p:cNvSpPr>
          <p:nvPr/>
        </p:nvSpPr>
        <p:spPr bwMode="auto">
          <a:xfrm>
            <a:off x="2805113" y="2970213"/>
            <a:ext cx="0" cy="2249487"/>
          </a:xfrm>
          <a:prstGeom prst="line">
            <a:avLst/>
          </a:prstGeom>
          <a:noFill/>
          <a:ln w="9525">
            <a:solidFill>
              <a:srgbClr val="00FF00"/>
            </a:solidFill>
            <a:round/>
            <a:headEnd/>
            <a:tailEnd/>
          </a:ln>
        </p:spPr>
        <p:txBody>
          <a:bodyPr/>
          <a:lstStyle/>
          <a:p>
            <a:endParaRPr lang="es-ES"/>
          </a:p>
        </p:txBody>
      </p:sp>
      <p:sp>
        <p:nvSpPr>
          <p:cNvPr id="71700" name="Line 20"/>
          <p:cNvSpPr>
            <a:spLocks noChangeShapeType="1"/>
          </p:cNvSpPr>
          <p:nvPr/>
        </p:nvSpPr>
        <p:spPr bwMode="auto">
          <a:xfrm>
            <a:off x="4537075" y="2970213"/>
            <a:ext cx="0" cy="2249487"/>
          </a:xfrm>
          <a:prstGeom prst="line">
            <a:avLst/>
          </a:prstGeom>
          <a:noFill/>
          <a:ln w="9525">
            <a:solidFill>
              <a:srgbClr val="00FF00"/>
            </a:solidFill>
            <a:round/>
            <a:headEnd/>
            <a:tailEnd/>
          </a:ln>
        </p:spPr>
        <p:txBody>
          <a:bodyPr/>
          <a:lstStyle/>
          <a:p>
            <a:endParaRPr lang="es-ES"/>
          </a:p>
        </p:txBody>
      </p:sp>
      <p:sp>
        <p:nvSpPr>
          <p:cNvPr id="71701" name="Line 21"/>
          <p:cNvSpPr>
            <a:spLocks noChangeShapeType="1"/>
          </p:cNvSpPr>
          <p:nvPr/>
        </p:nvSpPr>
        <p:spPr bwMode="auto">
          <a:xfrm>
            <a:off x="3960813" y="2970213"/>
            <a:ext cx="0" cy="2249487"/>
          </a:xfrm>
          <a:prstGeom prst="line">
            <a:avLst/>
          </a:prstGeom>
          <a:noFill/>
          <a:ln w="9525">
            <a:solidFill>
              <a:srgbClr val="00FF00"/>
            </a:solidFill>
            <a:round/>
            <a:headEnd/>
            <a:tailEnd/>
          </a:ln>
        </p:spPr>
        <p:txBody>
          <a:bodyPr/>
          <a:lstStyle/>
          <a:p>
            <a:endParaRPr lang="es-ES"/>
          </a:p>
        </p:txBody>
      </p:sp>
      <p:sp>
        <p:nvSpPr>
          <p:cNvPr id="71702" name="Text Box 22"/>
          <p:cNvSpPr txBox="1">
            <a:spLocks noChangeArrowheads="1"/>
          </p:cNvSpPr>
          <p:nvPr/>
        </p:nvSpPr>
        <p:spPr bwMode="auto">
          <a:xfrm>
            <a:off x="412750" y="3600450"/>
            <a:ext cx="4867275" cy="198438"/>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500">
                <a:latin typeface="Courier New" pitchFamily="49" charset="0"/>
              </a:rPr>
              <a:t>000e11 001e11 010e11 011e11 100e11 101e11 110e11 111e11</a:t>
            </a:r>
            <a:endParaRPr lang="es-ES" sz="500">
              <a:latin typeface="Courier New" pitchFamily="49" charset="0"/>
            </a:endParaRPr>
          </a:p>
        </p:txBody>
      </p:sp>
      <p:sp>
        <p:nvSpPr>
          <p:cNvPr id="71703" name="Text Box 23"/>
          <p:cNvSpPr txBox="1">
            <a:spLocks noChangeArrowheads="1"/>
          </p:cNvSpPr>
          <p:nvPr/>
        </p:nvSpPr>
        <p:spPr bwMode="auto">
          <a:xfrm>
            <a:off x="4043363" y="5851525"/>
            <a:ext cx="5857875" cy="336550"/>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a:latin typeface="Courier New" pitchFamily="49" charset="0"/>
              </a:rPr>
              <a:t>000e11 001e11 010e11 011e11 100e11 101e11 110e11 111e11</a:t>
            </a:r>
            <a:endParaRPr lang="es-ES">
              <a:latin typeface="Courier New" pitchFamily="49" charset="0"/>
            </a:endParaRPr>
          </a:p>
        </p:txBody>
      </p:sp>
      <p:sp>
        <p:nvSpPr>
          <p:cNvPr id="71704" name="Line 24"/>
          <p:cNvSpPr>
            <a:spLocks noChangeShapeType="1"/>
          </p:cNvSpPr>
          <p:nvPr/>
        </p:nvSpPr>
        <p:spPr bwMode="auto">
          <a:xfrm>
            <a:off x="2887663" y="3689350"/>
            <a:ext cx="2227262" cy="2071688"/>
          </a:xfrm>
          <a:prstGeom prst="line">
            <a:avLst/>
          </a:prstGeom>
          <a:noFill/>
          <a:ln w="9525">
            <a:solidFill>
              <a:schemeClr val="tx1"/>
            </a:solidFill>
            <a:round/>
            <a:headEnd/>
            <a:tailEnd type="triangle" w="med" len="med"/>
          </a:ln>
        </p:spPr>
        <p:txBody>
          <a:bodyPr/>
          <a:lstStyle/>
          <a:p>
            <a:endParaRPr lang="es-ES"/>
          </a:p>
        </p:txBody>
      </p:sp>
      <p:sp>
        <p:nvSpPr>
          <p:cNvPr id="71705" name="Text Box 25"/>
          <p:cNvSpPr txBox="1">
            <a:spLocks noChangeArrowheads="1"/>
          </p:cNvSpPr>
          <p:nvPr/>
        </p:nvSpPr>
        <p:spPr bwMode="auto">
          <a:xfrm>
            <a:off x="4043363" y="6389688"/>
            <a:ext cx="5857875" cy="338137"/>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a:latin typeface="Courier New" pitchFamily="49" charset="0"/>
              </a:rPr>
              <a:t>000e10 001e10 010e10 011e10 100e10 101e10 110e10 111e10</a:t>
            </a:r>
            <a:endParaRPr lang="es-ES">
              <a:latin typeface="Courier New" pitchFamily="49" charset="0"/>
            </a:endParaRPr>
          </a:p>
        </p:txBody>
      </p:sp>
      <p:sp>
        <p:nvSpPr>
          <p:cNvPr id="71706" name="Line 26"/>
          <p:cNvSpPr>
            <a:spLocks noChangeShapeType="1"/>
          </p:cNvSpPr>
          <p:nvPr/>
        </p:nvSpPr>
        <p:spPr bwMode="auto">
          <a:xfrm>
            <a:off x="1370013" y="3781425"/>
            <a:ext cx="0" cy="1438275"/>
          </a:xfrm>
          <a:prstGeom prst="line">
            <a:avLst/>
          </a:prstGeom>
          <a:noFill/>
          <a:ln w="9525">
            <a:solidFill>
              <a:srgbClr val="0000FF"/>
            </a:solidFill>
            <a:round/>
            <a:headEnd/>
            <a:tailEnd/>
          </a:ln>
        </p:spPr>
        <p:txBody>
          <a:bodyPr/>
          <a:lstStyle/>
          <a:p>
            <a:endParaRPr lang="es-ES"/>
          </a:p>
        </p:txBody>
      </p:sp>
      <p:sp>
        <p:nvSpPr>
          <p:cNvPr id="71707" name="Line 27"/>
          <p:cNvSpPr>
            <a:spLocks noChangeShapeType="1"/>
          </p:cNvSpPr>
          <p:nvPr/>
        </p:nvSpPr>
        <p:spPr bwMode="auto">
          <a:xfrm>
            <a:off x="1073150" y="3781425"/>
            <a:ext cx="0" cy="1438275"/>
          </a:xfrm>
          <a:prstGeom prst="line">
            <a:avLst/>
          </a:prstGeom>
          <a:noFill/>
          <a:ln w="9525">
            <a:solidFill>
              <a:srgbClr val="0000FF"/>
            </a:solidFill>
            <a:round/>
            <a:headEnd/>
            <a:tailEnd/>
          </a:ln>
        </p:spPr>
        <p:txBody>
          <a:bodyPr/>
          <a:lstStyle/>
          <a:p>
            <a:endParaRPr lang="es-ES"/>
          </a:p>
        </p:txBody>
      </p:sp>
      <p:sp>
        <p:nvSpPr>
          <p:cNvPr id="71708" name="Line 28"/>
          <p:cNvSpPr>
            <a:spLocks noChangeShapeType="1"/>
          </p:cNvSpPr>
          <p:nvPr/>
        </p:nvSpPr>
        <p:spPr bwMode="auto">
          <a:xfrm>
            <a:off x="782638" y="3781425"/>
            <a:ext cx="0" cy="1438275"/>
          </a:xfrm>
          <a:prstGeom prst="line">
            <a:avLst/>
          </a:prstGeom>
          <a:noFill/>
          <a:ln w="9525">
            <a:solidFill>
              <a:srgbClr val="0000FF"/>
            </a:solidFill>
            <a:round/>
            <a:headEnd/>
            <a:tailEnd/>
          </a:ln>
        </p:spPr>
        <p:txBody>
          <a:bodyPr/>
          <a:lstStyle/>
          <a:p>
            <a:endParaRPr lang="es-ES"/>
          </a:p>
        </p:txBody>
      </p:sp>
      <p:sp>
        <p:nvSpPr>
          <p:cNvPr id="71709" name="Line 29"/>
          <p:cNvSpPr>
            <a:spLocks noChangeShapeType="1"/>
          </p:cNvSpPr>
          <p:nvPr/>
        </p:nvSpPr>
        <p:spPr bwMode="auto">
          <a:xfrm>
            <a:off x="493713" y="3781425"/>
            <a:ext cx="0" cy="1438275"/>
          </a:xfrm>
          <a:prstGeom prst="line">
            <a:avLst/>
          </a:prstGeom>
          <a:noFill/>
          <a:ln w="9525">
            <a:solidFill>
              <a:srgbClr val="0000FF"/>
            </a:solidFill>
            <a:round/>
            <a:headEnd/>
            <a:tailEnd/>
          </a:ln>
        </p:spPr>
        <p:txBody>
          <a:bodyPr/>
          <a:lstStyle/>
          <a:p>
            <a:endParaRPr lang="es-ES"/>
          </a:p>
        </p:txBody>
      </p:sp>
      <p:sp>
        <p:nvSpPr>
          <p:cNvPr id="71710" name="Line 30"/>
          <p:cNvSpPr>
            <a:spLocks noChangeShapeType="1"/>
          </p:cNvSpPr>
          <p:nvPr/>
        </p:nvSpPr>
        <p:spPr bwMode="auto">
          <a:xfrm>
            <a:off x="2524125" y="3783013"/>
            <a:ext cx="0" cy="1439862"/>
          </a:xfrm>
          <a:prstGeom prst="line">
            <a:avLst/>
          </a:prstGeom>
          <a:noFill/>
          <a:ln w="9525">
            <a:solidFill>
              <a:srgbClr val="0000FF"/>
            </a:solidFill>
            <a:round/>
            <a:headEnd/>
            <a:tailEnd/>
          </a:ln>
        </p:spPr>
        <p:txBody>
          <a:bodyPr/>
          <a:lstStyle/>
          <a:p>
            <a:endParaRPr lang="es-ES"/>
          </a:p>
        </p:txBody>
      </p:sp>
      <p:sp>
        <p:nvSpPr>
          <p:cNvPr id="71711" name="Line 31"/>
          <p:cNvSpPr>
            <a:spLocks noChangeShapeType="1"/>
          </p:cNvSpPr>
          <p:nvPr/>
        </p:nvSpPr>
        <p:spPr bwMode="auto">
          <a:xfrm>
            <a:off x="2228850" y="3783013"/>
            <a:ext cx="0" cy="1439862"/>
          </a:xfrm>
          <a:prstGeom prst="line">
            <a:avLst/>
          </a:prstGeom>
          <a:noFill/>
          <a:ln w="9525">
            <a:solidFill>
              <a:srgbClr val="0000FF"/>
            </a:solidFill>
            <a:round/>
            <a:headEnd/>
            <a:tailEnd/>
          </a:ln>
        </p:spPr>
        <p:txBody>
          <a:bodyPr/>
          <a:lstStyle/>
          <a:p>
            <a:endParaRPr lang="es-ES"/>
          </a:p>
        </p:txBody>
      </p:sp>
      <p:sp>
        <p:nvSpPr>
          <p:cNvPr id="71712" name="Line 32"/>
          <p:cNvSpPr>
            <a:spLocks noChangeShapeType="1"/>
          </p:cNvSpPr>
          <p:nvPr/>
        </p:nvSpPr>
        <p:spPr bwMode="auto">
          <a:xfrm>
            <a:off x="1938338" y="3783013"/>
            <a:ext cx="0" cy="1439862"/>
          </a:xfrm>
          <a:prstGeom prst="line">
            <a:avLst/>
          </a:prstGeom>
          <a:noFill/>
          <a:ln w="9525">
            <a:solidFill>
              <a:srgbClr val="0000FF"/>
            </a:solidFill>
            <a:round/>
            <a:headEnd/>
            <a:tailEnd/>
          </a:ln>
        </p:spPr>
        <p:txBody>
          <a:bodyPr/>
          <a:lstStyle/>
          <a:p>
            <a:endParaRPr lang="es-ES"/>
          </a:p>
        </p:txBody>
      </p:sp>
      <p:sp>
        <p:nvSpPr>
          <p:cNvPr id="71713" name="Line 33"/>
          <p:cNvSpPr>
            <a:spLocks noChangeShapeType="1"/>
          </p:cNvSpPr>
          <p:nvPr/>
        </p:nvSpPr>
        <p:spPr bwMode="auto">
          <a:xfrm>
            <a:off x="1654175" y="3783013"/>
            <a:ext cx="0" cy="1439862"/>
          </a:xfrm>
          <a:prstGeom prst="line">
            <a:avLst/>
          </a:prstGeom>
          <a:noFill/>
          <a:ln w="9525">
            <a:solidFill>
              <a:srgbClr val="0000FF"/>
            </a:solidFill>
            <a:round/>
            <a:headEnd/>
            <a:tailEnd/>
          </a:ln>
        </p:spPr>
        <p:txBody>
          <a:bodyPr/>
          <a:lstStyle/>
          <a:p>
            <a:endParaRPr lang="es-ES"/>
          </a:p>
        </p:txBody>
      </p:sp>
      <p:sp>
        <p:nvSpPr>
          <p:cNvPr id="71714" name="Text Box 34"/>
          <p:cNvSpPr txBox="1">
            <a:spLocks noChangeArrowheads="1"/>
          </p:cNvSpPr>
          <p:nvPr/>
        </p:nvSpPr>
        <p:spPr bwMode="auto">
          <a:xfrm>
            <a:off x="412750" y="4411663"/>
            <a:ext cx="3794125" cy="165100"/>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300">
                <a:latin typeface="Courier New" pitchFamily="49" charset="0"/>
              </a:rPr>
              <a:t>090790689068906890789078907890789078907890789008</a:t>
            </a:r>
            <a:endParaRPr lang="es-ES" sz="300">
              <a:latin typeface="Courier New" pitchFamily="49" charset="0"/>
            </a:endParaRPr>
          </a:p>
        </p:txBody>
      </p:sp>
      <p:sp>
        <p:nvSpPr>
          <p:cNvPr id="71715" name="Line 46"/>
          <p:cNvSpPr>
            <a:spLocks noChangeShapeType="1"/>
          </p:cNvSpPr>
          <p:nvPr/>
        </p:nvSpPr>
        <p:spPr bwMode="auto">
          <a:xfrm>
            <a:off x="1371600" y="4589463"/>
            <a:ext cx="0" cy="644525"/>
          </a:xfrm>
          <a:prstGeom prst="line">
            <a:avLst/>
          </a:prstGeom>
          <a:noFill/>
          <a:ln w="9525">
            <a:solidFill>
              <a:srgbClr val="FFCC99"/>
            </a:solidFill>
            <a:round/>
            <a:headEnd/>
            <a:tailEnd/>
          </a:ln>
        </p:spPr>
        <p:txBody>
          <a:bodyPr/>
          <a:lstStyle/>
          <a:p>
            <a:endParaRPr lang="es-ES"/>
          </a:p>
        </p:txBody>
      </p:sp>
      <p:sp>
        <p:nvSpPr>
          <p:cNvPr id="71716" name="Line 47"/>
          <p:cNvSpPr>
            <a:spLocks noChangeShapeType="1"/>
          </p:cNvSpPr>
          <p:nvPr/>
        </p:nvSpPr>
        <p:spPr bwMode="auto">
          <a:xfrm>
            <a:off x="1073150" y="4589463"/>
            <a:ext cx="0" cy="644525"/>
          </a:xfrm>
          <a:prstGeom prst="line">
            <a:avLst/>
          </a:prstGeom>
          <a:noFill/>
          <a:ln w="9525">
            <a:solidFill>
              <a:srgbClr val="FFCC99"/>
            </a:solidFill>
            <a:round/>
            <a:headEnd/>
            <a:tailEnd/>
          </a:ln>
        </p:spPr>
        <p:txBody>
          <a:bodyPr/>
          <a:lstStyle/>
          <a:p>
            <a:endParaRPr lang="es-ES"/>
          </a:p>
        </p:txBody>
      </p:sp>
      <p:sp>
        <p:nvSpPr>
          <p:cNvPr id="71717" name="Line 48"/>
          <p:cNvSpPr>
            <a:spLocks noChangeShapeType="1"/>
          </p:cNvSpPr>
          <p:nvPr/>
        </p:nvSpPr>
        <p:spPr bwMode="auto">
          <a:xfrm>
            <a:off x="782638" y="4589463"/>
            <a:ext cx="0" cy="644525"/>
          </a:xfrm>
          <a:prstGeom prst="line">
            <a:avLst/>
          </a:prstGeom>
          <a:noFill/>
          <a:ln w="9525">
            <a:solidFill>
              <a:srgbClr val="FFCC99"/>
            </a:solidFill>
            <a:round/>
            <a:headEnd/>
            <a:tailEnd/>
          </a:ln>
        </p:spPr>
        <p:txBody>
          <a:bodyPr/>
          <a:lstStyle/>
          <a:p>
            <a:endParaRPr lang="es-ES"/>
          </a:p>
        </p:txBody>
      </p:sp>
      <p:sp>
        <p:nvSpPr>
          <p:cNvPr id="71718" name="Line 49"/>
          <p:cNvSpPr>
            <a:spLocks noChangeShapeType="1"/>
          </p:cNvSpPr>
          <p:nvPr/>
        </p:nvSpPr>
        <p:spPr bwMode="auto">
          <a:xfrm>
            <a:off x="493713" y="4589463"/>
            <a:ext cx="0" cy="644525"/>
          </a:xfrm>
          <a:prstGeom prst="line">
            <a:avLst/>
          </a:prstGeom>
          <a:noFill/>
          <a:ln w="9525">
            <a:solidFill>
              <a:srgbClr val="FFCC99"/>
            </a:solidFill>
            <a:round/>
            <a:headEnd/>
            <a:tailEnd/>
          </a:ln>
        </p:spPr>
        <p:txBody>
          <a:bodyPr/>
          <a:lstStyle/>
          <a:p>
            <a:endParaRPr lang="es-ES"/>
          </a:p>
        </p:txBody>
      </p:sp>
      <p:sp>
        <p:nvSpPr>
          <p:cNvPr id="71719" name="Line 50"/>
          <p:cNvSpPr>
            <a:spLocks noChangeShapeType="1"/>
          </p:cNvSpPr>
          <p:nvPr/>
        </p:nvSpPr>
        <p:spPr bwMode="auto">
          <a:xfrm>
            <a:off x="1506538" y="4589463"/>
            <a:ext cx="0" cy="644525"/>
          </a:xfrm>
          <a:prstGeom prst="line">
            <a:avLst/>
          </a:prstGeom>
          <a:noFill/>
          <a:ln w="9525">
            <a:solidFill>
              <a:srgbClr val="FFCC99"/>
            </a:solidFill>
            <a:round/>
            <a:headEnd/>
            <a:tailEnd/>
          </a:ln>
        </p:spPr>
        <p:txBody>
          <a:bodyPr/>
          <a:lstStyle/>
          <a:p>
            <a:endParaRPr lang="es-ES"/>
          </a:p>
        </p:txBody>
      </p:sp>
      <p:sp>
        <p:nvSpPr>
          <p:cNvPr id="71720" name="Line 51"/>
          <p:cNvSpPr>
            <a:spLocks noChangeShapeType="1"/>
          </p:cNvSpPr>
          <p:nvPr/>
        </p:nvSpPr>
        <p:spPr bwMode="auto">
          <a:xfrm>
            <a:off x="1217613" y="4589463"/>
            <a:ext cx="0" cy="644525"/>
          </a:xfrm>
          <a:prstGeom prst="line">
            <a:avLst/>
          </a:prstGeom>
          <a:noFill/>
          <a:ln w="9525">
            <a:solidFill>
              <a:srgbClr val="FFCC99"/>
            </a:solidFill>
            <a:round/>
            <a:headEnd/>
            <a:tailEnd/>
          </a:ln>
        </p:spPr>
        <p:txBody>
          <a:bodyPr/>
          <a:lstStyle/>
          <a:p>
            <a:endParaRPr lang="es-ES"/>
          </a:p>
        </p:txBody>
      </p:sp>
      <p:sp>
        <p:nvSpPr>
          <p:cNvPr id="71721" name="Line 52"/>
          <p:cNvSpPr>
            <a:spLocks noChangeShapeType="1"/>
          </p:cNvSpPr>
          <p:nvPr/>
        </p:nvSpPr>
        <p:spPr bwMode="auto">
          <a:xfrm>
            <a:off x="917575" y="4589463"/>
            <a:ext cx="0" cy="644525"/>
          </a:xfrm>
          <a:prstGeom prst="line">
            <a:avLst/>
          </a:prstGeom>
          <a:noFill/>
          <a:ln w="9525">
            <a:solidFill>
              <a:srgbClr val="FFCC99"/>
            </a:solidFill>
            <a:round/>
            <a:headEnd/>
            <a:tailEnd/>
          </a:ln>
        </p:spPr>
        <p:txBody>
          <a:bodyPr/>
          <a:lstStyle/>
          <a:p>
            <a:endParaRPr lang="es-ES"/>
          </a:p>
        </p:txBody>
      </p:sp>
      <p:sp>
        <p:nvSpPr>
          <p:cNvPr id="71722" name="Line 53"/>
          <p:cNvSpPr>
            <a:spLocks noChangeShapeType="1"/>
          </p:cNvSpPr>
          <p:nvPr/>
        </p:nvSpPr>
        <p:spPr bwMode="auto">
          <a:xfrm>
            <a:off x="636588" y="4589463"/>
            <a:ext cx="0" cy="644525"/>
          </a:xfrm>
          <a:prstGeom prst="line">
            <a:avLst/>
          </a:prstGeom>
          <a:noFill/>
          <a:ln w="9525">
            <a:solidFill>
              <a:srgbClr val="FFCC99"/>
            </a:solidFill>
            <a:round/>
            <a:headEnd/>
            <a:tailEnd/>
          </a:ln>
        </p:spPr>
        <p:txBody>
          <a:bodyPr/>
          <a:lstStyle/>
          <a:p>
            <a:endParaRPr lang="es-ES"/>
          </a:p>
        </p:txBody>
      </p:sp>
      <p:sp>
        <p:nvSpPr>
          <p:cNvPr id="71723" name="Line 54"/>
          <p:cNvSpPr>
            <a:spLocks noChangeShapeType="1"/>
          </p:cNvSpPr>
          <p:nvPr/>
        </p:nvSpPr>
        <p:spPr bwMode="auto">
          <a:xfrm>
            <a:off x="493713" y="5219700"/>
            <a:ext cx="8994775" cy="0"/>
          </a:xfrm>
          <a:prstGeom prst="line">
            <a:avLst/>
          </a:prstGeom>
          <a:noFill/>
          <a:ln w="15875">
            <a:solidFill>
              <a:schemeClr val="tx1"/>
            </a:solidFill>
            <a:round/>
            <a:headEnd/>
            <a:tailEnd type="stealth" w="med" len="med"/>
          </a:ln>
        </p:spPr>
        <p:txBody>
          <a:bodyPr/>
          <a:lstStyle/>
          <a:p>
            <a:endParaRPr lang="es-ES"/>
          </a:p>
        </p:txBody>
      </p:sp>
      <p:sp>
        <p:nvSpPr>
          <p:cNvPr id="71724" name="Line 55"/>
          <p:cNvSpPr>
            <a:spLocks noChangeShapeType="1"/>
          </p:cNvSpPr>
          <p:nvPr/>
        </p:nvSpPr>
        <p:spPr bwMode="auto">
          <a:xfrm>
            <a:off x="1814513" y="4500563"/>
            <a:ext cx="2146300" cy="1889125"/>
          </a:xfrm>
          <a:prstGeom prst="line">
            <a:avLst/>
          </a:prstGeom>
          <a:noFill/>
          <a:ln w="9525">
            <a:solidFill>
              <a:schemeClr val="tx1"/>
            </a:solidFill>
            <a:round/>
            <a:headEnd/>
            <a:tailEnd type="triangle" w="med" len="med"/>
          </a:ln>
        </p:spPr>
        <p:txBody>
          <a:bodyPr/>
          <a:lstStyle/>
          <a:p>
            <a:endParaRPr lang="es-ES"/>
          </a:p>
        </p:txBody>
      </p:sp>
      <p:sp>
        <p:nvSpPr>
          <p:cNvPr id="71725" name="Text Box 56"/>
          <p:cNvSpPr txBox="1">
            <a:spLocks noChangeArrowheads="1"/>
          </p:cNvSpPr>
          <p:nvPr/>
        </p:nvSpPr>
        <p:spPr bwMode="auto">
          <a:xfrm>
            <a:off x="330200" y="5219700"/>
            <a:ext cx="9077325" cy="338138"/>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b="1">
                <a:latin typeface="Courier New" pitchFamily="49" charset="0"/>
              </a:rPr>
              <a:t>0   0.25   0.5  0.75   1   1.25   1.5   1.75  2           2.5        3           3.5</a:t>
            </a:r>
            <a:endParaRPr lang="es-ES" b="1">
              <a:latin typeface="Courier New" pitchFamily="49"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pPr eaLnBrk="1" hangingPunct="1"/>
            <a:r>
              <a:rPr lang="es-ES_tradnl"/>
              <a:t>Coma Flotante. Bases superiores. Ej. 4</a:t>
            </a:r>
            <a:endParaRPr lang="es-ES"/>
          </a:p>
        </p:txBody>
      </p:sp>
      <p:sp>
        <p:nvSpPr>
          <p:cNvPr id="72708" name="Text Box 3"/>
          <p:cNvSpPr txBox="1">
            <a:spLocks noChangeArrowheads="1"/>
          </p:cNvSpPr>
          <p:nvPr/>
        </p:nvSpPr>
        <p:spPr bwMode="auto">
          <a:xfrm>
            <a:off x="412750" y="2070100"/>
            <a:ext cx="9901238" cy="490538"/>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2200">
                <a:latin typeface="Courier New" pitchFamily="49" charset="0"/>
              </a:rPr>
              <a:t>000e01 001e01 010e01 011e01 100e01 101e01 110e01 111e01</a:t>
            </a:r>
            <a:endParaRPr lang="es-ES" sz="2200">
              <a:latin typeface="Courier New" pitchFamily="49" charset="0"/>
            </a:endParaRPr>
          </a:p>
        </p:txBody>
      </p:sp>
      <p:sp>
        <p:nvSpPr>
          <p:cNvPr id="72709" name="Text Box 4"/>
          <p:cNvSpPr txBox="1">
            <a:spLocks noChangeArrowheads="1"/>
          </p:cNvSpPr>
          <p:nvPr/>
        </p:nvSpPr>
        <p:spPr bwMode="auto">
          <a:xfrm>
            <a:off x="412750" y="2789238"/>
            <a:ext cx="4867275" cy="304800"/>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1100">
                <a:latin typeface="Courier New" pitchFamily="49" charset="0"/>
              </a:rPr>
              <a:t>000e00 001e00 010e00 011e00 100e00 101e00 110e00 111e00</a:t>
            </a:r>
            <a:endParaRPr lang="es-ES" sz="1100">
              <a:latin typeface="Courier New" pitchFamily="49" charset="0"/>
            </a:endParaRPr>
          </a:p>
        </p:txBody>
      </p:sp>
      <p:sp>
        <p:nvSpPr>
          <p:cNvPr id="72710" name="Line 5"/>
          <p:cNvSpPr>
            <a:spLocks noChangeShapeType="1"/>
          </p:cNvSpPr>
          <p:nvPr/>
        </p:nvSpPr>
        <p:spPr bwMode="auto">
          <a:xfrm>
            <a:off x="493713" y="2519363"/>
            <a:ext cx="0" cy="2700337"/>
          </a:xfrm>
          <a:prstGeom prst="line">
            <a:avLst/>
          </a:prstGeom>
          <a:noFill/>
          <a:ln w="9525">
            <a:solidFill>
              <a:srgbClr val="FF0000"/>
            </a:solidFill>
            <a:round/>
            <a:headEnd/>
            <a:tailEnd/>
          </a:ln>
        </p:spPr>
        <p:txBody>
          <a:bodyPr/>
          <a:lstStyle/>
          <a:p>
            <a:endParaRPr lang="es-ES"/>
          </a:p>
        </p:txBody>
      </p:sp>
      <p:sp>
        <p:nvSpPr>
          <p:cNvPr id="72711" name="Line 6"/>
          <p:cNvSpPr>
            <a:spLocks noChangeShapeType="1"/>
          </p:cNvSpPr>
          <p:nvPr/>
        </p:nvSpPr>
        <p:spPr bwMode="auto">
          <a:xfrm>
            <a:off x="1651000" y="2519363"/>
            <a:ext cx="0" cy="2700337"/>
          </a:xfrm>
          <a:prstGeom prst="line">
            <a:avLst/>
          </a:prstGeom>
          <a:noFill/>
          <a:ln w="9525">
            <a:solidFill>
              <a:srgbClr val="FF0000"/>
            </a:solidFill>
            <a:round/>
            <a:headEnd/>
            <a:tailEnd/>
          </a:ln>
        </p:spPr>
        <p:txBody>
          <a:bodyPr/>
          <a:lstStyle/>
          <a:p>
            <a:endParaRPr lang="es-ES"/>
          </a:p>
        </p:txBody>
      </p:sp>
      <p:sp>
        <p:nvSpPr>
          <p:cNvPr id="72712" name="Line 7"/>
          <p:cNvSpPr>
            <a:spLocks noChangeShapeType="1"/>
          </p:cNvSpPr>
          <p:nvPr/>
        </p:nvSpPr>
        <p:spPr bwMode="auto">
          <a:xfrm>
            <a:off x="2805113" y="2519363"/>
            <a:ext cx="0" cy="2700337"/>
          </a:xfrm>
          <a:prstGeom prst="line">
            <a:avLst/>
          </a:prstGeom>
          <a:noFill/>
          <a:ln w="9525">
            <a:solidFill>
              <a:srgbClr val="FF0000"/>
            </a:solidFill>
            <a:round/>
            <a:headEnd/>
            <a:tailEnd/>
          </a:ln>
        </p:spPr>
        <p:txBody>
          <a:bodyPr/>
          <a:lstStyle/>
          <a:p>
            <a:endParaRPr lang="es-ES"/>
          </a:p>
        </p:txBody>
      </p:sp>
      <p:sp>
        <p:nvSpPr>
          <p:cNvPr id="72713" name="Line 8"/>
          <p:cNvSpPr>
            <a:spLocks noChangeShapeType="1"/>
          </p:cNvSpPr>
          <p:nvPr/>
        </p:nvSpPr>
        <p:spPr bwMode="auto">
          <a:xfrm>
            <a:off x="3960813" y="2519363"/>
            <a:ext cx="0" cy="2700337"/>
          </a:xfrm>
          <a:prstGeom prst="line">
            <a:avLst/>
          </a:prstGeom>
          <a:noFill/>
          <a:ln w="9525">
            <a:solidFill>
              <a:srgbClr val="FF0000"/>
            </a:solidFill>
            <a:round/>
            <a:headEnd/>
            <a:tailEnd/>
          </a:ln>
        </p:spPr>
        <p:txBody>
          <a:bodyPr/>
          <a:lstStyle/>
          <a:p>
            <a:endParaRPr lang="es-ES"/>
          </a:p>
        </p:txBody>
      </p:sp>
      <p:sp>
        <p:nvSpPr>
          <p:cNvPr id="72714" name="Line 9"/>
          <p:cNvSpPr>
            <a:spLocks noChangeShapeType="1"/>
          </p:cNvSpPr>
          <p:nvPr/>
        </p:nvSpPr>
        <p:spPr bwMode="auto">
          <a:xfrm>
            <a:off x="5114925" y="2519363"/>
            <a:ext cx="0" cy="2700337"/>
          </a:xfrm>
          <a:prstGeom prst="line">
            <a:avLst/>
          </a:prstGeom>
          <a:noFill/>
          <a:ln w="9525">
            <a:solidFill>
              <a:srgbClr val="FF0000"/>
            </a:solidFill>
            <a:round/>
            <a:headEnd/>
            <a:tailEnd/>
          </a:ln>
        </p:spPr>
        <p:txBody>
          <a:bodyPr/>
          <a:lstStyle/>
          <a:p>
            <a:endParaRPr lang="es-ES"/>
          </a:p>
        </p:txBody>
      </p:sp>
      <p:sp>
        <p:nvSpPr>
          <p:cNvPr id="72715" name="Line 10"/>
          <p:cNvSpPr>
            <a:spLocks noChangeShapeType="1"/>
          </p:cNvSpPr>
          <p:nvPr/>
        </p:nvSpPr>
        <p:spPr bwMode="auto">
          <a:xfrm>
            <a:off x="6270625" y="2519363"/>
            <a:ext cx="0" cy="2700337"/>
          </a:xfrm>
          <a:prstGeom prst="line">
            <a:avLst/>
          </a:prstGeom>
          <a:noFill/>
          <a:ln w="9525">
            <a:solidFill>
              <a:srgbClr val="FF0000"/>
            </a:solidFill>
            <a:round/>
            <a:headEnd/>
            <a:tailEnd/>
          </a:ln>
        </p:spPr>
        <p:txBody>
          <a:bodyPr/>
          <a:lstStyle/>
          <a:p>
            <a:endParaRPr lang="es-ES"/>
          </a:p>
        </p:txBody>
      </p:sp>
      <p:sp>
        <p:nvSpPr>
          <p:cNvPr id="72716" name="Line 11"/>
          <p:cNvSpPr>
            <a:spLocks noChangeShapeType="1"/>
          </p:cNvSpPr>
          <p:nvPr/>
        </p:nvSpPr>
        <p:spPr bwMode="auto">
          <a:xfrm>
            <a:off x="7426325" y="2519363"/>
            <a:ext cx="0" cy="2700337"/>
          </a:xfrm>
          <a:prstGeom prst="line">
            <a:avLst/>
          </a:prstGeom>
          <a:noFill/>
          <a:ln w="9525">
            <a:solidFill>
              <a:srgbClr val="FF0000"/>
            </a:solidFill>
            <a:round/>
            <a:headEnd/>
            <a:tailEnd/>
          </a:ln>
        </p:spPr>
        <p:txBody>
          <a:bodyPr/>
          <a:lstStyle/>
          <a:p>
            <a:endParaRPr lang="es-ES"/>
          </a:p>
        </p:txBody>
      </p:sp>
      <p:sp>
        <p:nvSpPr>
          <p:cNvPr id="72717" name="Line 12"/>
          <p:cNvSpPr>
            <a:spLocks noChangeShapeType="1"/>
          </p:cNvSpPr>
          <p:nvPr/>
        </p:nvSpPr>
        <p:spPr bwMode="auto">
          <a:xfrm>
            <a:off x="8580438" y="2519363"/>
            <a:ext cx="0" cy="2700337"/>
          </a:xfrm>
          <a:prstGeom prst="line">
            <a:avLst/>
          </a:prstGeom>
          <a:noFill/>
          <a:ln w="9525">
            <a:solidFill>
              <a:srgbClr val="FF0000"/>
            </a:solidFill>
            <a:round/>
            <a:headEnd/>
            <a:tailEnd/>
          </a:ln>
        </p:spPr>
        <p:txBody>
          <a:bodyPr/>
          <a:lstStyle/>
          <a:p>
            <a:endParaRPr lang="es-ES"/>
          </a:p>
        </p:txBody>
      </p:sp>
      <p:sp>
        <p:nvSpPr>
          <p:cNvPr id="72718" name="Line 13"/>
          <p:cNvSpPr>
            <a:spLocks noChangeShapeType="1"/>
          </p:cNvSpPr>
          <p:nvPr/>
        </p:nvSpPr>
        <p:spPr bwMode="auto">
          <a:xfrm>
            <a:off x="1073150" y="2970213"/>
            <a:ext cx="0" cy="2249487"/>
          </a:xfrm>
          <a:prstGeom prst="line">
            <a:avLst/>
          </a:prstGeom>
          <a:noFill/>
          <a:ln w="9525">
            <a:solidFill>
              <a:srgbClr val="00FF00"/>
            </a:solidFill>
            <a:round/>
            <a:headEnd/>
            <a:tailEnd/>
          </a:ln>
        </p:spPr>
        <p:txBody>
          <a:bodyPr/>
          <a:lstStyle/>
          <a:p>
            <a:endParaRPr lang="es-ES"/>
          </a:p>
        </p:txBody>
      </p:sp>
      <p:sp>
        <p:nvSpPr>
          <p:cNvPr id="72719" name="Line 14"/>
          <p:cNvSpPr>
            <a:spLocks noChangeShapeType="1"/>
          </p:cNvSpPr>
          <p:nvPr/>
        </p:nvSpPr>
        <p:spPr bwMode="auto">
          <a:xfrm>
            <a:off x="493713" y="2970213"/>
            <a:ext cx="0" cy="2249487"/>
          </a:xfrm>
          <a:prstGeom prst="line">
            <a:avLst/>
          </a:prstGeom>
          <a:noFill/>
          <a:ln w="9525">
            <a:solidFill>
              <a:srgbClr val="00FF00"/>
            </a:solidFill>
            <a:round/>
            <a:headEnd/>
            <a:tailEnd/>
          </a:ln>
        </p:spPr>
        <p:txBody>
          <a:bodyPr/>
          <a:lstStyle/>
          <a:p>
            <a:endParaRPr lang="es-ES"/>
          </a:p>
        </p:txBody>
      </p:sp>
      <p:sp>
        <p:nvSpPr>
          <p:cNvPr id="72720" name="Line 15"/>
          <p:cNvSpPr>
            <a:spLocks noChangeShapeType="1"/>
          </p:cNvSpPr>
          <p:nvPr/>
        </p:nvSpPr>
        <p:spPr bwMode="auto">
          <a:xfrm>
            <a:off x="2228850" y="2970213"/>
            <a:ext cx="0" cy="2249487"/>
          </a:xfrm>
          <a:prstGeom prst="line">
            <a:avLst/>
          </a:prstGeom>
          <a:noFill/>
          <a:ln w="9525">
            <a:solidFill>
              <a:srgbClr val="00FF00"/>
            </a:solidFill>
            <a:round/>
            <a:headEnd/>
            <a:tailEnd/>
          </a:ln>
        </p:spPr>
        <p:txBody>
          <a:bodyPr/>
          <a:lstStyle/>
          <a:p>
            <a:endParaRPr lang="es-ES"/>
          </a:p>
        </p:txBody>
      </p:sp>
      <p:sp>
        <p:nvSpPr>
          <p:cNvPr id="72721" name="Line 16"/>
          <p:cNvSpPr>
            <a:spLocks noChangeShapeType="1"/>
          </p:cNvSpPr>
          <p:nvPr/>
        </p:nvSpPr>
        <p:spPr bwMode="auto">
          <a:xfrm>
            <a:off x="1651000" y="2970213"/>
            <a:ext cx="0" cy="2249487"/>
          </a:xfrm>
          <a:prstGeom prst="line">
            <a:avLst/>
          </a:prstGeom>
          <a:noFill/>
          <a:ln w="9525">
            <a:solidFill>
              <a:srgbClr val="00FF00"/>
            </a:solidFill>
            <a:round/>
            <a:headEnd/>
            <a:tailEnd/>
          </a:ln>
        </p:spPr>
        <p:txBody>
          <a:bodyPr/>
          <a:lstStyle/>
          <a:p>
            <a:endParaRPr lang="es-ES"/>
          </a:p>
        </p:txBody>
      </p:sp>
      <p:sp>
        <p:nvSpPr>
          <p:cNvPr id="72722" name="Line 17"/>
          <p:cNvSpPr>
            <a:spLocks noChangeShapeType="1"/>
          </p:cNvSpPr>
          <p:nvPr/>
        </p:nvSpPr>
        <p:spPr bwMode="auto">
          <a:xfrm>
            <a:off x="3382963" y="2970213"/>
            <a:ext cx="0" cy="2249487"/>
          </a:xfrm>
          <a:prstGeom prst="line">
            <a:avLst/>
          </a:prstGeom>
          <a:noFill/>
          <a:ln w="9525">
            <a:solidFill>
              <a:srgbClr val="00FF00"/>
            </a:solidFill>
            <a:round/>
            <a:headEnd/>
            <a:tailEnd/>
          </a:ln>
        </p:spPr>
        <p:txBody>
          <a:bodyPr/>
          <a:lstStyle/>
          <a:p>
            <a:endParaRPr lang="es-ES"/>
          </a:p>
        </p:txBody>
      </p:sp>
      <p:sp>
        <p:nvSpPr>
          <p:cNvPr id="72723" name="Line 18"/>
          <p:cNvSpPr>
            <a:spLocks noChangeShapeType="1"/>
          </p:cNvSpPr>
          <p:nvPr/>
        </p:nvSpPr>
        <p:spPr bwMode="auto">
          <a:xfrm>
            <a:off x="2805113" y="2970213"/>
            <a:ext cx="0" cy="2249487"/>
          </a:xfrm>
          <a:prstGeom prst="line">
            <a:avLst/>
          </a:prstGeom>
          <a:noFill/>
          <a:ln w="9525">
            <a:solidFill>
              <a:srgbClr val="00FF00"/>
            </a:solidFill>
            <a:round/>
            <a:headEnd/>
            <a:tailEnd/>
          </a:ln>
        </p:spPr>
        <p:txBody>
          <a:bodyPr/>
          <a:lstStyle/>
          <a:p>
            <a:endParaRPr lang="es-ES"/>
          </a:p>
        </p:txBody>
      </p:sp>
      <p:sp>
        <p:nvSpPr>
          <p:cNvPr id="72724" name="Line 19"/>
          <p:cNvSpPr>
            <a:spLocks noChangeShapeType="1"/>
          </p:cNvSpPr>
          <p:nvPr/>
        </p:nvSpPr>
        <p:spPr bwMode="auto">
          <a:xfrm>
            <a:off x="4537075" y="2970213"/>
            <a:ext cx="0" cy="2249487"/>
          </a:xfrm>
          <a:prstGeom prst="line">
            <a:avLst/>
          </a:prstGeom>
          <a:noFill/>
          <a:ln w="9525">
            <a:solidFill>
              <a:srgbClr val="00FF00"/>
            </a:solidFill>
            <a:round/>
            <a:headEnd/>
            <a:tailEnd/>
          </a:ln>
        </p:spPr>
        <p:txBody>
          <a:bodyPr/>
          <a:lstStyle/>
          <a:p>
            <a:endParaRPr lang="es-ES"/>
          </a:p>
        </p:txBody>
      </p:sp>
      <p:sp>
        <p:nvSpPr>
          <p:cNvPr id="72725" name="Line 20"/>
          <p:cNvSpPr>
            <a:spLocks noChangeShapeType="1"/>
          </p:cNvSpPr>
          <p:nvPr/>
        </p:nvSpPr>
        <p:spPr bwMode="auto">
          <a:xfrm>
            <a:off x="3960813" y="2970213"/>
            <a:ext cx="0" cy="2249487"/>
          </a:xfrm>
          <a:prstGeom prst="line">
            <a:avLst/>
          </a:prstGeom>
          <a:noFill/>
          <a:ln w="9525">
            <a:solidFill>
              <a:srgbClr val="00FF00"/>
            </a:solidFill>
            <a:round/>
            <a:headEnd/>
            <a:tailEnd/>
          </a:ln>
        </p:spPr>
        <p:txBody>
          <a:bodyPr/>
          <a:lstStyle/>
          <a:p>
            <a:endParaRPr lang="es-ES"/>
          </a:p>
        </p:txBody>
      </p:sp>
      <p:sp>
        <p:nvSpPr>
          <p:cNvPr id="72726" name="Text Box 21"/>
          <p:cNvSpPr txBox="1">
            <a:spLocks noChangeArrowheads="1"/>
          </p:cNvSpPr>
          <p:nvPr/>
        </p:nvSpPr>
        <p:spPr bwMode="auto">
          <a:xfrm>
            <a:off x="412750" y="3600450"/>
            <a:ext cx="4867275" cy="198438"/>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500">
                <a:latin typeface="Courier New" pitchFamily="49" charset="0"/>
              </a:rPr>
              <a:t>000e11 001e11 010e11 011e11 100e11 101e11 110e11 111e11</a:t>
            </a:r>
            <a:endParaRPr lang="es-ES" sz="500">
              <a:latin typeface="Courier New" pitchFamily="49" charset="0"/>
            </a:endParaRPr>
          </a:p>
        </p:txBody>
      </p:sp>
      <p:sp>
        <p:nvSpPr>
          <p:cNvPr id="72727" name="Line 25"/>
          <p:cNvSpPr>
            <a:spLocks noChangeShapeType="1"/>
          </p:cNvSpPr>
          <p:nvPr/>
        </p:nvSpPr>
        <p:spPr bwMode="auto">
          <a:xfrm>
            <a:off x="1370013" y="3781425"/>
            <a:ext cx="0" cy="1438275"/>
          </a:xfrm>
          <a:prstGeom prst="line">
            <a:avLst/>
          </a:prstGeom>
          <a:noFill/>
          <a:ln w="9525">
            <a:solidFill>
              <a:srgbClr val="0000FF"/>
            </a:solidFill>
            <a:round/>
            <a:headEnd/>
            <a:tailEnd/>
          </a:ln>
        </p:spPr>
        <p:txBody>
          <a:bodyPr/>
          <a:lstStyle/>
          <a:p>
            <a:endParaRPr lang="es-ES"/>
          </a:p>
        </p:txBody>
      </p:sp>
      <p:sp>
        <p:nvSpPr>
          <p:cNvPr id="72728" name="Line 26"/>
          <p:cNvSpPr>
            <a:spLocks noChangeShapeType="1"/>
          </p:cNvSpPr>
          <p:nvPr/>
        </p:nvSpPr>
        <p:spPr bwMode="auto">
          <a:xfrm>
            <a:off x="1073150" y="3781425"/>
            <a:ext cx="0" cy="1438275"/>
          </a:xfrm>
          <a:prstGeom prst="line">
            <a:avLst/>
          </a:prstGeom>
          <a:noFill/>
          <a:ln w="9525">
            <a:solidFill>
              <a:srgbClr val="0000FF"/>
            </a:solidFill>
            <a:round/>
            <a:headEnd/>
            <a:tailEnd/>
          </a:ln>
        </p:spPr>
        <p:txBody>
          <a:bodyPr/>
          <a:lstStyle/>
          <a:p>
            <a:endParaRPr lang="es-ES"/>
          </a:p>
        </p:txBody>
      </p:sp>
      <p:sp>
        <p:nvSpPr>
          <p:cNvPr id="72729" name="Line 27"/>
          <p:cNvSpPr>
            <a:spLocks noChangeShapeType="1"/>
          </p:cNvSpPr>
          <p:nvPr/>
        </p:nvSpPr>
        <p:spPr bwMode="auto">
          <a:xfrm>
            <a:off x="782638" y="3781425"/>
            <a:ext cx="0" cy="1438275"/>
          </a:xfrm>
          <a:prstGeom prst="line">
            <a:avLst/>
          </a:prstGeom>
          <a:noFill/>
          <a:ln w="9525">
            <a:solidFill>
              <a:srgbClr val="0000FF"/>
            </a:solidFill>
            <a:round/>
            <a:headEnd/>
            <a:tailEnd/>
          </a:ln>
        </p:spPr>
        <p:txBody>
          <a:bodyPr/>
          <a:lstStyle/>
          <a:p>
            <a:endParaRPr lang="es-ES"/>
          </a:p>
        </p:txBody>
      </p:sp>
      <p:sp>
        <p:nvSpPr>
          <p:cNvPr id="72730" name="Line 28"/>
          <p:cNvSpPr>
            <a:spLocks noChangeShapeType="1"/>
          </p:cNvSpPr>
          <p:nvPr/>
        </p:nvSpPr>
        <p:spPr bwMode="auto">
          <a:xfrm>
            <a:off x="493713" y="3781425"/>
            <a:ext cx="0" cy="1438275"/>
          </a:xfrm>
          <a:prstGeom prst="line">
            <a:avLst/>
          </a:prstGeom>
          <a:noFill/>
          <a:ln w="9525">
            <a:solidFill>
              <a:srgbClr val="0000FF"/>
            </a:solidFill>
            <a:round/>
            <a:headEnd/>
            <a:tailEnd/>
          </a:ln>
        </p:spPr>
        <p:txBody>
          <a:bodyPr/>
          <a:lstStyle/>
          <a:p>
            <a:endParaRPr lang="es-ES"/>
          </a:p>
        </p:txBody>
      </p:sp>
      <p:sp>
        <p:nvSpPr>
          <p:cNvPr id="72731" name="Line 29"/>
          <p:cNvSpPr>
            <a:spLocks noChangeShapeType="1"/>
          </p:cNvSpPr>
          <p:nvPr/>
        </p:nvSpPr>
        <p:spPr bwMode="auto">
          <a:xfrm>
            <a:off x="2524125" y="3783013"/>
            <a:ext cx="0" cy="1439862"/>
          </a:xfrm>
          <a:prstGeom prst="line">
            <a:avLst/>
          </a:prstGeom>
          <a:noFill/>
          <a:ln w="9525">
            <a:solidFill>
              <a:srgbClr val="0000FF"/>
            </a:solidFill>
            <a:round/>
            <a:headEnd/>
            <a:tailEnd/>
          </a:ln>
        </p:spPr>
        <p:txBody>
          <a:bodyPr/>
          <a:lstStyle/>
          <a:p>
            <a:endParaRPr lang="es-ES"/>
          </a:p>
        </p:txBody>
      </p:sp>
      <p:sp>
        <p:nvSpPr>
          <p:cNvPr id="72732" name="Line 30"/>
          <p:cNvSpPr>
            <a:spLocks noChangeShapeType="1"/>
          </p:cNvSpPr>
          <p:nvPr/>
        </p:nvSpPr>
        <p:spPr bwMode="auto">
          <a:xfrm>
            <a:off x="2228850" y="3783013"/>
            <a:ext cx="0" cy="1439862"/>
          </a:xfrm>
          <a:prstGeom prst="line">
            <a:avLst/>
          </a:prstGeom>
          <a:noFill/>
          <a:ln w="9525">
            <a:solidFill>
              <a:srgbClr val="0000FF"/>
            </a:solidFill>
            <a:round/>
            <a:headEnd/>
            <a:tailEnd/>
          </a:ln>
        </p:spPr>
        <p:txBody>
          <a:bodyPr/>
          <a:lstStyle/>
          <a:p>
            <a:endParaRPr lang="es-ES"/>
          </a:p>
        </p:txBody>
      </p:sp>
      <p:sp>
        <p:nvSpPr>
          <p:cNvPr id="72733" name="Line 31"/>
          <p:cNvSpPr>
            <a:spLocks noChangeShapeType="1"/>
          </p:cNvSpPr>
          <p:nvPr/>
        </p:nvSpPr>
        <p:spPr bwMode="auto">
          <a:xfrm>
            <a:off x="1938338" y="3783013"/>
            <a:ext cx="0" cy="1439862"/>
          </a:xfrm>
          <a:prstGeom prst="line">
            <a:avLst/>
          </a:prstGeom>
          <a:noFill/>
          <a:ln w="9525">
            <a:solidFill>
              <a:srgbClr val="0000FF"/>
            </a:solidFill>
            <a:round/>
            <a:headEnd/>
            <a:tailEnd/>
          </a:ln>
        </p:spPr>
        <p:txBody>
          <a:bodyPr/>
          <a:lstStyle/>
          <a:p>
            <a:endParaRPr lang="es-ES"/>
          </a:p>
        </p:txBody>
      </p:sp>
      <p:sp>
        <p:nvSpPr>
          <p:cNvPr id="72734" name="Line 32"/>
          <p:cNvSpPr>
            <a:spLocks noChangeShapeType="1"/>
          </p:cNvSpPr>
          <p:nvPr/>
        </p:nvSpPr>
        <p:spPr bwMode="auto">
          <a:xfrm>
            <a:off x="1654175" y="3783013"/>
            <a:ext cx="0" cy="1439862"/>
          </a:xfrm>
          <a:prstGeom prst="line">
            <a:avLst/>
          </a:prstGeom>
          <a:noFill/>
          <a:ln w="9525">
            <a:solidFill>
              <a:srgbClr val="0000FF"/>
            </a:solidFill>
            <a:round/>
            <a:headEnd/>
            <a:tailEnd/>
          </a:ln>
        </p:spPr>
        <p:txBody>
          <a:bodyPr/>
          <a:lstStyle/>
          <a:p>
            <a:endParaRPr lang="es-ES"/>
          </a:p>
        </p:txBody>
      </p:sp>
      <p:sp>
        <p:nvSpPr>
          <p:cNvPr id="72735" name="Text Box 33"/>
          <p:cNvSpPr txBox="1">
            <a:spLocks noChangeArrowheads="1"/>
          </p:cNvSpPr>
          <p:nvPr/>
        </p:nvSpPr>
        <p:spPr bwMode="auto">
          <a:xfrm>
            <a:off x="412750" y="4411663"/>
            <a:ext cx="3794125" cy="165100"/>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300">
                <a:latin typeface="Courier New" pitchFamily="49" charset="0"/>
              </a:rPr>
              <a:t>090790689068906890789078907890789078907890789008</a:t>
            </a:r>
            <a:endParaRPr lang="es-ES" sz="300">
              <a:latin typeface="Courier New" pitchFamily="49" charset="0"/>
            </a:endParaRPr>
          </a:p>
        </p:txBody>
      </p:sp>
      <p:sp>
        <p:nvSpPr>
          <p:cNvPr id="72736" name="Line 34"/>
          <p:cNvSpPr>
            <a:spLocks noChangeShapeType="1"/>
          </p:cNvSpPr>
          <p:nvPr/>
        </p:nvSpPr>
        <p:spPr bwMode="auto">
          <a:xfrm>
            <a:off x="1371600" y="4589463"/>
            <a:ext cx="0" cy="644525"/>
          </a:xfrm>
          <a:prstGeom prst="line">
            <a:avLst/>
          </a:prstGeom>
          <a:noFill/>
          <a:ln w="9525">
            <a:solidFill>
              <a:srgbClr val="FFCC99"/>
            </a:solidFill>
            <a:round/>
            <a:headEnd/>
            <a:tailEnd/>
          </a:ln>
        </p:spPr>
        <p:txBody>
          <a:bodyPr/>
          <a:lstStyle/>
          <a:p>
            <a:endParaRPr lang="es-ES"/>
          </a:p>
        </p:txBody>
      </p:sp>
      <p:sp>
        <p:nvSpPr>
          <p:cNvPr id="72737" name="Line 35"/>
          <p:cNvSpPr>
            <a:spLocks noChangeShapeType="1"/>
          </p:cNvSpPr>
          <p:nvPr/>
        </p:nvSpPr>
        <p:spPr bwMode="auto">
          <a:xfrm>
            <a:off x="1073150" y="4589463"/>
            <a:ext cx="0" cy="644525"/>
          </a:xfrm>
          <a:prstGeom prst="line">
            <a:avLst/>
          </a:prstGeom>
          <a:noFill/>
          <a:ln w="9525">
            <a:solidFill>
              <a:srgbClr val="FFCC99"/>
            </a:solidFill>
            <a:round/>
            <a:headEnd/>
            <a:tailEnd/>
          </a:ln>
        </p:spPr>
        <p:txBody>
          <a:bodyPr/>
          <a:lstStyle/>
          <a:p>
            <a:endParaRPr lang="es-ES"/>
          </a:p>
        </p:txBody>
      </p:sp>
      <p:sp>
        <p:nvSpPr>
          <p:cNvPr id="72738" name="Line 36"/>
          <p:cNvSpPr>
            <a:spLocks noChangeShapeType="1"/>
          </p:cNvSpPr>
          <p:nvPr/>
        </p:nvSpPr>
        <p:spPr bwMode="auto">
          <a:xfrm>
            <a:off x="782638" y="4589463"/>
            <a:ext cx="0" cy="644525"/>
          </a:xfrm>
          <a:prstGeom prst="line">
            <a:avLst/>
          </a:prstGeom>
          <a:noFill/>
          <a:ln w="9525">
            <a:solidFill>
              <a:srgbClr val="FFCC99"/>
            </a:solidFill>
            <a:round/>
            <a:headEnd/>
            <a:tailEnd/>
          </a:ln>
        </p:spPr>
        <p:txBody>
          <a:bodyPr/>
          <a:lstStyle/>
          <a:p>
            <a:endParaRPr lang="es-ES"/>
          </a:p>
        </p:txBody>
      </p:sp>
      <p:sp>
        <p:nvSpPr>
          <p:cNvPr id="72739" name="Line 37"/>
          <p:cNvSpPr>
            <a:spLocks noChangeShapeType="1"/>
          </p:cNvSpPr>
          <p:nvPr/>
        </p:nvSpPr>
        <p:spPr bwMode="auto">
          <a:xfrm>
            <a:off x="493713" y="4589463"/>
            <a:ext cx="0" cy="644525"/>
          </a:xfrm>
          <a:prstGeom prst="line">
            <a:avLst/>
          </a:prstGeom>
          <a:noFill/>
          <a:ln w="9525">
            <a:solidFill>
              <a:srgbClr val="FFCC99"/>
            </a:solidFill>
            <a:round/>
            <a:headEnd/>
            <a:tailEnd/>
          </a:ln>
        </p:spPr>
        <p:txBody>
          <a:bodyPr/>
          <a:lstStyle/>
          <a:p>
            <a:endParaRPr lang="es-ES"/>
          </a:p>
        </p:txBody>
      </p:sp>
      <p:sp>
        <p:nvSpPr>
          <p:cNvPr id="72740" name="Line 38"/>
          <p:cNvSpPr>
            <a:spLocks noChangeShapeType="1"/>
          </p:cNvSpPr>
          <p:nvPr/>
        </p:nvSpPr>
        <p:spPr bwMode="auto">
          <a:xfrm>
            <a:off x="1506538" y="4589463"/>
            <a:ext cx="0" cy="644525"/>
          </a:xfrm>
          <a:prstGeom prst="line">
            <a:avLst/>
          </a:prstGeom>
          <a:noFill/>
          <a:ln w="9525">
            <a:solidFill>
              <a:srgbClr val="FFCC99"/>
            </a:solidFill>
            <a:round/>
            <a:headEnd/>
            <a:tailEnd/>
          </a:ln>
        </p:spPr>
        <p:txBody>
          <a:bodyPr/>
          <a:lstStyle/>
          <a:p>
            <a:endParaRPr lang="es-ES"/>
          </a:p>
        </p:txBody>
      </p:sp>
      <p:sp>
        <p:nvSpPr>
          <p:cNvPr id="72741" name="Line 39"/>
          <p:cNvSpPr>
            <a:spLocks noChangeShapeType="1"/>
          </p:cNvSpPr>
          <p:nvPr/>
        </p:nvSpPr>
        <p:spPr bwMode="auto">
          <a:xfrm>
            <a:off x="1217613" y="4589463"/>
            <a:ext cx="0" cy="644525"/>
          </a:xfrm>
          <a:prstGeom prst="line">
            <a:avLst/>
          </a:prstGeom>
          <a:noFill/>
          <a:ln w="9525">
            <a:solidFill>
              <a:srgbClr val="FFCC99"/>
            </a:solidFill>
            <a:round/>
            <a:headEnd/>
            <a:tailEnd/>
          </a:ln>
        </p:spPr>
        <p:txBody>
          <a:bodyPr/>
          <a:lstStyle/>
          <a:p>
            <a:endParaRPr lang="es-ES"/>
          </a:p>
        </p:txBody>
      </p:sp>
      <p:sp>
        <p:nvSpPr>
          <p:cNvPr id="72742" name="Line 40"/>
          <p:cNvSpPr>
            <a:spLocks noChangeShapeType="1"/>
          </p:cNvSpPr>
          <p:nvPr/>
        </p:nvSpPr>
        <p:spPr bwMode="auto">
          <a:xfrm>
            <a:off x="917575" y="4589463"/>
            <a:ext cx="0" cy="644525"/>
          </a:xfrm>
          <a:prstGeom prst="line">
            <a:avLst/>
          </a:prstGeom>
          <a:noFill/>
          <a:ln w="9525">
            <a:solidFill>
              <a:srgbClr val="FFCC99"/>
            </a:solidFill>
            <a:round/>
            <a:headEnd/>
            <a:tailEnd/>
          </a:ln>
        </p:spPr>
        <p:txBody>
          <a:bodyPr/>
          <a:lstStyle/>
          <a:p>
            <a:endParaRPr lang="es-ES"/>
          </a:p>
        </p:txBody>
      </p:sp>
      <p:sp>
        <p:nvSpPr>
          <p:cNvPr id="72743" name="Line 41"/>
          <p:cNvSpPr>
            <a:spLocks noChangeShapeType="1"/>
          </p:cNvSpPr>
          <p:nvPr/>
        </p:nvSpPr>
        <p:spPr bwMode="auto">
          <a:xfrm>
            <a:off x="636588" y="4589463"/>
            <a:ext cx="0" cy="644525"/>
          </a:xfrm>
          <a:prstGeom prst="line">
            <a:avLst/>
          </a:prstGeom>
          <a:noFill/>
          <a:ln w="9525">
            <a:solidFill>
              <a:srgbClr val="FFCC99"/>
            </a:solidFill>
            <a:round/>
            <a:headEnd/>
            <a:tailEnd/>
          </a:ln>
        </p:spPr>
        <p:txBody>
          <a:bodyPr/>
          <a:lstStyle/>
          <a:p>
            <a:endParaRPr lang="es-ES"/>
          </a:p>
        </p:txBody>
      </p:sp>
      <p:sp>
        <p:nvSpPr>
          <p:cNvPr id="72744" name="Line 42"/>
          <p:cNvSpPr>
            <a:spLocks noChangeShapeType="1"/>
          </p:cNvSpPr>
          <p:nvPr/>
        </p:nvSpPr>
        <p:spPr bwMode="auto">
          <a:xfrm>
            <a:off x="493713" y="5219700"/>
            <a:ext cx="8994775" cy="0"/>
          </a:xfrm>
          <a:prstGeom prst="line">
            <a:avLst/>
          </a:prstGeom>
          <a:noFill/>
          <a:ln w="15875">
            <a:solidFill>
              <a:schemeClr val="tx1"/>
            </a:solidFill>
            <a:round/>
            <a:headEnd/>
            <a:tailEnd type="stealth" w="med" len="med"/>
          </a:ln>
        </p:spPr>
        <p:txBody>
          <a:bodyPr/>
          <a:lstStyle/>
          <a:p>
            <a:endParaRPr lang="es-ES"/>
          </a:p>
        </p:txBody>
      </p:sp>
      <p:sp>
        <p:nvSpPr>
          <p:cNvPr id="72745" name="Text Box 44"/>
          <p:cNvSpPr txBox="1">
            <a:spLocks noChangeArrowheads="1"/>
          </p:cNvSpPr>
          <p:nvPr/>
        </p:nvSpPr>
        <p:spPr bwMode="auto">
          <a:xfrm>
            <a:off x="330200" y="5219700"/>
            <a:ext cx="9077325" cy="338138"/>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b="1">
                <a:latin typeface="Courier New" pitchFamily="49" charset="0"/>
              </a:rPr>
              <a:t>0   0.5    1    1.5    2   2.5    3     3.5   4           5          6           7  </a:t>
            </a:r>
            <a:endParaRPr lang="es-ES" b="1">
              <a:latin typeface="Courier New" pitchFamily="49" charset="0"/>
            </a:endParaRPr>
          </a:p>
        </p:txBody>
      </p:sp>
      <p:sp>
        <p:nvSpPr>
          <p:cNvPr id="72746" name="Text Box 45"/>
          <p:cNvSpPr txBox="1">
            <a:spLocks noChangeArrowheads="1"/>
          </p:cNvSpPr>
          <p:nvPr/>
        </p:nvSpPr>
        <p:spPr bwMode="auto">
          <a:xfrm>
            <a:off x="412750" y="5851525"/>
            <a:ext cx="9075738" cy="1230313"/>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2600"/>
              <a:t>Mayor rango de representación. Menor precisión</a:t>
            </a:r>
          </a:p>
          <a:p>
            <a:pPr algn="l" defTabSz="1001713">
              <a:spcBef>
                <a:spcPct val="50000"/>
              </a:spcBef>
            </a:pPr>
            <a:r>
              <a:rPr lang="es-ES_tradnl" sz="2600"/>
              <a:t>(misma cantidad de números representables, pero más dispersos)</a:t>
            </a:r>
            <a:endParaRPr lang="es-ES" sz="26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normAutofit fontScale="90000"/>
          </a:bodyPr>
          <a:lstStyle/>
          <a:p>
            <a:pPr eaLnBrk="1" hangingPunct="1"/>
            <a:r>
              <a:rPr lang="es-ES_tradnl"/>
              <a:t>Coma Flotante. Aumento del exponente</a:t>
            </a:r>
            <a:endParaRPr lang="es-ES"/>
          </a:p>
        </p:txBody>
      </p:sp>
      <p:sp>
        <p:nvSpPr>
          <p:cNvPr id="73732" name="Text Box 3"/>
          <p:cNvSpPr txBox="1">
            <a:spLocks noChangeArrowheads="1"/>
          </p:cNvSpPr>
          <p:nvPr/>
        </p:nvSpPr>
        <p:spPr bwMode="auto">
          <a:xfrm>
            <a:off x="412750" y="2070100"/>
            <a:ext cx="9901238" cy="490538"/>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2200">
                <a:latin typeface="Courier New" pitchFamily="49" charset="0"/>
              </a:rPr>
              <a:t>000e01 001e01 010e01 011e01 100e01 101e01 110e01 111e01</a:t>
            </a:r>
            <a:endParaRPr lang="es-ES" sz="2200">
              <a:latin typeface="Courier New" pitchFamily="49" charset="0"/>
            </a:endParaRPr>
          </a:p>
        </p:txBody>
      </p:sp>
      <p:sp>
        <p:nvSpPr>
          <p:cNvPr id="73733" name="Text Box 4"/>
          <p:cNvSpPr txBox="1">
            <a:spLocks noChangeArrowheads="1"/>
          </p:cNvSpPr>
          <p:nvPr/>
        </p:nvSpPr>
        <p:spPr bwMode="auto">
          <a:xfrm>
            <a:off x="412750" y="2789238"/>
            <a:ext cx="4867275" cy="304800"/>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1100">
                <a:latin typeface="Courier New" pitchFamily="49" charset="0"/>
              </a:rPr>
              <a:t>000e00 001e00 010e00 011e00 100e00 101e00 110e00 111e00</a:t>
            </a:r>
            <a:endParaRPr lang="es-ES" sz="1100">
              <a:latin typeface="Courier New" pitchFamily="49" charset="0"/>
            </a:endParaRPr>
          </a:p>
        </p:txBody>
      </p:sp>
      <p:sp>
        <p:nvSpPr>
          <p:cNvPr id="73734" name="Line 5"/>
          <p:cNvSpPr>
            <a:spLocks noChangeShapeType="1"/>
          </p:cNvSpPr>
          <p:nvPr/>
        </p:nvSpPr>
        <p:spPr bwMode="auto">
          <a:xfrm>
            <a:off x="493713" y="2519363"/>
            <a:ext cx="0" cy="2700337"/>
          </a:xfrm>
          <a:prstGeom prst="line">
            <a:avLst/>
          </a:prstGeom>
          <a:noFill/>
          <a:ln w="9525">
            <a:solidFill>
              <a:srgbClr val="FF0000"/>
            </a:solidFill>
            <a:round/>
            <a:headEnd/>
            <a:tailEnd/>
          </a:ln>
        </p:spPr>
        <p:txBody>
          <a:bodyPr/>
          <a:lstStyle/>
          <a:p>
            <a:endParaRPr lang="es-ES"/>
          </a:p>
        </p:txBody>
      </p:sp>
      <p:sp>
        <p:nvSpPr>
          <p:cNvPr id="73735" name="Line 6"/>
          <p:cNvSpPr>
            <a:spLocks noChangeShapeType="1"/>
          </p:cNvSpPr>
          <p:nvPr/>
        </p:nvSpPr>
        <p:spPr bwMode="auto">
          <a:xfrm>
            <a:off x="1651000" y="2519363"/>
            <a:ext cx="0" cy="2700337"/>
          </a:xfrm>
          <a:prstGeom prst="line">
            <a:avLst/>
          </a:prstGeom>
          <a:noFill/>
          <a:ln w="9525">
            <a:solidFill>
              <a:srgbClr val="FF0000"/>
            </a:solidFill>
            <a:round/>
            <a:headEnd/>
            <a:tailEnd/>
          </a:ln>
        </p:spPr>
        <p:txBody>
          <a:bodyPr/>
          <a:lstStyle/>
          <a:p>
            <a:endParaRPr lang="es-ES"/>
          </a:p>
        </p:txBody>
      </p:sp>
      <p:sp>
        <p:nvSpPr>
          <p:cNvPr id="73736" name="Line 7"/>
          <p:cNvSpPr>
            <a:spLocks noChangeShapeType="1"/>
          </p:cNvSpPr>
          <p:nvPr/>
        </p:nvSpPr>
        <p:spPr bwMode="auto">
          <a:xfrm>
            <a:off x="2805113" y="2519363"/>
            <a:ext cx="0" cy="2700337"/>
          </a:xfrm>
          <a:prstGeom prst="line">
            <a:avLst/>
          </a:prstGeom>
          <a:noFill/>
          <a:ln w="9525">
            <a:solidFill>
              <a:srgbClr val="FF0000"/>
            </a:solidFill>
            <a:round/>
            <a:headEnd/>
            <a:tailEnd/>
          </a:ln>
        </p:spPr>
        <p:txBody>
          <a:bodyPr/>
          <a:lstStyle/>
          <a:p>
            <a:endParaRPr lang="es-ES"/>
          </a:p>
        </p:txBody>
      </p:sp>
      <p:sp>
        <p:nvSpPr>
          <p:cNvPr id="73737" name="Line 8"/>
          <p:cNvSpPr>
            <a:spLocks noChangeShapeType="1"/>
          </p:cNvSpPr>
          <p:nvPr/>
        </p:nvSpPr>
        <p:spPr bwMode="auto">
          <a:xfrm>
            <a:off x="3960813" y="2519363"/>
            <a:ext cx="0" cy="2700337"/>
          </a:xfrm>
          <a:prstGeom prst="line">
            <a:avLst/>
          </a:prstGeom>
          <a:noFill/>
          <a:ln w="9525">
            <a:solidFill>
              <a:srgbClr val="FF0000"/>
            </a:solidFill>
            <a:round/>
            <a:headEnd/>
            <a:tailEnd/>
          </a:ln>
        </p:spPr>
        <p:txBody>
          <a:bodyPr/>
          <a:lstStyle/>
          <a:p>
            <a:endParaRPr lang="es-ES"/>
          </a:p>
        </p:txBody>
      </p:sp>
      <p:sp>
        <p:nvSpPr>
          <p:cNvPr id="73738" name="Line 9"/>
          <p:cNvSpPr>
            <a:spLocks noChangeShapeType="1"/>
          </p:cNvSpPr>
          <p:nvPr/>
        </p:nvSpPr>
        <p:spPr bwMode="auto">
          <a:xfrm>
            <a:off x="5114925" y="2519363"/>
            <a:ext cx="0" cy="2700337"/>
          </a:xfrm>
          <a:prstGeom prst="line">
            <a:avLst/>
          </a:prstGeom>
          <a:noFill/>
          <a:ln w="9525">
            <a:solidFill>
              <a:srgbClr val="FF0000"/>
            </a:solidFill>
            <a:round/>
            <a:headEnd/>
            <a:tailEnd/>
          </a:ln>
        </p:spPr>
        <p:txBody>
          <a:bodyPr/>
          <a:lstStyle/>
          <a:p>
            <a:endParaRPr lang="es-ES"/>
          </a:p>
        </p:txBody>
      </p:sp>
      <p:sp>
        <p:nvSpPr>
          <p:cNvPr id="73739" name="Line 10"/>
          <p:cNvSpPr>
            <a:spLocks noChangeShapeType="1"/>
          </p:cNvSpPr>
          <p:nvPr/>
        </p:nvSpPr>
        <p:spPr bwMode="auto">
          <a:xfrm>
            <a:off x="6270625" y="2519363"/>
            <a:ext cx="0" cy="2700337"/>
          </a:xfrm>
          <a:prstGeom prst="line">
            <a:avLst/>
          </a:prstGeom>
          <a:noFill/>
          <a:ln w="9525">
            <a:solidFill>
              <a:srgbClr val="FF0000"/>
            </a:solidFill>
            <a:round/>
            <a:headEnd/>
            <a:tailEnd/>
          </a:ln>
        </p:spPr>
        <p:txBody>
          <a:bodyPr/>
          <a:lstStyle/>
          <a:p>
            <a:endParaRPr lang="es-ES"/>
          </a:p>
        </p:txBody>
      </p:sp>
      <p:sp>
        <p:nvSpPr>
          <p:cNvPr id="73740" name="Line 11"/>
          <p:cNvSpPr>
            <a:spLocks noChangeShapeType="1"/>
          </p:cNvSpPr>
          <p:nvPr/>
        </p:nvSpPr>
        <p:spPr bwMode="auto">
          <a:xfrm>
            <a:off x="7426325" y="2519363"/>
            <a:ext cx="0" cy="2700337"/>
          </a:xfrm>
          <a:prstGeom prst="line">
            <a:avLst/>
          </a:prstGeom>
          <a:noFill/>
          <a:ln w="9525">
            <a:solidFill>
              <a:srgbClr val="FF0000"/>
            </a:solidFill>
            <a:round/>
            <a:headEnd/>
            <a:tailEnd/>
          </a:ln>
        </p:spPr>
        <p:txBody>
          <a:bodyPr/>
          <a:lstStyle/>
          <a:p>
            <a:endParaRPr lang="es-ES"/>
          </a:p>
        </p:txBody>
      </p:sp>
      <p:sp>
        <p:nvSpPr>
          <p:cNvPr id="73741" name="Line 12"/>
          <p:cNvSpPr>
            <a:spLocks noChangeShapeType="1"/>
          </p:cNvSpPr>
          <p:nvPr/>
        </p:nvSpPr>
        <p:spPr bwMode="auto">
          <a:xfrm>
            <a:off x="8580438" y="2519363"/>
            <a:ext cx="0" cy="2700337"/>
          </a:xfrm>
          <a:prstGeom prst="line">
            <a:avLst/>
          </a:prstGeom>
          <a:noFill/>
          <a:ln w="9525">
            <a:solidFill>
              <a:srgbClr val="FF0000"/>
            </a:solidFill>
            <a:round/>
            <a:headEnd/>
            <a:tailEnd/>
          </a:ln>
        </p:spPr>
        <p:txBody>
          <a:bodyPr/>
          <a:lstStyle/>
          <a:p>
            <a:endParaRPr lang="es-ES"/>
          </a:p>
        </p:txBody>
      </p:sp>
      <p:sp>
        <p:nvSpPr>
          <p:cNvPr id="73742" name="Line 13"/>
          <p:cNvSpPr>
            <a:spLocks noChangeShapeType="1"/>
          </p:cNvSpPr>
          <p:nvPr/>
        </p:nvSpPr>
        <p:spPr bwMode="auto">
          <a:xfrm>
            <a:off x="1073150" y="2970213"/>
            <a:ext cx="0" cy="2249487"/>
          </a:xfrm>
          <a:prstGeom prst="line">
            <a:avLst/>
          </a:prstGeom>
          <a:noFill/>
          <a:ln w="9525">
            <a:solidFill>
              <a:srgbClr val="00FF00"/>
            </a:solidFill>
            <a:round/>
            <a:headEnd/>
            <a:tailEnd/>
          </a:ln>
        </p:spPr>
        <p:txBody>
          <a:bodyPr/>
          <a:lstStyle/>
          <a:p>
            <a:endParaRPr lang="es-ES"/>
          </a:p>
        </p:txBody>
      </p:sp>
      <p:sp>
        <p:nvSpPr>
          <p:cNvPr id="73743" name="Line 14"/>
          <p:cNvSpPr>
            <a:spLocks noChangeShapeType="1"/>
          </p:cNvSpPr>
          <p:nvPr/>
        </p:nvSpPr>
        <p:spPr bwMode="auto">
          <a:xfrm>
            <a:off x="493713" y="2970213"/>
            <a:ext cx="0" cy="2249487"/>
          </a:xfrm>
          <a:prstGeom prst="line">
            <a:avLst/>
          </a:prstGeom>
          <a:noFill/>
          <a:ln w="9525">
            <a:solidFill>
              <a:srgbClr val="00FF00"/>
            </a:solidFill>
            <a:round/>
            <a:headEnd/>
            <a:tailEnd/>
          </a:ln>
        </p:spPr>
        <p:txBody>
          <a:bodyPr/>
          <a:lstStyle/>
          <a:p>
            <a:endParaRPr lang="es-ES"/>
          </a:p>
        </p:txBody>
      </p:sp>
      <p:sp>
        <p:nvSpPr>
          <p:cNvPr id="73744" name="Line 15"/>
          <p:cNvSpPr>
            <a:spLocks noChangeShapeType="1"/>
          </p:cNvSpPr>
          <p:nvPr/>
        </p:nvSpPr>
        <p:spPr bwMode="auto">
          <a:xfrm>
            <a:off x="2228850" y="2970213"/>
            <a:ext cx="0" cy="2249487"/>
          </a:xfrm>
          <a:prstGeom prst="line">
            <a:avLst/>
          </a:prstGeom>
          <a:noFill/>
          <a:ln w="9525">
            <a:solidFill>
              <a:srgbClr val="00FF00"/>
            </a:solidFill>
            <a:round/>
            <a:headEnd/>
            <a:tailEnd/>
          </a:ln>
        </p:spPr>
        <p:txBody>
          <a:bodyPr/>
          <a:lstStyle/>
          <a:p>
            <a:endParaRPr lang="es-ES"/>
          </a:p>
        </p:txBody>
      </p:sp>
      <p:sp>
        <p:nvSpPr>
          <p:cNvPr id="73745" name="Line 16"/>
          <p:cNvSpPr>
            <a:spLocks noChangeShapeType="1"/>
          </p:cNvSpPr>
          <p:nvPr/>
        </p:nvSpPr>
        <p:spPr bwMode="auto">
          <a:xfrm>
            <a:off x="1651000" y="2970213"/>
            <a:ext cx="0" cy="2249487"/>
          </a:xfrm>
          <a:prstGeom prst="line">
            <a:avLst/>
          </a:prstGeom>
          <a:noFill/>
          <a:ln w="9525">
            <a:solidFill>
              <a:srgbClr val="00FF00"/>
            </a:solidFill>
            <a:round/>
            <a:headEnd/>
            <a:tailEnd/>
          </a:ln>
        </p:spPr>
        <p:txBody>
          <a:bodyPr/>
          <a:lstStyle/>
          <a:p>
            <a:endParaRPr lang="es-ES"/>
          </a:p>
        </p:txBody>
      </p:sp>
      <p:sp>
        <p:nvSpPr>
          <p:cNvPr id="73746" name="Line 17"/>
          <p:cNvSpPr>
            <a:spLocks noChangeShapeType="1"/>
          </p:cNvSpPr>
          <p:nvPr/>
        </p:nvSpPr>
        <p:spPr bwMode="auto">
          <a:xfrm>
            <a:off x="3382963" y="2970213"/>
            <a:ext cx="0" cy="2249487"/>
          </a:xfrm>
          <a:prstGeom prst="line">
            <a:avLst/>
          </a:prstGeom>
          <a:noFill/>
          <a:ln w="9525">
            <a:solidFill>
              <a:srgbClr val="00FF00"/>
            </a:solidFill>
            <a:round/>
            <a:headEnd/>
            <a:tailEnd/>
          </a:ln>
        </p:spPr>
        <p:txBody>
          <a:bodyPr/>
          <a:lstStyle/>
          <a:p>
            <a:endParaRPr lang="es-ES"/>
          </a:p>
        </p:txBody>
      </p:sp>
      <p:sp>
        <p:nvSpPr>
          <p:cNvPr id="73747" name="Line 18"/>
          <p:cNvSpPr>
            <a:spLocks noChangeShapeType="1"/>
          </p:cNvSpPr>
          <p:nvPr/>
        </p:nvSpPr>
        <p:spPr bwMode="auto">
          <a:xfrm>
            <a:off x="2805113" y="2970213"/>
            <a:ext cx="0" cy="2249487"/>
          </a:xfrm>
          <a:prstGeom prst="line">
            <a:avLst/>
          </a:prstGeom>
          <a:noFill/>
          <a:ln w="9525">
            <a:solidFill>
              <a:srgbClr val="00FF00"/>
            </a:solidFill>
            <a:round/>
            <a:headEnd/>
            <a:tailEnd/>
          </a:ln>
        </p:spPr>
        <p:txBody>
          <a:bodyPr/>
          <a:lstStyle/>
          <a:p>
            <a:endParaRPr lang="es-ES"/>
          </a:p>
        </p:txBody>
      </p:sp>
      <p:sp>
        <p:nvSpPr>
          <p:cNvPr id="73748" name="Line 19"/>
          <p:cNvSpPr>
            <a:spLocks noChangeShapeType="1"/>
          </p:cNvSpPr>
          <p:nvPr/>
        </p:nvSpPr>
        <p:spPr bwMode="auto">
          <a:xfrm>
            <a:off x="4537075" y="2970213"/>
            <a:ext cx="0" cy="2249487"/>
          </a:xfrm>
          <a:prstGeom prst="line">
            <a:avLst/>
          </a:prstGeom>
          <a:noFill/>
          <a:ln w="9525">
            <a:solidFill>
              <a:srgbClr val="00FF00"/>
            </a:solidFill>
            <a:round/>
            <a:headEnd/>
            <a:tailEnd/>
          </a:ln>
        </p:spPr>
        <p:txBody>
          <a:bodyPr/>
          <a:lstStyle/>
          <a:p>
            <a:endParaRPr lang="es-ES"/>
          </a:p>
        </p:txBody>
      </p:sp>
      <p:sp>
        <p:nvSpPr>
          <p:cNvPr id="73749" name="Line 20"/>
          <p:cNvSpPr>
            <a:spLocks noChangeShapeType="1"/>
          </p:cNvSpPr>
          <p:nvPr/>
        </p:nvSpPr>
        <p:spPr bwMode="auto">
          <a:xfrm>
            <a:off x="3960813" y="2970213"/>
            <a:ext cx="0" cy="2249487"/>
          </a:xfrm>
          <a:prstGeom prst="line">
            <a:avLst/>
          </a:prstGeom>
          <a:noFill/>
          <a:ln w="9525">
            <a:solidFill>
              <a:srgbClr val="00FF00"/>
            </a:solidFill>
            <a:round/>
            <a:headEnd/>
            <a:tailEnd/>
          </a:ln>
        </p:spPr>
        <p:txBody>
          <a:bodyPr/>
          <a:lstStyle/>
          <a:p>
            <a:endParaRPr lang="es-ES"/>
          </a:p>
        </p:txBody>
      </p:sp>
      <p:sp>
        <p:nvSpPr>
          <p:cNvPr id="73750" name="Text Box 21"/>
          <p:cNvSpPr txBox="1">
            <a:spLocks noChangeArrowheads="1"/>
          </p:cNvSpPr>
          <p:nvPr/>
        </p:nvSpPr>
        <p:spPr bwMode="auto">
          <a:xfrm>
            <a:off x="412750" y="3600450"/>
            <a:ext cx="4867275" cy="198438"/>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500">
                <a:latin typeface="Courier New" pitchFamily="49" charset="0"/>
              </a:rPr>
              <a:t>000e11 001e11 010e11 011e11 100e11 101e11 110e11 111e11</a:t>
            </a:r>
            <a:endParaRPr lang="es-ES" sz="500">
              <a:latin typeface="Courier New" pitchFamily="49" charset="0"/>
            </a:endParaRPr>
          </a:p>
        </p:txBody>
      </p:sp>
      <p:sp>
        <p:nvSpPr>
          <p:cNvPr id="73751" name="Line 25"/>
          <p:cNvSpPr>
            <a:spLocks noChangeShapeType="1"/>
          </p:cNvSpPr>
          <p:nvPr/>
        </p:nvSpPr>
        <p:spPr bwMode="auto">
          <a:xfrm>
            <a:off x="1370013" y="3781425"/>
            <a:ext cx="0" cy="1438275"/>
          </a:xfrm>
          <a:prstGeom prst="line">
            <a:avLst/>
          </a:prstGeom>
          <a:noFill/>
          <a:ln w="9525">
            <a:solidFill>
              <a:srgbClr val="0000FF"/>
            </a:solidFill>
            <a:round/>
            <a:headEnd/>
            <a:tailEnd/>
          </a:ln>
        </p:spPr>
        <p:txBody>
          <a:bodyPr/>
          <a:lstStyle/>
          <a:p>
            <a:endParaRPr lang="es-ES"/>
          </a:p>
        </p:txBody>
      </p:sp>
      <p:sp>
        <p:nvSpPr>
          <p:cNvPr id="73752" name="Line 26"/>
          <p:cNvSpPr>
            <a:spLocks noChangeShapeType="1"/>
          </p:cNvSpPr>
          <p:nvPr/>
        </p:nvSpPr>
        <p:spPr bwMode="auto">
          <a:xfrm>
            <a:off x="1073150" y="3781425"/>
            <a:ext cx="0" cy="1438275"/>
          </a:xfrm>
          <a:prstGeom prst="line">
            <a:avLst/>
          </a:prstGeom>
          <a:noFill/>
          <a:ln w="9525">
            <a:solidFill>
              <a:srgbClr val="0000FF"/>
            </a:solidFill>
            <a:round/>
            <a:headEnd/>
            <a:tailEnd/>
          </a:ln>
        </p:spPr>
        <p:txBody>
          <a:bodyPr/>
          <a:lstStyle/>
          <a:p>
            <a:endParaRPr lang="es-ES"/>
          </a:p>
        </p:txBody>
      </p:sp>
      <p:sp>
        <p:nvSpPr>
          <p:cNvPr id="73753" name="Line 27"/>
          <p:cNvSpPr>
            <a:spLocks noChangeShapeType="1"/>
          </p:cNvSpPr>
          <p:nvPr/>
        </p:nvSpPr>
        <p:spPr bwMode="auto">
          <a:xfrm>
            <a:off x="782638" y="3781425"/>
            <a:ext cx="0" cy="1438275"/>
          </a:xfrm>
          <a:prstGeom prst="line">
            <a:avLst/>
          </a:prstGeom>
          <a:noFill/>
          <a:ln w="9525">
            <a:solidFill>
              <a:srgbClr val="0000FF"/>
            </a:solidFill>
            <a:round/>
            <a:headEnd/>
            <a:tailEnd/>
          </a:ln>
        </p:spPr>
        <p:txBody>
          <a:bodyPr/>
          <a:lstStyle/>
          <a:p>
            <a:endParaRPr lang="es-ES"/>
          </a:p>
        </p:txBody>
      </p:sp>
      <p:sp>
        <p:nvSpPr>
          <p:cNvPr id="73754" name="Line 28"/>
          <p:cNvSpPr>
            <a:spLocks noChangeShapeType="1"/>
          </p:cNvSpPr>
          <p:nvPr/>
        </p:nvSpPr>
        <p:spPr bwMode="auto">
          <a:xfrm>
            <a:off x="493713" y="3781425"/>
            <a:ext cx="0" cy="1438275"/>
          </a:xfrm>
          <a:prstGeom prst="line">
            <a:avLst/>
          </a:prstGeom>
          <a:noFill/>
          <a:ln w="9525">
            <a:solidFill>
              <a:srgbClr val="0000FF"/>
            </a:solidFill>
            <a:round/>
            <a:headEnd/>
            <a:tailEnd/>
          </a:ln>
        </p:spPr>
        <p:txBody>
          <a:bodyPr/>
          <a:lstStyle/>
          <a:p>
            <a:endParaRPr lang="es-ES"/>
          </a:p>
        </p:txBody>
      </p:sp>
      <p:sp>
        <p:nvSpPr>
          <p:cNvPr id="73755" name="Line 29"/>
          <p:cNvSpPr>
            <a:spLocks noChangeShapeType="1"/>
          </p:cNvSpPr>
          <p:nvPr/>
        </p:nvSpPr>
        <p:spPr bwMode="auto">
          <a:xfrm>
            <a:off x="2524125" y="3783013"/>
            <a:ext cx="0" cy="1439862"/>
          </a:xfrm>
          <a:prstGeom prst="line">
            <a:avLst/>
          </a:prstGeom>
          <a:noFill/>
          <a:ln w="9525">
            <a:solidFill>
              <a:srgbClr val="0000FF"/>
            </a:solidFill>
            <a:round/>
            <a:headEnd/>
            <a:tailEnd/>
          </a:ln>
        </p:spPr>
        <p:txBody>
          <a:bodyPr/>
          <a:lstStyle/>
          <a:p>
            <a:endParaRPr lang="es-ES"/>
          </a:p>
        </p:txBody>
      </p:sp>
      <p:sp>
        <p:nvSpPr>
          <p:cNvPr id="73756" name="Line 30"/>
          <p:cNvSpPr>
            <a:spLocks noChangeShapeType="1"/>
          </p:cNvSpPr>
          <p:nvPr/>
        </p:nvSpPr>
        <p:spPr bwMode="auto">
          <a:xfrm>
            <a:off x="2228850" y="3783013"/>
            <a:ext cx="0" cy="1439862"/>
          </a:xfrm>
          <a:prstGeom prst="line">
            <a:avLst/>
          </a:prstGeom>
          <a:noFill/>
          <a:ln w="9525">
            <a:solidFill>
              <a:srgbClr val="0000FF"/>
            </a:solidFill>
            <a:round/>
            <a:headEnd/>
            <a:tailEnd/>
          </a:ln>
        </p:spPr>
        <p:txBody>
          <a:bodyPr/>
          <a:lstStyle/>
          <a:p>
            <a:endParaRPr lang="es-ES"/>
          </a:p>
        </p:txBody>
      </p:sp>
      <p:sp>
        <p:nvSpPr>
          <p:cNvPr id="73757" name="Line 31"/>
          <p:cNvSpPr>
            <a:spLocks noChangeShapeType="1"/>
          </p:cNvSpPr>
          <p:nvPr/>
        </p:nvSpPr>
        <p:spPr bwMode="auto">
          <a:xfrm>
            <a:off x="1938338" y="3783013"/>
            <a:ext cx="0" cy="1439862"/>
          </a:xfrm>
          <a:prstGeom prst="line">
            <a:avLst/>
          </a:prstGeom>
          <a:noFill/>
          <a:ln w="9525">
            <a:solidFill>
              <a:srgbClr val="0000FF"/>
            </a:solidFill>
            <a:round/>
            <a:headEnd/>
            <a:tailEnd/>
          </a:ln>
        </p:spPr>
        <p:txBody>
          <a:bodyPr/>
          <a:lstStyle/>
          <a:p>
            <a:endParaRPr lang="es-ES"/>
          </a:p>
        </p:txBody>
      </p:sp>
      <p:sp>
        <p:nvSpPr>
          <p:cNvPr id="73758" name="Line 32"/>
          <p:cNvSpPr>
            <a:spLocks noChangeShapeType="1"/>
          </p:cNvSpPr>
          <p:nvPr/>
        </p:nvSpPr>
        <p:spPr bwMode="auto">
          <a:xfrm>
            <a:off x="1654175" y="3783013"/>
            <a:ext cx="0" cy="1439862"/>
          </a:xfrm>
          <a:prstGeom prst="line">
            <a:avLst/>
          </a:prstGeom>
          <a:noFill/>
          <a:ln w="9525">
            <a:solidFill>
              <a:srgbClr val="0000FF"/>
            </a:solidFill>
            <a:round/>
            <a:headEnd/>
            <a:tailEnd/>
          </a:ln>
        </p:spPr>
        <p:txBody>
          <a:bodyPr/>
          <a:lstStyle/>
          <a:p>
            <a:endParaRPr lang="es-ES"/>
          </a:p>
        </p:txBody>
      </p:sp>
      <p:sp>
        <p:nvSpPr>
          <p:cNvPr id="73759" name="Text Box 33"/>
          <p:cNvSpPr txBox="1">
            <a:spLocks noChangeArrowheads="1"/>
          </p:cNvSpPr>
          <p:nvPr/>
        </p:nvSpPr>
        <p:spPr bwMode="auto">
          <a:xfrm>
            <a:off x="412750" y="4411663"/>
            <a:ext cx="3794125" cy="165100"/>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300">
                <a:latin typeface="Courier New" pitchFamily="49" charset="0"/>
              </a:rPr>
              <a:t>090790689068906890789078907890789078907890789008</a:t>
            </a:r>
            <a:endParaRPr lang="es-ES" sz="300">
              <a:latin typeface="Courier New" pitchFamily="49" charset="0"/>
            </a:endParaRPr>
          </a:p>
        </p:txBody>
      </p:sp>
      <p:sp>
        <p:nvSpPr>
          <p:cNvPr id="73760" name="Line 34"/>
          <p:cNvSpPr>
            <a:spLocks noChangeShapeType="1"/>
          </p:cNvSpPr>
          <p:nvPr/>
        </p:nvSpPr>
        <p:spPr bwMode="auto">
          <a:xfrm>
            <a:off x="1371600" y="4589463"/>
            <a:ext cx="0" cy="644525"/>
          </a:xfrm>
          <a:prstGeom prst="line">
            <a:avLst/>
          </a:prstGeom>
          <a:noFill/>
          <a:ln w="9525">
            <a:solidFill>
              <a:srgbClr val="FFCC99"/>
            </a:solidFill>
            <a:round/>
            <a:headEnd/>
            <a:tailEnd/>
          </a:ln>
        </p:spPr>
        <p:txBody>
          <a:bodyPr/>
          <a:lstStyle/>
          <a:p>
            <a:endParaRPr lang="es-ES"/>
          </a:p>
        </p:txBody>
      </p:sp>
      <p:sp>
        <p:nvSpPr>
          <p:cNvPr id="73761" name="Line 35"/>
          <p:cNvSpPr>
            <a:spLocks noChangeShapeType="1"/>
          </p:cNvSpPr>
          <p:nvPr/>
        </p:nvSpPr>
        <p:spPr bwMode="auto">
          <a:xfrm>
            <a:off x="1073150" y="4589463"/>
            <a:ext cx="0" cy="644525"/>
          </a:xfrm>
          <a:prstGeom prst="line">
            <a:avLst/>
          </a:prstGeom>
          <a:noFill/>
          <a:ln w="9525">
            <a:solidFill>
              <a:srgbClr val="FFCC99"/>
            </a:solidFill>
            <a:round/>
            <a:headEnd/>
            <a:tailEnd/>
          </a:ln>
        </p:spPr>
        <p:txBody>
          <a:bodyPr/>
          <a:lstStyle/>
          <a:p>
            <a:endParaRPr lang="es-ES"/>
          </a:p>
        </p:txBody>
      </p:sp>
      <p:sp>
        <p:nvSpPr>
          <p:cNvPr id="73762" name="Line 36"/>
          <p:cNvSpPr>
            <a:spLocks noChangeShapeType="1"/>
          </p:cNvSpPr>
          <p:nvPr/>
        </p:nvSpPr>
        <p:spPr bwMode="auto">
          <a:xfrm>
            <a:off x="782638" y="4589463"/>
            <a:ext cx="0" cy="644525"/>
          </a:xfrm>
          <a:prstGeom prst="line">
            <a:avLst/>
          </a:prstGeom>
          <a:noFill/>
          <a:ln w="9525">
            <a:solidFill>
              <a:srgbClr val="FFCC99"/>
            </a:solidFill>
            <a:round/>
            <a:headEnd/>
            <a:tailEnd/>
          </a:ln>
        </p:spPr>
        <p:txBody>
          <a:bodyPr/>
          <a:lstStyle/>
          <a:p>
            <a:endParaRPr lang="es-ES"/>
          </a:p>
        </p:txBody>
      </p:sp>
      <p:sp>
        <p:nvSpPr>
          <p:cNvPr id="73763" name="Line 37"/>
          <p:cNvSpPr>
            <a:spLocks noChangeShapeType="1"/>
          </p:cNvSpPr>
          <p:nvPr/>
        </p:nvSpPr>
        <p:spPr bwMode="auto">
          <a:xfrm>
            <a:off x="493713" y="4589463"/>
            <a:ext cx="0" cy="644525"/>
          </a:xfrm>
          <a:prstGeom prst="line">
            <a:avLst/>
          </a:prstGeom>
          <a:noFill/>
          <a:ln w="9525">
            <a:solidFill>
              <a:srgbClr val="FFCC99"/>
            </a:solidFill>
            <a:round/>
            <a:headEnd/>
            <a:tailEnd/>
          </a:ln>
        </p:spPr>
        <p:txBody>
          <a:bodyPr/>
          <a:lstStyle/>
          <a:p>
            <a:endParaRPr lang="es-ES"/>
          </a:p>
        </p:txBody>
      </p:sp>
      <p:sp>
        <p:nvSpPr>
          <p:cNvPr id="73764" name="Line 38"/>
          <p:cNvSpPr>
            <a:spLocks noChangeShapeType="1"/>
          </p:cNvSpPr>
          <p:nvPr/>
        </p:nvSpPr>
        <p:spPr bwMode="auto">
          <a:xfrm>
            <a:off x="1506538" y="4589463"/>
            <a:ext cx="0" cy="644525"/>
          </a:xfrm>
          <a:prstGeom prst="line">
            <a:avLst/>
          </a:prstGeom>
          <a:noFill/>
          <a:ln w="9525">
            <a:solidFill>
              <a:srgbClr val="FFCC99"/>
            </a:solidFill>
            <a:round/>
            <a:headEnd/>
            <a:tailEnd/>
          </a:ln>
        </p:spPr>
        <p:txBody>
          <a:bodyPr/>
          <a:lstStyle/>
          <a:p>
            <a:endParaRPr lang="es-ES"/>
          </a:p>
        </p:txBody>
      </p:sp>
      <p:sp>
        <p:nvSpPr>
          <p:cNvPr id="73765" name="Line 39"/>
          <p:cNvSpPr>
            <a:spLocks noChangeShapeType="1"/>
          </p:cNvSpPr>
          <p:nvPr/>
        </p:nvSpPr>
        <p:spPr bwMode="auto">
          <a:xfrm>
            <a:off x="1217613" y="4589463"/>
            <a:ext cx="0" cy="644525"/>
          </a:xfrm>
          <a:prstGeom prst="line">
            <a:avLst/>
          </a:prstGeom>
          <a:noFill/>
          <a:ln w="9525">
            <a:solidFill>
              <a:srgbClr val="FFCC99"/>
            </a:solidFill>
            <a:round/>
            <a:headEnd/>
            <a:tailEnd/>
          </a:ln>
        </p:spPr>
        <p:txBody>
          <a:bodyPr/>
          <a:lstStyle/>
          <a:p>
            <a:endParaRPr lang="es-ES"/>
          </a:p>
        </p:txBody>
      </p:sp>
      <p:sp>
        <p:nvSpPr>
          <p:cNvPr id="73766" name="Line 40"/>
          <p:cNvSpPr>
            <a:spLocks noChangeShapeType="1"/>
          </p:cNvSpPr>
          <p:nvPr/>
        </p:nvSpPr>
        <p:spPr bwMode="auto">
          <a:xfrm>
            <a:off x="917575" y="4589463"/>
            <a:ext cx="0" cy="644525"/>
          </a:xfrm>
          <a:prstGeom prst="line">
            <a:avLst/>
          </a:prstGeom>
          <a:noFill/>
          <a:ln w="9525">
            <a:solidFill>
              <a:srgbClr val="FFCC99"/>
            </a:solidFill>
            <a:round/>
            <a:headEnd/>
            <a:tailEnd/>
          </a:ln>
        </p:spPr>
        <p:txBody>
          <a:bodyPr/>
          <a:lstStyle/>
          <a:p>
            <a:endParaRPr lang="es-ES"/>
          </a:p>
        </p:txBody>
      </p:sp>
      <p:sp>
        <p:nvSpPr>
          <p:cNvPr id="73767" name="Line 41"/>
          <p:cNvSpPr>
            <a:spLocks noChangeShapeType="1"/>
          </p:cNvSpPr>
          <p:nvPr/>
        </p:nvSpPr>
        <p:spPr bwMode="auto">
          <a:xfrm>
            <a:off x="636588" y="4589463"/>
            <a:ext cx="0" cy="644525"/>
          </a:xfrm>
          <a:prstGeom prst="line">
            <a:avLst/>
          </a:prstGeom>
          <a:noFill/>
          <a:ln w="9525">
            <a:solidFill>
              <a:srgbClr val="FFCC99"/>
            </a:solidFill>
            <a:round/>
            <a:headEnd/>
            <a:tailEnd/>
          </a:ln>
        </p:spPr>
        <p:txBody>
          <a:bodyPr/>
          <a:lstStyle/>
          <a:p>
            <a:endParaRPr lang="es-ES"/>
          </a:p>
        </p:txBody>
      </p:sp>
      <p:sp>
        <p:nvSpPr>
          <p:cNvPr id="73768" name="Line 42"/>
          <p:cNvSpPr>
            <a:spLocks noChangeShapeType="1"/>
          </p:cNvSpPr>
          <p:nvPr/>
        </p:nvSpPr>
        <p:spPr bwMode="auto">
          <a:xfrm>
            <a:off x="493713" y="5219700"/>
            <a:ext cx="8994775" cy="0"/>
          </a:xfrm>
          <a:prstGeom prst="line">
            <a:avLst/>
          </a:prstGeom>
          <a:noFill/>
          <a:ln w="15875">
            <a:solidFill>
              <a:schemeClr val="tx1"/>
            </a:solidFill>
            <a:round/>
            <a:headEnd/>
            <a:tailEnd type="stealth" w="med" len="med"/>
          </a:ln>
        </p:spPr>
        <p:txBody>
          <a:bodyPr/>
          <a:lstStyle/>
          <a:p>
            <a:endParaRPr lang="es-ES"/>
          </a:p>
        </p:txBody>
      </p:sp>
      <p:sp>
        <p:nvSpPr>
          <p:cNvPr id="73769" name="Text Box 44"/>
          <p:cNvSpPr txBox="1">
            <a:spLocks noChangeArrowheads="1"/>
          </p:cNvSpPr>
          <p:nvPr/>
        </p:nvSpPr>
        <p:spPr bwMode="auto">
          <a:xfrm>
            <a:off x="330200" y="5219700"/>
            <a:ext cx="9077325" cy="338138"/>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b="1">
                <a:latin typeface="Courier New" pitchFamily="49" charset="0"/>
              </a:rPr>
              <a:t>0   0.25   0.5  0.75   1   1.25   1.5   1.75  2           2.5        3           3.5</a:t>
            </a:r>
            <a:endParaRPr lang="es-ES" b="1">
              <a:latin typeface="Courier New" pitchFamily="49" charset="0"/>
            </a:endParaRPr>
          </a:p>
        </p:txBody>
      </p:sp>
      <p:sp>
        <p:nvSpPr>
          <p:cNvPr id="73770" name="Text Box 45"/>
          <p:cNvSpPr txBox="1">
            <a:spLocks noChangeArrowheads="1"/>
          </p:cNvSpPr>
          <p:nvPr/>
        </p:nvSpPr>
        <p:spPr bwMode="auto">
          <a:xfrm>
            <a:off x="577850" y="5940425"/>
            <a:ext cx="8250238" cy="1006475"/>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2600"/>
              <a:t>Mayor rango de representación. Mayor proximidad al cero. Misma precisión</a:t>
            </a:r>
            <a:endParaRPr lang="es-ES" sz="2600"/>
          </a:p>
        </p:txBody>
      </p:sp>
      <p:sp>
        <p:nvSpPr>
          <p:cNvPr id="73771" name="Line 46"/>
          <p:cNvSpPr>
            <a:spLocks noChangeShapeType="1"/>
          </p:cNvSpPr>
          <p:nvPr/>
        </p:nvSpPr>
        <p:spPr bwMode="auto">
          <a:xfrm>
            <a:off x="9077325" y="3060700"/>
            <a:ext cx="660400" cy="0"/>
          </a:xfrm>
          <a:prstGeom prst="line">
            <a:avLst/>
          </a:prstGeom>
          <a:noFill/>
          <a:ln w="38100">
            <a:solidFill>
              <a:schemeClr val="tx1"/>
            </a:solidFill>
            <a:round/>
            <a:headEnd/>
            <a:tailEnd type="triangle" w="med" len="med"/>
          </a:ln>
        </p:spPr>
        <p:txBody>
          <a:bodyPr/>
          <a:lstStyle/>
          <a:p>
            <a:endParaRPr lang="es-ES"/>
          </a:p>
        </p:txBody>
      </p:sp>
      <p:sp>
        <p:nvSpPr>
          <p:cNvPr id="73772" name="Line 47"/>
          <p:cNvSpPr>
            <a:spLocks noChangeShapeType="1"/>
          </p:cNvSpPr>
          <p:nvPr/>
        </p:nvSpPr>
        <p:spPr bwMode="auto">
          <a:xfrm>
            <a:off x="9077325" y="3330575"/>
            <a:ext cx="660400" cy="0"/>
          </a:xfrm>
          <a:prstGeom prst="line">
            <a:avLst/>
          </a:prstGeom>
          <a:noFill/>
          <a:ln w="38100">
            <a:solidFill>
              <a:schemeClr val="tx1"/>
            </a:solidFill>
            <a:round/>
            <a:headEnd/>
            <a:tailEnd type="triangle" w="med" len="med"/>
          </a:ln>
        </p:spPr>
        <p:txBody>
          <a:bodyPr/>
          <a:lstStyle/>
          <a:p>
            <a:endParaRPr lang="es-ES"/>
          </a:p>
        </p:txBody>
      </p:sp>
      <p:sp>
        <p:nvSpPr>
          <p:cNvPr id="73773" name="Line 48"/>
          <p:cNvSpPr>
            <a:spLocks noChangeShapeType="1"/>
          </p:cNvSpPr>
          <p:nvPr/>
        </p:nvSpPr>
        <p:spPr bwMode="auto">
          <a:xfrm>
            <a:off x="9077325" y="3600450"/>
            <a:ext cx="660400" cy="0"/>
          </a:xfrm>
          <a:prstGeom prst="line">
            <a:avLst/>
          </a:prstGeom>
          <a:noFill/>
          <a:ln w="38100">
            <a:solidFill>
              <a:schemeClr val="tx1"/>
            </a:solidFill>
            <a:round/>
            <a:headEnd/>
            <a:tailEnd type="triangle" w="med" len="med"/>
          </a:ln>
        </p:spPr>
        <p:txBody>
          <a:bodyPr/>
          <a:lstStyle/>
          <a:p>
            <a:endParaRPr lang="es-ES"/>
          </a:p>
        </p:txBody>
      </p:sp>
      <p:sp>
        <p:nvSpPr>
          <p:cNvPr id="73774" name="Line 49"/>
          <p:cNvSpPr>
            <a:spLocks noChangeShapeType="1"/>
          </p:cNvSpPr>
          <p:nvPr/>
        </p:nvSpPr>
        <p:spPr bwMode="auto">
          <a:xfrm flipH="1">
            <a:off x="493713" y="4589463"/>
            <a:ext cx="249237" cy="0"/>
          </a:xfrm>
          <a:prstGeom prst="line">
            <a:avLst/>
          </a:prstGeom>
          <a:noFill/>
          <a:ln w="38100">
            <a:solidFill>
              <a:schemeClr val="tx1"/>
            </a:solidFill>
            <a:round/>
            <a:headEnd/>
            <a:tailEnd type="triangle" w="med" len="med"/>
          </a:ln>
        </p:spPr>
        <p:txBody>
          <a:bodyPr/>
          <a:lstStyle/>
          <a:p>
            <a:endParaRPr lang="es-ES"/>
          </a:p>
        </p:txBody>
      </p:sp>
      <p:sp>
        <p:nvSpPr>
          <p:cNvPr id="73775" name="Line 50"/>
          <p:cNvSpPr>
            <a:spLocks noChangeShapeType="1"/>
          </p:cNvSpPr>
          <p:nvPr/>
        </p:nvSpPr>
        <p:spPr bwMode="auto">
          <a:xfrm flipH="1">
            <a:off x="493713" y="4860925"/>
            <a:ext cx="249237" cy="0"/>
          </a:xfrm>
          <a:prstGeom prst="line">
            <a:avLst/>
          </a:prstGeom>
          <a:noFill/>
          <a:ln w="38100">
            <a:solidFill>
              <a:schemeClr val="tx1"/>
            </a:solidFill>
            <a:round/>
            <a:headEnd/>
            <a:tailEnd type="triangle" w="med" len="med"/>
          </a:ln>
        </p:spPr>
        <p:txBody>
          <a:bodyPr/>
          <a:lstStyle/>
          <a:p>
            <a:endParaRPr lang="es-ES"/>
          </a:p>
        </p:txBody>
      </p:sp>
      <p:sp>
        <p:nvSpPr>
          <p:cNvPr id="73776" name="Line 51"/>
          <p:cNvSpPr>
            <a:spLocks noChangeShapeType="1"/>
          </p:cNvSpPr>
          <p:nvPr/>
        </p:nvSpPr>
        <p:spPr bwMode="auto">
          <a:xfrm flipH="1">
            <a:off x="493713" y="5130800"/>
            <a:ext cx="249237" cy="0"/>
          </a:xfrm>
          <a:prstGeom prst="line">
            <a:avLst/>
          </a:prstGeom>
          <a:noFill/>
          <a:ln w="38100">
            <a:solidFill>
              <a:schemeClr val="tx1"/>
            </a:solidFill>
            <a:round/>
            <a:headEnd/>
            <a:tailEnd type="triangle" w="med" len="med"/>
          </a:ln>
        </p:spPr>
        <p:txBody>
          <a:bodyPr/>
          <a:lstStyle/>
          <a:p>
            <a:endParaRPr lang="es-ES"/>
          </a:p>
        </p:txBody>
      </p:sp>
      <p:sp>
        <p:nvSpPr>
          <p:cNvPr id="73777" name="Line 52"/>
          <p:cNvSpPr>
            <a:spLocks noChangeShapeType="1"/>
          </p:cNvSpPr>
          <p:nvPr/>
        </p:nvSpPr>
        <p:spPr bwMode="auto">
          <a:xfrm>
            <a:off x="9077325" y="3870325"/>
            <a:ext cx="660400" cy="0"/>
          </a:xfrm>
          <a:prstGeom prst="line">
            <a:avLst/>
          </a:prstGeom>
          <a:noFill/>
          <a:ln w="38100">
            <a:solidFill>
              <a:schemeClr val="tx1"/>
            </a:solidFill>
            <a:round/>
            <a:headEnd/>
            <a:tailEnd type="triangle" w="med" len="med"/>
          </a:ln>
        </p:spPr>
        <p:txBody>
          <a:bodyPr/>
          <a:lstStyle/>
          <a:p>
            <a:endParaRPr lang="es-E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75" name="Rectangle 2"/>
          <p:cNvSpPr>
            <a:spLocks noGrp="1" noChangeArrowheads="1"/>
          </p:cNvSpPr>
          <p:nvPr>
            <p:ph type="title"/>
          </p:nvPr>
        </p:nvSpPr>
        <p:spPr/>
        <p:txBody>
          <a:bodyPr/>
          <a:lstStyle/>
          <a:p>
            <a:pPr eaLnBrk="1" hangingPunct="1"/>
            <a:r>
              <a:rPr lang="es-ES_tradnl"/>
              <a:t>Coma Flotante. Aumento de mantisa</a:t>
            </a:r>
            <a:endParaRPr lang="es-ES"/>
          </a:p>
        </p:txBody>
      </p:sp>
      <p:sp>
        <p:nvSpPr>
          <p:cNvPr id="74755" name="Line 70"/>
          <p:cNvSpPr>
            <a:spLocks noChangeShapeType="1"/>
          </p:cNvSpPr>
          <p:nvPr/>
        </p:nvSpPr>
        <p:spPr bwMode="auto">
          <a:xfrm>
            <a:off x="636588" y="3857625"/>
            <a:ext cx="0" cy="1438275"/>
          </a:xfrm>
          <a:prstGeom prst="line">
            <a:avLst/>
          </a:prstGeom>
          <a:noFill/>
          <a:ln w="9525">
            <a:solidFill>
              <a:srgbClr val="0000FF"/>
            </a:solidFill>
            <a:round/>
            <a:headEnd/>
            <a:tailEnd/>
          </a:ln>
        </p:spPr>
        <p:txBody>
          <a:bodyPr/>
          <a:lstStyle/>
          <a:p>
            <a:endParaRPr lang="es-ES"/>
          </a:p>
        </p:txBody>
      </p:sp>
      <p:sp>
        <p:nvSpPr>
          <p:cNvPr id="74756" name="Line 71"/>
          <p:cNvSpPr>
            <a:spLocks noChangeShapeType="1"/>
          </p:cNvSpPr>
          <p:nvPr/>
        </p:nvSpPr>
        <p:spPr bwMode="auto">
          <a:xfrm>
            <a:off x="915988" y="3860800"/>
            <a:ext cx="0" cy="1439863"/>
          </a:xfrm>
          <a:prstGeom prst="line">
            <a:avLst/>
          </a:prstGeom>
          <a:noFill/>
          <a:ln w="9525">
            <a:solidFill>
              <a:srgbClr val="0000FF"/>
            </a:solidFill>
            <a:round/>
            <a:headEnd/>
            <a:tailEnd/>
          </a:ln>
        </p:spPr>
        <p:txBody>
          <a:bodyPr/>
          <a:lstStyle/>
          <a:p>
            <a:endParaRPr lang="es-ES"/>
          </a:p>
        </p:txBody>
      </p:sp>
      <p:sp>
        <p:nvSpPr>
          <p:cNvPr id="74757" name="Line 72"/>
          <p:cNvSpPr>
            <a:spLocks noChangeShapeType="1"/>
          </p:cNvSpPr>
          <p:nvPr/>
        </p:nvSpPr>
        <p:spPr bwMode="auto">
          <a:xfrm>
            <a:off x="1214438" y="3865563"/>
            <a:ext cx="0" cy="1439862"/>
          </a:xfrm>
          <a:prstGeom prst="line">
            <a:avLst/>
          </a:prstGeom>
          <a:noFill/>
          <a:ln w="9525">
            <a:solidFill>
              <a:srgbClr val="0000FF"/>
            </a:solidFill>
            <a:round/>
            <a:headEnd/>
            <a:tailEnd/>
          </a:ln>
        </p:spPr>
        <p:txBody>
          <a:bodyPr/>
          <a:lstStyle/>
          <a:p>
            <a:endParaRPr lang="es-ES"/>
          </a:p>
        </p:txBody>
      </p:sp>
      <p:sp>
        <p:nvSpPr>
          <p:cNvPr id="74758" name="Line 73"/>
          <p:cNvSpPr>
            <a:spLocks noChangeShapeType="1"/>
          </p:cNvSpPr>
          <p:nvPr/>
        </p:nvSpPr>
        <p:spPr bwMode="auto">
          <a:xfrm>
            <a:off x="1503363" y="3865563"/>
            <a:ext cx="0" cy="1439862"/>
          </a:xfrm>
          <a:prstGeom prst="line">
            <a:avLst/>
          </a:prstGeom>
          <a:noFill/>
          <a:ln w="9525">
            <a:solidFill>
              <a:srgbClr val="0000FF"/>
            </a:solidFill>
            <a:round/>
            <a:headEnd/>
            <a:tailEnd/>
          </a:ln>
        </p:spPr>
        <p:txBody>
          <a:bodyPr/>
          <a:lstStyle/>
          <a:p>
            <a:endParaRPr lang="es-ES"/>
          </a:p>
        </p:txBody>
      </p:sp>
      <p:sp>
        <p:nvSpPr>
          <p:cNvPr id="74759" name="Line 53"/>
          <p:cNvSpPr>
            <a:spLocks noChangeShapeType="1"/>
          </p:cNvSpPr>
          <p:nvPr/>
        </p:nvSpPr>
        <p:spPr bwMode="auto">
          <a:xfrm>
            <a:off x="1371600" y="3079750"/>
            <a:ext cx="0" cy="2251075"/>
          </a:xfrm>
          <a:prstGeom prst="line">
            <a:avLst/>
          </a:prstGeom>
          <a:noFill/>
          <a:ln w="9525">
            <a:solidFill>
              <a:srgbClr val="00FF00"/>
            </a:solidFill>
            <a:round/>
            <a:headEnd/>
            <a:tailEnd/>
          </a:ln>
        </p:spPr>
        <p:txBody>
          <a:bodyPr/>
          <a:lstStyle/>
          <a:p>
            <a:endParaRPr lang="es-ES"/>
          </a:p>
        </p:txBody>
      </p:sp>
      <p:sp>
        <p:nvSpPr>
          <p:cNvPr id="74760" name="Line 54"/>
          <p:cNvSpPr>
            <a:spLocks noChangeShapeType="1"/>
          </p:cNvSpPr>
          <p:nvPr/>
        </p:nvSpPr>
        <p:spPr bwMode="auto">
          <a:xfrm>
            <a:off x="793750" y="3079750"/>
            <a:ext cx="0" cy="2251075"/>
          </a:xfrm>
          <a:prstGeom prst="line">
            <a:avLst/>
          </a:prstGeom>
          <a:noFill/>
          <a:ln w="9525">
            <a:solidFill>
              <a:srgbClr val="00FF00"/>
            </a:solidFill>
            <a:round/>
            <a:headEnd/>
            <a:tailEnd/>
          </a:ln>
        </p:spPr>
        <p:txBody>
          <a:bodyPr/>
          <a:lstStyle/>
          <a:p>
            <a:endParaRPr lang="es-ES"/>
          </a:p>
        </p:txBody>
      </p:sp>
      <p:sp>
        <p:nvSpPr>
          <p:cNvPr id="74761" name="Line 55"/>
          <p:cNvSpPr>
            <a:spLocks noChangeShapeType="1"/>
          </p:cNvSpPr>
          <p:nvPr/>
        </p:nvSpPr>
        <p:spPr bwMode="auto">
          <a:xfrm>
            <a:off x="2527300" y="3079750"/>
            <a:ext cx="0" cy="2251075"/>
          </a:xfrm>
          <a:prstGeom prst="line">
            <a:avLst/>
          </a:prstGeom>
          <a:noFill/>
          <a:ln w="9525">
            <a:solidFill>
              <a:srgbClr val="00FF00"/>
            </a:solidFill>
            <a:round/>
            <a:headEnd/>
            <a:tailEnd/>
          </a:ln>
        </p:spPr>
        <p:txBody>
          <a:bodyPr/>
          <a:lstStyle/>
          <a:p>
            <a:endParaRPr lang="es-ES"/>
          </a:p>
        </p:txBody>
      </p:sp>
      <p:sp>
        <p:nvSpPr>
          <p:cNvPr id="74762" name="Line 56"/>
          <p:cNvSpPr>
            <a:spLocks noChangeShapeType="1"/>
          </p:cNvSpPr>
          <p:nvPr/>
        </p:nvSpPr>
        <p:spPr bwMode="auto">
          <a:xfrm>
            <a:off x="1947863" y="3079750"/>
            <a:ext cx="0" cy="2251075"/>
          </a:xfrm>
          <a:prstGeom prst="line">
            <a:avLst/>
          </a:prstGeom>
          <a:noFill/>
          <a:ln w="9525">
            <a:solidFill>
              <a:srgbClr val="00FF00"/>
            </a:solidFill>
            <a:round/>
            <a:headEnd/>
            <a:tailEnd/>
          </a:ln>
        </p:spPr>
        <p:txBody>
          <a:bodyPr/>
          <a:lstStyle/>
          <a:p>
            <a:endParaRPr lang="es-ES"/>
          </a:p>
        </p:txBody>
      </p:sp>
      <p:sp>
        <p:nvSpPr>
          <p:cNvPr id="74763" name="Line 57"/>
          <p:cNvSpPr>
            <a:spLocks noChangeShapeType="1"/>
          </p:cNvSpPr>
          <p:nvPr/>
        </p:nvSpPr>
        <p:spPr bwMode="auto">
          <a:xfrm>
            <a:off x="3683000" y="3079750"/>
            <a:ext cx="0" cy="2251075"/>
          </a:xfrm>
          <a:prstGeom prst="line">
            <a:avLst/>
          </a:prstGeom>
          <a:noFill/>
          <a:ln w="9525">
            <a:solidFill>
              <a:srgbClr val="00FF00"/>
            </a:solidFill>
            <a:round/>
            <a:headEnd/>
            <a:tailEnd/>
          </a:ln>
        </p:spPr>
        <p:txBody>
          <a:bodyPr/>
          <a:lstStyle/>
          <a:p>
            <a:endParaRPr lang="es-ES"/>
          </a:p>
        </p:txBody>
      </p:sp>
      <p:sp>
        <p:nvSpPr>
          <p:cNvPr id="74764" name="Line 58"/>
          <p:cNvSpPr>
            <a:spLocks noChangeShapeType="1"/>
          </p:cNvSpPr>
          <p:nvPr/>
        </p:nvSpPr>
        <p:spPr bwMode="auto">
          <a:xfrm>
            <a:off x="3105150" y="3079750"/>
            <a:ext cx="0" cy="2251075"/>
          </a:xfrm>
          <a:prstGeom prst="line">
            <a:avLst/>
          </a:prstGeom>
          <a:noFill/>
          <a:ln w="9525">
            <a:solidFill>
              <a:srgbClr val="00FF00"/>
            </a:solidFill>
            <a:round/>
            <a:headEnd/>
            <a:tailEnd/>
          </a:ln>
        </p:spPr>
        <p:txBody>
          <a:bodyPr/>
          <a:lstStyle/>
          <a:p>
            <a:endParaRPr lang="es-ES"/>
          </a:p>
        </p:txBody>
      </p:sp>
      <p:sp>
        <p:nvSpPr>
          <p:cNvPr id="74765" name="Line 59"/>
          <p:cNvSpPr>
            <a:spLocks noChangeShapeType="1"/>
          </p:cNvSpPr>
          <p:nvPr/>
        </p:nvSpPr>
        <p:spPr bwMode="auto">
          <a:xfrm>
            <a:off x="4837113" y="3079750"/>
            <a:ext cx="0" cy="2251075"/>
          </a:xfrm>
          <a:prstGeom prst="line">
            <a:avLst/>
          </a:prstGeom>
          <a:noFill/>
          <a:ln w="9525">
            <a:solidFill>
              <a:srgbClr val="00FF00"/>
            </a:solidFill>
            <a:round/>
            <a:headEnd/>
            <a:tailEnd/>
          </a:ln>
        </p:spPr>
        <p:txBody>
          <a:bodyPr/>
          <a:lstStyle/>
          <a:p>
            <a:endParaRPr lang="es-ES"/>
          </a:p>
        </p:txBody>
      </p:sp>
      <p:sp>
        <p:nvSpPr>
          <p:cNvPr id="74766" name="Line 60"/>
          <p:cNvSpPr>
            <a:spLocks noChangeShapeType="1"/>
          </p:cNvSpPr>
          <p:nvPr/>
        </p:nvSpPr>
        <p:spPr bwMode="auto">
          <a:xfrm>
            <a:off x="4259263" y="3079750"/>
            <a:ext cx="0" cy="2251075"/>
          </a:xfrm>
          <a:prstGeom prst="line">
            <a:avLst/>
          </a:prstGeom>
          <a:noFill/>
          <a:ln w="9525">
            <a:solidFill>
              <a:srgbClr val="00FF00"/>
            </a:solidFill>
            <a:round/>
            <a:headEnd/>
            <a:tailEnd/>
          </a:ln>
        </p:spPr>
        <p:txBody>
          <a:bodyPr/>
          <a:lstStyle/>
          <a:p>
            <a:endParaRPr lang="es-ES"/>
          </a:p>
        </p:txBody>
      </p:sp>
      <p:sp>
        <p:nvSpPr>
          <p:cNvPr id="74767" name="Line 45"/>
          <p:cNvSpPr>
            <a:spLocks noChangeShapeType="1"/>
          </p:cNvSpPr>
          <p:nvPr/>
        </p:nvSpPr>
        <p:spPr bwMode="auto">
          <a:xfrm>
            <a:off x="1073150" y="2595563"/>
            <a:ext cx="0" cy="2700337"/>
          </a:xfrm>
          <a:prstGeom prst="line">
            <a:avLst/>
          </a:prstGeom>
          <a:noFill/>
          <a:ln w="9525">
            <a:solidFill>
              <a:srgbClr val="FF0000"/>
            </a:solidFill>
            <a:round/>
            <a:headEnd/>
            <a:tailEnd/>
          </a:ln>
        </p:spPr>
        <p:txBody>
          <a:bodyPr/>
          <a:lstStyle/>
          <a:p>
            <a:endParaRPr lang="es-ES"/>
          </a:p>
        </p:txBody>
      </p:sp>
      <p:sp>
        <p:nvSpPr>
          <p:cNvPr id="74768" name="Line 46"/>
          <p:cNvSpPr>
            <a:spLocks noChangeShapeType="1"/>
          </p:cNvSpPr>
          <p:nvPr/>
        </p:nvSpPr>
        <p:spPr bwMode="auto">
          <a:xfrm>
            <a:off x="2228850" y="2595563"/>
            <a:ext cx="0" cy="2700337"/>
          </a:xfrm>
          <a:prstGeom prst="line">
            <a:avLst/>
          </a:prstGeom>
          <a:noFill/>
          <a:ln w="9525">
            <a:solidFill>
              <a:srgbClr val="FF0000"/>
            </a:solidFill>
            <a:round/>
            <a:headEnd/>
            <a:tailEnd/>
          </a:ln>
        </p:spPr>
        <p:txBody>
          <a:bodyPr/>
          <a:lstStyle/>
          <a:p>
            <a:endParaRPr lang="es-ES"/>
          </a:p>
        </p:txBody>
      </p:sp>
      <p:sp>
        <p:nvSpPr>
          <p:cNvPr id="74769" name="Line 47"/>
          <p:cNvSpPr>
            <a:spLocks noChangeShapeType="1"/>
          </p:cNvSpPr>
          <p:nvPr/>
        </p:nvSpPr>
        <p:spPr bwMode="auto">
          <a:xfrm>
            <a:off x="3382963" y="2595563"/>
            <a:ext cx="0" cy="2700337"/>
          </a:xfrm>
          <a:prstGeom prst="line">
            <a:avLst/>
          </a:prstGeom>
          <a:noFill/>
          <a:ln w="9525">
            <a:solidFill>
              <a:srgbClr val="FF0000"/>
            </a:solidFill>
            <a:round/>
            <a:headEnd/>
            <a:tailEnd/>
          </a:ln>
        </p:spPr>
        <p:txBody>
          <a:bodyPr/>
          <a:lstStyle/>
          <a:p>
            <a:endParaRPr lang="es-ES"/>
          </a:p>
        </p:txBody>
      </p:sp>
      <p:sp>
        <p:nvSpPr>
          <p:cNvPr id="74770" name="Line 48"/>
          <p:cNvSpPr>
            <a:spLocks noChangeShapeType="1"/>
          </p:cNvSpPr>
          <p:nvPr/>
        </p:nvSpPr>
        <p:spPr bwMode="auto">
          <a:xfrm>
            <a:off x="4537075" y="2595563"/>
            <a:ext cx="0" cy="2700337"/>
          </a:xfrm>
          <a:prstGeom prst="line">
            <a:avLst/>
          </a:prstGeom>
          <a:noFill/>
          <a:ln w="9525">
            <a:solidFill>
              <a:srgbClr val="FF0000"/>
            </a:solidFill>
            <a:round/>
            <a:headEnd/>
            <a:tailEnd/>
          </a:ln>
        </p:spPr>
        <p:txBody>
          <a:bodyPr/>
          <a:lstStyle/>
          <a:p>
            <a:endParaRPr lang="es-ES"/>
          </a:p>
        </p:txBody>
      </p:sp>
      <p:sp>
        <p:nvSpPr>
          <p:cNvPr id="74771" name="Line 49"/>
          <p:cNvSpPr>
            <a:spLocks noChangeShapeType="1"/>
          </p:cNvSpPr>
          <p:nvPr/>
        </p:nvSpPr>
        <p:spPr bwMode="auto">
          <a:xfrm>
            <a:off x="5694363" y="2595563"/>
            <a:ext cx="0" cy="2700337"/>
          </a:xfrm>
          <a:prstGeom prst="line">
            <a:avLst/>
          </a:prstGeom>
          <a:noFill/>
          <a:ln w="9525">
            <a:solidFill>
              <a:srgbClr val="FF0000"/>
            </a:solidFill>
            <a:round/>
            <a:headEnd/>
            <a:tailEnd/>
          </a:ln>
        </p:spPr>
        <p:txBody>
          <a:bodyPr/>
          <a:lstStyle/>
          <a:p>
            <a:endParaRPr lang="es-ES"/>
          </a:p>
        </p:txBody>
      </p:sp>
      <p:sp>
        <p:nvSpPr>
          <p:cNvPr id="74772" name="Line 50"/>
          <p:cNvSpPr>
            <a:spLocks noChangeShapeType="1"/>
          </p:cNvSpPr>
          <p:nvPr/>
        </p:nvSpPr>
        <p:spPr bwMode="auto">
          <a:xfrm>
            <a:off x="6848475" y="2595563"/>
            <a:ext cx="0" cy="2700337"/>
          </a:xfrm>
          <a:prstGeom prst="line">
            <a:avLst/>
          </a:prstGeom>
          <a:noFill/>
          <a:ln w="9525">
            <a:solidFill>
              <a:srgbClr val="FF0000"/>
            </a:solidFill>
            <a:round/>
            <a:headEnd/>
            <a:tailEnd/>
          </a:ln>
        </p:spPr>
        <p:txBody>
          <a:bodyPr/>
          <a:lstStyle/>
          <a:p>
            <a:endParaRPr lang="es-ES"/>
          </a:p>
        </p:txBody>
      </p:sp>
      <p:sp>
        <p:nvSpPr>
          <p:cNvPr id="74773" name="Line 51"/>
          <p:cNvSpPr>
            <a:spLocks noChangeShapeType="1"/>
          </p:cNvSpPr>
          <p:nvPr/>
        </p:nvSpPr>
        <p:spPr bwMode="auto">
          <a:xfrm>
            <a:off x="8002588" y="2595563"/>
            <a:ext cx="0" cy="2700337"/>
          </a:xfrm>
          <a:prstGeom prst="line">
            <a:avLst/>
          </a:prstGeom>
          <a:noFill/>
          <a:ln w="9525">
            <a:solidFill>
              <a:srgbClr val="FF0000"/>
            </a:solidFill>
            <a:round/>
            <a:headEnd/>
            <a:tailEnd/>
          </a:ln>
        </p:spPr>
        <p:txBody>
          <a:bodyPr/>
          <a:lstStyle/>
          <a:p>
            <a:endParaRPr lang="es-ES"/>
          </a:p>
        </p:txBody>
      </p:sp>
      <p:sp>
        <p:nvSpPr>
          <p:cNvPr id="74774" name="Line 52"/>
          <p:cNvSpPr>
            <a:spLocks noChangeShapeType="1"/>
          </p:cNvSpPr>
          <p:nvPr/>
        </p:nvSpPr>
        <p:spPr bwMode="auto">
          <a:xfrm>
            <a:off x="9158288" y="2595563"/>
            <a:ext cx="0" cy="2700337"/>
          </a:xfrm>
          <a:prstGeom prst="line">
            <a:avLst/>
          </a:prstGeom>
          <a:noFill/>
          <a:ln w="9525">
            <a:solidFill>
              <a:srgbClr val="FF0000"/>
            </a:solidFill>
            <a:round/>
            <a:headEnd/>
            <a:tailEnd/>
          </a:ln>
        </p:spPr>
        <p:txBody>
          <a:bodyPr/>
          <a:lstStyle/>
          <a:p>
            <a:endParaRPr lang="es-ES"/>
          </a:p>
        </p:txBody>
      </p:sp>
      <p:sp>
        <p:nvSpPr>
          <p:cNvPr id="74776" name="Text Box 3"/>
          <p:cNvSpPr txBox="1">
            <a:spLocks noChangeArrowheads="1"/>
          </p:cNvSpPr>
          <p:nvPr/>
        </p:nvSpPr>
        <p:spPr bwMode="auto">
          <a:xfrm>
            <a:off x="412750" y="2146300"/>
            <a:ext cx="9901238" cy="490538"/>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2200">
                <a:latin typeface="Courier New" pitchFamily="49" charset="0"/>
              </a:rPr>
              <a:t>000e01 001e01 010e01 011e01 100e01 101e01 110e01 111e01</a:t>
            </a:r>
            <a:endParaRPr lang="es-ES" sz="2200">
              <a:latin typeface="Courier New" pitchFamily="49" charset="0"/>
            </a:endParaRPr>
          </a:p>
        </p:txBody>
      </p:sp>
      <p:sp>
        <p:nvSpPr>
          <p:cNvPr id="74777" name="Text Box 4"/>
          <p:cNvSpPr txBox="1">
            <a:spLocks noChangeArrowheads="1"/>
          </p:cNvSpPr>
          <p:nvPr/>
        </p:nvSpPr>
        <p:spPr bwMode="auto">
          <a:xfrm>
            <a:off x="412750" y="2865438"/>
            <a:ext cx="4867275" cy="304800"/>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1100">
                <a:latin typeface="Courier New" pitchFamily="49" charset="0"/>
              </a:rPr>
              <a:t>000e00 001e00 010e00 011e00 100e00 101e00 110e00 111e00</a:t>
            </a:r>
            <a:endParaRPr lang="es-ES" sz="1100">
              <a:latin typeface="Courier New" pitchFamily="49" charset="0"/>
            </a:endParaRPr>
          </a:p>
        </p:txBody>
      </p:sp>
      <p:sp>
        <p:nvSpPr>
          <p:cNvPr id="74778" name="Line 5"/>
          <p:cNvSpPr>
            <a:spLocks noChangeShapeType="1"/>
          </p:cNvSpPr>
          <p:nvPr/>
        </p:nvSpPr>
        <p:spPr bwMode="auto">
          <a:xfrm>
            <a:off x="493713" y="2595563"/>
            <a:ext cx="0" cy="2700337"/>
          </a:xfrm>
          <a:prstGeom prst="line">
            <a:avLst/>
          </a:prstGeom>
          <a:noFill/>
          <a:ln w="9525">
            <a:solidFill>
              <a:srgbClr val="FF0000"/>
            </a:solidFill>
            <a:round/>
            <a:headEnd/>
            <a:tailEnd/>
          </a:ln>
        </p:spPr>
        <p:txBody>
          <a:bodyPr/>
          <a:lstStyle/>
          <a:p>
            <a:endParaRPr lang="es-ES"/>
          </a:p>
        </p:txBody>
      </p:sp>
      <p:sp>
        <p:nvSpPr>
          <p:cNvPr id="74779" name="Line 6"/>
          <p:cNvSpPr>
            <a:spLocks noChangeShapeType="1"/>
          </p:cNvSpPr>
          <p:nvPr/>
        </p:nvSpPr>
        <p:spPr bwMode="auto">
          <a:xfrm>
            <a:off x="1651000" y="2595563"/>
            <a:ext cx="0" cy="2700337"/>
          </a:xfrm>
          <a:prstGeom prst="line">
            <a:avLst/>
          </a:prstGeom>
          <a:noFill/>
          <a:ln w="9525">
            <a:solidFill>
              <a:srgbClr val="FF0000"/>
            </a:solidFill>
            <a:round/>
            <a:headEnd/>
            <a:tailEnd/>
          </a:ln>
        </p:spPr>
        <p:txBody>
          <a:bodyPr/>
          <a:lstStyle/>
          <a:p>
            <a:endParaRPr lang="es-ES"/>
          </a:p>
        </p:txBody>
      </p:sp>
      <p:sp>
        <p:nvSpPr>
          <p:cNvPr id="74780" name="Line 7"/>
          <p:cNvSpPr>
            <a:spLocks noChangeShapeType="1"/>
          </p:cNvSpPr>
          <p:nvPr/>
        </p:nvSpPr>
        <p:spPr bwMode="auto">
          <a:xfrm>
            <a:off x="2805113" y="2595563"/>
            <a:ext cx="0" cy="2700337"/>
          </a:xfrm>
          <a:prstGeom prst="line">
            <a:avLst/>
          </a:prstGeom>
          <a:noFill/>
          <a:ln w="9525">
            <a:solidFill>
              <a:srgbClr val="FF0000"/>
            </a:solidFill>
            <a:round/>
            <a:headEnd/>
            <a:tailEnd/>
          </a:ln>
        </p:spPr>
        <p:txBody>
          <a:bodyPr/>
          <a:lstStyle/>
          <a:p>
            <a:endParaRPr lang="es-ES"/>
          </a:p>
        </p:txBody>
      </p:sp>
      <p:sp>
        <p:nvSpPr>
          <p:cNvPr id="74781" name="Line 8"/>
          <p:cNvSpPr>
            <a:spLocks noChangeShapeType="1"/>
          </p:cNvSpPr>
          <p:nvPr/>
        </p:nvSpPr>
        <p:spPr bwMode="auto">
          <a:xfrm>
            <a:off x="3960813" y="2595563"/>
            <a:ext cx="0" cy="2700337"/>
          </a:xfrm>
          <a:prstGeom prst="line">
            <a:avLst/>
          </a:prstGeom>
          <a:noFill/>
          <a:ln w="9525">
            <a:solidFill>
              <a:srgbClr val="FF0000"/>
            </a:solidFill>
            <a:round/>
            <a:headEnd/>
            <a:tailEnd/>
          </a:ln>
        </p:spPr>
        <p:txBody>
          <a:bodyPr/>
          <a:lstStyle/>
          <a:p>
            <a:endParaRPr lang="es-ES"/>
          </a:p>
        </p:txBody>
      </p:sp>
      <p:sp>
        <p:nvSpPr>
          <p:cNvPr id="74782" name="Line 9"/>
          <p:cNvSpPr>
            <a:spLocks noChangeShapeType="1"/>
          </p:cNvSpPr>
          <p:nvPr/>
        </p:nvSpPr>
        <p:spPr bwMode="auto">
          <a:xfrm>
            <a:off x="5114925" y="2595563"/>
            <a:ext cx="0" cy="2700337"/>
          </a:xfrm>
          <a:prstGeom prst="line">
            <a:avLst/>
          </a:prstGeom>
          <a:noFill/>
          <a:ln w="9525">
            <a:solidFill>
              <a:srgbClr val="FF0000"/>
            </a:solidFill>
            <a:round/>
            <a:headEnd/>
            <a:tailEnd/>
          </a:ln>
        </p:spPr>
        <p:txBody>
          <a:bodyPr/>
          <a:lstStyle/>
          <a:p>
            <a:endParaRPr lang="es-ES"/>
          </a:p>
        </p:txBody>
      </p:sp>
      <p:sp>
        <p:nvSpPr>
          <p:cNvPr id="74783" name="Line 10"/>
          <p:cNvSpPr>
            <a:spLocks noChangeShapeType="1"/>
          </p:cNvSpPr>
          <p:nvPr/>
        </p:nvSpPr>
        <p:spPr bwMode="auto">
          <a:xfrm>
            <a:off x="6270625" y="2595563"/>
            <a:ext cx="0" cy="2700337"/>
          </a:xfrm>
          <a:prstGeom prst="line">
            <a:avLst/>
          </a:prstGeom>
          <a:noFill/>
          <a:ln w="9525">
            <a:solidFill>
              <a:srgbClr val="FF0000"/>
            </a:solidFill>
            <a:round/>
            <a:headEnd/>
            <a:tailEnd/>
          </a:ln>
        </p:spPr>
        <p:txBody>
          <a:bodyPr/>
          <a:lstStyle/>
          <a:p>
            <a:endParaRPr lang="es-ES"/>
          </a:p>
        </p:txBody>
      </p:sp>
      <p:sp>
        <p:nvSpPr>
          <p:cNvPr id="74784" name="Line 11"/>
          <p:cNvSpPr>
            <a:spLocks noChangeShapeType="1"/>
          </p:cNvSpPr>
          <p:nvPr/>
        </p:nvSpPr>
        <p:spPr bwMode="auto">
          <a:xfrm>
            <a:off x="7426325" y="2595563"/>
            <a:ext cx="0" cy="2700337"/>
          </a:xfrm>
          <a:prstGeom prst="line">
            <a:avLst/>
          </a:prstGeom>
          <a:noFill/>
          <a:ln w="9525">
            <a:solidFill>
              <a:srgbClr val="FF0000"/>
            </a:solidFill>
            <a:round/>
            <a:headEnd/>
            <a:tailEnd/>
          </a:ln>
        </p:spPr>
        <p:txBody>
          <a:bodyPr/>
          <a:lstStyle/>
          <a:p>
            <a:endParaRPr lang="es-ES"/>
          </a:p>
        </p:txBody>
      </p:sp>
      <p:sp>
        <p:nvSpPr>
          <p:cNvPr id="74785" name="Line 12"/>
          <p:cNvSpPr>
            <a:spLocks noChangeShapeType="1"/>
          </p:cNvSpPr>
          <p:nvPr/>
        </p:nvSpPr>
        <p:spPr bwMode="auto">
          <a:xfrm>
            <a:off x="8580438" y="2595563"/>
            <a:ext cx="0" cy="2700337"/>
          </a:xfrm>
          <a:prstGeom prst="line">
            <a:avLst/>
          </a:prstGeom>
          <a:noFill/>
          <a:ln w="9525">
            <a:solidFill>
              <a:srgbClr val="FF0000"/>
            </a:solidFill>
            <a:round/>
            <a:headEnd/>
            <a:tailEnd/>
          </a:ln>
        </p:spPr>
        <p:txBody>
          <a:bodyPr/>
          <a:lstStyle/>
          <a:p>
            <a:endParaRPr lang="es-ES"/>
          </a:p>
        </p:txBody>
      </p:sp>
      <p:sp>
        <p:nvSpPr>
          <p:cNvPr id="74786" name="Line 13"/>
          <p:cNvSpPr>
            <a:spLocks noChangeShapeType="1"/>
          </p:cNvSpPr>
          <p:nvPr/>
        </p:nvSpPr>
        <p:spPr bwMode="auto">
          <a:xfrm>
            <a:off x="1073150" y="3046413"/>
            <a:ext cx="0" cy="2249487"/>
          </a:xfrm>
          <a:prstGeom prst="line">
            <a:avLst/>
          </a:prstGeom>
          <a:noFill/>
          <a:ln w="9525">
            <a:solidFill>
              <a:srgbClr val="00FF00"/>
            </a:solidFill>
            <a:round/>
            <a:headEnd/>
            <a:tailEnd/>
          </a:ln>
        </p:spPr>
        <p:txBody>
          <a:bodyPr/>
          <a:lstStyle/>
          <a:p>
            <a:endParaRPr lang="es-ES"/>
          </a:p>
        </p:txBody>
      </p:sp>
      <p:sp>
        <p:nvSpPr>
          <p:cNvPr id="74787" name="Line 14"/>
          <p:cNvSpPr>
            <a:spLocks noChangeShapeType="1"/>
          </p:cNvSpPr>
          <p:nvPr/>
        </p:nvSpPr>
        <p:spPr bwMode="auto">
          <a:xfrm>
            <a:off x="493713" y="3046413"/>
            <a:ext cx="0" cy="2249487"/>
          </a:xfrm>
          <a:prstGeom prst="line">
            <a:avLst/>
          </a:prstGeom>
          <a:noFill/>
          <a:ln w="9525">
            <a:solidFill>
              <a:srgbClr val="00FF00"/>
            </a:solidFill>
            <a:round/>
            <a:headEnd/>
            <a:tailEnd/>
          </a:ln>
        </p:spPr>
        <p:txBody>
          <a:bodyPr/>
          <a:lstStyle/>
          <a:p>
            <a:endParaRPr lang="es-ES"/>
          </a:p>
        </p:txBody>
      </p:sp>
      <p:sp>
        <p:nvSpPr>
          <p:cNvPr id="74788" name="Line 15"/>
          <p:cNvSpPr>
            <a:spLocks noChangeShapeType="1"/>
          </p:cNvSpPr>
          <p:nvPr/>
        </p:nvSpPr>
        <p:spPr bwMode="auto">
          <a:xfrm>
            <a:off x="2228850" y="3046413"/>
            <a:ext cx="0" cy="2249487"/>
          </a:xfrm>
          <a:prstGeom prst="line">
            <a:avLst/>
          </a:prstGeom>
          <a:noFill/>
          <a:ln w="9525">
            <a:solidFill>
              <a:srgbClr val="00FF00"/>
            </a:solidFill>
            <a:round/>
            <a:headEnd/>
            <a:tailEnd/>
          </a:ln>
        </p:spPr>
        <p:txBody>
          <a:bodyPr/>
          <a:lstStyle/>
          <a:p>
            <a:endParaRPr lang="es-ES"/>
          </a:p>
        </p:txBody>
      </p:sp>
      <p:sp>
        <p:nvSpPr>
          <p:cNvPr id="74789" name="Line 16"/>
          <p:cNvSpPr>
            <a:spLocks noChangeShapeType="1"/>
          </p:cNvSpPr>
          <p:nvPr/>
        </p:nvSpPr>
        <p:spPr bwMode="auto">
          <a:xfrm>
            <a:off x="1651000" y="3046413"/>
            <a:ext cx="0" cy="2249487"/>
          </a:xfrm>
          <a:prstGeom prst="line">
            <a:avLst/>
          </a:prstGeom>
          <a:noFill/>
          <a:ln w="9525">
            <a:solidFill>
              <a:srgbClr val="00FF00"/>
            </a:solidFill>
            <a:round/>
            <a:headEnd/>
            <a:tailEnd/>
          </a:ln>
        </p:spPr>
        <p:txBody>
          <a:bodyPr/>
          <a:lstStyle/>
          <a:p>
            <a:endParaRPr lang="es-ES"/>
          </a:p>
        </p:txBody>
      </p:sp>
      <p:sp>
        <p:nvSpPr>
          <p:cNvPr id="74790" name="Line 17"/>
          <p:cNvSpPr>
            <a:spLocks noChangeShapeType="1"/>
          </p:cNvSpPr>
          <p:nvPr/>
        </p:nvSpPr>
        <p:spPr bwMode="auto">
          <a:xfrm>
            <a:off x="3382963" y="3046413"/>
            <a:ext cx="0" cy="2249487"/>
          </a:xfrm>
          <a:prstGeom prst="line">
            <a:avLst/>
          </a:prstGeom>
          <a:noFill/>
          <a:ln w="9525">
            <a:solidFill>
              <a:srgbClr val="00FF00"/>
            </a:solidFill>
            <a:round/>
            <a:headEnd/>
            <a:tailEnd/>
          </a:ln>
        </p:spPr>
        <p:txBody>
          <a:bodyPr/>
          <a:lstStyle/>
          <a:p>
            <a:endParaRPr lang="es-ES"/>
          </a:p>
        </p:txBody>
      </p:sp>
      <p:sp>
        <p:nvSpPr>
          <p:cNvPr id="74791" name="Line 18"/>
          <p:cNvSpPr>
            <a:spLocks noChangeShapeType="1"/>
          </p:cNvSpPr>
          <p:nvPr/>
        </p:nvSpPr>
        <p:spPr bwMode="auto">
          <a:xfrm>
            <a:off x="2805113" y="3046413"/>
            <a:ext cx="0" cy="2249487"/>
          </a:xfrm>
          <a:prstGeom prst="line">
            <a:avLst/>
          </a:prstGeom>
          <a:noFill/>
          <a:ln w="9525">
            <a:solidFill>
              <a:srgbClr val="00FF00"/>
            </a:solidFill>
            <a:round/>
            <a:headEnd/>
            <a:tailEnd/>
          </a:ln>
        </p:spPr>
        <p:txBody>
          <a:bodyPr/>
          <a:lstStyle/>
          <a:p>
            <a:endParaRPr lang="es-ES"/>
          </a:p>
        </p:txBody>
      </p:sp>
      <p:sp>
        <p:nvSpPr>
          <p:cNvPr id="74792" name="Line 19"/>
          <p:cNvSpPr>
            <a:spLocks noChangeShapeType="1"/>
          </p:cNvSpPr>
          <p:nvPr/>
        </p:nvSpPr>
        <p:spPr bwMode="auto">
          <a:xfrm>
            <a:off x="4537075" y="3046413"/>
            <a:ext cx="0" cy="2249487"/>
          </a:xfrm>
          <a:prstGeom prst="line">
            <a:avLst/>
          </a:prstGeom>
          <a:noFill/>
          <a:ln w="9525">
            <a:solidFill>
              <a:srgbClr val="00FF00"/>
            </a:solidFill>
            <a:round/>
            <a:headEnd/>
            <a:tailEnd/>
          </a:ln>
        </p:spPr>
        <p:txBody>
          <a:bodyPr/>
          <a:lstStyle/>
          <a:p>
            <a:endParaRPr lang="es-ES"/>
          </a:p>
        </p:txBody>
      </p:sp>
      <p:sp>
        <p:nvSpPr>
          <p:cNvPr id="74793" name="Line 20"/>
          <p:cNvSpPr>
            <a:spLocks noChangeShapeType="1"/>
          </p:cNvSpPr>
          <p:nvPr/>
        </p:nvSpPr>
        <p:spPr bwMode="auto">
          <a:xfrm>
            <a:off x="3960813" y="3046413"/>
            <a:ext cx="0" cy="2249487"/>
          </a:xfrm>
          <a:prstGeom prst="line">
            <a:avLst/>
          </a:prstGeom>
          <a:noFill/>
          <a:ln w="9525">
            <a:solidFill>
              <a:srgbClr val="00FF00"/>
            </a:solidFill>
            <a:round/>
            <a:headEnd/>
            <a:tailEnd/>
          </a:ln>
        </p:spPr>
        <p:txBody>
          <a:bodyPr/>
          <a:lstStyle/>
          <a:p>
            <a:endParaRPr lang="es-ES"/>
          </a:p>
        </p:txBody>
      </p:sp>
      <p:sp>
        <p:nvSpPr>
          <p:cNvPr id="74794" name="Text Box 21"/>
          <p:cNvSpPr txBox="1">
            <a:spLocks noChangeArrowheads="1"/>
          </p:cNvSpPr>
          <p:nvPr/>
        </p:nvSpPr>
        <p:spPr bwMode="auto">
          <a:xfrm>
            <a:off x="412750" y="3676650"/>
            <a:ext cx="4867275" cy="198438"/>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500">
                <a:latin typeface="Courier New" pitchFamily="49" charset="0"/>
              </a:rPr>
              <a:t>000e11 001e11 010e11 011e11 100e11 101e11 110e11 111e11</a:t>
            </a:r>
            <a:endParaRPr lang="es-ES" sz="500">
              <a:latin typeface="Courier New" pitchFamily="49" charset="0"/>
            </a:endParaRPr>
          </a:p>
        </p:txBody>
      </p:sp>
      <p:sp>
        <p:nvSpPr>
          <p:cNvPr id="74795" name="Line 25"/>
          <p:cNvSpPr>
            <a:spLocks noChangeShapeType="1"/>
          </p:cNvSpPr>
          <p:nvPr/>
        </p:nvSpPr>
        <p:spPr bwMode="auto">
          <a:xfrm>
            <a:off x="1370013" y="3857625"/>
            <a:ext cx="0" cy="1438275"/>
          </a:xfrm>
          <a:prstGeom prst="line">
            <a:avLst/>
          </a:prstGeom>
          <a:noFill/>
          <a:ln w="9525">
            <a:solidFill>
              <a:srgbClr val="0000FF"/>
            </a:solidFill>
            <a:round/>
            <a:headEnd/>
            <a:tailEnd/>
          </a:ln>
        </p:spPr>
        <p:txBody>
          <a:bodyPr/>
          <a:lstStyle/>
          <a:p>
            <a:endParaRPr lang="es-ES"/>
          </a:p>
        </p:txBody>
      </p:sp>
      <p:sp>
        <p:nvSpPr>
          <p:cNvPr id="74796" name="Line 26"/>
          <p:cNvSpPr>
            <a:spLocks noChangeShapeType="1"/>
          </p:cNvSpPr>
          <p:nvPr/>
        </p:nvSpPr>
        <p:spPr bwMode="auto">
          <a:xfrm>
            <a:off x="1073150" y="3857625"/>
            <a:ext cx="0" cy="1438275"/>
          </a:xfrm>
          <a:prstGeom prst="line">
            <a:avLst/>
          </a:prstGeom>
          <a:noFill/>
          <a:ln w="9525">
            <a:solidFill>
              <a:srgbClr val="0000FF"/>
            </a:solidFill>
            <a:round/>
            <a:headEnd/>
            <a:tailEnd/>
          </a:ln>
        </p:spPr>
        <p:txBody>
          <a:bodyPr/>
          <a:lstStyle/>
          <a:p>
            <a:endParaRPr lang="es-ES"/>
          </a:p>
        </p:txBody>
      </p:sp>
      <p:sp>
        <p:nvSpPr>
          <p:cNvPr id="74797" name="Line 27"/>
          <p:cNvSpPr>
            <a:spLocks noChangeShapeType="1"/>
          </p:cNvSpPr>
          <p:nvPr/>
        </p:nvSpPr>
        <p:spPr bwMode="auto">
          <a:xfrm>
            <a:off x="793750" y="3857625"/>
            <a:ext cx="0" cy="1438275"/>
          </a:xfrm>
          <a:prstGeom prst="line">
            <a:avLst/>
          </a:prstGeom>
          <a:noFill/>
          <a:ln w="9525">
            <a:solidFill>
              <a:srgbClr val="0000FF"/>
            </a:solidFill>
            <a:round/>
            <a:headEnd/>
            <a:tailEnd/>
          </a:ln>
        </p:spPr>
        <p:txBody>
          <a:bodyPr/>
          <a:lstStyle/>
          <a:p>
            <a:endParaRPr lang="es-ES"/>
          </a:p>
        </p:txBody>
      </p:sp>
      <p:sp>
        <p:nvSpPr>
          <p:cNvPr id="74798" name="Line 28"/>
          <p:cNvSpPr>
            <a:spLocks noChangeShapeType="1"/>
          </p:cNvSpPr>
          <p:nvPr/>
        </p:nvSpPr>
        <p:spPr bwMode="auto">
          <a:xfrm>
            <a:off x="493713" y="3857625"/>
            <a:ext cx="0" cy="1438275"/>
          </a:xfrm>
          <a:prstGeom prst="line">
            <a:avLst/>
          </a:prstGeom>
          <a:noFill/>
          <a:ln w="9525">
            <a:solidFill>
              <a:srgbClr val="0000FF"/>
            </a:solidFill>
            <a:round/>
            <a:headEnd/>
            <a:tailEnd/>
          </a:ln>
        </p:spPr>
        <p:txBody>
          <a:bodyPr/>
          <a:lstStyle/>
          <a:p>
            <a:endParaRPr lang="es-ES"/>
          </a:p>
        </p:txBody>
      </p:sp>
      <p:sp>
        <p:nvSpPr>
          <p:cNvPr id="74799" name="Line 29"/>
          <p:cNvSpPr>
            <a:spLocks noChangeShapeType="1"/>
          </p:cNvSpPr>
          <p:nvPr/>
        </p:nvSpPr>
        <p:spPr bwMode="auto">
          <a:xfrm>
            <a:off x="2524125" y="3859213"/>
            <a:ext cx="0" cy="1439862"/>
          </a:xfrm>
          <a:prstGeom prst="line">
            <a:avLst/>
          </a:prstGeom>
          <a:noFill/>
          <a:ln w="9525">
            <a:solidFill>
              <a:srgbClr val="0000FF"/>
            </a:solidFill>
            <a:round/>
            <a:headEnd/>
            <a:tailEnd/>
          </a:ln>
        </p:spPr>
        <p:txBody>
          <a:bodyPr/>
          <a:lstStyle/>
          <a:p>
            <a:endParaRPr lang="es-ES"/>
          </a:p>
        </p:txBody>
      </p:sp>
      <p:sp>
        <p:nvSpPr>
          <p:cNvPr id="74800" name="Line 30"/>
          <p:cNvSpPr>
            <a:spLocks noChangeShapeType="1"/>
          </p:cNvSpPr>
          <p:nvPr/>
        </p:nvSpPr>
        <p:spPr bwMode="auto">
          <a:xfrm>
            <a:off x="2228850" y="3859213"/>
            <a:ext cx="0" cy="1439862"/>
          </a:xfrm>
          <a:prstGeom prst="line">
            <a:avLst/>
          </a:prstGeom>
          <a:noFill/>
          <a:ln w="9525">
            <a:solidFill>
              <a:srgbClr val="0000FF"/>
            </a:solidFill>
            <a:round/>
            <a:headEnd/>
            <a:tailEnd/>
          </a:ln>
        </p:spPr>
        <p:txBody>
          <a:bodyPr/>
          <a:lstStyle/>
          <a:p>
            <a:endParaRPr lang="es-ES"/>
          </a:p>
        </p:txBody>
      </p:sp>
      <p:sp>
        <p:nvSpPr>
          <p:cNvPr id="74801" name="Line 31"/>
          <p:cNvSpPr>
            <a:spLocks noChangeShapeType="1"/>
          </p:cNvSpPr>
          <p:nvPr/>
        </p:nvSpPr>
        <p:spPr bwMode="auto">
          <a:xfrm>
            <a:off x="1947863" y="3859213"/>
            <a:ext cx="0" cy="1439862"/>
          </a:xfrm>
          <a:prstGeom prst="line">
            <a:avLst/>
          </a:prstGeom>
          <a:noFill/>
          <a:ln w="9525">
            <a:solidFill>
              <a:srgbClr val="0000FF"/>
            </a:solidFill>
            <a:round/>
            <a:headEnd/>
            <a:tailEnd/>
          </a:ln>
        </p:spPr>
        <p:txBody>
          <a:bodyPr/>
          <a:lstStyle/>
          <a:p>
            <a:endParaRPr lang="es-ES"/>
          </a:p>
        </p:txBody>
      </p:sp>
      <p:sp>
        <p:nvSpPr>
          <p:cNvPr id="74802" name="Line 32"/>
          <p:cNvSpPr>
            <a:spLocks noChangeShapeType="1"/>
          </p:cNvSpPr>
          <p:nvPr/>
        </p:nvSpPr>
        <p:spPr bwMode="auto">
          <a:xfrm>
            <a:off x="1654175" y="3859213"/>
            <a:ext cx="0" cy="1439862"/>
          </a:xfrm>
          <a:prstGeom prst="line">
            <a:avLst/>
          </a:prstGeom>
          <a:noFill/>
          <a:ln w="9525">
            <a:solidFill>
              <a:srgbClr val="0000FF"/>
            </a:solidFill>
            <a:round/>
            <a:headEnd/>
            <a:tailEnd/>
          </a:ln>
        </p:spPr>
        <p:txBody>
          <a:bodyPr/>
          <a:lstStyle/>
          <a:p>
            <a:endParaRPr lang="es-ES"/>
          </a:p>
        </p:txBody>
      </p:sp>
      <p:sp>
        <p:nvSpPr>
          <p:cNvPr id="74803" name="Text Box 33"/>
          <p:cNvSpPr txBox="1">
            <a:spLocks noChangeArrowheads="1"/>
          </p:cNvSpPr>
          <p:nvPr/>
        </p:nvSpPr>
        <p:spPr bwMode="auto">
          <a:xfrm>
            <a:off x="412750" y="4487863"/>
            <a:ext cx="3794125" cy="165100"/>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300">
                <a:latin typeface="Courier New" pitchFamily="49" charset="0"/>
              </a:rPr>
              <a:t>090790689068906890789078907890789078907890789008</a:t>
            </a:r>
            <a:endParaRPr lang="es-ES" sz="300">
              <a:latin typeface="Courier New" pitchFamily="49" charset="0"/>
            </a:endParaRPr>
          </a:p>
        </p:txBody>
      </p:sp>
      <p:sp>
        <p:nvSpPr>
          <p:cNvPr id="74804" name="Line 34"/>
          <p:cNvSpPr>
            <a:spLocks noChangeShapeType="1"/>
          </p:cNvSpPr>
          <p:nvPr/>
        </p:nvSpPr>
        <p:spPr bwMode="auto">
          <a:xfrm>
            <a:off x="1371600" y="4665663"/>
            <a:ext cx="0" cy="644525"/>
          </a:xfrm>
          <a:prstGeom prst="line">
            <a:avLst/>
          </a:prstGeom>
          <a:noFill/>
          <a:ln w="9525">
            <a:solidFill>
              <a:srgbClr val="FFCC99"/>
            </a:solidFill>
            <a:round/>
            <a:headEnd/>
            <a:tailEnd/>
          </a:ln>
        </p:spPr>
        <p:txBody>
          <a:bodyPr/>
          <a:lstStyle/>
          <a:p>
            <a:endParaRPr lang="es-ES"/>
          </a:p>
        </p:txBody>
      </p:sp>
      <p:sp>
        <p:nvSpPr>
          <p:cNvPr id="74805" name="Line 35"/>
          <p:cNvSpPr>
            <a:spLocks noChangeShapeType="1"/>
          </p:cNvSpPr>
          <p:nvPr/>
        </p:nvSpPr>
        <p:spPr bwMode="auto">
          <a:xfrm>
            <a:off x="1073150" y="4665663"/>
            <a:ext cx="0" cy="644525"/>
          </a:xfrm>
          <a:prstGeom prst="line">
            <a:avLst/>
          </a:prstGeom>
          <a:noFill/>
          <a:ln w="9525">
            <a:solidFill>
              <a:srgbClr val="FFCC99"/>
            </a:solidFill>
            <a:round/>
            <a:headEnd/>
            <a:tailEnd/>
          </a:ln>
        </p:spPr>
        <p:txBody>
          <a:bodyPr/>
          <a:lstStyle/>
          <a:p>
            <a:endParaRPr lang="es-ES"/>
          </a:p>
        </p:txBody>
      </p:sp>
      <p:sp>
        <p:nvSpPr>
          <p:cNvPr id="74806" name="Line 36"/>
          <p:cNvSpPr>
            <a:spLocks noChangeShapeType="1"/>
          </p:cNvSpPr>
          <p:nvPr/>
        </p:nvSpPr>
        <p:spPr bwMode="auto">
          <a:xfrm>
            <a:off x="792163" y="4665663"/>
            <a:ext cx="0" cy="644525"/>
          </a:xfrm>
          <a:prstGeom prst="line">
            <a:avLst/>
          </a:prstGeom>
          <a:noFill/>
          <a:ln w="9525">
            <a:solidFill>
              <a:srgbClr val="FFCC99"/>
            </a:solidFill>
            <a:round/>
            <a:headEnd/>
            <a:tailEnd/>
          </a:ln>
        </p:spPr>
        <p:txBody>
          <a:bodyPr/>
          <a:lstStyle/>
          <a:p>
            <a:endParaRPr lang="es-ES"/>
          </a:p>
        </p:txBody>
      </p:sp>
      <p:sp>
        <p:nvSpPr>
          <p:cNvPr id="74807" name="Line 37"/>
          <p:cNvSpPr>
            <a:spLocks noChangeShapeType="1"/>
          </p:cNvSpPr>
          <p:nvPr/>
        </p:nvSpPr>
        <p:spPr bwMode="auto">
          <a:xfrm>
            <a:off x="493713" y="4665663"/>
            <a:ext cx="0" cy="644525"/>
          </a:xfrm>
          <a:prstGeom prst="line">
            <a:avLst/>
          </a:prstGeom>
          <a:noFill/>
          <a:ln w="9525">
            <a:solidFill>
              <a:srgbClr val="FFCC99"/>
            </a:solidFill>
            <a:round/>
            <a:headEnd/>
            <a:tailEnd/>
          </a:ln>
        </p:spPr>
        <p:txBody>
          <a:bodyPr/>
          <a:lstStyle/>
          <a:p>
            <a:endParaRPr lang="es-ES"/>
          </a:p>
        </p:txBody>
      </p:sp>
      <p:sp>
        <p:nvSpPr>
          <p:cNvPr id="74808" name="Line 38"/>
          <p:cNvSpPr>
            <a:spLocks noChangeShapeType="1"/>
          </p:cNvSpPr>
          <p:nvPr/>
        </p:nvSpPr>
        <p:spPr bwMode="auto">
          <a:xfrm>
            <a:off x="1506538" y="4665663"/>
            <a:ext cx="0" cy="644525"/>
          </a:xfrm>
          <a:prstGeom prst="line">
            <a:avLst/>
          </a:prstGeom>
          <a:noFill/>
          <a:ln w="9525">
            <a:solidFill>
              <a:srgbClr val="FFCC99"/>
            </a:solidFill>
            <a:round/>
            <a:headEnd/>
            <a:tailEnd/>
          </a:ln>
        </p:spPr>
        <p:txBody>
          <a:bodyPr/>
          <a:lstStyle/>
          <a:p>
            <a:endParaRPr lang="es-ES"/>
          </a:p>
        </p:txBody>
      </p:sp>
      <p:sp>
        <p:nvSpPr>
          <p:cNvPr id="74809" name="Line 39"/>
          <p:cNvSpPr>
            <a:spLocks noChangeShapeType="1"/>
          </p:cNvSpPr>
          <p:nvPr/>
        </p:nvSpPr>
        <p:spPr bwMode="auto">
          <a:xfrm>
            <a:off x="1217613" y="4665663"/>
            <a:ext cx="0" cy="644525"/>
          </a:xfrm>
          <a:prstGeom prst="line">
            <a:avLst/>
          </a:prstGeom>
          <a:noFill/>
          <a:ln w="9525">
            <a:solidFill>
              <a:srgbClr val="FFCC99"/>
            </a:solidFill>
            <a:round/>
            <a:headEnd/>
            <a:tailEnd/>
          </a:ln>
        </p:spPr>
        <p:txBody>
          <a:bodyPr/>
          <a:lstStyle/>
          <a:p>
            <a:endParaRPr lang="es-ES"/>
          </a:p>
        </p:txBody>
      </p:sp>
      <p:sp>
        <p:nvSpPr>
          <p:cNvPr id="74810" name="Line 40"/>
          <p:cNvSpPr>
            <a:spLocks noChangeShapeType="1"/>
          </p:cNvSpPr>
          <p:nvPr/>
        </p:nvSpPr>
        <p:spPr bwMode="auto">
          <a:xfrm>
            <a:off x="917575" y="4665663"/>
            <a:ext cx="0" cy="644525"/>
          </a:xfrm>
          <a:prstGeom prst="line">
            <a:avLst/>
          </a:prstGeom>
          <a:noFill/>
          <a:ln w="9525">
            <a:solidFill>
              <a:srgbClr val="FFCC99"/>
            </a:solidFill>
            <a:round/>
            <a:headEnd/>
            <a:tailEnd/>
          </a:ln>
        </p:spPr>
        <p:txBody>
          <a:bodyPr/>
          <a:lstStyle/>
          <a:p>
            <a:endParaRPr lang="es-ES"/>
          </a:p>
        </p:txBody>
      </p:sp>
      <p:sp>
        <p:nvSpPr>
          <p:cNvPr id="74811" name="Line 41"/>
          <p:cNvSpPr>
            <a:spLocks noChangeShapeType="1"/>
          </p:cNvSpPr>
          <p:nvPr/>
        </p:nvSpPr>
        <p:spPr bwMode="auto">
          <a:xfrm>
            <a:off x="636588" y="4665663"/>
            <a:ext cx="0" cy="644525"/>
          </a:xfrm>
          <a:prstGeom prst="line">
            <a:avLst/>
          </a:prstGeom>
          <a:noFill/>
          <a:ln w="9525">
            <a:solidFill>
              <a:srgbClr val="FFCC99"/>
            </a:solidFill>
            <a:round/>
            <a:headEnd/>
            <a:tailEnd/>
          </a:ln>
        </p:spPr>
        <p:txBody>
          <a:bodyPr/>
          <a:lstStyle/>
          <a:p>
            <a:endParaRPr lang="es-ES"/>
          </a:p>
        </p:txBody>
      </p:sp>
      <p:sp>
        <p:nvSpPr>
          <p:cNvPr id="74812" name="Line 42"/>
          <p:cNvSpPr>
            <a:spLocks noChangeShapeType="1"/>
          </p:cNvSpPr>
          <p:nvPr/>
        </p:nvSpPr>
        <p:spPr bwMode="auto">
          <a:xfrm>
            <a:off x="493713" y="5295900"/>
            <a:ext cx="8994775" cy="0"/>
          </a:xfrm>
          <a:prstGeom prst="line">
            <a:avLst/>
          </a:prstGeom>
          <a:noFill/>
          <a:ln w="15875">
            <a:solidFill>
              <a:schemeClr val="tx1"/>
            </a:solidFill>
            <a:round/>
            <a:headEnd/>
            <a:tailEnd type="stealth" w="med" len="med"/>
          </a:ln>
        </p:spPr>
        <p:txBody>
          <a:bodyPr/>
          <a:lstStyle/>
          <a:p>
            <a:endParaRPr lang="es-ES"/>
          </a:p>
        </p:txBody>
      </p:sp>
      <p:sp>
        <p:nvSpPr>
          <p:cNvPr id="74813" name="Text Box 44"/>
          <p:cNvSpPr txBox="1">
            <a:spLocks noChangeArrowheads="1"/>
          </p:cNvSpPr>
          <p:nvPr/>
        </p:nvSpPr>
        <p:spPr bwMode="auto">
          <a:xfrm>
            <a:off x="330200" y="5295900"/>
            <a:ext cx="9077325" cy="338138"/>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b="1">
                <a:latin typeface="Courier New" pitchFamily="49" charset="0"/>
              </a:rPr>
              <a:t>0   0.25   0.5  0.75   1   1.25   1.5   1.75  2           2.5        3           3.5</a:t>
            </a:r>
            <a:endParaRPr lang="es-ES" b="1">
              <a:latin typeface="Courier New" pitchFamily="49" charset="0"/>
            </a:endParaRPr>
          </a:p>
        </p:txBody>
      </p:sp>
      <p:sp>
        <p:nvSpPr>
          <p:cNvPr id="74814" name="Text Box 61"/>
          <p:cNvSpPr txBox="1">
            <a:spLocks noChangeArrowheads="1"/>
          </p:cNvSpPr>
          <p:nvPr/>
        </p:nvSpPr>
        <p:spPr bwMode="auto">
          <a:xfrm>
            <a:off x="577850" y="5940425"/>
            <a:ext cx="8250238" cy="560388"/>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2600"/>
              <a:t>Mismo rango de representación. Mayor precisión</a:t>
            </a:r>
            <a:endParaRPr lang="es-ES" sz="2600"/>
          </a:p>
        </p:txBody>
      </p:sp>
      <p:sp>
        <p:nvSpPr>
          <p:cNvPr id="74815" name="Line 62"/>
          <p:cNvSpPr>
            <a:spLocks noChangeShapeType="1"/>
          </p:cNvSpPr>
          <p:nvPr/>
        </p:nvSpPr>
        <p:spPr bwMode="auto">
          <a:xfrm>
            <a:off x="565150" y="4665663"/>
            <a:ext cx="0" cy="644525"/>
          </a:xfrm>
          <a:prstGeom prst="line">
            <a:avLst/>
          </a:prstGeom>
          <a:noFill/>
          <a:ln w="9525">
            <a:solidFill>
              <a:srgbClr val="FFCC99"/>
            </a:solidFill>
            <a:round/>
            <a:headEnd/>
            <a:tailEnd/>
          </a:ln>
        </p:spPr>
        <p:txBody>
          <a:bodyPr/>
          <a:lstStyle/>
          <a:p>
            <a:endParaRPr lang="es-ES"/>
          </a:p>
        </p:txBody>
      </p:sp>
      <p:sp>
        <p:nvSpPr>
          <p:cNvPr id="74816" name="Line 63"/>
          <p:cNvSpPr>
            <a:spLocks noChangeShapeType="1"/>
          </p:cNvSpPr>
          <p:nvPr/>
        </p:nvSpPr>
        <p:spPr bwMode="auto">
          <a:xfrm>
            <a:off x="712788" y="4664075"/>
            <a:ext cx="0" cy="642938"/>
          </a:xfrm>
          <a:prstGeom prst="line">
            <a:avLst/>
          </a:prstGeom>
          <a:noFill/>
          <a:ln w="9525">
            <a:solidFill>
              <a:srgbClr val="FFCC99"/>
            </a:solidFill>
            <a:round/>
            <a:headEnd/>
            <a:tailEnd/>
          </a:ln>
        </p:spPr>
        <p:txBody>
          <a:bodyPr/>
          <a:lstStyle/>
          <a:p>
            <a:endParaRPr lang="es-ES"/>
          </a:p>
        </p:txBody>
      </p:sp>
      <p:sp>
        <p:nvSpPr>
          <p:cNvPr id="74817" name="Line 64"/>
          <p:cNvSpPr>
            <a:spLocks noChangeShapeType="1"/>
          </p:cNvSpPr>
          <p:nvPr/>
        </p:nvSpPr>
        <p:spPr bwMode="auto">
          <a:xfrm>
            <a:off x="858838" y="4662488"/>
            <a:ext cx="0" cy="642937"/>
          </a:xfrm>
          <a:prstGeom prst="line">
            <a:avLst/>
          </a:prstGeom>
          <a:noFill/>
          <a:ln w="9525">
            <a:solidFill>
              <a:srgbClr val="FFCC99"/>
            </a:solidFill>
            <a:round/>
            <a:headEnd/>
            <a:tailEnd/>
          </a:ln>
        </p:spPr>
        <p:txBody>
          <a:bodyPr/>
          <a:lstStyle/>
          <a:p>
            <a:endParaRPr lang="es-ES"/>
          </a:p>
        </p:txBody>
      </p:sp>
      <p:sp>
        <p:nvSpPr>
          <p:cNvPr id="74818" name="Line 65"/>
          <p:cNvSpPr>
            <a:spLocks noChangeShapeType="1"/>
          </p:cNvSpPr>
          <p:nvPr/>
        </p:nvSpPr>
        <p:spPr bwMode="auto">
          <a:xfrm>
            <a:off x="993775" y="4662488"/>
            <a:ext cx="0" cy="642937"/>
          </a:xfrm>
          <a:prstGeom prst="line">
            <a:avLst/>
          </a:prstGeom>
          <a:noFill/>
          <a:ln w="9525">
            <a:solidFill>
              <a:srgbClr val="FFCC99"/>
            </a:solidFill>
            <a:round/>
            <a:headEnd/>
            <a:tailEnd/>
          </a:ln>
        </p:spPr>
        <p:txBody>
          <a:bodyPr/>
          <a:lstStyle/>
          <a:p>
            <a:endParaRPr lang="es-ES"/>
          </a:p>
        </p:txBody>
      </p:sp>
      <p:sp>
        <p:nvSpPr>
          <p:cNvPr id="74819" name="Line 66"/>
          <p:cNvSpPr>
            <a:spLocks noChangeShapeType="1"/>
          </p:cNvSpPr>
          <p:nvPr/>
        </p:nvSpPr>
        <p:spPr bwMode="auto">
          <a:xfrm>
            <a:off x="1149350" y="4664075"/>
            <a:ext cx="0" cy="642938"/>
          </a:xfrm>
          <a:prstGeom prst="line">
            <a:avLst/>
          </a:prstGeom>
          <a:noFill/>
          <a:ln w="9525">
            <a:solidFill>
              <a:srgbClr val="FFCC99"/>
            </a:solidFill>
            <a:round/>
            <a:headEnd/>
            <a:tailEnd/>
          </a:ln>
        </p:spPr>
        <p:txBody>
          <a:bodyPr/>
          <a:lstStyle/>
          <a:p>
            <a:endParaRPr lang="es-ES"/>
          </a:p>
        </p:txBody>
      </p:sp>
      <p:sp>
        <p:nvSpPr>
          <p:cNvPr id="74820" name="Line 67"/>
          <p:cNvSpPr>
            <a:spLocks noChangeShapeType="1"/>
          </p:cNvSpPr>
          <p:nvPr/>
        </p:nvSpPr>
        <p:spPr bwMode="auto">
          <a:xfrm>
            <a:off x="1292225" y="4662488"/>
            <a:ext cx="0" cy="642937"/>
          </a:xfrm>
          <a:prstGeom prst="line">
            <a:avLst/>
          </a:prstGeom>
          <a:noFill/>
          <a:ln w="9525">
            <a:solidFill>
              <a:srgbClr val="FFCC99"/>
            </a:solidFill>
            <a:round/>
            <a:headEnd/>
            <a:tailEnd/>
          </a:ln>
        </p:spPr>
        <p:txBody>
          <a:bodyPr/>
          <a:lstStyle/>
          <a:p>
            <a:endParaRPr lang="es-ES"/>
          </a:p>
        </p:txBody>
      </p:sp>
      <p:sp>
        <p:nvSpPr>
          <p:cNvPr id="74821" name="Line 68"/>
          <p:cNvSpPr>
            <a:spLocks noChangeShapeType="1"/>
          </p:cNvSpPr>
          <p:nvPr/>
        </p:nvSpPr>
        <p:spPr bwMode="auto">
          <a:xfrm>
            <a:off x="1441450" y="4667250"/>
            <a:ext cx="0" cy="646113"/>
          </a:xfrm>
          <a:prstGeom prst="line">
            <a:avLst/>
          </a:prstGeom>
          <a:noFill/>
          <a:ln w="9525">
            <a:solidFill>
              <a:srgbClr val="FFCC99"/>
            </a:solidFill>
            <a:round/>
            <a:headEnd/>
            <a:tailEnd/>
          </a:ln>
        </p:spPr>
        <p:txBody>
          <a:bodyPr/>
          <a:lstStyle/>
          <a:p>
            <a:endParaRPr lang="es-ES"/>
          </a:p>
        </p:txBody>
      </p:sp>
      <p:sp>
        <p:nvSpPr>
          <p:cNvPr id="74822" name="Line 69"/>
          <p:cNvSpPr>
            <a:spLocks noChangeShapeType="1"/>
          </p:cNvSpPr>
          <p:nvPr/>
        </p:nvSpPr>
        <p:spPr bwMode="auto">
          <a:xfrm>
            <a:off x="1573213" y="4662488"/>
            <a:ext cx="0" cy="642937"/>
          </a:xfrm>
          <a:prstGeom prst="line">
            <a:avLst/>
          </a:prstGeom>
          <a:noFill/>
          <a:ln w="9525">
            <a:solidFill>
              <a:srgbClr val="FFCC99"/>
            </a:solidFill>
            <a:round/>
            <a:headEnd/>
            <a:tailEnd/>
          </a:ln>
        </p:spPr>
        <p:txBody>
          <a:bodyPr/>
          <a:lstStyle/>
          <a:p>
            <a:endParaRPr lang="es-ES"/>
          </a:p>
        </p:txBody>
      </p:sp>
      <p:sp>
        <p:nvSpPr>
          <p:cNvPr id="74823" name="Line 74"/>
          <p:cNvSpPr>
            <a:spLocks noChangeShapeType="1"/>
          </p:cNvSpPr>
          <p:nvPr/>
        </p:nvSpPr>
        <p:spPr bwMode="auto">
          <a:xfrm>
            <a:off x="1798638" y="3862388"/>
            <a:ext cx="0" cy="1439862"/>
          </a:xfrm>
          <a:prstGeom prst="line">
            <a:avLst/>
          </a:prstGeom>
          <a:noFill/>
          <a:ln w="9525">
            <a:solidFill>
              <a:srgbClr val="0000FF"/>
            </a:solidFill>
            <a:round/>
            <a:headEnd/>
            <a:tailEnd/>
          </a:ln>
        </p:spPr>
        <p:txBody>
          <a:bodyPr/>
          <a:lstStyle/>
          <a:p>
            <a:endParaRPr lang="es-ES"/>
          </a:p>
        </p:txBody>
      </p:sp>
      <p:sp>
        <p:nvSpPr>
          <p:cNvPr id="74824" name="Line 75"/>
          <p:cNvSpPr>
            <a:spLocks noChangeShapeType="1"/>
          </p:cNvSpPr>
          <p:nvPr/>
        </p:nvSpPr>
        <p:spPr bwMode="auto">
          <a:xfrm>
            <a:off x="2084388" y="3860800"/>
            <a:ext cx="0" cy="1439863"/>
          </a:xfrm>
          <a:prstGeom prst="line">
            <a:avLst/>
          </a:prstGeom>
          <a:noFill/>
          <a:ln w="9525">
            <a:solidFill>
              <a:srgbClr val="0000FF"/>
            </a:solidFill>
            <a:round/>
            <a:headEnd/>
            <a:tailEnd/>
          </a:ln>
        </p:spPr>
        <p:txBody>
          <a:bodyPr/>
          <a:lstStyle/>
          <a:p>
            <a:endParaRPr lang="es-ES"/>
          </a:p>
        </p:txBody>
      </p:sp>
      <p:sp>
        <p:nvSpPr>
          <p:cNvPr id="74825" name="Line 76"/>
          <p:cNvSpPr>
            <a:spLocks noChangeShapeType="1"/>
          </p:cNvSpPr>
          <p:nvPr/>
        </p:nvSpPr>
        <p:spPr bwMode="auto">
          <a:xfrm>
            <a:off x="2376488" y="3860800"/>
            <a:ext cx="0" cy="1439863"/>
          </a:xfrm>
          <a:prstGeom prst="line">
            <a:avLst/>
          </a:prstGeom>
          <a:noFill/>
          <a:ln w="9525">
            <a:solidFill>
              <a:srgbClr val="0000FF"/>
            </a:solidFill>
            <a:round/>
            <a:headEnd/>
            <a:tailEnd/>
          </a:ln>
        </p:spPr>
        <p:txBody>
          <a:bodyPr/>
          <a:lstStyle/>
          <a:p>
            <a:endParaRPr lang="es-ES"/>
          </a:p>
        </p:txBody>
      </p:sp>
      <p:sp>
        <p:nvSpPr>
          <p:cNvPr id="74826" name="Line 77"/>
          <p:cNvSpPr>
            <a:spLocks noChangeShapeType="1"/>
          </p:cNvSpPr>
          <p:nvPr/>
        </p:nvSpPr>
        <p:spPr bwMode="auto">
          <a:xfrm>
            <a:off x="2659063" y="3862388"/>
            <a:ext cx="0" cy="1439862"/>
          </a:xfrm>
          <a:prstGeom prst="line">
            <a:avLst/>
          </a:prstGeom>
          <a:noFill/>
          <a:ln w="9525">
            <a:solidFill>
              <a:srgbClr val="0000FF"/>
            </a:solidFill>
            <a:round/>
            <a:headEnd/>
            <a:tailEnd/>
          </a:ln>
        </p:spPr>
        <p:txBody>
          <a:bodyPr/>
          <a:lstStyle/>
          <a:p>
            <a:endParaRPr lang="es-E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eaLnBrk="1" hangingPunct="1"/>
            <a:r>
              <a:rPr lang="es-ES_tradnl"/>
              <a:t>Normalización de mantisas</a:t>
            </a:r>
            <a:endParaRPr lang="es-ES"/>
          </a:p>
        </p:txBody>
      </p:sp>
      <p:sp>
        <p:nvSpPr>
          <p:cNvPr id="75780" name="Rectangle 3"/>
          <p:cNvSpPr>
            <a:spLocks noGrp="1" noChangeArrowheads="1"/>
          </p:cNvSpPr>
          <p:nvPr>
            <p:ph sz="quarter" idx="1"/>
          </p:nvPr>
        </p:nvSpPr>
        <p:spPr/>
        <p:txBody>
          <a:bodyPr/>
          <a:lstStyle/>
          <a:p>
            <a:pPr eaLnBrk="1" hangingPunct="1"/>
            <a:r>
              <a:rPr lang="es-ES_tradnl"/>
              <a:t>6,023e23   60,23e22   602,3e21 varias formas de representar un mismo número</a:t>
            </a:r>
          </a:p>
          <a:p>
            <a:pPr eaLnBrk="1" hangingPunct="1"/>
            <a:r>
              <a:rPr lang="es-ES_tradnl"/>
              <a:t>Ejemplo: 5 bits </a:t>
            </a:r>
            <a:r>
              <a:rPr lang="es-ES_tradnl">
                <a:sym typeface="Wingdings" pitchFamily="2" charset="2"/>
              </a:rPr>
              <a:t> 32 combinaciones; pero sólo 20 números representables (redundancia)</a:t>
            </a:r>
          </a:p>
          <a:p>
            <a:pPr eaLnBrk="1" hangingPunct="1"/>
            <a:r>
              <a:rPr lang="es-ES_tradnl">
                <a:sym typeface="Wingdings" pitchFamily="2" charset="2"/>
              </a:rPr>
              <a:t>Solución: Fijar la coma respecto al dígito más significativo (DMS): </a:t>
            </a:r>
            <a:r>
              <a:rPr lang="es-ES_tradnl" b="1">
                <a:sym typeface="Wingdings" pitchFamily="2" charset="2"/>
              </a:rPr>
              <a:t>Normalización.</a:t>
            </a:r>
          </a:p>
          <a:p>
            <a:pPr eaLnBrk="1" hangingPunct="1"/>
            <a:r>
              <a:rPr lang="es-ES_tradnl">
                <a:sym typeface="Wingdings" pitchFamily="2" charset="2"/>
              </a:rPr>
              <a:t>Ej.: Sólo la forma 6.023e23 es válida</a:t>
            </a:r>
          </a:p>
          <a:p>
            <a:pPr eaLnBrk="1" hangingPunct="1"/>
            <a:r>
              <a:rPr lang="es-ES_tradnl">
                <a:sym typeface="Wingdings" pitchFamily="2" charset="2"/>
              </a:rPr>
              <a:t>El cero es un caso especial (no tiene DMS)</a:t>
            </a:r>
          </a:p>
          <a:p>
            <a:pPr eaLnBrk="1" hangingPunct="1">
              <a:buFontTx/>
              <a:buNone/>
            </a:pPr>
            <a:endParaRPr lang="es-E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normAutofit fontScale="90000"/>
          </a:bodyPr>
          <a:lstStyle/>
          <a:p>
            <a:pPr eaLnBrk="1" hangingPunct="1"/>
            <a:r>
              <a:rPr lang="es-ES_tradnl"/>
              <a:t>Normalización de mantisas. Bit implícito</a:t>
            </a:r>
            <a:endParaRPr lang="es-ES"/>
          </a:p>
        </p:txBody>
      </p:sp>
      <p:sp>
        <p:nvSpPr>
          <p:cNvPr id="76804" name="Rectangle 3"/>
          <p:cNvSpPr>
            <a:spLocks noGrp="1" noChangeArrowheads="1"/>
          </p:cNvSpPr>
          <p:nvPr>
            <p:ph sz="quarter" idx="1"/>
          </p:nvPr>
        </p:nvSpPr>
        <p:spPr>
          <a:xfrm>
            <a:off x="742950" y="2339975"/>
            <a:ext cx="9158288" cy="4860925"/>
          </a:xfrm>
        </p:spPr>
        <p:txBody>
          <a:bodyPr/>
          <a:lstStyle/>
          <a:p>
            <a:pPr eaLnBrk="1" hangingPunct="1"/>
            <a:r>
              <a:rPr lang="es-ES_tradnl"/>
              <a:t>Sólo las combinaciones:  1MM-EE son válidas</a:t>
            </a:r>
          </a:p>
          <a:p>
            <a:pPr eaLnBrk="1" hangingPunct="1"/>
            <a:r>
              <a:rPr lang="es-ES_tradnl"/>
              <a:t>“Gastamos” un biestable para guardar siempre un 1</a:t>
            </a:r>
          </a:p>
          <a:p>
            <a:pPr eaLnBrk="1" hangingPunct="1"/>
            <a:r>
              <a:rPr lang="es-ES_tradnl"/>
              <a:t>Solución: Al representar, no guardar ese 1</a:t>
            </a:r>
          </a:p>
          <a:p>
            <a:pPr eaLnBrk="1" hangingPunct="1"/>
            <a:endParaRPr lang="es-ES_tradnl"/>
          </a:p>
          <a:p>
            <a:pPr lvl="1" eaLnBrk="1" hangingPunct="1"/>
            <a:r>
              <a:rPr lang="es-ES_tradnl"/>
              <a:t>Bit implícito: 1.011e 11 se guarda como 011e11</a:t>
            </a:r>
          </a:p>
          <a:p>
            <a:pPr lvl="1" eaLnBrk="1" hangingPunct="1">
              <a:buFontTx/>
              <a:buNone/>
            </a:pPr>
            <a:r>
              <a:rPr lang="es-ES_tradnl"/>
              <a:t>(aumentamos la precisión sin coste, al evitar la redundancia)</a:t>
            </a:r>
          </a:p>
          <a:p>
            <a:pPr lvl="1" eaLnBrk="1" hangingPunct="1">
              <a:buFontTx/>
              <a:buNone/>
            </a:pPr>
            <a:endParaRPr lang="es-ES_tradnl"/>
          </a:p>
          <a:p>
            <a:pPr lvl="1" eaLnBrk="1" hangingPunct="1">
              <a:buFontTx/>
              <a:buNone/>
            </a:pPr>
            <a:r>
              <a:rPr lang="es-ES_tradnl"/>
              <a:t>¡Al operar con el número, hay que recuperar el bit implícito!</a:t>
            </a:r>
          </a:p>
          <a:p>
            <a:pPr eaLnBrk="1" hangingPunct="1"/>
            <a:endParaRPr lang="es-E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s-ES_tradnl"/>
              <a:t>Dos tipos de problemas</a:t>
            </a:r>
            <a:endParaRPr lang="es-ES"/>
          </a:p>
        </p:txBody>
      </p:sp>
      <p:sp>
        <p:nvSpPr>
          <p:cNvPr id="16388" name="Rectangle 3"/>
          <p:cNvSpPr>
            <a:spLocks noGrp="1" noChangeArrowheads="1"/>
          </p:cNvSpPr>
          <p:nvPr>
            <p:ph sz="quarter" idx="1"/>
          </p:nvPr>
        </p:nvSpPr>
        <p:spPr>
          <a:xfrm>
            <a:off x="742950" y="2160588"/>
            <a:ext cx="8415338" cy="4859337"/>
          </a:xfrm>
        </p:spPr>
        <p:txBody>
          <a:bodyPr/>
          <a:lstStyle/>
          <a:p>
            <a:pPr eaLnBrk="1" hangingPunct="1"/>
            <a:r>
              <a:rPr lang="es-ES_tradnl" dirty="0"/>
              <a:t>Problemas directos: ¿Cómo representamos X?</a:t>
            </a:r>
          </a:p>
          <a:p>
            <a:pPr eaLnBrk="1" hangingPunct="1"/>
            <a:endParaRPr lang="es-ES_tradnl" dirty="0"/>
          </a:p>
          <a:p>
            <a:pPr eaLnBrk="1" hangingPunct="1"/>
            <a:endParaRPr lang="es-ES_tradnl" dirty="0"/>
          </a:p>
          <a:p>
            <a:pPr eaLnBrk="1" hangingPunct="1"/>
            <a:endParaRPr lang="es-ES_tradnl" dirty="0"/>
          </a:p>
          <a:p>
            <a:pPr eaLnBrk="1" hangingPunct="1"/>
            <a:r>
              <a:rPr lang="es-ES_tradnl" dirty="0"/>
              <a:t>Problemas inversos ¿Qué representa </a:t>
            </a:r>
            <a:r>
              <a:rPr lang="es-ES_tradnl" dirty="0">
                <a:latin typeface="Arial" panose="020B0604020202020204" pitchFamily="34" charset="0"/>
                <a:cs typeface="Arial" panose="020B0604020202020204" pitchFamily="34" charset="0"/>
              </a:rPr>
              <a:t>0010100</a:t>
            </a:r>
            <a:r>
              <a:rPr lang="es-ES_tradnl" dirty="0"/>
              <a:t>?</a:t>
            </a:r>
          </a:p>
          <a:p>
            <a:pPr eaLnBrk="1" hangingPunct="1"/>
            <a:endParaRPr lang="es-ES_tradnl" dirty="0"/>
          </a:p>
        </p:txBody>
      </p:sp>
      <p:sp>
        <p:nvSpPr>
          <p:cNvPr id="16389" name="Text Box 4"/>
          <p:cNvSpPr txBox="1">
            <a:spLocks noChangeArrowheads="1"/>
          </p:cNvSpPr>
          <p:nvPr/>
        </p:nvSpPr>
        <p:spPr bwMode="auto">
          <a:xfrm>
            <a:off x="2640013" y="3151188"/>
            <a:ext cx="3135312" cy="498475"/>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2600"/>
              <a:t>X            00100100</a:t>
            </a:r>
            <a:endParaRPr lang="es-ES" sz="2600"/>
          </a:p>
        </p:txBody>
      </p:sp>
      <p:sp>
        <p:nvSpPr>
          <p:cNvPr id="16390" name="AutoShape 5"/>
          <p:cNvSpPr>
            <a:spLocks noChangeArrowheads="1"/>
          </p:cNvSpPr>
          <p:nvPr/>
        </p:nvSpPr>
        <p:spPr bwMode="auto">
          <a:xfrm rot="-3194353">
            <a:off x="3237707" y="3213894"/>
            <a:ext cx="538162" cy="412750"/>
          </a:xfrm>
          <a:prstGeom prst="lightningBolt">
            <a:avLst/>
          </a:prstGeom>
          <a:solidFill>
            <a:schemeClr val="accent1"/>
          </a:solidFill>
          <a:ln w="9525">
            <a:solidFill>
              <a:schemeClr val="tx1"/>
            </a:solidFill>
            <a:miter lim="800000"/>
            <a:headEnd/>
            <a:tailEnd/>
          </a:ln>
        </p:spPr>
        <p:txBody>
          <a:bodyPr wrap="none" anchor="ctr"/>
          <a:lstStyle/>
          <a:p>
            <a:endParaRPr lang="es-ES"/>
          </a:p>
        </p:txBody>
      </p:sp>
      <p:sp>
        <p:nvSpPr>
          <p:cNvPr id="16391" name="Text Box 6"/>
          <p:cNvSpPr txBox="1">
            <a:spLocks noChangeArrowheads="1"/>
          </p:cNvSpPr>
          <p:nvPr/>
        </p:nvSpPr>
        <p:spPr bwMode="auto">
          <a:xfrm>
            <a:off x="2311400" y="5400675"/>
            <a:ext cx="3133725" cy="498475"/>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s-ES_tradnl" sz="2600"/>
              <a:t>00100100                X</a:t>
            </a:r>
            <a:endParaRPr lang="es-ES" sz="2600"/>
          </a:p>
        </p:txBody>
      </p:sp>
      <p:sp>
        <p:nvSpPr>
          <p:cNvPr id="16392" name="AutoShape 7"/>
          <p:cNvSpPr>
            <a:spLocks noChangeArrowheads="1"/>
          </p:cNvSpPr>
          <p:nvPr/>
        </p:nvSpPr>
        <p:spPr bwMode="auto">
          <a:xfrm rot="-3194353" flipH="1" flipV="1">
            <a:off x="4136231" y="5396707"/>
            <a:ext cx="373063" cy="558800"/>
          </a:xfrm>
          <a:prstGeom prst="lightningBolt">
            <a:avLst/>
          </a:prstGeom>
          <a:solidFill>
            <a:schemeClr val="accent1"/>
          </a:solidFill>
          <a:ln w="9525">
            <a:solidFill>
              <a:schemeClr val="tx1"/>
            </a:solidFill>
            <a:miter lim="800000"/>
            <a:headEnd/>
            <a:tailEnd/>
          </a:ln>
        </p:spPr>
        <p:txBody>
          <a:bodyPr wrap="none" anchor="ctr"/>
          <a:lstStyle/>
          <a:p>
            <a:endParaRPr lang="es-ES"/>
          </a:p>
        </p:txBody>
      </p:sp>
      <p:sp>
        <p:nvSpPr>
          <p:cNvPr id="16393" name="Line 8"/>
          <p:cNvSpPr>
            <a:spLocks noChangeShapeType="1"/>
          </p:cNvSpPr>
          <p:nvPr/>
        </p:nvSpPr>
        <p:spPr bwMode="auto">
          <a:xfrm>
            <a:off x="990600" y="1889125"/>
            <a:ext cx="7920038" cy="0"/>
          </a:xfrm>
          <a:prstGeom prst="line">
            <a:avLst/>
          </a:prstGeom>
          <a:noFill/>
          <a:ln w="9525">
            <a:solidFill>
              <a:schemeClr val="tx1"/>
            </a:solidFill>
            <a:round/>
            <a:headEnd/>
            <a:tailEnd/>
          </a:ln>
        </p:spPr>
        <p:txBody>
          <a:bodyPr/>
          <a:lstStyle/>
          <a:p>
            <a:endParaRPr lang="es-E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pPr eaLnBrk="1" hangingPunct="1"/>
            <a:r>
              <a:rPr lang="es-ES_tradnl"/>
              <a:t>IEEE-754 de 32 bits</a:t>
            </a:r>
            <a:endParaRPr lang="es-ES"/>
          </a:p>
        </p:txBody>
      </p:sp>
      <p:sp>
        <p:nvSpPr>
          <p:cNvPr id="77828" name="Rectangle 3"/>
          <p:cNvSpPr>
            <a:spLocks noGrp="1" noChangeArrowheads="1"/>
          </p:cNvSpPr>
          <p:nvPr>
            <p:ph sz="quarter" idx="1"/>
          </p:nvPr>
        </p:nvSpPr>
        <p:spPr/>
        <p:txBody>
          <a:bodyPr/>
          <a:lstStyle/>
          <a:p>
            <a:pPr eaLnBrk="1" hangingPunct="1"/>
            <a:r>
              <a:rPr lang="es-ES_tradnl" dirty="0"/>
              <a:t>Exponente E en exceso a 127 con </a:t>
            </a:r>
            <a:r>
              <a:rPr lang="es-ES_tradnl" i="1" dirty="0"/>
              <a:t>8 bits</a:t>
            </a:r>
          </a:p>
          <a:p>
            <a:pPr eaLnBrk="1" hangingPunct="1"/>
            <a:r>
              <a:rPr lang="es-ES_tradnl" dirty="0"/>
              <a:t>Mantisa en formato signo S </a:t>
            </a:r>
            <a:r>
              <a:rPr lang="es-ES_tradnl" i="1" dirty="0"/>
              <a:t>(1 bit) - </a:t>
            </a:r>
            <a:r>
              <a:rPr lang="es-ES_tradnl" dirty="0"/>
              <a:t> magnitud M</a:t>
            </a:r>
          </a:p>
          <a:p>
            <a:pPr eaLnBrk="1" hangingPunct="1"/>
            <a:r>
              <a:rPr lang="es-ES_tradnl" dirty="0"/>
              <a:t>La magnitud M tiene 24 bits, pero está normalizada con BMS a la izquierda de la coma, y el BMS se hace implícito </a:t>
            </a:r>
            <a:r>
              <a:rPr lang="es-ES_tradnl" i="1" dirty="0"/>
              <a:t>(23 bits)</a:t>
            </a:r>
          </a:p>
          <a:p>
            <a:pPr eaLnBrk="1" hangingPunct="1"/>
            <a:endParaRPr lang="es-ES_tradnl" i="1" dirty="0"/>
          </a:p>
          <a:p>
            <a:pPr eaLnBrk="1" hangingPunct="1">
              <a:buFontTx/>
              <a:buNone/>
            </a:pPr>
            <a:endParaRPr lang="es-ES_tradnl" i="1" dirty="0"/>
          </a:p>
          <a:p>
            <a:pPr eaLnBrk="1" hangingPunct="1">
              <a:buFontTx/>
              <a:buNone/>
            </a:pPr>
            <a:r>
              <a:rPr lang="es-ES_tradnl" i="1" dirty="0"/>
              <a:t>                           </a:t>
            </a:r>
            <a:r>
              <a:rPr lang="es-ES_tradnl" dirty="0"/>
              <a:t>(-1)</a:t>
            </a:r>
            <a:r>
              <a:rPr lang="es-ES_tradnl" baseline="30000" dirty="0"/>
              <a:t>S</a:t>
            </a:r>
            <a:r>
              <a:rPr lang="es-ES_tradnl" dirty="0"/>
              <a:t>· 1.M · 2 </a:t>
            </a:r>
            <a:r>
              <a:rPr lang="es-ES_tradnl" baseline="30000" dirty="0"/>
              <a:t>(E-127)</a:t>
            </a:r>
            <a:endParaRPr lang="es-ES" baseline="30000" dirty="0"/>
          </a:p>
        </p:txBody>
      </p:sp>
      <p:graphicFrame>
        <p:nvGraphicFramePr>
          <p:cNvPr id="74759" name="Group 1031"/>
          <p:cNvGraphicFramePr>
            <a:graphicFrameLocks noGrp="1"/>
          </p:cNvGraphicFramePr>
          <p:nvPr>
            <p:extLst>
              <p:ext uri="{D42A27DB-BD31-4B8C-83A1-F6EECF244321}">
                <p14:modId xmlns:p14="http://schemas.microsoft.com/office/powerpoint/2010/main" val="2758551917"/>
              </p:ext>
            </p:extLst>
          </p:nvPr>
        </p:nvGraphicFramePr>
        <p:xfrm>
          <a:off x="2567782" y="6083300"/>
          <a:ext cx="4621212" cy="400050"/>
        </p:xfrm>
        <a:graphic>
          <a:graphicData uri="http://schemas.openxmlformats.org/drawingml/2006/table">
            <a:tbl>
              <a:tblPr/>
              <a:tblGrid>
                <a:gridCol w="317500">
                  <a:extLst>
                    <a:ext uri="{9D8B030D-6E8A-4147-A177-3AD203B41FA5}">
                      <a16:colId xmlns:a16="http://schemas.microsoft.com/office/drawing/2014/main" val="20000"/>
                    </a:ext>
                  </a:extLst>
                </a:gridCol>
                <a:gridCol w="1276350">
                  <a:extLst>
                    <a:ext uri="{9D8B030D-6E8A-4147-A177-3AD203B41FA5}">
                      <a16:colId xmlns:a16="http://schemas.microsoft.com/office/drawing/2014/main" val="20001"/>
                    </a:ext>
                  </a:extLst>
                </a:gridCol>
                <a:gridCol w="3027362">
                  <a:extLst>
                    <a:ext uri="{9D8B030D-6E8A-4147-A177-3AD203B41FA5}">
                      <a16:colId xmlns:a16="http://schemas.microsoft.com/office/drawing/2014/main" val="20002"/>
                    </a:ext>
                  </a:extLst>
                </a:gridCol>
              </a:tblGrid>
              <a:tr h="400050">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800" b="0" i="0" u="none" strike="noStrike" cap="none" normalizeH="0" baseline="0" dirty="0">
                          <a:ln>
                            <a:noFill/>
                          </a:ln>
                          <a:solidFill>
                            <a:schemeClr val="tx1"/>
                          </a:solidFill>
                          <a:effectLst/>
                          <a:latin typeface="Courier New" pitchFamily="49" charset="0"/>
                        </a:rPr>
                        <a:t>S</a:t>
                      </a:r>
                      <a:endParaRPr kumimoji="0" lang="es-ES" sz="1800" b="0" i="0" u="none" strike="noStrike" cap="none" normalizeH="0" baseline="0" dirty="0">
                        <a:ln>
                          <a:noFill/>
                        </a:ln>
                        <a:solidFill>
                          <a:schemeClr val="tx1"/>
                        </a:solidFill>
                        <a:effectLst/>
                        <a:latin typeface="Courier New" pitchFamily="49" charset="0"/>
                      </a:endParaRPr>
                    </a:p>
                  </a:txBody>
                  <a:tcPr marL="100191" marR="100191" marT="50095" marB="500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700" b="0" i="0" u="none" strike="noStrike" cap="none" normalizeH="0" baseline="0" dirty="0">
                          <a:ln>
                            <a:noFill/>
                          </a:ln>
                          <a:solidFill>
                            <a:schemeClr val="tx1"/>
                          </a:solidFill>
                          <a:effectLst/>
                          <a:latin typeface="Courier New" pitchFamily="49" charset="0"/>
                        </a:rPr>
                        <a:t>EEEEEEEE</a:t>
                      </a:r>
                      <a:endParaRPr kumimoji="0" lang="es-ES" sz="1700" b="0" i="0" u="none" strike="noStrike" cap="none" normalizeH="0" baseline="0" dirty="0">
                        <a:ln>
                          <a:noFill/>
                        </a:ln>
                        <a:solidFill>
                          <a:schemeClr val="tx1"/>
                        </a:solidFill>
                        <a:effectLst/>
                        <a:latin typeface="Courier New" pitchFamily="49" charset="0"/>
                      </a:endParaRPr>
                    </a:p>
                  </a:txBody>
                  <a:tcPr marL="100191" marR="100191" marT="50095" marB="500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01713" rtl="0" eaLnBrk="1" fontAlgn="base" latinLnBrk="0" hangingPunct="1">
                        <a:lnSpc>
                          <a:spcPct val="100000"/>
                        </a:lnSpc>
                        <a:spcBef>
                          <a:spcPct val="20000"/>
                        </a:spcBef>
                        <a:spcAft>
                          <a:spcPct val="0"/>
                        </a:spcAft>
                        <a:buClrTx/>
                        <a:buSzTx/>
                        <a:buFontTx/>
                        <a:buNone/>
                        <a:tabLst/>
                      </a:pPr>
                      <a:r>
                        <a:rPr kumimoji="0" lang="es-ES_tradnl" sz="1700" b="0" i="1" u="none" strike="noStrike" cap="none" normalizeH="0" baseline="0" dirty="0">
                          <a:ln>
                            <a:noFill/>
                          </a:ln>
                          <a:solidFill>
                            <a:schemeClr val="tx1"/>
                          </a:solidFill>
                          <a:effectLst/>
                          <a:latin typeface="Courier New" pitchFamily="49" charset="0"/>
                        </a:rPr>
                        <a:t>MMMMMMMMMMMMMMMMMMMMM</a:t>
                      </a:r>
                      <a:endParaRPr kumimoji="0" lang="es-ES" sz="1700" b="0" i="1" u="none" strike="noStrike" cap="none" normalizeH="0" baseline="0" dirty="0">
                        <a:ln>
                          <a:noFill/>
                        </a:ln>
                        <a:solidFill>
                          <a:schemeClr val="tx1"/>
                        </a:solidFill>
                        <a:effectLst/>
                        <a:latin typeface="Courier New" pitchFamily="49" charset="0"/>
                      </a:endParaRPr>
                    </a:p>
                  </a:txBody>
                  <a:tcPr marL="100191" marR="100191" marT="50095" marB="500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7839" name="AutoShape 31"/>
          <p:cNvSpPr>
            <a:spLocks noChangeArrowheads="1"/>
          </p:cNvSpPr>
          <p:nvPr/>
        </p:nvSpPr>
        <p:spPr bwMode="auto">
          <a:xfrm flipV="1">
            <a:off x="4450557" y="5490666"/>
            <a:ext cx="273050" cy="450850"/>
          </a:xfrm>
          <a:prstGeom prst="lightningBolt">
            <a:avLst/>
          </a:prstGeom>
          <a:solidFill>
            <a:schemeClr val="accent1"/>
          </a:solidFill>
          <a:ln w="9525">
            <a:solidFill>
              <a:schemeClr val="tx1"/>
            </a:solidFill>
            <a:miter lim="800000"/>
            <a:headEnd/>
            <a:tailEnd/>
          </a:ln>
        </p:spPr>
        <p:txBody>
          <a:bodyPr wrap="none" anchor="ctr"/>
          <a:lstStyle/>
          <a:p>
            <a:endParaRPr lang="es-E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pPr eaLnBrk="1" hangingPunct="1"/>
            <a:r>
              <a:rPr lang="es-ES_tradnl"/>
              <a:t>IEEE–754 de 32 bits</a:t>
            </a:r>
            <a:endParaRPr lang="es-ES"/>
          </a:p>
        </p:txBody>
      </p:sp>
      <p:sp>
        <p:nvSpPr>
          <p:cNvPr id="78852" name="Rectangle 3"/>
          <p:cNvSpPr>
            <a:spLocks noGrp="1" noChangeArrowheads="1"/>
          </p:cNvSpPr>
          <p:nvPr>
            <p:ph sz="quarter" idx="1"/>
          </p:nvPr>
        </p:nvSpPr>
        <p:spPr/>
        <p:txBody>
          <a:bodyPr/>
          <a:lstStyle/>
          <a:p>
            <a:pPr eaLnBrk="1" hangingPunct="1"/>
            <a:r>
              <a:rPr lang="es-ES_tradnl"/>
              <a:t>8 bits para exponentes  (rangos de 10</a:t>
            </a:r>
            <a:r>
              <a:rPr lang="es-ES_tradnl">
                <a:sym typeface="Symbol" pitchFamily="18" charset="2"/>
              </a:rPr>
              <a:t></a:t>
            </a:r>
            <a:r>
              <a:rPr lang="es-ES_tradnl"/>
              <a:t>38)</a:t>
            </a:r>
          </a:p>
          <a:p>
            <a:pPr eaLnBrk="1" hangingPunct="1"/>
            <a:r>
              <a:rPr lang="es-ES_tradnl"/>
              <a:t>23 bits para mantisa (precisión equivalente a 7 dígitos en base 10)</a:t>
            </a:r>
          </a:p>
          <a:p>
            <a:pPr eaLnBrk="1" hangingPunct="1"/>
            <a:endParaRPr lang="es-ES_tradnl"/>
          </a:p>
          <a:p>
            <a:pPr lvl="1" eaLnBrk="1" hangingPunct="1">
              <a:buFontTx/>
              <a:buNone/>
            </a:pPr>
            <a:r>
              <a:rPr lang="en-US">
                <a:latin typeface="Courier New" pitchFamily="49" charset="0"/>
                <a:cs typeface="Courier New" pitchFamily="49" charset="0"/>
              </a:rPr>
              <a:t>float a=3.14159263523452345;</a:t>
            </a:r>
          </a:p>
          <a:p>
            <a:pPr lvl="1" eaLnBrk="1" hangingPunct="1">
              <a:buFontTx/>
              <a:buNone/>
            </a:pPr>
            <a:r>
              <a:rPr lang="en-US">
                <a:latin typeface="Courier New" pitchFamily="49" charset="0"/>
                <a:cs typeface="Courier New" pitchFamily="49" charset="0"/>
              </a:rPr>
              <a:t>main()</a:t>
            </a:r>
          </a:p>
          <a:p>
            <a:pPr lvl="1" eaLnBrk="1" hangingPunct="1">
              <a:buFontTx/>
              <a:buNone/>
            </a:pPr>
            <a:r>
              <a:rPr lang="en-US">
                <a:latin typeface="Courier New" pitchFamily="49" charset="0"/>
                <a:cs typeface="Courier New" pitchFamily="49" charset="0"/>
              </a:rPr>
              <a:t>{</a:t>
            </a:r>
          </a:p>
          <a:p>
            <a:pPr lvl="1" eaLnBrk="1" hangingPunct="1">
              <a:buFontTx/>
              <a:buNone/>
            </a:pPr>
            <a:r>
              <a:rPr lang="en-US">
                <a:latin typeface="Courier New" pitchFamily="49" charset="0"/>
                <a:cs typeface="Courier New" pitchFamily="49" charset="0"/>
              </a:rPr>
              <a:t>printf("%22.20f\n",a);</a:t>
            </a:r>
          </a:p>
          <a:p>
            <a:pPr lvl="1" eaLnBrk="1" hangingPunct="1">
              <a:buFontTx/>
              <a:buNone/>
            </a:pPr>
            <a:r>
              <a:rPr lang="en-US">
                <a:latin typeface="Courier New" pitchFamily="49" charset="0"/>
                <a:cs typeface="Courier New" pitchFamily="49" charset="0"/>
              </a:rPr>
              <a:t>}</a:t>
            </a:r>
          </a:p>
          <a:p>
            <a:pPr lvl="1" eaLnBrk="1" hangingPunct="1">
              <a:buFontTx/>
              <a:buNone/>
            </a:pPr>
            <a:r>
              <a:rPr lang="en-US">
                <a:latin typeface="Courier New" pitchFamily="49" charset="0"/>
                <a:cs typeface="Courier New" pitchFamily="49" charset="0"/>
              </a:rPr>
              <a:t>3.14159274101257324219</a:t>
            </a:r>
          </a:p>
          <a:p>
            <a:pPr lvl="1" eaLnBrk="1" hangingPunct="1">
              <a:buFontTx/>
              <a:buNone/>
            </a:pP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ítulo 18"/>
          <p:cNvSpPr>
            <a:spLocks noGrp="1"/>
          </p:cNvSpPr>
          <p:nvPr>
            <p:ph type="title"/>
          </p:nvPr>
        </p:nvSpPr>
        <p:spPr/>
        <p:txBody>
          <a:bodyPr/>
          <a:lstStyle/>
          <a:p>
            <a:r>
              <a:rPr lang="es-ES" dirty="0"/>
              <a:t>Conversión de N a IEEE-754</a:t>
            </a:r>
          </a:p>
        </p:txBody>
      </p:sp>
      <mc:AlternateContent xmlns:mc="http://schemas.openxmlformats.org/markup-compatibility/2006" xmlns:a14="http://schemas.microsoft.com/office/drawing/2010/main">
        <mc:Choice Requires="a14">
          <p:sp>
            <p:nvSpPr>
              <p:cNvPr id="20" name="Marcador de contenido 19"/>
              <p:cNvSpPr>
                <a:spLocks noGrp="1"/>
              </p:cNvSpPr>
              <p:nvPr>
                <p:ph idx="1"/>
              </p:nvPr>
            </p:nvSpPr>
            <p:spPr>
              <a:xfrm>
                <a:off x="270099" y="2156520"/>
                <a:ext cx="9631139" cy="5140018"/>
              </a:xfrm>
            </p:spPr>
            <p:txBody>
              <a:bodyPr>
                <a:noAutofit/>
              </a:bodyPr>
              <a:lstStyle/>
              <a:p>
                <a:r>
                  <a:rPr lang="es-ES" sz="2400" dirty="0"/>
                  <a:t>Paso 1. </a:t>
                </a:r>
                <a:r>
                  <a:rPr lang="es-ES" sz="2400" dirty="0">
                    <a:solidFill>
                      <a:schemeClr val="accent3">
                        <a:lumMod val="50000"/>
                      </a:schemeClr>
                    </a:solidFill>
                  </a:rPr>
                  <a:t>Identificar el signo S</a:t>
                </a:r>
              </a:p>
              <a:p>
                <a:r>
                  <a:rPr lang="es-ES" sz="2400" dirty="0"/>
                  <a:t>Paso 2. </a:t>
                </a:r>
                <a:r>
                  <a:rPr lang="es-ES" sz="2400" dirty="0">
                    <a:solidFill>
                      <a:schemeClr val="accent3">
                        <a:lumMod val="50000"/>
                      </a:schemeClr>
                    </a:solidFill>
                  </a:rPr>
                  <a:t>Expresar el número en formato mantisa· 2</a:t>
                </a:r>
                <a:r>
                  <a:rPr lang="es-ES" sz="2400" baseline="30000" dirty="0">
                    <a:solidFill>
                      <a:schemeClr val="accent3">
                        <a:lumMod val="50000"/>
                      </a:schemeClr>
                    </a:solidFill>
                  </a:rPr>
                  <a:t> exponente</a:t>
                </a:r>
                <a:r>
                  <a:rPr lang="es-ES" sz="2400" dirty="0">
                    <a:solidFill>
                      <a:schemeClr val="accent3">
                        <a:lumMod val="50000"/>
                      </a:schemeClr>
                    </a:solidFill>
                  </a:rPr>
                  <a:t> </a:t>
                </a:r>
              </a:p>
              <a:p>
                <a:pPr lvl="1"/>
                <a:r>
                  <a:rPr lang="es-ES" sz="2000" dirty="0">
                    <a:solidFill>
                      <a:schemeClr val="accent3">
                        <a:lumMod val="50000"/>
                      </a:schemeClr>
                    </a:solidFill>
                  </a:rPr>
                  <a:t>Ya está así! </a:t>
                </a:r>
                <a:r>
                  <a:rPr lang="es-ES" sz="2000" dirty="0"/>
                  <a:t>(vete al paso 3)</a:t>
                </a:r>
              </a:p>
              <a:p>
                <a:pPr lvl="1"/>
                <a:r>
                  <a:rPr lang="es-ES" sz="2000" dirty="0"/>
                  <a:t>Si es entero y relativamente pequeño, </a:t>
                </a:r>
                <a:r>
                  <a:rPr lang="es-ES" sz="2000" dirty="0">
                    <a:solidFill>
                      <a:schemeClr val="accent3">
                        <a:lumMod val="50000"/>
                      </a:schemeClr>
                    </a:solidFill>
                  </a:rPr>
                  <a:t>exprésalo como mantisa· 2</a:t>
                </a:r>
                <a:r>
                  <a:rPr lang="es-ES" sz="2000" baseline="30000" dirty="0">
                    <a:solidFill>
                      <a:schemeClr val="accent3">
                        <a:lumMod val="50000"/>
                      </a:schemeClr>
                    </a:solidFill>
                  </a:rPr>
                  <a:t>0</a:t>
                </a:r>
                <a:r>
                  <a:rPr lang="es-ES" sz="2000" dirty="0">
                    <a:solidFill>
                      <a:schemeClr val="accent3">
                        <a:lumMod val="50000"/>
                      </a:schemeClr>
                    </a:solidFill>
                  </a:rPr>
                  <a:t> </a:t>
                </a:r>
              </a:p>
              <a:p>
                <a:pPr lvl="1"/>
                <a:r>
                  <a:rPr lang="es-ES" sz="2000" dirty="0"/>
                  <a:t>Igual si es entero y fracción, o fracción grande</a:t>
                </a:r>
              </a:p>
              <a:p>
                <a:pPr lvl="1"/>
                <a:r>
                  <a:rPr lang="es-ES" sz="2000" dirty="0"/>
                  <a:t>Lo siguiente no es frecuente, y mucho menos en exámenes de esta asignatura:</a:t>
                </a:r>
              </a:p>
              <a:p>
                <a:pPr lvl="2"/>
                <a:r>
                  <a:rPr lang="es-ES" sz="1700" dirty="0"/>
                  <a:t>Si es un entero relativamente grande, divídelo sucesivamente por 2</a:t>
                </a:r>
              </a:p>
              <a:p>
                <a:pPr lvl="2"/>
                <a:r>
                  <a:rPr lang="es-ES" sz="1700" dirty="0"/>
                  <a:t>Si es fracción y relativamente pequeña, multiplica sucesivamente por 2</a:t>
                </a:r>
              </a:p>
              <a:p>
                <a:pPr lvl="2"/>
                <a:r>
                  <a:rPr lang="es-ES" sz="1700" dirty="0"/>
                  <a:t>Si es entero y muy grande, o fracción muy pequeña, expresado como m·10</a:t>
                </a:r>
                <a:r>
                  <a:rPr lang="es-ES" sz="1700" baseline="30000" dirty="0"/>
                  <a:t> </a:t>
                </a:r>
                <a:r>
                  <a:rPr lang="es-ES" sz="1700" baseline="30000" dirty="0" err="1"/>
                  <a:t>exp</a:t>
                </a:r>
                <a:endParaRPr lang="es-ES" sz="1700" dirty="0"/>
              </a:p>
              <a:p>
                <a:pPr marL="1680210" lvl="4" indent="0">
                  <a:buNone/>
                </a:pPr>
                <a:r>
                  <a:rPr lang="es-ES" sz="1400" dirty="0"/>
                  <a:t>La forma más rápida suele consiste en determinar un valor aproximado para x en esta fórmula</a:t>
                </a:r>
              </a:p>
              <a:p>
                <a:pPr marL="2137410" lvl="5" indent="0">
                  <a:buNone/>
                </a:pPr>
                <a:r>
                  <a:rPr lang="es-ES" sz="1400" dirty="0"/>
                  <a:t>2</a:t>
                </a:r>
                <a:r>
                  <a:rPr lang="es-ES" sz="1400" baseline="30000" dirty="0"/>
                  <a:t> x</a:t>
                </a:r>
                <a:r>
                  <a:rPr lang="es-ES" sz="1400" dirty="0"/>
                  <a:t> </a:t>
                </a:r>
                <a14:m>
                  <m:oMath xmlns:m="http://schemas.openxmlformats.org/officeDocument/2006/math">
                    <m:r>
                      <a:rPr lang="es-ES" sz="1400" i="1" dirty="0" smtClean="0">
                        <a:latin typeface="Cambria Math" panose="02040503050406030204" pitchFamily="18" charset="0"/>
                      </a:rPr>
                      <m:t>≃</m:t>
                    </m:r>
                  </m:oMath>
                </a14:m>
                <a:r>
                  <a:rPr lang="es-ES" sz="1400" dirty="0"/>
                  <a:t> 10</a:t>
                </a:r>
                <a:r>
                  <a:rPr lang="es-ES" sz="1400" baseline="30000" dirty="0"/>
                  <a:t> exponente</a:t>
                </a:r>
                <a:r>
                  <a:rPr lang="es-ES" sz="1400" dirty="0"/>
                  <a:t>  y a partir de ahí, calcular el coeficiente que permita la conversión</a:t>
                </a:r>
              </a:p>
              <a:p>
                <a:pPr lvl="1"/>
                <a:endParaRPr lang="es-ES" sz="2000" dirty="0"/>
              </a:p>
            </p:txBody>
          </p:sp>
        </mc:Choice>
        <mc:Fallback xmlns="">
          <p:sp>
            <p:nvSpPr>
              <p:cNvPr id="20" name="Marcador de contenido 19"/>
              <p:cNvSpPr>
                <a:spLocks noGrp="1" noRot="1" noChangeAspect="1" noMove="1" noResize="1" noEditPoints="1" noAdjustHandles="1" noChangeArrowheads="1" noChangeShapeType="1" noTextEdit="1"/>
              </p:cNvSpPr>
              <p:nvPr>
                <p:ph idx="1"/>
              </p:nvPr>
            </p:nvSpPr>
            <p:spPr>
              <a:xfrm>
                <a:off x="270099" y="2156520"/>
                <a:ext cx="9631139" cy="5140018"/>
              </a:xfrm>
              <a:blipFill rotWithShape="1">
                <a:blip r:embed="rId2"/>
                <a:stretch>
                  <a:fillRect l="-253" t="-712"/>
                </a:stretch>
              </a:blipFill>
            </p:spPr>
            <p:txBody>
              <a:bodyPr/>
              <a:lstStyle/>
              <a:p>
                <a:r>
                  <a:rPr lang="es-ES">
                    <a:noFill/>
                  </a:rPr>
                  <a:t> </a:t>
                </a:r>
              </a:p>
            </p:txBody>
          </p:sp>
        </mc:Fallback>
      </mc:AlternateContent>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Conversión de N a IEEE-754 (2)</a:t>
            </a:r>
          </a:p>
        </p:txBody>
      </p:sp>
      <p:sp>
        <p:nvSpPr>
          <p:cNvPr id="3" name="Marcador de contenido 2"/>
          <p:cNvSpPr>
            <a:spLocks noGrp="1"/>
          </p:cNvSpPr>
          <p:nvPr>
            <p:ph idx="1"/>
          </p:nvPr>
        </p:nvSpPr>
        <p:spPr>
          <a:xfrm>
            <a:off x="270099" y="1440180"/>
            <a:ext cx="9433047" cy="5832729"/>
          </a:xfrm>
        </p:spPr>
        <p:txBody>
          <a:bodyPr>
            <a:normAutofit/>
          </a:bodyPr>
          <a:lstStyle/>
          <a:p>
            <a:r>
              <a:rPr lang="es-ES" sz="2800" dirty="0"/>
              <a:t>Paso 3. (Innecesario) </a:t>
            </a:r>
            <a:r>
              <a:rPr lang="es-ES" sz="2800" dirty="0">
                <a:solidFill>
                  <a:schemeClr val="accent3">
                    <a:lumMod val="50000"/>
                  </a:schemeClr>
                </a:solidFill>
              </a:rPr>
              <a:t>Intenta facilitar el paso 4</a:t>
            </a:r>
          </a:p>
          <a:p>
            <a:pPr lvl="1"/>
            <a:r>
              <a:rPr lang="es-ES" sz="2400" dirty="0"/>
              <a:t>Si la parte fracción de la mantisa es 0.5, 0.25, 0.125, 0.0625 o alguna de sus sumas combinadas, lo más probable es que se pueda convertir a un entero. (Prueba a multiplicar la mantisa por 2 sucesivamente, a ver si se simplifica)</a:t>
            </a:r>
          </a:p>
          <a:p>
            <a:pPr lvl="3"/>
            <a:r>
              <a:rPr lang="es-ES" sz="1800" dirty="0"/>
              <a:t>Ejemplo   2.875  = 23·2-3</a:t>
            </a:r>
          </a:p>
          <a:p>
            <a:r>
              <a:rPr lang="es-ES" sz="2800" dirty="0"/>
              <a:t>Paso 4. </a:t>
            </a:r>
            <a:r>
              <a:rPr lang="es-ES" sz="2800" dirty="0">
                <a:solidFill>
                  <a:schemeClr val="accent3">
                    <a:lumMod val="50000"/>
                  </a:schemeClr>
                </a:solidFill>
              </a:rPr>
              <a:t>Convierte la mantisa a binario</a:t>
            </a:r>
            <a:r>
              <a:rPr lang="es-ES" sz="2800" dirty="0"/>
              <a:t>, usando el procedimiento ya conocido</a:t>
            </a:r>
          </a:p>
          <a:p>
            <a:r>
              <a:rPr lang="es-ES" sz="2800" dirty="0"/>
              <a:t>Paso 5. </a:t>
            </a:r>
            <a:r>
              <a:rPr lang="es-ES" sz="2800" dirty="0">
                <a:solidFill>
                  <a:schemeClr val="accent3">
                    <a:lumMod val="50000"/>
                  </a:schemeClr>
                </a:solidFill>
              </a:rPr>
              <a:t>Normaliza, flotando la coma y cambiando el exponente</a:t>
            </a:r>
          </a:p>
          <a:p>
            <a:r>
              <a:rPr lang="es-ES" sz="2800" dirty="0"/>
              <a:t>Paso 6. </a:t>
            </a:r>
            <a:r>
              <a:rPr lang="es-ES" sz="2800" dirty="0">
                <a:solidFill>
                  <a:schemeClr val="accent3">
                    <a:lumMod val="50000"/>
                  </a:schemeClr>
                </a:solidFill>
              </a:rPr>
              <a:t>Suma 127 al exponente y representa en </a:t>
            </a:r>
            <a:r>
              <a:rPr lang="es-ES" sz="2800" dirty="0" err="1">
                <a:solidFill>
                  <a:schemeClr val="accent3">
                    <a:lumMod val="50000"/>
                  </a:schemeClr>
                </a:solidFill>
              </a:rPr>
              <a:t>bn</a:t>
            </a:r>
            <a:r>
              <a:rPr lang="es-ES" sz="2800" dirty="0">
                <a:solidFill>
                  <a:schemeClr val="accent3">
                    <a:lumMod val="50000"/>
                  </a:schemeClr>
                </a:solidFill>
              </a:rPr>
              <a:t> con 8 bits!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Conversión desde IEEE754</a:t>
            </a:r>
          </a:p>
        </p:txBody>
      </p:sp>
      <p:sp>
        <p:nvSpPr>
          <p:cNvPr id="3" name="2 Marcador de contenido"/>
          <p:cNvSpPr>
            <a:spLocks noGrp="1"/>
          </p:cNvSpPr>
          <p:nvPr>
            <p:ph sz="quarter" idx="1"/>
          </p:nvPr>
        </p:nvSpPr>
        <p:spPr/>
        <p:txBody>
          <a:bodyPr/>
          <a:lstStyle/>
          <a:p>
            <a:r>
              <a:rPr lang="es-ES" dirty="0"/>
              <a:t>Simplemente, Convierte el exponente a decimal y aplica la expresión</a:t>
            </a:r>
          </a:p>
          <a:p>
            <a:endParaRPr lang="es-ES" dirty="0"/>
          </a:p>
          <a:p>
            <a:pPr marL="0" indent="0" algn="ctr">
              <a:buNone/>
            </a:pPr>
            <a:r>
              <a:rPr lang="es-ES_tradnl" dirty="0"/>
              <a:t>(-1)</a:t>
            </a:r>
            <a:r>
              <a:rPr lang="es-ES_tradnl" baseline="30000" dirty="0"/>
              <a:t>S</a:t>
            </a:r>
            <a:r>
              <a:rPr lang="es-ES_tradnl" dirty="0"/>
              <a:t>· 1.M · 2 </a:t>
            </a:r>
            <a:r>
              <a:rPr lang="es-ES_tradnl" baseline="30000" dirty="0"/>
              <a:t>(E-127)</a:t>
            </a:r>
            <a:endParaRPr lang="es-ES" baseline="30000" dirty="0"/>
          </a:p>
          <a:p>
            <a:endParaRPr lang="es-ES" dirty="0"/>
          </a:p>
          <a:p>
            <a:r>
              <a:rPr lang="es-ES" dirty="0"/>
              <a:t>Y si es necesario, convierte la mantisa </a:t>
            </a:r>
            <a:r>
              <a:rPr lang="es-ES"/>
              <a:t>a base 10</a:t>
            </a:r>
            <a:endParaRPr lang="es-ES" dirty="0"/>
          </a:p>
        </p:txBody>
      </p:sp>
    </p:spTree>
    <p:extLst>
      <p:ext uri="{BB962C8B-B14F-4D97-AF65-F5344CB8AC3E}">
        <p14:creationId xmlns:p14="http://schemas.microsoft.com/office/powerpoint/2010/main" val="33045736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1026"/>
          <p:cNvSpPr>
            <a:spLocks noGrp="1" noChangeArrowheads="1"/>
          </p:cNvSpPr>
          <p:nvPr>
            <p:ph type="title"/>
          </p:nvPr>
        </p:nvSpPr>
        <p:spPr/>
        <p:txBody>
          <a:bodyPr/>
          <a:lstStyle/>
          <a:p>
            <a:pPr eaLnBrk="1" hangingPunct="1"/>
            <a:r>
              <a:rPr lang="es-ES_tradnl"/>
              <a:t>Casos especiales</a:t>
            </a:r>
            <a:endParaRPr lang="es-ES"/>
          </a:p>
        </p:txBody>
      </p:sp>
      <p:sp>
        <p:nvSpPr>
          <p:cNvPr id="79876" name="Rectangle 1027"/>
          <p:cNvSpPr>
            <a:spLocks noGrp="1" noChangeArrowheads="1"/>
          </p:cNvSpPr>
          <p:nvPr>
            <p:ph sz="quarter" idx="1"/>
          </p:nvPr>
        </p:nvSpPr>
        <p:spPr/>
        <p:txBody>
          <a:bodyPr/>
          <a:lstStyle/>
          <a:p>
            <a:pPr eaLnBrk="1" hangingPunct="1"/>
            <a:r>
              <a:rPr lang="es-ES_tradnl"/>
              <a:t>E=255 (11111111) </a:t>
            </a:r>
          </a:p>
          <a:p>
            <a:pPr lvl="1" eaLnBrk="1" hangingPunct="1"/>
            <a:r>
              <a:rPr lang="es-ES_tradnl"/>
              <a:t>M=0</a:t>
            </a:r>
          </a:p>
          <a:p>
            <a:pPr lvl="2" eaLnBrk="1" hangingPunct="1"/>
            <a:r>
              <a:rPr lang="es-ES_tradnl"/>
              <a:t>S=0  	</a:t>
            </a:r>
            <a:r>
              <a:rPr lang="es-ES_tradnl">
                <a:sym typeface="Symbol" pitchFamily="18" charset="2"/>
              </a:rPr>
              <a:t> + </a:t>
            </a:r>
            <a:endParaRPr lang="es-ES_tradnl"/>
          </a:p>
          <a:p>
            <a:pPr lvl="2" eaLnBrk="1" hangingPunct="1"/>
            <a:r>
              <a:rPr lang="es-ES_tradnl"/>
              <a:t>S=1 	</a:t>
            </a:r>
            <a:r>
              <a:rPr lang="es-ES_tradnl">
                <a:sym typeface="Symbol" pitchFamily="18" charset="2"/>
              </a:rPr>
              <a:t> - </a:t>
            </a:r>
            <a:endParaRPr lang="es-ES_tradnl"/>
          </a:p>
          <a:p>
            <a:pPr lvl="1" eaLnBrk="1" hangingPunct="1"/>
            <a:r>
              <a:rPr lang="es-ES_tradnl"/>
              <a:t>M</a:t>
            </a:r>
            <a:r>
              <a:rPr lang="es-ES_tradnl">
                <a:sym typeface="Symbol" pitchFamily="18" charset="2"/>
              </a:rPr>
              <a:t>0 	 NaN   (Not A Number)</a:t>
            </a:r>
          </a:p>
          <a:p>
            <a:pPr eaLnBrk="1" hangingPunct="1"/>
            <a:r>
              <a:rPr lang="es-ES_tradnl"/>
              <a:t>E=0 (00000000) </a:t>
            </a:r>
          </a:p>
          <a:p>
            <a:pPr lvl="1" eaLnBrk="1" hangingPunct="1"/>
            <a:r>
              <a:rPr lang="es-ES_tradnl"/>
              <a:t>M=0	</a:t>
            </a:r>
            <a:r>
              <a:rPr lang="es-ES_tradnl">
                <a:sym typeface="Symbol" pitchFamily="18" charset="2"/>
              </a:rPr>
              <a:t> 0</a:t>
            </a:r>
            <a:endParaRPr lang="es-ES_tradnl"/>
          </a:p>
          <a:p>
            <a:pPr lvl="1" eaLnBrk="1" hangingPunct="1"/>
            <a:r>
              <a:rPr lang="es-ES_tradnl"/>
              <a:t>M</a:t>
            </a:r>
            <a:r>
              <a:rPr lang="es-ES_tradnl">
                <a:sym typeface="Symbol" pitchFamily="18" charset="2"/>
              </a:rPr>
              <a:t>0 	 (-1)</a:t>
            </a:r>
            <a:r>
              <a:rPr lang="es-ES_tradnl" baseline="30000">
                <a:sym typeface="Symbol" pitchFamily="18" charset="2"/>
              </a:rPr>
              <a:t>s</a:t>
            </a:r>
            <a:r>
              <a:rPr lang="es-ES_tradnl">
                <a:sym typeface="Symbol" pitchFamily="18" charset="2"/>
              </a:rPr>
              <a:t>· 0.M · 2</a:t>
            </a:r>
            <a:r>
              <a:rPr lang="es-ES_tradnl" baseline="30000">
                <a:sym typeface="Symbol" pitchFamily="18" charset="2"/>
              </a:rPr>
              <a:t>-126</a:t>
            </a:r>
            <a:r>
              <a:rPr lang="es-ES_tradnl">
                <a:sym typeface="Symbol" pitchFamily="18" charset="2"/>
              </a:rPr>
              <a:t>  (no está normalizado)</a:t>
            </a:r>
            <a:endParaRPr lang="es-ES">
              <a:sym typeface="Symbol" pitchFamily="18" charset="2"/>
            </a:endParaRPr>
          </a:p>
          <a:p>
            <a:pPr lvl="1" eaLnBrk="1" hangingPunct="1"/>
            <a:endParaRPr lang="es-ES">
              <a:sym typeface="Symbol" pitchFamily="18" charset="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pPr eaLnBrk="1" hangingPunct="1"/>
            <a:r>
              <a:rPr lang="es-ES_tradnl"/>
              <a:t>IEEE–754 de 64 bits</a:t>
            </a:r>
            <a:endParaRPr lang="es-ES"/>
          </a:p>
        </p:txBody>
      </p:sp>
      <p:sp>
        <p:nvSpPr>
          <p:cNvPr id="80900" name="Rectangle 3"/>
          <p:cNvSpPr>
            <a:spLocks noGrp="1" noChangeArrowheads="1"/>
          </p:cNvSpPr>
          <p:nvPr>
            <p:ph sz="quarter" idx="1"/>
          </p:nvPr>
        </p:nvSpPr>
        <p:spPr/>
        <p:txBody>
          <a:bodyPr/>
          <a:lstStyle/>
          <a:p>
            <a:pPr eaLnBrk="1" hangingPunct="1"/>
            <a:r>
              <a:rPr lang="es-ES_tradnl"/>
              <a:t>11 bits para exponentes  (rangos de 10</a:t>
            </a:r>
            <a:r>
              <a:rPr lang="es-ES_tradnl">
                <a:sym typeface="Symbol" pitchFamily="18" charset="2"/>
              </a:rPr>
              <a:t></a:t>
            </a:r>
            <a:r>
              <a:rPr lang="es-ES_tradnl"/>
              <a:t>308 !)</a:t>
            </a:r>
          </a:p>
          <a:p>
            <a:pPr eaLnBrk="1" hangingPunct="1"/>
            <a:r>
              <a:rPr lang="es-ES_tradnl"/>
              <a:t>52 bits para mantisa (precisión equivalente a 15 dígitos en base 10)</a:t>
            </a:r>
            <a:endParaRPr lang="es-ES"/>
          </a:p>
        </p:txBody>
      </p:sp>
      <p:sp>
        <p:nvSpPr>
          <p:cNvPr id="80901" name="Rectangle 4"/>
          <p:cNvSpPr>
            <a:spLocks noChangeArrowheads="1"/>
          </p:cNvSpPr>
          <p:nvPr/>
        </p:nvSpPr>
        <p:spPr bwMode="auto">
          <a:xfrm>
            <a:off x="2330450" y="4410075"/>
            <a:ext cx="7570788" cy="3179763"/>
          </a:xfrm>
          <a:prstGeom prst="rect">
            <a:avLst/>
          </a:prstGeom>
          <a:noFill/>
          <a:ln w="9525">
            <a:noFill/>
            <a:miter lim="800000"/>
            <a:headEnd/>
            <a:tailEnd/>
          </a:ln>
        </p:spPr>
        <p:txBody>
          <a:bodyPr lIns="100191" tIns="50095" rIns="100191" bIns="50095">
            <a:spAutoFit/>
          </a:bodyPr>
          <a:lstStyle/>
          <a:p>
            <a:pPr algn="l" defTabSz="1001713">
              <a:spcBef>
                <a:spcPct val="50000"/>
              </a:spcBef>
            </a:pPr>
            <a:r>
              <a:rPr lang="en-US" sz="2000">
                <a:latin typeface="Courier New" pitchFamily="49" charset="0"/>
                <a:cs typeface="Courier New" pitchFamily="49" charset="0"/>
              </a:rPr>
              <a:t>double a=3.14159263523452345;</a:t>
            </a:r>
          </a:p>
          <a:p>
            <a:pPr algn="l" defTabSz="1001713">
              <a:spcBef>
                <a:spcPct val="50000"/>
              </a:spcBef>
            </a:pPr>
            <a:r>
              <a:rPr lang="en-US" sz="2000">
                <a:latin typeface="Courier New" pitchFamily="49" charset="0"/>
                <a:cs typeface="Courier New" pitchFamily="49" charset="0"/>
              </a:rPr>
              <a:t>main()</a:t>
            </a:r>
          </a:p>
          <a:p>
            <a:pPr algn="l" defTabSz="1001713">
              <a:spcBef>
                <a:spcPct val="50000"/>
              </a:spcBef>
            </a:pPr>
            <a:r>
              <a:rPr lang="en-US" sz="2000">
                <a:latin typeface="Courier New" pitchFamily="49" charset="0"/>
                <a:cs typeface="Courier New" pitchFamily="49" charset="0"/>
              </a:rPr>
              <a:t>{</a:t>
            </a:r>
          </a:p>
          <a:p>
            <a:pPr algn="l" defTabSz="1001713">
              <a:spcBef>
                <a:spcPct val="50000"/>
              </a:spcBef>
            </a:pPr>
            <a:r>
              <a:rPr lang="en-US" sz="2000">
                <a:latin typeface="Courier New" pitchFamily="49" charset="0"/>
                <a:cs typeface="Courier New" pitchFamily="49" charset="0"/>
              </a:rPr>
              <a:t>printf("%22.20f\n",a);</a:t>
            </a:r>
          </a:p>
          <a:p>
            <a:pPr algn="l" defTabSz="1001713">
              <a:spcBef>
                <a:spcPct val="50000"/>
              </a:spcBef>
            </a:pPr>
            <a:r>
              <a:rPr lang="en-US" sz="2000">
                <a:latin typeface="Courier New" pitchFamily="49" charset="0"/>
                <a:cs typeface="Courier New" pitchFamily="49" charset="0"/>
              </a:rPr>
              <a:t>}</a:t>
            </a:r>
          </a:p>
          <a:p>
            <a:pPr algn="l" defTabSz="1001713">
              <a:spcBef>
                <a:spcPct val="50000"/>
              </a:spcBef>
            </a:pPr>
            <a:r>
              <a:rPr lang="en-US" sz="2000">
                <a:latin typeface="Courier New" pitchFamily="49" charset="0"/>
                <a:cs typeface="Courier New" pitchFamily="49" charset="0"/>
              </a:rPr>
              <a:t>3.14159263523452336742</a:t>
            </a:r>
          </a:p>
          <a:p>
            <a:pPr algn="l" defTabSz="1001713">
              <a:spcBef>
                <a:spcPct val="50000"/>
              </a:spcBef>
            </a:pPr>
            <a:endParaRPr lang="es-ES_tradnl" sz="2000">
              <a:latin typeface="Courier New" pitchFamily="49" charset="0"/>
              <a:cs typeface="Courier New" pitchFamily="49"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ctrTitle"/>
          </p:nvPr>
        </p:nvSpPr>
        <p:spPr>
          <a:xfrm>
            <a:off x="558131" y="4338538"/>
            <a:ext cx="8415338" cy="1350962"/>
          </a:xfrm>
        </p:spPr>
        <p:txBody>
          <a:bodyPr/>
          <a:lstStyle/>
          <a:p>
            <a:pPr eaLnBrk="1" hangingPunct="1"/>
            <a:r>
              <a:rPr lang="es-ES_tradnl" dirty="0"/>
              <a:t>Representación de datos alfanuméricos</a:t>
            </a:r>
            <a:endParaRPr lang="es-E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pPr eaLnBrk="1" hangingPunct="1"/>
            <a:r>
              <a:rPr lang="es-ES_tradnl"/>
              <a:t>ASCII</a:t>
            </a:r>
            <a:endParaRPr lang="es-ES"/>
          </a:p>
        </p:txBody>
      </p:sp>
      <p:pic>
        <p:nvPicPr>
          <p:cNvPr id="82948" name="Picture 3" descr="ASCII"/>
          <p:cNvPicPr>
            <a:picLocks noChangeAspect="1" noChangeArrowheads="1"/>
          </p:cNvPicPr>
          <p:nvPr/>
        </p:nvPicPr>
        <p:blipFill>
          <a:blip r:embed="rId3" cstate="print"/>
          <a:srcRect/>
          <a:stretch>
            <a:fillRect/>
          </a:stretch>
        </p:blipFill>
        <p:spPr bwMode="auto">
          <a:xfrm>
            <a:off x="1565275" y="2085975"/>
            <a:ext cx="6770688" cy="3927475"/>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74155" y="378098"/>
            <a:ext cx="8415338" cy="846906"/>
          </a:xfrm>
        </p:spPr>
        <p:txBody>
          <a:bodyPr/>
          <a:lstStyle/>
          <a:p>
            <a:r>
              <a:rPr lang="en-US" dirty="0"/>
              <a:t>UNICODE</a:t>
            </a:r>
          </a:p>
        </p:txBody>
      </p:sp>
      <p:sp>
        <p:nvSpPr>
          <p:cNvPr id="4" name="3 Marcador de contenido"/>
          <p:cNvSpPr>
            <a:spLocks noGrp="1"/>
          </p:cNvSpPr>
          <p:nvPr>
            <p:ph sz="quarter" idx="1"/>
          </p:nvPr>
        </p:nvSpPr>
        <p:spPr>
          <a:xfrm>
            <a:off x="774154" y="1602234"/>
            <a:ext cx="9127083" cy="5616624"/>
          </a:xfrm>
        </p:spPr>
        <p:txBody>
          <a:bodyPr>
            <a:normAutofit fontScale="77500" lnSpcReduction="20000"/>
          </a:bodyPr>
          <a:lstStyle/>
          <a:p>
            <a:r>
              <a:rPr lang="en-US" dirty="0" err="1"/>
              <a:t>Lista</a:t>
            </a:r>
            <a:r>
              <a:rPr lang="en-US" dirty="0"/>
              <a:t> </a:t>
            </a:r>
            <a:r>
              <a:rPr lang="en-US" dirty="0" err="1"/>
              <a:t>ordenada</a:t>
            </a:r>
            <a:r>
              <a:rPr lang="en-US" dirty="0"/>
              <a:t> de </a:t>
            </a:r>
            <a:r>
              <a:rPr lang="en-US" dirty="0" err="1"/>
              <a:t>todos</a:t>
            </a:r>
            <a:r>
              <a:rPr lang="en-US" dirty="0"/>
              <a:t> los </a:t>
            </a:r>
            <a:r>
              <a:rPr lang="en-US" dirty="0" err="1"/>
              <a:t>caracteres</a:t>
            </a:r>
            <a:r>
              <a:rPr lang="en-US" dirty="0"/>
              <a:t> </a:t>
            </a:r>
            <a:r>
              <a:rPr lang="en-US" dirty="0" err="1"/>
              <a:t>conocidos</a:t>
            </a:r>
            <a:endParaRPr lang="en-US" dirty="0"/>
          </a:p>
          <a:p>
            <a:pPr lvl="1"/>
            <a:r>
              <a:rPr lang="en-US" dirty="0"/>
              <a:t>Universal Character Set</a:t>
            </a:r>
          </a:p>
          <a:p>
            <a:pPr lvl="1"/>
            <a:r>
              <a:rPr lang="en-US" dirty="0"/>
              <a:t>Code Point (¿</a:t>
            </a:r>
            <a:r>
              <a:rPr lang="en-US" dirty="0" err="1"/>
              <a:t>por</a:t>
            </a:r>
            <a:r>
              <a:rPr lang="en-US" dirty="0"/>
              <a:t> </a:t>
            </a:r>
            <a:r>
              <a:rPr lang="en-US" dirty="0" err="1"/>
              <a:t>qué</a:t>
            </a:r>
            <a:r>
              <a:rPr lang="en-US" dirty="0"/>
              <a:t> no </a:t>
            </a:r>
            <a:r>
              <a:rPr lang="en-US" dirty="0" err="1"/>
              <a:t>llamarlo</a:t>
            </a:r>
            <a:r>
              <a:rPr lang="en-US" dirty="0"/>
              <a:t> </a:t>
            </a:r>
            <a:r>
              <a:rPr lang="en-US" dirty="0" err="1"/>
              <a:t>identificador</a:t>
            </a:r>
            <a:r>
              <a:rPr lang="en-US" dirty="0"/>
              <a:t> de </a:t>
            </a:r>
            <a:r>
              <a:rPr lang="en-US" dirty="0" err="1"/>
              <a:t>carácter</a:t>
            </a:r>
            <a:r>
              <a:rPr lang="en-US" dirty="0"/>
              <a:t>?)</a:t>
            </a:r>
          </a:p>
          <a:p>
            <a:r>
              <a:rPr lang="en-US" dirty="0"/>
              <a:t>¿8bit, 16bit, 32bit?</a:t>
            </a:r>
          </a:p>
          <a:p>
            <a:pPr lvl="1"/>
            <a:r>
              <a:rPr lang="en-US" dirty="0" err="1"/>
              <a:t>Opc</a:t>
            </a:r>
            <a:r>
              <a:rPr lang="en-US" dirty="0"/>
              <a:t>. A: </a:t>
            </a:r>
            <a:r>
              <a:rPr lang="en-US" dirty="0" err="1"/>
              <a:t>Compromiso</a:t>
            </a:r>
            <a:r>
              <a:rPr lang="en-US" dirty="0"/>
              <a:t> entre </a:t>
            </a:r>
            <a:r>
              <a:rPr lang="en-US" dirty="0" err="1"/>
              <a:t>eficiencia</a:t>
            </a:r>
            <a:r>
              <a:rPr lang="en-US" dirty="0"/>
              <a:t> y </a:t>
            </a:r>
            <a:r>
              <a:rPr lang="en-US" dirty="0" err="1"/>
              <a:t>universalidad</a:t>
            </a:r>
            <a:endParaRPr lang="en-US" dirty="0"/>
          </a:p>
          <a:p>
            <a:pPr lvl="1"/>
            <a:r>
              <a:rPr lang="en-US" dirty="0" err="1"/>
              <a:t>Opc</a:t>
            </a:r>
            <a:r>
              <a:rPr lang="en-US" dirty="0"/>
              <a:t>. B: UTF-8 </a:t>
            </a:r>
            <a:r>
              <a:rPr lang="en-US" b="1" dirty="0">
                <a:solidFill>
                  <a:schemeClr val="accent1">
                    <a:lumMod val="75000"/>
                  </a:schemeClr>
                </a:solidFill>
                <a:sym typeface="Wingdings 2"/>
              </a:rPr>
              <a:t></a:t>
            </a:r>
            <a:endParaRPr lang="en-US" b="1" dirty="0">
              <a:solidFill>
                <a:schemeClr val="accent1">
                  <a:lumMod val="75000"/>
                </a:schemeClr>
              </a:solidFill>
            </a:endParaRPr>
          </a:p>
          <a:p>
            <a:pPr lvl="2"/>
            <a:r>
              <a:rPr lang="en-US" dirty="0" err="1"/>
              <a:t>Utilizar</a:t>
            </a:r>
            <a:r>
              <a:rPr lang="en-US" dirty="0"/>
              <a:t> 1 (</a:t>
            </a:r>
            <a:r>
              <a:rPr lang="en-US" dirty="0" err="1"/>
              <a:t>ascii</a:t>
            </a:r>
            <a:r>
              <a:rPr lang="en-US" dirty="0"/>
              <a:t>), 2 o 4 bytes (n </a:t>
            </a:r>
            <a:r>
              <a:rPr lang="en-US" dirty="0" err="1"/>
              <a:t>ascii</a:t>
            </a:r>
            <a:r>
              <a:rPr lang="en-US" dirty="0"/>
              <a:t>)</a:t>
            </a:r>
          </a:p>
          <a:p>
            <a:pPr lvl="2"/>
            <a:r>
              <a:rPr lang="en-US" dirty="0"/>
              <a:t>1 byte, a </a:t>
            </a:r>
            <a:r>
              <a:rPr lang="en-US" dirty="0" err="1"/>
              <a:t>menos</a:t>
            </a:r>
            <a:r>
              <a:rPr lang="en-US" dirty="0"/>
              <a:t> </a:t>
            </a:r>
            <a:r>
              <a:rPr lang="en-US" dirty="0" err="1"/>
              <a:t>que</a:t>
            </a:r>
            <a:r>
              <a:rPr lang="en-US" dirty="0"/>
              <a:t> sea 11XXXXXX (</a:t>
            </a:r>
            <a:r>
              <a:rPr lang="en-US" dirty="0" err="1"/>
              <a:t>multibyte</a:t>
            </a:r>
            <a:r>
              <a:rPr lang="en-US" dirty="0"/>
              <a:t> char)</a:t>
            </a:r>
          </a:p>
          <a:p>
            <a:pPr lvl="2"/>
            <a:r>
              <a:rPr lang="en-US" dirty="0"/>
              <a:t>10XXXXXX (continuation chars)</a:t>
            </a:r>
          </a:p>
          <a:p>
            <a:pPr lvl="2"/>
            <a:endParaRPr lang="en-US" dirty="0"/>
          </a:p>
          <a:p>
            <a:pPr lvl="2"/>
            <a:endParaRPr lang="en-US" dirty="0"/>
          </a:p>
          <a:p>
            <a:pPr lvl="2"/>
            <a:endParaRPr lang="en-US" dirty="0"/>
          </a:p>
          <a:p>
            <a:pPr lvl="2"/>
            <a:endParaRPr lang="en-US" dirty="0"/>
          </a:p>
          <a:p>
            <a:endParaRPr lang="en-US" dirty="0"/>
          </a:p>
          <a:p>
            <a:r>
              <a:rPr lang="en-US" dirty="0"/>
              <a:t>UNICODE </a:t>
            </a:r>
            <a:r>
              <a:rPr lang="en-US" dirty="0" err="1"/>
              <a:t>también</a:t>
            </a:r>
            <a:r>
              <a:rPr lang="en-US" dirty="0"/>
              <a:t> define UTF-16 y UTF-32</a:t>
            </a:r>
          </a:p>
          <a:p>
            <a:pPr lvl="1"/>
            <a:r>
              <a:rPr lang="en-US" dirty="0" err="1"/>
              <a:t>necesitan</a:t>
            </a:r>
            <a:r>
              <a:rPr lang="en-US" dirty="0"/>
              <a:t> </a:t>
            </a:r>
            <a:r>
              <a:rPr lang="en-US" dirty="0" err="1"/>
              <a:t>especificar</a:t>
            </a:r>
            <a:r>
              <a:rPr lang="en-US" dirty="0"/>
              <a:t> </a:t>
            </a:r>
            <a:r>
              <a:rPr lang="en-US" dirty="0" err="1"/>
              <a:t>endianismo</a:t>
            </a:r>
            <a:endParaRPr lang="en-US" dirty="0"/>
          </a:p>
          <a:p>
            <a:pPr lvl="1"/>
            <a:r>
              <a:rPr lang="en-US" dirty="0"/>
              <a:t>Byte Ordering Mask: FEFF (big), FFFE (little)</a:t>
            </a:r>
          </a:p>
          <a:p>
            <a:pPr lvl="1"/>
            <a:endParaRPr lang="en-US" dirty="0"/>
          </a:p>
          <a:p>
            <a:pPr lvl="2"/>
            <a:endParaRPr lang="en-US" dirty="0"/>
          </a:p>
        </p:txBody>
      </p:sp>
      <p:sp>
        <p:nvSpPr>
          <p:cNvPr id="3" name="2 CuadroTexto"/>
          <p:cNvSpPr txBox="1"/>
          <p:nvPr/>
        </p:nvSpPr>
        <p:spPr>
          <a:xfrm>
            <a:off x="1206203" y="4842594"/>
            <a:ext cx="2952328" cy="707886"/>
          </a:xfrm>
          <a:prstGeom prst="rect">
            <a:avLst/>
          </a:prstGeom>
          <a:noFill/>
        </p:spPr>
        <p:txBody>
          <a:bodyPr wrap="square" rtlCol="0">
            <a:spAutoFit/>
          </a:bodyPr>
          <a:lstStyle/>
          <a:p>
            <a:pPr algn="l"/>
            <a:r>
              <a:rPr lang="en-US" sz="2000" dirty="0" err="1"/>
              <a:t>Hola</a:t>
            </a:r>
            <a:r>
              <a:rPr lang="en-US" sz="2000" dirty="0"/>
              <a:t> </a:t>
            </a:r>
            <a:r>
              <a:rPr lang="en-US" sz="2000" dirty="0" err="1"/>
              <a:t>este</a:t>
            </a:r>
            <a:r>
              <a:rPr lang="en-US" sz="2000" dirty="0"/>
              <a:t> </a:t>
            </a:r>
            <a:r>
              <a:rPr lang="en-US" sz="2000" dirty="0" err="1"/>
              <a:t>es</a:t>
            </a:r>
            <a:r>
              <a:rPr lang="en-US" sz="2000" dirty="0"/>
              <a:t> un </a:t>
            </a:r>
            <a:r>
              <a:rPr lang="en-US" sz="2000" dirty="0" err="1"/>
              <a:t>ejemplo</a:t>
            </a:r>
            <a:r>
              <a:rPr lang="en-US" sz="2000" dirty="0"/>
              <a:t>:</a:t>
            </a:r>
          </a:p>
          <a:p>
            <a:pPr algn="l"/>
            <a:r>
              <a:rPr lang="ar-AE" sz="2000" dirty="0"/>
              <a:t>وسایل </a:t>
            </a:r>
            <a:endParaRPr lang="en-US" sz="2000" dirty="0"/>
          </a:p>
        </p:txBody>
      </p:sp>
      <p:pic>
        <p:nvPicPr>
          <p:cNvPr id="27136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747" t="40254" r="7506" b="20989"/>
          <a:stretch/>
        </p:blipFill>
        <p:spPr bwMode="auto">
          <a:xfrm>
            <a:off x="3870499" y="4842296"/>
            <a:ext cx="4885283" cy="70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9368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s-ES_tradnl"/>
              <a:t>Inconvenientes:</a:t>
            </a:r>
            <a:endParaRPr lang="es-ES"/>
          </a:p>
        </p:txBody>
      </p:sp>
      <p:sp>
        <p:nvSpPr>
          <p:cNvPr id="17412" name="Rectangle 3"/>
          <p:cNvSpPr>
            <a:spLocks noGrp="1" noChangeArrowheads="1"/>
          </p:cNvSpPr>
          <p:nvPr>
            <p:ph sz="quarter" idx="1"/>
          </p:nvPr>
        </p:nvSpPr>
        <p:spPr/>
        <p:txBody>
          <a:bodyPr/>
          <a:lstStyle/>
          <a:p>
            <a:pPr eaLnBrk="1" hangingPunct="1"/>
            <a:r>
              <a:rPr lang="es-ES_tradnl" dirty="0"/>
              <a:t>Símbolos iguales para instrucciones y datos</a:t>
            </a:r>
          </a:p>
          <a:p>
            <a:pPr eaLnBrk="1" hangingPunct="1"/>
            <a:r>
              <a:rPr lang="es-ES_tradnl" dirty="0">
                <a:latin typeface="Arial" panose="020B0604020202020204" pitchFamily="34" charset="0"/>
                <a:cs typeface="Arial" panose="020B0604020202020204" pitchFamily="34" charset="0"/>
              </a:rPr>
              <a:t>0010100101             </a:t>
            </a:r>
            <a:r>
              <a:rPr lang="es-ES_tradnl" sz="3900" dirty="0">
                <a:latin typeface="Arial" panose="020B0604020202020204" pitchFamily="34" charset="0"/>
                <a:cs typeface="Arial" panose="020B0604020202020204" pitchFamily="34" charset="0"/>
              </a:rPr>
              <a:t>?</a:t>
            </a:r>
            <a:r>
              <a:rPr lang="es-ES_tradnl" dirty="0">
                <a:latin typeface="Arial" panose="020B0604020202020204" pitchFamily="34" charset="0"/>
                <a:cs typeface="Arial" panose="020B0604020202020204" pitchFamily="34" charset="0"/>
              </a:rPr>
              <a:t> </a:t>
            </a:r>
          </a:p>
          <a:p>
            <a:pPr eaLnBrk="1" hangingPunct="1"/>
            <a:r>
              <a:rPr lang="es-ES_tradnl" dirty="0"/>
              <a:t>El “contexto” es siempre necesario:</a:t>
            </a:r>
          </a:p>
          <a:p>
            <a:pPr lvl="1" eaLnBrk="1" hangingPunct="1"/>
            <a:r>
              <a:rPr lang="es-ES_tradnl" dirty="0"/>
              <a:t>donde debe haber instrucciones, habrá instrucciones</a:t>
            </a:r>
          </a:p>
          <a:p>
            <a:pPr lvl="1" eaLnBrk="1" hangingPunct="1"/>
            <a:r>
              <a:rPr lang="es-ES_tradnl" dirty="0"/>
              <a:t>donde se espera un dato de cierto tipo, allí debe estar</a:t>
            </a:r>
          </a:p>
          <a:p>
            <a:pPr lvl="1" eaLnBrk="1" hangingPunct="1"/>
            <a:r>
              <a:rPr lang="es-ES_tradnl" dirty="0"/>
              <a:t>en caso contrario:</a:t>
            </a:r>
          </a:p>
          <a:p>
            <a:pPr lvl="2" eaLnBrk="1" hangingPunct="1">
              <a:buFontTx/>
              <a:buNone/>
            </a:pPr>
            <a:r>
              <a:rPr lang="es-ES_tradnl" dirty="0"/>
              <a:t>“El programa ha efectuado una operación no valida”</a:t>
            </a:r>
            <a:endParaRPr lang="es-ES" dirty="0"/>
          </a:p>
        </p:txBody>
      </p:sp>
      <p:sp>
        <p:nvSpPr>
          <p:cNvPr id="17413" name="AutoShape 4"/>
          <p:cNvSpPr>
            <a:spLocks noChangeArrowheads="1"/>
          </p:cNvSpPr>
          <p:nvPr/>
        </p:nvSpPr>
        <p:spPr bwMode="auto">
          <a:xfrm rot="7273926">
            <a:off x="3079943" y="2059288"/>
            <a:ext cx="720725" cy="577850"/>
          </a:xfrm>
          <a:prstGeom prst="lightningBolt">
            <a:avLst/>
          </a:prstGeom>
          <a:solidFill>
            <a:schemeClr val="accent1"/>
          </a:solidFill>
          <a:ln w="9525">
            <a:solidFill>
              <a:schemeClr val="tx1"/>
            </a:solidFill>
            <a:miter lim="800000"/>
            <a:headEnd/>
            <a:tailEnd/>
          </a:ln>
        </p:spPr>
        <p:txBody>
          <a:bodyPr wrap="none" anchor="ctr"/>
          <a:lstStyle/>
          <a:p>
            <a:endParaRPr lang="es-E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subTitle" idx="1"/>
          </p:nvPr>
        </p:nvSpPr>
        <p:spPr>
          <a:xfrm>
            <a:off x="0" y="4338538"/>
            <a:ext cx="8911059" cy="2071687"/>
          </a:xfrm>
        </p:spPr>
        <p:txBody>
          <a:bodyPr>
            <a:normAutofit/>
          </a:bodyPr>
          <a:lstStyle/>
          <a:p>
            <a:pPr eaLnBrk="1" hangingPunct="1"/>
            <a:r>
              <a:rPr lang="es-ES_tradnl" sz="4000" dirty="0"/>
              <a:t>Instrucciones y Direcciones</a:t>
            </a:r>
          </a:p>
        </p:txBody>
      </p:sp>
      <p:sp>
        <p:nvSpPr>
          <p:cNvPr id="83970" name="4 Marcador de número de diapositiva"/>
          <p:cNvSpPr>
            <a:spLocks noGrp="1"/>
          </p:cNvSpPr>
          <p:nvPr>
            <p:ph type="sldNum" sz="quarter" idx="4294967295"/>
          </p:nvPr>
        </p:nvSpPr>
        <p:spPr>
          <a:xfrm>
            <a:off x="1316865" y="7506939"/>
            <a:ext cx="1320165" cy="432054"/>
          </a:xfrm>
          <a:prstGeom prst="rect">
            <a:avLst/>
          </a:prstGeom>
          <a:noFill/>
        </p:spPr>
        <p:txBody>
          <a:bodyPr/>
          <a:lstStyle/>
          <a:p>
            <a:pPr defTabSz="1001713"/>
            <a:fld id="{F67EE218-ADC0-4532-B5B6-D0FECA91229A}" type="slidenum">
              <a:rPr lang="es-ES" smtClean="0"/>
              <a:pPr defTabSz="1001713"/>
              <a:t>84</a:t>
            </a:fld>
            <a:endParaRPr lang="es-E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title"/>
          </p:nvPr>
        </p:nvSpPr>
        <p:spPr/>
        <p:txBody>
          <a:bodyPr/>
          <a:lstStyle/>
          <a:p>
            <a:pPr eaLnBrk="1" hangingPunct="1"/>
            <a:r>
              <a:rPr lang="es-ES_tradnl"/>
              <a:t>Arquitectura del Juego de Instrucciones</a:t>
            </a:r>
          </a:p>
        </p:txBody>
      </p:sp>
      <p:sp>
        <p:nvSpPr>
          <p:cNvPr id="84995" name="AutoShape 2"/>
          <p:cNvSpPr>
            <a:spLocks noChangeArrowheads="1"/>
          </p:cNvSpPr>
          <p:nvPr/>
        </p:nvSpPr>
        <p:spPr bwMode="auto">
          <a:xfrm>
            <a:off x="3052763" y="2700338"/>
            <a:ext cx="3960812" cy="3394075"/>
          </a:xfrm>
          <a:prstGeom prst="triangle">
            <a:avLst>
              <a:gd name="adj" fmla="val 50000"/>
            </a:avLst>
          </a:prstGeom>
          <a:gradFill rotWithShape="0">
            <a:gsLst>
              <a:gs pos="0">
                <a:srgbClr val="FFCC66"/>
              </a:gs>
              <a:gs pos="100000">
                <a:srgbClr val="669900"/>
              </a:gs>
            </a:gsLst>
            <a:lin ang="5400000" scaled="1"/>
          </a:gradFill>
          <a:ln w="9525">
            <a:solidFill>
              <a:schemeClr val="tx1"/>
            </a:solidFill>
            <a:miter lim="800000"/>
            <a:headEnd/>
            <a:tailEnd/>
          </a:ln>
        </p:spPr>
        <p:txBody>
          <a:bodyPr lIns="90000" tIns="46800" rIns="90000" bIns="46800" anchor="ctr">
            <a:spAutoFit/>
          </a:bodyPr>
          <a:lstStyle/>
          <a:p>
            <a:endParaRPr lang="es-ES"/>
          </a:p>
        </p:txBody>
      </p:sp>
      <p:grpSp>
        <p:nvGrpSpPr>
          <p:cNvPr id="2" name="Group 19"/>
          <p:cNvGrpSpPr>
            <a:grpSpLocks/>
          </p:cNvGrpSpPr>
          <p:nvPr/>
        </p:nvGrpSpPr>
        <p:grpSpPr bwMode="auto">
          <a:xfrm>
            <a:off x="3300413" y="2700338"/>
            <a:ext cx="3465512" cy="2970212"/>
            <a:chOff x="2079" y="1701"/>
            <a:chExt cx="2183" cy="1871"/>
          </a:xfrm>
        </p:grpSpPr>
        <p:sp>
          <p:nvSpPr>
            <p:cNvPr id="85019" name="AutoShape 5"/>
            <p:cNvSpPr>
              <a:spLocks noChangeArrowheads="1"/>
            </p:cNvSpPr>
            <p:nvPr/>
          </p:nvSpPr>
          <p:spPr bwMode="auto">
            <a:xfrm>
              <a:off x="2079" y="1701"/>
              <a:ext cx="2183" cy="1871"/>
            </a:xfrm>
            <a:prstGeom prst="triangle">
              <a:avLst>
                <a:gd name="adj" fmla="val 50000"/>
              </a:avLst>
            </a:prstGeom>
            <a:solidFill>
              <a:schemeClr val="bg1">
                <a:alpha val="50195"/>
              </a:schemeClr>
            </a:solidFill>
            <a:ln w="9525">
              <a:solidFill>
                <a:schemeClr val="tx1"/>
              </a:solidFill>
              <a:miter lim="800000"/>
              <a:headEnd/>
              <a:tailEnd/>
            </a:ln>
          </p:spPr>
          <p:txBody>
            <a:bodyPr wrap="none" lIns="90000" tIns="46800" rIns="90000" bIns="46800" anchor="ctr">
              <a:spAutoFit/>
            </a:bodyPr>
            <a:lstStyle/>
            <a:p>
              <a:endParaRPr lang="es-ES"/>
            </a:p>
          </p:txBody>
        </p:sp>
        <p:sp>
          <p:nvSpPr>
            <p:cNvPr id="85020" name="Text Box 6"/>
            <p:cNvSpPr txBox="1">
              <a:spLocks noChangeArrowheads="1"/>
            </p:cNvSpPr>
            <p:nvPr/>
          </p:nvSpPr>
          <p:spPr bwMode="auto">
            <a:xfrm>
              <a:off x="2641" y="3298"/>
              <a:ext cx="1077" cy="256"/>
            </a:xfrm>
            <a:prstGeom prst="rect">
              <a:avLst/>
            </a:prstGeom>
            <a:noFill/>
            <a:ln w="9525">
              <a:noFill/>
              <a:miter lim="800000"/>
              <a:headEnd/>
              <a:tailEnd/>
            </a:ln>
          </p:spPr>
          <p:txBody>
            <a:bodyPr wrap="none" lIns="98613" tIns="51279" rIns="98613" bIns="51279" anchor="ctr">
              <a:spAutoFit/>
            </a:bodyPr>
            <a:lstStyle/>
            <a:p>
              <a:pPr defTabSz="1001713" eaLnBrk="0" hangingPunct="0">
                <a:spcBef>
                  <a:spcPct val="50000"/>
                </a:spcBef>
              </a:pPr>
              <a:r>
                <a:rPr lang="es-ES_tradnl" sz="2000"/>
                <a:t>puertas lógicas</a:t>
              </a:r>
            </a:p>
          </p:txBody>
        </p:sp>
      </p:grpSp>
      <p:sp>
        <p:nvSpPr>
          <p:cNvPr id="84998" name="Text Box 7"/>
          <p:cNvSpPr txBox="1">
            <a:spLocks noChangeArrowheads="1"/>
          </p:cNvSpPr>
          <p:nvPr/>
        </p:nvSpPr>
        <p:spPr bwMode="auto">
          <a:xfrm>
            <a:off x="3892550" y="5659438"/>
            <a:ext cx="2249488" cy="457200"/>
          </a:xfrm>
          <a:prstGeom prst="rect">
            <a:avLst/>
          </a:prstGeom>
          <a:noFill/>
          <a:ln w="9525">
            <a:noFill/>
            <a:miter lim="800000"/>
            <a:headEnd/>
            <a:tailEnd/>
          </a:ln>
        </p:spPr>
        <p:txBody>
          <a:bodyPr wrap="none" lIns="98613" tIns="51279" rIns="98613" bIns="51279" anchor="ctr">
            <a:spAutoFit/>
          </a:bodyPr>
          <a:lstStyle/>
          <a:p>
            <a:pPr defTabSz="1001713" eaLnBrk="0" hangingPunct="0">
              <a:spcBef>
                <a:spcPct val="50000"/>
              </a:spcBef>
            </a:pPr>
            <a:r>
              <a:rPr lang="es-ES_tradnl" sz="2000"/>
              <a:t>transistores, circuitos</a:t>
            </a:r>
          </a:p>
        </p:txBody>
      </p:sp>
      <p:grpSp>
        <p:nvGrpSpPr>
          <p:cNvPr id="3" name="Group 18"/>
          <p:cNvGrpSpPr>
            <a:grpSpLocks/>
          </p:cNvGrpSpPr>
          <p:nvPr/>
        </p:nvGrpSpPr>
        <p:grpSpPr bwMode="auto">
          <a:xfrm>
            <a:off x="3052763" y="4224338"/>
            <a:ext cx="3052762" cy="303212"/>
            <a:chOff x="1923" y="2661"/>
            <a:chExt cx="1923" cy="191"/>
          </a:xfrm>
        </p:grpSpPr>
        <p:sp>
          <p:nvSpPr>
            <p:cNvPr id="85016" name="Line 9"/>
            <p:cNvSpPr>
              <a:spLocks noChangeShapeType="1"/>
            </p:cNvSpPr>
            <p:nvPr/>
          </p:nvSpPr>
          <p:spPr bwMode="auto">
            <a:xfrm>
              <a:off x="2495" y="2835"/>
              <a:ext cx="1351"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85017" name="Line 10"/>
            <p:cNvSpPr>
              <a:spLocks noChangeShapeType="1"/>
            </p:cNvSpPr>
            <p:nvPr/>
          </p:nvSpPr>
          <p:spPr bwMode="auto">
            <a:xfrm>
              <a:off x="1923" y="2835"/>
              <a:ext cx="468" cy="0"/>
            </a:xfrm>
            <a:prstGeom prst="line">
              <a:avLst/>
            </a:prstGeom>
            <a:noFill/>
            <a:ln w="9525">
              <a:solidFill>
                <a:schemeClr val="tx1"/>
              </a:solidFill>
              <a:round/>
              <a:headEnd/>
              <a:tailEnd type="triangle" w="med" len="med"/>
            </a:ln>
          </p:spPr>
          <p:txBody>
            <a:bodyPr wrap="none" lIns="90000" tIns="46800" rIns="90000" bIns="46800" anchor="ctr">
              <a:spAutoFit/>
            </a:bodyPr>
            <a:lstStyle/>
            <a:p>
              <a:endParaRPr lang="es-ES"/>
            </a:p>
          </p:txBody>
        </p:sp>
        <p:sp>
          <p:nvSpPr>
            <p:cNvPr id="85018" name="Text Box 16"/>
            <p:cNvSpPr txBox="1">
              <a:spLocks noChangeArrowheads="1"/>
            </p:cNvSpPr>
            <p:nvPr/>
          </p:nvSpPr>
          <p:spPr bwMode="auto">
            <a:xfrm>
              <a:off x="2564" y="2661"/>
              <a:ext cx="1215" cy="191"/>
            </a:xfrm>
            <a:prstGeom prst="rect">
              <a:avLst/>
            </a:prstGeom>
            <a:noFill/>
            <a:ln w="9525">
              <a:noFill/>
              <a:miter lim="800000"/>
              <a:headEnd/>
              <a:tailEnd/>
            </a:ln>
          </p:spPr>
          <p:txBody>
            <a:bodyPr wrap="none" lIns="98613" tIns="51279" rIns="98613" bIns="51279" anchor="ctr">
              <a:spAutoFit/>
            </a:bodyPr>
            <a:lstStyle/>
            <a:p>
              <a:pPr defTabSz="1001713" eaLnBrk="0" hangingPunct="0">
                <a:spcBef>
                  <a:spcPct val="50000"/>
                </a:spcBef>
              </a:pPr>
              <a:r>
                <a:rPr lang="es-ES_tradnl" sz="1100"/>
                <a:t>00101011100111010100100110</a:t>
              </a:r>
            </a:p>
          </p:txBody>
        </p:sp>
      </p:grpSp>
      <p:grpSp>
        <p:nvGrpSpPr>
          <p:cNvPr id="4" name="Group 23"/>
          <p:cNvGrpSpPr>
            <a:grpSpLocks/>
          </p:cNvGrpSpPr>
          <p:nvPr/>
        </p:nvGrpSpPr>
        <p:grpSpPr bwMode="auto">
          <a:xfrm>
            <a:off x="3582988" y="4841875"/>
            <a:ext cx="2879725" cy="360363"/>
            <a:chOff x="2257" y="3050"/>
            <a:chExt cx="1814" cy="227"/>
          </a:xfrm>
        </p:grpSpPr>
        <p:sp>
          <p:nvSpPr>
            <p:cNvPr id="85014" name="Line 21"/>
            <p:cNvSpPr>
              <a:spLocks noChangeShapeType="1"/>
            </p:cNvSpPr>
            <p:nvPr/>
          </p:nvSpPr>
          <p:spPr bwMode="auto">
            <a:xfrm>
              <a:off x="2257" y="3277"/>
              <a:ext cx="1814" cy="0"/>
            </a:xfrm>
            <a:prstGeom prst="line">
              <a:avLst/>
            </a:prstGeom>
            <a:noFill/>
            <a:ln w="9525">
              <a:solidFill>
                <a:schemeClr val="tx1"/>
              </a:solidFill>
              <a:round/>
              <a:headEnd/>
              <a:tailEnd/>
            </a:ln>
          </p:spPr>
          <p:txBody>
            <a:bodyPr lIns="90000" tIns="46800" rIns="90000" bIns="46800">
              <a:spAutoFit/>
            </a:bodyPr>
            <a:lstStyle/>
            <a:p>
              <a:endParaRPr lang="es-ES"/>
            </a:p>
          </p:txBody>
        </p:sp>
        <p:sp>
          <p:nvSpPr>
            <p:cNvPr id="85015" name="Text Box 22"/>
            <p:cNvSpPr txBox="1">
              <a:spLocks noChangeArrowheads="1"/>
            </p:cNvSpPr>
            <p:nvPr/>
          </p:nvSpPr>
          <p:spPr bwMode="auto">
            <a:xfrm>
              <a:off x="2710" y="3050"/>
              <a:ext cx="907" cy="192"/>
            </a:xfrm>
            <a:prstGeom prst="rect">
              <a:avLst/>
            </a:prstGeom>
            <a:noFill/>
            <a:ln w="9525" algn="ctr">
              <a:noFill/>
              <a:miter lim="800000"/>
              <a:headEnd/>
              <a:tailEnd/>
            </a:ln>
          </p:spPr>
          <p:txBody>
            <a:bodyPr lIns="90000" tIns="46800" rIns="90000" bIns="46800">
              <a:spAutoFit/>
            </a:bodyPr>
            <a:lstStyle/>
            <a:p>
              <a:pPr defTabSz="1001713">
                <a:spcBef>
                  <a:spcPct val="50000"/>
                </a:spcBef>
              </a:pPr>
              <a:r>
                <a:rPr lang="es-ES" sz="1400"/>
                <a:t>bloques lógicos</a:t>
              </a:r>
            </a:p>
          </p:txBody>
        </p:sp>
      </p:grpSp>
      <p:grpSp>
        <p:nvGrpSpPr>
          <p:cNvPr id="5" name="Group 27"/>
          <p:cNvGrpSpPr>
            <a:grpSpLocks/>
          </p:cNvGrpSpPr>
          <p:nvPr/>
        </p:nvGrpSpPr>
        <p:grpSpPr bwMode="auto">
          <a:xfrm>
            <a:off x="3798888" y="4483100"/>
            <a:ext cx="2447925" cy="287338"/>
            <a:chOff x="2393" y="2824"/>
            <a:chExt cx="1542" cy="181"/>
          </a:xfrm>
        </p:grpSpPr>
        <p:sp>
          <p:nvSpPr>
            <p:cNvPr id="85012" name="Line 24"/>
            <p:cNvSpPr>
              <a:spLocks noChangeShapeType="1"/>
            </p:cNvSpPr>
            <p:nvPr/>
          </p:nvSpPr>
          <p:spPr bwMode="auto">
            <a:xfrm>
              <a:off x="2393" y="3005"/>
              <a:ext cx="1542" cy="0"/>
            </a:xfrm>
            <a:prstGeom prst="line">
              <a:avLst/>
            </a:prstGeom>
            <a:noFill/>
            <a:ln w="9525">
              <a:solidFill>
                <a:schemeClr val="tx1"/>
              </a:solidFill>
              <a:round/>
              <a:headEnd/>
              <a:tailEnd/>
            </a:ln>
          </p:spPr>
          <p:txBody>
            <a:bodyPr lIns="90000" tIns="46800" rIns="90000" bIns="46800">
              <a:spAutoFit/>
            </a:bodyPr>
            <a:lstStyle/>
            <a:p>
              <a:endParaRPr lang="es-ES"/>
            </a:p>
          </p:txBody>
        </p:sp>
        <p:sp>
          <p:nvSpPr>
            <p:cNvPr id="85013" name="Text Box 25"/>
            <p:cNvSpPr txBox="1">
              <a:spLocks noChangeArrowheads="1"/>
            </p:cNvSpPr>
            <p:nvPr/>
          </p:nvSpPr>
          <p:spPr bwMode="auto">
            <a:xfrm>
              <a:off x="2620" y="2824"/>
              <a:ext cx="1088" cy="173"/>
            </a:xfrm>
            <a:prstGeom prst="rect">
              <a:avLst/>
            </a:prstGeom>
            <a:noFill/>
            <a:ln w="9525" algn="ctr">
              <a:noFill/>
              <a:miter lim="800000"/>
              <a:headEnd/>
              <a:tailEnd/>
            </a:ln>
          </p:spPr>
          <p:txBody>
            <a:bodyPr lIns="90000" tIns="46800" rIns="90000" bIns="46800">
              <a:spAutoFit/>
            </a:bodyPr>
            <a:lstStyle/>
            <a:p>
              <a:pPr defTabSz="1001713">
                <a:spcBef>
                  <a:spcPct val="50000"/>
                </a:spcBef>
              </a:pPr>
              <a:r>
                <a:rPr lang="es-ES" sz="1200"/>
                <a:t>bloques funcionales</a:t>
              </a:r>
            </a:p>
          </p:txBody>
        </p:sp>
      </p:grpSp>
      <p:grpSp>
        <p:nvGrpSpPr>
          <p:cNvPr id="6" name="Group 30"/>
          <p:cNvGrpSpPr>
            <a:grpSpLocks/>
          </p:cNvGrpSpPr>
          <p:nvPr/>
        </p:nvGrpSpPr>
        <p:grpSpPr bwMode="auto">
          <a:xfrm>
            <a:off x="4159250" y="3906838"/>
            <a:ext cx="1727200" cy="287337"/>
            <a:chOff x="2620" y="2461"/>
            <a:chExt cx="1088" cy="181"/>
          </a:xfrm>
        </p:grpSpPr>
        <p:sp>
          <p:nvSpPr>
            <p:cNvPr id="85010" name="Text Box 26"/>
            <p:cNvSpPr txBox="1">
              <a:spLocks noChangeArrowheads="1"/>
            </p:cNvSpPr>
            <p:nvPr/>
          </p:nvSpPr>
          <p:spPr bwMode="auto">
            <a:xfrm>
              <a:off x="2620" y="2461"/>
              <a:ext cx="1088" cy="173"/>
            </a:xfrm>
            <a:prstGeom prst="rect">
              <a:avLst/>
            </a:prstGeom>
            <a:noFill/>
            <a:ln w="9525" algn="ctr">
              <a:noFill/>
              <a:miter lim="800000"/>
              <a:headEnd/>
              <a:tailEnd/>
            </a:ln>
          </p:spPr>
          <p:txBody>
            <a:bodyPr lIns="90000" tIns="46800" rIns="90000" bIns="46800">
              <a:spAutoFit/>
            </a:bodyPr>
            <a:lstStyle/>
            <a:p>
              <a:pPr defTabSz="1001713">
                <a:spcBef>
                  <a:spcPct val="50000"/>
                </a:spcBef>
              </a:pPr>
              <a:r>
                <a:rPr lang="es-ES" sz="1200"/>
                <a:t>ensamblador</a:t>
              </a:r>
            </a:p>
          </p:txBody>
        </p:sp>
        <p:sp>
          <p:nvSpPr>
            <p:cNvPr id="85011" name="Line 29"/>
            <p:cNvSpPr>
              <a:spLocks noChangeShapeType="1"/>
            </p:cNvSpPr>
            <p:nvPr/>
          </p:nvSpPr>
          <p:spPr bwMode="auto">
            <a:xfrm>
              <a:off x="2620" y="2642"/>
              <a:ext cx="1088" cy="0"/>
            </a:xfrm>
            <a:prstGeom prst="line">
              <a:avLst/>
            </a:prstGeom>
            <a:noFill/>
            <a:ln w="9525">
              <a:solidFill>
                <a:schemeClr val="tx1"/>
              </a:solidFill>
              <a:round/>
              <a:headEnd/>
              <a:tailEnd/>
            </a:ln>
          </p:spPr>
          <p:txBody>
            <a:bodyPr wrap="none" lIns="90000" tIns="46800" rIns="90000" bIns="46800">
              <a:spAutoFit/>
            </a:bodyPr>
            <a:lstStyle/>
            <a:p>
              <a:endParaRPr lang="es-ES"/>
            </a:p>
          </p:txBody>
        </p:sp>
      </p:grpSp>
      <p:grpSp>
        <p:nvGrpSpPr>
          <p:cNvPr id="7" name="Group 32"/>
          <p:cNvGrpSpPr>
            <a:grpSpLocks/>
          </p:cNvGrpSpPr>
          <p:nvPr/>
        </p:nvGrpSpPr>
        <p:grpSpPr bwMode="auto">
          <a:xfrm>
            <a:off x="4159250" y="3617913"/>
            <a:ext cx="1727200" cy="288925"/>
            <a:chOff x="2620" y="2279"/>
            <a:chExt cx="1088" cy="182"/>
          </a:xfrm>
        </p:grpSpPr>
        <p:sp>
          <p:nvSpPr>
            <p:cNvPr id="85008" name="Text Box 28"/>
            <p:cNvSpPr txBox="1">
              <a:spLocks noChangeArrowheads="1"/>
            </p:cNvSpPr>
            <p:nvPr/>
          </p:nvSpPr>
          <p:spPr bwMode="auto">
            <a:xfrm>
              <a:off x="2620" y="2279"/>
              <a:ext cx="1088" cy="173"/>
            </a:xfrm>
            <a:prstGeom prst="rect">
              <a:avLst/>
            </a:prstGeom>
            <a:noFill/>
            <a:ln w="9525" algn="ctr">
              <a:noFill/>
              <a:miter lim="800000"/>
              <a:headEnd/>
              <a:tailEnd/>
            </a:ln>
          </p:spPr>
          <p:txBody>
            <a:bodyPr lIns="90000" tIns="46800" rIns="90000" bIns="46800">
              <a:spAutoFit/>
            </a:bodyPr>
            <a:lstStyle/>
            <a:p>
              <a:pPr defTabSz="1001713">
                <a:spcBef>
                  <a:spcPct val="50000"/>
                </a:spcBef>
              </a:pPr>
              <a:r>
                <a:rPr lang="es-ES" sz="1200"/>
                <a:t>lenguaje alto nivel</a:t>
              </a:r>
            </a:p>
          </p:txBody>
        </p:sp>
        <p:sp>
          <p:nvSpPr>
            <p:cNvPr id="85009" name="Line 31"/>
            <p:cNvSpPr>
              <a:spLocks noChangeShapeType="1"/>
            </p:cNvSpPr>
            <p:nvPr/>
          </p:nvSpPr>
          <p:spPr bwMode="auto">
            <a:xfrm>
              <a:off x="2710" y="2461"/>
              <a:ext cx="907" cy="0"/>
            </a:xfrm>
            <a:prstGeom prst="line">
              <a:avLst/>
            </a:prstGeom>
            <a:noFill/>
            <a:ln w="9525">
              <a:solidFill>
                <a:schemeClr val="tx1"/>
              </a:solidFill>
              <a:round/>
              <a:headEnd/>
              <a:tailEnd/>
            </a:ln>
          </p:spPr>
          <p:txBody>
            <a:bodyPr lIns="90000" tIns="46800" rIns="90000" bIns="46800">
              <a:spAutoFit/>
            </a:bodyPr>
            <a:lstStyle/>
            <a:p>
              <a:endParaRPr lang="es-ES"/>
            </a:p>
          </p:txBody>
        </p:sp>
      </p:grpSp>
      <p:grpSp>
        <p:nvGrpSpPr>
          <p:cNvPr id="8" name="Group 35"/>
          <p:cNvGrpSpPr>
            <a:grpSpLocks/>
          </p:cNvGrpSpPr>
          <p:nvPr/>
        </p:nvGrpSpPr>
        <p:grpSpPr bwMode="auto">
          <a:xfrm>
            <a:off x="4591050" y="2741613"/>
            <a:ext cx="869950" cy="939800"/>
            <a:chOff x="2892" y="1727"/>
            <a:chExt cx="548" cy="592"/>
          </a:xfrm>
        </p:grpSpPr>
        <p:sp>
          <p:nvSpPr>
            <p:cNvPr id="85006" name="Text Box 33"/>
            <p:cNvSpPr txBox="1">
              <a:spLocks noChangeArrowheads="1"/>
            </p:cNvSpPr>
            <p:nvPr/>
          </p:nvSpPr>
          <p:spPr bwMode="auto">
            <a:xfrm>
              <a:off x="2937" y="1727"/>
              <a:ext cx="503" cy="592"/>
            </a:xfrm>
            <a:prstGeom prst="rect">
              <a:avLst/>
            </a:prstGeom>
            <a:noFill/>
            <a:ln w="9525">
              <a:noFill/>
              <a:miter lim="800000"/>
              <a:headEnd/>
              <a:tailEnd/>
            </a:ln>
          </p:spPr>
          <p:txBody>
            <a:bodyPr lIns="98613" tIns="51279" rIns="98613" bIns="51279" anchor="ctr">
              <a:spAutoFit/>
            </a:bodyPr>
            <a:lstStyle/>
            <a:p>
              <a:pPr defTabSz="1001713" eaLnBrk="0" hangingPunct="0">
                <a:spcBef>
                  <a:spcPct val="50000"/>
                </a:spcBef>
              </a:pPr>
              <a:r>
                <a:rPr lang="es-ES_tradnl" sz="5500">
                  <a:sym typeface="Webdings" pitchFamily="18" charset="2"/>
                </a:rPr>
                <a:t></a:t>
              </a:r>
              <a:endParaRPr lang="es-ES_tradnl" sz="2600"/>
            </a:p>
          </p:txBody>
        </p:sp>
        <p:sp>
          <p:nvSpPr>
            <p:cNvPr id="85007" name="Line 34"/>
            <p:cNvSpPr>
              <a:spLocks noChangeShapeType="1"/>
            </p:cNvSpPr>
            <p:nvPr/>
          </p:nvSpPr>
          <p:spPr bwMode="auto">
            <a:xfrm>
              <a:off x="2892" y="2189"/>
              <a:ext cx="544" cy="0"/>
            </a:xfrm>
            <a:prstGeom prst="line">
              <a:avLst/>
            </a:prstGeom>
            <a:noFill/>
            <a:ln w="9525">
              <a:solidFill>
                <a:schemeClr val="tx1"/>
              </a:solidFill>
              <a:round/>
              <a:headEnd/>
              <a:tailEnd/>
            </a:ln>
          </p:spPr>
          <p:txBody>
            <a:bodyPr wrap="none" lIns="90000" tIns="46800" rIns="90000" bIns="46800">
              <a:spAutoFit/>
            </a:bodyPr>
            <a:lstStyle/>
            <a:p>
              <a:endParaRPr lang="es-E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2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20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Rectangle 4"/>
          <p:cNvSpPr>
            <a:spLocks noGrp="1" noChangeArrowheads="1"/>
          </p:cNvSpPr>
          <p:nvPr>
            <p:ph type="title"/>
          </p:nvPr>
        </p:nvSpPr>
        <p:spPr/>
        <p:txBody>
          <a:bodyPr/>
          <a:lstStyle/>
          <a:p>
            <a:pPr eaLnBrk="1" hangingPunct="1"/>
            <a:r>
              <a:rPr lang="es-ES_tradnl"/>
              <a:t>Arquitectura del Juego de Instrucciones</a:t>
            </a:r>
          </a:p>
        </p:txBody>
      </p:sp>
      <p:sp>
        <p:nvSpPr>
          <p:cNvPr id="86018" name="4 Marcador de número de diapositiva"/>
          <p:cNvSpPr>
            <a:spLocks noGrp="1"/>
          </p:cNvSpPr>
          <p:nvPr>
            <p:ph type="sldNum" sz="quarter" idx="11"/>
          </p:nvPr>
        </p:nvSpPr>
        <p:spPr>
          <a:noFill/>
        </p:spPr>
        <p:txBody>
          <a:bodyPr/>
          <a:lstStyle/>
          <a:p>
            <a:pPr defTabSz="1001713"/>
            <a:fld id="{C2DF9A3D-13E9-4A2F-890D-92AA63A1AEE1}" type="slidenum">
              <a:rPr lang="es-ES" smtClean="0"/>
              <a:pPr defTabSz="1001713"/>
              <a:t>86</a:t>
            </a:fld>
            <a:endParaRPr lang="es-ES"/>
          </a:p>
        </p:txBody>
      </p:sp>
      <p:sp>
        <p:nvSpPr>
          <p:cNvPr id="86019" name="AutoShape 2"/>
          <p:cNvSpPr>
            <a:spLocks noChangeArrowheads="1"/>
          </p:cNvSpPr>
          <p:nvPr/>
        </p:nvSpPr>
        <p:spPr bwMode="auto">
          <a:xfrm>
            <a:off x="3052763" y="2700338"/>
            <a:ext cx="3960812" cy="3394075"/>
          </a:xfrm>
          <a:prstGeom prst="triangle">
            <a:avLst>
              <a:gd name="adj" fmla="val 50000"/>
            </a:avLst>
          </a:prstGeom>
          <a:gradFill rotWithShape="0">
            <a:gsLst>
              <a:gs pos="0">
                <a:srgbClr val="FFCC66"/>
              </a:gs>
              <a:gs pos="100000">
                <a:srgbClr val="669900"/>
              </a:gs>
            </a:gsLst>
            <a:lin ang="5400000" scaled="1"/>
          </a:gradFill>
          <a:ln w="9525">
            <a:solidFill>
              <a:schemeClr val="tx1"/>
            </a:solidFill>
            <a:miter lim="800000"/>
            <a:headEnd/>
            <a:tailEnd/>
          </a:ln>
        </p:spPr>
        <p:txBody>
          <a:bodyPr lIns="90000" tIns="46800" rIns="90000" bIns="46800" anchor="ctr">
            <a:spAutoFit/>
          </a:bodyPr>
          <a:lstStyle/>
          <a:p>
            <a:endParaRPr lang="es-ES"/>
          </a:p>
        </p:txBody>
      </p:sp>
      <p:sp>
        <p:nvSpPr>
          <p:cNvPr id="86020" name="Text Box 3"/>
          <p:cNvSpPr txBox="1">
            <a:spLocks noChangeArrowheads="1"/>
          </p:cNvSpPr>
          <p:nvPr/>
        </p:nvSpPr>
        <p:spPr bwMode="auto">
          <a:xfrm>
            <a:off x="4703763" y="2676525"/>
            <a:ext cx="798512" cy="1057275"/>
          </a:xfrm>
          <a:prstGeom prst="rect">
            <a:avLst/>
          </a:prstGeom>
          <a:noFill/>
          <a:ln w="9525">
            <a:noFill/>
            <a:miter lim="800000"/>
            <a:headEnd/>
            <a:tailEnd/>
          </a:ln>
        </p:spPr>
        <p:txBody>
          <a:bodyPr lIns="98613" tIns="51279" rIns="98613" bIns="51279" anchor="ctr">
            <a:spAutoFit/>
          </a:bodyPr>
          <a:lstStyle/>
          <a:p>
            <a:pPr defTabSz="1001713" eaLnBrk="0" hangingPunct="0">
              <a:spcBef>
                <a:spcPct val="50000"/>
              </a:spcBef>
            </a:pPr>
            <a:r>
              <a:rPr lang="es-ES_tradnl" sz="5500">
                <a:sym typeface="Webdings" pitchFamily="18" charset="2"/>
              </a:rPr>
              <a:t></a:t>
            </a:r>
            <a:endParaRPr lang="es-ES_tradnl" sz="2600"/>
          </a:p>
        </p:txBody>
      </p:sp>
      <p:sp>
        <p:nvSpPr>
          <p:cNvPr id="86022" name="AutoShape 5"/>
          <p:cNvSpPr>
            <a:spLocks noChangeArrowheads="1"/>
          </p:cNvSpPr>
          <p:nvPr/>
        </p:nvSpPr>
        <p:spPr bwMode="auto">
          <a:xfrm>
            <a:off x="3300413" y="2700338"/>
            <a:ext cx="3465512" cy="2970212"/>
          </a:xfrm>
          <a:prstGeom prst="triangle">
            <a:avLst>
              <a:gd name="adj" fmla="val 50000"/>
            </a:avLst>
          </a:prstGeom>
          <a:solidFill>
            <a:schemeClr val="bg1">
              <a:alpha val="50195"/>
            </a:schemeClr>
          </a:solidFill>
          <a:ln w="9525">
            <a:solidFill>
              <a:schemeClr val="tx1"/>
            </a:solidFill>
            <a:miter lim="800000"/>
            <a:headEnd/>
            <a:tailEnd/>
          </a:ln>
        </p:spPr>
        <p:txBody>
          <a:bodyPr wrap="none" lIns="90000" tIns="46800" rIns="90000" bIns="46800" anchor="ctr">
            <a:spAutoFit/>
          </a:bodyPr>
          <a:lstStyle/>
          <a:p>
            <a:endParaRPr lang="es-ES"/>
          </a:p>
        </p:txBody>
      </p:sp>
      <p:sp>
        <p:nvSpPr>
          <p:cNvPr id="86023" name="Text Box 6"/>
          <p:cNvSpPr txBox="1">
            <a:spLocks noChangeArrowheads="1"/>
          </p:cNvSpPr>
          <p:nvPr/>
        </p:nvSpPr>
        <p:spPr bwMode="auto">
          <a:xfrm>
            <a:off x="4225925" y="5210175"/>
            <a:ext cx="1638300" cy="457200"/>
          </a:xfrm>
          <a:prstGeom prst="rect">
            <a:avLst/>
          </a:prstGeom>
          <a:noFill/>
          <a:ln w="9525">
            <a:noFill/>
            <a:miter lim="800000"/>
            <a:headEnd/>
            <a:tailEnd/>
          </a:ln>
        </p:spPr>
        <p:txBody>
          <a:bodyPr wrap="none" lIns="98613" tIns="51279" rIns="98613" bIns="51279" anchor="ctr">
            <a:spAutoFit/>
          </a:bodyPr>
          <a:lstStyle/>
          <a:p>
            <a:pPr defTabSz="1001713" eaLnBrk="0" hangingPunct="0">
              <a:spcBef>
                <a:spcPct val="50000"/>
              </a:spcBef>
            </a:pPr>
            <a:r>
              <a:rPr lang="es-ES_tradnl" sz="2000"/>
              <a:t>puertas lógicas</a:t>
            </a:r>
          </a:p>
        </p:txBody>
      </p:sp>
      <p:sp>
        <p:nvSpPr>
          <p:cNvPr id="86024" name="Text Box 7"/>
          <p:cNvSpPr txBox="1">
            <a:spLocks noChangeArrowheads="1"/>
          </p:cNvSpPr>
          <p:nvPr/>
        </p:nvSpPr>
        <p:spPr bwMode="auto">
          <a:xfrm>
            <a:off x="3892550" y="5659438"/>
            <a:ext cx="2249488" cy="457200"/>
          </a:xfrm>
          <a:prstGeom prst="rect">
            <a:avLst/>
          </a:prstGeom>
          <a:noFill/>
          <a:ln w="9525">
            <a:noFill/>
            <a:miter lim="800000"/>
            <a:headEnd/>
            <a:tailEnd/>
          </a:ln>
        </p:spPr>
        <p:txBody>
          <a:bodyPr wrap="none" lIns="98613" tIns="51279" rIns="98613" bIns="51279" anchor="ctr">
            <a:spAutoFit/>
          </a:bodyPr>
          <a:lstStyle/>
          <a:p>
            <a:pPr defTabSz="1001713" eaLnBrk="0" hangingPunct="0">
              <a:spcBef>
                <a:spcPct val="50000"/>
              </a:spcBef>
            </a:pPr>
            <a:r>
              <a:rPr lang="es-ES_tradnl" sz="2000"/>
              <a:t>transistores, circuitos</a:t>
            </a:r>
          </a:p>
        </p:txBody>
      </p:sp>
      <p:sp>
        <p:nvSpPr>
          <p:cNvPr id="86025" name="Text Box 8"/>
          <p:cNvSpPr txBox="1">
            <a:spLocks noChangeArrowheads="1"/>
          </p:cNvSpPr>
          <p:nvPr/>
        </p:nvSpPr>
        <p:spPr bwMode="auto">
          <a:xfrm>
            <a:off x="3895725" y="2239963"/>
            <a:ext cx="2366963" cy="457200"/>
          </a:xfrm>
          <a:prstGeom prst="rect">
            <a:avLst/>
          </a:prstGeom>
          <a:noFill/>
          <a:ln w="9525">
            <a:noFill/>
            <a:miter lim="800000"/>
            <a:headEnd/>
            <a:tailEnd/>
          </a:ln>
        </p:spPr>
        <p:txBody>
          <a:bodyPr wrap="none" lIns="98613" tIns="51279" rIns="98613" bIns="51279" anchor="ctr">
            <a:spAutoFit/>
          </a:bodyPr>
          <a:lstStyle/>
          <a:p>
            <a:pPr defTabSz="1001713" eaLnBrk="0" hangingPunct="0">
              <a:spcBef>
                <a:spcPct val="50000"/>
              </a:spcBef>
            </a:pPr>
            <a:r>
              <a:rPr lang="es-ES_tradnl" sz="2000"/>
              <a:t>lenguajes de alto nivel</a:t>
            </a:r>
          </a:p>
        </p:txBody>
      </p:sp>
      <p:sp>
        <p:nvSpPr>
          <p:cNvPr id="86026" name="Line 9"/>
          <p:cNvSpPr>
            <a:spLocks noChangeShapeType="1"/>
          </p:cNvSpPr>
          <p:nvPr/>
        </p:nvSpPr>
        <p:spPr bwMode="auto">
          <a:xfrm>
            <a:off x="3960813" y="4500563"/>
            <a:ext cx="2144712"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86027" name="Line 10"/>
          <p:cNvSpPr>
            <a:spLocks noChangeShapeType="1"/>
          </p:cNvSpPr>
          <p:nvPr/>
        </p:nvSpPr>
        <p:spPr bwMode="auto">
          <a:xfrm>
            <a:off x="3052763" y="4500563"/>
            <a:ext cx="742950" cy="0"/>
          </a:xfrm>
          <a:prstGeom prst="line">
            <a:avLst/>
          </a:prstGeom>
          <a:noFill/>
          <a:ln w="9525">
            <a:solidFill>
              <a:schemeClr val="tx1"/>
            </a:solidFill>
            <a:round/>
            <a:headEnd/>
            <a:tailEnd type="triangle" w="med" len="med"/>
          </a:ln>
        </p:spPr>
        <p:txBody>
          <a:bodyPr wrap="none" lIns="90000" tIns="46800" rIns="90000" bIns="46800" anchor="ctr">
            <a:spAutoFit/>
          </a:bodyPr>
          <a:lstStyle/>
          <a:p>
            <a:endParaRPr lang="es-ES"/>
          </a:p>
        </p:txBody>
      </p:sp>
      <p:sp>
        <p:nvSpPr>
          <p:cNvPr id="86028" name="Text Box 11"/>
          <p:cNvSpPr txBox="1">
            <a:spLocks noChangeArrowheads="1"/>
          </p:cNvSpPr>
          <p:nvPr/>
        </p:nvSpPr>
        <p:spPr bwMode="auto">
          <a:xfrm>
            <a:off x="258763" y="2425700"/>
            <a:ext cx="2416175" cy="2857500"/>
          </a:xfrm>
          <a:prstGeom prst="rect">
            <a:avLst/>
          </a:prstGeom>
          <a:noFill/>
          <a:ln w="9525">
            <a:noFill/>
            <a:miter lim="800000"/>
            <a:headEnd/>
            <a:tailEnd/>
          </a:ln>
        </p:spPr>
        <p:txBody>
          <a:bodyPr lIns="98613" tIns="51279" rIns="98613" bIns="51279" anchor="ctr">
            <a:spAutoFit/>
          </a:bodyPr>
          <a:lstStyle/>
          <a:p>
            <a:pPr defTabSz="1001713" eaLnBrk="0" hangingPunct="0">
              <a:spcBef>
                <a:spcPct val="50000"/>
              </a:spcBef>
            </a:pPr>
            <a:r>
              <a:rPr lang="es-ES_tradnl" sz="2000"/>
              <a:t>nivel ISA: Instruction Set Architecture:</a:t>
            </a:r>
          </a:p>
          <a:p>
            <a:pPr defTabSz="1001713" eaLnBrk="0" hangingPunct="0">
              <a:spcBef>
                <a:spcPct val="50000"/>
              </a:spcBef>
            </a:pPr>
            <a:r>
              <a:rPr lang="es-ES_tradnl" sz="2000"/>
              <a:t>La barrera entre el hardware y el software</a:t>
            </a:r>
          </a:p>
          <a:p>
            <a:pPr defTabSz="1001713" eaLnBrk="0" hangingPunct="0">
              <a:spcBef>
                <a:spcPct val="50000"/>
              </a:spcBef>
            </a:pPr>
            <a:r>
              <a:rPr lang="es-ES_tradnl" sz="2000"/>
              <a:t>Inteligible para nosotros, también para los circuitos</a:t>
            </a:r>
          </a:p>
        </p:txBody>
      </p:sp>
      <p:sp>
        <p:nvSpPr>
          <p:cNvPr id="86029" name="Line 12"/>
          <p:cNvSpPr>
            <a:spLocks noChangeShapeType="1"/>
          </p:cNvSpPr>
          <p:nvPr/>
        </p:nvSpPr>
        <p:spPr bwMode="auto">
          <a:xfrm>
            <a:off x="6931025" y="4589463"/>
            <a:ext cx="0" cy="992187"/>
          </a:xfrm>
          <a:prstGeom prst="line">
            <a:avLst/>
          </a:prstGeom>
          <a:noFill/>
          <a:ln w="9525">
            <a:solidFill>
              <a:schemeClr val="tx1"/>
            </a:solidFill>
            <a:round/>
            <a:headEnd type="triangle" w="lg" len="lg"/>
            <a:tailEnd type="triangle" w="lg" len="lg"/>
          </a:ln>
        </p:spPr>
        <p:txBody>
          <a:bodyPr lIns="90000" tIns="46800" rIns="90000" bIns="46800" anchor="ctr">
            <a:spAutoFit/>
          </a:bodyPr>
          <a:lstStyle/>
          <a:p>
            <a:endParaRPr lang="es-ES"/>
          </a:p>
        </p:txBody>
      </p:sp>
      <p:sp>
        <p:nvSpPr>
          <p:cNvPr id="86030" name="Line 13"/>
          <p:cNvSpPr>
            <a:spLocks noChangeShapeType="1"/>
          </p:cNvSpPr>
          <p:nvPr/>
        </p:nvSpPr>
        <p:spPr bwMode="auto">
          <a:xfrm>
            <a:off x="6931025" y="3060700"/>
            <a:ext cx="0" cy="1439863"/>
          </a:xfrm>
          <a:prstGeom prst="line">
            <a:avLst/>
          </a:prstGeom>
          <a:noFill/>
          <a:ln w="9525">
            <a:solidFill>
              <a:schemeClr val="tx1"/>
            </a:solidFill>
            <a:round/>
            <a:headEnd type="triangle" w="lg" len="lg"/>
            <a:tailEnd type="triangle" w="lg" len="lg"/>
          </a:ln>
        </p:spPr>
        <p:txBody>
          <a:bodyPr lIns="90000" tIns="46800" rIns="90000" bIns="46800" anchor="ctr">
            <a:spAutoFit/>
          </a:bodyPr>
          <a:lstStyle/>
          <a:p>
            <a:endParaRPr lang="es-ES"/>
          </a:p>
        </p:txBody>
      </p:sp>
      <p:sp>
        <p:nvSpPr>
          <p:cNvPr id="86031" name="Text Box 14"/>
          <p:cNvSpPr txBox="1">
            <a:spLocks noChangeArrowheads="1"/>
          </p:cNvSpPr>
          <p:nvPr/>
        </p:nvSpPr>
        <p:spPr bwMode="auto">
          <a:xfrm>
            <a:off x="7013575" y="3327400"/>
            <a:ext cx="1649413" cy="800100"/>
          </a:xfrm>
          <a:prstGeom prst="rect">
            <a:avLst/>
          </a:prstGeom>
          <a:noFill/>
          <a:ln w="9525">
            <a:noFill/>
            <a:miter lim="800000"/>
            <a:headEnd/>
            <a:tailEnd/>
          </a:ln>
        </p:spPr>
        <p:txBody>
          <a:bodyPr lIns="98613" tIns="51279" rIns="98613" bIns="51279" anchor="ctr">
            <a:spAutoFit/>
          </a:bodyPr>
          <a:lstStyle/>
          <a:p>
            <a:pPr defTabSz="1001713" eaLnBrk="0" hangingPunct="0">
              <a:spcBef>
                <a:spcPct val="50000"/>
              </a:spcBef>
            </a:pPr>
            <a:r>
              <a:rPr lang="es-ES_tradnl" sz="2000"/>
              <a:t>traducción software</a:t>
            </a:r>
          </a:p>
        </p:txBody>
      </p:sp>
      <p:sp>
        <p:nvSpPr>
          <p:cNvPr id="86032" name="Text Box 15"/>
          <p:cNvSpPr txBox="1">
            <a:spLocks noChangeArrowheads="1"/>
          </p:cNvSpPr>
          <p:nvPr/>
        </p:nvSpPr>
        <p:spPr bwMode="auto">
          <a:xfrm>
            <a:off x="7013575" y="4659313"/>
            <a:ext cx="1649413" cy="800100"/>
          </a:xfrm>
          <a:prstGeom prst="rect">
            <a:avLst/>
          </a:prstGeom>
          <a:noFill/>
          <a:ln w="9525">
            <a:noFill/>
            <a:miter lim="800000"/>
            <a:headEnd/>
            <a:tailEnd/>
          </a:ln>
        </p:spPr>
        <p:txBody>
          <a:bodyPr lIns="98613" tIns="51279" rIns="98613" bIns="51279" anchor="ctr">
            <a:spAutoFit/>
          </a:bodyPr>
          <a:lstStyle/>
          <a:p>
            <a:pPr defTabSz="1001713" eaLnBrk="0" hangingPunct="0">
              <a:spcBef>
                <a:spcPct val="50000"/>
              </a:spcBef>
            </a:pPr>
            <a:r>
              <a:rPr lang="es-ES_tradnl" sz="2000"/>
              <a:t>traducción hardware</a:t>
            </a:r>
          </a:p>
        </p:txBody>
      </p:sp>
      <p:sp>
        <p:nvSpPr>
          <p:cNvPr id="86033" name="Text Box 16"/>
          <p:cNvSpPr txBox="1">
            <a:spLocks noChangeArrowheads="1"/>
          </p:cNvSpPr>
          <p:nvPr/>
        </p:nvSpPr>
        <p:spPr bwMode="auto">
          <a:xfrm>
            <a:off x="4070350" y="4224338"/>
            <a:ext cx="1928813" cy="303212"/>
          </a:xfrm>
          <a:prstGeom prst="rect">
            <a:avLst/>
          </a:prstGeom>
          <a:noFill/>
          <a:ln w="9525">
            <a:noFill/>
            <a:miter lim="800000"/>
            <a:headEnd/>
            <a:tailEnd/>
          </a:ln>
        </p:spPr>
        <p:txBody>
          <a:bodyPr wrap="none" lIns="98613" tIns="51279" rIns="98613" bIns="51279" anchor="ctr">
            <a:spAutoFit/>
          </a:bodyPr>
          <a:lstStyle/>
          <a:p>
            <a:pPr defTabSz="1001713" eaLnBrk="0" hangingPunct="0">
              <a:spcBef>
                <a:spcPct val="50000"/>
              </a:spcBef>
            </a:pPr>
            <a:r>
              <a:rPr lang="es-ES_tradnl" sz="1100"/>
              <a:t>00101011100111010100100110</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a:xfrm>
            <a:off x="742950" y="1081088"/>
            <a:ext cx="8339138" cy="808037"/>
          </a:xfrm>
        </p:spPr>
        <p:txBody>
          <a:bodyPr>
            <a:normAutofit fontScale="90000"/>
          </a:bodyPr>
          <a:lstStyle/>
          <a:p>
            <a:pPr eaLnBrk="1" hangingPunct="1"/>
            <a:r>
              <a:rPr lang="es-ES_tradnl"/>
              <a:t>Las operaciones del hardware</a:t>
            </a:r>
            <a:br>
              <a:rPr lang="es-ES_tradnl"/>
            </a:br>
            <a:endParaRPr lang="es-ES_tradnl"/>
          </a:p>
        </p:txBody>
      </p:sp>
      <p:sp>
        <p:nvSpPr>
          <p:cNvPr id="87042" name="4 Marcador de número de diapositiva"/>
          <p:cNvSpPr>
            <a:spLocks noGrp="1"/>
          </p:cNvSpPr>
          <p:nvPr>
            <p:ph type="sldNum" sz="quarter" idx="4294967295"/>
          </p:nvPr>
        </p:nvSpPr>
        <p:spPr>
          <a:xfrm>
            <a:off x="663383" y="7508439"/>
            <a:ext cx="2145268" cy="432054"/>
          </a:xfrm>
          <a:prstGeom prst="rect">
            <a:avLst/>
          </a:prstGeom>
          <a:noFill/>
        </p:spPr>
        <p:txBody>
          <a:bodyPr/>
          <a:lstStyle/>
          <a:p>
            <a:pPr defTabSz="1001713"/>
            <a:fld id="{4836EEF4-1C4D-4ABA-95C8-0DA2588AF393}" type="slidenum">
              <a:rPr lang="es-ES" smtClean="0"/>
              <a:pPr defTabSz="1001713"/>
              <a:t>87</a:t>
            </a:fld>
            <a:endParaRPr lang="es-ES"/>
          </a:p>
        </p:txBody>
      </p:sp>
      <p:sp>
        <p:nvSpPr>
          <p:cNvPr id="87044" name="Rectangle 3"/>
          <p:cNvSpPr>
            <a:spLocks noGrp="1" noChangeArrowheads="1"/>
          </p:cNvSpPr>
          <p:nvPr>
            <p:ph sz="quarter" idx="1"/>
          </p:nvPr>
        </p:nvSpPr>
        <p:spPr>
          <a:xfrm>
            <a:off x="577850" y="1889125"/>
            <a:ext cx="9323388" cy="4862513"/>
          </a:xfrm>
        </p:spPr>
        <p:txBody>
          <a:bodyPr>
            <a:normAutofit lnSpcReduction="10000"/>
          </a:bodyPr>
          <a:lstStyle/>
          <a:p>
            <a:pPr eaLnBrk="1" hangingPunct="1">
              <a:lnSpc>
                <a:spcPct val="90000"/>
              </a:lnSpc>
            </a:pPr>
            <a:r>
              <a:rPr lang="es-ES_tradnl" sz="2200" dirty="0"/>
              <a:t>Operaciones que el computador realiza en el nivel que estudiamos:</a:t>
            </a:r>
          </a:p>
          <a:p>
            <a:pPr lvl="1" eaLnBrk="1" hangingPunct="1">
              <a:lnSpc>
                <a:spcPct val="90000"/>
              </a:lnSpc>
            </a:pPr>
            <a:r>
              <a:rPr lang="es-ES_tradnl" sz="2000" dirty="0"/>
              <a:t>Ej.: </a:t>
            </a:r>
            <a:r>
              <a:rPr lang="es-ES_tradnl" sz="1800" dirty="0"/>
              <a:t>Sumar,  Mover , Saltar </a:t>
            </a:r>
          </a:p>
          <a:p>
            <a:pPr eaLnBrk="1" hangingPunct="1">
              <a:lnSpc>
                <a:spcPct val="90000"/>
              </a:lnSpc>
            </a:pPr>
            <a:r>
              <a:rPr lang="es-ES_tradnl" sz="2200" dirty="0"/>
              <a:t>Instrucción: Secuencia binaria donde se indica:</a:t>
            </a:r>
          </a:p>
          <a:p>
            <a:pPr lvl="2" eaLnBrk="1" hangingPunct="1">
              <a:lnSpc>
                <a:spcPct val="90000"/>
              </a:lnSpc>
            </a:pPr>
            <a:r>
              <a:rPr lang="es-ES_tradnl" sz="1800" dirty="0"/>
              <a:t>La operación a realizar (Código de Operación)</a:t>
            </a:r>
          </a:p>
          <a:p>
            <a:pPr lvl="2" eaLnBrk="1" hangingPunct="1">
              <a:lnSpc>
                <a:spcPct val="90000"/>
              </a:lnSpc>
            </a:pPr>
            <a:r>
              <a:rPr lang="es-ES_tradnl" sz="1800" dirty="0"/>
              <a:t>Con qué datos la va a realizar</a:t>
            </a:r>
          </a:p>
          <a:p>
            <a:pPr eaLnBrk="1" hangingPunct="1">
              <a:lnSpc>
                <a:spcPct val="90000"/>
              </a:lnSpc>
            </a:pPr>
            <a:r>
              <a:rPr lang="es-ES_tradnl" sz="2200" dirty="0"/>
              <a:t>Efectos laterales (PC, SR, índices)</a:t>
            </a:r>
          </a:p>
          <a:p>
            <a:pPr eaLnBrk="1" hangingPunct="1">
              <a:lnSpc>
                <a:spcPct val="90000"/>
              </a:lnSpc>
            </a:pPr>
            <a:endParaRPr lang="es-ES_tradnl" sz="2200" dirty="0"/>
          </a:p>
          <a:p>
            <a:pPr eaLnBrk="1" hangingPunct="1">
              <a:lnSpc>
                <a:spcPct val="90000"/>
              </a:lnSpc>
            </a:pPr>
            <a:r>
              <a:rPr lang="es-ES_tradnl" sz="2200" dirty="0"/>
              <a:t>Lenguaje </a:t>
            </a:r>
            <a:r>
              <a:rPr lang="es-ES_tradnl" sz="2200" dirty="0" err="1"/>
              <a:t>ensamblador:representación</a:t>
            </a:r>
            <a:r>
              <a:rPr lang="es-ES_tradnl" sz="2200" dirty="0"/>
              <a:t> intermedia formada por:</a:t>
            </a:r>
            <a:endParaRPr lang="es-ES_tradnl" sz="2600" dirty="0"/>
          </a:p>
          <a:p>
            <a:pPr lvl="1" eaLnBrk="1" hangingPunct="1">
              <a:lnSpc>
                <a:spcPct val="90000"/>
              </a:lnSpc>
            </a:pPr>
            <a:r>
              <a:rPr lang="es-ES_tradnl" sz="2000" dirty="0"/>
              <a:t>Mnemónico</a:t>
            </a:r>
            <a:r>
              <a:rPr lang="es-ES_tradnl" sz="2200" dirty="0"/>
              <a:t>. </a:t>
            </a:r>
            <a:r>
              <a:rPr lang="es-ES_tradnl" sz="2000" dirty="0"/>
              <a:t>Ej.: </a:t>
            </a:r>
            <a:r>
              <a:rPr lang="es-ES_tradnl" sz="1800" dirty="0"/>
              <a:t>ADD, MOVE, JUMP</a:t>
            </a:r>
          </a:p>
          <a:p>
            <a:pPr lvl="1" eaLnBrk="1" hangingPunct="1">
              <a:lnSpc>
                <a:spcPct val="90000"/>
              </a:lnSpc>
            </a:pPr>
            <a:r>
              <a:rPr lang="es-ES_tradnl" sz="2000" dirty="0" err="1"/>
              <a:t>Operandos</a:t>
            </a:r>
            <a:r>
              <a:rPr lang="es-ES_tradnl" sz="2000" dirty="0"/>
              <a:t>	- </a:t>
            </a:r>
            <a:r>
              <a:rPr lang="es-ES_tradnl" sz="1500" dirty="0"/>
              <a:t>El nombre de un registro, un dato, una dirección</a:t>
            </a:r>
          </a:p>
          <a:p>
            <a:pPr lvl="1" eaLnBrk="1" hangingPunct="1">
              <a:lnSpc>
                <a:spcPct val="90000"/>
              </a:lnSpc>
              <a:buFontTx/>
              <a:buNone/>
            </a:pPr>
            <a:r>
              <a:rPr lang="es-ES_tradnl" sz="1500" dirty="0"/>
              <a:t>	ADD REG1, REG2, REG3</a:t>
            </a:r>
          </a:p>
          <a:p>
            <a:pPr lvl="1" eaLnBrk="1" hangingPunct="1">
              <a:lnSpc>
                <a:spcPct val="90000"/>
              </a:lnSpc>
              <a:buFontTx/>
              <a:buNone/>
            </a:pPr>
            <a:endParaRPr lang="es-ES_tradnl" sz="1500" dirty="0"/>
          </a:p>
          <a:p>
            <a:pPr eaLnBrk="1" hangingPunct="1">
              <a:lnSpc>
                <a:spcPct val="90000"/>
              </a:lnSpc>
            </a:pPr>
            <a:r>
              <a:rPr lang="es-ES_tradnl" sz="2200" dirty="0"/>
              <a:t>Traducción simple</a:t>
            </a:r>
          </a:p>
          <a:p>
            <a:pPr lvl="1" eaLnBrk="1" hangingPunct="1">
              <a:lnSpc>
                <a:spcPct val="90000"/>
              </a:lnSpc>
            </a:pPr>
            <a:r>
              <a:rPr lang="es-ES_tradnl" sz="1800" dirty="0"/>
              <a:t>Ej.: </a:t>
            </a:r>
            <a:r>
              <a:rPr lang="es-ES_tradnl" sz="1500" dirty="0"/>
              <a:t>ADD </a:t>
            </a:r>
            <a:r>
              <a:rPr lang="es-ES_tradnl" sz="1500" noProof="1">
                <a:sym typeface="Wingdings" pitchFamily="2" charset="2"/>
              </a:rPr>
              <a:t></a:t>
            </a:r>
            <a:r>
              <a:rPr lang="es-ES_tradnl" sz="1500" dirty="0"/>
              <a:t> 0010</a:t>
            </a:r>
            <a:r>
              <a:rPr lang="es-ES_tradnl" sz="1800" dirty="0"/>
              <a:t>. </a:t>
            </a:r>
          </a:p>
          <a:p>
            <a:pPr algn="just" eaLnBrk="1" hangingPunct="1">
              <a:lnSpc>
                <a:spcPct val="90000"/>
              </a:lnSpc>
            </a:pPr>
            <a:endParaRPr lang="es-ES_tradnl" dirty="0"/>
          </a:p>
          <a:p>
            <a:pPr eaLnBrk="1" hangingPunct="1">
              <a:lnSpc>
                <a:spcPct val="90000"/>
              </a:lnSpc>
            </a:pPr>
            <a:endParaRPr lang="es-ES_tradnl"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ChangeArrowheads="1"/>
          </p:cNvSpPr>
          <p:nvPr>
            <p:ph type="title"/>
          </p:nvPr>
        </p:nvSpPr>
        <p:spPr>
          <a:xfrm>
            <a:off x="823913" y="269875"/>
            <a:ext cx="8416925" cy="1349375"/>
          </a:xfrm>
        </p:spPr>
        <p:txBody>
          <a:bodyPr/>
          <a:lstStyle/>
          <a:p>
            <a:pPr eaLnBrk="1" hangingPunct="1"/>
            <a:r>
              <a:rPr lang="es-ES_tradnl">
                <a:solidFill>
                  <a:schemeClr val="tx1"/>
                </a:solidFill>
              </a:rPr>
              <a:t>Operandos y direcciones</a:t>
            </a:r>
          </a:p>
        </p:txBody>
      </p:sp>
      <p:sp>
        <p:nvSpPr>
          <p:cNvPr id="88068" name="Rectangle 3"/>
          <p:cNvSpPr>
            <a:spLocks noGrp="1" noChangeArrowheads="1"/>
          </p:cNvSpPr>
          <p:nvPr>
            <p:ph sz="quarter" idx="1"/>
          </p:nvPr>
        </p:nvSpPr>
        <p:spPr>
          <a:xfrm>
            <a:off x="990600" y="1981200"/>
            <a:ext cx="8416925" cy="5489575"/>
          </a:xfrm>
        </p:spPr>
        <p:txBody>
          <a:bodyPr/>
          <a:lstStyle/>
          <a:p>
            <a:pPr eaLnBrk="1" hangingPunct="1"/>
            <a:r>
              <a:rPr lang="es-ES_tradnl" dirty="0"/>
              <a:t>Las operaciones requieren </a:t>
            </a:r>
            <a:r>
              <a:rPr lang="es-ES_tradnl" b="1" dirty="0" err="1"/>
              <a:t>operandos</a:t>
            </a:r>
            <a:endParaRPr lang="es-ES_tradnl" dirty="0"/>
          </a:p>
          <a:p>
            <a:pPr lvl="2" eaLnBrk="1" hangingPunct="1">
              <a:spcBef>
                <a:spcPct val="0"/>
              </a:spcBef>
            </a:pPr>
            <a:r>
              <a:rPr lang="es-ES_tradnl" sz="2000" dirty="0" err="1"/>
              <a:t>add</a:t>
            </a:r>
            <a:r>
              <a:rPr lang="es-ES_tradnl" sz="2000" dirty="0"/>
              <a:t>  destino, dato1 (“fuente 1”), dato2 (“fuente 2”)</a:t>
            </a:r>
          </a:p>
          <a:p>
            <a:pPr lvl="2" eaLnBrk="1" hangingPunct="1">
              <a:spcBef>
                <a:spcPct val="0"/>
              </a:spcBef>
            </a:pPr>
            <a:r>
              <a:rPr lang="es-ES_tradnl" sz="2000" dirty="0" err="1"/>
              <a:t>jump</a:t>
            </a:r>
            <a:r>
              <a:rPr lang="es-ES_tradnl" sz="2000" dirty="0"/>
              <a:t> destino</a:t>
            </a:r>
          </a:p>
          <a:p>
            <a:pPr lvl="2" eaLnBrk="1" hangingPunct="1">
              <a:spcBef>
                <a:spcPct val="0"/>
              </a:spcBef>
            </a:pPr>
            <a:r>
              <a:rPr lang="es-ES_tradnl" sz="2000" dirty="0" err="1"/>
              <a:t>mov</a:t>
            </a:r>
            <a:r>
              <a:rPr lang="es-ES_tradnl" sz="2000" dirty="0"/>
              <a:t> destino, dato fuente   x=y , a=</a:t>
            </a:r>
            <a:r>
              <a:rPr lang="es-ES_tradnl" sz="2000" dirty="0">
                <a:solidFill>
                  <a:srgbClr val="FF0000"/>
                </a:solidFill>
              </a:rPr>
              <a:t>17</a:t>
            </a:r>
          </a:p>
          <a:p>
            <a:pPr lvl="2" eaLnBrk="1" hangingPunct="1">
              <a:spcBef>
                <a:spcPct val="0"/>
              </a:spcBef>
            </a:pPr>
            <a:endParaRPr lang="es-ES_tradnl" dirty="0"/>
          </a:p>
          <a:p>
            <a:pPr eaLnBrk="1" hangingPunct="1"/>
            <a:r>
              <a:rPr lang="es-ES_tradnl" dirty="0">
                <a:solidFill>
                  <a:srgbClr val="FF0000"/>
                </a:solidFill>
              </a:rPr>
              <a:t>Constantes</a:t>
            </a:r>
            <a:r>
              <a:rPr lang="es-ES_tradnl" dirty="0"/>
              <a:t> o </a:t>
            </a:r>
            <a:r>
              <a:rPr lang="es-ES_tradnl" b="1" dirty="0"/>
              <a:t>variables</a:t>
            </a:r>
          </a:p>
          <a:p>
            <a:pPr lvl="1" eaLnBrk="1" hangingPunct="1">
              <a:buFontTx/>
              <a:buNone/>
            </a:pPr>
            <a:r>
              <a:rPr lang="es-ES_tradnl" sz="2200" dirty="0" err="1">
                <a:solidFill>
                  <a:srgbClr val="FF0000"/>
                </a:solidFill>
              </a:rPr>
              <a:t>operandos</a:t>
            </a:r>
            <a:r>
              <a:rPr lang="es-ES_tradnl" sz="2200" dirty="0"/>
              <a:t> </a:t>
            </a:r>
            <a:r>
              <a:rPr lang="es-ES_tradnl" sz="2200" noProof="1">
                <a:sym typeface="Wingdings" pitchFamily="2" charset="2"/>
              </a:rPr>
              <a:t></a:t>
            </a:r>
            <a:r>
              <a:rPr lang="es-ES_tradnl" sz="2200" dirty="0"/>
              <a:t> </a:t>
            </a:r>
            <a:r>
              <a:rPr lang="es-ES_tradnl" sz="2200" b="1" dirty="0"/>
              <a:t>direcciones</a:t>
            </a:r>
            <a:endParaRPr lang="es-ES_tradnl" dirty="0"/>
          </a:p>
          <a:p>
            <a:pPr lvl="2" eaLnBrk="1" hangingPunct="1"/>
            <a:r>
              <a:rPr lang="es-ES_tradnl" sz="2000" dirty="0" err="1"/>
              <a:t>mov</a:t>
            </a:r>
            <a:r>
              <a:rPr lang="es-ES_tradnl" sz="2000" dirty="0"/>
              <a:t> </a:t>
            </a:r>
            <a:r>
              <a:rPr lang="es-ES_tradnl" sz="2000" dirty="0" err="1"/>
              <a:t>dirección_destino</a:t>
            </a:r>
            <a:r>
              <a:rPr lang="es-ES_tradnl" sz="2000" dirty="0"/>
              <a:t>, </a:t>
            </a:r>
            <a:r>
              <a:rPr lang="es-ES_tradnl" sz="2000" dirty="0" err="1"/>
              <a:t>dirección_fuente</a:t>
            </a:r>
            <a:endParaRPr lang="es-ES_tradnl" sz="2000" dirty="0"/>
          </a:p>
          <a:p>
            <a:pPr lvl="2" eaLnBrk="1" hangingPunct="1"/>
            <a:r>
              <a:rPr lang="es-ES_tradnl" dirty="0"/>
              <a:t>Posibles direcciones: </a:t>
            </a:r>
            <a:r>
              <a:rPr lang="es-ES_tradnl" dirty="0">
                <a:solidFill>
                  <a:srgbClr val="0070C0"/>
                </a:solidFill>
              </a:rPr>
              <a:t>Registros y Memoria</a:t>
            </a:r>
          </a:p>
          <a:p>
            <a:pPr eaLnBrk="1" hangingPunct="1"/>
            <a:r>
              <a:rPr lang="es-ES_tradnl" dirty="0"/>
              <a:t>Modos de direccionamiento</a:t>
            </a:r>
          </a:p>
          <a:p>
            <a:pPr eaLnBrk="1" hangingPunct="1"/>
            <a:r>
              <a:rPr lang="es-ES_tradnl" dirty="0" err="1"/>
              <a:t>Operandos</a:t>
            </a:r>
            <a:r>
              <a:rPr lang="es-ES_tradnl" dirty="0"/>
              <a:t> implícitos y explícitos: </a:t>
            </a:r>
            <a:r>
              <a:rPr lang="es-ES_tradnl" sz="2600" dirty="0"/>
              <a:t>Ej.: </a:t>
            </a:r>
            <a:r>
              <a:rPr lang="es-ES_tradnl" sz="2000" dirty="0"/>
              <a:t>INCR X</a:t>
            </a:r>
          </a:p>
          <a:p>
            <a:pPr eaLnBrk="1" hangingPunct="1"/>
            <a:endParaRPr lang="es-ES_tradnl" dirty="0"/>
          </a:p>
          <a:p>
            <a:pPr eaLnBrk="1" hangingPunct="1"/>
            <a:endParaRPr lang="es-ES_tradnl"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pPr eaLnBrk="1" hangingPunct="1"/>
            <a:r>
              <a:rPr lang="es-ES_tradnl"/>
              <a:t>Número de operandos explícitos</a:t>
            </a:r>
          </a:p>
        </p:txBody>
      </p:sp>
      <p:sp>
        <p:nvSpPr>
          <p:cNvPr id="89092" name="Rectangle 3"/>
          <p:cNvSpPr>
            <a:spLocks noGrp="1" noChangeArrowheads="1"/>
          </p:cNvSpPr>
          <p:nvPr>
            <p:ph sz="quarter" idx="1"/>
          </p:nvPr>
        </p:nvSpPr>
        <p:spPr/>
        <p:txBody>
          <a:bodyPr/>
          <a:lstStyle/>
          <a:p>
            <a:pPr eaLnBrk="1" hangingPunct="1"/>
            <a:r>
              <a:rPr lang="es-ES_tradnl" sz="2700"/>
              <a:t>Depende de la operación a realizar</a:t>
            </a:r>
          </a:p>
          <a:p>
            <a:pPr lvl="1" eaLnBrk="1" hangingPunct="1"/>
            <a:r>
              <a:rPr lang="es-ES_tradnl" sz="2200"/>
              <a:t>Operaciones unarias, </a:t>
            </a:r>
            <a:r>
              <a:rPr lang="es-ES_tradnl" sz="2200" u="sng"/>
              <a:t>binarias</a:t>
            </a:r>
            <a:r>
              <a:rPr lang="es-ES_tradnl" sz="2200"/>
              <a:t>, etc.</a:t>
            </a:r>
          </a:p>
          <a:p>
            <a:pPr lvl="1" eaLnBrk="1" hangingPunct="1"/>
            <a:r>
              <a:rPr lang="es-ES_tradnl" sz="2200"/>
              <a:t>Las binarias (dos operandos, un resultado) se usan de referencia</a:t>
            </a:r>
          </a:p>
          <a:p>
            <a:pPr lvl="1" eaLnBrk="1" hangingPunct="1"/>
            <a:endParaRPr lang="es-ES_tradnl" sz="2200"/>
          </a:p>
          <a:p>
            <a:pPr eaLnBrk="1" hangingPunct="1">
              <a:buFontTx/>
              <a:buNone/>
            </a:pPr>
            <a:r>
              <a:rPr lang="es-ES_tradnl" sz="2700"/>
              <a:t>a)  Máquinas de 3 direcciones</a:t>
            </a:r>
          </a:p>
          <a:p>
            <a:pPr lvl="1" eaLnBrk="1" hangingPunct="1">
              <a:buFontTx/>
              <a:buNone/>
            </a:pPr>
            <a:r>
              <a:rPr lang="es-ES_tradnl" sz="2000"/>
              <a:t> ADD Destino, Fuente, Fuente</a:t>
            </a:r>
          </a:p>
          <a:p>
            <a:pPr lvl="1" eaLnBrk="1" hangingPunct="1">
              <a:buFontTx/>
              <a:buNone/>
            </a:pPr>
            <a:endParaRPr lang="es-ES_tradnl" sz="2000"/>
          </a:p>
          <a:p>
            <a:pPr eaLnBrk="1" hangingPunct="1">
              <a:buFontTx/>
              <a:buNone/>
            </a:pPr>
            <a:r>
              <a:rPr lang="es-ES_tradnl" sz="2700"/>
              <a:t>b)  Máquinas de 2 direcciones </a:t>
            </a:r>
          </a:p>
          <a:p>
            <a:pPr lvl="1" eaLnBrk="1" hangingPunct="1">
              <a:buFontTx/>
              <a:buNone/>
            </a:pPr>
            <a:r>
              <a:rPr lang="es-ES_tradnl" sz="2000"/>
              <a:t> ADD Fuente, Destino    (Destino </a:t>
            </a:r>
            <a:r>
              <a:rPr lang="es-ES_tradnl" sz="2000">
                <a:sym typeface="Symbol" pitchFamily="18" charset="2"/>
              </a:rPr>
              <a:t> Fuente + Destino)</a:t>
            </a:r>
            <a:endParaRPr lang="es-ES_tradnl" sz="2000"/>
          </a:p>
        </p:txBody>
      </p:sp>
      <p:sp>
        <p:nvSpPr>
          <p:cNvPr id="89094" name="Line 5"/>
          <p:cNvSpPr>
            <a:spLocks noChangeShapeType="1"/>
          </p:cNvSpPr>
          <p:nvPr/>
        </p:nvSpPr>
        <p:spPr bwMode="auto">
          <a:xfrm>
            <a:off x="1045304" y="4482554"/>
            <a:ext cx="2887662" cy="0"/>
          </a:xfrm>
          <a:prstGeom prst="line">
            <a:avLst/>
          </a:prstGeom>
          <a:noFill/>
          <a:ln w="19050">
            <a:solidFill>
              <a:schemeClr val="tx1"/>
            </a:solidFill>
            <a:round/>
            <a:headEnd type="triangle" w="med" len="med"/>
            <a:tailEnd type="triangle" w="med" len="med"/>
          </a:ln>
        </p:spPr>
        <p:txBody>
          <a:bodyPr wrap="none" lIns="90000" tIns="46800" rIns="90000" bIns="46800" anchor="ctr">
            <a:spAutoFit/>
          </a:bodyPr>
          <a:lstStyle/>
          <a:p>
            <a:endParaRPr lang="es-ES"/>
          </a:p>
        </p:txBody>
      </p:sp>
      <p:sp>
        <p:nvSpPr>
          <p:cNvPr id="89095" name="Line 6"/>
          <p:cNvSpPr>
            <a:spLocks noChangeShapeType="1"/>
          </p:cNvSpPr>
          <p:nvPr/>
        </p:nvSpPr>
        <p:spPr bwMode="auto">
          <a:xfrm>
            <a:off x="1045304" y="5778698"/>
            <a:ext cx="2062163" cy="0"/>
          </a:xfrm>
          <a:prstGeom prst="line">
            <a:avLst/>
          </a:prstGeom>
          <a:noFill/>
          <a:ln w="19050">
            <a:solidFill>
              <a:schemeClr val="tx1"/>
            </a:solidFill>
            <a:round/>
            <a:headEnd type="triangle" w="med" len="med"/>
            <a:tailEnd type="triangle" w="med" len="med"/>
          </a:ln>
        </p:spPr>
        <p:txBody>
          <a:bodyPr wrap="none" lIns="90000" tIns="46800" rIns="90000" bIns="46800" anchor="ctr">
            <a:spAutoFit/>
          </a:bodyPr>
          <a:lstStyle/>
          <a:p>
            <a:endParaRPr lang="es-E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ChangeArrowheads="1"/>
          </p:cNvSpPr>
          <p:nvPr>
            <p:ph type="title"/>
          </p:nvPr>
        </p:nvSpPr>
        <p:spPr/>
        <p:txBody>
          <a:bodyPr/>
          <a:lstStyle/>
          <a:p>
            <a:pPr eaLnBrk="1" hangingPunct="1"/>
            <a:r>
              <a:rPr lang="es-ES_tradnl"/>
              <a:t>Número de operandos explícitos </a:t>
            </a:r>
          </a:p>
        </p:txBody>
      </p:sp>
      <p:sp>
        <p:nvSpPr>
          <p:cNvPr id="90116" name="Rectangle 3"/>
          <p:cNvSpPr>
            <a:spLocks noGrp="1" noChangeArrowheads="1"/>
          </p:cNvSpPr>
          <p:nvPr>
            <p:ph sz="quarter" idx="1"/>
          </p:nvPr>
        </p:nvSpPr>
        <p:spPr/>
        <p:txBody>
          <a:bodyPr/>
          <a:lstStyle/>
          <a:p>
            <a:pPr eaLnBrk="1" hangingPunct="1">
              <a:buFontTx/>
              <a:buNone/>
            </a:pPr>
            <a:r>
              <a:rPr lang="es-ES_tradnl"/>
              <a:t>c) Máquinas de 1 dirección</a:t>
            </a:r>
          </a:p>
          <a:p>
            <a:pPr lvl="1" eaLnBrk="1" hangingPunct="1">
              <a:lnSpc>
                <a:spcPct val="150000"/>
              </a:lnSpc>
            </a:pPr>
            <a:r>
              <a:rPr lang="es-ES_tradnl" sz="2200"/>
              <a:t>Ej.: ADD dato     (A </a:t>
            </a:r>
            <a:r>
              <a:rPr lang="es-ES_tradnl" sz="2200">
                <a:sym typeface="Symbol" pitchFamily="18" charset="2"/>
              </a:rPr>
              <a:t> A + dato)</a:t>
            </a:r>
          </a:p>
          <a:p>
            <a:pPr lvl="1" eaLnBrk="1" hangingPunct="1"/>
            <a:r>
              <a:rPr lang="es-ES_tradnl">
                <a:sym typeface="Symbol" pitchFamily="18" charset="2"/>
              </a:rPr>
              <a:t>Registro acumulador A</a:t>
            </a:r>
          </a:p>
          <a:p>
            <a:pPr eaLnBrk="1" hangingPunct="1"/>
            <a:endParaRPr lang="es-ES_tradnl"/>
          </a:p>
          <a:p>
            <a:pPr eaLnBrk="1" hangingPunct="1">
              <a:buFontTx/>
              <a:buNone/>
            </a:pPr>
            <a:r>
              <a:rPr lang="es-ES_tradnl"/>
              <a:t>d) Máquinas de 0 direcciones</a:t>
            </a:r>
          </a:p>
          <a:p>
            <a:pPr lvl="1" eaLnBrk="1" hangingPunct="1"/>
            <a:r>
              <a:rPr lang="es-ES_tradnl" sz="2200"/>
              <a:t>Ej.: ADD</a:t>
            </a:r>
          </a:p>
        </p:txBody>
      </p:sp>
      <p:sp>
        <p:nvSpPr>
          <p:cNvPr id="90118" name="Line 5"/>
          <p:cNvSpPr>
            <a:spLocks noChangeShapeType="1"/>
          </p:cNvSpPr>
          <p:nvPr/>
        </p:nvSpPr>
        <p:spPr bwMode="auto">
          <a:xfrm>
            <a:off x="1728788" y="2538338"/>
            <a:ext cx="908050" cy="0"/>
          </a:xfrm>
          <a:prstGeom prst="line">
            <a:avLst/>
          </a:prstGeom>
          <a:noFill/>
          <a:ln w="19050">
            <a:solidFill>
              <a:schemeClr val="tx1"/>
            </a:solidFill>
            <a:round/>
            <a:headEnd type="triangle" w="med" len="med"/>
            <a:tailEnd type="triangle" w="med" len="med"/>
          </a:ln>
        </p:spPr>
        <p:txBody>
          <a:bodyPr wrap="none" lIns="90000" tIns="46800" rIns="90000" bIns="46800" anchor="ctr">
            <a:spAutoFit/>
          </a:bodyPr>
          <a:lstStyle/>
          <a:p>
            <a:endParaRPr lang="es-ES"/>
          </a:p>
        </p:txBody>
      </p:sp>
      <p:sp>
        <p:nvSpPr>
          <p:cNvPr id="90119" name="Line 6"/>
          <p:cNvSpPr>
            <a:spLocks noChangeShapeType="1"/>
          </p:cNvSpPr>
          <p:nvPr/>
        </p:nvSpPr>
        <p:spPr bwMode="auto">
          <a:xfrm>
            <a:off x="1481138" y="4626570"/>
            <a:ext cx="495300" cy="0"/>
          </a:xfrm>
          <a:prstGeom prst="line">
            <a:avLst/>
          </a:prstGeom>
          <a:noFill/>
          <a:ln w="19050">
            <a:solidFill>
              <a:schemeClr val="tx1"/>
            </a:solidFill>
            <a:round/>
            <a:headEnd type="triangle" w="med" len="med"/>
            <a:tailEnd type="triangle" w="med" len="med"/>
          </a:ln>
        </p:spPr>
        <p:txBody>
          <a:bodyPr lIns="90000" tIns="46800" rIns="90000" bIns="46800" anchor="ctr">
            <a:spAutoFit/>
          </a:bodyPr>
          <a:lstStyle/>
          <a:p>
            <a:endParaRPr lang="es-E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5"/>
          <p:cNvSpPr>
            <a:spLocks noGrp="1" noChangeArrowheads="1"/>
          </p:cNvSpPr>
          <p:nvPr>
            <p:ph type="title"/>
          </p:nvPr>
        </p:nvSpPr>
        <p:spPr>
          <a:xfrm>
            <a:off x="741363" y="138113"/>
            <a:ext cx="8415337" cy="1349375"/>
          </a:xfrm>
        </p:spPr>
        <p:txBody>
          <a:bodyPr/>
          <a:lstStyle/>
          <a:p>
            <a:pPr eaLnBrk="1" hangingPunct="1"/>
            <a:r>
              <a:rPr lang="es-ES_tradnl"/>
              <a:t>Cero direcciones: La Pila</a:t>
            </a:r>
          </a:p>
        </p:txBody>
      </p:sp>
      <p:grpSp>
        <p:nvGrpSpPr>
          <p:cNvPr id="2" name="Group 90"/>
          <p:cNvGrpSpPr>
            <a:grpSpLocks/>
          </p:cNvGrpSpPr>
          <p:nvPr/>
        </p:nvGrpSpPr>
        <p:grpSpPr bwMode="auto">
          <a:xfrm>
            <a:off x="117475" y="3881438"/>
            <a:ext cx="3897313" cy="2305050"/>
            <a:chOff x="74" y="2445"/>
            <a:chExt cx="2455" cy="1452"/>
          </a:xfrm>
        </p:grpSpPr>
        <p:sp>
          <p:nvSpPr>
            <p:cNvPr id="91196" name="Text Box 34"/>
            <p:cNvSpPr txBox="1">
              <a:spLocks noChangeArrowheads="1"/>
            </p:cNvSpPr>
            <p:nvPr/>
          </p:nvSpPr>
          <p:spPr bwMode="auto">
            <a:xfrm>
              <a:off x="1645" y="3409"/>
              <a:ext cx="884" cy="219"/>
            </a:xfrm>
            <a:prstGeom prst="rect">
              <a:avLst/>
            </a:prstGeom>
            <a:solidFill>
              <a:srgbClr val="CCFFCC"/>
            </a:solidFill>
            <a:ln w="9525" algn="ctr">
              <a:solidFill>
                <a:schemeClr val="tx1"/>
              </a:solidFill>
              <a:miter lim="800000"/>
              <a:headEnd/>
              <a:tailEnd/>
            </a:ln>
          </p:spPr>
          <p:txBody>
            <a:bodyPr lIns="98613" tIns="51279" rIns="98613" bIns="51279">
              <a:spAutoFit/>
            </a:bodyPr>
            <a:lstStyle/>
            <a:p>
              <a:pPr defTabSz="1001713">
                <a:spcBef>
                  <a:spcPct val="50000"/>
                </a:spcBef>
              </a:pPr>
              <a:r>
                <a:rPr lang="es-ES_tradnl"/>
                <a:t>11</a:t>
              </a:r>
              <a:endParaRPr lang="es-ES"/>
            </a:p>
          </p:txBody>
        </p:sp>
        <p:sp>
          <p:nvSpPr>
            <p:cNvPr id="91197" name="Text Box 39"/>
            <p:cNvSpPr txBox="1">
              <a:spLocks noChangeArrowheads="1"/>
            </p:cNvSpPr>
            <p:nvPr/>
          </p:nvSpPr>
          <p:spPr bwMode="auto">
            <a:xfrm>
              <a:off x="74" y="2766"/>
              <a:ext cx="1375" cy="213"/>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a:t>INTRODUCIR Y  (PUSH Y) </a:t>
              </a:r>
              <a:endParaRPr lang="es-ES"/>
            </a:p>
          </p:txBody>
        </p:sp>
        <p:sp>
          <p:nvSpPr>
            <p:cNvPr id="91198" name="Text Box 40"/>
            <p:cNvSpPr txBox="1">
              <a:spLocks noChangeArrowheads="1"/>
            </p:cNvSpPr>
            <p:nvPr/>
          </p:nvSpPr>
          <p:spPr bwMode="auto">
            <a:xfrm>
              <a:off x="1645" y="3195"/>
              <a:ext cx="884" cy="219"/>
            </a:xfrm>
            <a:prstGeom prst="rect">
              <a:avLst/>
            </a:prstGeom>
            <a:solidFill>
              <a:srgbClr val="CCFFCC"/>
            </a:solidFill>
            <a:ln w="9525" algn="ctr">
              <a:solidFill>
                <a:schemeClr val="tx1"/>
              </a:solidFill>
              <a:miter lim="800000"/>
              <a:headEnd/>
              <a:tailEnd/>
            </a:ln>
          </p:spPr>
          <p:txBody>
            <a:bodyPr lIns="98613" tIns="51279" rIns="98613" bIns="51279">
              <a:spAutoFit/>
            </a:bodyPr>
            <a:lstStyle/>
            <a:p>
              <a:pPr defTabSz="1001713">
                <a:spcBef>
                  <a:spcPct val="50000"/>
                </a:spcBef>
              </a:pPr>
              <a:r>
                <a:rPr lang="es-ES_tradnl"/>
                <a:t>23</a:t>
              </a:r>
              <a:endParaRPr lang="es-ES"/>
            </a:p>
          </p:txBody>
        </p:sp>
        <p:sp>
          <p:nvSpPr>
            <p:cNvPr id="91199" name="Text Box 55"/>
            <p:cNvSpPr txBox="1">
              <a:spLocks noChangeArrowheads="1"/>
            </p:cNvSpPr>
            <p:nvPr/>
          </p:nvSpPr>
          <p:spPr bwMode="auto">
            <a:xfrm>
              <a:off x="1939" y="3678"/>
              <a:ext cx="246" cy="219"/>
            </a:xfrm>
            <a:prstGeom prst="rect">
              <a:avLst/>
            </a:prstGeom>
            <a:noFill/>
            <a:ln w="9525" algn="ctr">
              <a:solidFill>
                <a:schemeClr val="tx1"/>
              </a:solidFill>
              <a:miter lim="800000"/>
              <a:headEnd/>
              <a:tailEnd/>
            </a:ln>
          </p:spPr>
          <p:txBody>
            <a:bodyPr lIns="98613" tIns="51279" rIns="98613" bIns="51279">
              <a:spAutoFit/>
            </a:bodyPr>
            <a:lstStyle/>
            <a:p>
              <a:pPr defTabSz="1001713">
                <a:spcBef>
                  <a:spcPct val="50000"/>
                </a:spcBef>
              </a:pPr>
              <a:r>
                <a:rPr lang="es-ES_tradnl"/>
                <a:t>42</a:t>
              </a:r>
              <a:endParaRPr lang="es-ES"/>
            </a:p>
          </p:txBody>
        </p:sp>
        <p:sp>
          <p:nvSpPr>
            <p:cNvPr id="91200" name="Text Box 56"/>
            <p:cNvSpPr txBox="1">
              <a:spLocks noChangeArrowheads="1"/>
            </p:cNvSpPr>
            <p:nvPr/>
          </p:nvSpPr>
          <p:spPr bwMode="auto">
            <a:xfrm>
              <a:off x="1693" y="3678"/>
              <a:ext cx="246" cy="212"/>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a:t>Y</a:t>
              </a:r>
              <a:endParaRPr lang="es-ES"/>
            </a:p>
          </p:txBody>
        </p:sp>
        <p:sp>
          <p:nvSpPr>
            <p:cNvPr id="91201" name="Oval 74"/>
            <p:cNvSpPr>
              <a:spLocks noChangeArrowheads="1"/>
            </p:cNvSpPr>
            <p:nvPr/>
          </p:nvSpPr>
          <p:spPr bwMode="auto">
            <a:xfrm>
              <a:off x="1300" y="2445"/>
              <a:ext cx="295" cy="321"/>
            </a:xfrm>
            <a:prstGeom prst="ellipse">
              <a:avLst/>
            </a:prstGeom>
            <a:noFill/>
            <a:ln w="9525" algn="ctr">
              <a:solidFill>
                <a:schemeClr val="tx1"/>
              </a:solidFill>
              <a:round/>
              <a:headEnd/>
              <a:tailEnd/>
            </a:ln>
          </p:spPr>
          <p:txBody>
            <a:bodyPr wrap="none" lIns="90000" tIns="46800" rIns="90000" bIns="46800" anchor="ctr">
              <a:spAutoFit/>
            </a:bodyPr>
            <a:lstStyle/>
            <a:p>
              <a:endParaRPr lang="es-ES"/>
            </a:p>
          </p:txBody>
        </p:sp>
        <p:sp>
          <p:nvSpPr>
            <p:cNvPr id="91202" name="Text Box 75"/>
            <p:cNvSpPr txBox="1">
              <a:spLocks noChangeArrowheads="1"/>
            </p:cNvSpPr>
            <p:nvPr/>
          </p:nvSpPr>
          <p:spPr bwMode="auto">
            <a:xfrm>
              <a:off x="1350" y="2445"/>
              <a:ext cx="197" cy="309"/>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sz="2200"/>
                <a:t>3</a:t>
              </a:r>
              <a:endParaRPr lang="es-ES" sz="2200"/>
            </a:p>
          </p:txBody>
        </p:sp>
        <p:sp>
          <p:nvSpPr>
            <p:cNvPr id="91203" name="Text Box 89"/>
            <p:cNvSpPr txBox="1">
              <a:spLocks noChangeArrowheads="1"/>
            </p:cNvSpPr>
            <p:nvPr/>
          </p:nvSpPr>
          <p:spPr bwMode="auto">
            <a:xfrm>
              <a:off x="1643" y="2975"/>
              <a:ext cx="883" cy="195"/>
            </a:xfrm>
            <a:prstGeom prst="rect">
              <a:avLst/>
            </a:prstGeom>
            <a:noFill/>
            <a:ln w="9525" algn="ctr">
              <a:solidFill>
                <a:schemeClr val="tx1"/>
              </a:solidFill>
              <a:miter lim="800000"/>
              <a:headEnd/>
              <a:tailEnd/>
            </a:ln>
          </p:spPr>
          <p:txBody>
            <a:bodyPr lIns="98613" tIns="51279" rIns="98613" bIns="51279">
              <a:spAutoFit/>
            </a:bodyPr>
            <a:lstStyle/>
            <a:p>
              <a:pPr defTabSz="1001713">
                <a:spcBef>
                  <a:spcPct val="50000"/>
                </a:spcBef>
              </a:pPr>
              <a:endParaRPr lang="es-ES"/>
            </a:p>
          </p:txBody>
        </p:sp>
      </p:grpSp>
      <p:sp>
        <p:nvSpPr>
          <p:cNvPr id="91142" name="Text Box 20"/>
          <p:cNvSpPr txBox="1">
            <a:spLocks noChangeArrowheads="1"/>
          </p:cNvSpPr>
          <p:nvPr/>
        </p:nvSpPr>
        <p:spPr bwMode="auto">
          <a:xfrm>
            <a:off x="2611438" y="2943225"/>
            <a:ext cx="1403350" cy="347663"/>
          </a:xfrm>
          <a:prstGeom prst="rect">
            <a:avLst/>
          </a:prstGeom>
          <a:solidFill>
            <a:srgbClr val="CCFFCC"/>
          </a:solidFill>
          <a:ln w="9525" algn="ctr">
            <a:solidFill>
              <a:schemeClr val="tx1"/>
            </a:solidFill>
            <a:miter lim="800000"/>
            <a:headEnd/>
            <a:tailEnd/>
          </a:ln>
        </p:spPr>
        <p:txBody>
          <a:bodyPr lIns="98613" tIns="51279" rIns="98613" bIns="51279">
            <a:spAutoFit/>
          </a:bodyPr>
          <a:lstStyle/>
          <a:p>
            <a:pPr defTabSz="1001713">
              <a:spcBef>
                <a:spcPct val="50000"/>
              </a:spcBef>
            </a:pPr>
            <a:r>
              <a:rPr lang="es-ES_tradnl"/>
              <a:t>11</a:t>
            </a:r>
            <a:endParaRPr lang="es-ES"/>
          </a:p>
        </p:txBody>
      </p:sp>
      <p:sp>
        <p:nvSpPr>
          <p:cNvPr id="91143" name="Text Box 21"/>
          <p:cNvSpPr txBox="1">
            <a:spLocks noChangeArrowheads="1"/>
          </p:cNvSpPr>
          <p:nvPr/>
        </p:nvSpPr>
        <p:spPr bwMode="auto">
          <a:xfrm>
            <a:off x="2611438" y="2603500"/>
            <a:ext cx="1403350" cy="349250"/>
          </a:xfrm>
          <a:prstGeom prst="rect">
            <a:avLst/>
          </a:prstGeom>
          <a:solidFill>
            <a:schemeClr val="bg1"/>
          </a:solidFill>
          <a:ln w="9525" algn="ctr">
            <a:solidFill>
              <a:schemeClr val="tx1"/>
            </a:solidFill>
            <a:miter lim="800000"/>
            <a:headEnd/>
            <a:tailEnd/>
          </a:ln>
        </p:spPr>
        <p:txBody>
          <a:bodyPr lIns="98613" tIns="51279" rIns="98613" bIns="51279">
            <a:spAutoFit/>
          </a:bodyPr>
          <a:lstStyle/>
          <a:p>
            <a:pPr defTabSz="1001713">
              <a:spcBef>
                <a:spcPct val="50000"/>
              </a:spcBef>
            </a:pPr>
            <a:endParaRPr lang="es-ES"/>
          </a:p>
        </p:txBody>
      </p:sp>
      <p:grpSp>
        <p:nvGrpSpPr>
          <p:cNvPr id="3" name="Group 24"/>
          <p:cNvGrpSpPr>
            <a:grpSpLocks/>
          </p:cNvGrpSpPr>
          <p:nvPr/>
        </p:nvGrpSpPr>
        <p:grpSpPr bwMode="auto">
          <a:xfrm>
            <a:off x="6246813" y="4625975"/>
            <a:ext cx="779462" cy="300038"/>
            <a:chOff x="1020" y="1525"/>
            <a:chExt cx="454" cy="160"/>
          </a:xfrm>
        </p:grpSpPr>
        <p:sp>
          <p:nvSpPr>
            <p:cNvPr id="91194" name="Line 22"/>
            <p:cNvSpPr>
              <a:spLocks noChangeShapeType="1"/>
            </p:cNvSpPr>
            <p:nvPr/>
          </p:nvSpPr>
          <p:spPr bwMode="auto">
            <a:xfrm>
              <a:off x="1111" y="1661"/>
              <a:ext cx="363" cy="0"/>
            </a:xfrm>
            <a:prstGeom prst="line">
              <a:avLst/>
            </a:prstGeom>
            <a:noFill/>
            <a:ln w="9525">
              <a:solidFill>
                <a:schemeClr val="tx1"/>
              </a:solidFill>
              <a:round/>
              <a:headEnd/>
              <a:tailEnd type="triangle" w="med" len="med"/>
            </a:ln>
          </p:spPr>
          <p:txBody>
            <a:bodyPr lIns="90000" tIns="46800" rIns="90000" bIns="46800">
              <a:spAutoFit/>
            </a:bodyPr>
            <a:lstStyle/>
            <a:p>
              <a:endParaRPr lang="es-ES"/>
            </a:p>
          </p:txBody>
        </p:sp>
        <p:sp>
          <p:nvSpPr>
            <p:cNvPr id="91195" name="Text Box 23"/>
            <p:cNvSpPr txBox="1">
              <a:spLocks noChangeArrowheads="1"/>
            </p:cNvSpPr>
            <p:nvPr/>
          </p:nvSpPr>
          <p:spPr bwMode="auto">
            <a:xfrm>
              <a:off x="1020" y="1525"/>
              <a:ext cx="453" cy="160"/>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a:t>puntero</a:t>
              </a:r>
              <a:endParaRPr lang="es-ES"/>
            </a:p>
          </p:txBody>
        </p:sp>
      </p:grpSp>
      <p:sp>
        <p:nvSpPr>
          <p:cNvPr id="91145" name="Text Box 25"/>
          <p:cNvSpPr txBox="1">
            <a:spLocks noChangeArrowheads="1"/>
          </p:cNvSpPr>
          <p:nvPr/>
        </p:nvSpPr>
        <p:spPr bwMode="auto">
          <a:xfrm>
            <a:off x="2611438" y="2262188"/>
            <a:ext cx="1403350" cy="349250"/>
          </a:xfrm>
          <a:prstGeom prst="rect">
            <a:avLst/>
          </a:prstGeom>
          <a:solidFill>
            <a:schemeClr val="bg1"/>
          </a:solidFill>
          <a:ln w="9525" algn="ctr">
            <a:solidFill>
              <a:schemeClr val="tx1"/>
            </a:solidFill>
            <a:miter lim="800000"/>
            <a:headEnd/>
            <a:tailEnd/>
          </a:ln>
        </p:spPr>
        <p:txBody>
          <a:bodyPr lIns="98613" tIns="51279" rIns="98613" bIns="51279">
            <a:spAutoFit/>
          </a:bodyPr>
          <a:lstStyle/>
          <a:p>
            <a:pPr defTabSz="1001713">
              <a:spcBef>
                <a:spcPct val="50000"/>
              </a:spcBef>
            </a:pPr>
            <a:endParaRPr lang="es-ES"/>
          </a:p>
        </p:txBody>
      </p:sp>
      <p:sp>
        <p:nvSpPr>
          <p:cNvPr id="69674" name="Text Box 42"/>
          <p:cNvSpPr txBox="1">
            <a:spLocks noChangeArrowheads="1"/>
          </p:cNvSpPr>
          <p:nvPr/>
        </p:nvSpPr>
        <p:spPr bwMode="auto">
          <a:xfrm>
            <a:off x="7134225" y="5411788"/>
            <a:ext cx="1401763" cy="347662"/>
          </a:xfrm>
          <a:prstGeom prst="rect">
            <a:avLst/>
          </a:prstGeom>
          <a:solidFill>
            <a:srgbClr val="CCFFCC"/>
          </a:solidFill>
          <a:ln w="9525" algn="ctr">
            <a:solidFill>
              <a:schemeClr val="tx1"/>
            </a:solidFill>
            <a:miter lim="800000"/>
            <a:headEnd/>
            <a:tailEnd/>
          </a:ln>
        </p:spPr>
        <p:txBody>
          <a:bodyPr lIns="98613" tIns="51279" rIns="98613" bIns="51279">
            <a:spAutoFit/>
          </a:bodyPr>
          <a:lstStyle/>
          <a:p>
            <a:pPr defTabSz="1001713">
              <a:spcBef>
                <a:spcPct val="50000"/>
              </a:spcBef>
            </a:pPr>
            <a:r>
              <a:rPr lang="es-ES_tradnl"/>
              <a:t>11</a:t>
            </a:r>
            <a:endParaRPr lang="es-ES"/>
          </a:p>
        </p:txBody>
      </p:sp>
      <p:sp>
        <p:nvSpPr>
          <p:cNvPr id="69678" name="Text Box 46"/>
          <p:cNvSpPr txBox="1">
            <a:spLocks noChangeArrowheads="1"/>
          </p:cNvSpPr>
          <p:nvPr/>
        </p:nvSpPr>
        <p:spPr bwMode="auto">
          <a:xfrm>
            <a:off x="7132638" y="4757738"/>
            <a:ext cx="1401762" cy="309562"/>
          </a:xfrm>
          <a:prstGeom prst="rect">
            <a:avLst/>
          </a:prstGeom>
          <a:solidFill>
            <a:srgbClr val="CCFFFF"/>
          </a:solidFill>
          <a:ln w="9525" algn="ctr">
            <a:solidFill>
              <a:schemeClr val="tx1"/>
            </a:solidFill>
            <a:miter lim="800000"/>
            <a:headEnd/>
            <a:tailEnd/>
          </a:ln>
        </p:spPr>
        <p:txBody>
          <a:bodyPr lIns="98613" tIns="51279" rIns="98613" bIns="51279">
            <a:spAutoFit/>
          </a:bodyPr>
          <a:lstStyle/>
          <a:p>
            <a:pPr defTabSz="1001713">
              <a:spcBef>
                <a:spcPct val="50000"/>
              </a:spcBef>
            </a:pPr>
            <a:r>
              <a:rPr lang="es-ES_tradnl"/>
              <a:t>42</a:t>
            </a:r>
            <a:endParaRPr lang="es-ES"/>
          </a:p>
        </p:txBody>
      </p:sp>
      <p:sp>
        <p:nvSpPr>
          <p:cNvPr id="69679" name="Text Box 47"/>
          <p:cNvSpPr txBox="1">
            <a:spLocks noChangeArrowheads="1"/>
          </p:cNvSpPr>
          <p:nvPr/>
        </p:nvSpPr>
        <p:spPr bwMode="auto">
          <a:xfrm>
            <a:off x="4640263" y="4391025"/>
            <a:ext cx="2182812" cy="338138"/>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a:t>EXTRAER R  (POP R) </a:t>
            </a:r>
            <a:endParaRPr lang="es-ES"/>
          </a:p>
        </p:txBody>
      </p:sp>
      <p:sp>
        <p:nvSpPr>
          <p:cNvPr id="69680" name="Text Box 48"/>
          <p:cNvSpPr txBox="1">
            <a:spLocks noChangeArrowheads="1"/>
          </p:cNvSpPr>
          <p:nvPr/>
        </p:nvSpPr>
        <p:spPr bwMode="auto">
          <a:xfrm>
            <a:off x="7134225" y="5072063"/>
            <a:ext cx="1401763" cy="347662"/>
          </a:xfrm>
          <a:prstGeom prst="rect">
            <a:avLst/>
          </a:prstGeom>
          <a:solidFill>
            <a:srgbClr val="CCFFCC"/>
          </a:solidFill>
          <a:ln w="9525" algn="ctr">
            <a:solidFill>
              <a:schemeClr val="tx1"/>
            </a:solidFill>
            <a:miter lim="800000"/>
            <a:headEnd/>
            <a:tailEnd/>
          </a:ln>
        </p:spPr>
        <p:txBody>
          <a:bodyPr lIns="98613" tIns="51279" rIns="98613" bIns="51279">
            <a:spAutoFit/>
          </a:bodyPr>
          <a:lstStyle/>
          <a:p>
            <a:pPr defTabSz="1001713">
              <a:spcBef>
                <a:spcPct val="50000"/>
              </a:spcBef>
            </a:pPr>
            <a:r>
              <a:rPr lang="es-ES_tradnl"/>
              <a:t>23</a:t>
            </a:r>
            <a:endParaRPr lang="es-ES"/>
          </a:p>
        </p:txBody>
      </p:sp>
      <p:grpSp>
        <p:nvGrpSpPr>
          <p:cNvPr id="4" name="Group 91"/>
          <p:cNvGrpSpPr>
            <a:grpSpLocks/>
          </p:cNvGrpSpPr>
          <p:nvPr/>
        </p:nvGrpSpPr>
        <p:grpSpPr bwMode="auto">
          <a:xfrm>
            <a:off x="3624263" y="6175375"/>
            <a:ext cx="2728912" cy="1625600"/>
            <a:chOff x="2283" y="3890"/>
            <a:chExt cx="1719" cy="1024"/>
          </a:xfrm>
        </p:grpSpPr>
        <p:sp>
          <p:nvSpPr>
            <p:cNvPr id="91185" name="Text Box 59"/>
            <p:cNvSpPr txBox="1">
              <a:spLocks noChangeArrowheads="1"/>
            </p:cNvSpPr>
            <p:nvPr/>
          </p:nvSpPr>
          <p:spPr bwMode="auto">
            <a:xfrm>
              <a:off x="2824" y="4695"/>
              <a:ext cx="883" cy="219"/>
            </a:xfrm>
            <a:prstGeom prst="rect">
              <a:avLst/>
            </a:prstGeom>
            <a:solidFill>
              <a:srgbClr val="CCFFCC"/>
            </a:solidFill>
            <a:ln w="9525" algn="ctr">
              <a:solidFill>
                <a:schemeClr val="tx1"/>
              </a:solidFill>
              <a:miter lim="800000"/>
              <a:headEnd/>
              <a:tailEnd/>
            </a:ln>
          </p:spPr>
          <p:txBody>
            <a:bodyPr lIns="98613" tIns="51279" rIns="98613" bIns="51279">
              <a:spAutoFit/>
            </a:bodyPr>
            <a:lstStyle/>
            <a:p>
              <a:pPr defTabSz="1001713">
                <a:spcBef>
                  <a:spcPct val="50000"/>
                </a:spcBef>
              </a:pPr>
              <a:r>
                <a:rPr lang="es-ES_tradnl"/>
                <a:t>34</a:t>
              </a:r>
              <a:endParaRPr lang="es-ES"/>
            </a:p>
          </p:txBody>
        </p:sp>
        <p:grpSp>
          <p:nvGrpSpPr>
            <p:cNvPr id="91186" name="Group 60"/>
            <p:cNvGrpSpPr>
              <a:grpSpLocks/>
            </p:cNvGrpSpPr>
            <p:nvPr/>
          </p:nvGrpSpPr>
          <p:grpSpPr bwMode="auto">
            <a:xfrm>
              <a:off x="2283" y="4641"/>
              <a:ext cx="492" cy="212"/>
              <a:chOff x="1020" y="1525"/>
              <a:chExt cx="454" cy="180"/>
            </a:xfrm>
          </p:grpSpPr>
          <p:sp>
            <p:nvSpPr>
              <p:cNvPr id="91192" name="Line 61"/>
              <p:cNvSpPr>
                <a:spLocks noChangeShapeType="1"/>
              </p:cNvSpPr>
              <p:nvPr/>
            </p:nvSpPr>
            <p:spPr bwMode="auto">
              <a:xfrm>
                <a:off x="1111" y="1661"/>
                <a:ext cx="363" cy="0"/>
              </a:xfrm>
              <a:prstGeom prst="line">
                <a:avLst/>
              </a:prstGeom>
              <a:noFill/>
              <a:ln w="9525">
                <a:solidFill>
                  <a:schemeClr val="tx1"/>
                </a:solidFill>
                <a:round/>
                <a:headEnd/>
                <a:tailEnd type="triangle" w="med" len="med"/>
              </a:ln>
            </p:spPr>
            <p:txBody>
              <a:bodyPr lIns="90000" tIns="46800" rIns="90000" bIns="46800">
                <a:spAutoFit/>
              </a:bodyPr>
              <a:lstStyle/>
              <a:p>
                <a:endParaRPr lang="es-ES"/>
              </a:p>
            </p:txBody>
          </p:sp>
          <p:sp>
            <p:nvSpPr>
              <p:cNvPr id="91193" name="Text Box 62"/>
              <p:cNvSpPr txBox="1">
                <a:spLocks noChangeArrowheads="1"/>
              </p:cNvSpPr>
              <p:nvPr/>
            </p:nvSpPr>
            <p:spPr bwMode="auto">
              <a:xfrm>
                <a:off x="1020" y="1525"/>
                <a:ext cx="453" cy="180"/>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a:t>puntero</a:t>
                </a:r>
                <a:endParaRPr lang="es-ES"/>
              </a:p>
            </p:txBody>
          </p:sp>
        </p:grpSp>
        <p:sp>
          <p:nvSpPr>
            <p:cNvPr id="91187" name="Text Box 63"/>
            <p:cNvSpPr txBox="1">
              <a:spLocks noChangeArrowheads="1"/>
            </p:cNvSpPr>
            <p:nvPr/>
          </p:nvSpPr>
          <p:spPr bwMode="auto">
            <a:xfrm>
              <a:off x="2824" y="4266"/>
              <a:ext cx="883" cy="219"/>
            </a:xfrm>
            <a:prstGeom prst="rect">
              <a:avLst/>
            </a:prstGeom>
            <a:solidFill>
              <a:schemeClr val="bg1"/>
            </a:solidFill>
            <a:ln w="9525" algn="ctr">
              <a:solidFill>
                <a:schemeClr val="tx1"/>
              </a:solidFill>
              <a:miter lim="800000"/>
              <a:headEnd/>
              <a:tailEnd/>
            </a:ln>
          </p:spPr>
          <p:txBody>
            <a:bodyPr lIns="98613" tIns="51279" rIns="98613" bIns="51279">
              <a:spAutoFit/>
            </a:bodyPr>
            <a:lstStyle/>
            <a:p>
              <a:pPr defTabSz="1001713">
                <a:spcBef>
                  <a:spcPct val="50000"/>
                </a:spcBef>
              </a:pPr>
              <a:r>
                <a:rPr lang="es-ES_tradnl"/>
                <a:t>42</a:t>
              </a:r>
              <a:endParaRPr lang="es-ES"/>
            </a:p>
          </p:txBody>
        </p:sp>
        <p:sp>
          <p:nvSpPr>
            <p:cNvPr id="91188" name="Text Box 64"/>
            <p:cNvSpPr txBox="1">
              <a:spLocks noChangeArrowheads="1"/>
            </p:cNvSpPr>
            <p:nvPr/>
          </p:nvSpPr>
          <p:spPr bwMode="auto">
            <a:xfrm>
              <a:off x="2824" y="4481"/>
              <a:ext cx="883" cy="219"/>
            </a:xfrm>
            <a:prstGeom prst="rect">
              <a:avLst/>
            </a:prstGeom>
            <a:noFill/>
            <a:ln w="9525" algn="ctr">
              <a:solidFill>
                <a:schemeClr val="tx1"/>
              </a:solidFill>
              <a:miter lim="800000"/>
              <a:headEnd/>
              <a:tailEnd/>
            </a:ln>
          </p:spPr>
          <p:txBody>
            <a:bodyPr lIns="98613" tIns="51279" rIns="98613" bIns="51279">
              <a:spAutoFit/>
            </a:bodyPr>
            <a:lstStyle/>
            <a:p>
              <a:pPr defTabSz="1001713">
                <a:spcBef>
                  <a:spcPct val="50000"/>
                </a:spcBef>
              </a:pPr>
              <a:r>
                <a:rPr lang="es-ES_tradnl"/>
                <a:t>23</a:t>
              </a:r>
              <a:endParaRPr lang="es-ES"/>
            </a:p>
          </p:txBody>
        </p:sp>
        <p:sp>
          <p:nvSpPr>
            <p:cNvPr id="91189" name="Text Box 67"/>
            <p:cNvSpPr txBox="1">
              <a:spLocks noChangeArrowheads="1"/>
            </p:cNvSpPr>
            <p:nvPr/>
          </p:nvSpPr>
          <p:spPr bwMode="auto">
            <a:xfrm>
              <a:off x="2626" y="3944"/>
              <a:ext cx="1376" cy="267"/>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sz="1800"/>
                <a:t>ADD </a:t>
              </a:r>
              <a:endParaRPr lang="es-ES" sz="1800"/>
            </a:p>
          </p:txBody>
        </p:sp>
        <p:sp>
          <p:nvSpPr>
            <p:cNvPr id="91190" name="Oval 68"/>
            <p:cNvSpPr>
              <a:spLocks noChangeArrowheads="1"/>
            </p:cNvSpPr>
            <p:nvPr/>
          </p:nvSpPr>
          <p:spPr bwMode="auto">
            <a:xfrm>
              <a:off x="2724" y="3890"/>
              <a:ext cx="295" cy="321"/>
            </a:xfrm>
            <a:prstGeom prst="ellipse">
              <a:avLst/>
            </a:prstGeom>
            <a:noFill/>
            <a:ln w="9525" algn="ctr">
              <a:solidFill>
                <a:schemeClr val="tx1"/>
              </a:solidFill>
              <a:round/>
              <a:headEnd/>
              <a:tailEnd/>
            </a:ln>
          </p:spPr>
          <p:txBody>
            <a:bodyPr wrap="none" lIns="90000" tIns="46800" rIns="90000" bIns="46800" anchor="ctr">
              <a:spAutoFit/>
            </a:bodyPr>
            <a:lstStyle/>
            <a:p>
              <a:endParaRPr lang="es-ES"/>
            </a:p>
          </p:txBody>
        </p:sp>
        <p:sp>
          <p:nvSpPr>
            <p:cNvPr id="91191" name="Text Box 69"/>
            <p:cNvSpPr txBox="1">
              <a:spLocks noChangeArrowheads="1"/>
            </p:cNvSpPr>
            <p:nvPr/>
          </p:nvSpPr>
          <p:spPr bwMode="auto">
            <a:xfrm>
              <a:off x="2774" y="3890"/>
              <a:ext cx="196" cy="310"/>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sz="2200"/>
                <a:t>5</a:t>
              </a:r>
              <a:endParaRPr lang="es-ES" sz="2200"/>
            </a:p>
          </p:txBody>
        </p:sp>
      </p:grpSp>
      <p:sp>
        <p:nvSpPr>
          <p:cNvPr id="91151" name="Oval 70"/>
          <p:cNvSpPr>
            <a:spLocks noChangeArrowheads="1"/>
          </p:cNvSpPr>
          <p:nvPr/>
        </p:nvSpPr>
        <p:spPr bwMode="auto">
          <a:xfrm>
            <a:off x="2063750" y="1584325"/>
            <a:ext cx="468313" cy="511175"/>
          </a:xfrm>
          <a:prstGeom prst="ellipse">
            <a:avLst/>
          </a:prstGeom>
          <a:noFill/>
          <a:ln w="9525" algn="ctr">
            <a:solidFill>
              <a:schemeClr val="tx1"/>
            </a:solidFill>
            <a:round/>
            <a:headEnd/>
            <a:tailEnd/>
          </a:ln>
        </p:spPr>
        <p:txBody>
          <a:bodyPr wrap="none" lIns="90000" tIns="46800" rIns="90000" bIns="46800" anchor="ctr">
            <a:spAutoFit/>
          </a:bodyPr>
          <a:lstStyle/>
          <a:p>
            <a:endParaRPr lang="es-ES"/>
          </a:p>
        </p:txBody>
      </p:sp>
      <p:sp>
        <p:nvSpPr>
          <p:cNvPr id="91152" name="Text Box 71"/>
          <p:cNvSpPr txBox="1">
            <a:spLocks noChangeArrowheads="1"/>
          </p:cNvSpPr>
          <p:nvPr/>
        </p:nvSpPr>
        <p:spPr bwMode="auto">
          <a:xfrm>
            <a:off x="2143125" y="1584325"/>
            <a:ext cx="312738" cy="490538"/>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sz="2200"/>
              <a:t>1</a:t>
            </a:r>
            <a:endParaRPr lang="es-ES" sz="2200"/>
          </a:p>
        </p:txBody>
      </p:sp>
      <p:grpSp>
        <p:nvGrpSpPr>
          <p:cNvPr id="6" name="Group 92"/>
          <p:cNvGrpSpPr>
            <a:grpSpLocks/>
          </p:cNvGrpSpPr>
          <p:nvPr/>
        </p:nvGrpSpPr>
        <p:grpSpPr bwMode="auto">
          <a:xfrm>
            <a:off x="4640263" y="1584325"/>
            <a:ext cx="3895725" cy="2127250"/>
            <a:chOff x="2923" y="998"/>
            <a:chExt cx="2454" cy="1340"/>
          </a:xfrm>
        </p:grpSpPr>
        <p:sp>
          <p:nvSpPr>
            <p:cNvPr id="91177" name="Text Box 86"/>
            <p:cNvSpPr txBox="1">
              <a:spLocks noChangeArrowheads="1"/>
            </p:cNvSpPr>
            <p:nvPr/>
          </p:nvSpPr>
          <p:spPr bwMode="auto">
            <a:xfrm>
              <a:off x="4494" y="1633"/>
              <a:ext cx="883" cy="220"/>
            </a:xfrm>
            <a:prstGeom prst="rect">
              <a:avLst/>
            </a:prstGeom>
            <a:solidFill>
              <a:schemeClr val="bg1"/>
            </a:solidFill>
            <a:ln w="9525" algn="ctr">
              <a:solidFill>
                <a:schemeClr val="tx1"/>
              </a:solidFill>
              <a:miter lim="800000"/>
              <a:headEnd/>
              <a:tailEnd/>
            </a:ln>
          </p:spPr>
          <p:txBody>
            <a:bodyPr lIns="98613" tIns="51279" rIns="98613" bIns="51279">
              <a:spAutoFit/>
            </a:bodyPr>
            <a:lstStyle/>
            <a:p>
              <a:pPr defTabSz="1001713">
                <a:spcBef>
                  <a:spcPct val="50000"/>
                </a:spcBef>
              </a:pPr>
              <a:endParaRPr lang="es-ES"/>
            </a:p>
          </p:txBody>
        </p:sp>
        <p:sp>
          <p:nvSpPr>
            <p:cNvPr id="91178" name="Text Box 26"/>
            <p:cNvSpPr txBox="1">
              <a:spLocks noChangeArrowheads="1"/>
            </p:cNvSpPr>
            <p:nvPr/>
          </p:nvSpPr>
          <p:spPr bwMode="auto">
            <a:xfrm>
              <a:off x="4494" y="1854"/>
              <a:ext cx="883" cy="219"/>
            </a:xfrm>
            <a:prstGeom prst="rect">
              <a:avLst/>
            </a:prstGeom>
            <a:solidFill>
              <a:srgbClr val="CCFFCC"/>
            </a:solidFill>
            <a:ln w="9525" algn="ctr">
              <a:solidFill>
                <a:schemeClr val="tx1"/>
              </a:solidFill>
              <a:miter lim="800000"/>
              <a:headEnd/>
              <a:tailEnd/>
            </a:ln>
          </p:spPr>
          <p:txBody>
            <a:bodyPr lIns="98613" tIns="51279" rIns="98613" bIns="51279">
              <a:spAutoFit/>
            </a:bodyPr>
            <a:lstStyle/>
            <a:p>
              <a:pPr defTabSz="1001713">
                <a:spcBef>
                  <a:spcPct val="50000"/>
                </a:spcBef>
              </a:pPr>
              <a:r>
                <a:rPr lang="es-ES_tradnl"/>
                <a:t>11</a:t>
              </a:r>
              <a:endParaRPr lang="es-ES"/>
            </a:p>
          </p:txBody>
        </p:sp>
        <p:sp>
          <p:nvSpPr>
            <p:cNvPr id="91179" name="Text Box 31"/>
            <p:cNvSpPr txBox="1">
              <a:spLocks noChangeArrowheads="1"/>
            </p:cNvSpPr>
            <p:nvPr/>
          </p:nvSpPr>
          <p:spPr bwMode="auto">
            <a:xfrm>
              <a:off x="4494" y="1425"/>
              <a:ext cx="883" cy="220"/>
            </a:xfrm>
            <a:prstGeom prst="rect">
              <a:avLst/>
            </a:prstGeom>
            <a:solidFill>
              <a:schemeClr val="bg1"/>
            </a:solidFill>
            <a:ln w="9525" algn="ctr">
              <a:solidFill>
                <a:schemeClr val="tx1"/>
              </a:solidFill>
              <a:miter lim="800000"/>
              <a:headEnd/>
              <a:tailEnd/>
            </a:ln>
          </p:spPr>
          <p:txBody>
            <a:bodyPr lIns="98613" tIns="51279" rIns="98613" bIns="51279">
              <a:spAutoFit/>
            </a:bodyPr>
            <a:lstStyle/>
            <a:p>
              <a:pPr defTabSz="1001713">
                <a:spcBef>
                  <a:spcPct val="50000"/>
                </a:spcBef>
              </a:pPr>
              <a:endParaRPr lang="es-ES"/>
            </a:p>
          </p:txBody>
        </p:sp>
        <p:sp>
          <p:nvSpPr>
            <p:cNvPr id="91180" name="Text Box 32"/>
            <p:cNvSpPr txBox="1">
              <a:spLocks noChangeArrowheads="1"/>
            </p:cNvSpPr>
            <p:nvPr/>
          </p:nvSpPr>
          <p:spPr bwMode="auto">
            <a:xfrm>
              <a:off x="2923" y="1425"/>
              <a:ext cx="1375" cy="213"/>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a:t>INTRODUCIR X  (PUSH X) </a:t>
              </a:r>
              <a:endParaRPr lang="es-ES"/>
            </a:p>
          </p:txBody>
        </p:sp>
        <p:sp>
          <p:nvSpPr>
            <p:cNvPr id="91181" name="Text Box 57"/>
            <p:cNvSpPr txBox="1">
              <a:spLocks noChangeArrowheads="1"/>
            </p:cNvSpPr>
            <p:nvPr/>
          </p:nvSpPr>
          <p:spPr bwMode="auto">
            <a:xfrm>
              <a:off x="4842" y="2143"/>
              <a:ext cx="246" cy="195"/>
            </a:xfrm>
            <a:prstGeom prst="rect">
              <a:avLst/>
            </a:prstGeom>
            <a:noFill/>
            <a:ln w="9525" algn="ctr">
              <a:solidFill>
                <a:schemeClr val="tx1"/>
              </a:solidFill>
              <a:miter lim="800000"/>
              <a:headEnd/>
              <a:tailEnd/>
            </a:ln>
          </p:spPr>
          <p:txBody>
            <a:bodyPr lIns="98613" tIns="51279" rIns="98613" bIns="51279">
              <a:spAutoFit/>
            </a:bodyPr>
            <a:lstStyle/>
            <a:p>
              <a:pPr defTabSz="1001713">
                <a:spcBef>
                  <a:spcPct val="50000"/>
                </a:spcBef>
              </a:pPr>
              <a:r>
                <a:rPr lang="es-ES_tradnl"/>
                <a:t>23</a:t>
              </a:r>
              <a:endParaRPr lang="es-ES"/>
            </a:p>
          </p:txBody>
        </p:sp>
        <p:sp>
          <p:nvSpPr>
            <p:cNvPr id="91182" name="Text Box 58"/>
            <p:cNvSpPr txBox="1">
              <a:spLocks noChangeArrowheads="1"/>
            </p:cNvSpPr>
            <p:nvPr/>
          </p:nvSpPr>
          <p:spPr bwMode="auto">
            <a:xfrm>
              <a:off x="4641" y="2123"/>
              <a:ext cx="246" cy="213"/>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a:t>X</a:t>
              </a:r>
              <a:endParaRPr lang="es-ES"/>
            </a:p>
          </p:txBody>
        </p:sp>
        <p:sp>
          <p:nvSpPr>
            <p:cNvPr id="91183" name="Oval 72"/>
            <p:cNvSpPr>
              <a:spLocks noChangeArrowheads="1"/>
            </p:cNvSpPr>
            <p:nvPr/>
          </p:nvSpPr>
          <p:spPr bwMode="auto">
            <a:xfrm>
              <a:off x="4149" y="998"/>
              <a:ext cx="295" cy="322"/>
            </a:xfrm>
            <a:prstGeom prst="ellipse">
              <a:avLst/>
            </a:prstGeom>
            <a:noFill/>
            <a:ln w="9525" algn="ctr">
              <a:solidFill>
                <a:schemeClr val="tx1"/>
              </a:solidFill>
              <a:round/>
              <a:headEnd/>
              <a:tailEnd/>
            </a:ln>
          </p:spPr>
          <p:txBody>
            <a:bodyPr wrap="none" lIns="90000" tIns="46800" rIns="90000" bIns="46800" anchor="ctr">
              <a:spAutoFit/>
            </a:bodyPr>
            <a:lstStyle/>
            <a:p>
              <a:endParaRPr lang="es-ES"/>
            </a:p>
          </p:txBody>
        </p:sp>
        <p:sp>
          <p:nvSpPr>
            <p:cNvPr id="91184" name="Text Box 73"/>
            <p:cNvSpPr txBox="1">
              <a:spLocks noChangeArrowheads="1"/>
            </p:cNvSpPr>
            <p:nvPr/>
          </p:nvSpPr>
          <p:spPr bwMode="auto">
            <a:xfrm>
              <a:off x="4199" y="998"/>
              <a:ext cx="196" cy="309"/>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sz="2200"/>
                <a:t>2</a:t>
              </a:r>
              <a:endParaRPr lang="es-ES" sz="2200"/>
            </a:p>
          </p:txBody>
        </p:sp>
      </p:grpSp>
      <p:sp>
        <p:nvSpPr>
          <p:cNvPr id="69708" name="Oval 76"/>
          <p:cNvSpPr>
            <a:spLocks noChangeArrowheads="1"/>
          </p:cNvSpPr>
          <p:nvPr/>
        </p:nvSpPr>
        <p:spPr bwMode="auto">
          <a:xfrm>
            <a:off x="6586538" y="3967163"/>
            <a:ext cx="468312" cy="508000"/>
          </a:xfrm>
          <a:prstGeom prst="ellipse">
            <a:avLst/>
          </a:prstGeom>
          <a:noFill/>
          <a:ln w="9525" algn="ctr">
            <a:solidFill>
              <a:schemeClr val="tx1"/>
            </a:solidFill>
            <a:round/>
            <a:headEnd/>
            <a:tailEnd/>
          </a:ln>
        </p:spPr>
        <p:txBody>
          <a:bodyPr wrap="none" lIns="90000" tIns="46800" rIns="90000" bIns="46800" anchor="ctr">
            <a:spAutoFit/>
          </a:bodyPr>
          <a:lstStyle/>
          <a:p>
            <a:endParaRPr lang="es-ES"/>
          </a:p>
        </p:txBody>
      </p:sp>
      <p:sp>
        <p:nvSpPr>
          <p:cNvPr id="69709" name="Text Box 77"/>
          <p:cNvSpPr txBox="1">
            <a:spLocks noChangeArrowheads="1"/>
          </p:cNvSpPr>
          <p:nvPr/>
        </p:nvSpPr>
        <p:spPr bwMode="auto">
          <a:xfrm>
            <a:off x="6665913" y="3967163"/>
            <a:ext cx="311150" cy="490537"/>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sz="2200"/>
              <a:t>4</a:t>
            </a:r>
            <a:endParaRPr lang="es-ES" sz="2200"/>
          </a:p>
        </p:txBody>
      </p:sp>
      <p:grpSp>
        <p:nvGrpSpPr>
          <p:cNvPr id="7" name="Group 85"/>
          <p:cNvGrpSpPr>
            <a:grpSpLocks/>
          </p:cNvGrpSpPr>
          <p:nvPr/>
        </p:nvGrpSpPr>
        <p:grpSpPr bwMode="auto">
          <a:xfrm>
            <a:off x="6276975" y="2532063"/>
            <a:ext cx="2259013" cy="1022350"/>
            <a:chOff x="3954" y="1587"/>
            <a:chExt cx="1423" cy="644"/>
          </a:xfrm>
        </p:grpSpPr>
        <p:grpSp>
          <p:nvGrpSpPr>
            <p:cNvPr id="91171" name="Group 28"/>
            <p:cNvGrpSpPr>
              <a:grpSpLocks/>
            </p:cNvGrpSpPr>
            <p:nvPr/>
          </p:nvGrpSpPr>
          <p:grpSpPr bwMode="auto">
            <a:xfrm>
              <a:off x="3954" y="1587"/>
              <a:ext cx="491" cy="189"/>
              <a:chOff x="1020" y="1525"/>
              <a:chExt cx="454" cy="160"/>
            </a:xfrm>
          </p:grpSpPr>
          <p:sp>
            <p:nvSpPr>
              <p:cNvPr id="91175" name="Line 29"/>
              <p:cNvSpPr>
                <a:spLocks noChangeShapeType="1"/>
              </p:cNvSpPr>
              <p:nvPr/>
            </p:nvSpPr>
            <p:spPr bwMode="auto">
              <a:xfrm>
                <a:off x="1111" y="1661"/>
                <a:ext cx="363" cy="0"/>
              </a:xfrm>
              <a:prstGeom prst="line">
                <a:avLst/>
              </a:prstGeom>
              <a:noFill/>
              <a:ln w="9525">
                <a:solidFill>
                  <a:schemeClr val="tx1"/>
                </a:solidFill>
                <a:round/>
                <a:headEnd/>
                <a:tailEnd type="triangle" w="med" len="med"/>
              </a:ln>
            </p:spPr>
            <p:txBody>
              <a:bodyPr lIns="90000" tIns="46800" rIns="90000" bIns="46800">
                <a:spAutoFit/>
              </a:bodyPr>
              <a:lstStyle/>
              <a:p>
                <a:endParaRPr lang="es-ES"/>
              </a:p>
            </p:txBody>
          </p:sp>
          <p:sp>
            <p:nvSpPr>
              <p:cNvPr id="91176" name="Text Box 30"/>
              <p:cNvSpPr txBox="1">
                <a:spLocks noChangeArrowheads="1"/>
              </p:cNvSpPr>
              <p:nvPr/>
            </p:nvSpPr>
            <p:spPr bwMode="auto">
              <a:xfrm>
                <a:off x="1020" y="1525"/>
                <a:ext cx="453" cy="160"/>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a:t>puntero</a:t>
                </a:r>
                <a:endParaRPr lang="es-ES"/>
              </a:p>
            </p:txBody>
          </p:sp>
        </p:grpSp>
        <p:grpSp>
          <p:nvGrpSpPr>
            <p:cNvPr id="91172" name="Group 83"/>
            <p:cNvGrpSpPr>
              <a:grpSpLocks/>
            </p:cNvGrpSpPr>
            <p:nvPr/>
          </p:nvGrpSpPr>
          <p:grpSpPr bwMode="auto">
            <a:xfrm>
              <a:off x="4494" y="1640"/>
              <a:ext cx="883" cy="591"/>
              <a:chOff x="4494" y="1640"/>
              <a:chExt cx="883" cy="591"/>
            </a:xfrm>
          </p:grpSpPr>
          <p:sp>
            <p:nvSpPr>
              <p:cNvPr id="91173" name="Text Box 33"/>
              <p:cNvSpPr txBox="1">
                <a:spLocks noChangeArrowheads="1"/>
              </p:cNvSpPr>
              <p:nvPr/>
            </p:nvSpPr>
            <p:spPr bwMode="auto">
              <a:xfrm>
                <a:off x="4494" y="1640"/>
                <a:ext cx="883" cy="195"/>
              </a:xfrm>
              <a:prstGeom prst="rect">
                <a:avLst/>
              </a:prstGeom>
              <a:solidFill>
                <a:srgbClr val="CCFFCC"/>
              </a:solidFill>
              <a:ln w="9525" algn="ctr">
                <a:solidFill>
                  <a:schemeClr val="tx1"/>
                </a:solidFill>
                <a:miter lim="800000"/>
                <a:headEnd/>
                <a:tailEnd/>
              </a:ln>
            </p:spPr>
            <p:txBody>
              <a:bodyPr lIns="98613" tIns="51279" rIns="98613" bIns="51279">
                <a:spAutoFit/>
              </a:bodyPr>
              <a:lstStyle/>
              <a:p>
                <a:pPr defTabSz="1001713">
                  <a:spcBef>
                    <a:spcPct val="50000"/>
                  </a:spcBef>
                </a:pPr>
                <a:r>
                  <a:rPr lang="es-ES_tradnl"/>
                  <a:t>23</a:t>
                </a:r>
                <a:endParaRPr lang="es-ES"/>
              </a:p>
            </p:txBody>
          </p:sp>
          <p:sp>
            <p:nvSpPr>
              <p:cNvPr id="91174" name="AutoShape 79"/>
              <p:cNvSpPr>
                <a:spLocks noChangeArrowheads="1"/>
              </p:cNvSpPr>
              <p:nvPr/>
            </p:nvSpPr>
            <p:spPr bwMode="auto">
              <a:xfrm rot="10800000" flipH="1">
                <a:off x="5132" y="1748"/>
                <a:ext cx="197" cy="483"/>
              </a:xfrm>
              <a:prstGeom prst="curvedLeftArrow">
                <a:avLst>
                  <a:gd name="adj1" fmla="val 49149"/>
                  <a:gd name="adj2" fmla="val 98321"/>
                  <a:gd name="adj3" fmla="val 46407"/>
                </a:avLst>
              </a:prstGeom>
              <a:solidFill>
                <a:schemeClr val="accent1"/>
              </a:solidFill>
              <a:ln w="9525">
                <a:solidFill>
                  <a:schemeClr val="tx1"/>
                </a:solidFill>
                <a:miter lim="800000"/>
                <a:headEnd/>
                <a:tailEnd/>
              </a:ln>
            </p:spPr>
            <p:txBody>
              <a:bodyPr lIns="90000" tIns="46800" rIns="90000" bIns="46800" anchor="ctr">
                <a:spAutoFit/>
              </a:bodyPr>
              <a:lstStyle/>
              <a:p>
                <a:endParaRPr lang="es-ES"/>
              </a:p>
            </p:txBody>
          </p:sp>
        </p:grpSp>
      </p:grpSp>
      <p:grpSp>
        <p:nvGrpSpPr>
          <p:cNvPr id="10" name="Group 88"/>
          <p:cNvGrpSpPr>
            <a:grpSpLocks/>
          </p:cNvGrpSpPr>
          <p:nvPr/>
        </p:nvGrpSpPr>
        <p:grpSpPr bwMode="auto">
          <a:xfrm>
            <a:off x="1752600" y="4625975"/>
            <a:ext cx="2339975" cy="1408113"/>
            <a:chOff x="1105" y="2927"/>
            <a:chExt cx="1474" cy="858"/>
          </a:xfrm>
        </p:grpSpPr>
        <p:grpSp>
          <p:nvGrpSpPr>
            <p:cNvPr id="91166" name="Group 35"/>
            <p:cNvGrpSpPr>
              <a:grpSpLocks/>
            </p:cNvGrpSpPr>
            <p:nvPr/>
          </p:nvGrpSpPr>
          <p:grpSpPr bwMode="auto">
            <a:xfrm>
              <a:off x="1105" y="2927"/>
              <a:ext cx="491" cy="183"/>
              <a:chOff x="1020" y="1525"/>
              <a:chExt cx="454" cy="155"/>
            </a:xfrm>
          </p:grpSpPr>
          <p:sp>
            <p:nvSpPr>
              <p:cNvPr id="91169" name="Line 36"/>
              <p:cNvSpPr>
                <a:spLocks noChangeShapeType="1"/>
              </p:cNvSpPr>
              <p:nvPr/>
            </p:nvSpPr>
            <p:spPr bwMode="auto">
              <a:xfrm>
                <a:off x="1111" y="1661"/>
                <a:ext cx="363" cy="0"/>
              </a:xfrm>
              <a:prstGeom prst="line">
                <a:avLst/>
              </a:prstGeom>
              <a:noFill/>
              <a:ln w="9525">
                <a:solidFill>
                  <a:schemeClr val="tx1"/>
                </a:solidFill>
                <a:round/>
                <a:headEnd/>
                <a:tailEnd type="triangle" w="med" len="med"/>
              </a:ln>
            </p:spPr>
            <p:txBody>
              <a:bodyPr lIns="90000" tIns="46800" rIns="90000" bIns="46800">
                <a:spAutoFit/>
              </a:bodyPr>
              <a:lstStyle/>
              <a:p>
                <a:endParaRPr lang="es-ES"/>
              </a:p>
            </p:txBody>
          </p:sp>
          <p:sp>
            <p:nvSpPr>
              <p:cNvPr id="91170" name="Text Box 37"/>
              <p:cNvSpPr txBox="1">
                <a:spLocks noChangeArrowheads="1"/>
              </p:cNvSpPr>
              <p:nvPr/>
            </p:nvSpPr>
            <p:spPr bwMode="auto">
              <a:xfrm>
                <a:off x="1020" y="1525"/>
                <a:ext cx="453" cy="155"/>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a:t>puntero</a:t>
                </a:r>
                <a:endParaRPr lang="es-ES"/>
              </a:p>
            </p:txBody>
          </p:sp>
        </p:grpSp>
        <p:sp>
          <p:nvSpPr>
            <p:cNvPr id="91167" name="Text Box 41"/>
            <p:cNvSpPr txBox="1">
              <a:spLocks noChangeArrowheads="1"/>
            </p:cNvSpPr>
            <p:nvPr/>
          </p:nvSpPr>
          <p:spPr bwMode="auto">
            <a:xfrm>
              <a:off x="1645" y="2980"/>
              <a:ext cx="884" cy="189"/>
            </a:xfrm>
            <a:prstGeom prst="rect">
              <a:avLst/>
            </a:prstGeom>
            <a:solidFill>
              <a:srgbClr val="CCFFCC"/>
            </a:solidFill>
            <a:ln w="9525" algn="ctr">
              <a:solidFill>
                <a:schemeClr val="tx1"/>
              </a:solidFill>
              <a:miter lim="800000"/>
              <a:headEnd/>
              <a:tailEnd/>
            </a:ln>
          </p:spPr>
          <p:txBody>
            <a:bodyPr lIns="98613" tIns="51279" rIns="98613" bIns="51279">
              <a:spAutoFit/>
            </a:bodyPr>
            <a:lstStyle/>
            <a:p>
              <a:pPr defTabSz="1001713">
                <a:spcBef>
                  <a:spcPct val="50000"/>
                </a:spcBef>
              </a:pPr>
              <a:r>
                <a:rPr lang="es-ES_tradnl"/>
                <a:t>42</a:t>
              </a:r>
              <a:endParaRPr lang="es-ES"/>
            </a:p>
          </p:txBody>
        </p:sp>
        <p:sp>
          <p:nvSpPr>
            <p:cNvPr id="91168" name="AutoShape 80"/>
            <p:cNvSpPr>
              <a:spLocks noChangeArrowheads="1"/>
            </p:cNvSpPr>
            <p:nvPr/>
          </p:nvSpPr>
          <p:spPr bwMode="auto">
            <a:xfrm rot="10800000" flipH="1">
              <a:off x="2283" y="3033"/>
              <a:ext cx="296" cy="752"/>
            </a:xfrm>
            <a:prstGeom prst="curvedLeftArrow">
              <a:avLst>
                <a:gd name="adj1" fmla="val 34133"/>
                <a:gd name="adj2" fmla="val 85085"/>
                <a:gd name="adj3" fmla="val 35292"/>
              </a:avLst>
            </a:prstGeom>
            <a:solidFill>
              <a:schemeClr val="accent1"/>
            </a:solidFill>
            <a:ln w="9525">
              <a:solidFill>
                <a:schemeClr val="tx1"/>
              </a:solidFill>
              <a:miter lim="800000"/>
              <a:headEnd/>
              <a:tailEnd/>
            </a:ln>
          </p:spPr>
          <p:txBody>
            <a:bodyPr lIns="90000" tIns="46800" rIns="90000" bIns="46800" anchor="ctr">
              <a:spAutoFit/>
            </a:bodyPr>
            <a:lstStyle/>
            <a:p>
              <a:endParaRPr lang="es-ES"/>
            </a:p>
          </p:txBody>
        </p:sp>
      </p:grpSp>
      <p:grpSp>
        <p:nvGrpSpPr>
          <p:cNvPr id="12" name="Group 101"/>
          <p:cNvGrpSpPr>
            <a:grpSpLocks/>
          </p:cNvGrpSpPr>
          <p:nvPr/>
        </p:nvGrpSpPr>
        <p:grpSpPr bwMode="auto">
          <a:xfrm>
            <a:off x="6246813" y="4841875"/>
            <a:ext cx="2336800" cy="1330325"/>
            <a:chOff x="3954" y="3088"/>
            <a:chExt cx="1472" cy="838"/>
          </a:xfrm>
        </p:grpSpPr>
        <p:grpSp>
          <p:nvGrpSpPr>
            <p:cNvPr id="91159" name="Group 43"/>
            <p:cNvGrpSpPr>
              <a:grpSpLocks/>
            </p:cNvGrpSpPr>
            <p:nvPr/>
          </p:nvGrpSpPr>
          <p:grpSpPr bwMode="auto">
            <a:xfrm>
              <a:off x="3954" y="3142"/>
              <a:ext cx="491" cy="189"/>
              <a:chOff x="1020" y="1525"/>
              <a:chExt cx="454" cy="160"/>
            </a:xfrm>
          </p:grpSpPr>
          <p:sp>
            <p:nvSpPr>
              <p:cNvPr id="91164" name="Line 44"/>
              <p:cNvSpPr>
                <a:spLocks noChangeShapeType="1"/>
              </p:cNvSpPr>
              <p:nvPr/>
            </p:nvSpPr>
            <p:spPr bwMode="auto">
              <a:xfrm>
                <a:off x="1111" y="1661"/>
                <a:ext cx="363" cy="0"/>
              </a:xfrm>
              <a:prstGeom prst="line">
                <a:avLst/>
              </a:prstGeom>
              <a:noFill/>
              <a:ln w="9525">
                <a:solidFill>
                  <a:schemeClr val="tx1"/>
                </a:solidFill>
                <a:round/>
                <a:headEnd/>
                <a:tailEnd type="triangle" w="med" len="med"/>
              </a:ln>
            </p:spPr>
            <p:txBody>
              <a:bodyPr lIns="90000" tIns="46800" rIns="90000" bIns="46800">
                <a:spAutoFit/>
              </a:bodyPr>
              <a:lstStyle/>
              <a:p>
                <a:endParaRPr lang="es-ES"/>
              </a:p>
            </p:txBody>
          </p:sp>
          <p:sp>
            <p:nvSpPr>
              <p:cNvPr id="91165" name="Text Box 45"/>
              <p:cNvSpPr txBox="1">
                <a:spLocks noChangeArrowheads="1"/>
              </p:cNvSpPr>
              <p:nvPr/>
            </p:nvSpPr>
            <p:spPr bwMode="auto">
              <a:xfrm>
                <a:off x="1020" y="1525"/>
                <a:ext cx="453" cy="160"/>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a:t>puntero</a:t>
                </a:r>
                <a:endParaRPr lang="es-ES"/>
              </a:p>
            </p:txBody>
          </p:sp>
        </p:grpSp>
        <p:grpSp>
          <p:nvGrpSpPr>
            <p:cNvPr id="91160" name="Group 100"/>
            <p:cNvGrpSpPr>
              <a:grpSpLocks/>
            </p:cNvGrpSpPr>
            <p:nvPr/>
          </p:nvGrpSpPr>
          <p:grpSpPr bwMode="auto">
            <a:xfrm>
              <a:off x="4689" y="3088"/>
              <a:ext cx="737" cy="838"/>
              <a:chOff x="4689" y="3088"/>
              <a:chExt cx="737" cy="838"/>
            </a:xfrm>
          </p:grpSpPr>
          <p:sp>
            <p:nvSpPr>
              <p:cNvPr id="91161" name="Text Box 51"/>
              <p:cNvSpPr txBox="1">
                <a:spLocks noChangeArrowheads="1"/>
              </p:cNvSpPr>
              <p:nvPr/>
            </p:nvSpPr>
            <p:spPr bwMode="auto">
              <a:xfrm>
                <a:off x="4936" y="3731"/>
                <a:ext cx="245" cy="195"/>
              </a:xfrm>
              <a:prstGeom prst="rect">
                <a:avLst/>
              </a:prstGeom>
              <a:noFill/>
              <a:ln w="9525" algn="ctr">
                <a:solidFill>
                  <a:schemeClr val="tx1"/>
                </a:solidFill>
                <a:miter lim="800000"/>
                <a:headEnd/>
                <a:tailEnd/>
              </a:ln>
            </p:spPr>
            <p:txBody>
              <a:bodyPr lIns="98613" tIns="51279" rIns="98613" bIns="51279">
                <a:spAutoFit/>
              </a:bodyPr>
              <a:lstStyle/>
              <a:p>
                <a:pPr defTabSz="1001713">
                  <a:spcBef>
                    <a:spcPct val="50000"/>
                  </a:spcBef>
                </a:pPr>
                <a:r>
                  <a:rPr lang="es-ES_tradnl"/>
                  <a:t>42</a:t>
                </a:r>
                <a:endParaRPr lang="es-ES"/>
              </a:p>
            </p:txBody>
          </p:sp>
          <p:sp>
            <p:nvSpPr>
              <p:cNvPr id="91162" name="Text Box 52"/>
              <p:cNvSpPr txBox="1">
                <a:spLocks noChangeArrowheads="1"/>
              </p:cNvSpPr>
              <p:nvPr/>
            </p:nvSpPr>
            <p:spPr bwMode="auto">
              <a:xfrm>
                <a:off x="4689" y="3731"/>
                <a:ext cx="247" cy="189"/>
              </a:xfrm>
              <a:prstGeom prst="rect">
                <a:avLst/>
              </a:prstGeom>
              <a:noFill/>
              <a:ln w="9525" algn="ctr">
                <a:noFill/>
                <a:miter lim="800000"/>
                <a:headEnd/>
                <a:tailEnd/>
              </a:ln>
            </p:spPr>
            <p:txBody>
              <a:bodyPr lIns="98613" tIns="51279" rIns="98613" bIns="51279">
                <a:spAutoFit/>
              </a:bodyPr>
              <a:lstStyle/>
              <a:p>
                <a:pPr defTabSz="1001713">
                  <a:spcBef>
                    <a:spcPct val="50000"/>
                  </a:spcBef>
                </a:pPr>
                <a:r>
                  <a:rPr lang="es-ES_tradnl"/>
                  <a:t>R</a:t>
                </a:r>
                <a:endParaRPr lang="es-ES"/>
              </a:p>
            </p:txBody>
          </p:sp>
          <p:sp>
            <p:nvSpPr>
              <p:cNvPr id="91163" name="AutoShape 81"/>
              <p:cNvSpPr>
                <a:spLocks noChangeArrowheads="1"/>
              </p:cNvSpPr>
              <p:nvPr/>
            </p:nvSpPr>
            <p:spPr bwMode="auto">
              <a:xfrm rot="10800000" flipH="1" flipV="1">
                <a:off x="5230" y="3088"/>
                <a:ext cx="196" cy="749"/>
              </a:xfrm>
              <a:prstGeom prst="curvedLeftArrow">
                <a:avLst>
                  <a:gd name="adj1" fmla="val 40727"/>
                  <a:gd name="adj2" fmla="val 117367"/>
                  <a:gd name="adj3" fmla="val 65745"/>
                </a:avLst>
              </a:prstGeom>
              <a:solidFill>
                <a:schemeClr val="accent1"/>
              </a:solidFill>
              <a:ln w="9525">
                <a:solidFill>
                  <a:schemeClr val="tx1"/>
                </a:solidFill>
                <a:miter lim="800000"/>
                <a:headEnd/>
                <a:tailEnd/>
              </a:ln>
            </p:spPr>
            <p:txBody>
              <a:bodyPr lIns="90000" tIns="46800" rIns="90000" bIns="46800" anchor="ctr">
                <a:spAutoFit/>
              </a:bodyPr>
              <a:lstStyle/>
              <a:p>
                <a:endParaRPr lang="es-ES"/>
              </a:p>
            </p:txBody>
          </p:sp>
        </p:gr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2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20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2000"/>
                                        <p:tgtEl>
                                          <p:spTgt spid="3"/>
                                        </p:tgtEl>
                                      </p:cBhvr>
                                    </p:animEffect>
                                  </p:childTnLst>
                                </p:cTn>
                              </p:par>
                              <p:par>
                                <p:cTn id="27" presetID="10" presetClass="entr" presetSubtype="0" fill="hold" nodeType="withEffect">
                                  <p:stCondLst>
                                    <p:cond delay="0"/>
                                  </p:stCondLst>
                                  <p:childTnLst>
                                    <p:set>
                                      <p:cBhvr>
                                        <p:cTn id="28" dur="1" fill="hold">
                                          <p:stCondLst>
                                            <p:cond delay="0"/>
                                          </p:stCondLst>
                                        </p:cTn>
                                        <p:tgtEl>
                                          <p:spTgt spid="69674"/>
                                        </p:tgtEl>
                                        <p:attrNameLst>
                                          <p:attrName>style.visibility</p:attrName>
                                        </p:attrNameLst>
                                      </p:cBhvr>
                                      <p:to>
                                        <p:strVal val="visible"/>
                                      </p:to>
                                    </p:set>
                                    <p:animEffect transition="in" filter="fade">
                                      <p:cBhvr>
                                        <p:cTn id="29" dur="2000"/>
                                        <p:tgtEl>
                                          <p:spTgt spid="69674"/>
                                        </p:tgtEl>
                                      </p:cBhvr>
                                    </p:animEffect>
                                  </p:childTnLst>
                                </p:cTn>
                              </p:par>
                              <p:par>
                                <p:cTn id="30" presetID="10" presetClass="entr" presetSubtype="0" fill="hold" nodeType="withEffect">
                                  <p:stCondLst>
                                    <p:cond delay="0"/>
                                  </p:stCondLst>
                                  <p:childTnLst>
                                    <p:set>
                                      <p:cBhvr>
                                        <p:cTn id="31" dur="1" fill="hold">
                                          <p:stCondLst>
                                            <p:cond delay="0"/>
                                          </p:stCondLst>
                                        </p:cTn>
                                        <p:tgtEl>
                                          <p:spTgt spid="69678"/>
                                        </p:tgtEl>
                                        <p:attrNameLst>
                                          <p:attrName>style.visibility</p:attrName>
                                        </p:attrNameLst>
                                      </p:cBhvr>
                                      <p:to>
                                        <p:strVal val="visible"/>
                                      </p:to>
                                    </p:set>
                                    <p:animEffect transition="in" filter="fade">
                                      <p:cBhvr>
                                        <p:cTn id="32" dur="2000"/>
                                        <p:tgtEl>
                                          <p:spTgt spid="69678"/>
                                        </p:tgtEl>
                                      </p:cBhvr>
                                    </p:animEffect>
                                  </p:childTnLst>
                                </p:cTn>
                              </p:par>
                              <p:par>
                                <p:cTn id="33" presetID="10" presetClass="entr" presetSubtype="0" fill="hold" nodeType="withEffect">
                                  <p:stCondLst>
                                    <p:cond delay="0"/>
                                  </p:stCondLst>
                                  <p:childTnLst>
                                    <p:set>
                                      <p:cBhvr>
                                        <p:cTn id="34" dur="1" fill="hold">
                                          <p:stCondLst>
                                            <p:cond delay="0"/>
                                          </p:stCondLst>
                                        </p:cTn>
                                        <p:tgtEl>
                                          <p:spTgt spid="69679"/>
                                        </p:tgtEl>
                                        <p:attrNameLst>
                                          <p:attrName>style.visibility</p:attrName>
                                        </p:attrNameLst>
                                      </p:cBhvr>
                                      <p:to>
                                        <p:strVal val="visible"/>
                                      </p:to>
                                    </p:set>
                                    <p:animEffect transition="in" filter="fade">
                                      <p:cBhvr>
                                        <p:cTn id="35" dur="2000"/>
                                        <p:tgtEl>
                                          <p:spTgt spid="69679"/>
                                        </p:tgtEl>
                                      </p:cBhvr>
                                    </p:animEffect>
                                  </p:childTnLst>
                                </p:cTn>
                              </p:par>
                              <p:par>
                                <p:cTn id="36" presetID="10" presetClass="entr" presetSubtype="0" fill="hold" nodeType="withEffect">
                                  <p:stCondLst>
                                    <p:cond delay="0"/>
                                  </p:stCondLst>
                                  <p:childTnLst>
                                    <p:set>
                                      <p:cBhvr>
                                        <p:cTn id="37" dur="1" fill="hold">
                                          <p:stCondLst>
                                            <p:cond delay="0"/>
                                          </p:stCondLst>
                                        </p:cTn>
                                        <p:tgtEl>
                                          <p:spTgt spid="69680"/>
                                        </p:tgtEl>
                                        <p:attrNameLst>
                                          <p:attrName>style.visibility</p:attrName>
                                        </p:attrNameLst>
                                      </p:cBhvr>
                                      <p:to>
                                        <p:strVal val="visible"/>
                                      </p:to>
                                    </p:set>
                                    <p:animEffect transition="in" filter="fade">
                                      <p:cBhvr>
                                        <p:cTn id="38" dur="2000"/>
                                        <p:tgtEl>
                                          <p:spTgt spid="6968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9708"/>
                                        </p:tgtEl>
                                        <p:attrNameLst>
                                          <p:attrName>style.visibility</p:attrName>
                                        </p:attrNameLst>
                                      </p:cBhvr>
                                      <p:to>
                                        <p:strVal val="visible"/>
                                      </p:to>
                                    </p:set>
                                    <p:animEffect transition="in" filter="fade">
                                      <p:cBhvr>
                                        <p:cTn id="41" dur="2000"/>
                                        <p:tgtEl>
                                          <p:spTgt spid="69708"/>
                                        </p:tgtEl>
                                      </p:cBhvr>
                                    </p:animEffect>
                                  </p:childTnLst>
                                </p:cTn>
                              </p:par>
                              <p:par>
                                <p:cTn id="42" presetID="10" presetClass="entr" presetSubtype="0" fill="hold" nodeType="withEffect">
                                  <p:stCondLst>
                                    <p:cond delay="0"/>
                                  </p:stCondLst>
                                  <p:childTnLst>
                                    <p:set>
                                      <p:cBhvr>
                                        <p:cTn id="43" dur="1" fill="hold">
                                          <p:stCondLst>
                                            <p:cond delay="0"/>
                                          </p:stCondLst>
                                        </p:cTn>
                                        <p:tgtEl>
                                          <p:spTgt spid="69709"/>
                                        </p:tgtEl>
                                        <p:attrNameLst>
                                          <p:attrName>style.visibility</p:attrName>
                                        </p:attrNameLst>
                                      </p:cBhvr>
                                      <p:to>
                                        <p:strVal val="visible"/>
                                      </p:to>
                                    </p:set>
                                    <p:animEffect transition="in" filter="fade">
                                      <p:cBhvr>
                                        <p:cTn id="44" dur="2000"/>
                                        <p:tgtEl>
                                          <p:spTgt spid="6970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2000"/>
                                        <p:tgtEl>
                                          <p:spTgt spid="3"/>
                                        </p:tgtEl>
                                      </p:cBhvr>
                                    </p:animEffect>
                                    <p:set>
                                      <p:cBhvr>
                                        <p:cTn id="49" dur="1" fill="hold">
                                          <p:stCondLst>
                                            <p:cond delay="1999"/>
                                          </p:stCondLst>
                                        </p:cTn>
                                        <p:tgtEl>
                                          <p:spTgt spid="3"/>
                                        </p:tgtEl>
                                        <p:attrNameLst>
                                          <p:attrName>style.visibility</p:attrName>
                                        </p:attrNameLst>
                                      </p:cBhvr>
                                      <p:to>
                                        <p:strVal val="hidden"/>
                                      </p:to>
                                    </p:set>
                                  </p:childTnLst>
                                </p:cTn>
                              </p:par>
                              <p:par>
                                <p:cTn id="50" presetID="1" presetClass="emph" presetSubtype="2" fill="hold" nodeType="withEffect">
                                  <p:stCondLst>
                                    <p:cond delay="0"/>
                                  </p:stCondLst>
                                  <p:childTnLst>
                                    <p:animClr clrSpc="rgb" dir="cw">
                                      <p:cBhvr>
                                        <p:cTn id="51" dur="2000" fill="hold"/>
                                        <p:tgtEl>
                                          <p:spTgt spid="69678"/>
                                        </p:tgtEl>
                                        <p:attrNameLst>
                                          <p:attrName>fillcolor</p:attrName>
                                        </p:attrNameLst>
                                      </p:cBhvr>
                                      <p:to>
                                        <a:schemeClr val="bg1"/>
                                      </p:to>
                                    </p:animClr>
                                    <p:set>
                                      <p:cBhvr>
                                        <p:cTn id="52" dur="2000" fill="hold"/>
                                        <p:tgtEl>
                                          <p:spTgt spid="69678"/>
                                        </p:tgtEl>
                                        <p:attrNameLst>
                                          <p:attrName>fill.type</p:attrName>
                                        </p:attrNameLst>
                                      </p:cBhvr>
                                      <p:to>
                                        <p:strVal val="solid"/>
                                      </p:to>
                                    </p:set>
                                    <p:set>
                                      <p:cBhvr>
                                        <p:cTn id="53" dur="2000" fill="hold"/>
                                        <p:tgtEl>
                                          <p:spTgt spid="69678"/>
                                        </p:tgtEl>
                                        <p:attrNameLst>
                                          <p:attrName>fill.on</p:attrName>
                                        </p:attrNameLst>
                                      </p:cBhvr>
                                      <p:to>
                                        <p:strVal val="true"/>
                                      </p:to>
                                    </p:set>
                                  </p:childTnLst>
                                </p:cTn>
                              </p:par>
                              <p:par>
                                <p:cTn id="54" presetID="10" presetClass="entr" presetSubtype="0"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20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08"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4" name="Rectangle 3"/>
          <p:cNvSpPr>
            <a:spLocks noGrp="1" noChangeArrowheads="1"/>
          </p:cNvSpPr>
          <p:nvPr>
            <p:ph type="title"/>
          </p:nvPr>
        </p:nvSpPr>
        <p:spPr>
          <a:xfrm>
            <a:off x="823913" y="269875"/>
            <a:ext cx="8416925" cy="719138"/>
          </a:xfrm>
          <a:noFill/>
        </p:spPr>
        <p:txBody>
          <a:bodyPr/>
          <a:lstStyle/>
          <a:p>
            <a:pPr eaLnBrk="1" hangingPunct="1"/>
            <a:r>
              <a:rPr lang="es-ES_tradnl" sz="2600"/>
              <a:t>Clasificación de las arquitecturas</a:t>
            </a:r>
            <a:endParaRPr lang="es-ES_tradnl"/>
          </a:p>
        </p:txBody>
      </p:sp>
      <p:sp>
        <p:nvSpPr>
          <p:cNvPr id="71682" name="Rectangle 2"/>
          <p:cNvSpPr>
            <a:spLocks noGrp="1" noChangeArrowheads="1"/>
          </p:cNvSpPr>
          <p:nvPr>
            <p:ph sz="quarter" idx="1"/>
          </p:nvPr>
        </p:nvSpPr>
        <p:spPr>
          <a:xfrm>
            <a:off x="493713" y="1350963"/>
            <a:ext cx="8913812" cy="5849937"/>
          </a:xfrm>
        </p:spPr>
        <p:txBody>
          <a:bodyPr/>
          <a:lstStyle/>
          <a:p>
            <a:pPr eaLnBrk="1" hangingPunct="1"/>
            <a:r>
              <a:rPr lang="es-ES_tradnl"/>
              <a:t>Arquitecturas de pila</a:t>
            </a:r>
          </a:p>
          <a:p>
            <a:pPr lvl="2" eaLnBrk="1" hangingPunct="1"/>
            <a:r>
              <a:rPr lang="es-ES_tradnl" sz="2000"/>
              <a:t>2 instrucciones usan un operando, el resto, como ADD, ninguno.</a:t>
            </a:r>
          </a:p>
          <a:p>
            <a:pPr lvl="3" eaLnBrk="1" hangingPunct="1">
              <a:buFontTx/>
              <a:buNone/>
            </a:pPr>
            <a:r>
              <a:rPr lang="es-ES_tradnl" sz="1800"/>
              <a:t>PUSH fuente, POP destino, ADD, MUL, SUB, NEG</a:t>
            </a:r>
          </a:p>
          <a:p>
            <a:pPr lvl="2" eaLnBrk="1" hangingPunct="1"/>
            <a:r>
              <a:rPr lang="es-ES_tradnl" sz="2000"/>
              <a:t>Ej.: TI1000, HP 3000, B5500, B6500</a:t>
            </a:r>
            <a:r>
              <a:rPr lang="es-ES_tradnl"/>
              <a:t>, </a:t>
            </a:r>
            <a:r>
              <a:rPr lang="es-ES_tradnl" sz="2000"/>
              <a:t>80x87</a:t>
            </a:r>
          </a:p>
          <a:p>
            <a:pPr lvl="2" eaLnBrk="1" hangingPunct="1"/>
            <a:r>
              <a:rPr lang="es-ES_tradnl" sz="2000"/>
              <a:t>Notación polaca inversa (o postfija) es útil</a:t>
            </a:r>
          </a:p>
          <a:p>
            <a:pPr lvl="2" eaLnBrk="1" hangingPunct="1"/>
            <a:endParaRPr lang="es-ES_tradnl" sz="2000"/>
          </a:p>
          <a:p>
            <a:pPr eaLnBrk="1" hangingPunct="1"/>
            <a:r>
              <a:rPr lang="es-ES_tradnl"/>
              <a:t>Arquitectura de acumulador </a:t>
            </a:r>
          </a:p>
          <a:p>
            <a:pPr lvl="2" eaLnBrk="1" hangingPunct="1"/>
            <a:r>
              <a:rPr lang="es-ES_tradnl" sz="2000">
                <a:sym typeface="Symbol" pitchFamily="18" charset="2"/>
              </a:rPr>
              <a:t>Casi todas las instrucciones utilizan 1 operando</a:t>
            </a:r>
            <a:endParaRPr lang="es-ES_tradnl"/>
          </a:p>
          <a:p>
            <a:pPr lvl="2" eaLnBrk="1" hangingPunct="1"/>
            <a:r>
              <a:rPr lang="es-ES_tradnl" sz="2000"/>
              <a:t>Presente en las arquitecturas primitivas: </a:t>
            </a:r>
            <a:r>
              <a:rPr lang="es-ES_tradnl" sz="1500">
                <a:sym typeface="Symbol" pitchFamily="18" charset="2"/>
              </a:rPr>
              <a:t>IAS, EDSAC, IBM701, 6800, 8008</a:t>
            </a:r>
          </a:p>
          <a:p>
            <a:pPr lvl="2" eaLnBrk="1" hangingPunct="1"/>
            <a:endParaRPr lang="es-ES_tradnl" sz="1500">
              <a:sym typeface="Symbol" pitchFamily="18" charset="2"/>
            </a:endParaRPr>
          </a:p>
          <a:p>
            <a:pPr eaLnBrk="1" hangingPunct="1"/>
            <a:r>
              <a:rPr lang="es-ES_tradnl"/>
              <a:t>Arquitecturas de registro de propósito general</a:t>
            </a:r>
          </a:p>
          <a:p>
            <a:pPr lvl="2" eaLnBrk="1" hangingPunct="1"/>
            <a:r>
              <a:rPr lang="es-ES_tradnl" sz="2000"/>
              <a:t>De 2 y 3 direcciones.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68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168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7168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168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168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68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7168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7168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1682">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7168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ChangeArrowheads="1"/>
          </p:cNvSpPr>
          <p:nvPr>
            <p:ph type="subTitle" idx="1"/>
          </p:nvPr>
        </p:nvSpPr>
        <p:spPr>
          <a:xfrm>
            <a:off x="1710259" y="4266530"/>
            <a:ext cx="6931025" cy="2071687"/>
          </a:xfrm>
        </p:spPr>
        <p:txBody>
          <a:bodyPr/>
          <a:lstStyle/>
          <a:p>
            <a:pPr eaLnBrk="1" hangingPunct="1"/>
            <a:r>
              <a:rPr lang="es-ES_tradnl" sz="4100" dirty="0"/>
              <a:t>Modos de</a:t>
            </a:r>
          </a:p>
          <a:p>
            <a:pPr eaLnBrk="1" hangingPunct="1"/>
            <a:r>
              <a:rPr lang="es-ES_tradnl" sz="4100" dirty="0"/>
              <a:t>direccionamiento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s-ES_tradnl"/>
              <a:t>Ejemplo de problema inverso</a:t>
            </a:r>
            <a:endParaRPr lang="es-ES"/>
          </a:p>
        </p:txBody>
      </p:sp>
      <p:sp>
        <p:nvSpPr>
          <p:cNvPr id="18436" name="Rectangle 3"/>
          <p:cNvSpPr>
            <a:spLocks noGrp="1" noChangeArrowheads="1"/>
          </p:cNvSpPr>
          <p:nvPr>
            <p:ph sz="quarter" idx="1"/>
          </p:nvPr>
        </p:nvSpPr>
        <p:spPr/>
        <p:txBody>
          <a:bodyPr/>
          <a:lstStyle/>
          <a:p>
            <a:pPr eaLnBrk="1" hangingPunct="1"/>
            <a:r>
              <a:rPr lang="es-ES_tradnl" dirty="0"/>
              <a:t>¿Qué representa </a:t>
            </a:r>
            <a:r>
              <a:rPr lang="es-ES_tradnl" dirty="0">
                <a:latin typeface="Arial" panose="020B0604020202020204" pitchFamily="34" charset="0"/>
                <a:cs typeface="Arial" panose="020B0604020202020204" pitchFamily="34" charset="0"/>
              </a:rPr>
              <a:t>01000101</a:t>
            </a:r>
            <a:r>
              <a:rPr lang="es-ES_tradnl" dirty="0"/>
              <a:t>?</a:t>
            </a:r>
          </a:p>
          <a:p>
            <a:pPr lvl="1" eaLnBrk="1" hangingPunct="1"/>
            <a:r>
              <a:rPr lang="es-ES_tradnl" dirty="0"/>
              <a:t>No hay respuesta valida</a:t>
            </a:r>
          </a:p>
          <a:p>
            <a:pPr lvl="1" eaLnBrk="1" hangingPunct="1"/>
            <a:endParaRPr lang="es-ES_tradnl" dirty="0"/>
          </a:p>
          <a:p>
            <a:pPr eaLnBrk="1" hangingPunct="1"/>
            <a:r>
              <a:rPr lang="es-ES_tradnl" dirty="0"/>
              <a:t>¿Qué representa </a:t>
            </a:r>
            <a:r>
              <a:rPr lang="es-ES_tradnl" dirty="0">
                <a:latin typeface="Arial" panose="020B0604020202020204" pitchFamily="34" charset="0"/>
                <a:cs typeface="Arial" panose="020B0604020202020204" pitchFamily="34" charset="0"/>
              </a:rPr>
              <a:t>01000101</a:t>
            </a:r>
            <a:r>
              <a:rPr lang="es-ES_tradnl" dirty="0"/>
              <a:t>...</a:t>
            </a:r>
          </a:p>
          <a:p>
            <a:pPr lvl="1" eaLnBrk="1" hangingPunct="1">
              <a:buFontTx/>
              <a:buNone/>
            </a:pPr>
            <a:r>
              <a:rPr lang="es-ES_tradnl" dirty="0"/>
              <a:t>... si identifica un símbolo alfabético utilizando el formato de representación “ASCII”</a:t>
            </a:r>
          </a:p>
          <a:p>
            <a:pPr lvl="1" eaLnBrk="1" hangingPunct="1">
              <a:buFontTx/>
              <a:buNone/>
            </a:pPr>
            <a:br>
              <a:rPr lang="es-ES_tradnl" dirty="0"/>
            </a:br>
            <a:r>
              <a:rPr lang="es-ES_tradnl" dirty="0">
                <a:latin typeface="Arial" panose="020B0604020202020204" pitchFamily="34" charset="0"/>
                <a:cs typeface="Arial" panose="020B0604020202020204" pitchFamily="34" charset="0"/>
              </a:rPr>
              <a:t>01000101</a:t>
            </a:r>
            <a:r>
              <a:rPr lang="es-ES_tradnl" dirty="0"/>
              <a:t> : “E”</a:t>
            </a:r>
            <a:endParaRPr lang="es-E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a:xfrm>
            <a:off x="742950" y="269875"/>
            <a:ext cx="8415338" cy="1350963"/>
          </a:xfrm>
        </p:spPr>
        <p:txBody>
          <a:bodyPr/>
          <a:lstStyle/>
          <a:p>
            <a:pPr eaLnBrk="1" hangingPunct="1"/>
            <a:r>
              <a:rPr lang="es-ES_tradnl" sz="2600" dirty="0"/>
              <a:t>Direcciones de memoria</a:t>
            </a:r>
            <a:endParaRPr lang="es-ES_tradnl" dirty="0"/>
          </a:p>
        </p:txBody>
      </p:sp>
      <p:sp>
        <p:nvSpPr>
          <p:cNvPr id="94212" name="Rectangle 3"/>
          <p:cNvSpPr>
            <a:spLocks noGrp="1" noChangeArrowheads="1"/>
          </p:cNvSpPr>
          <p:nvPr>
            <p:ph sz="quarter" idx="1"/>
          </p:nvPr>
        </p:nvSpPr>
        <p:spPr>
          <a:xfrm>
            <a:off x="412750" y="1979613"/>
            <a:ext cx="9158288" cy="4772025"/>
          </a:xfrm>
        </p:spPr>
        <p:txBody>
          <a:bodyPr/>
          <a:lstStyle/>
          <a:p>
            <a:pPr marL="342900" indent="-342900" defTabSz="914400" eaLnBrk="1" hangingPunct="1">
              <a:lnSpc>
                <a:spcPct val="120000"/>
              </a:lnSpc>
            </a:pPr>
            <a:r>
              <a:rPr lang="es-ES_tradnl" sz="2200"/>
              <a:t>La memoria es una estructura ordenada de los datos</a:t>
            </a:r>
          </a:p>
          <a:p>
            <a:pPr marL="342900" indent="-342900" defTabSz="914400" eaLnBrk="1" hangingPunct="1">
              <a:lnSpc>
                <a:spcPct val="120000"/>
              </a:lnSpc>
            </a:pPr>
            <a:r>
              <a:rPr lang="es-ES_tradnl" sz="2200"/>
              <a:t>Un dato puede ocupar más de una posición</a:t>
            </a:r>
          </a:p>
          <a:p>
            <a:pPr marL="819150" lvl="1" indent="-285750" defTabSz="914400" eaLnBrk="1" hangingPunct="1">
              <a:lnSpc>
                <a:spcPct val="120000"/>
              </a:lnSpc>
              <a:buFont typeface="Wingdings" pitchFamily="2" charset="2"/>
              <a:buChar char="ü"/>
            </a:pPr>
            <a:r>
              <a:rPr lang="es-ES_tradnl" sz="1700"/>
              <a:t> La dirección del dato es la de la posición más baja</a:t>
            </a:r>
          </a:p>
          <a:p>
            <a:pPr marL="342900" indent="-342900" defTabSz="914400" eaLnBrk="1" hangingPunct="1">
              <a:lnSpc>
                <a:spcPct val="120000"/>
              </a:lnSpc>
            </a:pPr>
            <a:r>
              <a:rPr lang="es-ES_tradnl" sz="2200"/>
              <a:t>Los datos deben estar alineados en memoria</a:t>
            </a:r>
          </a:p>
          <a:p>
            <a:pPr marL="819150" lvl="1" indent="-285750" defTabSz="914400" eaLnBrk="1" hangingPunct="1">
              <a:lnSpc>
                <a:spcPct val="120000"/>
              </a:lnSpc>
              <a:buFont typeface="Wingdings" pitchFamily="2" charset="2"/>
              <a:buChar char="ü"/>
            </a:pPr>
            <a:r>
              <a:rPr lang="es-ES_tradnl" sz="1700"/>
              <a:t>Datos de tamaño n en direcciones múltiplo de n</a:t>
            </a:r>
          </a:p>
          <a:p>
            <a:pPr marL="819150" lvl="1" indent="-285750" defTabSz="914400" eaLnBrk="1" hangingPunct="1">
              <a:lnSpc>
                <a:spcPct val="120000"/>
              </a:lnSpc>
              <a:buFont typeface="Monotype Sorts" pitchFamily="2" charset="2"/>
              <a:buChar char="*"/>
            </a:pPr>
            <a:endParaRPr lang="es-ES_tradnl" sz="1700"/>
          </a:p>
          <a:p>
            <a:pPr marL="342900" indent="-342900" defTabSz="914400" eaLnBrk="1" hangingPunct="1">
              <a:lnSpc>
                <a:spcPct val="120000"/>
              </a:lnSpc>
            </a:pPr>
            <a:r>
              <a:rPr lang="es-ES_tradnl" sz="2200"/>
              <a:t>Situación del dato en múltiples posiciones</a:t>
            </a:r>
          </a:p>
          <a:p>
            <a:pPr marL="819150" lvl="1" indent="-285750" defTabSz="914400" eaLnBrk="1" hangingPunct="1">
              <a:lnSpc>
                <a:spcPct val="120000"/>
              </a:lnSpc>
              <a:buFont typeface="Wingdings" pitchFamily="2" charset="2"/>
              <a:buChar char="ü"/>
            </a:pPr>
            <a:r>
              <a:rPr lang="es-ES_tradnl" sz="1700"/>
              <a:t>Big “endian”     </a:t>
            </a:r>
            <a:r>
              <a:rPr lang="es-ES_tradnl" sz="1700">
                <a:sym typeface="Webdings" pitchFamily="18" charset="2"/>
              </a:rPr>
              <a:t></a:t>
            </a:r>
            <a:r>
              <a:rPr lang="es-ES_tradnl" sz="1700">
                <a:sym typeface="Monotype Sorts" pitchFamily="2" charset="2"/>
              </a:rPr>
              <a:t> </a:t>
            </a:r>
            <a:r>
              <a:rPr lang="es-ES_tradnl" sz="1700"/>
              <a:t>dirección (dato) = dirección (</a:t>
            </a:r>
            <a:r>
              <a:rPr lang="es-ES_tradnl" sz="1700">
                <a:solidFill>
                  <a:schemeClr val="accent2"/>
                </a:solidFill>
              </a:rPr>
              <a:t>palabra más significativa</a:t>
            </a:r>
            <a:r>
              <a:rPr lang="es-ES_tradnl" sz="1700"/>
              <a:t>)</a:t>
            </a:r>
            <a:endParaRPr lang="es-ES_tradnl" sz="2000"/>
          </a:p>
          <a:p>
            <a:pPr marL="819150" lvl="1" indent="-285750" defTabSz="914400" eaLnBrk="1" hangingPunct="1">
              <a:lnSpc>
                <a:spcPct val="120000"/>
              </a:lnSpc>
              <a:buFont typeface="Wingdings" pitchFamily="2" charset="2"/>
              <a:buChar char="ü"/>
            </a:pPr>
            <a:r>
              <a:rPr lang="es-ES_tradnl" sz="1700"/>
              <a:t>Little “endian” </a:t>
            </a:r>
            <a:r>
              <a:rPr lang="es-ES_tradnl" sz="1700">
                <a:sym typeface="Webdings" pitchFamily="18" charset="2"/>
              </a:rPr>
              <a:t></a:t>
            </a:r>
            <a:r>
              <a:rPr lang="es-ES_tradnl" sz="1700">
                <a:sym typeface="Monotype Sorts" pitchFamily="2" charset="2"/>
              </a:rPr>
              <a:t> </a:t>
            </a:r>
            <a:r>
              <a:rPr lang="es-ES_tradnl" sz="1700"/>
              <a:t>dirección (dato) = dirección(</a:t>
            </a:r>
            <a:r>
              <a:rPr lang="es-ES_tradnl" sz="1700">
                <a:solidFill>
                  <a:srgbClr val="669900"/>
                </a:solidFill>
              </a:rPr>
              <a:t>palabra menos significativa</a:t>
            </a:r>
            <a:r>
              <a:rPr lang="es-ES_tradnl" sz="1700"/>
              <a:t>)</a:t>
            </a:r>
          </a:p>
          <a:p>
            <a:pPr marL="342900" indent="-342900" defTabSz="914400" eaLnBrk="1" hangingPunct="1"/>
            <a:endParaRPr lang="es-ES_tradnl" sz="2800"/>
          </a:p>
          <a:p>
            <a:pPr marL="342900" indent="-342900" defTabSz="914400" eaLnBrk="1" hangingPunct="1"/>
            <a:endParaRPr lang="es-ES_tradnl" sz="2800"/>
          </a:p>
          <a:p>
            <a:pPr marL="819150" lvl="1" indent="-285750" defTabSz="914400" eaLnBrk="1" hangingPunct="1">
              <a:buFont typeface="Monotype Sorts" pitchFamily="2" charset="2"/>
              <a:buChar char="*"/>
            </a:pPr>
            <a:endParaRPr lang="es-ES_tradnl"/>
          </a:p>
        </p:txBody>
      </p:sp>
      <p:sp>
        <p:nvSpPr>
          <p:cNvPr id="94214" name="Line 5"/>
          <p:cNvSpPr>
            <a:spLocks noChangeShapeType="1"/>
          </p:cNvSpPr>
          <p:nvPr/>
        </p:nvSpPr>
        <p:spPr bwMode="auto">
          <a:xfrm>
            <a:off x="8169275" y="2160588"/>
            <a:ext cx="0" cy="3240087"/>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4215" name="Line 6"/>
          <p:cNvSpPr>
            <a:spLocks noChangeShapeType="1"/>
          </p:cNvSpPr>
          <p:nvPr/>
        </p:nvSpPr>
        <p:spPr bwMode="auto">
          <a:xfrm>
            <a:off x="9158288" y="2160588"/>
            <a:ext cx="0" cy="3240087"/>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4216" name="Line 7"/>
          <p:cNvSpPr>
            <a:spLocks noChangeShapeType="1"/>
          </p:cNvSpPr>
          <p:nvPr/>
        </p:nvSpPr>
        <p:spPr bwMode="auto">
          <a:xfrm>
            <a:off x="8169275" y="3421063"/>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4217" name="Line 8"/>
          <p:cNvSpPr>
            <a:spLocks noChangeShapeType="1"/>
          </p:cNvSpPr>
          <p:nvPr/>
        </p:nvSpPr>
        <p:spPr bwMode="auto">
          <a:xfrm>
            <a:off x="8169275" y="3240088"/>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4218" name="Line 9"/>
          <p:cNvSpPr>
            <a:spLocks noChangeShapeType="1"/>
          </p:cNvSpPr>
          <p:nvPr/>
        </p:nvSpPr>
        <p:spPr bwMode="auto">
          <a:xfrm>
            <a:off x="8169275" y="3060700"/>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4219" name="Line 10"/>
          <p:cNvSpPr>
            <a:spLocks noChangeShapeType="1"/>
          </p:cNvSpPr>
          <p:nvPr/>
        </p:nvSpPr>
        <p:spPr bwMode="auto">
          <a:xfrm>
            <a:off x="8169275" y="3600450"/>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4220" name="Line 11"/>
          <p:cNvSpPr>
            <a:spLocks noChangeShapeType="1"/>
          </p:cNvSpPr>
          <p:nvPr/>
        </p:nvSpPr>
        <p:spPr bwMode="auto">
          <a:xfrm>
            <a:off x="8169275" y="3779838"/>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4221" name="Line 12"/>
          <p:cNvSpPr>
            <a:spLocks noChangeShapeType="1"/>
          </p:cNvSpPr>
          <p:nvPr/>
        </p:nvSpPr>
        <p:spPr bwMode="auto">
          <a:xfrm>
            <a:off x="8169275" y="3960813"/>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4222" name="Line 13"/>
          <p:cNvSpPr>
            <a:spLocks noChangeShapeType="1"/>
          </p:cNvSpPr>
          <p:nvPr/>
        </p:nvSpPr>
        <p:spPr bwMode="auto">
          <a:xfrm>
            <a:off x="8169275" y="4140200"/>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4223" name="Line 14"/>
          <p:cNvSpPr>
            <a:spLocks noChangeShapeType="1"/>
          </p:cNvSpPr>
          <p:nvPr/>
        </p:nvSpPr>
        <p:spPr bwMode="auto">
          <a:xfrm>
            <a:off x="8169275" y="4321175"/>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4224" name="Line 15"/>
          <p:cNvSpPr>
            <a:spLocks noChangeShapeType="1"/>
          </p:cNvSpPr>
          <p:nvPr/>
        </p:nvSpPr>
        <p:spPr bwMode="auto">
          <a:xfrm>
            <a:off x="8169275" y="4500563"/>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4225" name="Line 16"/>
          <p:cNvSpPr>
            <a:spLocks noChangeShapeType="1"/>
          </p:cNvSpPr>
          <p:nvPr/>
        </p:nvSpPr>
        <p:spPr bwMode="auto">
          <a:xfrm>
            <a:off x="8169275" y="4679950"/>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4226" name="Line 17"/>
          <p:cNvSpPr>
            <a:spLocks noChangeShapeType="1"/>
          </p:cNvSpPr>
          <p:nvPr/>
        </p:nvSpPr>
        <p:spPr bwMode="auto">
          <a:xfrm>
            <a:off x="8169275" y="4860925"/>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4227" name="Line 18"/>
          <p:cNvSpPr>
            <a:spLocks noChangeShapeType="1"/>
          </p:cNvSpPr>
          <p:nvPr/>
        </p:nvSpPr>
        <p:spPr bwMode="auto">
          <a:xfrm>
            <a:off x="8169275" y="2879725"/>
            <a:ext cx="989013" cy="0"/>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4228" name="Line 19"/>
          <p:cNvSpPr>
            <a:spLocks noChangeShapeType="1"/>
          </p:cNvSpPr>
          <p:nvPr/>
        </p:nvSpPr>
        <p:spPr bwMode="auto">
          <a:xfrm>
            <a:off x="8169275" y="2160588"/>
            <a:ext cx="989013" cy="0"/>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4229" name="Line 20"/>
          <p:cNvSpPr>
            <a:spLocks noChangeShapeType="1"/>
          </p:cNvSpPr>
          <p:nvPr/>
        </p:nvSpPr>
        <p:spPr bwMode="auto">
          <a:xfrm>
            <a:off x="8169275" y="2339975"/>
            <a:ext cx="989013" cy="0"/>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4230" name="Line 21"/>
          <p:cNvSpPr>
            <a:spLocks noChangeShapeType="1"/>
          </p:cNvSpPr>
          <p:nvPr/>
        </p:nvSpPr>
        <p:spPr bwMode="auto">
          <a:xfrm>
            <a:off x="8169275" y="2520950"/>
            <a:ext cx="989013" cy="0"/>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4231" name="Line 22"/>
          <p:cNvSpPr>
            <a:spLocks noChangeShapeType="1"/>
          </p:cNvSpPr>
          <p:nvPr/>
        </p:nvSpPr>
        <p:spPr bwMode="auto">
          <a:xfrm>
            <a:off x="8169275" y="5040313"/>
            <a:ext cx="989013" cy="0"/>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4232" name="Line 23"/>
          <p:cNvSpPr>
            <a:spLocks noChangeShapeType="1"/>
          </p:cNvSpPr>
          <p:nvPr/>
        </p:nvSpPr>
        <p:spPr bwMode="auto">
          <a:xfrm>
            <a:off x="8169275" y="5221288"/>
            <a:ext cx="989013" cy="0"/>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4233" name="Text Box 24"/>
          <p:cNvSpPr txBox="1">
            <a:spLocks noChangeArrowheads="1"/>
          </p:cNvSpPr>
          <p:nvPr/>
        </p:nvSpPr>
        <p:spPr bwMode="auto">
          <a:xfrm>
            <a:off x="9232900" y="2143125"/>
            <a:ext cx="280988"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0</a:t>
            </a:r>
          </a:p>
        </p:txBody>
      </p:sp>
      <p:sp>
        <p:nvSpPr>
          <p:cNvPr id="94234" name="Text Box 25"/>
          <p:cNvSpPr txBox="1">
            <a:spLocks noChangeArrowheads="1"/>
          </p:cNvSpPr>
          <p:nvPr/>
        </p:nvSpPr>
        <p:spPr bwMode="auto">
          <a:xfrm>
            <a:off x="9232900" y="2324100"/>
            <a:ext cx="280988" cy="287338"/>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1</a:t>
            </a:r>
          </a:p>
        </p:txBody>
      </p:sp>
      <p:sp>
        <p:nvSpPr>
          <p:cNvPr id="94235" name="Text Box 26"/>
          <p:cNvSpPr txBox="1">
            <a:spLocks noChangeArrowheads="1"/>
          </p:cNvSpPr>
          <p:nvPr/>
        </p:nvSpPr>
        <p:spPr bwMode="auto">
          <a:xfrm>
            <a:off x="9232900" y="2863850"/>
            <a:ext cx="280988"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7</a:t>
            </a:r>
          </a:p>
        </p:txBody>
      </p:sp>
      <p:sp>
        <p:nvSpPr>
          <p:cNvPr id="94236" name="Text Box 27"/>
          <p:cNvSpPr txBox="1">
            <a:spLocks noChangeArrowheads="1"/>
          </p:cNvSpPr>
          <p:nvPr/>
        </p:nvSpPr>
        <p:spPr bwMode="auto">
          <a:xfrm>
            <a:off x="9232900" y="3043238"/>
            <a:ext cx="280988"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8</a:t>
            </a:r>
          </a:p>
        </p:txBody>
      </p:sp>
      <p:sp>
        <p:nvSpPr>
          <p:cNvPr id="94237" name="Text Box 28"/>
          <p:cNvSpPr txBox="1">
            <a:spLocks noChangeArrowheads="1"/>
          </p:cNvSpPr>
          <p:nvPr/>
        </p:nvSpPr>
        <p:spPr bwMode="auto">
          <a:xfrm>
            <a:off x="9232900" y="3224213"/>
            <a:ext cx="280988" cy="287337"/>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9</a:t>
            </a:r>
          </a:p>
        </p:txBody>
      </p:sp>
      <p:sp>
        <p:nvSpPr>
          <p:cNvPr id="94238" name="Text Box 29"/>
          <p:cNvSpPr txBox="1">
            <a:spLocks noChangeArrowheads="1"/>
          </p:cNvSpPr>
          <p:nvPr/>
        </p:nvSpPr>
        <p:spPr bwMode="auto">
          <a:xfrm>
            <a:off x="9190038" y="3403600"/>
            <a:ext cx="366712"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10</a:t>
            </a:r>
          </a:p>
        </p:txBody>
      </p:sp>
      <p:sp>
        <p:nvSpPr>
          <p:cNvPr id="94239" name="Text Box 30"/>
          <p:cNvSpPr txBox="1">
            <a:spLocks noChangeArrowheads="1"/>
          </p:cNvSpPr>
          <p:nvPr/>
        </p:nvSpPr>
        <p:spPr bwMode="auto">
          <a:xfrm>
            <a:off x="9190038" y="3582988"/>
            <a:ext cx="366712"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11</a:t>
            </a:r>
          </a:p>
        </p:txBody>
      </p:sp>
      <p:sp>
        <p:nvSpPr>
          <p:cNvPr id="94240" name="Text Box 31"/>
          <p:cNvSpPr txBox="1">
            <a:spLocks noChangeArrowheads="1"/>
          </p:cNvSpPr>
          <p:nvPr/>
        </p:nvSpPr>
        <p:spPr bwMode="auto">
          <a:xfrm>
            <a:off x="9190038" y="3763963"/>
            <a:ext cx="366712"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12</a:t>
            </a:r>
          </a:p>
        </p:txBody>
      </p:sp>
      <p:sp>
        <p:nvSpPr>
          <p:cNvPr id="94241" name="Text Box 32"/>
          <p:cNvSpPr txBox="1">
            <a:spLocks noChangeArrowheads="1"/>
          </p:cNvSpPr>
          <p:nvPr/>
        </p:nvSpPr>
        <p:spPr bwMode="auto">
          <a:xfrm>
            <a:off x="9190038" y="3943350"/>
            <a:ext cx="366712"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13</a:t>
            </a:r>
          </a:p>
        </p:txBody>
      </p:sp>
      <p:sp>
        <p:nvSpPr>
          <p:cNvPr id="536609" name="Rectangle 33"/>
          <p:cNvSpPr>
            <a:spLocks noChangeArrowheads="1"/>
          </p:cNvSpPr>
          <p:nvPr/>
        </p:nvSpPr>
        <p:spPr bwMode="auto">
          <a:xfrm>
            <a:off x="8169275" y="2879725"/>
            <a:ext cx="989013" cy="720725"/>
          </a:xfrm>
          <a:prstGeom prst="rect">
            <a:avLst/>
          </a:prstGeom>
          <a:gradFill rotWithShape="0">
            <a:gsLst>
              <a:gs pos="0">
                <a:schemeClr val="accent2"/>
              </a:gs>
              <a:gs pos="100000">
                <a:srgbClr val="00FF00"/>
              </a:gs>
            </a:gsLst>
            <a:lin ang="5400000" scaled="1"/>
          </a:gradFill>
          <a:ln w="19050">
            <a:solidFill>
              <a:schemeClr val="tx1"/>
            </a:solidFill>
            <a:miter lim="800000"/>
            <a:headEnd/>
            <a:tailEnd/>
          </a:ln>
        </p:spPr>
        <p:txBody>
          <a:bodyPr wrap="none" lIns="101250" tIns="52650" rIns="101250" bIns="52650" anchor="ctr">
            <a:spAutoFit/>
          </a:bodyPr>
          <a:lstStyle/>
          <a:p>
            <a:pPr defTabSz="1028700" eaLnBrk="0" hangingPunct="0"/>
            <a:endParaRPr lang="es-ES" sz="2700"/>
          </a:p>
        </p:txBody>
      </p:sp>
      <p:sp>
        <p:nvSpPr>
          <p:cNvPr id="536610" name="Rectangle 34"/>
          <p:cNvSpPr>
            <a:spLocks noChangeArrowheads="1"/>
          </p:cNvSpPr>
          <p:nvPr/>
        </p:nvSpPr>
        <p:spPr bwMode="auto">
          <a:xfrm>
            <a:off x="8169275" y="4140200"/>
            <a:ext cx="989013" cy="360363"/>
          </a:xfrm>
          <a:prstGeom prst="rect">
            <a:avLst/>
          </a:prstGeom>
          <a:gradFill rotWithShape="0">
            <a:gsLst>
              <a:gs pos="0">
                <a:schemeClr val="accent2"/>
              </a:gs>
              <a:gs pos="100000">
                <a:srgbClr val="00FF00"/>
              </a:gs>
            </a:gsLst>
            <a:lin ang="5400000" scaled="1"/>
          </a:gradFill>
          <a:ln w="19050">
            <a:solidFill>
              <a:schemeClr val="tx1"/>
            </a:solidFill>
            <a:miter lim="800000"/>
            <a:headEnd/>
            <a:tailEnd/>
          </a:ln>
        </p:spPr>
        <p:txBody>
          <a:bodyPr lIns="90000" tIns="46800" rIns="90000" bIns="46800" anchor="ctr">
            <a:spAutoFit/>
          </a:bodyPr>
          <a:lstStyle/>
          <a:p>
            <a:endParaRPr lang="es-ES"/>
          </a:p>
        </p:txBody>
      </p:sp>
      <p:sp>
        <p:nvSpPr>
          <p:cNvPr id="94244" name="Text Box 35"/>
          <p:cNvSpPr txBox="1">
            <a:spLocks noChangeArrowheads="1"/>
          </p:cNvSpPr>
          <p:nvPr/>
        </p:nvSpPr>
        <p:spPr bwMode="auto">
          <a:xfrm>
            <a:off x="9158288" y="4140200"/>
            <a:ext cx="412750"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 14</a:t>
            </a:r>
          </a:p>
        </p:txBody>
      </p:sp>
      <p:sp>
        <p:nvSpPr>
          <p:cNvPr id="536612" name="Oval 36"/>
          <p:cNvSpPr>
            <a:spLocks noChangeArrowheads="1"/>
          </p:cNvSpPr>
          <p:nvPr/>
        </p:nvSpPr>
        <p:spPr bwMode="auto">
          <a:xfrm>
            <a:off x="9240838" y="2827338"/>
            <a:ext cx="247650" cy="269875"/>
          </a:xfrm>
          <a:prstGeom prst="ellipse">
            <a:avLst/>
          </a:prstGeom>
          <a:noFill/>
          <a:ln w="19050">
            <a:solidFill>
              <a:schemeClr val="tx1"/>
            </a:solidFill>
            <a:round/>
            <a:headEnd/>
            <a:tailEnd/>
          </a:ln>
        </p:spPr>
        <p:txBody>
          <a:bodyPr wrap="none" lIns="90000" tIns="46800" rIns="90000" bIns="46800" anchor="ctr">
            <a:spAutoFit/>
          </a:bodyPr>
          <a:lstStyle/>
          <a:p>
            <a:endParaRPr lang="es-ES"/>
          </a:p>
        </p:txBody>
      </p:sp>
      <p:sp>
        <p:nvSpPr>
          <p:cNvPr id="536613" name="Oval 37"/>
          <p:cNvSpPr>
            <a:spLocks noChangeArrowheads="1"/>
          </p:cNvSpPr>
          <p:nvPr/>
        </p:nvSpPr>
        <p:spPr bwMode="auto">
          <a:xfrm>
            <a:off x="9259888" y="4127500"/>
            <a:ext cx="247650" cy="269875"/>
          </a:xfrm>
          <a:prstGeom prst="ellipse">
            <a:avLst/>
          </a:prstGeom>
          <a:noFill/>
          <a:ln w="19050">
            <a:solidFill>
              <a:schemeClr val="tx1"/>
            </a:solidFill>
            <a:round/>
            <a:headEnd/>
            <a:tailEnd/>
          </a:ln>
        </p:spPr>
        <p:txBody>
          <a:bodyPr wrap="none" lIns="90000" tIns="46800" rIns="90000" bIns="46800" anchor="ctr">
            <a:spAutoFit/>
          </a:bodyPr>
          <a:lstStyle/>
          <a:p>
            <a:endParaRPr lang="es-ES"/>
          </a:p>
        </p:txBody>
      </p:sp>
      <p:sp>
        <p:nvSpPr>
          <p:cNvPr id="94247" name="Text Box 38"/>
          <p:cNvSpPr txBox="1">
            <a:spLocks noChangeArrowheads="1"/>
          </p:cNvSpPr>
          <p:nvPr/>
        </p:nvSpPr>
        <p:spPr bwMode="auto">
          <a:xfrm>
            <a:off x="9158288" y="4321175"/>
            <a:ext cx="412750"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 15</a:t>
            </a:r>
          </a:p>
        </p:txBody>
      </p:sp>
      <p:sp>
        <p:nvSpPr>
          <p:cNvPr id="94248" name="Line 39"/>
          <p:cNvSpPr>
            <a:spLocks noChangeShapeType="1"/>
          </p:cNvSpPr>
          <p:nvPr/>
        </p:nvSpPr>
        <p:spPr bwMode="auto">
          <a:xfrm>
            <a:off x="8169275" y="2700338"/>
            <a:ext cx="989013" cy="0"/>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4249" name="Rectangle 40"/>
          <p:cNvSpPr>
            <a:spLocks noChangeArrowheads="1"/>
          </p:cNvSpPr>
          <p:nvPr/>
        </p:nvSpPr>
        <p:spPr bwMode="auto">
          <a:xfrm>
            <a:off x="8169275" y="2339975"/>
            <a:ext cx="989013" cy="180975"/>
          </a:xfrm>
          <a:prstGeom prst="rect">
            <a:avLst/>
          </a:prstGeom>
          <a:gradFill rotWithShape="0">
            <a:gsLst>
              <a:gs pos="0">
                <a:schemeClr val="accent2"/>
              </a:gs>
              <a:gs pos="100000">
                <a:srgbClr val="00FF00"/>
              </a:gs>
            </a:gsLst>
            <a:lin ang="0" scaled="1"/>
          </a:gradFill>
          <a:ln w="19050">
            <a:solidFill>
              <a:schemeClr val="tx1"/>
            </a:solidFill>
            <a:miter lim="800000"/>
            <a:headEnd/>
            <a:tailEnd/>
          </a:ln>
        </p:spPr>
        <p:txBody>
          <a:bodyPr lIns="90000" tIns="46800" rIns="90000" bIns="46800" anchor="ctr">
            <a:spAutoFit/>
          </a:bodyPr>
          <a:lstStyle/>
          <a:p>
            <a:endParaRPr lang="es-E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36609"/>
                                        </p:tgtEl>
                                        <p:attrNameLst>
                                          <p:attrName>style.visibility</p:attrName>
                                        </p:attrNameLst>
                                      </p:cBhvr>
                                      <p:to>
                                        <p:strVal val="visible"/>
                                      </p:to>
                                    </p:set>
                                    <p:anim calcmode="lin" valueType="num">
                                      <p:cBhvr>
                                        <p:cTn id="7" dur="500" fill="hold"/>
                                        <p:tgtEl>
                                          <p:spTgt spid="536609"/>
                                        </p:tgtEl>
                                        <p:attrNameLst>
                                          <p:attrName>ppt_w</p:attrName>
                                        </p:attrNameLst>
                                      </p:cBhvr>
                                      <p:tavLst>
                                        <p:tav tm="0">
                                          <p:val>
                                            <p:fltVal val="0"/>
                                          </p:val>
                                        </p:tav>
                                        <p:tav tm="100000">
                                          <p:val>
                                            <p:strVal val="#ppt_w"/>
                                          </p:val>
                                        </p:tav>
                                      </p:tavLst>
                                    </p:anim>
                                    <p:anim calcmode="lin" valueType="num">
                                      <p:cBhvr>
                                        <p:cTn id="8" dur="500" fill="hold"/>
                                        <p:tgtEl>
                                          <p:spTgt spid="536609"/>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536610"/>
                                        </p:tgtEl>
                                        <p:attrNameLst>
                                          <p:attrName>style.visibility</p:attrName>
                                        </p:attrNameLst>
                                      </p:cBhvr>
                                      <p:to>
                                        <p:strVal val="visible"/>
                                      </p:to>
                                    </p:set>
                                    <p:anim calcmode="lin" valueType="num">
                                      <p:cBhvr>
                                        <p:cTn id="12" dur="500" fill="hold"/>
                                        <p:tgtEl>
                                          <p:spTgt spid="536610"/>
                                        </p:tgtEl>
                                        <p:attrNameLst>
                                          <p:attrName>ppt_w</p:attrName>
                                        </p:attrNameLst>
                                      </p:cBhvr>
                                      <p:tavLst>
                                        <p:tav tm="0">
                                          <p:val>
                                            <p:fltVal val="0"/>
                                          </p:val>
                                        </p:tav>
                                        <p:tav tm="100000">
                                          <p:val>
                                            <p:strVal val="#ppt_w"/>
                                          </p:val>
                                        </p:tav>
                                      </p:tavLst>
                                    </p:anim>
                                    <p:anim calcmode="lin" valueType="num">
                                      <p:cBhvr>
                                        <p:cTn id="13" dur="500" fill="hold"/>
                                        <p:tgtEl>
                                          <p:spTgt spid="536610"/>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2" presetClass="entr" presetSubtype="8" fill="hold" grpId="0" nodeType="afterEffect">
                                  <p:stCondLst>
                                    <p:cond delay="4000"/>
                                  </p:stCondLst>
                                  <p:childTnLst>
                                    <p:set>
                                      <p:cBhvr>
                                        <p:cTn id="16" dur="1" fill="hold">
                                          <p:stCondLst>
                                            <p:cond delay="0"/>
                                          </p:stCondLst>
                                        </p:cTn>
                                        <p:tgtEl>
                                          <p:spTgt spid="536612"/>
                                        </p:tgtEl>
                                        <p:attrNameLst>
                                          <p:attrName>style.visibility</p:attrName>
                                        </p:attrNameLst>
                                      </p:cBhvr>
                                      <p:to>
                                        <p:strVal val="visible"/>
                                      </p:to>
                                    </p:set>
                                    <p:anim calcmode="lin" valueType="num">
                                      <p:cBhvr additive="base">
                                        <p:cTn id="17" dur="500" fill="hold"/>
                                        <p:tgtEl>
                                          <p:spTgt spid="536612"/>
                                        </p:tgtEl>
                                        <p:attrNameLst>
                                          <p:attrName>ppt_x</p:attrName>
                                        </p:attrNameLst>
                                      </p:cBhvr>
                                      <p:tavLst>
                                        <p:tav tm="0">
                                          <p:val>
                                            <p:strVal val="0-#ppt_w/2"/>
                                          </p:val>
                                        </p:tav>
                                        <p:tav tm="100000">
                                          <p:val>
                                            <p:strVal val="#ppt_x"/>
                                          </p:val>
                                        </p:tav>
                                      </p:tavLst>
                                    </p:anim>
                                    <p:anim calcmode="lin" valueType="num">
                                      <p:cBhvr additive="base">
                                        <p:cTn id="18" dur="500" fill="hold"/>
                                        <p:tgtEl>
                                          <p:spTgt spid="536612"/>
                                        </p:tgtEl>
                                        <p:attrNameLst>
                                          <p:attrName>ppt_y</p:attrName>
                                        </p:attrNameLst>
                                      </p:cBhvr>
                                      <p:tavLst>
                                        <p:tav tm="0">
                                          <p:val>
                                            <p:strVal val="#ppt_y"/>
                                          </p:val>
                                        </p:tav>
                                        <p:tav tm="100000">
                                          <p:val>
                                            <p:strVal val="#ppt_y"/>
                                          </p:val>
                                        </p:tav>
                                      </p:tavLst>
                                    </p:anim>
                                  </p:childTnLst>
                                </p:cTn>
                              </p:par>
                            </p:childTnLst>
                          </p:cTn>
                        </p:par>
                        <p:par>
                          <p:cTn id="19" fill="hold">
                            <p:stCondLst>
                              <p:cond delay="5500"/>
                            </p:stCondLst>
                            <p:childTnLst>
                              <p:par>
                                <p:cTn id="20" presetID="2" presetClass="entr" presetSubtype="8" fill="hold" grpId="0" nodeType="afterEffect">
                                  <p:stCondLst>
                                    <p:cond delay="0"/>
                                  </p:stCondLst>
                                  <p:childTnLst>
                                    <p:set>
                                      <p:cBhvr>
                                        <p:cTn id="21" dur="1" fill="hold">
                                          <p:stCondLst>
                                            <p:cond delay="0"/>
                                          </p:stCondLst>
                                        </p:cTn>
                                        <p:tgtEl>
                                          <p:spTgt spid="536613"/>
                                        </p:tgtEl>
                                        <p:attrNameLst>
                                          <p:attrName>style.visibility</p:attrName>
                                        </p:attrNameLst>
                                      </p:cBhvr>
                                      <p:to>
                                        <p:strVal val="visible"/>
                                      </p:to>
                                    </p:set>
                                    <p:anim calcmode="lin" valueType="num">
                                      <p:cBhvr additive="base">
                                        <p:cTn id="22" dur="500" fill="hold"/>
                                        <p:tgtEl>
                                          <p:spTgt spid="536613"/>
                                        </p:tgtEl>
                                        <p:attrNameLst>
                                          <p:attrName>ppt_x</p:attrName>
                                        </p:attrNameLst>
                                      </p:cBhvr>
                                      <p:tavLst>
                                        <p:tav tm="0">
                                          <p:val>
                                            <p:strVal val="0-#ppt_w/2"/>
                                          </p:val>
                                        </p:tav>
                                        <p:tav tm="100000">
                                          <p:val>
                                            <p:strVal val="#ppt_x"/>
                                          </p:val>
                                        </p:tav>
                                      </p:tavLst>
                                    </p:anim>
                                    <p:anim calcmode="lin" valueType="num">
                                      <p:cBhvr additive="base">
                                        <p:cTn id="23" dur="500" fill="hold"/>
                                        <p:tgtEl>
                                          <p:spTgt spid="5366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609" grpId="0" animBg="1" autoUpdateAnimBg="0"/>
      <p:bldP spid="536610" grpId="0" animBg="1"/>
      <p:bldP spid="536612" grpId="0" animBg="1"/>
      <p:bldP spid="53661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ChangeArrowheads="1"/>
          </p:cNvSpPr>
          <p:nvPr>
            <p:ph type="title"/>
          </p:nvPr>
        </p:nvSpPr>
        <p:spPr>
          <a:xfrm>
            <a:off x="742950" y="269875"/>
            <a:ext cx="8415338" cy="1350963"/>
          </a:xfrm>
        </p:spPr>
        <p:txBody>
          <a:bodyPr/>
          <a:lstStyle/>
          <a:p>
            <a:pPr eaLnBrk="1" hangingPunct="1"/>
            <a:r>
              <a:rPr lang="es-ES_tradnl" sz="2600"/>
              <a:t>Direcciones de memoria</a:t>
            </a:r>
            <a:endParaRPr lang="es-ES_tradnl"/>
          </a:p>
        </p:txBody>
      </p:sp>
      <p:sp>
        <p:nvSpPr>
          <p:cNvPr id="95236" name="Rectangle 3"/>
          <p:cNvSpPr>
            <a:spLocks noGrp="1" noChangeArrowheads="1"/>
          </p:cNvSpPr>
          <p:nvPr>
            <p:ph sz="quarter" idx="1"/>
          </p:nvPr>
        </p:nvSpPr>
        <p:spPr>
          <a:xfrm>
            <a:off x="412750" y="1979613"/>
            <a:ext cx="9158288" cy="4772025"/>
          </a:xfrm>
        </p:spPr>
        <p:txBody>
          <a:bodyPr/>
          <a:lstStyle/>
          <a:p>
            <a:pPr marL="342900" indent="-342900" defTabSz="914400" eaLnBrk="1" hangingPunct="1">
              <a:lnSpc>
                <a:spcPct val="120000"/>
              </a:lnSpc>
            </a:pPr>
            <a:r>
              <a:rPr lang="es-ES_tradnl" sz="2200"/>
              <a:t>La memoria es una estructura ordenada de los datos</a:t>
            </a:r>
          </a:p>
          <a:p>
            <a:pPr marL="342900" indent="-342900" defTabSz="914400" eaLnBrk="1" hangingPunct="1">
              <a:lnSpc>
                <a:spcPct val="120000"/>
              </a:lnSpc>
            </a:pPr>
            <a:r>
              <a:rPr lang="es-ES_tradnl" sz="2200"/>
              <a:t>Un dato puede ocupar más de una posición</a:t>
            </a:r>
          </a:p>
          <a:p>
            <a:pPr marL="819150" lvl="1" indent="-285750" defTabSz="914400" eaLnBrk="1" hangingPunct="1">
              <a:lnSpc>
                <a:spcPct val="120000"/>
              </a:lnSpc>
              <a:buFont typeface="Wingdings" pitchFamily="2" charset="2"/>
              <a:buChar char="ü"/>
            </a:pPr>
            <a:r>
              <a:rPr lang="es-ES_tradnl" sz="1700"/>
              <a:t> La dirección del dato es la de la posición más baja</a:t>
            </a:r>
          </a:p>
          <a:p>
            <a:pPr marL="342900" indent="-342900" defTabSz="914400" eaLnBrk="1" hangingPunct="1">
              <a:lnSpc>
                <a:spcPct val="120000"/>
              </a:lnSpc>
            </a:pPr>
            <a:r>
              <a:rPr lang="es-ES_tradnl" sz="2200"/>
              <a:t>Los datos deben estar alineados en memoria</a:t>
            </a:r>
          </a:p>
          <a:p>
            <a:pPr marL="819150" lvl="1" indent="-285750" defTabSz="914400" eaLnBrk="1" hangingPunct="1">
              <a:lnSpc>
                <a:spcPct val="120000"/>
              </a:lnSpc>
              <a:buFont typeface="Wingdings" pitchFamily="2" charset="2"/>
              <a:buChar char="ü"/>
            </a:pPr>
            <a:r>
              <a:rPr lang="es-ES_tradnl" sz="1700"/>
              <a:t>Datos de tamaño n en direcciones múltiplo de n</a:t>
            </a:r>
          </a:p>
          <a:p>
            <a:pPr marL="819150" lvl="1" indent="-285750" defTabSz="914400" eaLnBrk="1" hangingPunct="1">
              <a:lnSpc>
                <a:spcPct val="120000"/>
              </a:lnSpc>
              <a:buFont typeface="Monotype Sorts" pitchFamily="2" charset="2"/>
              <a:buChar char="*"/>
            </a:pPr>
            <a:endParaRPr lang="es-ES_tradnl" sz="1700"/>
          </a:p>
          <a:p>
            <a:pPr marL="342900" indent="-342900" defTabSz="914400" eaLnBrk="1" hangingPunct="1">
              <a:lnSpc>
                <a:spcPct val="120000"/>
              </a:lnSpc>
            </a:pPr>
            <a:r>
              <a:rPr lang="es-ES_tradnl" sz="2200"/>
              <a:t>Situación del dato en múltiples posiciones</a:t>
            </a:r>
          </a:p>
          <a:p>
            <a:pPr marL="819150" lvl="1" indent="-285750" defTabSz="914400" eaLnBrk="1" hangingPunct="1">
              <a:lnSpc>
                <a:spcPct val="120000"/>
              </a:lnSpc>
              <a:buFont typeface="Wingdings" pitchFamily="2" charset="2"/>
              <a:buChar char="ü"/>
            </a:pPr>
            <a:r>
              <a:rPr lang="es-ES_tradnl" sz="1700"/>
              <a:t>Big “endian”     </a:t>
            </a:r>
            <a:r>
              <a:rPr lang="es-ES_tradnl" sz="1700">
                <a:sym typeface="Webdings" pitchFamily="18" charset="2"/>
              </a:rPr>
              <a:t></a:t>
            </a:r>
            <a:r>
              <a:rPr lang="es-ES_tradnl" sz="1700">
                <a:sym typeface="Monotype Sorts" pitchFamily="2" charset="2"/>
              </a:rPr>
              <a:t> </a:t>
            </a:r>
            <a:r>
              <a:rPr lang="es-ES_tradnl" sz="1700"/>
              <a:t>dirección (dato) = dirección (</a:t>
            </a:r>
            <a:r>
              <a:rPr lang="es-ES_tradnl" sz="1700">
                <a:solidFill>
                  <a:schemeClr val="accent2"/>
                </a:solidFill>
              </a:rPr>
              <a:t>palabra más significativa</a:t>
            </a:r>
            <a:r>
              <a:rPr lang="es-ES_tradnl" sz="1700"/>
              <a:t>)</a:t>
            </a:r>
            <a:endParaRPr lang="es-ES_tradnl" sz="2000"/>
          </a:p>
          <a:p>
            <a:pPr marL="819150" lvl="1" indent="-285750" defTabSz="914400" eaLnBrk="1" hangingPunct="1">
              <a:lnSpc>
                <a:spcPct val="120000"/>
              </a:lnSpc>
              <a:buFont typeface="Wingdings" pitchFamily="2" charset="2"/>
              <a:buChar char="ü"/>
            </a:pPr>
            <a:r>
              <a:rPr lang="es-ES_tradnl" sz="1700"/>
              <a:t>Little “endian” </a:t>
            </a:r>
            <a:r>
              <a:rPr lang="es-ES_tradnl" sz="1700">
                <a:sym typeface="Webdings" pitchFamily="18" charset="2"/>
              </a:rPr>
              <a:t></a:t>
            </a:r>
            <a:r>
              <a:rPr lang="es-ES_tradnl" sz="1700">
                <a:sym typeface="Monotype Sorts" pitchFamily="2" charset="2"/>
              </a:rPr>
              <a:t> </a:t>
            </a:r>
            <a:r>
              <a:rPr lang="es-ES_tradnl" sz="1700"/>
              <a:t>dirección (dato) = dirección(</a:t>
            </a:r>
            <a:r>
              <a:rPr lang="es-ES_tradnl" sz="1700">
                <a:solidFill>
                  <a:srgbClr val="669900"/>
                </a:solidFill>
              </a:rPr>
              <a:t>palabra menos significativa</a:t>
            </a:r>
            <a:r>
              <a:rPr lang="es-ES_tradnl" sz="1700"/>
              <a:t>)</a:t>
            </a:r>
          </a:p>
          <a:p>
            <a:pPr marL="342900" indent="-342900" defTabSz="914400" eaLnBrk="1" hangingPunct="1"/>
            <a:endParaRPr lang="es-ES_tradnl" sz="2800"/>
          </a:p>
          <a:p>
            <a:pPr marL="342900" indent="-342900" defTabSz="914400" eaLnBrk="1" hangingPunct="1"/>
            <a:endParaRPr lang="es-ES_tradnl" sz="2800"/>
          </a:p>
          <a:p>
            <a:pPr marL="819150" lvl="1" indent="-285750" defTabSz="914400" eaLnBrk="1" hangingPunct="1">
              <a:buFont typeface="Monotype Sorts" pitchFamily="2" charset="2"/>
              <a:buChar char="*"/>
            </a:pPr>
            <a:endParaRPr lang="es-ES_tradnl"/>
          </a:p>
        </p:txBody>
      </p:sp>
      <p:sp>
        <p:nvSpPr>
          <p:cNvPr id="95238" name="Line 5"/>
          <p:cNvSpPr>
            <a:spLocks noChangeShapeType="1"/>
          </p:cNvSpPr>
          <p:nvPr/>
        </p:nvSpPr>
        <p:spPr bwMode="auto">
          <a:xfrm>
            <a:off x="8169275" y="2160588"/>
            <a:ext cx="0" cy="3240087"/>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5239" name="Line 6"/>
          <p:cNvSpPr>
            <a:spLocks noChangeShapeType="1"/>
          </p:cNvSpPr>
          <p:nvPr/>
        </p:nvSpPr>
        <p:spPr bwMode="auto">
          <a:xfrm>
            <a:off x="9158288" y="2160588"/>
            <a:ext cx="0" cy="3240087"/>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5240" name="Line 7"/>
          <p:cNvSpPr>
            <a:spLocks noChangeShapeType="1"/>
          </p:cNvSpPr>
          <p:nvPr/>
        </p:nvSpPr>
        <p:spPr bwMode="auto">
          <a:xfrm>
            <a:off x="8169275" y="3421063"/>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5241" name="Line 8"/>
          <p:cNvSpPr>
            <a:spLocks noChangeShapeType="1"/>
          </p:cNvSpPr>
          <p:nvPr/>
        </p:nvSpPr>
        <p:spPr bwMode="auto">
          <a:xfrm>
            <a:off x="8169275" y="3240088"/>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5242" name="Line 9"/>
          <p:cNvSpPr>
            <a:spLocks noChangeShapeType="1"/>
          </p:cNvSpPr>
          <p:nvPr/>
        </p:nvSpPr>
        <p:spPr bwMode="auto">
          <a:xfrm>
            <a:off x="8169275" y="3060700"/>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5243" name="Line 10"/>
          <p:cNvSpPr>
            <a:spLocks noChangeShapeType="1"/>
          </p:cNvSpPr>
          <p:nvPr/>
        </p:nvSpPr>
        <p:spPr bwMode="auto">
          <a:xfrm>
            <a:off x="8169275" y="3600450"/>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5244" name="Line 11"/>
          <p:cNvSpPr>
            <a:spLocks noChangeShapeType="1"/>
          </p:cNvSpPr>
          <p:nvPr/>
        </p:nvSpPr>
        <p:spPr bwMode="auto">
          <a:xfrm>
            <a:off x="8169275" y="3779838"/>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5245" name="Line 12"/>
          <p:cNvSpPr>
            <a:spLocks noChangeShapeType="1"/>
          </p:cNvSpPr>
          <p:nvPr/>
        </p:nvSpPr>
        <p:spPr bwMode="auto">
          <a:xfrm>
            <a:off x="8169275" y="3960813"/>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5246" name="Line 13"/>
          <p:cNvSpPr>
            <a:spLocks noChangeShapeType="1"/>
          </p:cNvSpPr>
          <p:nvPr/>
        </p:nvSpPr>
        <p:spPr bwMode="auto">
          <a:xfrm>
            <a:off x="8169275" y="4140200"/>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5247" name="Line 14"/>
          <p:cNvSpPr>
            <a:spLocks noChangeShapeType="1"/>
          </p:cNvSpPr>
          <p:nvPr/>
        </p:nvSpPr>
        <p:spPr bwMode="auto">
          <a:xfrm>
            <a:off x="8169275" y="4321175"/>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5248" name="Line 15"/>
          <p:cNvSpPr>
            <a:spLocks noChangeShapeType="1"/>
          </p:cNvSpPr>
          <p:nvPr/>
        </p:nvSpPr>
        <p:spPr bwMode="auto">
          <a:xfrm>
            <a:off x="8169275" y="4500563"/>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5249" name="Line 16"/>
          <p:cNvSpPr>
            <a:spLocks noChangeShapeType="1"/>
          </p:cNvSpPr>
          <p:nvPr/>
        </p:nvSpPr>
        <p:spPr bwMode="auto">
          <a:xfrm>
            <a:off x="8169275" y="4679950"/>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5250" name="Line 17"/>
          <p:cNvSpPr>
            <a:spLocks noChangeShapeType="1"/>
          </p:cNvSpPr>
          <p:nvPr/>
        </p:nvSpPr>
        <p:spPr bwMode="auto">
          <a:xfrm>
            <a:off x="8169275" y="4860925"/>
            <a:ext cx="989013" cy="0"/>
          </a:xfrm>
          <a:prstGeom prst="line">
            <a:avLst/>
          </a:prstGeom>
          <a:noFill/>
          <a:ln w="19050">
            <a:solidFill>
              <a:schemeClr val="tx1"/>
            </a:solidFill>
            <a:round/>
            <a:headEnd/>
            <a:tailEnd/>
          </a:ln>
        </p:spPr>
        <p:txBody>
          <a:bodyPr wrap="none" lIns="90000" tIns="46800" rIns="90000" bIns="46800" anchor="ctr">
            <a:spAutoFit/>
          </a:bodyPr>
          <a:lstStyle/>
          <a:p>
            <a:endParaRPr lang="es-ES"/>
          </a:p>
        </p:txBody>
      </p:sp>
      <p:sp>
        <p:nvSpPr>
          <p:cNvPr id="95251" name="Line 18"/>
          <p:cNvSpPr>
            <a:spLocks noChangeShapeType="1"/>
          </p:cNvSpPr>
          <p:nvPr/>
        </p:nvSpPr>
        <p:spPr bwMode="auto">
          <a:xfrm>
            <a:off x="8169275" y="2879725"/>
            <a:ext cx="989013" cy="0"/>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5252" name="Line 19"/>
          <p:cNvSpPr>
            <a:spLocks noChangeShapeType="1"/>
          </p:cNvSpPr>
          <p:nvPr/>
        </p:nvSpPr>
        <p:spPr bwMode="auto">
          <a:xfrm>
            <a:off x="8169275" y="2160588"/>
            <a:ext cx="989013" cy="0"/>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5253" name="Line 20"/>
          <p:cNvSpPr>
            <a:spLocks noChangeShapeType="1"/>
          </p:cNvSpPr>
          <p:nvPr/>
        </p:nvSpPr>
        <p:spPr bwMode="auto">
          <a:xfrm>
            <a:off x="8169275" y="2339975"/>
            <a:ext cx="989013" cy="0"/>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5254" name="Line 21"/>
          <p:cNvSpPr>
            <a:spLocks noChangeShapeType="1"/>
          </p:cNvSpPr>
          <p:nvPr/>
        </p:nvSpPr>
        <p:spPr bwMode="auto">
          <a:xfrm>
            <a:off x="8169275" y="2520950"/>
            <a:ext cx="989013" cy="0"/>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5255" name="Line 22"/>
          <p:cNvSpPr>
            <a:spLocks noChangeShapeType="1"/>
          </p:cNvSpPr>
          <p:nvPr/>
        </p:nvSpPr>
        <p:spPr bwMode="auto">
          <a:xfrm>
            <a:off x="8169275" y="5040313"/>
            <a:ext cx="989013" cy="0"/>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5256" name="Line 23"/>
          <p:cNvSpPr>
            <a:spLocks noChangeShapeType="1"/>
          </p:cNvSpPr>
          <p:nvPr/>
        </p:nvSpPr>
        <p:spPr bwMode="auto">
          <a:xfrm>
            <a:off x="8169275" y="5221288"/>
            <a:ext cx="989013" cy="0"/>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5257" name="Text Box 24"/>
          <p:cNvSpPr txBox="1">
            <a:spLocks noChangeArrowheads="1"/>
          </p:cNvSpPr>
          <p:nvPr/>
        </p:nvSpPr>
        <p:spPr bwMode="auto">
          <a:xfrm>
            <a:off x="9232900" y="2143125"/>
            <a:ext cx="280988"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0</a:t>
            </a:r>
          </a:p>
        </p:txBody>
      </p:sp>
      <p:sp>
        <p:nvSpPr>
          <p:cNvPr id="95258" name="Text Box 25"/>
          <p:cNvSpPr txBox="1">
            <a:spLocks noChangeArrowheads="1"/>
          </p:cNvSpPr>
          <p:nvPr/>
        </p:nvSpPr>
        <p:spPr bwMode="auto">
          <a:xfrm>
            <a:off x="9232900" y="2324100"/>
            <a:ext cx="280988" cy="287338"/>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1</a:t>
            </a:r>
          </a:p>
        </p:txBody>
      </p:sp>
      <p:sp>
        <p:nvSpPr>
          <p:cNvPr id="95259" name="Text Box 26"/>
          <p:cNvSpPr txBox="1">
            <a:spLocks noChangeArrowheads="1"/>
          </p:cNvSpPr>
          <p:nvPr/>
        </p:nvSpPr>
        <p:spPr bwMode="auto">
          <a:xfrm>
            <a:off x="9232900" y="2863850"/>
            <a:ext cx="280988"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7</a:t>
            </a:r>
          </a:p>
        </p:txBody>
      </p:sp>
      <p:sp>
        <p:nvSpPr>
          <p:cNvPr id="95260" name="Text Box 27"/>
          <p:cNvSpPr txBox="1">
            <a:spLocks noChangeArrowheads="1"/>
          </p:cNvSpPr>
          <p:nvPr/>
        </p:nvSpPr>
        <p:spPr bwMode="auto">
          <a:xfrm>
            <a:off x="9232900" y="3043238"/>
            <a:ext cx="280988"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8</a:t>
            </a:r>
          </a:p>
        </p:txBody>
      </p:sp>
      <p:sp>
        <p:nvSpPr>
          <p:cNvPr id="95261" name="Text Box 28"/>
          <p:cNvSpPr txBox="1">
            <a:spLocks noChangeArrowheads="1"/>
          </p:cNvSpPr>
          <p:nvPr/>
        </p:nvSpPr>
        <p:spPr bwMode="auto">
          <a:xfrm>
            <a:off x="9232900" y="3224213"/>
            <a:ext cx="280988" cy="287337"/>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9</a:t>
            </a:r>
          </a:p>
        </p:txBody>
      </p:sp>
      <p:sp>
        <p:nvSpPr>
          <p:cNvPr id="95262" name="Text Box 29"/>
          <p:cNvSpPr txBox="1">
            <a:spLocks noChangeArrowheads="1"/>
          </p:cNvSpPr>
          <p:nvPr/>
        </p:nvSpPr>
        <p:spPr bwMode="auto">
          <a:xfrm>
            <a:off x="9190038" y="3403600"/>
            <a:ext cx="366712"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10</a:t>
            </a:r>
          </a:p>
        </p:txBody>
      </p:sp>
      <p:sp>
        <p:nvSpPr>
          <p:cNvPr id="95263" name="Text Box 30"/>
          <p:cNvSpPr txBox="1">
            <a:spLocks noChangeArrowheads="1"/>
          </p:cNvSpPr>
          <p:nvPr/>
        </p:nvSpPr>
        <p:spPr bwMode="auto">
          <a:xfrm>
            <a:off x="9190038" y="3582988"/>
            <a:ext cx="366712"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11</a:t>
            </a:r>
          </a:p>
        </p:txBody>
      </p:sp>
      <p:sp>
        <p:nvSpPr>
          <p:cNvPr id="95264" name="Text Box 31"/>
          <p:cNvSpPr txBox="1">
            <a:spLocks noChangeArrowheads="1"/>
          </p:cNvSpPr>
          <p:nvPr/>
        </p:nvSpPr>
        <p:spPr bwMode="auto">
          <a:xfrm>
            <a:off x="9190038" y="3763963"/>
            <a:ext cx="366712"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12</a:t>
            </a:r>
          </a:p>
        </p:txBody>
      </p:sp>
      <p:sp>
        <p:nvSpPr>
          <p:cNvPr id="95265" name="Text Box 32"/>
          <p:cNvSpPr txBox="1">
            <a:spLocks noChangeArrowheads="1"/>
          </p:cNvSpPr>
          <p:nvPr/>
        </p:nvSpPr>
        <p:spPr bwMode="auto">
          <a:xfrm>
            <a:off x="9190038" y="3943350"/>
            <a:ext cx="366712"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13</a:t>
            </a:r>
          </a:p>
        </p:txBody>
      </p:sp>
      <p:sp>
        <p:nvSpPr>
          <p:cNvPr id="95266" name="Rectangle 33"/>
          <p:cNvSpPr>
            <a:spLocks noChangeArrowheads="1"/>
          </p:cNvSpPr>
          <p:nvPr/>
        </p:nvSpPr>
        <p:spPr bwMode="auto">
          <a:xfrm>
            <a:off x="8169275" y="4140200"/>
            <a:ext cx="989013" cy="360363"/>
          </a:xfrm>
          <a:prstGeom prst="rect">
            <a:avLst/>
          </a:prstGeom>
          <a:gradFill rotWithShape="0">
            <a:gsLst>
              <a:gs pos="0">
                <a:schemeClr val="accent2"/>
              </a:gs>
              <a:gs pos="100000">
                <a:srgbClr val="00FF00"/>
              </a:gs>
            </a:gsLst>
            <a:lin ang="5400000" scaled="1"/>
          </a:gradFill>
          <a:ln w="19050">
            <a:solidFill>
              <a:schemeClr val="tx1"/>
            </a:solidFill>
            <a:miter lim="800000"/>
            <a:headEnd/>
            <a:tailEnd/>
          </a:ln>
        </p:spPr>
        <p:txBody>
          <a:bodyPr lIns="90000" tIns="46800" rIns="90000" bIns="46800" anchor="ctr">
            <a:spAutoFit/>
          </a:bodyPr>
          <a:lstStyle/>
          <a:p>
            <a:endParaRPr lang="es-ES"/>
          </a:p>
        </p:txBody>
      </p:sp>
      <p:sp>
        <p:nvSpPr>
          <p:cNvPr id="95267" name="Text Box 34"/>
          <p:cNvSpPr txBox="1">
            <a:spLocks noChangeArrowheads="1"/>
          </p:cNvSpPr>
          <p:nvPr/>
        </p:nvSpPr>
        <p:spPr bwMode="auto">
          <a:xfrm>
            <a:off x="9158288" y="4140200"/>
            <a:ext cx="412750"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 14</a:t>
            </a:r>
          </a:p>
        </p:txBody>
      </p:sp>
      <p:sp>
        <p:nvSpPr>
          <p:cNvPr id="95268" name="Oval 35"/>
          <p:cNvSpPr>
            <a:spLocks noChangeArrowheads="1"/>
          </p:cNvSpPr>
          <p:nvPr/>
        </p:nvSpPr>
        <p:spPr bwMode="auto">
          <a:xfrm>
            <a:off x="9240838" y="3040063"/>
            <a:ext cx="247650" cy="269875"/>
          </a:xfrm>
          <a:prstGeom prst="ellipse">
            <a:avLst/>
          </a:prstGeom>
          <a:noFill/>
          <a:ln w="19050">
            <a:solidFill>
              <a:schemeClr val="tx1"/>
            </a:solidFill>
            <a:round/>
            <a:headEnd/>
            <a:tailEnd/>
          </a:ln>
        </p:spPr>
        <p:txBody>
          <a:bodyPr wrap="none" lIns="90000" tIns="46800" rIns="90000" bIns="46800" anchor="ctr">
            <a:spAutoFit/>
          </a:bodyPr>
          <a:lstStyle/>
          <a:p>
            <a:endParaRPr lang="es-ES"/>
          </a:p>
        </p:txBody>
      </p:sp>
      <p:sp>
        <p:nvSpPr>
          <p:cNvPr id="95269" name="Oval 36"/>
          <p:cNvSpPr>
            <a:spLocks noChangeArrowheads="1"/>
          </p:cNvSpPr>
          <p:nvPr/>
        </p:nvSpPr>
        <p:spPr bwMode="auto">
          <a:xfrm>
            <a:off x="9259888" y="4127500"/>
            <a:ext cx="247650" cy="269875"/>
          </a:xfrm>
          <a:prstGeom prst="ellipse">
            <a:avLst/>
          </a:prstGeom>
          <a:noFill/>
          <a:ln w="19050">
            <a:solidFill>
              <a:schemeClr val="tx1"/>
            </a:solidFill>
            <a:round/>
            <a:headEnd/>
            <a:tailEnd/>
          </a:ln>
        </p:spPr>
        <p:txBody>
          <a:bodyPr wrap="none" lIns="90000" tIns="46800" rIns="90000" bIns="46800" anchor="ctr">
            <a:spAutoFit/>
          </a:bodyPr>
          <a:lstStyle/>
          <a:p>
            <a:endParaRPr lang="es-ES"/>
          </a:p>
        </p:txBody>
      </p:sp>
      <p:sp>
        <p:nvSpPr>
          <p:cNvPr id="95270" name="Text Box 37"/>
          <p:cNvSpPr txBox="1">
            <a:spLocks noChangeArrowheads="1"/>
          </p:cNvSpPr>
          <p:nvPr/>
        </p:nvSpPr>
        <p:spPr bwMode="auto">
          <a:xfrm>
            <a:off x="9158288" y="4321175"/>
            <a:ext cx="412750" cy="288925"/>
          </a:xfrm>
          <a:prstGeom prst="rect">
            <a:avLst/>
          </a:prstGeom>
          <a:noFill/>
          <a:ln w="19050">
            <a:noFill/>
            <a:miter lim="800000"/>
            <a:headEnd/>
            <a:tailEnd/>
          </a:ln>
        </p:spPr>
        <p:txBody>
          <a:bodyPr wrap="none" lIns="101250" tIns="52650" rIns="101250" bIns="52650" anchor="ctr">
            <a:spAutoFit/>
          </a:bodyPr>
          <a:lstStyle/>
          <a:p>
            <a:pPr defTabSz="1028700" eaLnBrk="0" hangingPunct="0">
              <a:spcBef>
                <a:spcPct val="50000"/>
              </a:spcBef>
            </a:pPr>
            <a:r>
              <a:rPr lang="es-ES_tradnl" sz="1100">
                <a:latin typeface="Univers" pitchFamily="34" charset="0"/>
              </a:rPr>
              <a:t> 15</a:t>
            </a:r>
          </a:p>
        </p:txBody>
      </p:sp>
      <p:sp>
        <p:nvSpPr>
          <p:cNvPr id="95271" name="Rectangle 38"/>
          <p:cNvSpPr>
            <a:spLocks noChangeArrowheads="1"/>
          </p:cNvSpPr>
          <p:nvPr/>
        </p:nvSpPr>
        <p:spPr bwMode="auto">
          <a:xfrm>
            <a:off x="8169275" y="3060700"/>
            <a:ext cx="989013" cy="719138"/>
          </a:xfrm>
          <a:prstGeom prst="rect">
            <a:avLst/>
          </a:prstGeom>
          <a:gradFill rotWithShape="0">
            <a:gsLst>
              <a:gs pos="0">
                <a:schemeClr val="accent2"/>
              </a:gs>
              <a:gs pos="100000">
                <a:srgbClr val="00FF00"/>
              </a:gs>
            </a:gsLst>
            <a:lin ang="5400000" scaled="1"/>
          </a:gradFill>
          <a:ln w="19050">
            <a:solidFill>
              <a:schemeClr val="tx1"/>
            </a:solidFill>
            <a:miter lim="800000"/>
            <a:headEnd/>
            <a:tailEnd/>
          </a:ln>
        </p:spPr>
        <p:txBody>
          <a:bodyPr wrap="none" lIns="90000" tIns="46800" rIns="90000" bIns="46800" anchor="ctr">
            <a:spAutoFit/>
          </a:bodyPr>
          <a:lstStyle/>
          <a:p>
            <a:endParaRPr lang="es-ES"/>
          </a:p>
        </p:txBody>
      </p:sp>
      <p:sp>
        <p:nvSpPr>
          <p:cNvPr id="538663" name="Rectangle 39"/>
          <p:cNvSpPr>
            <a:spLocks noChangeArrowheads="1"/>
          </p:cNvSpPr>
          <p:nvPr/>
        </p:nvSpPr>
        <p:spPr bwMode="auto">
          <a:xfrm>
            <a:off x="8169275" y="3060700"/>
            <a:ext cx="989013" cy="719138"/>
          </a:xfrm>
          <a:prstGeom prst="rect">
            <a:avLst/>
          </a:prstGeom>
          <a:gradFill rotWithShape="0">
            <a:gsLst>
              <a:gs pos="0">
                <a:srgbClr val="00FF00"/>
              </a:gs>
              <a:gs pos="100000">
                <a:schemeClr val="accent2"/>
              </a:gs>
            </a:gsLst>
            <a:lin ang="5400000" scaled="1"/>
          </a:gradFill>
          <a:ln w="19050">
            <a:solidFill>
              <a:schemeClr val="tx1"/>
            </a:solidFill>
            <a:miter lim="800000"/>
            <a:headEnd/>
            <a:tailEnd/>
          </a:ln>
        </p:spPr>
        <p:txBody>
          <a:bodyPr wrap="none" lIns="90000" tIns="46800" rIns="90000" bIns="46800" anchor="ctr">
            <a:spAutoFit/>
          </a:bodyPr>
          <a:lstStyle/>
          <a:p>
            <a:endParaRPr lang="es-ES"/>
          </a:p>
        </p:txBody>
      </p:sp>
      <p:sp>
        <p:nvSpPr>
          <p:cNvPr id="538664" name="Rectangle 40"/>
          <p:cNvSpPr>
            <a:spLocks noChangeArrowheads="1"/>
          </p:cNvSpPr>
          <p:nvPr/>
        </p:nvSpPr>
        <p:spPr bwMode="auto">
          <a:xfrm>
            <a:off x="8169275" y="4140200"/>
            <a:ext cx="989013" cy="360363"/>
          </a:xfrm>
          <a:prstGeom prst="rect">
            <a:avLst/>
          </a:prstGeom>
          <a:gradFill rotWithShape="0">
            <a:gsLst>
              <a:gs pos="0">
                <a:srgbClr val="00FF00"/>
              </a:gs>
              <a:gs pos="100000">
                <a:schemeClr val="accent2"/>
              </a:gs>
            </a:gsLst>
            <a:lin ang="5400000" scaled="1"/>
          </a:gradFill>
          <a:ln w="19050">
            <a:solidFill>
              <a:schemeClr val="tx1"/>
            </a:solidFill>
            <a:miter lim="800000"/>
            <a:headEnd/>
            <a:tailEnd/>
          </a:ln>
        </p:spPr>
        <p:txBody>
          <a:bodyPr lIns="90000" tIns="46800" rIns="90000" bIns="46800" anchor="ctr">
            <a:spAutoFit/>
          </a:bodyPr>
          <a:lstStyle/>
          <a:p>
            <a:endParaRPr lang="es-ES"/>
          </a:p>
        </p:txBody>
      </p:sp>
      <p:sp>
        <p:nvSpPr>
          <p:cNvPr id="95274" name="Line 41"/>
          <p:cNvSpPr>
            <a:spLocks noChangeShapeType="1"/>
          </p:cNvSpPr>
          <p:nvPr/>
        </p:nvSpPr>
        <p:spPr bwMode="auto">
          <a:xfrm>
            <a:off x="8169275" y="2700338"/>
            <a:ext cx="989013" cy="0"/>
          </a:xfrm>
          <a:prstGeom prst="line">
            <a:avLst/>
          </a:prstGeom>
          <a:noFill/>
          <a:ln w="19050">
            <a:solidFill>
              <a:schemeClr val="tx1"/>
            </a:solidFill>
            <a:round/>
            <a:headEnd/>
            <a:tailEnd/>
          </a:ln>
        </p:spPr>
        <p:txBody>
          <a:bodyPr lIns="90000" tIns="46800" rIns="90000" bIns="46800" anchor="ctr">
            <a:spAutoFit/>
          </a:bodyPr>
          <a:lstStyle/>
          <a:p>
            <a:endParaRPr lang="es-ES"/>
          </a:p>
        </p:txBody>
      </p:sp>
      <p:sp>
        <p:nvSpPr>
          <p:cNvPr id="95275" name="Rectangle 42"/>
          <p:cNvSpPr>
            <a:spLocks noChangeArrowheads="1"/>
          </p:cNvSpPr>
          <p:nvPr/>
        </p:nvSpPr>
        <p:spPr bwMode="auto">
          <a:xfrm>
            <a:off x="8169275" y="2339975"/>
            <a:ext cx="989013" cy="180975"/>
          </a:xfrm>
          <a:prstGeom prst="rect">
            <a:avLst/>
          </a:prstGeom>
          <a:gradFill rotWithShape="0">
            <a:gsLst>
              <a:gs pos="0">
                <a:schemeClr val="accent2"/>
              </a:gs>
              <a:gs pos="100000">
                <a:srgbClr val="00FF00"/>
              </a:gs>
            </a:gsLst>
            <a:lin ang="0" scaled="1"/>
          </a:gradFill>
          <a:ln w="19050">
            <a:solidFill>
              <a:schemeClr val="tx1"/>
            </a:solidFill>
            <a:miter lim="800000"/>
            <a:headEnd/>
            <a:tailEnd/>
          </a:ln>
        </p:spPr>
        <p:txBody>
          <a:bodyPr lIns="90000" tIns="46800" rIns="90000" bIns="46800" anchor="ctr">
            <a:spAutoFit/>
          </a:bodyPr>
          <a:lstStyle/>
          <a:p>
            <a:endParaRPr lang="es-E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8663"/>
                                        </p:tgtEl>
                                        <p:attrNameLst>
                                          <p:attrName>style.visibility</p:attrName>
                                        </p:attrNameLst>
                                      </p:cBhvr>
                                      <p:to>
                                        <p:strVal val="visible"/>
                                      </p:to>
                                    </p:set>
                                    <p:animEffect transition="in" filter="blinds(horizontal)">
                                      <p:cBhvr>
                                        <p:cTn id="7" dur="500"/>
                                        <p:tgtEl>
                                          <p:spTgt spid="538663"/>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38664"/>
                                        </p:tgtEl>
                                        <p:attrNameLst>
                                          <p:attrName>style.visibility</p:attrName>
                                        </p:attrNameLst>
                                      </p:cBhvr>
                                      <p:to>
                                        <p:strVal val="visible"/>
                                      </p:to>
                                    </p:set>
                                    <p:animEffect transition="in" filter="blinds(horizontal)">
                                      <p:cBhvr>
                                        <p:cTn id="11" dur="500"/>
                                        <p:tgtEl>
                                          <p:spTgt spid="5386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63" grpId="0" animBg="1"/>
      <p:bldP spid="53866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title"/>
          </p:nvPr>
        </p:nvSpPr>
        <p:spPr>
          <a:xfrm>
            <a:off x="742950" y="0"/>
            <a:ext cx="8415338" cy="1350963"/>
          </a:xfrm>
        </p:spPr>
        <p:txBody>
          <a:bodyPr/>
          <a:lstStyle/>
          <a:p>
            <a:pPr eaLnBrk="1" hangingPunct="1"/>
            <a:r>
              <a:rPr lang="es-ES_tradnl" sz="1800"/>
              <a:t>Modos directos, Ejemplo</a:t>
            </a:r>
            <a:endParaRPr lang="es-ES_tradnl"/>
          </a:p>
        </p:txBody>
      </p:sp>
      <p:sp>
        <p:nvSpPr>
          <p:cNvPr id="96260" name="Text Box 3"/>
          <p:cNvSpPr txBox="1">
            <a:spLocks noChangeArrowheads="1"/>
          </p:cNvSpPr>
          <p:nvPr/>
        </p:nvSpPr>
        <p:spPr bwMode="auto">
          <a:xfrm>
            <a:off x="3495675" y="1439863"/>
            <a:ext cx="2590800" cy="539750"/>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2700"/>
              <a:t>ADD R1,R2,1021</a:t>
            </a:r>
          </a:p>
        </p:txBody>
      </p:sp>
      <p:sp>
        <p:nvSpPr>
          <p:cNvPr id="96261" name="Line 4"/>
          <p:cNvSpPr>
            <a:spLocks noChangeShapeType="1"/>
          </p:cNvSpPr>
          <p:nvPr/>
        </p:nvSpPr>
        <p:spPr bwMode="auto">
          <a:xfrm>
            <a:off x="1979613" y="3151188"/>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62" name="Line 5"/>
          <p:cNvSpPr>
            <a:spLocks noChangeShapeType="1"/>
          </p:cNvSpPr>
          <p:nvPr/>
        </p:nvSpPr>
        <p:spPr bwMode="auto">
          <a:xfrm>
            <a:off x="1979613" y="3421063"/>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63" name="Line 6"/>
          <p:cNvSpPr>
            <a:spLocks noChangeShapeType="1"/>
          </p:cNvSpPr>
          <p:nvPr/>
        </p:nvSpPr>
        <p:spPr bwMode="auto">
          <a:xfrm>
            <a:off x="1979613" y="3690938"/>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64" name="Line 7"/>
          <p:cNvSpPr>
            <a:spLocks noChangeShapeType="1"/>
          </p:cNvSpPr>
          <p:nvPr/>
        </p:nvSpPr>
        <p:spPr bwMode="auto">
          <a:xfrm>
            <a:off x="1979613" y="3960813"/>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65" name="Line 8"/>
          <p:cNvSpPr>
            <a:spLocks noChangeShapeType="1"/>
          </p:cNvSpPr>
          <p:nvPr/>
        </p:nvSpPr>
        <p:spPr bwMode="auto">
          <a:xfrm>
            <a:off x="1979613" y="4230688"/>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66" name="Line 9"/>
          <p:cNvSpPr>
            <a:spLocks noChangeShapeType="1"/>
          </p:cNvSpPr>
          <p:nvPr/>
        </p:nvSpPr>
        <p:spPr bwMode="auto">
          <a:xfrm>
            <a:off x="1979613" y="4500563"/>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67" name="Text Box 10"/>
          <p:cNvSpPr txBox="1">
            <a:spLocks noChangeArrowheads="1"/>
          </p:cNvSpPr>
          <p:nvPr/>
        </p:nvSpPr>
        <p:spPr bwMode="auto">
          <a:xfrm>
            <a:off x="3551238" y="2070100"/>
            <a:ext cx="1366837" cy="539750"/>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2700"/>
              <a:t>memoria</a:t>
            </a:r>
          </a:p>
        </p:txBody>
      </p:sp>
      <p:sp>
        <p:nvSpPr>
          <p:cNvPr id="96268" name="Text Box 11"/>
          <p:cNvSpPr txBox="1">
            <a:spLocks noChangeArrowheads="1"/>
          </p:cNvSpPr>
          <p:nvPr/>
        </p:nvSpPr>
        <p:spPr bwMode="auto">
          <a:xfrm>
            <a:off x="6197600" y="2251075"/>
            <a:ext cx="1331913" cy="539750"/>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2700"/>
              <a:t>registros</a:t>
            </a:r>
          </a:p>
        </p:txBody>
      </p:sp>
      <p:sp>
        <p:nvSpPr>
          <p:cNvPr id="96269" name="Rectangle 12"/>
          <p:cNvSpPr>
            <a:spLocks noChangeArrowheads="1"/>
          </p:cNvSpPr>
          <p:nvPr/>
        </p:nvSpPr>
        <p:spPr bwMode="auto">
          <a:xfrm>
            <a:off x="6188075" y="2879725"/>
            <a:ext cx="1320800" cy="1890713"/>
          </a:xfrm>
          <a:prstGeom prst="rect">
            <a:avLst/>
          </a:prstGeom>
          <a:noFill/>
          <a:ln w="9525">
            <a:solidFill>
              <a:schemeClr val="tx1"/>
            </a:solidFill>
            <a:miter lim="800000"/>
            <a:headEnd/>
            <a:tailEnd/>
          </a:ln>
        </p:spPr>
        <p:txBody>
          <a:bodyPr lIns="90000" tIns="46800" rIns="90000" bIns="46800" anchor="ctr">
            <a:spAutoFit/>
          </a:bodyPr>
          <a:lstStyle/>
          <a:p>
            <a:endParaRPr lang="es-ES"/>
          </a:p>
        </p:txBody>
      </p:sp>
      <p:sp>
        <p:nvSpPr>
          <p:cNvPr id="96270" name="Line 13"/>
          <p:cNvSpPr>
            <a:spLocks noChangeShapeType="1"/>
          </p:cNvSpPr>
          <p:nvPr/>
        </p:nvSpPr>
        <p:spPr bwMode="auto">
          <a:xfrm>
            <a:off x="6188075" y="3151188"/>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71" name="Line 14"/>
          <p:cNvSpPr>
            <a:spLocks noChangeShapeType="1"/>
          </p:cNvSpPr>
          <p:nvPr/>
        </p:nvSpPr>
        <p:spPr bwMode="auto">
          <a:xfrm>
            <a:off x="6188075" y="3421063"/>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72" name="Line 15"/>
          <p:cNvSpPr>
            <a:spLocks noChangeShapeType="1"/>
          </p:cNvSpPr>
          <p:nvPr/>
        </p:nvSpPr>
        <p:spPr bwMode="auto">
          <a:xfrm>
            <a:off x="6188075" y="3690938"/>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73" name="Line 16"/>
          <p:cNvSpPr>
            <a:spLocks noChangeShapeType="1"/>
          </p:cNvSpPr>
          <p:nvPr/>
        </p:nvSpPr>
        <p:spPr bwMode="auto">
          <a:xfrm>
            <a:off x="6188075" y="3960813"/>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74" name="Line 17"/>
          <p:cNvSpPr>
            <a:spLocks noChangeShapeType="1"/>
          </p:cNvSpPr>
          <p:nvPr/>
        </p:nvSpPr>
        <p:spPr bwMode="auto">
          <a:xfrm>
            <a:off x="6188075" y="4230688"/>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75" name="Line 18"/>
          <p:cNvSpPr>
            <a:spLocks noChangeShapeType="1"/>
          </p:cNvSpPr>
          <p:nvPr/>
        </p:nvSpPr>
        <p:spPr bwMode="auto">
          <a:xfrm>
            <a:off x="6188075" y="4500563"/>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76" name="Text Box 19"/>
          <p:cNvSpPr txBox="1">
            <a:spLocks noChangeArrowheads="1"/>
          </p:cNvSpPr>
          <p:nvPr/>
        </p:nvSpPr>
        <p:spPr bwMode="auto">
          <a:xfrm>
            <a:off x="1984375" y="2251075"/>
            <a:ext cx="1365250" cy="539750"/>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2700"/>
              <a:t>memoria</a:t>
            </a:r>
          </a:p>
        </p:txBody>
      </p:sp>
      <p:sp>
        <p:nvSpPr>
          <p:cNvPr id="96277" name="Line 20"/>
          <p:cNvSpPr>
            <a:spLocks noChangeShapeType="1"/>
          </p:cNvSpPr>
          <p:nvPr/>
        </p:nvSpPr>
        <p:spPr bwMode="auto">
          <a:xfrm>
            <a:off x="1979613" y="4770438"/>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78" name="Line 21"/>
          <p:cNvSpPr>
            <a:spLocks noChangeShapeType="1"/>
          </p:cNvSpPr>
          <p:nvPr/>
        </p:nvSpPr>
        <p:spPr bwMode="auto">
          <a:xfrm>
            <a:off x="1979613" y="5040313"/>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79" name="Line 22"/>
          <p:cNvSpPr>
            <a:spLocks noChangeShapeType="1"/>
          </p:cNvSpPr>
          <p:nvPr/>
        </p:nvSpPr>
        <p:spPr bwMode="auto">
          <a:xfrm>
            <a:off x="1979613" y="5310188"/>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80" name="Line 23"/>
          <p:cNvSpPr>
            <a:spLocks noChangeShapeType="1"/>
          </p:cNvSpPr>
          <p:nvPr/>
        </p:nvSpPr>
        <p:spPr bwMode="auto">
          <a:xfrm>
            <a:off x="1979613" y="5580063"/>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81" name="Line 24"/>
          <p:cNvSpPr>
            <a:spLocks noChangeShapeType="1"/>
          </p:cNvSpPr>
          <p:nvPr/>
        </p:nvSpPr>
        <p:spPr bwMode="auto">
          <a:xfrm>
            <a:off x="1979613" y="5851525"/>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82" name="Line 25"/>
          <p:cNvSpPr>
            <a:spLocks noChangeShapeType="1"/>
          </p:cNvSpPr>
          <p:nvPr/>
        </p:nvSpPr>
        <p:spPr bwMode="auto">
          <a:xfrm>
            <a:off x="1979613" y="6121400"/>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83" name="Line 26"/>
          <p:cNvSpPr>
            <a:spLocks noChangeShapeType="1"/>
          </p:cNvSpPr>
          <p:nvPr/>
        </p:nvSpPr>
        <p:spPr bwMode="auto">
          <a:xfrm>
            <a:off x="1979613" y="2879725"/>
            <a:ext cx="0" cy="351155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84" name="Line 27"/>
          <p:cNvSpPr>
            <a:spLocks noChangeShapeType="1"/>
          </p:cNvSpPr>
          <p:nvPr/>
        </p:nvSpPr>
        <p:spPr bwMode="auto">
          <a:xfrm>
            <a:off x="3300413" y="2879725"/>
            <a:ext cx="0" cy="351155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6285" name="Freeform 28"/>
          <p:cNvSpPr>
            <a:spLocks/>
          </p:cNvSpPr>
          <p:nvPr/>
        </p:nvSpPr>
        <p:spPr bwMode="auto">
          <a:xfrm>
            <a:off x="2805113" y="3314700"/>
            <a:ext cx="1403350" cy="1006475"/>
          </a:xfrm>
          <a:custGeom>
            <a:avLst/>
            <a:gdLst>
              <a:gd name="T0" fmla="*/ 0 w 816"/>
              <a:gd name="T1" fmla="*/ 1889909918 h 536"/>
              <a:gd name="T2" fmla="*/ 1277719266 w 816"/>
              <a:gd name="T3" fmla="*/ 197453088 h 536"/>
              <a:gd name="T4" fmla="*/ 2147483647 w 816"/>
              <a:gd name="T5" fmla="*/ 705189627 h 536"/>
              <a:gd name="T6" fmla="*/ 0 60000 65536"/>
              <a:gd name="T7" fmla="*/ 0 60000 65536"/>
              <a:gd name="T8" fmla="*/ 0 60000 65536"/>
              <a:gd name="T9" fmla="*/ 0 w 816"/>
              <a:gd name="T10" fmla="*/ 0 h 536"/>
              <a:gd name="T11" fmla="*/ 816 w 816"/>
              <a:gd name="T12" fmla="*/ 536 h 536"/>
            </a:gdLst>
            <a:ahLst/>
            <a:cxnLst>
              <a:cxn ang="T6">
                <a:pos x="T0" y="T1"/>
              </a:cxn>
              <a:cxn ang="T7">
                <a:pos x="T2" y="T3"/>
              </a:cxn>
              <a:cxn ang="T8">
                <a:pos x="T4" y="T5"/>
              </a:cxn>
            </a:cxnLst>
            <a:rect l="T9" t="T10" r="T11" b="T12"/>
            <a:pathLst>
              <a:path w="816" h="536">
                <a:moveTo>
                  <a:pt x="0" y="536"/>
                </a:moveTo>
                <a:cubicBezTo>
                  <a:pt x="148" y="324"/>
                  <a:pt x="296" y="112"/>
                  <a:pt x="432" y="56"/>
                </a:cubicBezTo>
                <a:cubicBezTo>
                  <a:pt x="568" y="0"/>
                  <a:pt x="744" y="152"/>
                  <a:pt x="816" y="200"/>
                </a:cubicBezTo>
              </a:path>
            </a:pathLst>
          </a:custGeom>
          <a:noFill/>
          <a:ln w="50800" cap="flat" cmpd="sng">
            <a:solidFill>
              <a:schemeClr val="tx1"/>
            </a:solidFill>
            <a:prstDash val="solid"/>
            <a:round/>
            <a:headEnd/>
            <a:tailEnd type="triangle" w="med" len="med"/>
          </a:ln>
        </p:spPr>
        <p:txBody>
          <a:bodyPr wrap="none" lIns="90000" tIns="46800" rIns="90000" bIns="46800" anchor="ctr">
            <a:spAutoFit/>
          </a:bodyPr>
          <a:lstStyle/>
          <a:p>
            <a:endParaRPr lang="es-ES"/>
          </a:p>
        </p:txBody>
      </p:sp>
      <p:sp>
        <p:nvSpPr>
          <p:cNvPr id="96286" name="Text Box 29"/>
          <p:cNvSpPr txBox="1">
            <a:spLocks noChangeArrowheads="1"/>
          </p:cNvSpPr>
          <p:nvPr/>
        </p:nvSpPr>
        <p:spPr bwMode="auto">
          <a:xfrm>
            <a:off x="1316038" y="4140200"/>
            <a:ext cx="636587" cy="398463"/>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1021</a:t>
            </a:r>
          </a:p>
        </p:txBody>
      </p:sp>
      <p:sp>
        <p:nvSpPr>
          <p:cNvPr id="96287" name="Text Box 30"/>
          <p:cNvSpPr txBox="1">
            <a:spLocks noChangeArrowheads="1"/>
          </p:cNvSpPr>
          <p:nvPr/>
        </p:nvSpPr>
        <p:spPr bwMode="auto">
          <a:xfrm>
            <a:off x="1316038" y="4410075"/>
            <a:ext cx="636587" cy="398463"/>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1022</a:t>
            </a:r>
          </a:p>
        </p:txBody>
      </p:sp>
      <p:sp>
        <p:nvSpPr>
          <p:cNvPr id="96288" name="Text Box 31"/>
          <p:cNvSpPr txBox="1">
            <a:spLocks noChangeArrowheads="1"/>
          </p:cNvSpPr>
          <p:nvPr/>
        </p:nvSpPr>
        <p:spPr bwMode="auto">
          <a:xfrm>
            <a:off x="7661275" y="3060700"/>
            <a:ext cx="490538" cy="396875"/>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rg1</a:t>
            </a:r>
          </a:p>
        </p:txBody>
      </p:sp>
      <p:sp>
        <p:nvSpPr>
          <p:cNvPr id="96289" name="Text Box 32"/>
          <p:cNvSpPr txBox="1">
            <a:spLocks noChangeArrowheads="1"/>
          </p:cNvSpPr>
          <p:nvPr/>
        </p:nvSpPr>
        <p:spPr bwMode="auto">
          <a:xfrm>
            <a:off x="7661275" y="3330575"/>
            <a:ext cx="490538" cy="396875"/>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rg2</a:t>
            </a:r>
          </a:p>
        </p:txBody>
      </p:sp>
      <p:sp>
        <p:nvSpPr>
          <p:cNvPr id="96290" name="Text Box 33"/>
          <p:cNvSpPr txBox="1">
            <a:spLocks noChangeArrowheads="1"/>
          </p:cNvSpPr>
          <p:nvPr/>
        </p:nvSpPr>
        <p:spPr bwMode="auto">
          <a:xfrm>
            <a:off x="7661275" y="2790825"/>
            <a:ext cx="490538" cy="396875"/>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rg0</a:t>
            </a:r>
          </a:p>
        </p:txBody>
      </p:sp>
      <p:sp>
        <p:nvSpPr>
          <p:cNvPr id="96291" name="Text Box 34"/>
          <p:cNvSpPr txBox="1">
            <a:spLocks noChangeArrowheads="1"/>
          </p:cNvSpPr>
          <p:nvPr/>
        </p:nvSpPr>
        <p:spPr bwMode="auto">
          <a:xfrm>
            <a:off x="1316038" y="3870325"/>
            <a:ext cx="636587" cy="398463"/>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1020</a:t>
            </a:r>
          </a:p>
        </p:txBody>
      </p:sp>
      <p:sp>
        <p:nvSpPr>
          <p:cNvPr id="96292" name="Freeform 35"/>
          <p:cNvSpPr>
            <a:spLocks/>
          </p:cNvSpPr>
          <p:nvPr/>
        </p:nvSpPr>
        <p:spPr bwMode="auto">
          <a:xfrm>
            <a:off x="5197475" y="3240088"/>
            <a:ext cx="1485900" cy="374650"/>
          </a:xfrm>
          <a:custGeom>
            <a:avLst/>
            <a:gdLst>
              <a:gd name="T0" fmla="*/ 2147483647 w 864"/>
              <a:gd name="T1" fmla="*/ 533378037 h 200"/>
              <a:gd name="T2" fmla="*/ 851812787 w 864"/>
              <a:gd name="T3" fmla="*/ 28072523 h 200"/>
              <a:gd name="T4" fmla="*/ 0 w 864"/>
              <a:gd name="T5" fmla="*/ 701813132 h 200"/>
              <a:gd name="T6" fmla="*/ 0 60000 65536"/>
              <a:gd name="T7" fmla="*/ 0 60000 65536"/>
              <a:gd name="T8" fmla="*/ 0 60000 65536"/>
              <a:gd name="T9" fmla="*/ 0 w 864"/>
              <a:gd name="T10" fmla="*/ 0 h 200"/>
              <a:gd name="T11" fmla="*/ 864 w 864"/>
              <a:gd name="T12" fmla="*/ 200 h 200"/>
            </a:gdLst>
            <a:ahLst/>
            <a:cxnLst>
              <a:cxn ang="T6">
                <a:pos x="T0" y="T1"/>
              </a:cxn>
              <a:cxn ang="T7">
                <a:pos x="T2" y="T3"/>
              </a:cxn>
              <a:cxn ang="T8">
                <a:pos x="T4" y="T5"/>
              </a:cxn>
            </a:cxnLst>
            <a:rect l="T9" t="T10" r="T11" b="T12"/>
            <a:pathLst>
              <a:path w="864" h="200">
                <a:moveTo>
                  <a:pt x="864" y="152"/>
                </a:moveTo>
                <a:cubicBezTo>
                  <a:pt x="648" y="76"/>
                  <a:pt x="432" y="0"/>
                  <a:pt x="288" y="8"/>
                </a:cubicBezTo>
                <a:cubicBezTo>
                  <a:pt x="144" y="16"/>
                  <a:pt x="56" y="152"/>
                  <a:pt x="0" y="200"/>
                </a:cubicBezTo>
              </a:path>
            </a:pathLst>
          </a:custGeom>
          <a:noFill/>
          <a:ln w="50800" cap="flat" cmpd="sng">
            <a:solidFill>
              <a:schemeClr val="tx1"/>
            </a:solidFill>
            <a:prstDash val="solid"/>
            <a:round/>
            <a:headEnd type="none" w="med" len="med"/>
            <a:tailEnd type="triangle" w="med" len="med"/>
          </a:ln>
        </p:spPr>
        <p:txBody>
          <a:bodyPr wrap="none" lIns="90000" tIns="46800" rIns="90000" bIns="46800" anchor="ctr">
            <a:spAutoFit/>
          </a:bodyPr>
          <a:lstStyle/>
          <a:p>
            <a:endParaRPr lang="es-ES"/>
          </a:p>
        </p:txBody>
      </p:sp>
      <p:sp>
        <p:nvSpPr>
          <p:cNvPr id="96293" name="Text Box 36"/>
          <p:cNvSpPr txBox="1">
            <a:spLocks noChangeArrowheads="1"/>
          </p:cNvSpPr>
          <p:nvPr/>
        </p:nvSpPr>
        <p:spPr bwMode="auto">
          <a:xfrm>
            <a:off x="4125913" y="3600450"/>
            <a:ext cx="1401762" cy="396875"/>
          </a:xfrm>
          <a:prstGeom prst="rect">
            <a:avLst/>
          </a:prstGeom>
          <a:noFill/>
          <a:ln w="9525">
            <a:noFill/>
            <a:miter lim="800000"/>
            <a:headEnd/>
            <a:tailEnd/>
          </a:ln>
        </p:spPr>
        <p:txBody>
          <a:bodyPr lIns="101250" tIns="52650" rIns="101250" bIns="52650" anchor="ctr">
            <a:spAutoFit/>
          </a:bodyPr>
          <a:lstStyle/>
          <a:p>
            <a:pPr defTabSz="1028700" eaLnBrk="0" hangingPunct="0">
              <a:spcBef>
                <a:spcPct val="50000"/>
              </a:spcBef>
            </a:pPr>
            <a:r>
              <a:rPr lang="es-ES_tradnl" sz="1800"/>
              <a:t>1.5 + 3.3</a:t>
            </a:r>
          </a:p>
        </p:txBody>
      </p:sp>
      <p:sp>
        <p:nvSpPr>
          <p:cNvPr id="96294" name="Text Box 37"/>
          <p:cNvSpPr txBox="1">
            <a:spLocks noChangeArrowheads="1"/>
          </p:cNvSpPr>
          <p:nvPr/>
        </p:nvSpPr>
        <p:spPr bwMode="auto">
          <a:xfrm>
            <a:off x="2319338" y="4189413"/>
            <a:ext cx="469900" cy="396875"/>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1.5</a:t>
            </a:r>
          </a:p>
        </p:txBody>
      </p:sp>
      <p:sp>
        <p:nvSpPr>
          <p:cNvPr id="96295" name="Text Box 38"/>
          <p:cNvSpPr txBox="1">
            <a:spLocks noChangeArrowheads="1"/>
          </p:cNvSpPr>
          <p:nvPr/>
        </p:nvSpPr>
        <p:spPr bwMode="auto">
          <a:xfrm>
            <a:off x="6616700" y="3376613"/>
            <a:ext cx="577850" cy="398462"/>
          </a:xfrm>
          <a:prstGeom prst="rect">
            <a:avLst/>
          </a:prstGeom>
          <a:noFill/>
          <a:ln w="9525">
            <a:noFill/>
            <a:miter lim="800000"/>
            <a:headEnd/>
            <a:tailEnd/>
          </a:ln>
        </p:spPr>
        <p:txBody>
          <a:bodyPr lIns="101250" tIns="52650" rIns="101250" bIns="52650" anchor="ctr">
            <a:spAutoFit/>
          </a:bodyPr>
          <a:lstStyle/>
          <a:p>
            <a:pPr defTabSz="1028700" eaLnBrk="0" hangingPunct="0">
              <a:spcBef>
                <a:spcPct val="50000"/>
              </a:spcBef>
            </a:pPr>
            <a:r>
              <a:rPr lang="es-ES_tradnl" sz="1800"/>
              <a:t>3.3</a:t>
            </a:r>
          </a:p>
        </p:txBody>
      </p:sp>
      <p:sp>
        <p:nvSpPr>
          <p:cNvPr id="96296" name="Text Box 39"/>
          <p:cNvSpPr txBox="1">
            <a:spLocks noChangeArrowheads="1"/>
          </p:cNvSpPr>
          <p:nvPr/>
        </p:nvSpPr>
        <p:spPr bwMode="auto">
          <a:xfrm>
            <a:off x="7650163" y="3600450"/>
            <a:ext cx="544512" cy="396875"/>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rg3 </a:t>
            </a:r>
          </a:p>
        </p:txBody>
      </p:sp>
      <p:grpSp>
        <p:nvGrpSpPr>
          <p:cNvPr id="2" name="Group 40"/>
          <p:cNvGrpSpPr>
            <a:grpSpLocks/>
          </p:cNvGrpSpPr>
          <p:nvPr/>
        </p:nvGrpSpPr>
        <p:grpSpPr bwMode="auto">
          <a:xfrm>
            <a:off x="4703763" y="3092450"/>
            <a:ext cx="2557462" cy="2352675"/>
            <a:chOff x="2736" y="1649"/>
            <a:chExt cx="1488" cy="1255"/>
          </a:xfrm>
        </p:grpSpPr>
        <p:sp>
          <p:nvSpPr>
            <p:cNvPr id="96299" name="Freeform 41"/>
            <p:cNvSpPr>
              <a:spLocks/>
            </p:cNvSpPr>
            <p:nvPr/>
          </p:nvSpPr>
          <p:spPr bwMode="auto">
            <a:xfrm>
              <a:off x="2736" y="1776"/>
              <a:ext cx="1488" cy="1128"/>
            </a:xfrm>
            <a:custGeom>
              <a:avLst/>
              <a:gdLst>
                <a:gd name="T0" fmla="*/ 0 w 1488"/>
                <a:gd name="T1" fmla="*/ 432 h 1128"/>
                <a:gd name="T2" fmla="*/ 1248 w 1488"/>
                <a:gd name="T3" fmla="*/ 1056 h 1128"/>
                <a:gd name="T4" fmla="*/ 1440 w 1488"/>
                <a:gd name="T5" fmla="*/ 0 h 1128"/>
                <a:gd name="T6" fmla="*/ 0 60000 65536"/>
                <a:gd name="T7" fmla="*/ 0 60000 65536"/>
                <a:gd name="T8" fmla="*/ 0 60000 65536"/>
                <a:gd name="T9" fmla="*/ 0 w 1488"/>
                <a:gd name="T10" fmla="*/ 0 h 1128"/>
                <a:gd name="T11" fmla="*/ 1488 w 1488"/>
                <a:gd name="T12" fmla="*/ 1128 h 1128"/>
              </a:gdLst>
              <a:ahLst/>
              <a:cxnLst>
                <a:cxn ang="T6">
                  <a:pos x="T0" y="T1"/>
                </a:cxn>
                <a:cxn ang="T7">
                  <a:pos x="T2" y="T3"/>
                </a:cxn>
                <a:cxn ang="T8">
                  <a:pos x="T4" y="T5"/>
                </a:cxn>
              </a:cxnLst>
              <a:rect l="T9" t="T10" r="T11" b="T12"/>
              <a:pathLst>
                <a:path w="1488" h="1128">
                  <a:moveTo>
                    <a:pt x="0" y="432"/>
                  </a:moveTo>
                  <a:cubicBezTo>
                    <a:pt x="504" y="780"/>
                    <a:pt x="1008" y="1128"/>
                    <a:pt x="1248" y="1056"/>
                  </a:cubicBezTo>
                  <a:cubicBezTo>
                    <a:pt x="1488" y="984"/>
                    <a:pt x="1464" y="492"/>
                    <a:pt x="1440" y="0"/>
                  </a:cubicBezTo>
                </a:path>
              </a:pathLst>
            </a:custGeom>
            <a:noFill/>
            <a:ln w="50800" cap="flat" cmpd="sng">
              <a:solidFill>
                <a:schemeClr val="tx1"/>
              </a:solidFill>
              <a:prstDash val="solid"/>
              <a:round/>
              <a:headEnd type="none" w="med" len="med"/>
              <a:tailEnd type="triangle" w="med" len="med"/>
            </a:ln>
          </p:spPr>
          <p:txBody>
            <a:bodyPr wrap="none" lIns="90000" tIns="46800" rIns="90000" bIns="46800" anchor="ctr">
              <a:spAutoFit/>
            </a:bodyPr>
            <a:lstStyle/>
            <a:p>
              <a:endParaRPr lang="es-ES"/>
            </a:p>
          </p:txBody>
        </p:sp>
        <p:sp>
          <p:nvSpPr>
            <p:cNvPr id="96300" name="Text Box 42"/>
            <p:cNvSpPr txBox="1">
              <a:spLocks noChangeArrowheads="1"/>
            </p:cNvSpPr>
            <p:nvPr/>
          </p:nvSpPr>
          <p:spPr bwMode="auto">
            <a:xfrm>
              <a:off x="3856" y="1649"/>
              <a:ext cx="336" cy="212"/>
            </a:xfrm>
            <a:prstGeom prst="rect">
              <a:avLst/>
            </a:prstGeom>
            <a:noFill/>
            <a:ln w="9525">
              <a:noFill/>
              <a:miter lim="800000"/>
              <a:headEnd/>
              <a:tailEnd/>
            </a:ln>
          </p:spPr>
          <p:txBody>
            <a:bodyPr lIns="101250" tIns="52650" rIns="101250" bIns="52650" anchor="ctr">
              <a:spAutoFit/>
            </a:bodyPr>
            <a:lstStyle/>
            <a:p>
              <a:pPr defTabSz="1028700" eaLnBrk="0" hangingPunct="0">
                <a:spcBef>
                  <a:spcPct val="50000"/>
                </a:spcBef>
              </a:pPr>
              <a:r>
                <a:rPr lang="es-ES_tradnl" sz="1800"/>
                <a:t>4.8</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2"/>
          <p:cNvSpPr>
            <a:spLocks noGrp="1" noChangeArrowheads="1"/>
          </p:cNvSpPr>
          <p:nvPr>
            <p:ph type="title"/>
          </p:nvPr>
        </p:nvSpPr>
        <p:spPr>
          <a:xfrm>
            <a:off x="825500" y="269875"/>
            <a:ext cx="8415338" cy="1081088"/>
          </a:xfrm>
        </p:spPr>
        <p:txBody>
          <a:bodyPr/>
          <a:lstStyle/>
          <a:p>
            <a:pPr eaLnBrk="1" hangingPunct="1"/>
            <a:r>
              <a:rPr lang="es-ES_tradnl" sz="2200"/>
              <a:t>MD indirectos</a:t>
            </a:r>
            <a:endParaRPr lang="es-ES_tradnl" sz="4400"/>
          </a:p>
        </p:txBody>
      </p:sp>
      <p:sp>
        <p:nvSpPr>
          <p:cNvPr id="97284" name="Rectangle 3"/>
          <p:cNvSpPr>
            <a:spLocks noGrp="1" noChangeArrowheads="1"/>
          </p:cNvSpPr>
          <p:nvPr>
            <p:ph sz="quarter" idx="1"/>
          </p:nvPr>
        </p:nvSpPr>
        <p:spPr>
          <a:xfrm>
            <a:off x="742950" y="1709738"/>
            <a:ext cx="8415338" cy="4860925"/>
          </a:xfrm>
        </p:spPr>
        <p:txBody>
          <a:bodyPr/>
          <a:lstStyle/>
          <a:p>
            <a:pPr eaLnBrk="1" hangingPunct="1"/>
            <a:r>
              <a:rPr lang="es-ES_tradnl" sz="2000"/>
              <a:t>La instrucción indica el lugar donde se encuentra la dirección del dato (</a:t>
            </a:r>
            <a:r>
              <a:rPr lang="es-ES_tradnl" sz="2000" b="1"/>
              <a:t>“</a:t>
            </a:r>
            <a:r>
              <a:rPr lang="es-ES_tradnl" sz="2000" b="1">
                <a:solidFill>
                  <a:srgbClr val="FF0000"/>
                </a:solidFill>
              </a:rPr>
              <a:t>indirecciones</a:t>
            </a:r>
            <a:r>
              <a:rPr lang="es-ES_tradnl" sz="2000" b="1"/>
              <a:t>”</a:t>
            </a:r>
            <a:r>
              <a:rPr lang="es-ES_tradnl" sz="2000"/>
              <a:t>)</a:t>
            </a:r>
          </a:p>
          <a:p>
            <a:pPr eaLnBrk="1" hangingPunct="1"/>
            <a:endParaRPr lang="es-ES_tradnl" sz="2000"/>
          </a:p>
          <a:p>
            <a:pPr lvl="2" eaLnBrk="1" hangingPunct="1">
              <a:buFont typeface="Wingdings" pitchFamily="2" charset="2"/>
              <a:buChar char="ü"/>
            </a:pPr>
            <a:r>
              <a:rPr lang="es-ES_tradnl" sz="1500"/>
              <a:t>un registro que guarda la dirección en memoria de un dato (</a:t>
            </a:r>
            <a:r>
              <a:rPr lang="es-ES_tradnl" sz="1500" b="1"/>
              <a:t>MD indirecto por registro, indirecto</a:t>
            </a:r>
            <a:r>
              <a:rPr lang="es-ES_tradnl" sz="1500"/>
              <a:t>)</a:t>
            </a:r>
          </a:p>
          <a:p>
            <a:pPr lvl="2" eaLnBrk="1" hangingPunct="1">
              <a:buFont typeface="Wingdings" pitchFamily="2" charset="2"/>
              <a:buChar char="ü"/>
            </a:pPr>
            <a:r>
              <a:rPr lang="es-ES_tradnl" sz="1500"/>
              <a:t>una posición de memoria que guarda la dirección en memoria de un dato (</a:t>
            </a:r>
            <a:r>
              <a:rPr lang="es-ES_tradnl" sz="1500" b="1"/>
              <a:t>MD indirecto por memoria</a:t>
            </a:r>
            <a:r>
              <a:rPr lang="es-ES_tradnl" sz="1500"/>
              <a:t>)</a:t>
            </a:r>
          </a:p>
          <a:p>
            <a:pPr lvl="2" eaLnBrk="1" hangingPunct="1">
              <a:buFont typeface="Wingdings" pitchFamily="2" charset="2"/>
              <a:buChar char="ü"/>
            </a:pPr>
            <a:endParaRPr lang="es-ES_tradnl" sz="1500"/>
          </a:p>
          <a:p>
            <a:pPr eaLnBrk="1" hangingPunct="1"/>
            <a:r>
              <a:rPr lang="es-ES_tradnl" sz="2000"/>
              <a:t>En los MD indirectos, el dato casi siempre se encuentra en la memoria.</a:t>
            </a:r>
          </a:p>
          <a:p>
            <a:pPr eaLnBrk="1" hangingPunct="1"/>
            <a:endParaRPr lang="es-ES_tradnl" sz="2000"/>
          </a:p>
          <a:p>
            <a:pPr eaLnBrk="1" hangingPunct="1"/>
            <a:r>
              <a:rPr lang="es-ES_tradnl" sz="2000"/>
              <a:t>Puede haber varios grados de indirección</a:t>
            </a:r>
          </a:p>
          <a:p>
            <a:pPr eaLnBrk="1" hangingPunct="1"/>
            <a:endParaRPr lang="es-ES_tradnl" sz="20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type="title"/>
          </p:nvPr>
        </p:nvSpPr>
        <p:spPr>
          <a:xfrm>
            <a:off x="660400" y="269875"/>
            <a:ext cx="8828088" cy="1044327"/>
          </a:xfrm>
        </p:spPr>
        <p:txBody>
          <a:bodyPr>
            <a:normAutofit/>
          </a:bodyPr>
          <a:lstStyle/>
          <a:p>
            <a:pPr eaLnBrk="1" hangingPunct="1"/>
            <a:r>
              <a:rPr lang="es-ES_tradnl" sz="2400" dirty="0"/>
              <a:t>Modos de direccionamiento directos</a:t>
            </a:r>
            <a:endParaRPr lang="es-ES_tradnl" sz="4000" dirty="0"/>
          </a:p>
        </p:txBody>
      </p:sp>
      <p:sp>
        <p:nvSpPr>
          <p:cNvPr id="98308" name="Rectangle 3"/>
          <p:cNvSpPr>
            <a:spLocks noGrp="1" noChangeArrowheads="1"/>
          </p:cNvSpPr>
          <p:nvPr>
            <p:ph sz="quarter" idx="1"/>
          </p:nvPr>
        </p:nvSpPr>
        <p:spPr>
          <a:xfrm>
            <a:off x="990600" y="1439863"/>
            <a:ext cx="8415338" cy="4860925"/>
          </a:xfrm>
        </p:spPr>
        <p:txBody>
          <a:bodyPr/>
          <a:lstStyle/>
          <a:p>
            <a:pPr eaLnBrk="1" hangingPunct="1">
              <a:lnSpc>
                <a:spcPct val="320000"/>
              </a:lnSpc>
            </a:pPr>
            <a:r>
              <a:rPr lang="es-ES_tradnl" sz="2200"/>
              <a:t>Almacén del computador: registros y memoria. </a:t>
            </a:r>
          </a:p>
          <a:p>
            <a:pPr eaLnBrk="1" hangingPunct="1"/>
            <a:r>
              <a:rPr lang="es-ES_tradnl" sz="2200"/>
              <a:t>Una dirección puede indicar “directamente” </a:t>
            </a:r>
          </a:p>
          <a:p>
            <a:pPr lvl="2" eaLnBrk="1" hangingPunct="1">
              <a:buFont typeface="Wingdings" pitchFamily="2" charset="2"/>
              <a:buChar char="ü"/>
            </a:pPr>
            <a:r>
              <a:rPr lang="es-ES_tradnl" sz="1500"/>
              <a:t>el nombre de un registro (MD directo por registro) </a:t>
            </a:r>
          </a:p>
          <a:p>
            <a:pPr lvl="2" eaLnBrk="1" hangingPunct="1">
              <a:buFont typeface="Wingdings" pitchFamily="2" charset="2"/>
              <a:buChar char="ü"/>
            </a:pPr>
            <a:r>
              <a:rPr lang="es-ES_tradnl" sz="1500"/>
              <a:t>la posición en la memoria (MD directo por memoria)</a:t>
            </a:r>
          </a:p>
          <a:p>
            <a:pPr lvl="2" eaLnBrk="1" hangingPunct="1">
              <a:buFont typeface="Wingdings" pitchFamily="2" charset="2"/>
              <a:buChar char="ü"/>
            </a:pPr>
            <a:endParaRPr lang="es-ES_tradnl" sz="1500"/>
          </a:p>
          <a:p>
            <a:pPr eaLnBrk="1" hangingPunct="1"/>
            <a:r>
              <a:rPr lang="es-ES_tradnl" sz="2200"/>
              <a:t>Utilizado para el acceso a variables escalares</a:t>
            </a:r>
          </a:p>
          <a:p>
            <a:pPr eaLnBrk="1" hangingPunct="1"/>
            <a:r>
              <a:rPr lang="es-ES_tradnl" sz="2200"/>
              <a:t>MD directo por registro se usa en el 50% de instrucciones</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noChangeArrowheads="1"/>
          </p:cNvSpPr>
          <p:nvPr>
            <p:ph type="title"/>
          </p:nvPr>
        </p:nvSpPr>
        <p:spPr>
          <a:xfrm>
            <a:off x="742950" y="0"/>
            <a:ext cx="8415338" cy="1350963"/>
          </a:xfrm>
        </p:spPr>
        <p:txBody>
          <a:bodyPr/>
          <a:lstStyle/>
          <a:p>
            <a:pPr eaLnBrk="1" hangingPunct="1"/>
            <a:r>
              <a:rPr lang="es-ES_tradnl" sz="2000"/>
              <a:t>Modos indirectos, ejemplo</a:t>
            </a:r>
            <a:endParaRPr lang="es-ES_tradnl"/>
          </a:p>
        </p:txBody>
      </p:sp>
      <p:sp>
        <p:nvSpPr>
          <p:cNvPr id="99332" name="Text Box 3"/>
          <p:cNvSpPr txBox="1">
            <a:spLocks noChangeArrowheads="1"/>
          </p:cNvSpPr>
          <p:nvPr/>
        </p:nvSpPr>
        <p:spPr bwMode="auto">
          <a:xfrm>
            <a:off x="3244850" y="1439863"/>
            <a:ext cx="3113088" cy="539750"/>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2700"/>
              <a:t>ADD R1, </a:t>
            </a:r>
            <a:r>
              <a:rPr lang="es-ES_tradnl" sz="2700">
                <a:solidFill>
                  <a:srgbClr val="FF0000"/>
                </a:solidFill>
              </a:rPr>
              <a:t>(</a:t>
            </a:r>
            <a:r>
              <a:rPr lang="es-ES_tradnl" sz="2700"/>
              <a:t>R2</a:t>
            </a:r>
            <a:r>
              <a:rPr lang="es-ES_tradnl" sz="2700">
                <a:solidFill>
                  <a:srgbClr val="FF0000"/>
                </a:solidFill>
              </a:rPr>
              <a:t>)</a:t>
            </a:r>
            <a:r>
              <a:rPr lang="es-ES_tradnl" sz="2700"/>
              <a:t>,</a:t>
            </a:r>
            <a:r>
              <a:rPr lang="es-ES_tradnl" sz="2700">
                <a:solidFill>
                  <a:srgbClr val="FF0000"/>
                </a:solidFill>
              </a:rPr>
              <a:t>(</a:t>
            </a:r>
            <a:r>
              <a:rPr lang="es-ES_tradnl" sz="2700"/>
              <a:t>1021</a:t>
            </a:r>
            <a:r>
              <a:rPr lang="es-ES_tradnl" sz="2700">
                <a:solidFill>
                  <a:srgbClr val="FF0000"/>
                </a:solidFill>
              </a:rPr>
              <a:t>)</a:t>
            </a:r>
            <a:endParaRPr lang="es-ES_tradnl" sz="2700"/>
          </a:p>
        </p:txBody>
      </p:sp>
      <p:sp>
        <p:nvSpPr>
          <p:cNvPr id="99333" name="Line 4"/>
          <p:cNvSpPr>
            <a:spLocks noChangeShapeType="1"/>
          </p:cNvSpPr>
          <p:nvPr/>
        </p:nvSpPr>
        <p:spPr bwMode="auto">
          <a:xfrm>
            <a:off x="2062163" y="4051300"/>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34" name="Line 5"/>
          <p:cNvSpPr>
            <a:spLocks noChangeShapeType="1"/>
          </p:cNvSpPr>
          <p:nvPr/>
        </p:nvSpPr>
        <p:spPr bwMode="auto">
          <a:xfrm>
            <a:off x="2062163" y="4321175"/>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35" name="Line 6"/>
          <p:cNvSpPr>
            <a:spLocks noChangeShapeType="1"/>
          </p:cNvSpPr>
          <p:nvPr/>
        </p:nvSpPr>
        <p:spPr bwMode="auto">
          <a:xfrm>
            <a:off x="2062163" y="4591050"/>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36" name="Line 7"/>
          <p:cNvSpPr>
            <a:spLocks noChangeShapeType="1"/>
          </p:cNvSpPr>
          <p:nvPr/>
        </p:nvSpPr>
        <p:spPr bwMode="auto">
          <a:xfrm>
            <a:off x="2062163" y="4860925"/>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37" name="Line 8"/>
          <p:cNvSpPr>
            <a:spLocks noChangeShapeType="1"/>
          </p:cNvSpPr>
          <p:nvPr/>
        </p:nvSpPr>
        <p:spPr bwMode="auto">
          <a:xfrm>
            <a:off x="2062163" y="5130800"/>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38" name="Line 9"/>
          <p:cNvSpPr>
            <a:spLocks noChangeShapeType="1"/>
          </p:cNvSpPr>
          <p:nvPr/>
        </p:nvSpPr>
        <p:spPr bwMode="auto">
          <a:xfrm>
            <a:off x="2062163" y="5400675"/>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39" name="Text Box 10"/>
          <p:cNvSpPr txBox="1">
            <a:spLocks noChangeArrowheads="1"/>
          </p:cNvSpPr>
          <p:nvPr/>
        </p:nvSpPr>
        <p:spPr bwMode="auto">
          <a:xfrm>
            <a:off x="6280150" y="3151188"/>
            <a:ext cx="1331913" cy="539750"/>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2700"/>
              <a:t>registros</a:t>
            </a:r>
          </a:p>
        </p:txBody>
      </p:sp>
      <p:grpSp>
        <p:nvGrpSpPr>
          <p:cNvPr id="99340" name="Group 11"/>
          <p:cNvGrpSpPr>
            <a:grpSpLocks/>
          </p:cNvGrpSpPr>
          <p:nvPr/>
        </p:nvGrpSpPr>
        <p:grpSpPr bwMode="auto">
          <a:xfrm>
            <a:off x="6270625" y="3779838"/>
            <a:ext cx="1320800" cy="1890712"/>
            <a:chOff x="3648" y="2016"/>
            <a:chExt cx="768" cy="1008"/>
          </a:xfrm>
        </p:grpSpPr>
        <p:sp>
          <p:nvSpPr>
            <p:cNvPr id="99372" name="Rectangle 12"/>
            <p:cNvSpPr>
              <a:spLocks noChangeArrowheads="1"/>
            </p:cNvSpPr>
            <p:nvPr/>
          </p:nvSpPr>
          <p:spPr bwMode="auto">
            <a:xfrm>
              <a:off x="3648" y="2016"/>
              <a:ext cx="768" cy="1008"/>
            </a:xfrm>
            <a:prstGeom prst="rect">
              <a:avLst/>
            </a:prstGeom>
            <a:noFill/>
            <a:ln w="9525">
              <a:solidFill>
                <a:schemeClr val="tx1"/>
              </a:solidFill>
              <a:miter lim="800000"/>
              <a:headEnd/>
              <a:tailEnd/>
            </a:ln>
          </p:spPr>
          <p:txBody>
            <a:bodyPr lIns="90000" tIns="46800" rIns="90000" bIns="46800" anchor="ctr">
              <a:spAutoFit/>
            </a:bodyPr>
            <a:lstStyle/>
            <a:p>
              <a:endParaRPr lang="es-ES"/>
            </a:p>
          </p:txBody>
        </p:sp>
        <p:sp>
          <p:nvSpPr>
            <p:cNvPr id="99373" name="Line 13"/>
            <p:cNvSpPr>
              <a:spLocks noChangeShapeType="1"/>
            </p:cNvSpPr>
            <p:nvPr/>
          </p:nvSpPr>
          <p:spPr bwMode="auto">
            <a:xfrm>
              <a:off x="3648" y="2160"/>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74" name="Line 14"/>
            <p:cNvSpPr>
              <a:spLocks noChangeShapeType="1"/>
            </p:cNvSpPr>
            <p:nvPr/>
          </p:nvSpPr>
          <p:spPr bwMode="auto">
            <a:xfrm>
              <a:off x="3648" y="2304"/>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75" name="Line 15"/>
            <p:cNvSpPr>
              <a:spLocks noChangeShapeType="1"/>
            </p:cNvSpPr>
            <p:nvPr/>
          </p:nvSpPr>
          <p:spPr bwMode="auto">
            <a:xfrm>
              <a:off x="3648" y="2448"/>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76" name="Line 16"/>
            <p:cNvSpPr>
              <a:spLocks noChangeShapeType="1"/>
            </p:cNvSpPr>
            <p:nvPr/>
          </p:nvSpPr>
          <p:spPr bwMode="auto">
            <a:xfrm>
              <a:off x="3648" y="2592"/>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77" name="Line 17"/>
            <p:cNvSpPr>
              <a:spLocks noChangeShapeType="1"/>
            </p:cNvSpPr>
            <p:nvPr/>
          </p:nvSpPr>
          <p:spPr bwMode="auto">
            <a:xfrm>
              <a:off x="3648" y="2736"/>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78" name="Line 18"/>
            <p:cNvSpPr>
              <a:spLocks noChangeShapeType="1"/>
            </p:cNvSpPr>
            <p:nvPr/>
          </p:nvSpPr>
          <p:spPr bwMode="auto">
            <a:xfrm>
              <a:off x="3648" y="2880"/>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grpSp>
      <p:sp>
        <p:nvSpPr>
          <p:cNvPr id="99341" name="Text Box 19"/>
          <p:cNvSpPr txBox="1">
            <a:spLocks noChangeArrowheads="1"/>
          </p:cNvSpPr>
          <p:nvPr/>
        </p:nvSpPr>
        <p:spPr bwMode="auto">
          <a:xfrm>
            <a:off x="2066925" y="3151188"/>
            <a:ext cx="1365250" cy="539750"/>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2700"/>
              <a:t>memoria</a:t>
            </a:r>
          </a:p>
        </p:txBody>
      </p:sp>
      <p:sp>
        <p:nvSpPr>
          <p:cNvPr id="99342" name="Line 20"/>
          <p:cNvSpPr>
            <a:spLocks noChangeShapeType="1"/>
          </p:cNvSpPr>
          <p:nvPr/>
        </p:nvSpPr>
        <p:spPr bwMode="auto">
          <a:xfrm>
            <a:off x="2062163" y="5670550"/>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43" name="Line 21"/>
          <p:cNvSpPr>
            <a:spLocks noChangeShapeType="1"/>
          </p:cNvSpPr>
          <p:nvPr/>
        </p:nvSpPr>
        <p:spPr bwMode="auto">
          <a:xfrm>
            <a:off x="2062163" y="5940425"/>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44" name="Line 22"/>
          <p:cNvSpPr>
            <a:spLocks noChangeShapeType="1"/>
          </p:cNvSpPr>
          <p:nvPr/>
        </p:nvSpPr>
        <p:spPr bwMode="auto">
          <a:xfrm>
            <a:off x="2062163" y="6210300"/>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45" name="Line 23"/>
          <p:cNvSpPr>
            <a:spLocks noChangeShapeType="1"/>
          </p:cNvSpPr>
          <p:nvPr/>
        </p:nvSpPr>
        <p:spPr bwMode="auto">
          <a:xfrm>
            <a:off x="2062163" y="6480175"/>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46" name="Line 24"/>
          <p:cNvSpPr>
            <a:spLocks noChangeShapeType="1"/>
          </p:cNvSpPr>
          <p:nvPr/>
        </p:nvSpPr>
        <p:spPr bwMode="auto">
          <a:xfrm>
            <a:off x="2062163" y="6751638"/>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47" name="Line 25"/>
          <p:cNvSpPr>
            <a:spLocks noChangeShapeType="1"/>
          </p:cNvSpPr>
          <p:nvPr/>
        </p:nvSpPr>
        <p:spPr bwMode="auto">
          <a:xfrm>
            <a:off x="2062163" y="7021513"/>
            <a:ext cx="1320800"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48" name="Line 26"/>
          <p:cNvSpPr>
            <a:spLocks noChangeShapeType="1"/>
          </p:cNvSpPr>
          <p:nvPr/>
        </p:nvSpPr>
        <p:spPr bwMode="auto">
          <a:xfrm>
            <a:off x="2062163" y="3779838"/>
            <a:ext cx="0" cy="351155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49" name="Line 27"/>
          <p:cNvSpPr>
            <a:spLocks noChangeShapeType="1"/>
          </p:cNvSpPr>
          <p:nvPr/>
        </p:nvSpPr>
        <p:spPr bwMode="auto">
          <a:xfrm>
            <a:off x="3382963" y="3779838"/>
            <a:ext cx="0" cy="351155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99350" name="Text Box 28"/>
          <p:cNvSpPr txBox="1">
            <a:spLocks noChangeArrowheads="1"/>
          </p:cNvSpPr>
          <p:nvPr/>
        </p:nvSpPr>
        <p:spPr bwMode="auto">
          <a:xfrm>
            <a:off x="1398588" y="5040313"/>
            <a:ext cx="636587" cy="398462"/>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1021</a:t>
            </a:r>
          </a:p>
        </p:txBody>
      </p:sp>
      <p:sp>
        <p:nvSpPr>
          <p:cNvPr id="99351" name="Text Box 29"/>
          <p:cNvSpPr txBox="1">
            <a:spLocks noChangeArrowheads="1"/>
          </p:cNvSpPr>
          <p:nvPr/>
        </p:nvSpPr>
        <p:spPr bwMode="auto">
          <a:xfrm>
            <a:off x="1398588" y="5310188"/>
            <a:ext cx="636587" cy="398462"/>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1022</a:t>
            </a:r>
          </a:p>
        </p:txBody>
      </p:sp>
      <p:sp>
        <p:nvSpPr>
          <p:cNvPr id="99352" name="Text Box 30"/>
          <p:cNvSpPr txBox="1">
            <a:spLocks noChangeArrowheads="1"/>
          </p:cNvSpPr>
          <p:nvPr/>
        </p:nvSpPr>
        <p:spPr bwMode="auto">
          <a:xfrm>
            <a:off x="7743825" y="3960813"/>
            <a:ext cx="490538" cy="396875"/>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rg1</a:t>
            </a:r>
          </a:p>
        </p:txBody>
      </p:sp>
      <p:sp>
        <p:nvSpPr>
          <p:cNvPr id="99353" name="Text Box 31"/>
          <p:cNvSpPr txBox="1">
            <a:spLocks noChangeArrowheads="1"/>
          </p:cNvSpPr>
          <p:nvPr/>
        </p:nvSpPr>
        <p:spPr bwMode="auto">
          <a:xfrm>
            <a:off x="7743825" y="4230688"/>
            <a:ext cx="490538" cy="396875"/>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rg2</a:t>
            </a:r>
          </a:p>
        </p:txBody>
      </p:sp>
      <p:sp>
        <p:nvSpPr>
          <p:cNvPr id="99354" name="Text Box 32"/>
          <p:cNvSpPr txBox="1">
            <a:spLocks noChangeArrowheads="1"/>
          </p:cNvSpPr>
          <p:nvPr/>
        </p:nvSpPr>
        <p:spPr bwMode="auto">
          <a:xfrm>
            <a:off x="7743825" y="3690938"/>
            <a:ext cx="490538" cy="396875"/>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rg0</a:t>
            </a:r>
          </a:p>
        </p:txBody>
      </p:sp>
      <p:sp>
        <p:nvSpPr>
          <p:cNvPr id="99355" name="Text Box 33"/>
          <p:cNvSpPr txBox="1">
            <a:spLocks noChangeArrowheads="1"/>
          </p:cNvSpPr>
          <p:nvPr/>
        </p:nvSpPr>
        <p:spPr bwMode="auto">
          <a:xfrm>
            <a:off x="1398588" y="4770438"/>
            <a:ext cx="636587" cy="398462"/>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1020</a:t>
            </a:r>
          </a:p>
        </p:txBody>
      </p:sp>
      <p:sp>
        <p:nvSpPr>
          <p:cNvPr id="99356" name="Text Box 34"/>
          <p:cNvSpPr txBox="1">
            <a:spLocks noChangeArrowheads="1"/>
          </p:cNvSpPr>
          <p:nvPr/>
        </p:nvSpPr>
        <p:spPr bwMode="auto">
          <a:xfrm>
            <a:off x="2320925" y="5089525"/>
            <a:ext cx="635000" cy="396875"/>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solidFill>
                  <a:srgbClr val="FF0000"/>
                </a:solidFill>
              </a:rPr>
              <a:t>1026</a:t>
            </a:r>
          </a:p>
        </p:txBody>
      </p:sp>
      <p:sp>
        <p:nvSpPr>
          <p:cNvPr id="99357" name="Text Box 35"/>
          <p:cNvSpPr txBox="1">
            <a:spLocks noChangeArrowheads="1"/>
          </p:cNvSpPr>
          <p:nvPr/>
        </p:nvSpPr>
        <p:spPr bwMode="auto">
          <a:xfrm>
            <a:off x="6518275" y="4276725"/>
            <a:ext cx="758825" cy="398463"/>
          </a:xfrm>
          <a:prstGeom prst="rect">
            <a:avLst/>
          </a:prstGeom>
          <a:noFill/>
          <a:ln w="9525">
            <a:noFill/>
            <a:miter lim="800000"/>
            <a:headEnd/>
            <a:tailEnd/>
          </a:ln>
        </p:spPr>
        <p:txBody>
          <a:bodyPr lIns="101250" tIns="52650" rIns="101250" bIns="52650" anchor="ctr">
            <a:spAutoFit/>
          </a:bodyPr>
          <a:lstStyle/>
          <a:p>
            <a:pPr defTabSz="1028700" eaLnBrk="0" hangingPunct="0">
              <a:spcBef>
                <a:spcPct val="50000"/>
              </a:spcBef>
            </a:pPr>
            <a:r>
              <a:rPr lang="es-ES_tradnl" sz="1800">
                <a:solidFill>
                  <a:srgbClr val="FF0000"/>
                </a:solidFill>
              </a:rPr>
              <a:t>1017</a:t>
            </a:r>
          </a:p>
        </p:txBody>
      </p:sp>
      <p:sp>
        <p:nvSpPr>
          <p:cNvPr id="99358" name="Text Box 36"/>
          <p:cNvSpPr txBox="1">
            <a:spLocks noChangeArrowheads="1"/>
          </p:cNvSpPr>
          <p:nvPr/>
        </p:nvSpPr>
        <p:spPr bwMode="auto">
          <a:xfrm>
            <a:off x="7731125" y="4500563"/>
            <a:ext cx="546100" cy="396875"/>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rg3 </a:t>
            </a:r>
          </a:p>
        </p:txBody>
      </p:sp>
      <p:sp>
        <p:nvSpPr>
          <p:cNvPr id="99359" name="Text Box 37"/>
          <p:cNvSpPr txBox="1">
            <a:spLocks noChangeArrowheads="1"/>
          </p:cNvSpPr>
          <p:nvPr/>
        </p:nvSpPr>
        <p:spPr bwMode="auto">
          <a:xfrm>
            <a:off x="1398588" y="6391275"/>
            <a:ext cx="636587" cy="396875"/>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1026</a:t>
            </a:r>
          </a:p>
        </p:txBody>
      </p:sp>
      <p:sp>
        <p:nvSpPr>
          <p:cNvPr id="99360" name="Text Box 38"/>
          <p:cNvSpPr txBox="1">
            <a:spLocks noChangeArrowheads="1"/>
          </p:cNvSpPr>
          <p:nvPr/>
        </p:nvSpPr>
        <p:spPr bwMode="auto">
          <a:xfrm>
            <a:off x="1398588" y="3960813"/>
            <a:ext cx="636587" cy="396875"/>
          </a:xfrm>
          <a:prstGeom prst="rect">
            <a:avLst/>
          </a:prstGeom>
          <a:noFill/>
          <a:ln w="9525">
            <a:noFill/>
            <a:miter lim="800000"/>
            <a:headEnd/>
            <a:tailEnd/>
          </a:ln>
        </p:spPr>
        <p:txBody>
          <a:bodyPr wrap="none" lIns="101250" tIns="52650" rIns="101250" bIns="52650" anchor="ctr">
            <a:spAutoFit/>
          </a:bodyPr>
          <a:lstStyle/>
          <a:p>
            <a:pPr defTabSz="1028700" eaLnBrk="0" hangingPunct="0">
              <a:spcBef>
                <a:spcPct val="50000"/>
              </a:spcBef>
            </a:pPr>
            <a:r>
              <a:rPr lang="es-ES_tradnl" sz="1800"/>
              <a:t>1017</a:t>
            </a:r>
          </a:p>
        </p:txBody>
      </p:sp>
      <p:sp>
        <p:nvSpPr>
          <p:cNvPr id="99361" name="Freeform 39"/>
          <p:cNvSpPr>
            <a:spLocks/>
          </p:cNvSpPr>
          <p:nvPr/>
        </p:nvSpPr>
        <p:spPr bwMode="auto">
          <a:xfrm>
            <a:off x="1839913" y="5486400"/>
            <a:ext cx="658812" cy="857250"/>
          </a:xfrm>
          <a:custGeom>
            <a:avLst/>
            <a:gdLst>
              <a:gd name="T0" fmla="*/ 1130294995 w 384"/>
              <a:gd name="T1" fmla="*/ 0 h 457"/>
              <a:gd name="T2" fmla="*/ 0 w 384"/>
              <a:gd name="T3" fmla="*/ 1608047222 h 457"/>
              <a:gd name="T4" fmla="*/ 0 60000 65536"/>
              <a:gd name="T5" fmla="*/ 0 60000 65536"/>
              <a:gd name="T6" fmla="*/ 0 w 384"/>
              <a:gd name="T7" fmla="*/ 0 h 457"/>
              <a:gd name="T8" fmla="*/ 384 w 384"/>
              <a:gd name="T9" fmla="*/ 457 h 457"/>
            </a:gdLst>
            <a:ahLst/>
            <a:cxnLst>
              <a:cxn ang="T4">
                <a:pos x="T0" y="T1"/>
              </a:cxn>
              <a:cxn ang="T5">
                <a:pos x="T2" y="T3"/>
              </a:cxn>
            </a:cxnLst>
            <a:rect l="T6" t="T7" r="T8" b="T9"/>
            <a:pathLst>
              <a:path w="384" h="457">
                <a:moveTo>
                  <a:pt x="384" y="0"/>
                </a:moveTo>
                <a:lnTo>
                  <a:pt x="0" y="457"/>
                </a:lnTo>
              </a:path>
            </a:pathLst>
          </a:custGeom>
          <a:noFill/>
          <a:ln w="50800">
            <a:solidFill>
              <a:srgbClr val="FF0000"/>
            </a:solidFill>
            <a:round/>
            <a:headEnd/>
            <a:tailEnd type="triangle" w="med" len="med"/>
          </a:ln>
        </p:spPr>
        <p:txBody>
          <a:bodyPr wrap="none" lIns="90000" tIns="46800" rIns="90000" bIns="46800" anchor="ctr">
            <a:spAutoFit/>
          </a:bodyPr>
          <a:lstStyle/>
          <a:p>
            <a:endParaRPr lang="es-ES"/>
          </a:p>
        </p:txBody>
      </p:sp>
      <p:sp>
        <p:nvSpPr>
          <p:cNvPr id="99362" name="Text Box 40"/>
          <p:cNvSpPr txBox="1">
            <a:spLocks noChangeArrowheads="1"/>
          </p:cNvSpPr>
          <p:nvPr/>
        </p:nvSpPr>
        <p:spPr bwMode="auto">
          <a:xfrm>
            <a:off x="2392363" y="4002088"/>
            <a:ext cx="577850" cy="396875"/>
          </a:xfrm>
          <a:prstGeom prst="rect">
            <a:avLst/>
          </a:prstGeom>
          <a:noFill/>
          <a:ln w="9525">
            <a:noFill/>
            <a:miter lim="800000"/>
            <a:headEnd/>
            <a:tailEnd/>
          </a:ln>
        </p:spPr>
        <p:txBody>
          <a:bodyPr lIns="101250" tIns="52650" rIns="101250" bIns="52650" anchor="ctr">
            <a:spAutoFit/>
          </a:bodyPr>
          <a:lstStyle/>
          <a:p>
            <a:pPr defTabSz="1028700" eaLnBrk="0" hangingPunct="0">
              <a:spcBef>
                <a:spcPct val="50000"/>
              </a:spcBef>
            </a:pPr>
            <a:r>
              <a:rPr lang="es-ES_tradnl" sz="1800"/>
              <a:t>1.5</a:t>
            </a:r>
          </a:p>
        </p:txBody>
      </p:sp>
      <p:sp>
        <p:nvSpPr>
          <p:cNvPr id="99363" name="Text Box 41"/>
          <p:cNvSpPr txBox="1">
            <a:spLocks noChangeArrowheads="1"/>
          </p:cNvSpPr>
          <p:nvPr/>
        </p:nvSpPr>
        <p:spPr bwMode="auto">
          <a:xfrm>
            <a:off x="2392363" y="6445250"/>
            <a:ext cx="577850" cy="396875"/>
          </a:xfrm>
          <a:prstGeom prst="rect">
            <a:avLst/>
          </a:prstGeom>
          <a:noFill/>
          <a:ln w="9525">
            <a:noFill/>
            <a:miter lim="800000"/>
            <a:headEnd/>
            <a:tailEnd/>
          </a:ln>
        </p:spPr>
        <p:txBody>
          <a:bodyPr lIns="101250" tIns="52650" rIns="101250" bIns="52650" anchor="ctr">
            <a:spAutoFit/>
          </a:bodyPr>
          <a:lstStyle/>
          <a:p>
            <a:pPr defTabSz="1028700" eaLnBrk="0" hangingPunct="0">
              <a:spcBef>
                <a:spcPct val="50000"/>
              </a:spcBef>
            </a:pPr>
            <a:r>
              <a:rPr lang="es-ES_tradnl" sz="1800"/>
              <a:t>3.3</a:t>
            </a:r>
          </a:p>
        </p:txBody>
      </p:sp>
      <p:sp>
        <p:nvSpPr>
          <p:cNvPr id="99364" name="Freeform 42"/>
          <p:cNvSpPr>
            <a:spLocks/>
          </p:cNvSpPr>
          <p:nvPr/>
        </p:nvSpPr>
        <p:spPr bwMode="auto">
          <a:xfrm>
            <a:off x="2074863" y="3509963"/>
            <a:ext cx="4629150" cy="849312"/>
          </a:xfrm>
          <a:custGeom>
            <a:avLst/>
            <a:gdLst>
              <a:gd name="T0" fmla="*/ 2147483647 w 2693"/>
              <a:gd name="T1" fmla="*/ 1592341923 h 453"/>
              <a:gd name="T2" fmla="*/ 2147483647 w 2693"/>
              <a:gd name="T3" fmla="*/ 161695521 h 453"/>
              <a:gd name="T4" fmla="*/ 460950280 w 2693"/>
              <a:gd name="T5" fmla="*/ 611628450 h 453"/>
              <a:gd name="T6" fmla="*/ 0 w 2693"/>
              <a:gd name="T7" fmla="*/ 938532863 h 453"/>
              <a:gd name="T8" fmla="*/ 0 60000 65536"/>
              <a:gd name="T9" fmla="*/ 0 60000 65536"/>
              <a:gd name="T10" fmla="*/ 0 60000 65536"/>
              <a:gd name="T11" fmla="*/ 0 60000 65536"/>
              <a:gd name="T12" fmla="*/ 0 w 2693"/>
              <a:gd name="T13" fmla="*/ 0 h 453"/>
              <a:gd name="T14" fmla="*/ 2693 w 2693"/>
              <a:gd name="T15" fmla="*/ 453 h 453"/>
            </a:gdLst>
            <a:ahLst/>
            <a:cxnLst>
              <a:cxn ang="T8">
                <a:pos x="T0" y="T1"/>
              </a:cxn>
              <a:cxn ang="T9">
                <a:pos x="T2" y="T3"/>
              </a:cxn>
              <a:cxn ang="T10">
                <a:pos x="T4" y="T5"/>
              </a:cxn>
              <a:cxn ang="T11">
                <a:pos x="T6" y="T7"/>
              </a:cxn>
            </a:cxnLst>
            <a:rect l="T12" t="T13" r="T14" b="T15"/>
            <a:pathLst>
              <a:path w="2693" h="453">
                <a:moveTo>
                  <a:pt x="2693" y="453"/>
                </a:moveTo>
                <a:cubicBezTo>
                  <a:pt x="2385" y="385"/>
                  <a:pt x="1265" y="92"/>
                  <a:pt x="842" y="46"/>
                </a:cubicBezTo>
                <a:cubicBezTo>
                  <a:pt x="419" y="0"/>
                  <a:pt x="296" y="137"/>
                  <a:pt x="156" y="174"/>
                </a:cubicBezTo>
                <a:cubicBezTo>
                  <a:pt x="16" y="211"/>
                  <a:pt x="33" y="248"/>
                  <a:pt x="0" y="267"/>
                </a:cubicBezTo>
              </a:path>
            </a:pathLst>
          </a:custGeom>
          <a:noFill/>
          <a:ln w="50800">
            <a:solidFill>
              <a:srgbClr val="FF0000"/>
            </a:solidFill>
            <a:round/>
            <a:headEnd/>
            <a:tailEnd type="triangle" w="med" len="med"/>
          </a:ln>
        </p:spPr>
        <p:txBody>
          <a:bodyPr lIns="90000" tIns="46800" rIns="90000" bIns="46800" anchor="ctr">
            <a:spAutoFit/>
          </a:bodyPr>
          <a:lstStyle/>
          <a:p>
            <a:endParaRPr lang="es-ES"/>
          </a:p>
        </p:txBody>
      </p:sp>
      <p:grpSp>
        <p:nvGrpSpPr>
          <p:cNvPr id="3" name="Group 43"/>
          <p:cNvGrpSpPr>
            <a:grpSpLocks/>
          </p:cNvGrpSpPr>
          <p:nvPr/>
        </p:nvGrpSpPr>
        <p:grpSpPr bwMode="auto">
          <a:xfrm>
            <a:off x="2970213" y="3992563"/>
            <a:ext cx="4373562" cy="2668587"/>
            <a:chOff x="1728" y="2129"/>
            <a:chExt cx="2544" cy="1423"/>
          </a:xfrm>
        </p:grpSpPr>
        <p:sp>
          <p:nvSpPr>
            <p:cNvPr id="99367" name="Text Box 44"/>
            <p:cNvSpPr txBox="1">
              <a:spLocks noChangeArrowheads="1"/>
            </p:cNvSpPr>
            <p:nvPr/>
          </p:nvSpPr>
          <p:spPr bwMode="auto">
            <a:xfrm>
              <a:off x="2448" y="2400"/>
              <a:ext cx="816" cy="212"/>
            </a:xfrm>
            <a:prstGeom prst="rect">
              <a:avLst/>
            </a:prstGeom>
            <a:noFill/>
            <a:ln w="9525">
              <a:noFill/>
              <a:miter lim="800000"/>
              <a:headEnd/>
              <a:tailEnd/>
            </a:ln>
          </p:spPr>
          <p:txBody>
            <a:bodyPr lIns="101250" tIns="52650" rIns="101250" bIns="52650" anchor="ctr">
              <a:spAutoFit/>
            </a:bodyPr>
            <a:lstStyle/>
            <a:p>
              <a:pPr defTabSz="1028700" eaLnBrk="0" hangingPunct="0">
                <a:spcBef>
                  <a:spcPct val="50000"/>
                </a:spcBef>
              </a:pPr>
              <a:r>
                <a:rPr lang="es-ES_tradnl" sz="1800"/>
                <a:t>1.5 + 3.3</a:t>
              </a:r>
            </a:p>
          </p:txBody>
        </p:sp>
        <p:sp>
          <p:nvSpPr>
            <p:cNvPr id="99368" name="Freeform 45"/>
            <p:cNvSpPr>
              <a:spLocks/>
            </p:cNvSpPr>
            <p:nvPr/>
          </p:nvSpPr>
          <p:spPr bwMode="auto">
            <a:xfrm>
              <a:off x="2784" y="2256"/>
              <a:ext cx="1488" cy="1128"/>
            </a:xfrm>
            <a:custGeom>
              <a:avLst/>
              <a:gdLst>
                <a:gd name="T0" fmla="*/ 0 w 1488"/>
                <a:gd name="T1" fmla="*/ 432 h 1128"/>
                <a:gd name="T2" fmla="*/ 1248 w 1488"/>
                <a:gd name="T3" fmla="*/ 1056 h 1128"/>
                <a:gd name="T4" fmla="*/ 1440 w 1488"/>
                <a:gd name="T5" fmla="*/ 0 h 1128"/>
                <a:gd name="T6" fmla="*/ 0 60000 65536"/>
                <a:gd name="T7" fmla="*/ 0 60000 65536"/>
                <a:gd name="T8" fmla="*/ 0 60000 65536"/>
                <a:gd name="T9" fmla="*/ 0 w 1488"/>
                <a:gd name="T10" fmla="*/ 0 h 1128"/>
                <a:gd name="T11" fmla="*/ 1488 w 1488"/>
                <a:gd name="T12" fmla="*/ 1128 h 1128"/>
              </a:gdLst>
              <a:ahLst/>
              <a:cxnLst>
                <a:cxn ang="T6">
                  <a:pos x="T0" y="T1"/>
                </a:cxn>
                <a:cxn ang="T7">
                  <a:pos x="T2" y="T3"/>
                </a:cxn>
                <a:cxn ang="T8">
                  <a:pos x="T4" y="T5"/>
                </a:cxn>
              </a:cxnLst>
              <a:rect l="T9" t="T10" r="T11" b="T12"/>
              <a:pathLst>
                <a:path w="1488" h="1128">
                  <a:moveTo>
                    <a:pt x="0" y="432"/>
                  </a:moveTo>
                  <a:cubicBezTo>
                    <a:pt x="504" y="780"/>
                    <a:pt x="1008" y="1128"/>
                    <a:pt x="1248" y="1056"/>
                  </a:cubicBezTo>
                  <a:cubicBezTo>
                    <a:pt x="1488" y="984"/>
                    <a:pt x="1464" y="492"/>
                    <a:pt x="1440" y="0"/>
                  </a:cubicBezTo>
                </a:path>
              </a:pathLst>
            </a:custGeom>
            <a:noFill/>
            <a:ln w="50800" cap="flat" cmpd="sng">
              <a:solidFill>
                <a:schemeClr val="tx1"/>
              </a:solidFill>
              <a:prstDash val="solid"/>
              <a:round/>
              <a:headEnd type="none" w="med" len="med"/>
              <a:tailEnd type="triangle" w="med" len="med"/>
            </a:ln>
          </p:spPr>
          <p:txBody>
            <a:bodyPr wrap="none" lIns="90000" tIns="46800" rIns="90000" bIns="46800" anchor="ctr">
              <a:spAutoFit/>
            </a:bodyPr>
            <a:lstStyle/>
            <a:p>
              <a:endParaRPr lang="es-ES"/>
            </a:p>
          </p:txBody>
        </p:sp>
        <p:sp>
          <p:nvSpPr>
            <p:cNvPr id="99369" name="Text Box 46"/>
            <p:cNvSpPr txBox="1">
              <a:spLocks noChangeArrowheads="1"/>
            </p:cNvSpPr>
            <p:nvPr/>
          </p:nvSpPr>
          <p:spPr bwMode="auto">
            <a:xfrm>
              <a:off x="3904" y="2129"/>
              <a:ext cx="336" cy="212"/>
            </a:xfrm>
            <a:prstGeom prst="rect">
              <a:avLst/>
            </a:prstGeom>
            <a:noFill/>
            <a:ln w="9525">
              <a:noFill/>
              <a:miter lim="800000"/>
              <a:headEnd/>
              <a:tailEnd/>
            </a:ln>
          </p:spPr>
          <p:txBody>
            <a:bodyPr lIns="101250" tIns="52650" rIns="101250" bIns="52650" anchor="ctr">
              <a:spAutoFit/>
            </a:bodyPr>
            <a:lstStyle/>
            <a:p>
              <a:pPr defTabSz="1028700" eaLnBrk="0" hangingPunct="0">
                <a:spcBef>
                  <a:spcPct val="50000"/>
                </a:spcBef>
              </a:pPr>
              <a:r>
                <a:rPr lang="es-ES_tradnl" sz="1800"/>
                <a:t>4.8</a:t>
              </a:r>
            </a:p>
          </p:txBody>
        </p:sp>
        <p:sp>
          <p:nvSpPr>
            <p:cNvPr id="99370" name="Freeform 47"/>
            <p:cNvSpPr>
              <a:spLocks/>
            </p:cNvSpPr>
            <p:nvPr/>
          </p:nvSpPr>
          <p:spPr bwMode="auto">
            <a:xfrm>
              <a:off x="1728" y="2256"/>
              <a:ext cx="768" cy="488"/>
            </a:xfrm>
            <a:custGeom>
              <a:avLst/>
              <a:gdLst>
                <a:gd name="T0" fmla="*/ 0 w 768"/>
                <a:gd name="T1" fmla="*/ 0 h 488"/>
                <a:gd name="T2" fmla="*/ 192 w 768"/>
                <a:gd name="T3" fmla="*/ 432 h 488"/>
                <a:gd name="T4" fmla="*/ 768 w 768"/>
                <a:gd name="T5" fmla="*/ 336 h 488"/>
                <a:gd name="T6" fmla="*/ 0 60000 65536"/>
                <a:gd name="T7" fmla="*/ 0 60000 65536"/>
                <a:gd name="T8" fmla="*/ 0 60000 65536"/>
                <a:gd name="T9" fmla="*/ 0 w 768"/>
                <a:gd name="T10" fmla="*/ 0 h 488"/>
                <a:gd name="T11" fmla="*/ 768 w 768"/>
                <a:gd name="T12" fmla="*/ 488 h 488"/>
              </a:gdLst>
              <a:ahLst/>
              <a:cxnLst>
                <a:cxn ang="T6">
                  <a:pos x="T0" y="T1"/>
                </a:cxn>
                <a:cxn ang="T7">
                  <a:pos x="T2" y="T3"/>
                </a:cxn>
                <a:cxn ang="T8">
                  <a:pos x="T4" y="T5"/>
                </a:cxn>
              </a:cxnLst>
              <a:rect l="T9" t="T10" r="T11" b="T12"/>
              <a:pathLst>
                <a:path w="768" h="488">
                  <a:moveTo>
                    <a:pt x="0" y="0"/>
                  </a:moveTo>
                  <a:cubicBezTo>
                    <a:pt x="32" y="188"/>
                    <a:pt x="64" y="376"/>
                    <a:pt x="192" y="432"/>
                  </a:cubicBezTo>
                  <a:cubicBezTo>
                    <a:pt x="320" y="488"/>
                    <a:pt x="544" y="412"/>
                    <a:pt x="768" y="336"/>
                  </a:cubicBezTo>
                </a:path>
              </a:pathLst>
            </a:custGeom>
            <a:noFill/>
            <a:ln w="50800" cap="flat" cmpd="sng">
              <a:solidFill>
                <a:schemeClr val="tx1"/>
              </a:solidFill>
              <a:prstDash val="solid"/>
              <a:round/>
              <a:headEnd type="none" w="med" len="med"/>
              <a:tailEnd type="triangle" w="med" len="med"/>
            </a:ln>
          </p:spPr>
          <p:txBody>
            <a:bodyPr wrap="none" lIns="90000" tIns="46800" rIns="90000" bIns="46800" anchor="ctr">
              <a:spAutoFit/>
            </a:bodyPr>
            <a:lstStyle/>
            <a:p>
              <a:endParaRPr lang="es-ES"/>
            </a:p>
          </p:txBody>
        </p:sp>
        <p:sp>
          <p:nvSpPr>
            <p:cNvPr id="99371" name="Freeform 48"/>
            <p:cNvSpPr>
              <a:spLocks/>
            </p:cNvSpPr>
            <p:nvPr/>
          </p:nvSpPr>
          <p:spPr bwMode="auto">
            <a:xfrm>
              <a:off x="1872" y="2640"/>
              <a:ext cx="1152" cy="912"/>
            </a:xfrm>
            <a:custGeom>
              <a:avLst/>
              <a:gdLst>
                <a:gd name="T0" fmla="*/ 0 w 1152"/>
                <a:gd name="T1" fmla="*/ 912 h 912"/>
                <a:gd name="T2" fmla="*/ 768 w 1152"/>
                <a:gd name="T3" fmla="*/ 624 h 912"/>
                <a:gd name="T4" fmla="*/ 1152 w 1152"/>
                <a:gd name="T5" fmla="*/ 0 h 912"/>
                <a:gd name="T6" fmla="*/ 0 60000 65536"/>
                <a:gd name="T7" fmla="*/ 0 60000 65536"/>
                <a:gd name="T8" fmla="*/ 0 60000 65536"/>
                <a:gd name="T9" fmla="*/ 0 w 1152"/>
                <a:gd name="T10" fmla="*/ 0 h 912"/>
                <a:gd name="T11" fmla="*/ 1152 w 1152"/>
                <a:gd name="T12" fmla="*/ 912 h 912"/>
              </a:gdLst>
              <a:ahLst/>
              <a:cxnLst>
                <a:cxn ang="T6">
                  <a:pos x="T0" y="T1"/>
                </a:cxn>
                <a:cxn ang="T7">
                  <a:pos x="T2" y="T3"/>
                </a:cxn>
                <a:cxn ang="T8">
                  <a:pos x="T4" y="T5"/>
                </a:cxn>
              </a:cxnLst>
              <a:rect l="T9" t="T10" r="T11" b="T12"/>
              <a:pathLst>
                <a:path w="1152" h="912">
                  <a:moveTo>
                    <a:pt x="0" y="912"/>
                  </a:moveTo>
                  <a:cubicBezTo>
                    <a:pt x="288" y="844"/>
                    <a:pt x="576" y="776"/>
                    <a:pt x="768" y="624"/>
                  </a:cubicBezTo>
                  <a:cubicBezTo>
                    <a:pt x="960" y="472"/>
                    <a:pt x="1056" y="236"/>
                    <a:pt x="1152" y="0"/>
                  </a:cubicBezTo>
                </a:path>
              </a:pathLst>
            </a:custGeom>
            <a:noFill/>
            <a:ln w="50800" cap="flat" cmpd="sng">
              <a:solidFill>
                <a:schemeClr val="tx1"/>
              </a:solidFill>
              <a:prstDash val="solid"/>
              <a:round/>
              <a:headEnd type="none" w="med" len="med"/>
              <a:tailEnd type="triangle" w="med" len="med"/>
            </a:ln>
          </p:spPr>
          <p:txBody>
            <a:bodyPr wrap="none" lIns="90000" tIns="46800" rIns="90000" bIns="46800" anchor="ctr">
              <a:spAutoFit/>
            </a:bodyPr>
            <a:lstStyle/>
            <a:p>
              <a:endParaRPr lang="es-ES"/>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2"/>
          <p:cNvSpPr>
            <a:spLocks noGrp="1" noChangeArrowheads="1"/>
          </p:cNvSpPr>
          <p:nvPr>
            <p:ph type="title"/>
          </p:nvPr>
        </p:nvSpPr>
        <p:spPr>
          <a:xfrm>
            <a:off x="742950" y="717550"/>
            <a:ext cx="8415338" cy="884684"/>
          </a:xfrm>
        </p:spPr>
        <p:txBody>
          <a:bodyPr>
            <a:noAutofit/>
          </a:bodyPr>
          <a:lstStyle/>
          <a:p>
            <a:pPr eaLnBrk="1" hangingPunct="1"/>
            <a:r>
              <a:rPr lang="es-ES_tradnl" sz="2800" dirty="0">
                <a:latin typeface="Arial" pitchFamily="34" charset="0"/>
              </a:rPr>
              <a:t>Otros modos de direccionamiento</a:t>
            </a:r>
            <a:br>
              <a:rPr lang="es-ES_tradnl" sz="2800" dirty="0">
                <a:latin typeface="Arial" pitchFamily="34" charset="0"/>
              </a:rPr>
            </a:br>
            <a:endParaRPr lang="es-ES_tradnl" sz="4000" dirty="0">
              <a:latin typeface="Arial" pitchFamily="34" charset="0"/>
            </a:endParaRPr>
          </a:p>
        </p:txBody>
      </p:sp>
      <p:sp>
        <p:nvSpPr>
          <p:cNvPr id="100356" name="Rectangle 3"/>
          <p:cNvSpPr>
            <a:spLocks noGrp="1" noChangeArrowheads="1"/>
          </p:cNvSpPr>
          <p:nvPr>
            <p:ph sz="quarter" idx="1"/>
          </p:nvPr>
        </p:nvSpPr>
        <p:spPr>
          <a:xfrm>
            <a:off x="412750" y="1979613"/>
            <a:ext cx="9075738" cy="4860925"/>
          </a:xfrm>
        </p:spPr>
        <p:txBody>
          <a:bodyPr>
            <a:normAutofit/>
          </a:bodyPr>
          <a:lstStyle/>
          <a:p>
            <a:pPr lvl="1" eaLnBrk="1" hangingPunct="1">
              <a:lnSpc>
                <a:spcPct val="90000"/>
              </a:lnSpc>
              <a:buFontTx/>
              <a:buChar char="•"/>
            </a:pPr>
            <a:r>
              <a:rPr lang="es-ES_tradnl" dirty="0"/>
              <a:t>Direccionamiento </a:t>
            </a:r>
            <a:r>
              <a:rPr lang="es-ES_tradnl" b="1" dirty="0"/>
              <a:t>implícito</a:t>
            </a:r>
            <a:r>
              <a:rPr lang="es-ES_tradnl" dirty="0"/>
              <a:t> .El operando no aparece en la instrucción</a:t>
            </a:r>
          </a:p>
          <a:p>
            <a:pPr lvl="2" eaLnBrk="1" hangingPunct="1">
              <a:lnSpc>
                <a:spcPct val="90000"/>
              </a:lnSpc>
            </a:pPr>
            <a:endParaRPr lang="es-ES_tradnl" dirty="0"/>
          </a:p>
          <a:p>
            <a:pPr lvl="1" eaLnBrk="1" hangingPunct="1">
              <a:lnSpc>
                <a:spcPct val="90000"/>
              </a:lnSpc>
              <a:buFontTx/>
              <a:buChar char="•"/>
            </a:pPr>
            <a:r>
              <a:rPr lang="es-ES_tradnl" b="1" dirty="0"/>
              <a:t>MD inmediato, o literal. </a:t>
            </a:r>
            <a:r>
              <a:rPr lang="es-ES_tradnl" dirty="0"/>
              <a:t>Las instrucciones incluyen el propio dato </a:t>
            </a:r>
          </a:p>
          <a:p>
            <a:pPr lvl="2" eaLnBrk="1" hangingPunct="1">
              <a:buFontTx/>
              <a:buNone/>
            </a:pPr>
            <a:r>
              <a:rPr lang="es-ES_tradnl" b="1" dirty="0"/>
              <a:t>	</a:t>
            </a:r>
            <a:r>
              <a:rPr lang="es-ES_tradnl" sz="2000" dirty="0"/>
              <a:t>Ej.: ADD “dirección destino”, </a:t>
            </a:r>
            <a:r>
              <a:rPr lang="es-ES_tradnl" sz="1500" dirty="0"/>
              <a:t># </a:t>
            </a:r>
            <a:r>
              <a:rPr lang="es-ES_tradnl" sz="2000" b="1" dirty="0"/>
              <a:t>1.5 </a:t>
            </a:r>
            <a:r>
              <a:rPr lang="es-ES_tradnl" sz="2000" dirty="0"/>
              <a:t>, </a:t>
            </a:r>
            <a:r>
              <a:rPr lang="es-ES_tradnl" sz="1500" dirty="0"/>
              <a:t>#</a:t>
            </a:r>
            <a:r>
              <a:rPr lang="es-ES_tradnl" sz="2000" dirty="0"/>
              <a:t> </a:t>
            </a:r>
            <a:r>
              <a:rPr lang="es-ES_tradnl" sz="2000" b="1" dirty="0"/>
              <a:t>3.3</a:t>
            </a:r>
            <a:endParaRPr lang="es-ES_tradnl" sz="2000" dirty="0"/>
          </a:p>
          <a:p>
            <a:pPr lvl="3" eaLnBrk="1" hangingPunct="1">
              <a:buFontTx/>
              <a:buNone/>
            </a:pPr>
            <a:endParaRPr lang="es-ES_tradnl" sz="1800" dirty="0"/>
          </a:p>
          <a:p>
            <a:pPr lvl="1" eaLnBrk="1" hangingPunct="1">
              <a:buFontTx/>
              <a:buChar char="•"/>
            </a:pPr>
            <a:r>
              <a:rPr lang="es-ES_tradnl" b="1" dirty="0"/>
              <a:t>MD relativos. </a:t>
            </a:r>
            <a:r>
              <a:rPr lang="es-ES_tradnl" dirty="0"/>
              <a:t>La posición del dato en memoria se obtiene</a:t>
            </a:r>
          </a:p>
          <a:p>
            <a:pPr lvl="3" eaLnBrk="1" hangingPunct="1">
              <a:buFontTx/>
              <a:buChar char="•"/>
            </a:pPr>
            <a:r>
              <a:rPr lang="es-ES_tradnl" b="1" dirty="0"/>
              <a:t>Sumando,</a:t>
            </a:r>
            <a:endParaRPr lang="es-ES_tradnl" dirty="0"/>
          </a:p>
          <a:p>
            <a:pPr lvl="3" eaLnBrk="1" hangingPunct="1">
              <a:buFontTx/>
              <a:buChar char="•"/>
            </a:pPr>
            <a:r>
              <a:rPr lang="es-ES_tradnl" dirty="0"/>
              <a:t>Encadenando, </a:t>
            </a:r>
          </a:p>
          <a:p>
            <a:pPr lvl="3" eaLnBrk="1" hangingPunct="1">
              <a:buFontTx/>
              <a:buChar char="•"/>
            </a:pPr>
            <a:r>
              <a:rPr lang="es-ES_tradnl" dirty="0"/>
              <a:t>o realizando otra operación elemental (a + </a:t>
            </a:r>
            <a:r>
              <a:rPr lang="es-ES_tradnl" dirty="0" err="1"/>
              <a:t>shift</a:t>
            </a:r>
            <a:r>
              <a:rPr lang="es-ES_tradnl" dirty="0"/>
              <a:t>(b) ) </a:t>
            </a:r>
          </a:p>
          <a:p>
            <a:pPr lvl="2" eaLnBrk="1" hangingPunct="1">
              <a:buFontTx/>
              <a:buNone/>
            </a:pPr>
            <a:r>
              <a:rPr lang="es-ES_tradnl" dirty="0"/>
              <a:t>entre dos (o más) direcciones. </a:t>
            </a:r>
          </a:p>
          <a:p>
            <a:pPr lvl="1" eaLnBrk="1" hangingPunct="1">
              <a:buFontTx/>
              <a:buChar char="•"/>
            </a:pPr>
            <a:endParaRPr lang="es-ES_tradnl" dirty="0"/>
          </a:p>
        </p:txBody>
      </p:sp>
      <p:sp>
        <p:nvSpPr>
          <p:cNvPr id="547845" name="Line 5"/>
          <p:cNvSpPr>
            <a:spLocks noChangeShapeType="1"/>
          </p:cNvSpPr>
          <p:nvPr/>
        </p:nvSpPr>
        <p:spPr bwMode="auto">
          <a:xfrm flipV="1">
            <a:off x="8745538" y="6210300"/>
            <a:ext cx="0" cy="630238"/>
          </a:xfrm>
          <a:prstGeom prst="line">
            <a:avLst/>
          </a:prstGeom>
          <a:noFill/>
          <a:ln w="19050">
            <a:solidFill>
              <a:schemeClr val="tx1"/>
            </a:solidFill>
            <a:round/>
            <a:headEnd/>
            <a:tailEnd type="triangle" w="med" len="med"/>
          </a:ln>
        </p:spPr>
        <p:txBody>
          <a:bodyPr lIns="90000" tIns="46800" rIns="90000" bIns="46800" anchor="ctr">
            <a:spAutoFit/>
          </a:bodyPr>
          <a:lstStyle/>
          <a:p>
            <a:endParaRPr lang="es-ES"/>
          </a:p>
        </p:txBody>
      </p:sp>
      <p:sp>
        <p:nvSpPr>
          <p:cNvPr id="547846" name="Line 6"/>
          <p:cNvSpPr>
            <a:spLocks noChangeShapeType="1"/>
          </p:cNvSpPr>
          <p:nvPr/>
        </p:nvSpPr>
        <p:spPr bwMode="auto">
          <a:xfrm>
            <a:off x="8745538" y="6840538"/>
            <a:ext cx="0" cy="539750"/>
          </a:xfrm>
          <a:prstGeom prst="line">
            <a:avLst/>
          </a:prstGeom>
          <a:noFill/>
          <a:ln w="19050">
            <a:solidFill>
              <a:schemeClr val="tx1"/>
            </a:solidFill>
            <a:round/>
            <a:headEnd/>
            <a:tailEnd type="triangle" w="med" len="med"/>
          </a:ln>
        </p:spPr>
        <p:txBody>
          <a:bodyPr lIns="90000" tIns="46800" rIns="90000" bIns="46800" anchor="ctr">
            <a:spAutoFit/>
          </a:bodyPr>
          <a:lstStyle/>
          <a:p>
            <a:endParaRPr lang="es-ES"/>
          </a:p>
        </p:txBody>
      </p:sp>
      <p:sp>
        <p:nvSpPr>
          <p:cNvPr id="547847" name="Line 7"/>
          <p:cNvSpPr>
            <a:spLocks noChangeShapeType="1"/>
          </p:cNvSpPr>
          <p:nvPr/>
        </p:nvSpPr>
        <p:spPr bwMode="auto">
          <a:xfrm flipV="1">
            <a:off x="8745538" y="5761038"/>
            <a:ext cx="0" cy="1079500"/>
          </a:xfrm>
          <a:prstGeom prst="line">
            <a:avLst/>
          </a:prstGeom>
          <a:noFill/>
          <a:ln w="19050">
            <a:solidFill>
              <a:schemeClr val="tx1"/>
            </a:solidFill>
            <a:round/>
            <a:headEnd/>
            <a:tailEnd type="triangle" w="med" len="med"/>
          </a:ln>
        </p:spPr>
        <p:txBody>
          <a:bodyPr lIns="90000" tIns="46800" rIns="90000" bIns="46800" anchor="ctr">
            <a:spAutoFit/>
          </a:bodyPr>
          <a:lstStyle/>
          <a:p>
            <a:endParaRPr lang="es-ES"/>
          </a:p>
        </p:txBody>
      </p:sp>
      <p:sp>
        <p:nvSpPr>
          <p:cNvPr id="547848" name="Line 8"/>
          <p:cNvSpPr>
            <a:spLocks noChangeShapeType="1"/>
          </p:cNvSpPr>
          <p:nvPr/>
        </p:nvSpPr>
        <p:spPr bwMode="auto">
          <a:xfrm>
            <a:off x="8745538" y="6840538"/>
            <a:ext cx="0" cy="180975"/>
          </a:xfrm>
          <a:prstGeom prst="line">
            <a:avLst/>
          </a:prstGeom>
          <a:noFill/>
          <a:ln w="19050">
            <a:solidFill>
              <a:schemeClr val="tx1"/>
            </a:solidFill>
            <a:round/>
            <a:headEnd/>
            <a:tailEnd type="triangle" w="med" len="med"/>
          </a:ln>
        </p:spPr>
        <p:txBody>
          <a:bodyPr lIns="90000" tIns="46800" rIns="90000" bIns="46800" anchor="ctr">
            <a:spAutoFit/>
          </a:bodyPr>
          <a:lstStyle/>
          <a:p>
            <a:endParaRPr lang="es-ES"/>
          </a:p>
        </p:txBody>
      </p:sp>
      <p:grpSp>
        <p:nvGrpSpPr>
          <p:cNvPr id="2" name="Group 9"/>
          <p:cNvGrpSpPr>
            <a:grpSpLocks/>
          </p:cNvGrpSpPr>
          <p:nvPr/>
        </p:nvGrpSpPr>
        <p:grpSpPr bwMode="auto">
          <a:xfrm>
            <a:off x="7096125" y="3690938"/>
            <a:ext cx="2557463" cy="3779837"/>
            <a:chOff x="4128" y="1968"/>
            <a:chExt cx="1488" cy="2016"/>
          </a:xfrm>
        </p:grpSpPr>
        <p:grpSp>
          <p:nvGrpSpPr>
            <p:cNvPr id="100364" name="Group 10"/>
            <p:cNvGrpSpPr>
              <a:grpSpLocks/>
            </p:cNvGrpSpPr>
            <p:nvPr/>
          </p:nvGrpSpPr>
          <p:grpSpPr bwMode="auto">
            <a:xfrm>
              <a:off x="4654" y="1968"/>
              <a:ext cx="962" cy="2016"/>
              <a:chOff x="4654" y="1968"/>
              <a:chExt cx="962" cy="2016"/>
            </a:xfrm>
          </p:grpSpPr>
          <p:grpSp>
            <p:nvGrpSpPr>
              <p:cNvPr id="100366" name="Group 11"/>
              <p:cNvGrpSpPr>
                <a:grpSpLocks/>
              </p:cNvGrpSpPr>
              <p:nvPr/>
            </p:nvGrpSpPr>
            <p:grpSpPr bwMode="auto">
              <a:xfrm>
                <a:off x="4848" y="1968"/>
                <a:ext cx="768" cy="1008"/>
                <a:chOff x="3648" y="2016"/>
                <a:chExt cx="768" cy="1008"/>
              </a:xfrm>
            </p:grpSpPr>
            <p:sp>
              <p:nvSpPr>
                <p:cNvPr id="100376" name="Rectangle 12"/>
                <p:cNvSpPr>
                  <a:spLocks noChangeArrowheads="1"/>
                </p:cNvSpPr>
                <p:nvPr/>
              </p:nvSpPr>
              <p:spPr bwMode="auto">
                <a:xfrm>
                  <a:off x="3648" y="2016"/>
                  <a:ext cx="768" cy="1008"/>
                </a:xfrm>
                <a:prstGeom prst="rect">
                  <a:avLst/>
                </a:prstGeom>
                <a:noFill/>
                <a:ln w="9525">
                  <a:solidFill>
                    <a:schemeClr val="tx1"/>
                  </a:solidFill>
                  <a:miter lim="800000"/>
                  <a:headEnd/>
                  <a:tailEnd/>
                </a:ln>
              </p:spPr>
              <p:txBody>
                <a:bodyPr lIns="90000" tIns="46800" rIns="90000" bIns="46800" anchor="ctr">
                  <a:spAutoFit/>
                </a:bodyPr>
                <a:lstStyle/>
                <a:p>
                  <a:endParaRPr lang="es-ES"/>
                </a:p>
              </p:txBody>
            </p:sp>
            <p:sp>
              <p:nvSpPr>
                <p:cNvPr id="100377" name="Line 13"/>
                <p:cNvSpPr>
                  <a:spLocks noChangeShapeType="1"/>
                </p:cNvSpPr>
                <p:nvPr/>
              </p:nvSpPr>
              <p:spPr bwMode="auto">
                <a:xfrm>
                  <a:off x="3648" y="2160"/>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100378" name="Line 14"/>
                <p:cNvSpPr>
                  <a:spLocks noChangeShapeType="1"/>
                </p:cNvSpPr>
                <p:nvPr/>
              </p:nvSpPr>
              <p:spPr bwMode="auto">
                <a:xfrm>
                  <a:off x="3648" y="2304"/>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100379" name="Line 15"/>
                <p:cNvSpPr>
                  <a:spLocks noChangeShapeType="1"/>
                </p:cNvSpPr>
                <p:nvPr/>
              </p:nvSpPr>
              <p:spPr bwMode="auto">
                <a:xfrm>
                  <a:off x="3648" y="2448"/>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100380" name="Line 16"/>
                <p:cNvSpPr>
                  <a:spLocks noChangeShapeType="1"/>
                </p:cNvSpPr>
                <p:nvPr/>
              </p:nvSpPr>
              <p:spPr bwMode="auto">
                <a:xfrm>
                  <a:off x="3648" y="2592"/>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100381" name="Line 17"/>
                <p:cNvSpPr>
                  <a:spLocks noChangeShapeType="1"/>
                </p:cNvSpPr>
                <p:nvPr/>
              </p:nvSpPr>
              <p:spPr bwMode="auto">
                <a:xfrm>
                  <a:off x="3648" y="2736"/>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100382" name="Line 18"/>
                <p:cNvSpPr>
                  <a:spLocks noChangeShapeType="1"/>
                </p:cNvSpPr>
                <p:nvPr/>
              </p:nvSpPr>
              <p:spPr bwMode="auto">
                <a:xfrm>
                  <a:off x="3648" y="2880"/>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grpSp>
          <p:sp>
            <p:nvSpPr>
              <p:cNvPr id="100367" name="Freeform 19"/>
              <p:cNvSpPr>
                <a:spLocks/>
              </p:cNvSpPr>
              <p:nvPr/>
            </p:nvSpPr>
            <p:spPr bwMode="auto">
              <a:xfrm>
                <a:off x="4654" y="2770"/>
                <a:ext cx="173" cy="878"/>
              </a:xfrm>
              <a:custGeom>
                <a:avLst/>
                <a:gdLst>
                  <a:gd name="T0" fmla="*/ 0 w 173"/>
                  <a:gd name="T1" fmla="*/ 0 h 878"/>
                  <a:gd name="T2" fmla="*/ 0 w 173"/>
                  <a:gd name="T3" fmla="*/ 878 h 878"/>
                  <a:gd name="T4" fmla="*/ 173 w 173"/>
                  <a:gd name="T5" fmla="*/ 878 h 878"/>
                  <a:gd name="T6" fmla="*/ 0 60000 65536"/>
                  <a:gd name="T7" fmla="*/ 0 60000 65536"/>
                  <a:gd name="T8" fmla="*/ 0 60000 65536"/>
                  <a:gd name="T9" fmla="*/ 0 w 173"/>
                  <a:gd name="T10" fmla="*/ 0 h 878"/>
                  <a:gd name="T11" fmla="*/ 173 w 173"/>
                  <a:gd name="T12" fmla="*/ 878 h 878"/>
                </a:gdLst>
                <a:ahLst/>
                <a:cxnLst>
                  <a:cxn ang="T6">
                    <a:pos x="T0" y="T1"/>
                  </a:cxn>
                  <a:cxn ang="T7">
                    <a:pos x="T2" y="T3"/>
                  </a:cxn>
                  <a:cxn ang="T8">
                    <a:pos x="T4" y="T5"/>
                  </a:cxn>
                </a:cxnLst>
                <a:rect l="T9" t="T10" r="T11" b="T12"/>
                <a:pathLst>
                  <a:path w="173" h="878">
                    <a:moveTo>
                      <a:pt x="0" y="0"/>
                    </a:moveTo>
                    <a:lnTo>
                      <a:pt x="0" y="878"/>
                    </a:lnTo>
                    <a:lnTo>
                      <a:pt x="173" y="878"/>
                    </a:lnTo>
                  </a:path>
                </a:pathLst>
              </a:custGeom>
              <a:noFill/>
              <a:ln w="19050" cap="flat" cmpd="sng">
                <a:solidFill>
                  <a:schemeClr val="tx1"/>
                </a:solidFill>
                <a:prstDash val="solid"/>
                <a:round/>
                <a:headEnd type="none" w="med" len="med"/>
                <a:tailEnd type="triangle" w="med" len="med"/>
              </a:ln>
            </p:spPr>
            <p:txBody>
              <a:bodyPr wrap="none" lIns="90000" tIns="46800" rIns="90000" bIns="46800" anchor="ctr">
                <a:spAutoFit/>
              </a:bodyPr>
              <a:lstStyle/>
              <a:p>
                <a:endParaRPr lang="es-ES"/>
              </a:p>
            </p:txBody>
          </p:sp>
          <p:grpSp>
            <p:nvGrpSpPr>
              <p:cNvPr id="100368" name="Group 20"/>
              <p:cNvGrpSpPr>
                <a:grpSpLocks/>
              </p:cNvGrpSpPr>
              <p:nvPr/>
            </p:nvGrpSpPr>
            <p:grpSpPr bwMode="auto">
              <a:xfrm>
                <a:off x="4848" y="2976"/>
                <a:ext cx="768" cy="1008"/>
                <a:chOff x="3648" y="2016"/>
                <a:chExt cx="768" cy="1008"/>
              </a:xfrm>
            </p:grpSpPr>
            <p:sp>
              <p:nvSpPr>
                <p:cNvPr id="100369" name="Rectangle 21"/>
                <p:cNvSpPr>
                  <a:spLocks noChangeArrowheads="1"/>
                </p:cNvSpPr>
                <p:nvPr/>
              </p:nvSpPr>
              <p:spPr bwMode="auto">
                <a:xfrm>
                  <a:off x="3648" y="2016"/>
                  <a:ext cx="768" cy="1008"/>
                </a:xfrm>
                <a:prstGeom prst="rect">
                  <a:avLst/>
                </a:prstGeom>
                <a:noFill/>
                <a:ln w="9525">
                  <a:solidFill>
                    <a:schemeClr val="tx1"/>
                  </a:solidFill>
                  <a:miter lim="800000"/>
                  <a:headEnd/>
                  <a:tailEnd/>
                </a:ln>
              </p:spPr>
              <p:txBody>
                <a:bodyPr lIns="90000" tIns="46800" rIns="90000" bIns="46800" anchor="ctr">
                  <a:spAutoFit/>
                </a:bodyPr>
                <a:lstStyle/>
                <a:p>
                  <a:endParaRPr lang="es-ES"/>
                </a:p>
              </p:txBody>
            </p:sp>
            <p:sp>
              <p:nvSpPr>
                <p:cNvPr id="100370" name="Line 22"/>
                <p:cNvSpPr>
                  <a:spLocks noChangeShapeType="1"/>
                </p:cNvSpPr>
                <p:nvPr/>
              </p:nvSpPr>
              <p:spPr bwMode="auto">
                <a:xfrm>
                  <a:off x="3648" y="2160"/>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100371" name="Line 23"/>
                <p:cNvSpPr>
                  <a:spLocks noChangeShapeType="1"/>
                </p:cNvSpPr>
                <p:nvPr/>
              </p:nvSpPr>
              <p:spPr bwMode="auto">
                <a:xfrm>
                  <a:off x="3648" y="2304"/>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100372" name="Line 24"/>
                <p:cNvSpPr>
                  <a:spLocks noChangeShapeType="1"/>
                </p:cNvSpPr>
                <p:nvPr/>
              </p:nvSpPr>
              <p:spPr bwMode="auto">
                <a:xfrm>
                  <a:off x="3648" y="2448"/>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100373" name="Line 25"/>
                <p:cNvSpPr>
                  <a:spLocks noChangeShapeType="1"/>
                </p:cNvSpPr>
                <p:nvPr/>
              </p:nvSpPr>
              <p:spPr bwMode="auto">
                <a:xfrm>
                  <a:off x="3648" y="2592"/>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100374" name="Line 26"/>
                <p:cNvSpPr>
                  <a:spLocks noChangeShapeType="1"/>
                </p:cNvSpPr>
                <p:nvPr/>
              </p:nvSpPr>
              <p:spPr bwMode="auto">
                <a:xfrm>
                  <a:off x="3648" y="2736"/>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sp>
              <p:nvSpPr>
                <p:cNvPr id="100375" name="Line 27"/>
                <p:cNvSpPr>
                  <a:spLocks noChangeShapeType="1"/>
                </p:cNvSpPr>
                <p:nvPr/>
              </p:nvSpPr>
              <p:spPr bwMode="auto">
                <a:xfrm>
                  <a:off x="3648" y="2880"/>
                  <a:ext cx="768" cy="0"/>
                </a:xfrm>
                <a:prstGeom prst="line">
                  <a:avLst/>
                </a:prstGeom>
                <a:noFill/>
                <a:ln w="9525">
                  <a:solidFill>
                    <a:schemeClr val="tx1"/>
                  </a:solidFill>
                  <a:round/>
                  <a:headEnd/>
                  <a:tailEnd/>
                </a:ln>
              </p:spPr>
              <p:txBody>
                <a:bodyPr wrap="none" lIns="90000" tIns="46800" rIns="90000" bIns="46800" anchor="ctr">
                  <a:spAutoFit/>
                </a:bodyPr>
                <a:lstStyle/>
                <a:p>
                  <a:endParaRPr lang="es-ES"/>
                </a:p>
              </p:txBody>
            </p:sp>
          </p:grpSp>
        </p:grpSp>
        <p:sp>
          <p:nvSpPr>
            <p:cNvPr id="100365" name="Text Box 28"/>
            <p:cNvSpPr txBox="1">
              <a:spLocks noChangeArrowheads="1"/>
            </p:cNvSpPr>
            <p:nvPr/>
          </p:nvSpPr>
          <p:spPr bwMode="auto">
            <a:xfrm>
              <a:off x="4128" y="3216"/>
              <a:ext cx="480" cy="288"/>
            </a:xfrm>
            <a:prstGeom prst="rect">
              <a:avLst/>
            </a:prstGeom>
            <a:noFill/>
            <a:ln w="19050">
              <a:noFill/>
              <a:miter lim="800000"/>
              <a:headEnd/>
              <a:tailEnd/>
            </a:ln>
          </p:spPr>
          <p:txBody>
            <a:bodyPr lIns="101250" tIns="52650" rIns="101250" bIns="52650">
              <a:spAutoFit/>
            </a:bodyPr>
            <a:lstStyle/>
            <a:p>
              <a:pPr algn="l" defTabSz="1028700" eaLnBrk="0" hangingPunct="0">
                <a:spcBef>
                  <a:spcPct val="50000"/>
                </a:spcBef>
              </a:pPr>
              <a:r>
                <a:rPr lang="es-ES_tradnl" sz="2700"/>
                <a:t>base</a:t>
              </a:r>
              <a:endParaRPr lang="es-ES" sz="2700"/>
            </a:p>
          </p:txBody>
        </p:sp>
      </p:grpSp>
      <p:sp>
        <p:nvSpPr>
          <p:cNvPr id="547869" name="Text Box 29"/>
          <p:cNvSpPr txBox="1">
            <a:spLocks noChangeArrowheads="1"/>
          </p:cNvSpPr>
          <p:nvPr/>
        </p:nvSpPr>
        <p:spPr bwMode="auto">
          <a:xfrm>
            <a:off x="8415338" y="6391275"/>
            <a:ext cx="1485900" cy="250825"/>
          </a:xfrm>
          <a:prstGeom prst="rect">
            <a:avLst/>
          </a:prstGeom>
          <a:noFill/>
          <a:ln w="19050">
            <a:noFill/>
            <a:miter lim="800000"/>
            <a:headEnd/>
            <a:tailEnd/>
          </a:ln>
        </p:spPr>
        <p:txBody>
          <a:bodyPr lIns="0" tIns="0" rIns="0" bIns="0">
            <a:spAutoFit/>
          </a:bodyPr>
          <a:lstStyle/>
          <a:p>
            <a:pPr algn="l" defTabSz="1028700" eaLnBrk="0" hangingPunct="0">
              <a:spcBef>
                <a:spcPct val="50000"/>
              </a:spcBef>
            </a:pPr>
            <a:r>
              <a:rPr lang="es-ES_tradnl" sz="1600"/>
              <a:t>desplazamiento</a:t>
            </a:r>
            <a:endParaRPr lang="es-ES" sz="16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4" fill="hold" grpId="0" nodeType="clickEffect">
                                  <p:stCondLst>
                                    <p:cond delay="0"/>
                                  </p:stCondLst>
                                  <p:childTnLst>
                                    <p:set>
                                      <p:cBhvr>
                                        <p:cTn id="10" dur="1" fill="hold">
                                          <p:stCondLst>
                                            <p:cond delay="0"/>
                                          </p:stCondLst>
                                        </p:cTn>
                                        <p:tgtEl>
                                          <p:spTgt spid="547845"/>
                                        </p:tgtEl>
                                        <p:attrNameLst>
                                          <p:attrName>style.visibility</p:attrName>
                                        </p:attrNameLst>
                                      </p:cBhvr>
                                      <p:to>
                                        <p:strVal val="visible"/>
                                      </p:to>
                                    </p:set>
                                    <p:anim calcmode="lin" valueType="num">
                                      <p:cBhvr>
                                        <p:cTn id="11" dur="500" fill="hold"/>
                                        <p:tgtEl>
                                          <p:spTgt spid="547845"/>
                                        </p:tgtEl>
                                        <p:attrNameLst>
                                          <p:attrName>ppt_x</p:attrName>
                                        </p:attrNameLst>
                                      </p:cBhvr>
                                      <p:tavLst>
                                        <p:tav tm="0">
                                          <p:val>
                                            <p:strVal val="#ppt_x"/>
                                          </p:val>
                                        </p:tav>
                                        <p:tav tm="100000">
                                          <p:val>
                                            <p:strVal val="#ppt_x"/>
                                          </p:val>
                                        </p:tav>
                                      </p:tavLst>
                                    </p:anim>
                                    <p:anim calcmode="lin" valueType="num">
                                      <p:cBhvr>
                                        <p:cTn id="12" dur="500" fill="hold"/>
                                        <p:tgtEl>
                                          <p:spTgt spid="547845"/>
                                        </p:tgtEl>
                                        <p:attrNameLst>
                                          <p:attrName>ppt_y</p:attrName>
                                        </p:attrNameLst>
                                      </p:cBhvr>
                                      <p:tavLst>
                                        <p:tav tm="0">
                                          <p:val>
                                            <p:strVal val="#ppt_y+#ppt_h/2"/>
                                          </p:val>
                                        </p:tav>
                                        <p:tav tm="100000">
                                          <p:val>
                                            <p:strVal val="#ppt_y"/>
                                          </p:val>
                                        </p:tav>
                                      </p:tavLst>
                                    </p:anim>
                                    <p:anim calcmode="lin" valueType="num">
                                      <p:cBhvr>
                                        <p:cTn id="13" dur="500" fill="hold"/>
                                        <p:tgtEl>
                                          <p:spTgt spid="547845"/>
                                        </p:tgtEl>
                                        <p:attrNameLst>
                                          <p:attrName>ppt_w</p:attrName>
                                        </p:attrNameLst>
                                      </p:cBhvr>
                                      <p:tavLst>
                                        <p:tav tm="0">
                                          <p:val>
                                            <p:strVal val="#ppt_w"/>
                                          </p:val>
                                        </p:tav>
                                        <p:tav tm="100000">
                                          <p:val>
                                            <p:strVal val="#ppt_w"/>
                                          </p:val>
                                        </p:tav>
                                      </p:tavLst>
                                    </p:anim>
                                    <p:anim calcmode="lin" valueType="num">
                                      <p:cBhvr>
                                        <p:cTn id="14" dur="500" fill="hold"/>
                                        <p:tgtEl>
                                          <p:spTgt spid="547845"/>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9"/>
                                            </p:cond>
                                          </p:stCondLst>
                                        </p:cTn>
                                        <p:tgtEl>
                                          <p:spTgt spid="547845"/>
                                        </p:tgtEl>
                                        <p:attrNameLst>
                                          <p:attrName>style.visibility</p:attrName>
                                        </p:attrNameLst>
                                      </p:cBhvr>
                                      <p:to>
                                        <p:strVal val="hidden"/>
                                      </p:to>
                                    </p:set>
                                  </p:subTnLst>
                                </p:cTn>
                              </p:par>
                            </p:childTnLst>
                          </p:cTn>
                        </p:par>
                        <p:par>
                          <p:cTn id="15" fill="hold">
                            <p:stCondLst>
                              <p:cond delay="500"/>
                            </p:stCondLst>
                            <p:childTnLst>
                              <p:par>
                                <p:cTn id="16" presetID="17" presetClass="entr" presetSubtype="1" fill="hold" grpId="0" nodeType="afterEffect">
                                  <p:stCondLst>
                                    <p:cond delay="0"/>
                                  </p:stCondLst>
                                  <p:childTnLst>
                                    <p:set>
                                      <p:cBhvr>
                                        <p:cTn id="17" dur="1" fill="hold">
                                          <p:stCondLst>
                                            <p:cond delay="0"/>
                                          </p:stCondLst>
                                        </p:cTn>
                                        <p:tgtEl>
                                          <p:spTgt spid="547846"/>
                                        </p:tgtEl>
                                        <p:attrNameLst>
                                          <p:attrName>style.visibility</p:attrName>
                                        </p:attrNameLst>
                                      </p:cBhvr>
                                      <p:to>
                                        <p:strVal val="visible"/>
                                      </p:to>
                                    </p:set>
                                    <p:anim calcmode="lin" valueType="num">
                                      <p:cBhvr>
                                        <p:cTn id="18" dur="500" fill="hold"/>
                                        <p:tgtEl>
                                          <p:spTgt spid="547846"/>
                                        </p:tgtEl>
                                        <p:attrNameLst>
                                          <p:attrName>ppt_x</p:attrName>
                                        </p:attrNameLst>
                                      </p:cBhvr>
                                      <p:tavLst>
                                        <p:tav tm="0">
                                          <p:val>
                                            <p:strVal val="#ppt_x"/>
                                          </p:val>
                                        </p:tav>
                                        <p:tav tm="100000">
                                          <p:val>
                                            <p:strVal val="#ppt_x"/>
                                          </p:val>
                                        </p:tav>
                                      </p:tavLst>
                                    </p:anim>
                                    <p:anim calcmode="lin" valueType="num">
                                      <p:cBhvr>
                                        <p:cTn id="19" dur="500" fill="hold"/>
                                        <p:tgtEl>
                                          <p:spTgt spid="547846"/>
                                        </p:tgtEl>
                                        <p:attrNameLst>
                                          <p:attrName>ppt_y</p:attrName>
                                        </p:attrNameLst>
                                      </p:cBhvr>
                                      <p:tavLst>
                                        <p:tav tm="0">
                                          <p:val>
                                            <p:strVal val="#ppt_y-#ppt_h/2"/>
                                          </p:val>
                                        </p:tav>
                                        <p:tav tm="100000">
                                          <p:val>
                                            <p:strVal val="#ppt_y"/>
                                          </p:val>
                                        </p:tav>
                                      </p:tavLst>
                                    </p:anim>
                                    <p:anim calcmode="lin" valueType="num">
                                      <p:cBhvr>
                                        <p:cTn id="20" dur="500" fill="hold"/>
                                        <p:tgtEl>
                                          <p:spTgt spid="547846"/>
                                        </p:tgtEl>
                                        <p:attrNameLst>
                                          <p:attrName>ppt_w</p:attrName>
                                        </p:attrNameLst>
                                      </p:cBhvr>
                                      <p:tavLst>
                                        <p:tav tm="0">
                                          <p:val>
                                            <p:strVal val="#ppt_w"/>
                                          </p:val>
                                        </p:tav>
                                        <p:tav tm="100000">
                                          <p:val>
                                            <p:strVal val="#ppt_w"/>
                                          </p:val>
                                        </p:tav>
                                      </p:tavLst>
                                    </p:anim>
                                    <p:anim calcmode="lin" valueType="num">
                                      <p:cBhvr>
                                        <p:cTn id="21" dur="500" fill="hold"/>
                                        <p:tgtEl>
                                          <p:spTgt spid="547846"/>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16"/>
                                            </p:cond>
                                          </p:stCondLst>
                                        </p:cTn>
                                        <p:tgtEl>
                                          <p:spTgt spid="547846"/>
                                        </p:tgtEl>
                                        <p:attrNameLst>
                                          <p:attrName>style.visibility</p:attrName>
                                        </p:attrNameLst>
                                      </p:cBhvr>
                                      <p:to>
                                        <p:strVal val="hidden"/>
                                      </p:to>
                                    </p:set>
                                  </p:subTnLst>
                                </p:cTn>
                              </p:par>
                            </p:childTnLst>
                          </p:cTn>
                        </p:par>
                        <p:par>
                          <p:cTn id="22" fill="hold">
                            <p:stCondLst>
                              <p:cond delay="1000"/>
                            </p:stCondLst>
                            <p:childTnLst>
                              <p:par>
                                <p:cTn id="23" presetID="17" presetClass="entr" presetSubtype="4" fill="hold" grpId="0" nodeType="afterEffect">
                                  <p:stCondLst>
                                    <p:cond delay="0"/>
                                  </p:stCondLst>
                                  <p:childTnLst>
                                    <p:set>
                                      <p:cBhvr>
                                        <p:cTn id="24" dur="1" fill="hold">
                                          <p:stCondLst>
                                            <p:cond delay="0"/>
                                          </p:stCondLst>
                                        </p:cTn>
                                        <p:tgtEl>
                                          <p:spTgt spid="547847"/>
                                        </p:tgtEl>
                                        <p:attrNameLst>
                                          <p:attrName>style.visibility</p:attrName>
                                        </p:attrNameLst>
                                      </p:cBhvr>
                                      <p:to>
                                        <p:strVal val="visible"/>
                                      </p:to>
                                    </p:set>
                                    <p:anim calcmode="lin" valueType="num">
                                      <p:cBhvr>
                                        <p:cTn id="25" dur="500" fill="hold"/>
                                        <p:tgtEl>
                                          <p:spTgt spid="547847"/>
                                        </p:tgtEl>
                                        <p:attrNameLst>
                                          <p:attrName>ppt_x</p:attrName>
                                        </p:attrNameLst>
                                      </p:cBhvr>
                                      <p:tavLst>
                                        <p:tav tm="0">
                                          <p:val>
                                            <p:strVal val="#ppt_x"/>
                                          </p:val>
                                        </p:tav>
                                        <p:tav tm="100000">
                                          <p:val>
                                            <p:strVal val="#ppt_x"/>
                                          </p:val>
                                        </p:tav>
                                      </p:tavLst>
                                    </p:anim>
                                    <p:anim calcmode="lin" valueType="num">
                                      <p:cBhvr>
                                        <p:cTn id="26" dur="500" fill="hold"/>
                                        <p:tgtEl>
                                          <p:spTgt spid="547847"/>
                                        </p:tgtEl>
                                        <p:attrNameLst>
                                          <p:attrName>ppt_y</p:attrName>
                                        </p:attrNameLst>
                                      </p:cBhvr>
                                      <p:tavLst>
                                        <p:tav tm="0">
                                          <p:val>
                                            <p:strVal val="#ppt_y+#ppt_h/2"/>
                                          </p:val>
                                        </p:tav>
                                        <p:tav tm="100000">
                                          <p:val>
                                            <p:strVal val="#ppt_y"/>
                                          </p:val>
                                        </p:tav>
                                      </p:tavLst>
                                    </p:anim>
                                    <p:anim calcmode="lin" valueType="num">
                                      <p:cBhvr>
                                        <p:cTn id="27" dur="500" fill="hold"/>
                                        <p:tgtEl>
                                          <p:spTgt spid="547847"/>
                                        </p:tgtEl>
                                        <p:attrNameLst>
                                          <p:attrName>ppt_w</p:attrName>
                                        </p:attrNameLst>
                                      </p:cBhvr>
                                      <p:tavLst>
                                        <p:tav tm="0">
                                          <p:val>
                                            <p:strVal val="#ppt_w"/>
                                          </p:val>
                                        </p:tav>
                                        <p:tav tm="100000">
                                          <p:val>
                                            <p:strVal val="#ppt_w"/>
                                          </p:val>
                                        </p:tav>
                                      </p:tavLst>
                                    </p:anim>
                                    <p:anim calcmode="lin" valueType="num">
                                      <p:cBhvr>
                                        <p:cTn id="28" dur="500" fill="hold"/>
                                        <p:tgtEl>
                                          <p:spTgt spid="547847"/>
                                        </p:tgtEl>
                                        <p:attrNameLst>
                                          <p:attrName>ppt_h</p:attrName>
                                        </p:attrNameLst>
                                      </p:cBhvr>
                                      <p:tavLst>
                                        <p:tav tm="0">
                                          <p:val>
                                            <p:fltVal val="0"/>
                                          </p:val>
                                        </p:tav>
                                        <p:tav tm="100000">
                                          <p:val>
                                            <p:strVal val="#ppt_h"/>
                                          </p:val>
                                        </p:tav>
                                      </p:tavLst>
                                    </p:anim>
                                  </p:childTnLst>
                                  <p:subTnLst>
                                    <p:set>
                                      <p:cBhvr override="childStyle">
                                        <p:cTn dur="1" fill="hold" display="0" masterRel="sameClick" afterEffect="1">
                                          <p:stCondLst>
                                            <p:cond evt="end" delay="0">
                                              <p:tn val="23"/>
                                            </p:cond>
                                          </p:stCondLst>
                                        </p:cTn>
                                        <p:tgtEl>
                                          <p:spTgt spid="547847"/>
                                        </p:tgtEl>
                                        <p:attrNameLst>
                                          <p:attrName>style.visibility</p:attrName>
                                        </p:attrNameLst>
                                      </p:cBhvr>
                                      <p:to>
                                        <p:strVal val="hidden"/>
                                      </p:to>
                                    </p:set>
                                  </p:subTnLst>
                                </p:cTn>
                              </p:par>
                            </p:childTnLst>
                          </p:cTn>
                        </p:par>
                        <p:par>
                          <p:cTn id="29" fill="hold">
                            <p:stCondLst>
                              <p:cond delay="1500"/>
                            </p:stCondLst>
                            <p:childTnLst>
                              <p:par>
                                <p:cTn id="30" presetID="17" presetClass="entr" presetSubtype="1" fill="hold" grpId="0" nodeType="afterEffect">
                                  <p:stCondLst>
                                    <p:cond delay="0"/>
                                  </p:stCondLst>
                                  <p:childTnLst>
                                    <p:set>
                                      <p:cBhvr>
                                        <p:cTn id="31" dur="1" fill="hold">
                                          <p:stCondLst>
                                            <p:cond delay="0"/>
                                          </p:stCondLst>
                                        </p:cTn>
                                        <p:tgtEl>
                                          <p:spTgt spid="547848"/>
                                        </p:tgtEl>
                                        <p:attrNameLst>
                                          <p:attrName>style.visibility</p:attrName>
                                        </p:attrNameLst>
                                      </p:cBhvr>
                                      <p:to>
                                        <p:strVal val="visible"/>
                                      </p:to>
                                    </p:set>
                                    <p:anim calcmode="lin" valueType="num">
                                      <p:cBhvr>
                                        <p:cTn id="32" dur="500" fill="hold"/>
                                        <p:tgtEl>
                                          <p:spTgt spid="547848"/>
                                        </p:tgtEl>
                                        <p:attrNameLst>
                                          <p:attrName>ppt_x</p:attrName>
                                        </p:attrNameLst>
                                      </p:cBhvr>
                                      <p:tavLst>
                                        <p:tav tm="0">
                                          <p:val>
                                            <p:strVal val="#ppt_x"/>
                                          </p:val>
                                        </p:tav>
                                        <p:tav tm="100000">
                                          <p:val>
                                            <p:strVal val="#ppt_x"/>
                                          </p:val>
                                        </p:tav>
                                      </p:tavLst>
                                    </p:anim>
                                    <p:anim calcmode="lin" valueType="num">
                                      <p:cBhvr>
                                        <p:cTn id="33" dur="500" fill="hold"/>
                                        <p:tgtEl>
                                          <p:spTgt spid="547848"/>
                                        </p:tgtEl>
                                        <p:attrNameLst>
                                          <p:attrName>ppt_y</p:attrName>
                                        </p:attrNameLst>
                                      </p:cBhvr>
                                      <p:tavLst>
                                        <p:tav tm="0">
                                          <p:val>
                                            <p:strVal val="#ppt_y-#ppt_h/2"/>
                                          </p:val>
                                        </p:tav>
                                        <p:tav tm="100000">
                                          <p:val>
                                            <p:strVal val="#ppt_y"/>
                                          </p:val>
                                        </p:tav>
                                      </p:tavLst>
                                    </p:anim>
                                    <p:anim calcmode="lin" valueType="num">
                                      <p:cBhvr>
                                        <p:cTn id="34" dur="500" fill="hold"/>
                                        <p:tgtEl>
                                          <p:spTgt spid="547848"/>
                                        </p:tgtEl>
                                        <p:attrNameLst>
                                          <p:attrName>ppt_w</p:attrName>
                                        </p:attrNameLst>
                                      </p:cBhvr>
                                      <p:tavLst>
                                        <p:tav tm="0">
                                          <p:val>
                                            <p:strVal val="#ppt_w"/>
                                          </p:val>
                                        </p:tav>
                                        <p:tav tm="100000">
                                          <p:val>
                                            <p:strVal val="#ppt_w"/>
                                          </p:val>
                                        </p:tav>
                                      </p:tavLst>
                                    </p:anim>
                                    <p:anim calcmode="lin" valueType="num">
                                      <p:cBhvr>
                                        <p:cTn id="35" dur="500" fill="hold"/>
                                        <p:tgtEl>
                                          <p:spTgt spid="547848"/>
                                        </p:tgtEl>
                                        <p:attrNameLst>
                                          <p:attrName>ppt_h</p:attrName>
                                        </p:attrNameLst>
                                      </p:cBhvr>
                                      <p:tavLst>
                                        <p:tav tm="0">
                                          <p:val>
                                            <p:fltVal val="0"/>
                                          </p:val>
                                        </p:tav>
                                        <p:tav tm="100000">
                                          <p:val>
                                            <p:strVal val="#ppt_h"/>
                                          </p:val>
                                        </p:tav>
                                      </p:tavLst>
                                    </p:anim>
                                  </p:childTnLst>
                                </p:cTn>
                              </p:par>
                            </p:childTnLst>
                          </p:cTn>
                        </p:par>
                        <p:par>
                          <p:cTn id="36" fill="hold">
                            <p:stCondLst>
                              <p:cond delay="2000"/>
                            </p:stCondLst>
                            <p:childTnLst>
                              <p:par>
                                <p:cTn id="37" presetID="1" presetClass="entr" presetSubtype="0" fill="hold" grpId="0" nodeType="afterEffect">
                                  <p:stCondLst>
                                    <p:cond delay="0"/>
                                  </p:stCondLst>
                                  <p:childTnLst>
                                    <p:set>
                                      <p:cBhvr>
                                        <p:cTn id="38" dur="1" fill="hold">
                                          <p:stCondLst>
                                            <p:cond delay="499"/>
                                          </p:stCondLst>
                                        </p:cTn>
                                        <p:tgtEl>
                                          <p:spTgt spid="547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5" grpId="0" animBg="1"/>
      <p:bldP spid="547846" grpId="0" animBg="1"/>
      <p:bldP spid="547847" grpId="0" animBg="1"/>
      <p:bldP spid="547848" grpId="0" animBg="1"/>
      <p:bldP spid="547869"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486123" y="269875"/>
            <a:ext cx="9145015" cy="1349375"/>
          </a:xfrm>
        </p:spPr>
        <p:txBody>
          <a:bodyPr>
            <a:normAutofit/>
          </a:bodyPr>
          <a:lstStyle/>
          <a:p>
            <a:pPr eaLnBrk="1" hangingPunct="1"/>
            <a:r>
              <a:rPr lang="es-ES_tradnl" sz="2800" dirty="0"/>
              <a:t>Direccionamiento relativos: muchos sabores, pero…</a:t>
            </a:r>
            <a:endParaRPr lang="es-ES_tradnl" sz="4400" dirty="0">
              <a:latin typeface="Arial" pitchFamily="34" charset="0"/>
            </a:endParaRPr>
          </a:p>
        </p:txBody>
      </p:sp>
      <p:graphicFrame>
        <p:nvGraphicFramePr>
          <p:cNvPr id="4098" name="Object 3"/>
          <p:cNvGraphicFramePr>
            <a:graphicFrameLocks noGrp="1" noChangeAspect="1"/>
          </p:cNvGraphicFramePr>
          <p:nvPr>
            <p:ph sz="quarter" idx="1"/>
          </p:nvPr>
        </p:nvGraphicFramePr>
        <p:xfrm>
          <a:off x="1247775" y="2563813"/>
          <a:ext cx="7405688" cy="3584575"/>
        </p:xfrm>
        <a:graphic>
          <a:graphicData uri="http://schemas.openxmlformats.org/presentationml/2006/ole">
            <mc:AlternateContent xmlns:mc="http://schemas.openxmlformats.org/markup-compatibility/2006">
              <mc:Choice xmlns:v="urn:schemas-microsoft-com:vml" Requires="v">
                <p:oleObj name="Documento" r:id="rId3" imgW="7405200" imgH="3583800" progId="Word.Document.8">
                  <p:embed/>
                </p:oleObj>
              </mc:Choice>
              <mc:Fallback>
                <p:oleObj name="Documento" r:id="rId3" imgW="7405200" imgH="3583800" progId="Word.Document.8">
                  <p:embed/>
                  <p:pic>
                    <p:nvPicPr>
                      <p:cNvPr id="409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7775" y="2563813"/>
                        <a:ext cx="7405688" cy="3584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lecha derecha 1"/>
          <p:cNvSpPr/>
          <p:nvPr/>
        </p:nvSpPr>
        <p:spPr>
          <a:xfrm>
            <a:off x="414115" y="3186410"/>
            <a:ext cx="72008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379" name="Rectangle 2"/>
          <p:cNvSpPr>
            <a:spLocks noGrp="1" noChangeArrowheads="1"/>
          </p:cNvSpPr>
          <p:nvPr>
            <p:ph type="title"/>
          </p:nvPr>
        </p:nvSpPr>
        <p:spPr/>
        <p:txBody>
          <a:bodyPr/>
          <a:lstStyle/>
          <a:p>
            <a:pPr eaLnBrk="1" hangingPunct="1"/>
            <a:r>
              <a:rPr lang="es-ES_tradnl" sz="2000">
                <a:latin typeface="Arial" pitchFamily="34" charset="0"/>
              </a:rPr>
              <a:t>Especificación del modo de direccionamiento</a:t>
            </a:r>
            <a:br>
              <a:rPr lang="es-ES_tradnl" sz="2000">
                <a:latin typeface="Arial" pitchFamily="34" charset="0"/>
              </a:rPr>
            </a:br>
            <a:endParaRPr lang="es-ES_tradnl">
              <a:latin typeface="Arial" pitchFamily="34" charset="0"/>
            </a:endParaRPr>
          </a:p>
        </p:txBody>
      </p:sp>
      <p:sp>
        <p:nvSpPr>
          <p:cNvPr id="101380" name="Text Box 3"/>
          <p:cNvSpPr txBox="1">
            <a:spLocks noChangeArrowheads="1"/>
          </p:cNvSpPr>
          <p:nvPr/>
        </p:nvSpPr>
        <p:spPr bwMode="auto">
          <a:xfrm>
            <a:off x="742950" y="1711325"/>
            <a:ext cx="8745538" cy="5675313"/>
          </a:xfrm>
          <a:prstGeom prst="rect">
            <a:avLst/>
          </a:prstGeom>
          <a:noFill/>
          <a:ln w="9525">
            <a:noFill/>
            <a:miter lim="800000"/>
            <a:headEnd/>
            <a:tailEnd/>
          </a:ln>
        </p:spPr>
        <p:txBody>
          <a:bodyPr lIns="100191" tIns="50095" rIns="100191" bIns="50095">
            <a:spAutoFit/>
          </a:bodyPr>
          <a:lstStyle/>
          <a:p>
            <a:pPr marL="215900" indent="-215900" algn="l" defTabSz="1001713" eaLnBrk="0" hangingPunct="0">
              <a:spcBef>
                <a:spcPct val="50000"/>
              </a:spcBef>
              <a:buFontTx/>
              <a:buChar char="•"/>
            </a:pPr>
            <a:r>
              <a:rPr lang="es-ES_tradnl" sz="2600" dirty="0"/>
              <a:t>En lenguaje ensamblador, existe una simbología especial para diferenciar los modos de direccionamiento:</a:t>
            </a:r>
          </a:p>
          <a:p>
            <a:pPr marL="630238" lvl="1" indent="-128588" algn="l" defTabSz="1001713" eaLnBrk="0" hangingPunct="0">
              <a:spcBef>
                <a:spcPct val="50000"/>
              </a:spcBef>
            </a:pPr>
            <a:r>
              <a:rPr lang="es-ES_tradnl" sz="2200" dirty="0"/>
              <a:t>LD RG3, #23</a:t>
            </a:r>
          </a:p>
          <a:p>
            <a:pPr marL="630238" lvl="1" indent="-128588" algn="l" defTabSz="1001713" eaLnBrk="0" hangingPunct="0">
              <a:spcBef>
                <a:spcPct val="50000"/>
              </a:spcBef>
            </a:pPr>
            <a:r>
              <a:rPr lang="es-ES_tradnl" sz="2200" dirty="0"/>
              <a:t>ADD RG5, 28(RG4)</a:t>
            </a:r>
          </a:p>
          <a:p>
            <a:pPr marL="215900" indent="-215900" algn="l" defTabSz="1001713" eaLnBrk="0" hangingPunct="0">
              <a:spcBef>
                <a:spcPct val="50000"/>
              </a:spcBef>
              <a:buFontTx/>
              <a:buChar char="•"/>
            </a:pPr>
            <a:r>
              <a:rPr lang="es-ES_tradnl" sz="2600" dirty="0"/>
              <a:t>El uso de etiquetas para las direcciones absolutas permite la reubicación del código</a:t>
            </a:r>
          </a:p>
          <a:p>
            <a:pPr marL="630238" lvl="1" indent="-128588" algn="l" defTabSz="1001713" eaLnBrk="0" hangingPunct="0">
              <a:spcBef>
                <a:spcPct val="50000"/>
              </a:spcBef>
            </a:pPr>
            <a:r>
              <a:rPr lang="es-ES_tradnl" sz="2200" dirty="0"/>
              <a:t>LD R2, </a:t>
            </a:r>
            <a:r>
              <a:rPr lang="es-ES_tradnl" sz="2200" i="1" dirty="0"/>
              <a:t>edad</a:t>
            </a:r>
            <a:endParaRPr lang="es-ES_tradnl" sz="2200" dirty="0"/>
          </a:p>
          <a:p>
            <a:pPr marL="215900" indent="-215900" algn="l" defTabSz="1001713" eaLnBrk="0" hangingPunct="0">
              <a:spcBef>
                <a:spcPct val="50000"/>
              </a:spcBef>
              <a:buFontTx/>
              <a:buChar char="•"/>
            </a:pPr>
            <a:r>
              <a:rPr lang="es-ES_tradnl" sz="2600" dirty="0"/>
              <a:t>Diferentes ensambladores, distintos símbolos</a:t>
            </a:r>
          </a:p>
          <a:p>
            <a:pPr marL="215900" indent="-215900" algn="l" defTabSz="1001713" eaLnBrk="0" hangingPunct="0">
              <a:spcBef>
                <a:spcPct val="50000"/>
              </a:spcBef>
              <a:buFontTx/>
              <a:buChar char="•"/>
            </a:pPr>
            <a:r>
              <a:rPr lang="es-ES_tradnl" sz="2600" dirty="0"/>
              <a:t>Un estándar: IEEE-694</a:t>
            </a:r>
          </a:p>
          <a:p>
            <a:pPr marL="215900" indent="-215900" algn="l" defTabSz="1001713" eaLnBrk="0" hangingPunct="0">
              <a:spcBef>
                <a:spcPct val="50000"/>
              </a:spcBef>
              <a:buFontTx/>
              <a:buChar char="•"/>
            </a:pPr>
            <a:endParaRPr lang="es-ES_tradnl" sz="2000" dirty="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eaLnBrk="1" hangingPunct="1"/>
            <a:r>
              <a:rPr lang="es-ES_tradnl" sz="1800">
                <a:latin typeface="Arial" pitchFamily="34" charset="0"/>
              </a:rPr>
              <a:t>Especificación del modo de direccionamiento</a:t>
            </a:r>
            <a:br>
              <a:rPr lang="es-ES_tradnl" sz="1800">
                <a:latin typeface="Arial" pitchFamily="34" charset="0"/>
              </a:rPr>
            </a:br>
            <a:endParaRPr lang="es-ES_tradnl">
              <a:latin typeface="Arial" pitchFamily="34" charset="0"/>
            </a:endParaRPr>
          </a:p>
        </p:txBody>
      </p:sp>
      <p:graphicFrame>
        <p:nvGraphicFramePr>
          <p:cNvPr id="5122" name="Object 3"/>
          <p:cNvGraphicFramePr>
            <a:graphicFrameLocks noChangeAspect="1"/>
          </p:cNvGraphicFramePr>
          <p:nvPr/>
        </p:nvGraphicFramePr>
        <p:xfrm>
          <a:off x="198438" y="2106613"/>
          <a:ext cx="10369550" cy="3706812"/>
        </p:xfrm>
        <a:graphic>
          <a:graphicData uri="http://schemas.openxmlformats.org/presentationml/2006/ole">
            <mc:AlternateContent xmlns:mc="http://schemas.openxmlformats.org/markup-compatibility/2006">
              <mc:Choice xmlns:v="urn:schemas-microsoft-com:vml" Requires="v">
                <p:oleObj name="Documento" r:id="rId3" imgW="8341777" imgH="2983144" progId="Word.Document.8">
                  <p:embed/>
                </p:oleObj>
              </mc:Choice>
              <mc:Fallback>
                <p:oleObj name="Documento" r:id="rId3" imgW="8341777" imgH="2983144" progId="Word.Document.8">
                  <p:embed/>
                  <p:pic>
                    <p:nvPicPr>
                      <p:cNvPr id="5122"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38" y="2106613"/>
                        <a:ext cx="10369550" cy="370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742950" y="0"/>
            <a:ext cx="8415338" cy="1350963"/>
          </a:xfrm>
        </p:spPr>
        <p:txBody>
          <a:bodyPr/>
          <a:lstStyle/>
          <a:p>
            <a:pPr eaLnBrk="1" hangingPunct="1"/>
            <a:r>
              <a:rPr lang="es-ES_tradnl"/>
              <a:t>2.2 Clasificación de la información</a:t>
            </a:r>
            <a:endParaRPr lang="es-ES"/>
          </a:p>
        </p:txBody>
      </p:sp>
      <p:sp>
        <p:nvSpPr>
          <p:cNvPr id="19460" name="Rectangle 3"/>
          <p:cNvSpPr>
            <a:spLocks noGrp="1" noChangeArrowheads="1"/>
          </p:cNvSpPr>
          <p:nvPr>
            <p:ph sz="quarter" idx="1"/>
          </p:nvPr>
        </p:nvSpPr>
        <p:spPr>
          <a:xfrm>
            <a:off x="846163" y="1890266"/>
            <a:ext cx="8415338" cy="4860925"/>
          </a:xfrm>
        </p:spPr>
        <p:txBody>
          <a:bodyPr>
            <a:normAutofit fontScale="92500" lnSpcReduction="20000"/>
          </a:bodyPr>
          <a:lstStyle/>
          <a:p>
            <a:pPr eaLnBrk="1" hangingPunct="1">
              <a:lnSpc>
                <a:spcPct val="90000"/>
              </a:lnSpc>
            </a:pPr>
            <a:r>
              <a:rPr lang="es-ES_tradnl" sz="3000" dirty="0"/>
              <a:t>Datos</a:t>
            </a:r>
          </a:p>
          <a:p>
            <a:pPr lvl="1" eaLnBrk="1" hangingPunct="1">
              <a:lnSpc>
                <a:spcPct val="90000"/>
              </a:lnSpc>
            </a:pPr>
            <a:r>
              <a:rPr lang="es-ES_tradnl" dirty="0"/>
              <a:t>Numéricos</a:t>
            </a:r>
          </a:p>
          <a:p>
            <a:pPr lvl="2" eaLnBrk="1" hangingPunct="1">
              <a:lnSpc>
                <a:spcPct val="90000"/>
              </a:lnSpc>
            </a:pPr>
            <a:r>
              <a:rPr lang="es-ES_tradnl" sz="2400" dirty="0"/>
              <a:t>Naturales (sin signo)</a:t>
            </a:r>
          </a:p>
          <a:p>
            <a:pPr lvl="3" eaLnBrk="1" hangingPunct="1">
              <a:lnSpc>
                <a:spcPct val="90000"/>
              </a:lnSpc>
            </a:pPr>
            <a:r>
              <a:rPr lang="es-ES_tradnl" dirty="0"/>
              <a:t>No posicionales</a:t>
            </a:r>
          </a:p>
          <a:p>
            <a:pPr lvl="3" eaLnBrk="1" hangingPunct="1">
              <a:lnSpc>
                <a:spcPct val="90000"/>
              </a:lnSpc>
            </a:pPr>
            <a:r>
              <a:rPr lang="es-ES_tradnl" dirty="0"/>
              <a:t>Posicionales</a:t>
            </a:r>
          </a:p>
          <a:p>
            <a:pPr lvl="2" eaLnBrk="1" hangingPunct="1">
              <a:lnSpc>
                <a:spcPct val="90000"/>
              </a:lnSpc>
            </a:pPr>
            <a:r>
              <a:rPr lang="es-ES_tradnl" sz="2400" dirty="0"/>
              <a:t>Enteros (con signo)</a:t>
            </a:r>
          </a:p>
          <a:p>
            <a:pPr lvl="3" eaLnBrk="1" hangingPunct="1">
              <a:lnSpc>
                <a:spcPct val="90000"/>
              </a:lnSpc>
            </a:pPr>
            <a:r>
              <a:rPr lang="es-ES_tradnl" dirty="0"/>
              <a:t>Signo-Magnitud</a:t>
            </a:r>
          </a:p>
          <a:p>
            <a:pPr lvl="3" eaLnBrk="1" hangingPunct="1">
              <a:lnSpc>
                <a:spcPct val="90000"/>
              </a:lnSpc>
            </a:pPr>
            <a:r>
              <a:rPr lang="es-ES_tradnl" dirty="0"/>
              <a:t>Negativos en complemento a 1, a 2</a:t>
            </a:r>
          </a:p>
          <a:p>
            <a:pPr lvl="3" eaLnBrk="1" hangingPunct="1">
              <a:lnSpc>
                <a:spcPct val="90000"/>
              </a:lnSpc>
            </a:pPr>
            <a:r>
              <a:rPr lang="es-ES_tradnl" dirty="0"/>
              <a:t>En exceso</a:t>
            </a:r>
          </a:p>
          <a:p>
            <a:pPr lvl="2" eaLnBrk="1" hangingPunct="1">
              <a:lnSpc>
                <a:spcPct val="90000"/>
              </a:lnSpc>
            </a:pPr>
            <a:r>
              <a:rPr lang="es-ES_tradnl" sz="2400" dirty="0"/>
              <a:t>Punto flotante (subconjunto de los reales) IEEE-754</a:t>
            </a:r>
          </a:p>
          <a:p>
            <a:pPr lvl="1" eaLnBrk="1" hangingPunct="1">
              <a:lnSpc>
                <a:spcPct val="90000"/>
              </a:lnSpc>
            </a:pPr>
            <a:r>
              <a:rPr lang="es-ES_tradnl" dirty="0"/>
              <a:t>Alfanuméricos</a:t>
            </a:r>
          </a:p>
          <a:p>
            <a:pPr lvl="3" eaLnBrk="1" hangingPunct="1">
              <a:lnSpc>
                <a:spcPct val="90000"/>
              </a:lnSpc>
            </a:pPr>
            <a:r>
              <a:rPr lang="es-ES_tradnl" dirty="0"/>
              <a:t>ASCII</a:t>
            </a:r>
          </a:p>
          <a:p>
            <a:pPr lvl="3" eaLnBrk="1" hangingPunct="1">
              <a:lnSpc>
                <a:spcPct val="90000"/>
              </a:lnSpc>
            </a:pPr>
            <a:r>
              <a:rPr lang="es-ES_tradnl" dirty="0"/>
              <a:t>Unicode</a:t>
            </a:r>
          </a:p>
          <a:p>
            <a:pPr lvl="3" eaLnBrk="1" hangingPunct="1">
              <a:lnSpc>
                <a:spcPct val="90000"/>
              </a:lnSpc>
            </a:pPr>
            <a:endParaRPr lang="es-ES_tradnl" dirty="0"/>
          </a:p>
          <a:p>
            <a:pPr eaLnBrk="1" hangingPunct="1">
              <a:lnSpc>
                <a:spcPct val="90000"/>
              </a:lnSpc>
            </a:pPr>
            <a:r>
              <a:rPr lang="es-ES_tradnl" sz="3000" dirty="0"/>
              <a:t>Instrucciones</a:t>
            </a:r>
          </a:p>
          <a:p>
            <a:pPr lvl="1" eaLnBrk="1" hangingPunct="1">
              <a:lnSpc>
                <a:spcPct val="90000"/>
              </a:lnSpc>
            </a:pPr>
            <a:endParaRPr lang="es-E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noChangeArrowheads="1"/>
          </p:cNvSpPr>
          <p:nvPr>
            <p:ph type="title"/>
          </p:nvPr>
        </p:nvSpPr>
        <p:spPr/>
        <p:txBody>
          <a:bodyPr/>
          <a:lstStyle/>
          <a:p>
            <a:pPr eaLnBrk="1" hangingPunct="1"/>
            <a:r>
              <a:rPr lang="es-ES_tradnl" sz="1800"/>
              <a:t>Juntándolo todo:</a:t>
            </a:r>
            <a:br>
              <a:rPr lang="es-ES_tradnl" sz="1800"/>
            </a:br>
            <a:r>
              <a:rPr lang="es-ES_tradnl" sz="4800"/>
              <a:t>La instrucción</a:t>
            </a:r>
            <a:endParaRPr lang="es-ES_tradnl"/>
          </a:p>
        </p:txBody>
      </p:sp>
      <p:sp>
        <p:nvSpPr>
          <p:cNvPr id="101379" name="Text Box 3"/>
          <p:cNvSpPr txBox="1">
            <a:spLocks noChangeArrowheads="1"/>
          </p:cNvSpPr>
          <p:nvPr/>
        </p:nvSpPr>
        <p:spPr bwMode="auto">
          <a:xfrm>
            <a:off x="330200" y="3240088"/>
            <a:ext cx="2640013" cy="571500"/>
          </a:xfrm>
          <a:prstGeom prst="rect">
            <a:avLst/>
          </a:prstGeom>
          <a:solidFill>
            <a:srgbClr val="FF9900"/>
          </a:solidFill>
          <a:ln w="9525">
            <a:solidFill>
              <a:schemeClr val="tx1"/>
            </a:solidFill>
            <a:miter lim="800000"/>
            <a:headEnd/>
            <a:tailEnd/>
          </a:ln>
        </p:spPr>
        <p:txBody>
          <a:bodyPr lIns="98613" tIns="51279" rIns="98613" bIns="51279">
            <a:spAutoFit/>
          </a:bodyPr>
          <a:lstStyle/>
          <a:p>
            <a:pPr algn="l" defTabSz="1001713" eaLnBrk="0" hangingPunct="0">
              <a:spcBef>
                <a:spcPct val="50000"/>
              </a:spcBef>
            </a:pPr>
            <a:r>
              <a:rPr lang="es-ES_tradnl" sz="2600" dirty="0"/>
              <a:t>Código Operación</a:t>
            </a:r>
          </a:p>
        </p:txBody>
      </p:sp>
      <p:sp>
        <p:nvSpPr>
          <p:cNvPr id="101380" name="Text Box 4"/>
          <p:cNvSpPr txBox="1">
            <a:spLocks noChangeArrowheads="1"/>
          </p:cNvSpPr>
          <p:nvPr/>
        </p:nvSpPr>
        <p:spPr bwMode="auto">
          <a:xfrm>
            <a:off x="2970213" y="3240088"/>
            <a:ext cx="2227262" cy="571500"/>
          </a:xfrm>
          <a:prstGeom prst="rect">
            <a:avLst/>
          </a:prstGeom>
          <a:solidFill>
            <a:srgbClr val="99CC00"/>
          </a:solidFill>
          <a:ln w="9525">
            <a:solidFill>
              <a:schemeClr val="tx1"/>
            </a:solidFill>
            <a:miter lim="800000"/>
            <a:headEnd/>
            <a:tailEnd/>
          </a:ln>
        </p:spPr>
        <p:txBody>
          <a:bodyPr lIns="0" tIns="51279" rIns="0" bIns="51279">
            <a:spAutoFit/>
          </a:bodyPr>
          <a:lstStyle/>
          <a:p>
            <a:pPr defTabSz="1001713" eaLnBrk="0" hangingPunct="0">
              <a:spcBef>
                <a:spcPct val="50000"/>
              </a:spcBef>
            </a:pPr>
            <a:r>
              <a:rPr lang="es-ES_tradnl" sz="2600"/>
              <a:t>dirección_op_1</a:t>
            </a:r>
          </a:p>
        </p:txBody>
      </p:sp>
      <p:sp>
        <p:nvSpPr>
          <p:cNvPr id="101381" name="Text Box 5"/>
          <p:cNvSpPr txBox="1">
            <a:spLocks noChangeArrowheads="1"/>
          </p:cNvSpPr>
          <p:nvPr/>
        </p:nvSpPr>
        <p:spPr bwMode="auto">
          <a:xfrm>
            <a:off x="5197475" y="3240088"/>
            <a:ext cx="2228850" cy="571500"/>
          </a:xfrm>
          <a:prstGeom prst="rect">
            <a:avLst/>
          </a:prstGeom>
          <a:solidFill>
            <a:srgbClr val="99CC00"/>
          </a:solidFill>
          <a:ln w="9525">
            <a:solidFill>
              <a:schemeClr val="tx1"/>
            </a:solidFill>
            <a:miter lim="800000"/>
            <a:headEnd/>
            <a:tailEnd/>
          </a:ln>
        </p:spPr>
        <p:txBody>
          <a:bodyPr lIns="0" tIns="51279" rIns="0" bIns="51279">
            <a:spAutoFit/>
          </a:bodyPr>
          <a:lstStyle/>
          <a:p>
            <a:pPr defTabSz="1001713" eaLnBrk="0" hangingPunct="0">
              <a:spcBef>
                <a:spcPct val="50000"/>
              </a:spcBef>
            </a:pPr>
            <a:r>
              <a:rPr lang="es-ES_tradnl" sz="2600"/>
              <a:t>dirección_op_2</a:t>
            </a:r>
          </a:p>
        </p:txBody>
      </p:sp>
      <p:sp>
        <p:nvSpPr>
          <p:cNvPr id="101382" name="Text Box 6"/>
          <p:cNvSpPr txBox="1">
            <a:spLocks noChangeArrowheads="1"/>
          </p:cNvSpPr>
          <p:nvPr/>
        </p:nvSpPr>
        <p:spPr bwMode="auto">
          <a:xfrm>
            <a:off x="7426325" y="3240088"/>
            <a:ext cx="2227263" cy="571500"/>
          </a:xfrm>
          <a:prstGeom prst="rect">
            <a:avLst/>
          </a:prstGeom>
          <a:solidFill>
            <a:srgbClr val="99CC00"/>
          </a:solidFill>
          <a:ln w="9525">
            <a:solidFill>
              <a:schemeClr val="tx1"/>
            </a:solidFill>
            <a:miter lim="800000"/>
            <a:headEnd/>
            <a:tailEnd/>
          </a:ln>
        </p:spPr>
        <p:txBody>
          <a:bodyPr lIns="0" tIns="51279" rIns="0" bIns="51279">
            <a:spAutoFit/>
          </a:bodyPr>
          <a:lstStyle/>
          <a:p>
            <a:pPr defTabSz="1001713" eaLnBrk="0" hangingPunct="0">
              <a:spcBef>
                <a:spcPct val="50000"/>
              </a:spcBef>
            </a:pPr>
            <a:r>
              <a:rPr lang="es-ES_tradnl" sz="2600"/>
              <a:t>dirección_op_3</a:t>
            </a:r>
          </a:p>
        </p:txBody>
      </p:sp>
      <p:sp>
        <p:nvSpPr>
          <p:cNvPr id="101383" name="Text Box 7"/>
          <p:cNvSpPr txBox="1">
            <a:spLocks noChangeArrowheads="1"/>
          </p:cNvSpPr>
          <p:nvPr/>
        </p:nvSpPr>
        <p:spPr bwMode="auto">
          <a:xfrm>
            <a:off x="2722563" y="4140200"/>
            <a:ext cx="1003300" cy="412750"/>
          </a:xfrm>
          <a:prstGeom prst="rect">
            <a:avLst/>
          </a:prstGeom>
          <a:noFill/>
          <a:ln w="6350">
            <a:solidFill>
              <a:schemeClr val="tx1"/>
            </a:solidFill>
            <a:miter lim="800000"/>
            <a:headEnd/>
            <a:tailEnd/>
          </a:ln>
        </p:spPr>
        <p:txBody>
          <a:bodyPr lIns="98613" tIns="51279" rIns="98613" bIns="51279">
            <a:spAutoFit/>
          </a:bodyPr>
          <a:lstStyle/>
          <a:p>
            <a:pPr algn="l" defTabSz="1001713" eaLnBrk="0" hangingPunct="0">
              <a:spcBef>
                <a:spcPct val="50000"/>
              </a:spcBef>
            </a:pPr>
            <a:r>
              <a:rPr lang="es-ES_tradnl" sz="2000"/>
              <a:t>000101</a:t>
            </a:r>
          </a:p>
        </p:txBody>
      </p:sp>
      <p:sp>
        <p:nvSpPr>
          <p:cNvPr id="101384" name="Text Box 8"/>
          <p:cNvSpPr txBox="1">
            <a:spLocks noChangeArrowheads="1"/>
          </p:cNvSpPr>
          <p:nvPr/>
        </p:nvSpPr>
        <p:spPr bwMode="auto">
          <a:xfrm>
            <a:off x="1484313" y="4140200"/>
            <a:ext cx="1238250" cy="560388"/>
          </a:xfrm>
          <a:prstGeom prst="rect">
            <a:avLst/>
          </a:prstGeom>
          <a:noFill/>
          <a:ln w="6350">
            <a:noFill/>
            <a:miter lim="800000"/>
            <a:headEnd/>
            <a:tailEnd/>
          </a:ln>
        </p:spPr>
        <p:txBody>
          <a:bodyPr lIns="98613" tIns="51279" rIns="98613" bIns="51279">
            <a:spAutoFit/>
          </a:bodyPr>
          <a:lstStyle/>
          <a:p>
            <a:pPr algn="l" defTabSz="1001713" eaLnBrk="0" hangingPunct="0">
              <a:spcBef>
                <a:spcPct val="50000"/>
              </a:spcBef>
            </a:pPr>
            <a:r>
              <a:rPr lang="es-ES_tradnl" sz="2600"/>
              <a:t>Ej.:</a:t>
            </a:r>
          </a:p>
        </p:txBody>
      </p:sp>
      <p:sp>
        <p:nvSpPr>
          <p:cNvPr id="101385" name="Text Box 9"/>
          <p:cNvSpPr txBox="1">
            <a:spLocks noChangeArrowheads="1"/>
          </p:cNvSpPr>
          <p:nvPr/>
        </p:nvSpPr>
        <p:spPr bwMode="auto">
          <a:xfrm>
            <a:off x="3795713" y="4140200"/>
            <a:ext cx="1371600" cy="414338"/>
          </a:xfrm>
          <a:prstGeom prst="rect">
            <a:avLst/>
          </a:prstGeom>
          <a:noFill/>
          <a:ln w="6350">
            <a:solidFill>
              <a:schemeClr val="tx1"/>
            </a:solidFill>
            <a:miter lim="800000"/>
            <a:headEnd/>
            <a:tailEnd/>
          </a:ln>
        </p:spPr>
        <p:txBody>
          <a:bodyPr lIns="98613" tIns="51279" rIns="98613" bIns="51279">
            <a:spAutoFit/>
          </a:bodyPr>
          <a:lstStyle/>
          <a:p>
            <a:pPr algn="l" defTabSz="1001713" eaLnBrk="0" hangingPunct="0">
              <a:spcBef>
                <a:spcPct val="50000"/>
              </a:spcBef>
            </a:pPr>
            <a:r>
              <a:rPr lang="es-ES_tradnl" sz="2000"/>
              <a:t>01110101</a:t>
            </a:r>
            <a:endParaRPr lang="es-ES_tradnl" sz="2600"/>
          </a:p>
        </p:txBody>
      </p:sp>
      <p:sp>
        <p:nvSpPr>
          <p:cNvPr id="101386" name="Text Box 10"/>
          <p:cNvSpPr txBox="1">
            <a:spLocks noChangeArrowheads="1"/>
          </p:cNvSpPr>
          <p:nvPr/>
        </p:nvSpPr>
        <p:spPr bwMode="auto">
          <a:xfrm>
            <a:off x="5197475" y="4140200"/>
            <a:ext cx="1409700" cy="412750"/>
          </a:xfrm>
          <a:prstGeom prst="rect">
            <a:avLst/>
          </a:prstGeom>
          <a:noFill/>
          <a:ln w="6350">
            <a:solidFill>
              <a:schemeClr val="tx1"/>
            </a:solidFill>
            <a:miter lim="800000"/>
            <a:headEnd/>
            <a:tailEnd/>
          </a:ln>
        </p:spPr>
        <p:txBody>
          <a:bodyPr lIns="98613" tIns="51279" rIns="98613" bIns="51279">
            <a:spAutoFit/>
          </a:bodyPr>
          <a:lstStyle/>
          <a:p>
            <a:pPr algn="l" defTabSz="1001713" eaLnBrk="0" hangingPunct="0">
              <a:spcBef>
                <a:spcPct val="50000"/>
              </a:spcBef>
            </a:pPr>
            <a:r>
              <a:rPr lang="es-ES_tradnl" sz="2000"/>
              <a:t>000101101</a:t>
            </a:r>
          </a:p>
        </p:txBody>
      </p:sp>
      <p:sp>
        <p:nvSpPr>
          <p:cNvPr id="101387" name="Text Box 11"/>
          <p:cNvSpPr txBox="1">
            <a:spLocks noChangeArrowheads="1"/>
          </p:cNvSpPr>
          <p:nvPr/>
        </p:nvSpPr>
        <p:spPr bwMode="auto">
          <a:xfrm>
            <a:off x="6750050" y="4122738"/>
            <a:ext cx="1441450" cy="412750"/>
          </a:xfrm>
          <a:prstGeom prst="rect">
            <a:avLst/>
          </a:prstGeom>
          <a:noFill/>
          <a:ln w="6350">
            <a:solidFill>
              <a:schemeClr val="tx1"/>
            </a:solidFill>
            <a:miter lim="800000"/>
            <a:headEnd/>
            <a:tailEnd/>
          </a:ln>
        </p:spPr>
        <p:txBody>
          <a:bodyPr lIns="98613" tIns="51279" rIns="98613" bIns="51279">
            <a:spAutoFit/>
          </a:bodyPr>
          <a:lstStyle/>
          <a:p>
            <a:pPr algn="l" defTabSz="1001713" eaLnBrk="0" hangingPunct="0">
              <a:spcBef>
                <a:spcPct val="50000"/>
              </a:spcBef>
            </a:pPr>
            <a:r>
              <a:rPr lang="es-ES_tradnl" sz="2000"/>
              <a:t>000111011</a:t>
            </a:r>
          </a:p>
        </p:txBody>
      </p:sp>
      <p:sp>
        <p:nvSpPr>
          <p:cNvPr id="101388" name="Text Box 12"/>
          <p:cNvSpPr txBox="1">
            <a:spLocks noChangeArrowheads="1"/>
          </p:cNvSpPr>
          <p:nvPr/>
        </p:nvSpPr>
        <p:spPr bwMode="auto">
          <a:xfrm>
            <a:off x="2474913" y="4681538"/>
            <a:ext cx="1816100" cy="571500"/>
          </a:xfrm>
          <a:prstGeom prst="rect">
            <a:avLst/>
          </a:prstGeom>
          <a:solidFill>
            <a:srgbClr val="99CC00"/>
          </a:solidFill>
          <a:ln w="9525">
            <a:solidFill>
              <a:schemeClr val="tx1"/>
            </a:solidFill>
            <a:miter lim="800000"/>
            <a:headEnd/>
            <a:tailEnd/>
          </a:ln>
        </p:spPr>
        <p:txBody>
          <a:bodyPr lIns="0" tIns="51279" rIns="0" bIns="51279">
            <a:spAutoFit/>
          </a:bodyPr>
          <a:lstStyle/>
          <a:p>
            <a:pPr defTabSz="1001713" eaLnBrk="0" hangingPunct="0">
              <a:spcBef>
                <a:spcPct val="50000"/>
              </a:spcBef>
            </a:pPr>
            <a:r>
              <a:rPr lang="es-ES_tradnl" sz="2600"/>
              <a:t>Modo Dir.</a:t>
            </a:r>
          </a:p>
        </p:txBody>
      </p:sp>
      <p:sp>
        <p:nvSpPr>
          <p:cNvPr id="101389" name="Text Box 13"/>
          <p:cNvSpPr txBox="1">
            <a:spLocks noChangeArrowheads="1"/>
          </p:cNvSpPr>
          <p:nvPr/>
        </p:nvSpPr>
        <p:spPr bwMode="auto">
          <a:xfrm>
            <a:off x="4291013" y="4681538"/>
            <a:ext cx="1319212" cy="571500"/>
          </a:xfrm>
          <a:prstGeom prst="rect">
            <a:avLst/>
          </a:prstGeom>
          <a:solidFill>
            <a:srgbClr val="99CC00"/>
          </a:solidFill>
          <a:ln w="9525">
            <a:solidFill>
              <a:schemeClr val="tx1"/>
            </a:solidFill>
            <a:miter lim="800000"/>
            <a:headEnd/>
            <a:tailEnd/>
          </a:ln>
        </p:spPr>
        <p:txBody>
          <a:bodyPr lIns="0" tIns="51279" rIns="0" bIns="51279">
            <a:spAutoFit/>
          </a:bodyPr>
          <a:lstStyle/>
          <a:p>
            <a:pPr defTabSz="1001713" eaLnBrk="0" hangingPunct="0">
              <a:spcBef>
                <a:spcPct val="50000"/>
              </a:spcBef>
            </a:pPr>
            <a:r>
              <a:rPr lang="es-ES_tradnl" sz="2600"/>
              <a:t>Reg. Id.</a:t>
            </a:r>
          </a:p>
        </p:txBody>
      </p:sp>
      <p:sp>
        <p:nvSpPr>
          <p:cNvPr id="101390" name="Text Box 14"/>
          <p:cNvSpPr txBox="1">
            <a:spLocks noChangeArrowheads="1"/>
          </p:cNvSpPr>
          <p:nvPr/>
        </p:nvSpPr>
        <p:spPr bwMode="auto">
          <a:xfrm>
            <a:off x="5610225" y="4681538"/>
            <a:ext cx="2228850" cy="571500"/>
          </a:xfrm>
          <a:prstGeom prst="rect">
            <a:avLst/>
          </a:prstGeom>
          <a:solidFill>
            <a:srgbClr val="99CC00"/>
          </a:solidFill>
          <a:ln w="9525">
            <a:solidFill>
              <a:schemeClr val="tx1"/>
            </a:solidFill>
            <a:miter lim="800000"/>
            <a:headEnd/>
            <a:tailEnd/>
          </a:ln>
        </p:spPr>
        <p:txBody>
          <a:bodyPr lIns="0" tIns="51279" rIns="0" bIns="51279">
            <a:spAutoFit/>
          </a:bodyPr>
          <a:lstStyle/>
          <a:p>
            <a:pPr defTabSz="1001713" eaLnBrk="0" hangingPunct="0">
              <a:spcBef>
                <a:spcPct val="50000"/>
              </a:spcBef>
            </a:pPr>
            <a:r>
              <a:rPr lang="es-ES_tradnl" sz="2600"/>
              <a:t>Dato numérico</a:t>
            </a:r>
          </a:p>
        </p:txBody>
      </p:sp>
      <p:sp>
        <p:nvSpPr>
          <p:cNvPr id="101391" name="Freeform 15"/>
          <p:cNvSpPr>
            <a:spLocks/>
          </p:cNvSpPr>
          <p:nvPr/>
        </p:nvSpPr>
        <p:spPr bwMode="auto">
          <a:xfrm>
            <a:off x="2430463" y="3259138"/>
            <a:ext cx="5364162" cy="1441450"/>
          </a:xfrm>
          <a:custGeom>
            <a:avLst/>
            <a:gdLst>
              <a:gd name="T0" fmla="*/ 851307931 w 3120"/>
              <a:gd name="T1" fmla="*/ 0 h 1152"/>
              <a:gd name="T2" fmla="*/ 0 w 3120"/>
              <a:gd name="T3" fmla="*/ 1803626686 h 1152"/>
              <a:gd name="T4" fmla="*/ 2147483647 w 3120"/>
              <a:gd name="T5" fmla="*/ 1803626686 h 1152"/>
              <a:gd name="T6" fmla="*/ 2147483647 w 3120"/>
              <a:gd name="T7" fmla="*/ 0 h 1152"/>
              <a:gd name="T8" fmla="*/ 851307931 w 3120"/>
              <a:gd name="T9" fmla="*/ 0 h 1152"/>
              <a:gd name="T10" fmla="*/ 0 60000 65536"/>
              <a:gd name="T11" fmla="*/ 0 60000 65536"/>
              <a:gd name="T12" fmla="*/ 0 60000 65536"/>
              <a:gd name="T13" fmla="*/ 0 60000 65536"/>
              <a:gd name="T14" fmla="*/ 0 60000 65536"/>
              <a:gd name="T15" fmla="*/ 0 w 3120"/>
              <a:gd name="T16" fmla="*/ 0 h 1152"/>
              <a:gd name="T17" fmla="*/ 3120 w 3120"/>
              <a:gd name="T18" fmla="*/ 1152 h 1152"/>
            </a:gdLst>
            <a:ahLst/>
            <a:cxnLst>
              <a:cxn ang="T10">
                <a:pos x="T0" y="T1"/>
              </a:cxn>
              <a:cxn ang="T11">
                <a:pos x="T2" y="T3"/>
              </a:cxn>
              <a:cxn ang="T12">
                <a:pos x="T4" y="T5"/>
              </a:cxn>
              <a:cxn ang="T13">
                <a:pos x="T6" y="T7"/>
              </a:cxn>
              <a:cxn ang="T14">
                <a:pos x="T8" y="T9"/>
              </a:cxn>
            </a:cxnLst>
            <a:rect l="T15" t="T16" r="T17" b="T18"/>
            <a:pathLst>
              <a:path w="3120" h="1152">
                <a:moveTo>
                  <a:pt x="288" y="0"/>
                </a:moveTo>
                <a:lnTo>
                  <a:pt x="0" y="1152"/>
                </a:lnTo>
                <a:lnTo>
                  <a:pt x="3120" y="1152"/>
                </a:lnTo>
                <a:lnTo>
                  <a:pt x="1584" y="0"/>
                </a:lnTo>
                <a:lnTo>
                  <a:pt x="288" y="0"/>
                </a:lnTo>
                <a:close/>
              </a:path>
            </a:pathLst>
          </a:custGeom>
          <a:solidFill>
            <a:srgbClr val="99CC00">
              <a:alpha val="10196"/>
            </a:srgbClr>
          </a:solidFill>
          <a:ln w="9525" cap="flat" cmpd="sng">
            <a:solidFill>
              <a:schemeClr val="tx1"/>
            </a:solidFill>
            <a:prstDash val="solid"/>
            <a:round/>
            <a:headEnd/>
            <a:tailEnd/>
          </a:ln>
        </p:spPr>
        <p:txBody>
          <a:bodyPr lIns="90000" tIns="46800" rIns="90000" bIns="46800" anchor="ctr">
            <a:spAutoFit/>
          </a:bodyPr>
          <a:lstStyle/>
          <a:p>
            <a:endParaRPr lang="es-ES"/>
          </a:p>
        </p:txBody>
      </p:sp>
      <p:sp>
        <p:nvSpPr>
          <p:cNvPr id="101392" name="Text Box 16"/>
          <p:cNvSpPr txBox="1">
            <a:spLocks noChangeArrowheads="1"/>
          </p:cNvSpPr>
          <p:nvPr/>
        </p:nvSpPr>
        <p:spPr bwMode="auto">
          <a:xfrm>
            <a:off x="5527675" y="5400675"/>
            <a:ext cx="3465513" cy="1282700"/>
          </a:xfrm>
          <a:prstGeom prst="rect">
            <a:avLst/>
          </a:prstGeom>
          <a:noFill/>
          <a:ln w="9525">
            <a:noFill/>
            <a:miter lim="800000"/>
            <a:headEnd/>
            <a:tailEnd/>
          </a:ln>
        </p:spPr>
        <p:txBody>
          <a:bodyPr lIns="98613" tIns="51279" rIns="98613" bIns="51279">
            <a:spAutoFit/>
          </a:bodyPr>
          <a:lstStyle/>
          <a:p>
            <a:pPr algn="l" defTabSz="1001713" eaLnBrk="0" hangingPunct="0">
              <a:lnSpc>
                <a:spcPct val="80000"/>
              </a:lnSpc>
              <a:spcBef>
                <a:spcPct val="50000"/>
              </a:spcBef>
              <a:buFont typeface="Wingdings" pitchFamily="2" charset="2"/>
              <a:buChar char="ü"/>
            </a:pPr>
            <a:r>
              <a:rPr lang="es-ES_tradnl" sz="2000"/>
              <a:t>Una dirección</a:t>
            </a:r>
          </a:p>
          <a:p>
            <a:pPr algn="l" defTabSz="1001713" eaLnBrk="0" hangingPunct="0">
              <a:lnSpc>
                <a:spcPct val="80000"/>
              </a:lnSpc>
              <a:spcBef>
                <a:spcPct val="50000"/>
              </a:spcBef>
              <a:buFont typeface="Wingdings" pitchFamily="2" charset="2"/>
              <a:buChar char="ü"/>
            </a:pPr>
            <a:r>
              <a:rPr lang="es-ES_tradnl" sz="2000"/>
              <a:t>Un valor constante</a:t>
            </a:r>
          </a:p>
          <a:p>
            <a:pPr algn="l" defTabSz="1001713" eaLnBrk="0" hangingPunct="0">
              <a:lnSpc>
                <a:spcPct val="80000"/>
              </a:lnSpc>
              <a:spcBef>
                <a:spcPct val="50000"/>
              </a:spcBef>
              <a:buFont typeface="Wingdings" pitchFamily="2" charset="2"/>
              <a:buChar char="ü"/>
            </a:pPr>
            <a:r>
              <a:rPr lang="es-ES_tradnl" sz="2000"/>
              <a:t>Un desplazamiento</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379"/>
                                        </p:tgtEl>
                                        <p:attrNameLst>
                                          <p:attrName>style.visibility</p:attrName>
                                        </p:attrNameLst>
                                      </p:cBhvr>
                                      <p:to>
                                        <p:strVal val="visible"/>
                                      </p:to>
                                    </p:set>
                                    <p:animEffect transition="in" filter="wipe(left)">
                                      <p:cBhvr>
                                        <p:cTn id="7" dur="500"/>
                                        <p:tgtEl>
                                          <p:spTgt spid="10137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01384"/>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499"/>
                                          </p:stCondLst>
                                        </p:cTn>
                                        <p:tgtEl>
                                          <p:spTgt spid="101383"/>
                                        </p:tgtEl>
                                        <p:attrNameLst>
                                          <p:attrName>style.visibility</p:attrName>
                                        </p:attrNameLst>
                                      </p:cBhvr>
                                      <p:to>
                                        <p:strVal val="visible"/>
                                      </p:to>
                                    </p:set>
                                  </p:childTnLst>
                                </p:cTn>
                              </p:par>
                            </p:childTnLst>
                          </p:cTn>
                        </p:par>
                        <p:par>
                          <p:cTn id="14" fill="hold">
                            <p:stCondLst>
                              <p:cond delay="1500"/>
                            </p:stCondLst>
                            <p:childTnLst>
                              <p:par>
                                <p:cTn id="15" presetID="22" presetClass="entr" presetSubtype="8" fill="hold" grpId="0" nodeType="afterEffect">
                                  <p:stCondLst>
                                    <p:cond delay="1000"/>
                                  </p:stCondLst>
                                  <p:childTnLst>
                                    <p:set>
                                      <p:cBhvr>
                                        <p:cTn id="16" dur="1" fill="hold">
                                          <p:stCondLst>
                                            <p:cond delay="0"/>
                                          </p:stCondLst>
                                        </p:cTn>
                                        <p:tgtEl>
                                          <p:spTgt spid="101380"/>
                                        </p:tgtEl>
                                        <p:attrNameLst>
                                          <p:attrName>style.visibility</p:attrName>
                                        </p:attrNameLst>
                                      </p:cBhvr>
                                      <p:to>
                                        <p:strVal val="visible"/>
                                      </p:to>
                                    </p:set>
                                    <p:animEffect transition="in" filter="wipe(left)">
                                      <p:cBhvr>
                                        <p:cTn id="17" dur="500"/>
                                        <p:tgtEl>
                                          <p:spTgt spid="101380"/>
                                        </p:tgtEl>
                                      </p:cBhvr>
                                    </p:animEffect>
                                  </p:childTnLst>
                                </p:cTn>
                              </p:par>
                            </p:childTnLst>
                          </p:cTn>
                        </p:par>
                        <p:par>
                          <p:cTn id="18" fill="hold">
                            <p:stCondLst>
                              <p:cond delay="3000"/>
                            </p:stCondLst>
                            <p:childTnLst>
                              <p:par>
                                <p:cTn id="19" presetID="1" presetClass="entr" presetSubtype="0" fill="hold" grpId="0" nodeType="afterEffect">
                                  <p:stCondLst>
                                    <p:cond delay="0"/>
                                  </p:stCondLst>
                                  <p:childTnLst>
                                    <p:set>
                                      <p:cBhvr>
                                        <p:cTn id="20" dur="1" fill="hold">
                                          <p:stCondLst>
                                            <p:cond delay="499"/>
                                          </p:stCondLst>
                                        </p:cTn>
                                        <p:tgtEl>
                                          <p:spTgt spid="101385"/>
                                        </p:tgtEl>
                                        <p:attrNameLst>
                                          <p:attrName>style.visibility</p:attrName>
                                        </p:attrNameLst>
                                      </p:cBhvr>
                                      <p:to>
                                        <p:strVal val="visible"/>
                                      </p:to>
                                    </p:set>
                                  </p:childTnLst>
                                </p:cTn>
                              </p:par>
                            </p:childTnLst>
                          </p:cTn>
                        </p:par>
                        <p:par>
                          <p:cTn id="21" fill="hold">
                            <p:stCondLst>
                              <p:cond delay="3500"/>
                            </p:stCondLst>
                            <p:childTnLst>
                              <p:par>
                                <p:cTn id="22" presetID="22" presetClass="entr" presetSubtype="8" fill="hold" grpId="0" nodeType="afterEffect">
                                  <p:stCondLst>
                                    <p:cond delay="1000"/>
                                  </p:stCondLst>
                                  <p:childTnLst>
                                    <p:set>
                                      <p:cBhvr>
                                        <p:cTn id="23" dur="1" fill="hold">
                                          <p:stCondLst>
                                            <p:cond delay="0"/>
                                          </p:stCondLst>
                                        </p:cTn>
                                        <p:tgtEl>
                                          <p:spTgt spid="101381"/>
                                        </p:tgtEl>
                                        <p:attrNameLst>
                                          <p:attrName>style.visibility</p:attrName>
                                        </p:attrNameLst>
                                      </p:cBhvr>
                                      <p:to>
                                        <p:strVal val="visible"/>
                                      </p:to>
                                    </p:set>
                                    <p:animEffect transition="in" filter="wipe(left)">
                                      <p:cBhvr>
                                        <p:cTn id="24" dur="500"/>
                                        <p:tgtEl>
                                          <p:spTgt spid="101381"/>
                                        </p:tgtEl>
                                      </p:cBhvr>
                                    </p:animEffect>
                                  </p:childTnLst>
                                </p:cTn>
                              </p:par>
                            </p:childTnLst>
                          </p:cTn>
                        </p:par>
                        <p:par>
                          <p:cTn id="25" fill="hold">
                            <p:stCondLst>
                              <p:cond delay="5000"/>
                            </p:stCondLst>
                            <p:childTnLst>
                              <p:par>
                                <p:cTn id="26" presetID="1" presetClass="entr" presetSubtype="0" fill="hold" grpId="0" nodeType="afterEffect">
                                  <p:stCondLst>
                                    <p:cond delay="0"/>
                                  </p:stCondLst>
                                  <p:childTnLst>
                                    <p:set>
                                      <p:cBhvr>
                                        <p:cTn id="27" dur="1" fill="hold">
                                          <p:stCondLst>
                                            <p:cond delay="499"/>
                                          </p:stCondLst>
                                        </p:cTn>
                                        <p:tgtEl>
                                          <p:spTgt spid="101386"/>
                                        </p:tgtEl>
                                        <p:attrNameLst>
                                          <p:attrName>style.visibility</p:attrName>
                                        </p:attrNameLst>
                                      </p:cBhvr>
                                      <p:to>
                                        <p:strVal val="visible"/>
                                      </p:to>
                                    </p:set>
                                  </p:childTnLst>
                                </p:cTn>
                              </p:par>
                            </p:childTnLst>
                          </p:cTn>
                        </p:par>
                        <p:par>
                          <p:cTn id="28" fill="hold">
                            <p:stCondLst>
                              <p:cond delay="5500"/>
                            </p:stCondLst>
                            <p:childTnLst>
                              <p:par>
                                <p:cTn id="29" presetID="22" presetClass="entr" presetSubtype="8" fill="hold" grpId="0" nodeType="afterEffect">
                                  <p:stCondLst>
                                    <p:cond delay="1000"/>
                                  </p:stCondLst>
                                  <p:childTnLst>
                                    <p:set>
                                      <p:cBhvr>
                                        <p:cTn id="30" dur="1" fill="hold">
                                          <p:stCondLst>
                                            <p:cond delay="0"/>
                                          </p:stCondLst>
                                        </p:cTn>
                                        <p:tgtEl>
                                          <p:spTgt spid="101382"/>
                                        </p:tgtEl>
                                        <p:attrNameLst>
                                          <p:attrName>style.visibility</p:attrName>
                                        </p:attrNameLst>
                                      </p:cBhvr>
                                      <p:to>
                                        <p:strVal val="visible"/>
                                      </p:to>
                                    </p:set>
                                    <p:animEffect transition="in" filter="wipe(left)">
                                      <p:cBhvr>
                                        <p:cTn id="31" dur="500"/>
                                        <p:tgtEl>
                                          <p:spTgt spid="101382"/>
                                        </p:tgtEl>
                                      </p:cBhvr>
                                    </p:animEffect>
                                  </p:childTnLst>
                                </p:cTn>
                              </p:par>
                            </p:childTnLst>
                          </p:cTn>
                        </p:par>
                        <p:par>
                          <p:cTn id="32" fill="hold">
                            <p:stCondLst>
                              <p:cond delay="7000"/>
                            </p:stCondLst>
                            <p:childTnLst>
                              <p:par>
                                <p:cTn id="33" presetID="1" presetClass="entr" presetSubtype="0" fill="hold" grpId="0" nodeType="afterEffect">
                                  <p:stCondLst>
                                    <p:cond delay="0"/>
                                  </p:stCondLst>
                                  <p:childTnLst>
                                    <p:set>
                                      <p:cBhvr>
                                        <p:cTn id="34" dur="1" fill="hold">
                                          <p:stCondLst>
                                            <p:cond delay="499"/>
                                          </p:stCondLst>
                                        </p:cTn>
                                        <p:tgtEl>
                                          <p:spTgt spid="10138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01391"/>
                                        </p:tgtEl>
                                        <p:attrNameLst>
                                          <p:attrName>style.visibility</p:attrName>
                                        </p:attrNameLst>
                                      </p:cBhvr>
                                      <p:to>
                                        <p:strVal val="visible"/>
                                      </p:to>
                                    </p:set>
                                    <p:animEffect transition="in" filter="wipe(up)">
                                      <p:cBhvr>
                                        <p:cTn id="39" dur="500"/>
                                        <p:tgtEl>
                                          <p:spTgt spid="101391"/>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101388"/>
                                        </p:tgtEl>
                                        <p:attrNameLst>
                                          <p:attrName>style.visibility</p:attrName>
                                        </p:attrNameLst>
                                      </p:cBhvr>
                                      <p:to>
                                        <p:strVal val="visible"/>
                                      </p:to>
                                    </p:set>
                                    <p:animEffect transition="in" filter="wipe(up)">
                                      <p:cBhvr>
                                        <p:cTn id="43" dur="500"/>
                                        <p:tgtEl>
                                          <p:spTgt spid="101388"/>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101389"/>
                                        </p:tgtEl>
                                        <p:attrNameLst>
                                          <p:attrName>style.visibility</p:attrName>
                                        </p:attrNameLst>
                                      </p:cBhvr>
                                      <p:to>
                                        <p:strVal val="visible"/>
                                      </p:to>
                                    </p:set>
                                    <p:animEffect transition="in" filter="wipe(up)">
                                      <p:cBhvr>
                                        <p:cTn id="47" dur="500"/>
                                        <p:tgtEl>
                                          <p:spTgt spid="101389"/>
                                        </p:tgtEl>
                                      </p:cBhvr>
                                    </p:animEffect>
                                  </p:childTnLst>
                                </p:cTn>
                              </p:par>
                            </p:childTnLst>
                          </p:cTn>
                        </p:par>
                        <p:par>
                          <p:cTn id="48" fill="hold">
                            <p:stCondLst>
                              <p:cond delay="1500"/>
                            </p:stCondLst>
                            <p:childTnLst>
                              <p:par>
                                <p:cTn id="49" presetID="22" presetClass="entr" presetSubtype="1" fill="hold" grpId="0" nodeType="afterEffect">
                                  <p:stCondLst>
                                    <p:cond delay="0"/>
                                  </p:stCondLst>
                                  <p:childTnLst>
                                    <p:set>
                                      <p:cBhvr>
                                        <p:cTn id="50" dur="1" fill="hold">
                                          <p:stCondLst>
                                            <p:cond delay="0"/>
                                          </p:stCondLst>
                                        </p:cTn>
                                        <p:tgtEl>
                                          <p:spTgt spid="101390"/>
                                        </p:tgtEl>
                                        <p:attrNameLst>
                                          <p:attrName>style.visibility</p:attrName>
                                        </p:attrNameLst>
                                      </p:cBhvr>
                                      <p:to>
                                        <p:strVal val="visible"/>
                                      </p:to>
                                    </p:set>
                                    <p:animEffect transition="in" filter="wipe(up)">
                                      <p:cBhvr>
                                        <p:cTn id="51" dur="500"/>
                                        <p:tgtEl>
                                          <p:spTgt spid="101390"/>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01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animBg="1" autoUpdateAnimBg="0"/>
      <p:bldP spid="101380" grpId="0" animBg="1" autoUpdateAnimBg="0"/>
      <p:bldP spid="101381" grpId="0" animBg="1" autoUpdateAnimBg="0"/>
      <p:bldP spid="101382" grpId="0" animBg="1" autoUpdateAnimBg="0"/>
      <p:bldP spid="101383" grpId="0" animBg="1" autoUpdateAnimBg="0"/>
      <p:bldP spid="101384" grpId="0" autoUpdateAnimBg="0"/>
      <p:bldP spid="101385" grpId="0" animBg="1" autoUpdateAnimBg="0"/>
      <p:bldP spid="101386" grpId="0" animBg="1" autoUpdateAnimBg="0"/>
      <p:bldP spid="101387" grpId="0" animBg="1" autoUpdateAnimBg="0"/>
      <p:bldP spid="101388" grpId="0" animBg="1" autoUpdateAnimBg="0"/>
      <p:bldP spid="101389" grpId="0" animBg="1" autoUpdateAnimBg="0"/>
      <p:bldP spid="101390" grpId="0" animBg="1" autoUpdateAnimBg="0"/>
      <p:bldP spid="101391" grpId="0" animBg="1"/>
      <p:bldP spid="101392"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ChangeArrowheads="1"/>
          </p:cNvSpPr>
          <p:nvPr>
            <p:ph type="subTitle" idx="1"/>
          </p:nvPr>
        </p:nvSpPr>
        <p:spPr>
          <a:xfrm>
            <a:off x="1854275" y="4194522"/>
            <a:ext cx="6929438" cy="2070100"/>
          </a:xfrm>
        </p:spPr>
        <p:txBody>
          <a:bodyPr>
            <a:normAutofit/>
          </a:bodyPr>
          <a:lstStyle/>
          <a:p>
            <a:pPr eaLnBrk="1" hangingPunct="1"/>
            <a:r>
              <a:rPr lang="es-ES_tradnl" sz="4800" dirty="0"/>
              <a:t>Formato de las Instrucciones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Longitud de la instrucción</a:t>
            </a:r>
          </a:p>
        </p:txBody>
      </p:sp>
      <p:sp>
        <p:nvSpPr>
          <p:cNvPr id="3" name="2 Marcador de contenido"/>
          <p:cNvSpPr>
            <a:spLocks noGrp="1"/>
          </p:cNvSpPr>
          <p:nvPr>
            <p:ph idx="1"/>
          </p:nvPr>
        </p:nvSpPr>
        <p:spPr/>
        <p:txBody>
          <a:bodyPr/>
          <a:lstStyle/>
          <a:p>
            <a:r>
              <a:rPr lang="es-ES" dirty="0"/>
              <a:t>Fija:</a:t>
            </a:r>
          </a:p>
          <a:p>
            <a:pPr lvl="1"/>
            <a:r>
              <a:rPr lang="es-ES" dirty="0"/>
              <a:t>Múltiplo de 8 bits. Frecuentemente </a:t>
            </a:r>
            <a:r>
              <a:rPr lang="es-ES" b="1" dirty="0">
                <a:solidFill>
                  <a:srgbClr val="FF0000"/>
                </a:solidFill>
              </a:rPr>
              <a:t>32</a:t>
            </a:r>
            <a:r>
              <a:rPr lang="es-ES" dirty="0"/>
              <a:t> bits.</a:t>
            </a:r>
          </a:p>
          <a:p>
            <a:pPr lvl="1"/>
            <a:r>
              <a:rPr lang="es-ES" dirty="0"/>
              <a:t>8 bits en el procesador de la primera lección</a:t>
            </a:r>
          </a:p>
          <a:p>
            <a:r>
              <a:rPr lang="es-ES" dirty="0"/>
              <a:t>Variable:</a:t>
            </a:r>
          </a:p>
          <a:p>
            <a:pPr lvl="1"/>
            <a:r>
              <a:rPr lang="es-ES" dirty="0"/>
              <a:t>Sólo en procesadores antiguos</a:t>
            </a:r>
          </a:p>
          <a:p>
            <a:pPr lvl="1"/>
            <a:r>
              <a:rPr lang="es-ES" dirty="0"/>
              <a:t>Mejor aprovechamiento:</a:t>
            </a:r>
          </a:p>
          <a:p>
            <a:pPr lvl="2"/>
            <a:r>
              <a:rPr lang="es-ES" dirty="0"/>
              <a:t>Más bits en instrucciones con más operandos</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El campo código de operación</a:t>
            </a:r>
          </a:p>
        </p:txBody>
      </p:sp>
      <p:sp>
        <p:nvSpPr>
          <p:cNvPr id="3" name="2 Marcador de contenido"/>
          <p:cNvSpPr>
            <a:spLocks noGrp="1"/>
          </p:cNvSpPr>
          <p:nvPr>
            <p:ph idx="1"/>
          </p:nvPr>
        </p:nvSpPr>
        <p:spPr/>
        <p:txBody>
          <a:bodyPr>
            <a:normAutofit/>
          </a:bodyPr>
          <a:lstStyle/>
          <a:p>
            <a:r>
              <a:rPr lang="es-ES" sz="2599" dirty="0"/>
              <a:t>Indica la operación a realizar en el ciclo de instrucción actual</a:t>
            </a:r>
          </a:p>
          <a:p>
            <a:r>
              <a:rPr lang="es-ES" sz="2599" dirty="0"/>
              <a:t>Longitud de la secuencia binaria</a:t>
            </a:r>
          </a:p>
          <a:p>
            <a:pPr lvl="1"/>
            <a:r>
              <a:rPr lang="es-ES" sz="2166" dirty="0"/>
              <a:t>log2(nº de instrucciones) </a:t>
            </a:r>
            <a:r>
              <a:rPr lang="es-ES" sz="2166" dirty="0">
                <a:sym typeface="Wingdings" pitchFamily="2" charset="2"/>
              </a:rPr>
              <a:t> Si es un campo de longitud fija</a:t>
            </a:r>
          </a:p>
          <a:p>
            <a:pPr lvl="1"/>
            <a:r>
              <a:rPr lang="es-ES" sz="2166" dirty="0">
                <a:sym typeface="Wingdings" pitchFamily="2" charset="2"/>
              </a:rPr>
              <a:t>Unos </a:t>
            </a:r>
            <a:r>
              <a:rPr lang="es-ES" sz="2166" b="1" dirty="0">
                <a:solidFill>
                  <a:srgbClr val="FF0000"/>
                </a:solidFill>
                <a:sym typeface="Wingdings" pitchFamily="2" charset="2"/>
              </a:rPr>
              <a:t>6 bits </a:t>
            </a:r>
            <a:r>
              <a:rPr lang="es-ES" sz="2166" dirty="0">
                <a:sym typeface="Wingdings" pitchFamily="2" charset="2"/>
              </a:rPr>
              <a:t>en procesadores modernos (64 instrucciones)</a:t>
            </a:r>
          </a:p>
          <a:p>
            <a:pPr lvl="1"/>
            <a:r>
              <a:rPr lang="es-ES" sz="2166" dirty="0">
                <a:sym typeface="Wingdings" pitchFamily="2" charset="2"/>
              </a:rPr>
              <a:t>Más de 8 bits en procesadores CISC (+256)</a:t>
            </a:r>
          </a:p>
          <a:p>
            <a:r>
              <a:rPr lang="es-ES" sz="2599" dirty="0">
                <a:sym typeface="Wingdings" pitchFamily="2" charset="2"/>
              </a:rPr>
              <a:t>Codificación arbitraria. Ejemplos:</a:t>
            </a:r>
          </a:p>
          <a:p>
            <a:pPr lvl="1"/>
            <a:r>
              <a:rPr lang="es-ES" sz="2166" dirty="0">
                <a:sym typeface="Wingdings" pitchFamily="2" charset="2"/>
              </a:rPr>
              <a:t>ADD : 010000</a:t>
            </a:r>
          </a:p>
          <a:p>
            <a:pPr lvl="1"/>
            <a:r>
              <a:rPr lang="es-ES" sz="2166" dirty="0">
                <a:sym typeface="Wingdings" pitchFamily="2" charset="2"/>
              </a:rPr>
              <a:t>NOP: 000 (instrucción que no hace nada; frecuentemente, 000..0)</a:t>
            </a:r>
          </a:p>
          <a:p>
            <a:pPr lvl="1"/>
            <a:r>
              <a:rPr lang="es-ES" sz="2166" dirty="0"/>
              <a:t>En caso de longitud variable, se reservan opcodes cortos a instrucciones con más argumentos (operandos), para disponer de más bits</a:t>
            </a:r>
          </a:p>
          <a:p>
            <a:r>
              <a:rPr lang="es-ES" sz="2599" dirty="0"/>
              <a:t>A veces, extensible con </a:t>
            </a:r>
            <a:r>
              <a:rPr lang="es-ES" sz="2599" dirty="0" err="1"/>
              <a:t>subcódigos</a:t>
            </a:r>
            <a:r>
              <a:rPr lang="es-ES" sz="2599" dirty="0"/>
              <a:t> de operación</a:t>
            </a:r>
          </a:p>
          <a:p>
            <a:pPr lvl="1"/>
            <a:r>
              <a:rPr lang="es-ES" sz="2166" dirty="0"/>
              <a:t>La macroinstrucción 000000 en MIPS se extiende con 6 bits adicionales</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Los campos de operandos</a:t>
            </a:r>
          </a:p>
        </p:txBody>
      </p:sp>
      <p:sp>
        <p:nvSpPr>
          <p:cNvPr id="3" name="2 Marcador de contenido"/>
          <p:cNvSpPr>
            <a:spLocks noGrp="1"/>
          </p:cNvSpPr>
          <p:nvPr>
            <p:ph idx="1"/>
          </p:nvPr>
        </p:nvSpPr>
        <p:spPr/>
        <p:txBody>
          <a:bodyPr>
            <a:normAutofit/>
          </a:bodyPr>
          <a:lstStyle/>
          <a:p>
            <a:r>
              <a:rPr lang="es-ES" dirty="0"/>
              <a:t>Tantos como requiera la instrucción</a:t>
            </a:r>
          </a:p>
          <a:p>
            <a:r>
              <a:rPr lang="es-ES" dirty="0"/>
              <a:t>Normalmente de 0 a 3 campos</a:t>
            </a:r>
          </a:p>
          <a:p>
            <a:r>
              <a:rPr lang="es-ES" dirty="0"/>
              <a:t>Cada campo podría precisar de:</a:t>
            </a:r>
          </a:p>
          <a:p>
            <a:pPr lvl="1"/>
            <a:r>
              <a:rPr lang="es-ES" dirty="0"/>
              <a:t>Bits que indiquen el modo de direccionamiento</a:t>
            </a:r>
          </a:p>
          <a:p>
            <a:pPr lvl="1"/>
            <a:r>
              <a:rPr lang="es-ES" dirty="0"/>
              <a:t>En algunos casos, bits para nombrar un registro:</a:t>
            </a:r>
          </a:p>
          <a:p>
            <a:pPr lvl="2"/>
            <a:r>
              <a:rPr lang="es-ES" dirty="0"/>
              <a:t>Si es modo directo por registro</a:t>
            </a:r>
          </a:p>
          <a:p>
            <a:pPr lvl="2"/>
            <a:r>
              <a:rPr lang="es-ES" dirty="0"/>
              <a:t>Si es modo indirecto por registro</a:t>
            </a:r>
          </a:p>
          <a:p>
            <a:pPr lvl="2"/>
            <a:r>
              <a:rPr lang="es-ES" dirty="0"/>
              <a:t>Si es modo relativo</a:t>
            </a:r>
          </a:p>
          <a:p>
            <a:pPr lvl="1"/>
            <a:r>
              <a:rPr lang="es-ES" dirty="0"/>
              <a:t>En algunos casos, un dato (numérico) adicional</a:t>
            </a:r>
          </a:p>
          <a:p>
            <a:pPr lvl="2"/>
            <a:r>
              <a:rPr lang="es-ES" dirty="0"/>
              <a:t>Si es directo por memoria (un número natural)</a:t>
            </a:r>
          </a:p>
          <a:p>
            <a:pPr lvl="2"/>
            <a:r>
              <a:rPr lang="es-ES" dirty="0"/>
              <a:t>Si es modo relativo (un desplazamiento: un entero)</a:t>
            </a:r>
          </a:p>
          <a:p>
            <a:pPr lvl="2"/>
            <a:r>
              <a:rPr lang="es-ES" dirty="0"/>
              <a:t>Si es inmediato (normalmente un número entero)</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1. El modo de direccionamiento</a:t>
            </a:r>
          </a:p>
        </p:txBody>
      </p:sp>
      <p:sp>
        <p:nvSpPr>
          <p:cNvPr id="3" name="2 Marcador de contenido"/>
          <p:cNvSpPr>
            <a:spLocks noGrp="1"/>
          </p:cNvSpPr>
          <p:nvPr>
            <p:ph idx="1"/>
          </p:nvPr>
        </p:nvSpPr>
        <p:spPr/>
        <p:txBody>
          <a:bodyPr>
            <a:normAutofit/>
          </a:bodyPr>
          <a:lstStyle/>
          <a:p>
            <a:r>
              <a:rPr lang="es-ES" dirty="0"/>
              <a:t>Cada operando puede usar un modo diferente</a:t>
            </a:r>
          </a:p>
          <a:p>
            <a:r>
              <a:rPr lang="es-ES" dirty="0"/>
              <a:t>Antiguamente:</a:t>
            </a:r>
          </a:p>
          <a:p>
            <a:pPr lvl="1"/>
            <a:r>
              <a:rPr lang="es-ES" dirty="0"/>
              <a:t>Se permitían varios modos por operando</a:t>
            </a:r>
          </a:p>
          <a:p>
            <a:pPr lvl="1"/>
            <a:r>
              <a:rPr lang="es-ES" dirty="0"/>
              <a:t>Normalmente 1 a 3 bits (2 a 8 modos)</a:t>
            </a:r>
          </a:p>
          <a:p>
            <a:r>
              <a:rPr lang="es-ES" dirty="0"/>
              <a:t>Actualmente</a:t>
            </a:r>
          </a:p>
          <a:p>
            <a:pPr lvl="1"/>
            <a:r>
              <a:rPr lang="es-ES" dirty="0"/>
              <a:t>En cada operando, un sólo modo es posible</a:t>
            </a:r>
          </a:p>
          <a:p>
            <a:pPr lvl="2"/>
            <a:r>
              <a:rPr lang="es-ES" dirty="0"/>
              <a:t>ADD </a:t>
            </a:r>
            <a:r>
              <a:rPr lang="es-ES" dirty="0" err="1"/>
              <a:t>Reg</a:t>
            </a:r>
            <a:r>
              <a:rPr lang="es-ES" dirty="0"/>
              <a:t> </a:t>
            </a:r>
            <a:r>
              <a:rPr lang="es-ES" dirty="0" err="1"/>
              <a:t>Reg</a:t>
            </a:r>
            <a:r>
              <a:rPr lang="es-ES" dirty="0"/>
              <a:t> </a:t>
            </a:r>
            <a:r>
              <a:rPr lang="es-ES" dirty="0" err="1"/>
              <a:t>Reg</a:t>
            </a:r>
            <a:endParaRPr lang="es-ES" dirty="0"/>
          </a:p>
          <a:p>
            <a:pPr lvl="2"/>
            <a:r>
              <a:rPr lang="es-ES" dirty="0"/>
              <a:t>ADDI </a:t>
            </a:r>
            <a:r>
              <a:rPr lang="es-ES" dirty="0" err="1"/>
              <a:t>Reg</a:t>
            </a:r>
            <a:r>
              <a:rPr lang="es-ES" dirty="0"/>
              <a:t> </a:t>
            </a:r>
            <a:r>
              <a:rPr lang="es-ES" dirty="0" err="1"/>
              <a:t>Reg</a:t>
            </a:r>
            <a:r>
              <a:rPr lang="es-ES" dirty="0"/>
              <a:t> </a:t>
            </a:r>
            <a:r>
              <a:rPr lang="es-ES" dirty="0" err="1"/>
              <a:t>Inm</a:t>
            </a:r>
            <a:endParaRPr lang="es-ES" dirty="0"/>
          </a:p>
          <a:p>
            <a:pPr lvl="2"/>
            <a:r>
              <a:rPr lang="es-ES" dirty="0"/>
              <a:t>LW </a:t>
            </a:r>
            <a:r>
              <a:rPr lang="es-ES" dirty="0" err="1"/>
              <a:t>Reg</a:t>
            </a:r>
            <a:r>
              <a:rPr lang="es-ES" dirty="0"/>
              <a:t> </a:t>
            </a:r>
            <a:r>
              <a:rPr lang="es-ES" dirty="0" err="1"/>
              <a:t>Rel</a:t>
            </a:r>
            <a:endParaRPr lang="es-ES" dirty="0"/>
          </a:p>
          <a:p>
            <a:pPr lvl="1"/>
            <a:r>
              <a:rPr lang="es-ES" dirty="0"/>
              <a:t>No es necesario este campo en ningún operando </a:t>
            </a:r>
          </a:p>
          <a:p>
            <a:pPr lvl="2"/>
            <a:r>
              <a:rPr lang="es-ES" b="1" dirty="0">
                <a:solidFill>
                  <a:srgbClr val="FF0000"/>
                </a:solidFill>
              </a:rPr>
              <a:t>0 bits </a:t>
            </a:r>
            <a:r>
              <a:rPr lang="es-ES" dirty="0">
                <a:sym typeface="Wingdings" pitchFamily="2" charset="2"/>
              </a:rPr>
              <a:t> log2(1)</a:t>
            </a:r>
            <a:endParaRPr lang="es-ES" dirty="0"/>
          </a:p>
          <a:p>
            <a:endParaRPr lang="es-E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2. Campo Registro</a:t>
            </a:r>
          </a:p>
        </p:txBody>
      </p:sp>
      <p:sp>
        <p:nvSpPr>
          <p:cNvPr id="3" name="2 Marcador de contenido"/>
          <p:cNvSpPr>
            <a:spLocks noGrp="1"/>
          </p:cNvSpPr>
          <p:nvPr>
            <p:ph idx="1"/>
          </p:nvPr>
        </p:nvSpPr>
        <p:spPr>
          <a:xfrm>
            <a:off x="495062" y="2070259"/>
            <a:ext cx="9289769" cy="4900769"/>
          </a:xfrm>
        </p:spPr>
        <p:txBody>
          <a:bodyPr/>
          <a:lstStyle/>
          <a:p>
            <a:r>
              <a:rPr lang="es-ES" dirty="0"/>
              <a:t>Nombre del registro utilizado:</a:t>
            </a:r>
          </a:p>
          <a:p>
            <a:pPr lvl="1"/>
            <a:r>
              <a:rPr lang="es-ES" dirty="0"/>
              <a:t>Si es directo por registro</a:t>
            </a:r>
          </a:p>
          <a:p>
            <a:pPr lvl="1"/>
            <a:r>
              <a:rPr lang="es-ES" dirty="0"/>
              <a:t>Si es indirecto por registro</a:t>
            </a:r>
          </a:p>
          <a:p>
            <a:pPr lvl="1"/>
            <a:r>
              <a:rPr lang="es-ES" dirty="0"/>
              <a:t>Si es relativo (a registro)</a:t>
            </a:r>
          </a:p>
          <a:p>
            <a:r>
              <a:rPr lang="es-ES" dirty="0"/>
              <a:t>Tamaño: de 2 a 6 bits</a:t>
            </a:r>
          </a:p>
          <a:p>
            <a:pPr lvl="1"/>
            <a:r>
              <a:rPr lang="es-ES" dirty="0"/>
              <a:t>2 bit(procesador 8086, con registros AX, BC, CX, DX)</a:t>
            </a:r>
          </a:p>
          <a:p>
            <a:pPr lvl="1"/>
            <a:r>
              <a:rPr lang="es-ES" b="1" dirty="0">
                <a:solidFill>
                  <a:srgbClr val="FF0000"/>
                </a:solidFill>
              </a:rPr>
              <a:t>5 bit </a:t>
            </a:r>
            <a:r>
              <a:rPr lang="es-ES" dirty="0"/>
              <a:t>En MIPS y DLX con 32 registros</a:t>
            </a:r>
          </a:p>
          <a:p>
            <a:pPr lvl="1">
              <a:buNone/>
            </a:pPr>
            <a:endParaRPr lang="es-E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3. Campo numérico</a:t>
            </a:r>
          </a:p>
        </p:txBody>
      </p:sp>
      <p:sp>
        <p:nvSpPr>
          <p:cNvPr id="3" name="2 Marcador de contenido"/>
          <p:cNvSpPr>
            <a:spLocks noGrp="1"/>
          </p:cNvSpPr>
          <p:nvPr>
            <p:ph idx="1"/>
          </p:nvPr>
        </p:nvSpPr>
        <p:spPr/>
        <p:txBody>
          <a:bodyPr/>
          <a:lstStyle/>
          <a:p>
            <a:r>
              <a:rPr lang="es-ES" dirty="0"/>
              <a:t>En modos relativo </a:t>
            </a:r>
            <a:r>
              <a:rPr lang="es-ES" dirty="0">
                <a:sym typeface="Wingdings" pitchFamily="2" charset="2"/>
              </a:rPr>
              <a:t> Desplazamiento</a:t>
            </a:r>
          </a:p>
          <a:p>
            <a:r>
              <a:rPr lang="es-ES" dirty="0">
                <a:sym typeface="Wingdings" pitchFamily="2" charset="2"/>
              </a:rPr>
              <a:t>En modos inmediatos  Valor</a:t>
            </a:r>
          </a:p>
          <a:p>
            <a:r>
              <a:rPr lang="es-ES" dirty="0">
                <a:sym typeface="Wingdings" pitchFamily="2" charset="2"/>
              </a:rPr>
              <a:t>En modo directo a memoria Dirección (en desuso)</a:t>
            </a:r>
          </a:p>
          <a:p>
            <a:r>
              <a:rPr lang="es-ES" dirty="0">
                <a:sym typeface="Wingdings" pitchFamily="2" charset="2"/>
              </a:rPr>
              <a:t>Casi siempre un natural o entero</a:t>
            </a:r>
          </a:p>
          <a:p>
            <a:r>
              <a:rPr lang="es-ES" dirty="0">
                <a:sym typeface="Wingdings" pitchFamily="2" charset="2"/>
              </a:rPr>
              <a:t>En MIPS</a:t>
            </a:r>
            <a:r>
              <a:rPr lang="es-ES" b="1" dirty="0">
                <a:solidFill>
                  <a:srgbClr val="FF0000"/>
                </a:solidFill>
                <a:sym typeface="Wingdings" pitchFamily="2" charset="2"/>
              </a:rPr>
              <a:t>16 bit en Compl-2</a:t>
            </a:r>
            <a:endParaRPr lang="es-ES" b="1" dirty="0">
              <a:solidFill>
                <a:srgbClr val="FF0000"/>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Ejemplo: ADDI en MIPS</a:t>
            </a:r>
          </a:p>
        </p:txBody>
      </p:sp>
      <p:sp>
        <p:nvSpPr>
          <p:cNvPr id="3" name="2 Marcador de contenido"/>
          <p:cNvSpPr>
            <a:spLocks noGrp="1"/>
          </p:cNvSpPr>
          <p:nvPr>
            <p:ph idx="1"/>
          </p:nvPr>
        </p:nvSpPr>
        <p:spPr/>
        <p:txBody>
          <a:bodyPr>
            <a:normAutofit fontScale="92500" lnSpcReduction="10000"/>
          </a:bodyPr>
          <a:lstStyle/>
          <a:p>
            <a:r>
              <a:rPr lang="es-ES" dirty="0"/>
              <a:t>ADDI </a:t>
            </a:r>
            <a:r>
              <a:rPr lang="es-ES" dirty="0" err="1"/>
              <a:t>Rg</a:t>
            </a:r>
            <a:r>
              <a:rPr lang="es-ES" sz="2382" dirty="0" err="1"/>
              <a:t>destino</a:t>
            </a:r>
            <a:r>
              <a:rPr lang="es-ES" dirty="0"/>
              <a:t>, </a:t>
            </a:r>
            <a:r>
              <a:rPr lang="es-ES" dirty="0" err="1"/>
              <a:t>Rg</a:t>
            </a:r>
            <a:r>
              <a:rPr lang="es-ES" sz="2382" dirty="0" err="1"/>
              <a:t>fuente</a:t>
            </a:r>
            <a:r>
              <a:rPr lang="es-ES" dirty="0"/>
              <a:t>, Inmediato</a:t>
            </a:r>
          </a:p>
          <a:p>
            <a:r>
              <a:rPr lang="es-ES" dirty="0"/>
              <a:t>6 bits de opcode</a:t>
            </a:r>
          </a:p>
          <a:p>
            <a:r>
              <a:rPr lang="es-ES" dirty="0"/>
              <a:t>Operando 1: sólo es válido directo x registro</a:t>
            </a:r>
          </a:p>
          <a:p>
            <a:pPr lvl="1"/>
            <a:r>
              <a:rPr lang="es-ES" dirty="0"/>
              <a:t>Sin campo MD</a:t>
            </a:r>
          </a:p>
          <a:p>
            <a:pPr lvl="1"/>
            <a:r>
              <a:rPr lang="es-ES" dirty="0"/>
              <a:t>Sin campo numérico</a:t>
            </a:r>
          </a:p>
          <a:p>
            <a:pPr lvl="1"/>
            <a:r>
              <a:rPr lang="es-ES" dirty="0"/>
              <a:t>Campo nombre del registro: 5 bit</a:t>
            </a:r>
          </a:p>
          <a:p>
            <a:r>
              <a:rPr lang="es-ES" dirty="0"/>
              <a:t>Operando 2</a:t>
            </a:r>
            <a:r>
              <a:rPr lang="es-ES" dirty="0">
                <a:sym typeface="Wingdings" pitchFamily="2" charset="2"/>
              </a:rPr>
              <a:t>igual</a:t>
            </a:r>
          </a:p>
          <a:p>
            <a:r>
              <a:rPr lang="es-ES" dirty="0">
                <a:sym typeface="Wingdings" pitchFamily="2" charset="2"/>
              </a:rPr>
              <a:t>Operando 3Sólo es válido modo inmediato</a:t>
            </a:r>
          </a:p>
          <a:p>
            <a:pPr lvl="1"/>
            <a:r>
              <a:rPr lang="es-ES" dirty="0">
                <a:sym typeface="Wingdings" pitchFamily="2" charset="2"/>
              </a:rPr>
              <a:t>Entero de 16 bits </a:t>
            </a:r>
          </a:p>
          <a:p>
            <a:r>
              <a:rPr lang="es-ES" sz="3248" dirty="0">
                <a:latin typeface="Courier New" pitchFamily="49" charset="0"/>
                <a:cs typeface="Courier New" pitchFamily="49" charset="0"/>
                <a:sym typeface="Wingdings" pitchFamily="2" charset="2"/>
              </a:rPr>
              <a:t>OOOOOO RRRRR </a:t>
            </a:r>
            <a:r>
              <a:rPr lang="es-ES" sz="3248" dirty="0" err="1">
                <a:latin typeface="Courier New" pitchFamily="49" charset="0"/>
                <a:cs typeface="Courier New" pitchFamily="49" charset="0"/>
                <a:sym typeface="Wingdings" pitchFamily="2" charset="2"/>
              </a:rPr>
              <a:t>RRRRR</a:t>
            </a:r>
            <a:r>
              <a:rPr lang="es-ES" sz="3248" dirty="0">
                <a:latin typeface="Courier New" pitchFamily="49" charset="0"/>
                <a:cs typeface="Courier New" pitchFamily="49" charset="0"/>
                <a:sym typeface="Wingdings" pitchFamily="2" charset="2"/>
              </a:rPr>
              <a:t> IIIIIIIIIIIIIIII</a:t>
            </a:r>
          </a:p>
          <a:p>
            <a:r>
              <a:rPr lang="es-ES" sz="3248" dirty="0">
                <a:latin typeface="Courier New" pitchFamily="49" charset="0"/>
                <a:cs typeface="Courier New" pitchFamily="49" charset="0"/>
                <a:sym typeface="Wingdings" pitchFamily="2" charset="2"/>
              </a:rPr>
              <a:t>001000 01001 10111 1111111111111100</a:t>
            </a:r>
          </a:p>
          <a:p>
            <a:r>
              <a:rPr lang="es-ES" sz="3248" dirty="0">
                <a:latin typeface="Courier New" pitchFamily="49" charset="0"/>
                <a:cs typeface="Courier New" pitchFamily="49" charset="0"/>
                <a:sym typeface="Wingdings" pitchFamily="2" charset="2"/>
              </a:rPr>
              <a:t>ADDI R23, R9, #-4   ¿¿!!!!????</a:t>
            </a:r>
            <a:endParaRPr lang="es-ES" sz="3248" dirty="0">
              <a:latin typeface="Courier New" pitchFamily="49" charset="0"/>
              <a:cs typeface="Courier New" pitchFamily="49" charset="0"/>
            </a:endParaRPr>
          </a:p>
          <a:p>
            <a:endParaRPr lang="es-ES" sz="3248" dirty="0">
              <a:latin typeface="Courier New" pitchFamily="49" charset="0"/>
              <a:cs typeface="Courier New" pitchFamily="49"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Ensamblador </a:t>
            </a:r>
            <a:r>
              <a:rPr lang="es-ES" dirty="0">
                <a:sym typeface="Wingdings" pitchFamily="2" charset="2"/>
              </a:rPr>
              <a:t>Binario</a:t>
            </a:r>
            <a:endParaRPr lang="es-ES" dirty="0"/>
          </a:p>
        </p:txBody>
      </p:sp>
      <p:sp>
        <p:nvSpPr>
          <p:cNvPr id="3" name="2 Marcador de contenido"/>
          <p:cNvSpPr>
            <a:spLocks noGrp="1"/>
          </p:cNvSpPr>
          <p:nvPr>
            <p:ph idx="1"/>
          </p:nvPr>
        </p:nvSpPr>
        <p:spPr/>
        <p:txBody>
          <a:bodyPr/>
          <a:lstStyle/>
          <a:p>
            <a:r>
              <a:rPr lang="es-ES" dirty="0"/>
              <a:t>Traducción simple, aunque...</a:t>
            </a:r>
          </a:p>
          <a:p>
            <a:r>
              <a:rPr lang="es-ES" dirty="0"/>
              <a:t>A veces, distinto orden en los operandos</a:t>
            </a:r>
          </a:p>
          <a:p>
            <a:r>
              <a:rPr lang="es-ES" dirty="0"/>
              <a:t>A veces, usan macros:</a:t>
            </a:r>
          </a:p>
          <a:p>
            <a:pPr lvl="1"/>
            <a:r>
              <a:rPr lang="es-ES" dirty="0"/>
              <a:t>Una instrucción </a:t>
            </a:r>
            <a:r>
              <a:rPr lang="es-ES" dirty="0" err="1"/>
              <a:t>asm</a:t>
            </a:r>
            <a:r>
              <a:rPr lang="es-ES" dirty="0"/>
              <a:t>: 2 instrucciones binarias</a:t>
            </a:r>
          </a:p>
          <a:p>
            <a:r>
              <a:rPr lang="es-ES" dirty="0"/>
              <a:t>Uso de símbolos: etiquetas que representan valores binarios</a:t>
            </a:r>
          </a:p>
          <a:p>
            <a:r>
              <a:rPr lang="es-ES" dirty="0"/>
              <a: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4.5|24.7|17.1|1.3|8.6|3.3"/>
</p:tagLst>
</file>

<file path=ppt/tags/tag2.xml><?xml version="1.0" encoding="utf-8"?>
<p:tagLst xmlns:a="http://schemas.openxmlformats.org/drawingml/2006/main" xmlns:r="http://schemas.openxmlformats.org/officeDocument/2006/relationships" xmlns:p="http://schemas.openxmlformats.org/presentationml/2006/main">
  <p:tag name="TIMING" val="|25.4"/>
</p:tagLst>
</file>

<file path=ppt/tags/tag3.xml><?xml version="1.0" encoding="utf-8"?>
<p:tagLst xmlns:a="http://schemas.openxmlformats.org/drawingml/2006/main" xmlns:r="http://schemas.openxmlformats.org/officeDocument/2006/relationships" xmlns:p="http://schemas.openxmlformats.org/presentationml/2006/main">
  <p:tag name="TIMING" val="|29.6"/>
</p:tagLst>
</file>

<file path=ppt/tags/tag4.xml><?xml version="1.0" encoding="utf-8"?>
<p:tagLst xmlns:a="http://schemas.openxmlformats.org/drawingml/2006/main" xmlns:r="http://schemas.openxmlformats.org/officeDocument/2006/relationships" xmlns:p="http://schemas.openxmlformats.org/presentationml/2006/main">
  <p:tag name="TIMING" val="|16.4|1.7"/>
</p:tagLst>
</file>

<file path=ppt/tags/tag5.xml><?xml version="1.0" encoding="utf-8"?>
<p:tagLst xmlns:a="http://schemas.openxmlformats.org/drawingml/2006/main" xmlns:r="http://schemas.openxmlformats.org/officeDocument/2006/relationships" xmlns:p="http://schemas.openxmlformats.org/presentationml/2006/main">
  <p:tag name="TIMING" val="|35.3|1.8"/>
</p:tagLst>
</file>

<file path=ppt/tags/tag6.xml><?xml version="1.0" encoding="utf-8"?>
<p:tagLst xmlns:a="http://schemas.openxmlformats.org/drawingml/2006/main" xmlns:r="http://schemas.openxmlformats.org/officeDocument/2006/relationships" xmlns:p="http://schemas.openxmlformats.org/presentationml/2006/main">
  <p:tag name="TIMING" val="|38.4|2.3"/>
</p:tagLst>
</file>

<file path=ppt/tags/tag7.xml><?xml version="1.0" encoding="utf-8"?>
<p:tagLst xmlns:a="http://schemas.openxmlformats.org/drawingml/2006/main" xmlns:r="http://schemas.openxmlformats.org/officeDocument/2006/relationships" xmlns:p="http://schemas.openxmlformats.org/presentationml/2006/main">
  <p:tag name="TIMING" val="|29.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7732</TotalTime>
  <Words>9921</Words>
  <Application>Microsoft Office PowerPoint</Application>
  <PresentationFormat>Personalizado</PresentationFormat>
  <Paragraphs>1740</Paragraphs>
  <Slides>109</Slides>
  <Notes>86</Notes>
  <HiddenSlides>2</HiddenSlides>
  <MMClips>0</MMClips>
  <ScaleCrop>false</ScaleCrop>
  <HeadingPairs>
    <vt:vector size="8" baseType="variant">
      <vt:variant>
        <vt:lpstr>Fuentes usadas</vt:lpstr>
      </vt:variant>
      <vt:variant>
        <vt:i4>12</vt:i4>
      </vt:variant>
      <vt:variant>
        <vt:lpstr>Tema</vt:lpstr>
      </vt:variant>
      <vt:variant>
        <vt:i4>1</vt:i4>
      </vt:variant>
      <vt:variant>
        <vt:lpstr>Servidores OLE incrustados</vt:lpstr>
      </vt:variant>
      <vt:variant>
        <vt:i4>2</vt:i4>
      </vt:variant>
      <vt:variant>
        <vt:lpstr>Títulos de diapositiva</vt:lpstr>
      </vt:variant>
      <vt:variant>
        <vt:i4>109</vt:i4>
      </vt:variant>
    </vt:vector>
  </HeadingPairs>
  <TitlesOfParts>
    <vt:vector size="124" baseType="lpstr">
      <vt:lpstr>Arial</vt:lpstr>
      <vt:lpstr>Bookman Old Style</vt:lpstr>
      <vt:lpstr>Cambria Math</vt:lpstr>
      <vt:lpstr>Courier New</vt:lpstr>
      <vt:lpstr>Gill Sans MT</vt:lpstr>
      <vt:lpstr>Malacitana</vt:lpstr>
      <vt:lpstr>Monotype Sorts</vt:lpstr>
      <vt:lpstr>MS Sans Serif</vt:lpstr>
      <vt:lpstr>Times New Roman</vt:lpstr>
      <vt:lpstr>Univers</vt:lpstr>
      <vt:lpstr>Wingdings</vt:lpstr>
      <vt:lpstr>Wingdings 3</vt:lpstr>
      <vt:lpstr>Origen</vt:lpstr>
      <vt:lpstr>Documento</vt:lpstr>
      <vt:lpstr>Gráfico</vt:lpstr>
      <vt:lpstr>Tema  2</vt:lpstr>
      <vt:lpstr>Contenido</vt:lpstr>
      <vt:lpstr>2. 1 Representación de la Información</vt:lpstr>
      <vt:lpstr>¿Qué tipos de instrucciones?</vt:lpstr>
      <vt:lpstr>¿Qué tipo de datos?</vt:lpstr>
      <vt:lpstr>Dos tipos de problemas</vt:lpstr>
      <vt:lpstr>Inconvenientes:</vt:lpstr>
      <vt:lpstr>Ejemplo de problema inverso</vt:lpstr>
      <vt:lpstr>2.2 Clasificación de la información</vt:lpstr>
      <vt:lpstr>2.3 Representación de datos numéricos</vt:lpstr>
      <vt:lpstr>Números Naturales</vt:lpstr>
      <vt:lpstr>Naturales</vt:lpstr>
      <vt:lpstr>Cuenta en binario</vt:lpstr>
      <vt:lpstr>Cuenta en binario</vt:lpstr>
      <vt:lpstr>Binario Natural</vt:lpstr>
      <vt:lpstr>Binario natural. Solución de problemas</vt:lpstr>
      <vt:lpstr>Binario Natural. Trucos imprescindibles</vt:lpstr>
      <vt:lpstr>Problema</vt:lpstr>
      <vt:lpstr>Otra solución</vt:lpstr>
      <vt:lpstr>Binarios naturales. Regla</vt:lpstr>
      <vt:lpstr>Binario natural. Otras bases posicionales</vt:lpstr>
      <vt:lpstr>Hexadecimal, o base 16</vt:lpstr>
      <vt:lpstr>Otras representaciones de N</vt:lpstr>
      <vt:lpstr>Binario natural con bit de paridad</vt:lpstr>
      <vt:lpstr>Representación de datos numéricos enteros (números con signo)</vt:lpstr>
      <vt:lpstr>Representaciones elementales (1)</vt:lpstr>
      <vt:lpstr>Representaciones (n=4)</vt:lpstr>
      <vt:lpstr>Representaciones elementales (2)</vt:lpstr>
      <vt:lpstr>Representaciones</vt:lpstr>
      <vt:lpstr>Representación de negativos en complemento a 2</vt:lpstr>
      <vt:lpstr>Representaciones</vt:lpstr>
      <vt:lpstr>Negativos en complemento a 2</vt:lpstr>
      <vt:lpstr>Negativos en complemento a 2</vt:lpstr>
      <vt:lpstr>Negativos en complemento a 2</vt:lpstr>
      <vt:lpstr>Negativos en complemento a 2</vt:lpstr>
      <vt:lpstr>Representaciones</vt:lpstr>
      <vt:lpstr>Antes de seguir…</vt:lpstr>
      <vt:lpstr>Representaciones</vt:lpstr>
      <vt:lpstr>Presentación de PowerPoint</vt:lpstr>
      <vt:lpstr>¡ Aviso Importante !</vt:lpstr>
      <vt:lpstr>Presentación de PowerPoint</vt:lpstr>
      <vt:lpstr>Presentación de PowerPoint</vt:lpstr>
      <vt:lpstr>Extensión de números y extensión del signo</vt:lpstr>
      <vt:lpstr>Números en punto fijo</vt:lpstr>
      <vt:lpstr>Números en punto fijo</vt:lpstr>
      <vt:lpstr>Convertir 2.5625 a bn de 4,4 bits</vt:lpstr>
      <vt:lpstr>Extensión de números por la derecha</vt:lpstr>
      <vt:lpstr>Ejemplos (de 8 a 16 bits)</vt:lpstr>
      <vt:lpstr>Ejemplos (de 8 a 16 bits)</vt:lpstr>
      <vt:lpstr>Representación de datos numéricos reales (números en punto flotante)</vt:lpstr>
      <vt:lpstr>Coma flotante</vt:lpstr>
      <vt:lpstr>Coma flotante</vt:lpstr>
      <vt:lpstr>Coma flotante</vt:lpstr>
      <vt:lpstr>Coma Flotante, Nº representables</vt:lpstr>
      <vt:lpstr>Coma Flotante. Bases superiores. Ej. 4</vt:lpstr>
      <vt:lpstr>Coma Flotante. Aumento del exponente</vt:lpstr>
      <vt:lpstr>Coma Flotante. Aumento de mantisa</vt:lpstr>
      <vt:lpstr>Normalización de mantisas</vt:lpstr>
      <vt:lpstr>Normalización de mantisas. Bit implícito</vt:lpstr>
      <vt:lpstr>IEEE-754 de 32 bits</vt:lpstr>
      <vt:lpstr>IEEE–754 de 32 bits</vt:lpstr>
      <vt:lpstr>Conversión de N a IEEE-754</vt:lpstr>
      <vt:lpstr>Conversión de N a IEEE-754 (2)</vt:lpstr>
      <vt:lpstr>Conversión desde IEEE754</vt:lpstr>
      <vt:lpstr>Casos especiales</vt:lpstr>
      <vt:lpstr>IEEE–754 de 64 bits</vt:lpstr>
      <vt:lpstr>Representación de datos alfanuméricos</vt:lpstr>
      <vt:lpstr>ASCII</vt:lpstr>
      <vt:lpstr>UNICODE</vt:lpstr>
      <vt:lpstr>Presentación de PowerPoint</vt:lpstr>
      <vt:lpstr>Arquitectura del Juego de Instrucciones</vt:lpstr>
      <vt:lpstr>Arquitectura del Juego de Instrucciones</vt:lpstr>
      <vt:lpstr>Las operaciones del hardware </vt:lpstr>
      <vt:lpstr>Operandos y direcciones</vt:lpstr>
      <vt:lpstr>Número de operandos explícitos</vt:lpstr>
      <vt:lpstr>Número de operandos explícitos </vt:lpstr>
      <vt:lpstr>Cero direcciones: La Pila</vt:lpstr>
      <vt:lpstr>Clasificación de las arquitecturas</vt:lpstr>
      <vt:lpstr>Presentación de PowerPoint</vt:lpstr>
      <vt:lpstr>Direcciones de memoria</vt:lpstr>
      <vt:lpstr>Direcciones de memoria</vt:lpstr>
      <vt:lpstr>Modos directos, Ejemplo</vt:lpstr>
      <vt:lpstr>MD indirectos</vt:lpstr>
      <vt:lpstr>Modos de direccionamiento directos</vt:lpstr>
      <vt:lpstr>Modos indirectos, ejemplo</vt:lpstr>
      <vt:lpstr>Otros modos de direccionamiento </vt:lpstr>
      <vt:lpstr>Direccionamiento relativos: muchos sabores, pero…</vt:lpstr>
      <vt:lpstr>Especificación del modo de direccionamiento </vt:lpstr>
      <vt:lpstr>Especificación del modo de direccionamiento </vt:lpstr>
      <vt:lpstr>Juntándolo todo: La instrucción</vt:lpstr>
      <vt:lpstr>Presentación de PowerPoint</vt:lpstr>
      <vt:lpstr>Longitud de la instrucción</vt:lpstr>
      <vt:lpstr>El campo código de operación</vt:lpstr>
      <vt:lpstr>Los campos de operandos</vt:lpstr>
      <vt:lpstr>1. El modo de direccionamiento</vt:lpstr>
      <vt:lpstr>2. Campo Registro</vt:lpstr>
      <vt:lpstr>3. Campo numérico</vt:lpstr>
      <vt:lpstr>Ejemplo: ADDI en MIPS</vt:lpstr>
      <vt:lpstr>Ensamblador Binario</vt:lpstr>
      <vt:lpstr>Presentación de PowerPoint</vt:lpstr>
      <vt:lpstr>Presentación de PowerPoint</vt:lpstr>
      <vt:lpstr>Tipos de Operación</vt:lpstr>
      <vt:lpstr>Instrucciones de movimiento de datos</vt:lpstr>
      <vt:lpstr>Instrucciones aritméticas</vt:lpstr>
      <vt:lpstr>Instrucciones lógicas</vt:lpstr>
      <vt:lpstr>Instrucciones de control</vt:lpstr>
      <vt:lpstr>MIPS y su formato de instrucción</vt:lpstr>
      <vt:lpstr>Formatos del MIPS</vt:lpstr>
      <vt:lpstr>Presentación de PowerPoint</vt:lpstr>
    </vt:vector>
  </TitlesOfParts>
  <Company>casa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Representación de la Información</dc:title>
  <dc:creator>ipe</dc:creator>
  <cp:lastModifiedBy>Luis Felipe Romero</cp:lastModifiedBy>
  <cp:revision>149</cp:revision>
  <cp:lastPrinted>2018-03-15T11:45:37Z</cp:lastPrinted>
  <dcterms:created xsi:type="dcterms:W3CDTF">2002-03-12T20:00:29Z</dcterms:created>
  <dcterms:modified xsi:type="dcterms:W3CDTF">2025-02-24T13:50:07Z</dcterms:modified>
</cp:coreProperties>
</file>