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0" r:id="rId4"/>
  </p:sldMasterIdLst>
  <p:notesMasterIdLst>
    <p:notesMasterId r:id="rId32"/>
  </p:notesMasterIdLst>
  <p:handoutMasterIdLst>
    <p:handoutMasterId r:id="rId33"/>
  </p:handoutMasterIdLst>
  <p:sldIdLst>
    <p:sldId id="296" r:id="rId5"/>
    <p:sldId id="297" r:id="rId6"/>
    <p:sldId id="274" r:id="rId7"/>
    <p:sldId id="271" r:id="rId8"/>
    <p:sldId id="307" r:id="rId9"/>
    <p:sldId id="306" r:id="rId10"/>
    <p:sldId id="313" r:id="rId11"/>
    <p:sldId id="302" r:id="rId12"/>
    <p:sldId id="269" r:id="rId13"/>
    <p:sldId id="280" r:id="rId14"/>
    <p:sldId id="298" r:id="rId15"/>
    <p:sldId id="308" r:id="rId16"/>
    <p:sldId id="309" r:id="rId17"/>
    <p:sldId id="310" r:id="rId18"/>
    <p:sldId id="311" r:id="rId19"/>
    <p:sldId id="312" r:id="rId20"/>
    <p:sldId id="303" r:id="rId21"/>
    <p:sldId id="300" r:id="rId22"/>
    <p:sldId id="294" r:id="rId23"/>
    <p:sldId id="270" r:id="rId24"/>
    <p:sldId id="282" r:id="rId25"/>
    <p:sldId id="283" r:id="rId26"/>
    <p:sldId id="284" r:id="rId27"/>
    <p:sldId id="285" r:id="rId28"/>
    <p:sldId id="287" r:id="rId29"/>
    <p:sldId id="288" r:id="rId30"/>
    <p:sldId id="286" r:id="rId31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01"/>
    <a:srgbClr val="CCE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7F820-7636-4AC2-AA5A-94CCB4AF4BB5}" v="71" dt="2020-02-12T09:53:48.6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82" autoAdjust="0"/>
    <p:restoredTop sz="94670" autoAdjust="0"/>
  </p:normalViewPr>
  <p:slideViewPr>
    <p:cSldViewPr>
      <p:cViewPr varScale="1">
        <p:scale>
          <a:sx n="107" d="100"/>
          <a:sy n="107" d="100"/>
        </p:scale>
        <p:origin x="188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A84E-8D53-4A8D-A36D-9144D4C546B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428710"/>
            <a:ext cx="2946400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9688" y="9428710"/>
            <a:ext cx="2946400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7E89B-54E6-45B2-BC98-90D532EEDD3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44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5" y="0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2FD8E07-17E3-4AE2-9DEC-0E8EB45B27F5}" type="datetimeFigureOut">
              <a:rPr lang="en-US"/>
              <a:pPr>
                <a:defRPr/>
              </a:pPr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28583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5" y="9428583"/>
            <a:ext cx="2945659" cy="4963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BF7C4EB-DE0E-42A2-A213-580E022D1C2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015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FE55E-BBDB-4870-A0FE-38D8D37AC5F7}" type="slidenum">
              <a:rPr lang="es-ES"/>
              <a:pPr/>
              <a:t>9</a:t>
            </a:fld>
            <a:endParaRPr lang="es-E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357" y="4715154"/>
            <a:ext cx="4984962" cy="446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BFE55E-BBDB-4870-A0FE-38D8D37AC5F7}" type="slidenum">
              <a:rPr lang="es-ES"/>
              <a:pPr/>
              <a:t>10</a:t>
            </a:fld>
            <a:endParaRPr lang="es-E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6357" y="4715154"/>
            <a:ext cx="4984962" cy="446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4535C112-1C1E-4E7D-971C-EC57DA7606C6}" type="datetimeFigureOut">
              <a:rPr lang="en-US" smtClean="0"/>
              <a:pPr>
                <a:defRPr/>
              </a:pPr>
              <a:t>2/14/2025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B840AC80-7936-43FB-991C-510AC3FF04C0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90A5B3-6E71-4C6A-A179-D5EFD850DAC2}" type="datetimeFigureOut">
              <a:rPr lang="en-US" smtClean="0"/>
              <a:pPr>
                <a:defRPr/>
              </a:pPr>
              <a:t>2/14/2025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76CEF4-CE9A-4F79-80C4-D13E1CD4962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5028C4-BDA6-425A-8CD0-CC11084024A7}" type="datetimeFigureOut">
              <a:rPr lang="en-US" smtClean="0"/>
              <a:pPr>
                <a:defRPr/>
              </a:pPr>
              <a:t>2/14/2025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005B15-211C-4DFB-B834-D18AF8F139C1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00AABD-07F0-4E6D-949D-EFFB33B6C197}" type="datetimeFigureOut">
              <a:rPr lang="en-US" smtClean="0"/>
              <a:pPr>
                <a:defRPr/>
              </a:pPr>
              <a:t>2/14/2025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7A9F8C-0EF4-488C-BA18-EA212D49FCFE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fld id="{5322F3FC-6D4F-4961-B133-AF7DCC495CAA}" type="datetimeFigureOut">
              <a:rPr lang="en-US" smtClean="0"/>
              <a:pPr>
                <a:defRPr/>
              </a:pPr>
              <a:t>2/14/2025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1FA2AFAC-28DA-4966-A823-378373FEB365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13170A-2925-4D47-BB94-21440FE29158}" type="datetimeFigureOut">
              <a:rPr lang="en-US" smtClean="0"/>
              <a:pPr>
                <a:defRPr/>
              </a:pPr>
              <a:t>2/14/2025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F804B9-228F-4CEC-BEC6-D6D408DDD4D9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2C5228-A50E-49B7-ACD0-27FB0497B88F}" type="datetimeFigureOut">
              <a:rPr lang="en-US" smtClean="0"/>
              <a:pPr>
                <a:defRPr/>
              </a:pPr>
              <a:t>2/14/2025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A9B073-5880-4E09-AEEA-59A1A9F555A4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9962D0-FFA1-4976-904D-980D8BA902B4}" type="datetimeFigureOut">
              <a:rPr lang="en-US" smtClean="0"/>
              <a:pPr>
                <a:defRPr/>
              </a:pPr>
              <a:t>2/14/2025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8BAB42-7988-49CF-B80F-496DC098677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85265-DE67-4F9F-919E-36C088682D52}" type="datetimeFigureOut">
              <a:rPr lang="en-US" smtClean="0"/>
              <a:pPr>
                <a:defRPr/>
              </a:pPr>
              <a:t>2/14/2025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CABB6C-E06E-470A-80BD-494DE181E27F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27ED6E-8465-4C4C-B72A-8F9EEA409536}" type="datetimeFigureOut">
              <a:rPr lang="en-US" smtClean="0"/>
              <a:pPr>
                <a:defRPr/>
              </a:pPr>
              <a:t>2/14/2025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FB1866-8CBC-4C3C-93FD-982CBEDECB2D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24282C-789D-4661-8BAF-2500E4AC851D}" type="datetimeFigureOut">
              <a:rPr lang="en-US" smtClean="0"/>
              <a:pPr>
                <a:defRPr/>
              </a:pPr>
              <a:t>2/14/2025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36B27-8B25-4500-AC2A-10F8DD062AA2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9720487-2811-43F5-A35E-F31A9C44A79E}" type="datetimeFigureOut">
              <a:rPr lang="en-US" smtClean="0"/>
              <a:pPr>
                <a:defRPr/>
              </a:pPr>
              <a:t>2/14/2025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CE3832E-8678-4D11-8F15-A6D7D413D718}" type="slidenum">
              <a:rPr lang="en-US" smtClean="0"/>
              <a:pPr>
                <a:defRPr/>
              </a:pPr>
              <a:t>‹Nº›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asium.uma.es/calendario?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asium.uma.es/calendario?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>
                <a:latin typeface="Arial Narrow" panose="020B0606020202030204" pitchFamily="34" charset="0"/>
              </a:rPr>
              <a:t>Fundamentos de Computadores</a:t>
            </a:r>
            <a:br>
              <a:rPr lang="es-ES_tradnl" dirty="0">
                <a:latin typeface="Arial Narrow" panose="020B0606020202030204" pitchFamily="34" charset="0"/>
              </a:rPr>
            </a:br>
            <a:r>
              <a:rPr lang="es-ES_tradnl" dirty="0">
                <a:latin typeface="Arial Narrow" panose="020B0606020202030204" pitchFamily="34" charset="0"/>
              </a:rPr>
              <a:t>Grado en Ingeniería en Tecnologías Industriales</a:t>
            </a:r>
            <a:endParaRPr lang="es-ES" dirty="0">
              <a:latin typeface="Arial Narrow" panose="020B0606020202030204" pitchFamily="34" charset="0"/>
            </a:endParaRPr>
          </a:p>
        </p:txBody>
      </p:sp>
      <p:sp>
        <p:nvSpPr>
          <p:cNvPr id="4" name="3 Subtítulo"/>
          <p:cNvSpPr>
            <a:spLocks noGrp="1"/>
          </p:cNvSpPr>
          <p:nvPr>
            <p:ph type="subTitle" idx="1"/>
          </p:nvPr>
        </p:nvSpPr>
        <p:spPr>
          <a:xfrm>
            <a:off x="1219200" y="5013176"/>
            <a:ext cx="6858000" cy="680814"/>
          </a:xfrm>
        </p:spPr>
        <p:txBody>
          <a:bodyPr>
            <a:noAutofit/>
          </a:bodyPr>
          <a:lstStyle/>
          <a:p>
            <a:r>
              <a:rPr lang="es-ES_tradnl" sz="1800" b="1" dirty="0">
                <a:latin typeface="Arial Narrow" panose="020B0606020202030204" pitchFamily="34" charset="0"/>
              </a:rPr>
              <a:t>Luis Felipe Romero Gómez </a:t>
            </a:r>
            <a:r>
              <a:rPr lang="es-ES_tradnl" sz="1800" dirty="0">
                <a:latin typeface="Arial Narrow" panose="020B0606020202030204" pitchFamily="34" charset="0"/>
              </a:rPr>
              <a:t>, </a:t>
            </a:r>
          </a:p>
          <a:p>
            <a:r>
              <a:rPr lang="es-ES_tradnl" sz="1800" dirty="0">
                <a:latin typeface="Arial Narrow" panose="020B0606020202030204" pitchFamily="34" charset="0"/>
              </a:rPr>
              <a:t>Julio Villalba, Gerardo Bandera, Ricardo Quislant, Ángeles González</a:t>
            </a:r>
          </a:p>
          <a:p>
            <a:endParaRPr lang="es-ES_tradnl" sz="1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44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Prácticas</a:t>
            </a:r>
            <a:endParaRPr lang="es-ES" sz="3600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458200" cy="4114800"/>
          </a:xfrm>
        </p:spPr>
        <p:txBody>
          <a:bodyPr>
            <a:noAutofit/>
          </a:bodyPr>
          <a:lstStyle/>
          <a:p>
            <a:pPr marL="666750" indent="0" algn="just">
              <a:buFontTx/>
              <a:buNone/>
            </a:pPr>
            <a:r>
              <a:rPr lang="es-ES" sz="1800" b="1" dirty="0">
                <a:cs typeface="Times New Roman" pitchFamily="18" charset="0"/>
              </a:rPr>
              <a:t>Práctica 4. </a:t>
            </a:r>
          </a:p>
          <a:p>
            <a:pPr marL="666750" indent="0" algn="just">
              <a:buFontTx/>
              <a:buNone/>
            </a:pPr>
            <a:r>
              <a:rPr lang="es-ES" sz="1600" b="1" dirty="0">
                <a:cs typeface="Times New Roman" pitchFamily="18" charset="0"/>
              </a:rPr>
              <a:t>2 sesiones (media pequeño test) </a:t>
            </a:r>
            <a:endParaRPr lang="es-ES_tradnl" sz="1600" b="1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1400" dirty="0">
                <a:cs typeface="Times New Roman" pitchFamily="18" charset="0"/>
              </a:rPr>
              <a:t>Introducción al diseño lógico de procesadores</a:t>
            </a:r>
          </a:p>
          <a:p>
            <a:pPr marL="666750" indent="0" algn="just">
              <a:buFontTx/>
              <a:buNone/>
            </a:pPr>
            <a:r>
              <a:rPr lang="es-ES" sz="1400" dirty="0">
                <a:cs typeface="Times New Roman" pitchFamily="18" charset="0"/>
              </a:rPr>
              <a:t>Herramienta utilizada: </a:t>
            </a:r>
            <a:r>
              <a:rPr lang="es-ES" sz="1400" dirty="0" err="1">
                <a:cs typeface="Times New Roman" pitchFamily="18" charset="0"/>
              </a:rPr>
              <a:t>LogiSim</a:t>
            </a:r>
            <a:endParaRPr lang="es-ES" sz="1400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1600" dirty="0">
                <a:cs typeface="Times New Roman" pitchFamily="18" charset="0"/>
              </a:rPr>
              <a:t> </a:t>
            </a:r>
          </a:p>
          <a:p>
            <a:pPr marL="666750" indent="0" algn="just">
              <a:buFontTx/>
              <a:buNone/>
            </a:pPr>
            <a:r>
              <a:rPr lang="es-ES" sz="1800" b="1" dirty="0">
                <a:cs typeface="Times New Roman" pitchFamily="18" charset="0"/>
              </a:rPr>
              <a:t>Práctica 5. </a:t>
            </a:r>
          </a:p>
          <a:p>
            <a:pPr marL="666750" indent="0" algn="just">
              <a:buFontTx/>
              <a:buNone/>
            </a:pPr>
            <a:r>
              <a:rPr lang="es-ES" sz="1600" b="1" dirty="0">
                <a:cs typeface="Times New Roman" pitchFamily="18" charset="0"/>
              </a:rPr>
              <a:t>3 sesiones + Examen</a:t>
            </a:r>
            <a:endParaRPr lang="es-ES_tradnl" sz="1600" b="1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1400" dirty="0">
                <a:cs typeface="Times New Roman" pitchFamily="18" charset="0"/>
              </a:rPr>
              <a:t>Entrada y Salida</a:t>
            </a:r>
            <a:endParaRPr lang="es-ES_tradnl" sz="1400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1400" dirty="0">
                <a:cs typeface="Times New Roman" pitchFamily="18" charset="0"/>
              </a:rPr>
              <a:t>Herramienta utilizada: PIC</a:t>
            </a:r>
          </a:p>
          <a:p>
            <a:pPr marL="666750" indent="0" algn="just">
              <a:buFontTx/>
              <a:buNone/>
            </a:pPr>
            <a:r>
              <a:rPr lang="es-ES" sz="1600" dirty="0"/>
              <a:t> </a:t>
            </a:r>
          </a:p>
          <a:p>
            <a:pPr marL="666750" indent="0" algn="just">
              <a:buFontTx/>
              <a:buNone/>
            </a:pPr>
            <a:endParaRPr lang="es-ES" sz="1600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1600" dirty="0">
                <a:cs typeface="Times New Roman" pitchFamily="18" charset="0"/>
              </a:rPr>
              <a:t> </a:t>
            </a:r>
          </a:p>
          <a:p>
            <a:pPr marL="666750" indent="0" algn="just">
              <a:buFontTx/>
              <a:buNone/>
            </a:pP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5583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Evaluación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Grupos grandes ≈ teoría (70%)</a:t>
            </a:r>
          </a:p>
          <a:p>
            <a:pPr lvl="1"/>
            <a:r>
              <a:rPr lang="es-ES" dirty="0"/>
              <a:t>1.5p     Test tema 2 (21 de marzo) </a:t>
            </a:r>
            <a:r>
              <a:rPr lang="es-ES" baseline="30000" dirty="0"/>
              <a:t>(I)</a:t>
            </a:r>
          </a:p>
          <a:p>
            <a:pPr lvl="1"/>
            <a:r>
              <a:rPr lang="es-ES" dirty="0"/>
              <a:t>1.5p     Test tema 4 (9 de mayo) </a:t>
            </a:r>
            <a:r>
              <a:rPr lang="es-ES" baseline="30000" dirty="0"/>
              <a:t>(I)</a:t>
            </a:r>
          </a:p>
          <a:p>
            <a:pPr lvl="1"/>
            <a:r>
              <a:rPr lang="es-ES" dirty="0"/>
              <a:t>4.0p     Examen final en fecha </a:t>
            </a:r>
            <a:r>
              <a:rPr lang="es-ES"/>
              <a:t>oficial (5 </a:t>
            </a:r>
            <a:r>
              <a:rPr lang="es-ES" dirty="0"/>
              <a:t>de junio) </a:t>
            </a:r>
            <a:r>
              <a:rPr lang="es-ES" baseline="30000" dirty="0"/>
              <a:t>(II)</a:t>
            </a:r>
          </a:p>
          <a:p>
            <a:pPr lvl="5"/>
            <a:r>
              <a:rPr lang="es-ES" dirty="0"/>
              <a:t>Temas 3,5,6 y recuperación 2 y 4</a:t>
            </a:r>
          </a:p>
          <a:p>
            <a:endParaRPr lang="es-ES" dirty="0"/>
          </a:p>
          <a:p>
            <a:r>
              <a:rPr lang="es-ES" dirty="0"/>
              <a:t>Grupos reducidos ≈ prácticas (30%)</a:t>
            </a:r>
          </a:p>
          <a:p>
            <a:pPr lvl="1"/>
            <a:r>
              <a:rPr lang="es-ES" dirty="0"/>
              <a:t>1.5p     Entrega de prácticas 1 a 4 (plataforma virtual GUAC) </a:t>
            </a:r>
            <a:r>
              <a:rPr lang="es-ES" baseline="30000" dirty="0"/>
              <a:t>(III)</a:t>
            </a:r>
            <a:endParaRPr lang="es-ES" dirty="0"/>
          </a:p>
          <a:p>
            <a:pPr lvl="1"/>
            <a:r>
              <a:rPr lang="es-ES" dirty="0"/>
              <a:t>0.5p      Test de seguimiento de prácticas (27 de abril)</a:t>
            </a:r>
          </a:p>
          <a:p>
            <a:pPr lvl="1"/>
            <a:r>
              <a:rPr lang="es-ES" dirty="0"/>
              <a:t>1.0p      Test de la práctica de E/S (25 de mayo)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marL="788670" lvl="1" indent="-514350">
              <a:buFont typeface="+mj-lt"/>
              <a:buAutoNum type="romanUcPeriod"/>
            </a:pPr>
            <a:r>
              <a:rPr lang="es-ES" dirty="0"/>
              <a:t>Elimina con 6/10. Recuperable en examen final</a:t>
            </a:r>
          </a:p>
          <a:p>
            <a:pPr marL="788670" lvl="1" indent="-514350">
              <a:buFont typeface="+mj-lt"/>
              <a:buAutoNum type="romanUcPeriod"/>
            </a:pPr>
            <a:r>
              <a:rPr lang="es-ES" dirty="0"/>
              <a:t>El examen final de teoría consiste típicamente en un test, dos ejercicios largos y tres o cuatro ejercicios cortos. Unas dos horas.</a:t>
            </a:r>
          </a:p>
          <a:p>
            <a:pPr marL="788670" lvl="1" indent="-514350">
              <a:buFont typeface="+mj-lt"/>
              <a:buAutoNum type="romanUcPeriod"/>
            </a:pPr>
            <a:r>
              <a:rPr lang="es-ES" dirty="0"/>
              <a:t>El peso relativo de las prácticas 1 a 4 es: 0.375/</a:t>
            </a:r>
            <a:r>
              <a:rPr lang="es-ES" dirty="0" err="1"/>
              <a:t>pr</a:t>
            </a:r>
            <a:endParaRPr lang="es-ES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3177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43" y="1859191"/>
            <a:ext cx="5485714" cy="3657143"/>
          </a:xfrm>
        </p:spPr>
      </p:pic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la evaluación</a:t>
            </a:r>
          </a:p>
        </p:txBody>
      </p:sp>
    </p:spTree>
    <p:extLst>
      <p:ext uri="{BB962C8B-B14F-4D97-AF65-F5344CB8AC3E}">
        <p14:creationId xmlns:p14="http://schemas.microsoft.com/office/powerpoint/2010/main" val="150312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la evaluación (bloques)</a:t>
            </a: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43" y="1859191"/>
            <a:ext cx="5485714" cy="3657143"/>
          </a:xfrm>
        </p:spPr>
      </p:pic>
    </p:spTree>
    <p:extLst>
      <p:ext uri="{BB962C8B-B14F-4D97-AF65-F5344CB8AC3E}">
        <p14:creationId xmlns:p14="http://schemas.microsoft.com/office/powerpoint/2010/main" val="90939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la evaluación (prácticas)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43" y="1859191"/>
            <a:ext cx="5485714" cy="3657143"/>
          </a:xfrm>
        </p:spPr>
      </p:pic>
    </p:spTree>
    <p:extLst>
      <p:ext uri="{BB962C8B-B14F-4D97-AF65-F5344CB8AC3E}">
        <p14:creationId xmlns:p14="http://schemas.microsoft.com/office/powerpoint/2010/main" val="3913895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la evaluación (JVM)</a:t>
            </a: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43" y="1859191"/>
            <a:ext cx="5485714" cy="3657143"/>
          </a:xfr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2B6B621-BB78-4FED-B4E1-35C792475BC4}"/>
              </a:ext>
            </a:extLst>
          </p:cNvPr>
          <p:cNvSpPr txBox="1"/>
          <p:nvPr/>
        </p:nvSpPr>
        <p:spPr>
          <a:xfrm>
            <a:off x="457200" y="5661248"/>
            <a:ext cx="7879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La calificación del tema 5 unifica teoría y prácticas. A partir de 4, compensa.</a:t>
            </a:r>
          </a:p>
        </p:txBody>
      </p:sp>
    </p:spTree>
    <p:extLst>
      <p:ext uri="{BB962C8B-B14F-4D97-AF65-F5344CB8AC3E}">
        <p14:creationId xmlns:p14="http://schemas.microsoft.com/office/powerpoint/2010/main" val="2233160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Distribución de la evaluación (Ex. Final)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43" y="1859191"/>
            <a:ext cx="5485714" cy="3657143"/>
          </a:xfrm>
        </p:spPr>
      </p:pic>
      <p:sp>
        <p:nvSpPr>
          <p:cNvPr id="2" name="CuadroTexto 1"/>
          <p:cNvSpPr txBox="1"/>
          <p:nvPr/>
        </p:nvSpPr>
        <p:spPr>
          <a:xfrm>
            <a:off x="457200" y="1143000"/>
            <a:ext cx="706712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labels = ('</a:t>
            </a:r>
            <a:r>
              <a:rPr lang="en-GB" sz="1200" dirty="0" err="1"/>
              <a:t>Teoría</a:t>
            </a:r>
            <a:r>
              <a:rPr lang="en-GB" sz="1200" dirty="0"/>
              <a:t>','</a:t>
            </a:r>
            <a:r>
              <a:rPr lang="en-GB" sz="1200" dirty="0" err="1"/>
              <a:t>Practica</a:t>
            </a:r>
            <a:r>
              <a:rPr lang="en-GB" sz="1200" dirty="0"/>
              <a:t> 5','Test </a:t>
            </a:r>
            <a:r>
              <a:rPr lang="en-GB" sz="1200" dirty="0" err="1"/>
              <a:t>prácticas</a:t>
            </a:r>
            <a:r>
              <a:rPr lang="en-GB" sz="1200" dirty="0"/>
              <a:t>','</a:t>
            </a:r>
            <a:r>
              <a:rPr lang="en-GB" sz="1200" dirty="0" err="1"/>
              <a:t>Practica</a:t>
            </a:r>
            <a:r>
              <a:rPr lang="en-GB" sz="1200" dirty="0"/>
              <a:t> 4','Practica 3','Práctica 2','Práctica 1' )</a:t>
            </a:r>
          </a:p>
          <a:p>
            <a:r>
              <a:rPr lang="en-GB" sz="1200" dirty="0"/>
              <a:t>sizes = (70,10,5,3.75,3.75,3.75,3.75)</a:t>
            </a:r>
          </a:p>
          <a:p>
            <a:r>
              <a:rPr lang="en-GB" sz="1200" dirty="0"/>
              <a:t>explode = (0.07, 0.07,0.07, 0.07, 0.07, 0.07, 0.07)  # "explode" all the slices</a:t>
            </a:r>
          </a:p>
          <a:p>
            <a:r>
              <a:rPr lang="en-GB" sz="1200" dirty="0" err="1"/>
              <a:t>colores</a:t>
            </a:r>
            <a:r>
              <a:rPr lang="en-GB" sz="1200" dirty="0"/>
              <a:t> = ((0,0.5,0.7),(1,0.5,0.3),(1,0.5,0.3),(1,0.5,0.3),(1,0.5,0.3),(1,0.5,0.3),(1,0.5,0.3))</a:t>
            </a:r>
          </a:p>
          <a:p>
            <a:br>
              <a:rPr lang="en-GB" sz="1200" dirty="0"/>
            </a:br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br>
              <a:rPr lang="en-GB" sz="1200" dirty="0"/>
            </a:br>
            <a:br>
              <a:rPr lang="en-GB" sz="1200" dirty="0"/>
            </a:br>
            <a:br>
              <a:rPr lang="en-GB" sz="1200" dirty="0"/>
            </a:br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fig2, ax2 = </a:t>
            </a:r>
            <a:r>
              <a:rPr lang="en-GB" sz="1200" dirty="0" err="1"/>
              <a:t>plt.subplots</a:t>
            </a:r>
            <a:r>
              <a:rPr lang="en-GB" sz="1200" dirty="0"/>
              <a:t>()</a:t>
            </a:r>
          </a:p>
          <a:p>
            <a:r>
              <a:rPr lang="en-GB" sz="1200" dirty="0"/>
              <a:t>ax2.pie(sizes, explode=explode, labels=labels,  </a:t>
            </a:r>
            <a:r>
              <a:rPr lang="en-GB" sz="1200" dirty="0" err="1"/>
              <a:t>startangle</a:t>
            </a:r>
            <a:r>
              <a:rPr lang="en-GB" sz="1200" dirty="0"/>
              <a:t>=80, </a:t>
            </a:r>
            <a:r>
              <a:rPr lang="en-GB" sz="1200" dirty="0" err="1"/>
              <a:t>pctdistance</a:t>
            </a:r>
            <a:r>
              <a:rPr lang="en-GB" sz="1200" dirty="0"/>
              <a:t>=0.85, </a:t>
            </a:r>
            <a:r>
              <a:rPr lang="en-GB" sz="1200" dirty="0" err="1"/>
              <a:t>colors</a:t>
            </a:r>
            <a:r>
              <a:rPr lang="en-GB" sz="1200" dirty="0"/>
              <a:t>=</a:t>
            </a:r>
            <a:r>
              <a:rPr lang="en-GB" sz="1200" dirty="0" err="1"/>
              <a:t>colores</a:t>
            </a:r>
            <a:r>
              <a:rPr lang="en-GB" sz="1200" dirty="0"/>
              <a:t>)</a:t>
            </a:r>
          </a:p>
          <a:p>
            <a:r>
              <a:rPr lang="en-GB" sz="1200" dirty="0" err="1"/>
              <a:t>centre_circle</a:t>
            </a:r>
            <a:r>
              <a:rPr lang="en-GB" sz="1200" dirty="0"/>
              <a:t> = </a:t>
            </a:r>
            <a:r>
              <a:rPr lang="en-GB" sz="1200" dirty="0" err="1"/>
              <a:t>plt.Circle</a:t>
            </a:r>
            <a:r>
              <a:rPr lang="en-GB" sz="1200" dirty="0"/>
              <a:t>((0,0),0.70,fc=(1,1,1,0.8))</a:t>
            </a:r>
          </a:p>
          <a:p>
            <a:r>
              <a:rPr lang="en-GB" sz="1200" dirty="0"/>
              <a:t>fig2 = </a:t>
            </a:r>
            <a:r>
              <a:rPr lang="en-GB" sz="1200" dirty="0" err="1"/>
              <a:t>plt.gcf</a:t>
            </a:r>
            <a:r>
              <a:rPr lang="en-GB" sz="1200" dirty="0"/>
              <a:t>()</a:t>
            </a:r>
          </a:p>
          <a:p>
            <a:r>
              <a:rPr lang="en-GB" sz="1200" dirty="0"/>
              <a:t>fig2.gca().</a:t>
            </a:r>
            <a:r>
              <a:rPr lang="en-GB" sz="1200" dirty="0" err="1"/>
              <a:t>add_artist</a:t>
            </a:r>
            <a:r>
              <a:rPr lang="en-GB" sz="1200" dirty="0"/>
              <a:t>(</a:t>
            </a:r>
            <a:r>
              <a:rPr lang="en-GB" sz="1200" dirty="0" err="1"/>
              <a:t>centre_circle</a:t>
            </a:r>
            <a:r>
              <a:rPr lang="en-GB" sz="1200" dirty="0"/>
              <a:t>)</a:t>
            </a:r>
          </a:p>
          <a:p>
            <a:r>
              <a:rPr lang="en-GB" sz="1200" dirty="0" err="1"/>
              <a:t>plt.show</a:t>
            </a:r>
            <a:r>
              <a:rPr lang="en-GB" sz="1200" dirty="0"/>
              <a:t>()</a:t>
            </a:r>
          </a:p>
          <a:p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315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teoría se aprueba con un 5</a:t>
            </a:r>
          </a:p>
          <a:p>
            <a:pPr lvl="1"/>
            <a:r>
              <a:rPr lang="es-ES" sz="2400" dirty="0"/>
              <a:t>Hay que puntuar un mínimo en los cuatro bloques temáticos </a:t>
            </a:r>
          </a:p>
          <a:p>
            <a:pPr lvl="3"/>
            <a:r>
              <a:rPr lang="es-ES" sz="1900" dirty="0"/>
              <a:t>Tema 2, mínimo 30%</a:t>
            </a:r>
          </a:p>
          <a:p>
            <a:pPr lvl="3"/>
            <a:r>
              <a:rPr lang="es-ES" sz="1900" dirty="0"/>
              <a:t>Tema 3, mínimo 35%</a:t>
            </a:r>
          </a:p>
          <a:p>
            <a:pPr lvl="3"/>
            <a:r>
              <a:rPr lang="es-ES" sz="1900" dirty="0"/>
              <a:t>Tema 4, mínimo 30%</a:t>
            </a:r>
          </a:p>
          <a:p>
            <a:pPr lvl="3"/>
            <a:r>
              <a:rPr lang="es-ES" sz="1900" dirty="0"/>
              <a:t>Temas 5 y 6, mínimo 30%</a:t>
            </a:r>
          </a:p>
          <a:p>
            <a:r>
              <a:rPr lang="es-ES" sz="2700" dirty="0"/>
              <a:t>En las prácticas</a:t>
            </a:r>
          </a:p>
          <a:p>
            <a:pPr lvl="1"/>
            <a:r>
              <a:rPr lang="es-ES" sz="2400" dirty="0"/>
              <a:t>En junio</a:t>
            </a:r>
          </a:p>
          <a:p>
            <a:pPr lvl="2"/>
            <a:r>
              <a:rPr lang="es-ES" sz="2100" dirty="0"/>
              <a:t>Para aprobar hay que realizar al menos 3 de las 5 prácticas, incluyendo la de E/S</a:t>
            </a:r>
          </a:p>
          <a:p>
            <a:pPr lvl="1"/>
            <a:r>
              <a:rPr lang="es-ES" sz="2400" dirty="0"/>
              <a:t>En septiembre o extraordinarias</a:t>
            </a:r>
          </a:p>
          <a:p>
            <a:pPr lvl="2"/>
            <a:r>
              <a:rPr lang="es-ES" sz="2100" dirty="0"/>
              <a:t>Los profesores deciden para cada caso particular</a:t>
            </a:r>
          </a:p>
          <a:p>
            <a:pPr lvl="1"/>
            <a:endParaRPr lang="es-ES" sz="2400" dirty="0"/>
          </a:p>
          <a:p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mínimos (para el final)</a:t>
            </a:r>
          </a:p>
        </p:txBody>
      </p:sp>
    </p:spTree>
    <p:extLst>
      <p:ext uri="{BB962C8B-B14F-4D97-AF65-F5344CB8AC3E}">
        <p14:creationId xmlns:p14="http://schemas.microsoft.com/office/powerpoint/2010/main" val="375824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pasa en septiembre?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Único examen de teoría (40% escrito, 30% test en cv)</a:t>
            </a:r>
          </a:p>
          <a:p>
            <a:r>
              <a:rPr lang="es-ES" dirty="0"/>
              <a:t>Prácticas (30%)</a:t>
            </a:r>
          </a:p>
          <a:p>
            <a:pPr lvl="1"/>
            <a:r>
              <a:rPr lang="es-ES" dirty="0"/>
              <a:t>Si se han aprobado las prácticas, se mantiene la nota</a:t>
            </a:r>
          </a:p>
          <a:p>
            <a:pPr lvl="2"/>
            <a:r>
              <a:rPr lang="es-ES" dirty="0"/>
              <a:t>Puede optar a mejora</a:t>
            </a:r>
          </a:p>
          <a:p>
            <a:pPr lvl="1"/>
            <a:r>
              <a:rPr lang="es-ES" dirty="0"/>
              <a:t>Si no se han aprobado</a:t>
            </a:r>
          </a:p>
          <a:p>
            <a:pPr lvl="2"/>
            <a:r>
              <a:rPr lang="es-ES" dirty="0"/>
              <a:t>Test CV+ examen oral. Se ofrecerá la oportunidad de practicar con placas previo al examen.</a:t>
            </a:r>
          </a:p>
        </p:txBody>
      </p:sp>
    </p:spTree>
    <p:extLst>
      <p:ext uri="{BB962C8B-B14F-4D97-AF65-F5344CB8AC3E}">
        <p14:creationId xmlns:p14="http://schemas.microsoft.com/office/powerpoint/2010/main" val="640958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 resumen: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/>
              <a:t>Hay que hacer las prácticas, sí o sí.</a:t>
            </a:r>
          </a:p>
          <a:p>
            <a:r>
              <a:rPr lang="es-ES" dirty="0"/>
              <a:t>Es posible llegar al examen final de junio con 6 puntos</a:t>
            </a:r>
          </a:p>
          <a:p>
            <a:r>
              <a:rPr lang="es-ES" dirty="0"/>
              <a:t>La calificación depende de:</a:t>
            </a:r>
          </a:p>
          <a:p>
            <a:pPr lvl="1"/>
            <a:r>
              <a:rPr lang="es-ES" dirty="0"/>
              <a:t>70%, de los profesores de GG</a:t>
            </a:r>
          </a:p>
          <a:p>
            <a:pPr lvl="1"/>
            <a:r>
              <a:rPr lang="es-ES" dirty="0"/>
              <a:t>30% de los profesores de </a:t>
            </a:r>
            <a:r>
              <a:rPr lang="es-ES" dirty="0" err="1"/>
              <a:t>GRs</a:t>
            </a:r>
            <a:endParaRPr lang="es-ES" dirty="0"/>
          </a:p>
          <a:p>
            <a:pPr lvl="1"/>
            <a:r>
              <a:rPr lang="es-ES" dirty="0"/>
              <a:t>Y del trabajo del alumno, obviamente</a:t>
            </a:r>
          </a:p>
          <a:p>
            <a:r>
              <a:rPr lang="es-ES" dirty="0"/>
              <a:t>Casi el 70% se evalúa automáticamente por CV/</a:t>
            </a:r>
            <a:r>
              <a:rPr lang="es-ES" dirty="0" err="1"/>
              <a:t>Casium</a:t>
            </a:r>
            <a:endParaRPr lang="es-ES" dirty="0"/>
          </a:p>
          <a:p>
            <a:r>
              <a:rPr lang="es-ES" dirty="0"/>
              <a:t>Casi el 95% es valorado individualmente. El resto, por parejas o grupos de prácticas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662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Datos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https://eii.cv.uma.es/course/view.php?id=5213</a:t>
            </a:r>
          </a:p>
          <a:p>
            <a:r>
              <a:rPr lang="es-ES_tradnl" dirty="0"/>
              <a:t>Clave de invitado: *******</a:t>
            </a:r>
          </a:p>
          <a:p>
            <a:r>
              <a:rPr lang="es-ES_tradnl" dirty="0">
                <a:hlinkClick r:id="" action="ppaction://noaction"/>
              </a:rPr>
              <a:t>Contacto</a:t>
            </a:r>
          </a:p>
          <a:p>
            <a:pPr lvl="1"/>
            <a:r>
              <a:rPr lang="es-ES_tradnl" dirty="0">
                <a:hlinkClick r:id="" action="ppaction://noaction"/>
              </a:rPr>
              <a:t>felipe@uma.es</a:t>
            </a:r>
            <a:r>
              <a:rPr lang="es-ES_tradnl" dirty="0"/>
              <a:t> </a:t>
            </a:r>
            <a:r>
              <a:rPr lang="en-US" dirty="0"/>
              <a:t>9521</a:t>
            </a:r>
            <a:r>
              <a:rPr lang="es-ES_tradnl" dirty="0"/>
              <a:t>34169, 6563582??</a:t>
            </a:r>
          </a:p>
          <a:p>
            <a:r>
              <a:rPr lang="es-ES_tradnl" dirty="0"/>
              <a:t>Ubicación</a:t>
            </a:r>
          </a:p>
          <a:p>
            <a:pPr lvl="1"/>
            <a:r>
              <a:rPr lang="es-ES_tradnl" dirty="0"/>
              <a:t>ETSI Informática 2.2.47, E.I. Industriales 1518 (Luis Felipe Romero)</a:t>
            </a:r>
          </a:p>
          <a:p>
            <a:r>
              <a:rPr lang="es-ES_tradnl" dirty="0"/>
              <a:t>Objetivo del Tema 0: Facilitar información práctica</a:t>
            </a:r>
          </a:p>
          <a:p>
            <a:pPr lvl="1"/>
            <a:r>
              <a:rPr lang="es-ES_tradnl" dirty="0"/>
              <a:t>Sobre el profesor y el departamento (</a:t>
            </a:r>
            <a:r>
              <a:rPr lang="es-ES_tradnl" dirty="0" err="1"/>
              <a:t>ArqCom</a:t>
            </a:r>
            <a:r>
              <a:rPr lang="es-ES_tradnl" dirty="0"/>
              <a:t>)</a:t>
            </a:r>
          </a:p>
          <a:p>
            <a:pPr lvl="1"/>
            <a:r>
              <a:rPr lang="es-ES_tradnl" dirty="0"/>
              <a:t>Sobre las clases de teoría y las prácticas</a:t>
            </a:r>
          </a:p>
          <a:p>
            <a:pPr lvl="1"/>
            <a:r>
              <a:rPr lang="es-ES_tradnl" dirty="0"/>
              <a:t>Sobre la evaluación y los exámenes</a:t>
            </a:r>
          </a:p>
          <a:p>
            <a:pPr lvl="1"/>
            <a:r>
              <a:rPr lang="es-ES_tradnl" dirty="0"/>
              <a:t>Sobre la asignatura</a:t>
            </a:r>
          </a:p>
          <a:p>
            <a:endParaRPr lang="es-ES" dirty="0"/>
          </a:p>
        </p:txBody>
      </p:sp>
      <p:pic>
        <p:nvPicPr>
          <p:cNvPr id="1026" name="Picture 2" descr="Resultado de imagen de whatsapp small  icon">
            <a:extLst>
              <a:ext uri="{FF2B5EF4-FFF2-40B4-BE49-F238E27FC236}">
                <a16:creationId xmlns:a16="http://schemas.microsoft.com/office/drawing/2014/main" id="{0D018883-A13D-4844-B92C-544891A7B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70892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925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s-ES_tradnl" sz="3600"/>
              <a:t>Bibliografía</a:t>
            </a:r>
            <a:endParaRPr lang="es-ES" sz="3600"/>
          </a:p>
        </p:txBody>
      </p:sp>
      <p:pic>
        <p:nvPicPr>
          <p:cNvPr id="5" name="Imagen 4" descr="https://images-na.ssl-images-amazon.com/images/I/51Td8wQuHbL._SX258_BO1,204,203,200_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992" y="1412776"/>
            <a:ext cx="1348105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 descr="https://images-na.ssl-images-amazon.com/images/I/51u3S-FJ2QL._SX258_BO1,204,203,200_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280" y="1412776"/>
            <a:ext cx="1296144" cy="16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1412776"/>
            <a:ext cx="1203581" cy="1638300"/>
          </a:xfrm>
          <a:prstGeom prst="rect">
            <a:avLst/>
          </a:prstGeom>
        </p:spPr>
      </p:pic>
      <p:pic>
        <p:nvPicPr>
          <p:cNvPr id="8" name="Imagen 7" descr="http://2.bp.blogspot.com/-JvCIqxlnH0c/VCskAaDZ06I/AAAAAAAAWiA/2kVFpQ92vKQ/s1600/Organizacion%2By%2Barquitectura%2Bde%2Bcomputadores,%2B7ma%2BEd-FREELIBROS.ORG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99" y="4077072"/>
            <a:ext cx="1322705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n 8" descr="https://sgfm.elcorteingles.es/SGFM/dctm/IMAGENES/201110/07_1/00106530809190___P1_600x600.jpg"/>
          <p:cNvPicPr/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2" t="8500" r="18500" b="18666"/>
          <a:stretch/>
        </p:blipFill>
        <p:spPr bwMode="auto">
          <a:xfrm>
            <a:off x="2396992" y="4078054"/>
            <a:ext cx="1331719" cy="16586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Imagen 9" descr="https://4.bp.blogspot.com/-v9ZfWRxXb6s/VwP9fjLwRdI/AAAAAAAABZ0/VkxEh8dmerAwCVX2KaWHGuG-HsEhAgvRg/s320/fundamentos%2Bdise%25C3%25B1o%2Blogico.PNG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361" y="4078054"/>
            <a:ext cx="1285875" cy="1658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 descr="https://images-na.ssl-images-amazon.com/images/I/51pH7LRZkZL._SX258_BO1,204,203,200_.jpg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769" y="4077072"/>
            <a:ext cx="130365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1401771"/>
            <a:ext cx="1450504" cy="166030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ctrTitle" idx="4294967295"/>
          </p:nvPr>
        </p:nvSpPr>
        <p:spPr>
          <a:xfrm>
            <a:off x="755650" y="476251"/>
            <a:ext cx="7772400" cy="720502"/>
          </a:xfrm>
        </p:spPr>
        <p:txBody>
          <a:bodyPr/>
          <a:lstStyle/>
          <a:p>
            <a:pPr eaLnBrk="1" hangingPunct="1"/>
            <a:r>
              <a:rPr lang="es-ES" dirty="0"/>
              <a:t>Antes de empezar</a:t>
            </a:r>
          </a:p>
        </p:txBody>
      </p:sp>
      <p:sp>
        <p:nvSpPr>
          <p:cNvPr id="21506" name="Rectangle 3"/>
          <p:cNvSpPr>
            <a:spLocks noGrp="1"/>
          </p:cNvSpPr>
          <p:nvPr>
            <p:ph type="subTitle" idx="4294967295"/>
          </p:nvPr>
        </p:nvSpPr>
        <p:spPr>
          <a:xfrm>
            <a:off x="1475656" y="1628800"/>
            <a:ext cx="6400800" cy="1752600"/>
          </a:xfrm>
        </p:spPr>
        <p:txBody>
          <a:bodyPr/>
          <a:lstStyle/>
          <a:p>
            <a:pPr marL="0" indent="0" algn="ctr" eaLnBrk="1" hangingPunct="1">
              <a:buFont typeface="Wingdings 3" pitchFamily="18" charset="2"/>
              <a:buNone/>
            </a:pPr>
            <a:r>
              <a:rPr lang="es-ES" sz="4300" dirty="0"/>
              <a:t>¿QUÉ CREÉIS QUE ES UN COMPUTADOR?</a:t>
            </a:r>
          </a:p>
        </p:txBody>
      </p:sp>
      <p:pic>
        <p:nvPicPr>
          <p:cNvPr id="4" name="Picture 2" descr="File:Universal Turing machine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356992"/>
            <a:ext cx="5616624" cy="260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988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/>
              <a:t>Antes de empezar</a:t>
            </a:r>
          </a:p>
        </p:txBody>
      </p:sp>
      <p:sp>
        <p:nvSpPr>
          <p:cNvPr id="22530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s-ES" b="1" dirty="0"/>
              <a:t>Una posible definición de computador</a:t>
            </a:r>
            <a:r>
              <a:rPr lang="es-ES" dirty="0"/>
              <a:t>: </a:t>
            </a:r>
          </a:p>
          <a:p>
            <a:pPr eaLnBrk="1" hangingPunct="1"/>
            <a:r>
              <a:rPr lang="es-ES" dirty="0"/>
              <a:t>Maquina automática para la resolución de problemas genéricos mediante el almacenamiento, transmisión y  transformación de la información. </a:t>
            </a:r>
          </a:p>
          <a:p>
            <a:pPr eaLnBrk="1" hangingPunct="1"/>
            <a:r>
              <a:rPr lang="es-ES" dirty="0"/>
              <a:t>Es “genérico” gracias a la separación hardware-software. Los programas (software) dicen lo que hay que hacer (el problema a resolver) y el computador (hardware) lo ejecuta.</a:t>
            </a:r>
          </a:p>
          <a:p>
            <a:pPr eaLnBrk="1" hangingPunct="1"/>
            <a:r>
              <a:rPr lang="es-ES" dirty="0"/>
              <a:t>¿Ejemplos de máquinas programables? </a:t>
            </a:r>
          </a:p>
        </p:txBody>
      </p:sp>
      <p:pic>
        <p:nvPicPr>
          <p:cNvPr id="1028" name="Picture 4" descr="http://upload.wikimedia.org/wikipedia/commons/0/09/Jacquard.loom.car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21088"/>
            <a:ext cx="1923459" cy="257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utèce Création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330000"/>
              </a:clrFrom>
              <a:clrTo>
                <a:srgbClr val="330000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89" b="90000" l="5500" r="9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49" y="4869160"/>
            <a:ext cx="2376264" cy="213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03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/>
              <a:t>Antes de empezar</a:t>
            </a:r>
          </a:p>
        </p:txBody>
      </p:sp>
      <p:sp>
        <p:nvSpPr>
          <p:cNvPr id="23554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s-ES" sz="2400" b="1" dirty="0"/>
              <a:t>Sabemos hacer un programa (C++, Matlab. Python)</a:t>
            </a:r>
            <a:endParaRPr lang="es-ES" b="1" dirty="0"/>
          </a:p>
          <a:p>
            <a:pPr eaLnBrk="1" hangingPunct="1"/>
            <a:r>
              <a:rPr lang="es-ES" sz="2400" b="1" dirty="0"/>
              <a:t>Cuestiones</a:t>
            </a:r>
            <a:r>
              <a:rPr lang="es-ES" sz="2400" dirty="0"/>
              <a:t>:</a:t>
            </a:r>
          </a:p>
          <a:p>
            <a:pPr lvl="1"/>
            <a:r>
              <a:rPr lang="es-ES" sz="2800" dirty="0"/>
              <a:t>¿Qué es, físicamente, el software?</a:t>
            </a:r>
          </a:p>
          <a:p>
            <a:pPr lvl="1"/>
            <a:r>
              <a:rPr lang="es-ES" sz="2800" dirty="0"/>
              <a:t>¿Cómo se pasa de tener un programa escrito en lenguaje de alto nivel a que éste se ejecute en un circuito digital y obtengamos los resultados? </a:t>
            </a:r>
          </a:p>
        </p:txBody>
      </p:sp>
    </p:spTree>
    <p:extLst>
      <p:ext uri="{BB962C8B-B14F-4D97-AF65-F5344CB8AC3E}">
        <p14:creationId xmlns:p14="http://schemas.microsoft.com/office/powerpoint/2010/main" val="3784971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s-ES"/>
              <a:t>Antes de empezar</a:t>
            </a:r>
          </a:p>
        </p:txBody>
      </p:sp>
      <p:sp>
        <p:nvSpPr>
          <p:cNvPr id="245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es-ES" sz="3000" dirty="0"/>
              <a:t>Algunas cuestiones de alto nivel de abstracción</a:t>
            </a:r>
          </a:p>
          <a:p>
            <a:endParaRPr lang="es-ES" dirty="0"/>
          </a:p>
          <a:p>
            <a:r>
              <a:rPr lang="es-ES" dirty="0"/>
              <a:t>Qué partes fundamentales tiene un computador y para qué sirven?</a:t>
            </a:r>
          </a:p>
          <a:p>
            <a:r>
              <a:rPr lang="es-ES" dirty="0"/>
              <a:t>Como se almacena la información en el computador?</a:t>
            </a:r>
          </a:p>
          <a:p>
            <a:r>
              <a:rPr lang="es-ES" dirty="0"/>
              <a:t>Qué es el sistema operativo y para qué sirve?</a:t>
            </a:r>
          </a:p>
        </p:txBody>
      </p:sp>
    </p:spTree>
    <p:extLst>
      <p:ext uri="{BB962C8B-B14F-4D97-AF65-F5344CB8AC3E}">
        <p14:creationId xmlns:p14="http://schemas.microsoft.com/office/powerpoint/2010/main" val="82490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/>
              <a:t>Antes de empezar</a:t>
            </a:r>
          </a:p>
        </p:txBody>
      </p:sp>
      <p:sp>
        <p:nvSpPr>
          <p:cNvPr id="5632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Algunas cuestiones sobre la ejecución de un programa</a:t>
            </a:r>
          </a:p>
          <a:p>
            <a:endParaRPr lang="es-ES" dirty="0"/>
          </a:p>
          <a:p>
            <a:r>
              <a:rPr lang="es-ES" dirty="0"/>
              <a:t>Qué ocurre cuando compilamos un programa? </a:t>
            </a:r>
          </a:p>
          <a:p>
            <a:r>
              <a:rPr lang="es-ES" dirty="0"/>
              <a:t>Y cuando lo ejecutamos?</a:t>
            </a:r>
          </a:p>
          <a:p>
            <a:r>
              <a:rPr lang="es-ES" dirty="0"/>
              <a:t>Qué y cómo lo ejecuta el computador?</a:t>
            </a:r>
          </a:p>
          <a:p>
            <a:r>
              <a:rPr lang="es-ES" dirty="0"/>
              <a:t>Como sabemos que se está ejecutando un programa?</a:t>
            </a:r>
          </a:p>
        </p:txBody>
      </p:sp>
    </p:spTree>
    <p:extLst>
      <p:ext uri="{BB962C8B-B14F-4D97-AF65-F5344CB8AC3E}">
        <p14:creationId xmlns:p14="http://schemas.microsoft.com/office/powerpoint/2010/main" val="19252574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s-ES"/>
              <a:t>Antes de empezar</a:t>
            </a:r>
          </a:p>
        </p:txBody>
      </p:sp>
      <p:sp>
        <p:nvSpPr>
          <p:cNvPr id="5529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Cuestiones de bajo nivel (de abstracción)</a:t>
            </a:r>
          </a:p>
          <a:p>
            <a:endParaRPr lang="es-ES" dirty="0"/>
          </a:p>
          <a:p>
            <a:r>
              <a:rPr lang="es-ES" dirty="0"/>
              <a:t>Porqué es importante la velocidad del reloj, el número de cores y la cantidad de memoria RAM para determinar lo bueno que es un computador?</a:t>
            </a:r>
          </a:p>
          <a:p>
            <a:r>
              <a:rPr lang="es-ES" dirty="0"/>
              <a:t>Que es (físicamente) una variable de un programa?</a:t>
            </a:r>
          </a:p>
          <a:p>
            <a:r>
              <a:rPr lang="es-ES" dirty="0"/>
              <a:t>Como podemos relacionar los circuitos digitales con la ejecución de un programa? </a:t>
            </a:r>
          </a:p>
        </p:txBody>
      </p:sp>
    </p:spTree>
    <p:extLst>
      <p:ext uri="{BB962C8B-B14F-4D97-AF65-F5344CB8AC3E}">
        <p14:creationId xmlns:p14="http://schemas.microsoft.com/office/powerpoint/2010/main" val="199524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 idx="4294967295"/>
          </p:nvPr>
        </p:nvSpPr>
        <p:spPr>
          <a:xfrm>
            <a:off x="539552" y="1052736"/>
            <a:ext cx="8229600" cy="450304"/>
          </a:xfrm>
        </p:spPr>
        <p:txBody>
          <a:bodyPr>
            <a:normAutofit fontScale="90000"/>
          </a:bodyPr>
          <a:lstStyle/>
          <a:p>
            <a:r>
              <a:rPr lang="es-ES" dirty="0"/>
              <a:t>Objetivo del curso</a:t>
            </a:r>
            <a:br>
              <a:rPr lang="es-ES" dirty="0"/>
            </a:br>
            <a:endParaRPr lang="es-ES" dirty="0"/>
          </a:p>
        </p:txBody>
      </p:sp>
      <p:sp>
        <p:nvSpPr>
          <p:cNvPr id="24578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s-ES" dirty="0"/>
              <a:t>Para el alumno</a:t>
            </a:r>
          </a:p>
          <a:p>
            <a:pPr lvl="1"/>
            <a:r>
              <a:rPr lang="es-ES" dirty="0"/>
              <a:t>Satisface una curiosidad (innata?)</a:t>
            </a:r>
          </a:p>
          <a:p>
            <a:pPr lvl="1"/>
            <a:r>
              <a:rPr lang="es-ES" dirty="0"/>
              <a:t>Es (intelectualmente) fascinante </a:t>
            </a:r>
          </a:p>
          <a:p>
            <a:pPr lvl="2"/>
            <a:r>
              <a:rPr lang="es-ES" dirty="0"/>
              <a:t>Saber cómo funciona el mundo actual	</a:t>
            </a:r>
          </a:p>
          <a:p>
            <a:pPr lvl="2"/>
            <a:r>
              <a:rPr lang="es-ES" dirty="0"/>
              <a:t>Saber porqué se rompen muchos dispositivos</a:t>
            </a:r>
          </a:p>
          <a:p>
            <a:pPr lvl="3"/>
            <a:r>
              <a:rPr lang="es-ES" dirty="0"/>
              <a:t>Cuáles son los fundamentos de Internet</a:t>
            </a:r>
          </a:p>
          <a:p>
            <a:pPr lvl="3"/>
            <a:r>
              <a:rPr lang="es-ES" dirty="0"/>
              <a:t>Qué hay detrás de la inteligencia artificial</a:t>
            </a:r>
          </a:p>
          <a:p>
            <a:pPr lvl="3"/>
            <a:r>
              <a:rPr lang="es-ES" dirty="0"/>
              <a:t>Porqué es tan relevante la computación cuántica</a:t>
            </a:r>
          </a:p>
          <a:p>
            <a:pPr lvl="1"/>
            <a:r>
              <a:rPr lang="es-ES" dirty="0"/>
              <a:t>Identificar qué es programable y cómo se hace</a:t>
            </a:r>
          </a:p>
          <a:p>
            <a:pPr lvl="1"/>
            <a:r>
              <a:rPr lang="es-ES" dirty="0"/>
              <a:t>Escribir mejores códigos</a:t>
            </a:r>
          </a:p>
          <a:p>
            <a:pPr lvl="1"/>
            <a:r>
              <a:rPr lang="es-ES" dirty="0"/>
              <a:t>Diseñar sistemas de cómputo</a:t>
            </a:r>
          </a:p>
          <a:p>
            <a:r>
              <a:rPr lang="es-ES" dirty="0"/>
              <a:t>¿Y para el profesor?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2050" name="Picture 2" descr="http://www.cantanko.com/wp-content/uploads/2011/07/Time-Machine-Collage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331902"/>
            <a:ext cx="2736304" cy="218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77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Temario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Tema 1 Introducción.</a:t>
            </a:r>
          </a:p>
          <a:p>
            <a:pPr lvl="1"/>
            <a:r>
              <a:rPr lang="es-ES" dirty="0"/>
              <a:t>Introducción a los computadores. Arquitectura de Von Neumann. Antecedentes históricos. Generaciones de computadores. Niveles de descripción.</a:t>
            </a:r>
          </a:p>
          <a:p>
            <a:r>
              <a:rPr lang="es-ES" dirty="0"/>
              <a:t>Tema 2 Representación de la información.</a:t>
            </a:r>
          </a:p>
          <a:p>
            <a:pPr lvl="1"/>
            <a:r>
              <a:rPr lang="es-ES" dirty="0"/>
              <a:t>Clasificación de la información. Representación de los datos.  Arquitectura del juego de instrucciones. Modos de direccionamiento.</a:t>
            </a:r>
          </a:p>
          <a:p>
            <a:r>
              <a:rPr lang="es-ES" dirty="0"/>
              <a:t>Tema 3 Estructura Básica de un Procesador.</a:t>
            </a:r>
          </a:p>
          <a:p>
            <a:pPr lvl="1"/>
            <a:r>
              <a:rPr lang="es-ES" dirty="0"/>
              <a:t>Organización del procesador. Camino de datos. Conjunto de instrucciones.  Implementación del conjunto de instrucciones. Control del procesador.</a:t>
            </a:r>
          </a:p>
          <a:p>
            <a:r>
              <a:rPr lang="es-ES" dirty="0"/>
              <a:t>Tema 4 Memorias.</a:t>
            </a:r>
          </a:p>
          <a:p>
            <a:pPr lvl="1"/>
            <a:r>
              <a:rPr lang="es-ES" dirty="0"/>
              <a:t>Jerarquía de la memoria: Principio de localidad y gestión. Estructura lógica de la memoria: memoria asociativa. Organización de la memoria principal. Memoria cache.</a:t>
            </a:r>
          </a:p>
          <a:p>
            <a:r>
              <a:rPr lang="es-ES" dirty="0"/>
              <a:t>Tema 5 Entrada/Salida.</a:t>
            </a:r>
          </a:p>
          <a:p>
            <a:pPr lvl="1"/>
            <a:r>
              <a:rPr lang="es-ES" dirty="0"/>
              <a:t>Tipos y características de los dispositivos de E/S. Mecanismo de interrupciones. Procesadores de E/S: acceso directo a memoria y canales. </a:t>
            </a:r>
          </a:p>
          <a:p>
            <a:r>
              <a:rPr lang="es-ES" dirty="0"/>
              <a:t>Tema 6 Introducción a los sistemas operativos.</a:t>
            </a:r>
          </a:p>
          <a:p>
            <a:pPr lvl="1"/>
            <a:r>
              <a:rPr lang="es-ES" dirty="0"/>
              <a:t>Funciones de un sistema operativo. Administración y planificación de procesos. Sistemas de memoria virtual.</a:t>
            </a:r>
          </a:p>
          <a:p>
            <a:r>
              <a:rPr lang="es-ES" dirty="0"/>
              <a:t>Tema 7 Aspectos avanzados.</a:t>
            </a:r>
          </a:p>
          <a:p>
            <a:pPr lvl="1"/>
            <a:r>
              <a:rPr lang="es-ES" dirty="0"/>
              <a:t>Algoritmos aritméticos. Arquitectura paralelas: </a:t>
            </a:r>
            <a:r>
              <a:rPr lang="es-ES" dirty="0" err="1"/>
              <a:t>multicore</a:t>
            </a:r>
            <a:r>
              <a:rPr lang="es-ES" dirty="0"/>
              <a:t> y </a:t>
            </a:r>
            <a:r>
              <a:rPr lang="es-ES" dirty="0" err="1"/>
              <a:t>manycore</a:t>
            </a:r>
            <a:endParaRPr lang="es-ES" dirty="0"/>
          </a:p>
          <a:p>
            <a:pPr lvl="1"/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_tradnl" sz="3600" dirty="0">
                <a:latin typeface="Arial Narrow" panose="020B0606020202030204" pitchFamily="34" charset="0"/>
              </a:rPr>
              <a:t>Organización en 4 bloques temáticos</a:t>
            </a:r>
            <a:endParaRPr lang="es-ES" sz="3600" dirty="0">
              <a:latin typeface="Arial Narrow" panose="020B0606020202030204" pitchFamily="34" charset="0"/>
            </a:endParaRPr>
          </a:p>
        </p:txBody>
      </p:sp>
      <p:sp>
        <p:nvSpPr>
          <p:cNvPr id="2067" name="Line 19"/>
          <p:cNvSpPr>
            <a:spLocks noChangeShapeType="1"/>
          </p:cNvSpPr>
          <p:nvPr/>
        </p:nvSpPr>
        <p:spPr bwMode="auto">
          <a:xfrm flipH="1">
            <a:off x="1520768" y="2232998"/>
            <a:ext cx="1288280" cy="23149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730603" y="4547938"/>
            <a:ext cx="1470616" cy="9582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>
              <a:lnSpc>
                <a:spcPct val="90000"/>
              </a:lnSpc>
              <a:spcAft>
                <a:spcPts val="600"/>
              </a:spcAft>
            </a:pPr>
            <a:r>
              <a:rPr lang="es-ES_tradnl" sz="1400" dirty="0"/>
              <a:t>Tema 7</a:t>
            </a:r>
          </a:p>
          <a:p>
            <a:pPr algn="ctr" eaLnBrk="0" hangingPunct="0">
              <a:lnSpc>
                <a:spcPct val="80000"/>
              </a:lnSpc>
              <a:spcAft>
                <a:spcPts val="600"/>
              </a:spcAft>
            </a:pPr>
            <a:r>
              <a:rPr lang="es-ES" sz="1400" dirty="0"/>
              <a:t>Algoritmos aritméticos.</a:t>
            </a:r>
          </a:p>
          <a:p>
            <a:pPr algn="ctr" eaLnBrk="0" hangingPunct="0">
              <a:lnSpc>
                <a:spcPct val="80000"/>
              </a:lnSpc>
              <a:spcAft>
                <a:spcPts val="600"/>
              </a:spcAft>
            </a:pPr>
            <a:r>
              <a:rPr lang="es-ES" sz="1400" dirty="0"/>
              <a:t>Multicore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5750279" y="3226059"/>
            <a:ext cx="1177003" cy="662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_tradnl" sz="1400" dirty="0"/>
              <a:t>Tema 4</a:t>
            </a:r>
          </a:p>
          <a:p>
            <a:pPr algn="ctr" eaLnBrk="0" hangingPunct="0"/>
            <a:r>
              <a:rPr lang="es-ES" sz="1400" dirty="0"/>
              <a:t> Memorias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5750279" y="4990539"/>
            <a:ext cx="1177003" cy="662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_tradnl" sz="1400" dirty="0"/>
              <a:t>Tema 5</a:t>
            </a:r>
          </a:p>
          <a:p>
            <a:pPr algn="ctr" eaLnBrk="0" hangingPunct="0"/>
            <a:r>
              <a:rPr lang="es-ES" sz="1400" dirty="0"/>
              <a:t>E</a:t>
            </a:r>
            <a:r>
              <a:rPr lang="es-ES_tradnl" sz="1400" dirty="0" err="1"/>
              <a:t>ntrada</a:t>
            </a:r>
            <a:r>
              <a:rPr lang="es-ES" sz="1400" dirty="0"/>
              <a:t>/</a:t>
            </a:r>
            <a:endParaRPr lang="es-ES_tradnl" sz="1400" dirty="0"/>
          </a:p>
          <a:p>
            <a:pPr algn="ctr" eaLnBrk="0" hangingPunct="0"/>
            <a:r>
              <a:rPr lang="es-ES" sz="1400" dirty="0"/>
              <a:t>S</a:t>
            </a:r>
            <a:r>
              <a:rPr lang="es-ES_tradnl" sz="1400" dirty="0" err="1"/>
              <a:t>alida</a:t>
            </a:r>
            <a:endParaRPr lang="es-ES" sz="1400" dirty="0"/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7517061" y="4990539"/>
            <a:ext cx="1174450" cy="662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" sz="1400" dirty="0"/>
              <a:t>Tema 6 </a:t>
            </a:r>
            <a:endParaRPr lang="es-ES_tradnl" sz="1400" dirty="0"/>
          </a:p>
          <a:p>
            <a:pPr algn="ctr" eaLnBrk="0" hangingPunct="0"/>
            <a:r>
              <a:rPr lang="es-ES" sz="1400" dirty="0"/>
              <a:t>Sistema operativo</a:t>
            </a:r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3692438" y="3226059"/>
            <a:ext cx="1618699" cy="662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_tradnl" sz="1400" dirty="0"/>
              <a:t>Tema 2 b</a:t>
            </a:r>
          </a:p>
          <a:p>
            <a:pPr algn="ctr" eaLnBrk="0" hangingPunct="0"/>
            <a:r>
              <a:rPr lang="es-ES" sz="1400" dirty="0"/>
              <a:t> Juego de instrucciones</a:t>
            </a: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2367352" y="1568081"/>
            <a:ext cx="1764228" cy="66491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" sz="1400" dirty="0"/>
              <a:t>Tema 2 a</a:t>
            </a:r>
            <a:endParaRPr lang="es-ES_tradnl" sz="1400" dirty="0"/>
          </a:p>
          <a:p>
            <a:pPr algn="ctr" eaLnBrk="0" hangingPunct="0"/>
            <a:r>
              <a:rPr lang="es-ES" sz="1400" dirty="0"/>
              <a:t>Representación de </a:t>
            </a:r>
            <a:r>
              <a:rPr lang="es-ES_tradnl" sz="1400" dirty="0"/>
              <a:t>la </a:t>
            </a:r>
            <a:r>
              <a:rPr lang="es-ES" sz="1400" dirty="0"/>
              <a:t>información</a:t>
            </a: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1044819" y="3007298"/>
            <a:ext cx="1764228" cy="76854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>
              <a:spcAft>
                <a:spcPts val="600"/>
              </a:spcAft>
            </a:pPr>
            <a:r>
              <a:rPr lang="es-ES_tradnl" sz="1400" dirty="0"/>
              <a:t>Tema 1</a:t>
            </a:r>
          </a:p>
          <a:p>
            <a:pPr algn="ctr" eaLnBrk="0" hangingPunct="0">
              <a:spcAft>
                <a:spcPts val="600"/>
              </a:spcAft>
            </a:pPr>
            <a:r>
              <a:rPr lang="es-ES" sz="1400" dirty="0"/>
              <a:t> Introducción a la CPU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1926933" y="4990539"/>
            <a:ext cx="2645067" cy="6620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>
              <a:spcAft>
                <a:spcPts val="600"/>
              </a:spcAft>
            </a:pPr>
            <a:r>
              <a:rPr lang="es-ES" sz="1400" dirty="0"/>
              <a:t>Temas 3</a:t>
            </a:r>
            <a:endParaRPr lang="es-ES_tradnl" sz="1400" dirty="0"/>
          </a:p>
          <a:p>
            <a:pPr algn="ctr" eaLnBrk="0" hangingPunct="0">
              <a:spcAft>
                <a:spcPts val="600"/>
              </a:spcAft>
            </a:pPr>
            <a:r>
              <a:rPr lang="es-ES" sz="1400" dirty="0"/>
              <a:t>CPU</a:t>
            </a: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 flipH="1">
            <a:off x="2367352" y="3775840"/>
            <a:ext cx="12766" cy="121469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63" name="Line 15"/>
          <p:cNvSpPr>
            <a:spLocks noChangeShapeType="1"/>
          </p:cNvSpPr>
          <p:nvPr/>
        </p:nvSpPr>
        <p:spPr bwMode="auto">
          <a:xfrm>
            <a:off x="4427746" y="3942789"/>
            <a:ext cx="0" cy="9930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64" name="Line 16"/>
          <p:cNvSpPr>
            <a:spLocks noChangeShapeType="1"/>
          </p:cNvSpPr>
          <p:nvPr/>
        </p:nvSpPr>
        <p:spPr bwMode="auto">
          <a:xfrm>
            <a:off x="4572000" y="5347465"/>
            <a:ext cx="1178279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65" name="Line 17"/>
          <p:cNvSpPr>
            <a:spLocks noChangeShapeType="1"/>
          </p:cNvSpPr>
          <p:nvPr/>
        </p:nvSpPr>
        <p:spPr bwMode="auto">
          <a:xfrm>
            <a:off x="6340058" y="3942789"/>
            <a:ext cx="0" cy="9930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66" name="Line 18"/>
          <p:cNvSpPr>
            <a:spLocks noChangeShapeType="1"/>
          </p:cNvSpPr>
          <p:nvPr/>
        </p:nvSpPr>
        <p:spPr bwMode="auto">
          <a:xfrm>
            <a:off x="6927283" y="5347465"/>
            <a:ext cx="58977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68" name="Line 20"/>
          <p:cNvSpPr>
            <a:spLocks noChangeShapeType="1"/>
          </p:cNvSpPr>
          <p:nvPr/>
        </p:nvSpPr>
        <p:spPr bwMode="auto">
          <a:xfrm>
            <a:off x="3692438" y="2232999"/>
            <a:ext cx="735308" cy="9930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 flipH="1">
            <a:off x="5014971" y="3870828"/>
            <a:ext cx="735308" cy="993060"/>
          </a:xfrm>
          <a:prstGeom prst="line">
            <a:avLst/>
          </a:prstGeom>
          <a:noFill/>
          <a:ln w="9525">
            <a:solidFill>
              <a:srgbClr val="C0C0C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2809047" y="3646310"/>
            <a:ext cx="88339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s-E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6350270" y="2391313"/>
            <a:ext cx="1177003" cy="33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" sz="1400" dirty="0">
                <a:solidFill>
                  <a:srgbClr val="FF0000"/>
                </a:solidFill>
              </a:rPr>
              <a:t>MEMORIA</a:t>
            </a: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7379191" y="4057926"/>
            <a:ext cx="1442531" cy="33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" sz="1400" dirty="0">
                <a:solidFill>
                  <a:srgbClr val="FF0000"/>
                </a:solidFill>
              </a:rPr>
              <a:t>COMPUTADOR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089058" y="5923152"/>
            <a:ext cx="1442531" cy="33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" sz="1400" dirty="0">
                <a:solidFill>
                  <a:srgbClr val="FF0000"/>
                </a:solidFill>
              </a:rPr>
              <a:t>CPU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660083" y="1729273"/>
            <a:ext cx="1927630" cy="339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0" tIns="10800" rIns="18000" bIns="10800"/>
          <a:lstStyle/>
          <a:p>
            <a:pPr algn="ctr" eaLnBrk="0" hangingPunct="0"/>
            <a:r>
              <a:rPr lang="es-ES" sz="1400" dirty="0">
                <a:solidFill>
                  <a:srgbClr val="FF0000"/>
                </a:solidFill>
              </a:rPr>
              <a:t>REPRESENTACIÓN</a:t>
            </a:r>
          </a:p>
        </p:txBody>
      </p:sp>
      <p:sp>
        <p:nvSpPr>
          <p:cNvPr id="3" name="2 Elipse"/>
          <p:cNvSpPr/>
          <p:nvPr/>
        </p:nvSpPr>
        <p:spPr>
          <a:xfrm rot="2565566">
            <a:off x="1832413" y="1693736"/>
            <a:ext cx="3792206" cy="19418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24 Elipse"/>
          <p:cNvSpPr/>
          <p:nvPr/>
        </p:nvSpPr>
        <p:spPr>
          <a:xfrm>
            <a:off x="5366632" y="2756615"/>
            <a:ext cx="2255847" cy="12241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25 Elipse"/>
          <p:cNvSpPr/>
          <p:nvPr/>
        </p:nvSpPr>
        <p:spPr>
          <a:xfrm>
            <a:off x="5245221" y="4321516"/>
            <a:ext cx="3791275" cy="17717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26 Elipse"/>
          <p:cNvSpPr/>
          <p:nvPr/>
        </p:nvSpPr>
        <p:spPr>
          <a:xfrm>
            <a:off x="35496" y="2558263"/>
            <a:ext cx="5488082" cy="39756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alacitana" panose="00000500000000000000" pitchFamily="50" charset="0"/>
              </a:rPr>
              <a:t>Lecciones</a:t>
            </a:r>
            <a:endParaRPr lang="en-GB" dirty="0">
              <a:latin typeface="Malacitana" panose="00000500000000000000" pitchFamily="50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>
                <a:latin typeface="Malacitana" panose="00000500000000000000" pitchFamily="50" charset="0"/>
              </a:rPr>
              <a:t>60 horas en 39/40* lecciones </a:t>
            </a:r>
          </a:p>
          <a:p>
            <a:pPr lvl="1"/>
            <a:r>
              <a:rPr lang="es-ES" dirty="0">
                <a:latin typeface="Malacitana" panose="00000500000000000000" pitchFamily="50" charset="0"/>
              </a:rPr>
              <a:t>12 lecciones en grupos </a:t>
            </a:r>
            <a:r>
              <a:rPr lang="es-ES" dirty="0" err="1">
                <a:latin typeface="Malacitana" panose="00000500000000000000" pitchFamily="50" charset="0"/>
              </a:rPr>
              <a:t>reducidos</a:t>
            </a:r>
            <a:r>
              <a:rPr lang="es-ES" dirty="0" err="1">
                <a:latin typeface="Malacitana" panose="00000500000000000000" pitchFamily="50" charset="0"/>
                <a:sym typeface="Wingdings" panose="05000000000000000000" pitchFamily="2" charset="2"/>
              </a:rPr>
              <a:t>Prácticas</a:t>
            </a:r>
            <a:endParaRPr lang="es-ES" dirty="0">
              <a:latin typeface="Malacitana" panose="00000500000000000000" pitchFamily="50" charset="0"/>
            </a:endParaRPr>
          </a:p>
          <a:p>
            <a:pPr lvl="2"/>
            <a:r>
              <a:rPr lang="es-ES" dirty="0">
                <a:latin typeface="Malacitana" panose="00000500000000000000" pitchFamily="50" charset="0"/>
              </a:rPr>
              <a:t>5 prácticas: 2+2+2+2+3, +1 examen de la práctica 5</a:t>
            </a:r>
          </a:p>
          <a:p>
            <a:pPr lvl="1"/>
            <a:r>
              <a:rPr lang="es-ES" dirty="0">
                <a:latin typeface="Malacitana" panose="00000500000000000000" pitchFamily="50" charset="0"/>
              </a:rPr>
              <a:t>25/27* lecciones en grupos grandes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2 lecciones, temas 0 y 1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6 lecciones, tema 2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1 test del tema 2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4 lecciones, tema 3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4 lecciones, tema 4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1 test del tema 4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3 lecciones, tema 5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3 lecciones, tema 6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1 día de repaso *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1 seminario *</a:t>
            </a:r>
          </a:p>
          <a:p>
            <a:pPr lvl="2"/>
            <a:r>
              <a:rPr lang="es-ES" dirty="0">
                <a:latin typeface="Malacitana" panose="00000500000000000000" pitchFamily="50" charset="0"/>
              </a:rPr>
              <a:t>1 Tutoría colectiva, ya en período de exámenes</a:t>
            </a:r>
          </a:p>
          <a:p>
            <a:pPr marL="594360" lvl="2" indent="0">
              <a:buNone/>
            </a:pPr>
            <a:endParaRPr lang="es-ES" dirty="0">
              <a:latin typeface="Malacitana" panose="00000500000000000000" pitchFamily="50" charset="0"/>
            </a:endParaRPr>
          </a:p>
          <a:p>
            <a:pPr marL="274320" lvl="1" indent="0">
              <a:buNone/>
            </a:pPr>
            <a:r>
              <a:rPr lang="es-ES" dirty="0">
                <a:latin typeface="Malacitana" panose="00000500000000000000" pitchFamily="50" charset="0"/>
              </a:rPr>
              <a:t>*(opcional, según la distribución de festivos)</a:t>
            </a:r>
          </a:p>
          <a:p>
            <a:pPr marL="274320" lvl="1" indent="0">
              <a:buNone/>
            </a:pPr>
            <a:endParaRPr lang="en-GB" dirty="0">
              <a:latin typeface="Malacitana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5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s-ES" dirty="0">
                <a:latin typeface="Malacitana" panose="00000500000000000000" pitchFamily="50" charset="0"/>
              </a:rPr>
              <a:t>Calendario curso 24/25</a:t>
            </a:r>
            <a:endParaRPr lang="en-GB" dirty="0">
              <a:latin typeface="Malacitana" panose="00000500000000000000" pitchFamily="50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771800" y="1226123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casium.uma.es/</a:t>
            </a:r>
            <a:r>
              <a:rPr lang="en-GB" u="sng" dirty="0" err="1">
                <a:solidFill>
                  <a:schemeClr val="accent2">
                    <a:lumMod val="75000"/>
                  </a:schemeClr>
                </a:solidFill>
                <a:hlinkClick r:id="rId2"/>
              </a:rPr>
              <a:t>calendario?A</a:t>
            </a:r>
            <a:endParaRPr lang="en-GB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D80755-30DB-415E-AF1F-221F4893E9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76" t="14045" r="1962"/>
          <a:stretch/>
        </p:blipFill>
        <p:spPr>
          <a:xfrm>
            <a:off x="107504" y="1853998"/>
            <a:ext cx="8856984" cy="438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98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s-ES" dirty="0">
                <a:latin typeface="Malacitana" panose="00000500000000000000" pitchFamily="50" charset="0"/>
              </a:rPr>
              <a:t>Calendario curso 24/25</a:t>
            </a:r>
            <a:endParaRPr lang="en-GB" dirty="0">
              <a:latin typeface="Malacitana" panose="00000500000000000000" pitchFamily="50" charset="0"/>
            </a:endParaRPr>
          </a:p>
        </p:txBody>
      </p:sp>
      <p:sp>
        <p:nvSpPr>
          <p:cNvPr id="26" name="Rectángulo 25"/>
          <p:cNvSpPr/>
          <p:nvPr/>
        </p:nvSpPr>
        <p:spPr>
          <a:xfrm>
            <a:off x="2771800" y="1226123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u="sng" dirty="0">
                <a:solidFill>
                  <a:schemeClr val="accent2">
                    <a:lumMod val="75000"/>
                  </a:schemeClr>
                </a:solidFill>
                <a:hlinkClick r:id="rId2"/>
              </a:rPr>
              <a:t>casium.uma.es/</a:t>
            </a:r>
            <a:r>
              <a:rPr lang="en-GB" u="sng" dirty="0" err="1">
                <a:solidFill>
                  <a:schemeClr val="accent2">
                    <a:lumMod val="75000"/>
                  </a:schemeClr>
                </a:solidFill>
                <a:hlinkClick r:id="rId2"/>
              </a:rPr>
              <a:t>calendario?B</a:t>
            </a:r>
            <a:endParaRPr lang="en-GB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587988-5681-48F2-B8AE-A915DB8DC7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" t="15175" r="1866" b="1514"/>
          <a:stretch/>
        </p:blipFill>
        <p:spPr>
          <a:xfrm>
            <a:off x="0" y="1916831"/>
            <a:ext cx="8964488" cy="424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16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quarter" idx="1"/>
          </p:nvPr>
        </p:nvSpPr>
        <p:spPr>
          <a:xfrm>
            <a:off x="235547" y="1443568"/>
            <a:ext cx="4104456" cy="4937760"/>
          </a:xfrm>
        </p:spPr>
        <p:txBody>
          <a:bodyPr>
            <a:noAutofit/>
          </a:bodyPr>
          <a:lstStyle/>
          <a:p>
            <a:pPr>
              <a:tabLst>
                <a:tab pos="538163" algn="l"/>
              </a:tabLst>
            </a:pPr>
            <a:r>
              <a:rPr lang="es-ES" sz="1500" dirty="0"/>
              <a:t>Clase 1: Introducción a la asignatura e inicio del    Tema 1 (Evolución histórica hasta ENIAC)</a:t>
            </a:r>
          </a:p>
          <a:p>
            <a:r>
              <a:rPr lang="es-ES" sz="1500" dirty="0"/>
              <a:t>Clase 2: Tema 1 (Ciclo de Instrucción, actividad de las tarjetas). 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3: Tema 2. Naturales y Enteros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4: N-2 y Flotantes (</a:t>
            </a:r>
            <a:r>
              <a:rPr lang="es-ES" sz="1500" dirty="0" err="1">
                <a:solidFill>
                  <a:srgbClr val="C00000"/>
                </a:solidFill>
              </a:rPr>
              <a:t>intro</a:t>
            </a:r>
            <a:r>
              <a:rPr lang="es-ES" sz="1500" dirty="0">
                <a:solidFill>
                  <a:srgbClr val="C00000"/>
                </a:solidFill>
              </a:rPr>
              <a:t> punto flotante)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5: Flotantes y Alfanuméricos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6: Modos de direccionamiento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7: Formato de instrucción y MIPS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8: Ejercicios Tema 2</a:t>
            </a:r>
            <a:r>
              <a:rPr lang="es-ES" sz="15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s-ES" sz="1500" dirty="0" err="1">
                <a:solidFill>
                  <a:schemeClr val="accent2">
                    <a:lumMod val="75000"/>
                  </a:schemeClr>
                </a:solidFill>
              </a:rPr>
              <a:t>Intro</a:t>
            </a:r>
            <a:r>
              <a:rPr lang="es-ES" sz="1500" dirty="0">
                <a:solidFill>
                  <a:schemeClr val="accent2">
                    <a:lumMod val="75000"/>
                  </a:schemeClr>
                </a:solidFill>
              </a:rPr>
              <a:t> CPU</a:t>
            </a:r>
          </a:p>
          <a:p>
            <a:r>
              <a:rPr lang="es-E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Clase 9: Test del Tema 2</a:t>
            </a:r>
          </a:p>
          <a:p>
            <a:r>
              <a:rPr lang="es-ES" sz="1500" dirty="0">
                <a:solidFill>
                  <a:srgbClr val="0070C0"/>
                </a:solidFill>
              </a:rPr>
              <a:t>Clase 10: Tema 3. (hasta 1ª instrucción MIPS)</a:t>
            </a:r>
          </a:p>
          <a:p>
            <a:r>
              <a:rPr lang="es-ES" sz="1500" dirty="0">
                <a:solidFill>
                  <a:srgbClr val="0070C0"/>
                </a:solidFill>
              </a:rPr>
              <a:t>Clase 11: Tema 3. Resto de instrucciones</a:t>
            </a:r>
          </a:p>
          <a:p>
            <a:r>
              <a:rPr lang="es-ES" sz="1500" dirty="0">
                <a:solidFill>
                  <a:srgbClr val="0070C0"/>
                </a:solidFill>
              </a:rPr>
              <a:t>Clase 12: Tema 3. Temporización, secuencia-miento, control</a:t>
            </a:r>
          </a:p>
          <a:p>
            <a:r>
              <a:rPr lang="es-ES" sz="1500" dirty="0">
                <a:solidFill>
                  <a:srgbClr val="0070C0"/>
                </a:solidFill>
              </a:rPr>
              <a:t>Clase 13: Ejercicios Tema 3</a:t>
            </a:r>
            <a:endParaRPr lang="es-ES" sz="1500" dirty="0"/>
          </a:p>
        </p:txBody>
      </p:sp>
      <p:sp>
        <p:nvSpPr>
          <p:cNvPr id="5" name="Marcador de contenido 4"/>
          <p:cNvSpPr>
            <a:spLocks noGrp="1"/>
          </p:cNvSpPr>
          <p:nvPr>
            <p:ph sz="quarter" idx="2"/>
          </p:nvPr>
        </p:nvSpPr>
        <p:spPr>
          <a:xfrm>
            <a:off x="4700042" y="1443568"/>
            <a:ext cx="4408461" cy="4937760"/>
          </a:xfrm>
        </p:spPr>
        <p:txBody>
          <a:bodyPr>
            <a:noAutofit/>
          </a:bodyPr>
          <a:lstStyle/>
          <a:p>
            <a:r>
              <a:rPr lang="es-ES" sz="1500" dirty="0">
                <a:solidFill>
                  <a:srgbClr val="0070C0"/>
                </a:solidFill>
              </a:rPr>
              <a:t>Clase 14:  Tema 4. Jerarquía y Memoria cache</a:t>
            </a:r>
          </a:p>
          <a:p>
            <a:r>
              <a:rPr lang="es-ES" sz="1500" dirty="0">
                <a:solidFill>
                  <a:srgbClr val="0070C0"/>
                </a:solidFill>
              </a:rPr>
              <a:t>Clase 15:  Tema 4. Funciones de correspondencia</a:t>
            </a:r>
          </a:p>
          <a:p>
            <a:r>
              <a:rPr lang="es-ES" sz="1500" dirty="0">
                <a:solidFill>
                  <a:srgbClr val="0070C0"/>
                </a:solidFill>
              </a:rPr>
              <a:t>Clase 16:  Tema 4. Hasta cache dividida</a:t>
            </a:r>
          </a:p>
          <a:p>
            <a:r>
              <a:rPr lang="es-ES" sz="1500" dirty="0">
                <a:solidFill>
                  <a:srgbClr val="C00000"/>
                </a:solidFill>
              </a:rPr>
              <a:t>Clase 17:  Tema 4. Dividida y multinivel</a:t>
            </a:r>
          </a:p>
          <a:p>
            <a:r>
              <a:rPr lang="es-ES" sz="15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Clase 18:  Tema 4. Test de memoria</a:t>
            </a:r>
          </a:p>
          <a:p>
            <a:r>
              <a:rPr lang="es-ES" sz="1500" dirty="0"/>
              <a:t>Clase 19:  Tema 5. Entrada y Salida</a:t>
            </a:r>
          </a:p>
          <a:p>
            <a:r>
              <a:rPr lang="es-ES" sz="1500" dirty="0"/>
              <a:t>Clase 20:  Tema 5. Entrada y Salida</a:t>
            </a:r>
          </a:p>
          <a:p>
            <a:r>
              <a:rPr lang="es-ES" sz="1500" dirty="0"/>
              <a:t>Clase 21:  Tema 5. Entrada y Salida</a:t>
            </a:r>
          </a:p>
          <a:p>
            <a:r>
              <a:rPr lang="es-ES" sz="1500" dirty="0">
                <a:solidFill>
                  <a:schemeClr val="accent3">
                    <a:lumMod val="50000"/>
                  </a:schemeClr>
                </a:solidFill>
              </a:rPr>
              <a:t>Clase 22  Tema 6. SO. CPU.</a:t>
            </a:r>
          </a:p>
          <a:p>
            <a:r>
              <a:rPr lang="es-ES" sz="1500" dirty="0">
                <a:solidFill>
                  <a:schemeClr val="accent3">
                    <a:lumMod val="50000"/>
                  </a:schemeClr>
                </a:solidFill>
              </a:rPr>
              <a:t>Clase 23  Tema 6. SO. Memoria virtual.</a:t>
            </a:r>
          </a:p>
          <a:p>
            <a:r>
              <a:rPr lang="es-ES" sz="1500" dirty="0">
                <a:solidFill>
                  <a:schemeClr val="accent3">
                    <a:lumMod val="50000"/>
                  </a:schemeClr>
                </a:solidFill>
              </a:rPr>
              <a:t>Clase 24:  Tema 6. SO Ejercicios</a:t>
            </a:r>
          </a:p>
          <a:p>
            <a:r>
              <a:rPr lang="es-ES" sz="1500" dirty="0">
                <a:solidFill>
                  <a:schemeClr val="accent2">
                    <a:lumMod val="75000"/>
                  </a:schemeClr>
                </a:solidFill>
              </a:rPr>
              <a:t>Clase 25:  Ejercicios tema 3</a:t>
            </a:r>
          </a:p>
          <a:p>
            <a:r>
              <a:rPr lang="es-ES" sz="1500" dirty="0"/>
              <a:t>Clase 26:  Realización de un ejercicio global</a:t>
            </a:r>
            <a:endParaRPr lang="es-ES" sz="1500" strike="sngStrike" dirty="0"/>
          </a:p>
          <a:p>
            <a:r>
              <a:rPr lang="es-ES" sz="1500" strike="sngStrike" dirty="0"/>
              <a:t>Clase 27:  Tema 7. </a:t>
            </a:r>
            <a:r>
              <a:rPr lang="es-ES" sz="1500" strike="sngStrike" dirty="0" err="1"/>
              <a:t>Multicore</a:t>
            </a:r>
            <a:r>
              <a:rPr lang="es-ES" sz="1500" strike="sngStrike" dirty="0"/>
              <a:t>, Aceleradores, GPU (Seminario con grupos reducidos)</a:t>
            </a:r>
          </a:p>
          <a:p>
            <a:r>
              <a:rPr lang="es-ES" sz="1500" dirty="0"/>
              <a:t>Clase 28:  Tutoría colectiva</a:t>
            </a:r>
          </a:p>
          <a:p>
            <a:endParaRPr lang="es-ES" sz="150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s-ES_tradnl" sz="3600" dirty="0"/>
              <a:t>Lecciones magistrales 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249131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 dirty="0"/>
              <a:t>Prácticas </a:t>
            </a:r>
            <a:endParaRPr lang="es-ES" sz="3600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981200"/>
            <a:ext cx="8458200" cy="4114800"/>
          </a:xfrm>
        </p:spPr>
        <p:txBody>
          <a:bodyPr>
            <a:normAutofit fontScale="70000" lnSpcReduction="20000"/>
          </a:bodyPr>
          <a:lstStyle/>
          <a:p>
            <a:pPr marL="666750" indent="0" algn="just">
              <a:buFontTx/>
              <a:buNone/>
            </a:pPr>
            <a:r>
              <a:rPr lang="es-ES" sz="2400" b="1" dirty="0">
                <a:cs typeface="Times New Roman" pitchFamily="18" charset="0"/>
              </a:rPr>
              <a:t>Práctica 1. </a:t>
            </a:r>
          </a:p>
          <a:p>
            <a:pPr marL="666750" indent="0" algn="just">
              <a:buFontTx/>
              <a:buNone/>
            </a:pPr>
            <a:r>
              <a:rPr lang="es-ES" sz="2400" b="1" dirty="0">
                <a:cs typeface="Times New Roman" pitchFamily="18" charset="0"/>
              </a:rPr>
              <a:t>1 sesión</a:t>
            </a:r>
            <a:endParaRPr lang="es-ES_tradnl" sz="2400" b="1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Codificación binaria</a:t>
            </a: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Herramienta utilizada:  Python, C, hojas de cálculo</a:t>
            </a: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 </a:t>
            </a:r>
          </a:p>
          <a:p>
            <a:pPr marL="666750" indent="0" algn="just">
              <a:buFontTx/>
              <a:buNone/>
            </a:pPr>
            <a:r>
              <a:rPr lang="es-ES" sz="2400" b="1" dirty="0">
                <a:cs typeface="Times New Roman" pitchFamily="18" charset="0"/>
              </a:rPr>
              <a:t>Práctica 2. </a:t>
            </a:r>
          </a:p>
          <a:p>
            <a:pPr marL="666750" indent="0" algn="just">
              <a:buFontTx/>
              <a:buNone/>
            </a:pPr>
            <a:r>
              <a:rPr lang="es-ES" sz="2400" b="1" dirty="0">
                <a:cs typeface="Times New Roman" pitchFamily="18" charset="0"/>
              </a:rPr>
              <a:t>2 sesiones</a:t>
            </a:r>
            <a:endParaRPr lang="es-ES_tradnl" sz="2400" b="1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Programación en ensamblador. Desensamblado</a:t>
            </a:r>
            <a:endParaRPr lang="es-ES_tradnl" sz="2000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Herramienta utilizada: MARS</a:t>
            </a:r>
            <a:endParaRPr lang="es-ES" sz="2000" dirty="0"/>
          </a:p>
          <a:p>
            <a:pPr marL="666750" indent="0" algn="just">
              <a:buFontTx/>
              <a:buNone/>
            </a:pPr>
            <a:r>
              <a:rPr lang="es-ES" sz="2000" dirty="0"/>
              <a:t> </a:t>
            </a:r>
          </a:p>
          <a:p>
            <a:pPr marL="666750" indent="0" algn="just">
              <a:buFontTx/>
              <a:buNone/>
            </a:pPr>
            <a:r>
              <a:rPr lang="es-ES" sz="2400" b="1" dirty="0">
                <a:cs typeface="Times New Roman" pitchFamily="18" charset="0"/>
              </a:rPr>
              <a:t>Práctica 3.</a:t>
            </a:r>
          </a:p>
          <a:p>
            <a:pPr marL="666750" indent="0" algn="just">
              <a:buFontTx/>
              <a:buNone/>
            </a:pPr>
            <a:r>
              <a:rPr lang="es-ES" sz="2400" b="1" dirty="0">
                <a:cs typeface="Times New Roman" pitchFamily="18" charset="0"/>
              </a:rPr>
              <a:t>3 sesiones </a:t>
            </a:r>
            <a:endParaRPr lang="es-ES_tradnl" sz="2400" b="1" dirty="0">
              <a:cs typeface="Times New Roman" pitchFamily="18" charset="0"/>
            </a:endParaRP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Programación en ensamblador. </a:t>
            </a: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Herramienta utilizada: MARS</a:t>
            </a:r>
          </a:p>
          <a:p>
            <a:pPr marL="666750" indent="0" algn="just">
              <a:buFontTx/>
              <a:buNone/>
            </a:pPr>
            <a:r>
              <a:rPr lang="es-ES" sz="2000" dirty="0">
                <a:cs typeface="Times New Roman" pitchFamily="18" charset="0"/>
              </a:rPr>
              <a:t> </a:t>
            </a:r>
          </a:p>
          <a:p>
            <a:pPr marL="666750" indent="0" algn="just">
              <a:buFontTx/>
              <a:buNone/>
            </a:pPr>
            <a:endParaRPr lang="es-ES" sz="2000" dirty="0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609600" y="15240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E8D363D1A06C4A8E99892E111062E1" ma:contentTypeVersion="11" ma:contentTypeDescription="Crear nuevo documento." ma:contentTypeScope="" ma:versionID="bc7335ac6b45c3b24761353ffdff9b7a">
  <xsd:schema xmlns:xsd="http://www.w3.org/2001/XMLSchema" xmlns:xs="http://www.w3.org/2001/XMLSchema" xmlns:p="http://schemas.microsoft.com/office/2006/metadata/properties" xmlns:ns3="2d68f367-3448-4584-8be4-e5200f1a88eb" xmlns:ns4="b7216d0d-3061-4c5f-91f9-f9dbb705efc2" targetNamespace="http://schemas.microsoft.com/office/2006/metadata/properties" ma:root="true" ma:fieldsID="9890ec198a05d4ef84ee45e003419e1e" ns3:_="" ns4:_="">
    <xsd:import namespace="2d68f367-3448-4584-8be4-e5200f1a88eb"/>
    <xsd:import namespace="b7216d0d-3061-4c5f-91f9-f9dbb705ef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8f367-3448-4584-8be4-e5200f1a8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16d0d-3061-4c5f-91f9-f9dbb705ef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792CB8-57C7-47F1-B9EF-BB12916B376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4052234-4F05-44DE-9654-247F8CD78F7B}">
  <ds:schemaRefs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b7216d0d-3061-4c5f-91f9-f9dbb705efc2"/>
    <ds:schemaRef ds:uri="http://schemas.openxmlformats.org/package/2006/metadata/core-properties"/>
    <ds:schemaRef ds:uri="2d68f367-3448-4584-8be4-e5200f1a88eb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7CE259D-98F5-43DE-B579-62838D2356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68f367-3448-4584-8be4-e5200f1a88eb"/>
    <ds:schemaRef ds:uri="b7216d0d-3061-4c5f-91f9-f9dbb705ef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1749</Words>
  <Application>Microsoft Office PowerPoint</Application>
  <PresentationFormat>Presentación en pantalla (4:3)</PresentationFormat>
  <Paragraphs>260</Paragraphs>
  <Slides>27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6" baseType="lpstr">
      <vt:lpstr>Arial</vt:lpstr>
      <vt:lpstr>Arial Narrow</vt:lpstr>
      <vt:lpstr>Bookman Old Style</vt:lpstr>
      <vt:lpstr>Calibri</vt:lpstr>
      <vt:lpstr>Gill Sans MT</vt:lpstr>
      <vt:lpstr>Malacitana</vt:lpstr>
      <vt:lpstr>Wingdings</vt:lpstr>
      <vt:lpstr>Wingdings 3</vt:lpstr>
      <vt:lpstr>Origen</vt:lpstr>
      <vt:lpstr>Fundamentos de Computadores Grado en Ingeniería en Tecnologías Industriales</vt:lpstr>
      <vt:lpstr>Datos </vt:lpstr>
      <vt:lpstr>Temario</vt:lpstr>
      <vt:lpstr>Organización en 4 bloques temáticos</vt:lpstr>
      <vt:lpstr>Lecciones</vt:lpstr>
      <vt:lpstr>Calendario curso 24/25</vt:lpstr>
      <vt:lpstr>Calendario curso 24/25</vt:lpstr>
      <vt:lpstr>Lecciones magistrales </vt:lpstr>
      <vt:lpstr>Prácticas </vt:lpstr>
      <vt:lpstr>Prácticas</vt:lpstr>
      <vt:lpstr>Evaluación</vt:lpstr>
      <vt:lpstr>Distribución de la evaluación</vt:lpstr>
      <vt:lpstr>Distribución de la evaluación (bloques)</vt:lpstr>
      <vt:lpstr>Distribución de la evaluación (prácticas)</vt:lpstr>
      <vt:lpstr>Distribución de la evaluación (JVM)</vt:lpstr>
      <vt:lpstr>Distribución de la evaluación (Ex. Final)</vt:lpstr>
      <vt:lpstr>Requisitos mínimos (para el final)</vt:lpstr>
      <vt:lpstr>¿Qué pasa en septiembre?</vt:lpstr>
      <vt:lpstr>En resumen:</vt:lpstr>
      <vt:lpstr>Bibliografía</vt:lpstr>
      <vt:lpstr>Antes de empezar</vt:lpstr>
      <vt:lpstr>Antes de empezar</vt:lpstr>
      <vt:lpstr>Antes de empezar</vt:lpstr>
      <vt:lpstr>Antes de empezar</vt:lpstr>
      <vt:lpstr>Antes de empezar</vt:lpstr>
      <vt:lpstr>Antes de empezar</vt:lpstr>
      <vt:lpstr>Objetivo del curso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2010-09-27T09:08:38Z</dcterms:created>
  <dcterms:modified xsi:type="dcterms:W3CDTF">2025-02-14T10:29:39Z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TC103732553082</vt:lpwstr>
  </property>
  <property fmtid="{D5CDD505-2E9C-101B-9397-08002B2CF9AE}" pid="3" name="ContentTypeId">
    <vt:lpwstr>0x0101004CE8D363D1A06C4A8E99892E111062E1</vt:lpwstr>
  </property>
</Properties>
</file>