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3" r:id="rId7"/>
    <p:sldId id="261" r:id="rId8"/>
    <p:sldId id="262" r:id="rId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EE4E8E1-0F53-47C2-AC88-DA5CCC36240D}" type="slidenum">
              <a:t>‹nº›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1088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2CA4745-3C27-4149-87D6-95EAFC70F48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4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B26403-582F-42AB-B914-345FDF4CA696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15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331621-C66A-46DF-A31F-ADBDEA334286}" type="slidenum">
              <a:t>2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1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862A44-3BB4-4BA6-BF73-F656A0D9FB5D}" type="slidenum">
              <a:t>3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7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41210A-105F-4007-874B-343699EB18D1}" type="slidenum">
              <a:t>4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9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62E725-5779-4A53-B1E3-1FBBF554785A}" type="slidenum">
              <a:t>5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90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3BE7FD5-85D1-4893-8804-35D6B5A8E541}" type="slidenum">
              <a:t>6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4796BF-E24B-40BC-BECD-77BCDF8B0C02}" type="slidenum">
              <a:t>7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9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8678AB-DFBF-4D52-88ED-552FBD5393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1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54EC35-D4C4-4418-A39E-7A7D5A81E4A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45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B704A8-B558-4837-85DA-05F7A61856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53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B5D63A-5398-461E-9AF6-55CF24D2CDD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39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6F1935-B71E-4A30-9BC0-99E5DA12DBC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1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D71B49-9C21-459B-8839-F2F32A975E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3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60365" y="1979611"/>
            <a:ext cx="4603747" cy="50403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603747" cy="50403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BE359-2D9C-4E42-A65E-FC48CC54B34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2C419E-CE9E-443E-BB7C-1053AE82628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4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1E3104-C7AB-4960-A6A6-A7E9B8C5504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6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69E1E1-67E8-4E35-A4EC-E07673E3412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6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6CFA8D-2A12-4D64-B97A-DF01412D532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02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52A23-A463-4839-83F4-3640A9C8D77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7079AC-CCD5-46C0-828B-15E398C9067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2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E772A0-9A97-45D6-A541-DFA49B0E5E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80286" y="301623"/>
            <a:ext cx="2339977" cy="67182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360365" y="301623"/>
            <a:ext cx="6867528" cy="671829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F1FA1-579E-4498-8C5B-7DB2764029A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1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B6DF95-343F-47FC-BC3D-9873CF472A6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D2AD9-F345-4A00-A62E-5362627C04C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3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C10196-72AB-4603-BE2D-3A2FA2C1A5D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8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A484AF-2EC1-4E09-9AD8-C14E9384D4A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24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9AFFB-F170-4F24-82B0-2D73A55F72A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88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6A7403-AADB-4C32-8409-07ED5297081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2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9A1CB8-638E-4DD9-AAA7-C6FD6481977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9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8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5CBC1354-F179-44CF-B8D9-D96C8C069B55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Arial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Arial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>
            <a:spLocks noMove="1" noResize="1"/>
          </p:cNvSpPr>
          <p:nvPr/>
        </p:nvSpPr>
        <p:spPr>
          <a:xfrm>
            <a:off x="0" y="7200003"/>
            <a:ext cx="10079998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Forma livre 2"/>
          <p:cNvSpPr/>
          <p:nvPr/>
        </p:nvSpPr>
        <p:spPr>
          <a:xfrm>
            <a:off x="0" y="0"/>
            <a:ext cx="10079998" cy="161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Espaço Reservado para Título 3"/>
          <p:cNvSpPr txBox="1">
            <a:spLocks noGrp="1"/>
          </p:cNvSpPr>
          <p:nvPr>
            <p:ph type="title"/>
          </p:nvPr>
        </p:nvSpPr>
        <p:spPr>
          <a:xfrm>
            <a:off x="359999" y="301322"/>
            <a:ext cx="9359999" cy="958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1"/>
          </p:nvPr>
        </p:nvSpPr>
        <p:spPr>
          <a:xfrm>
            <a:off x="359999" y="1979996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5"/>
          <p:cNvSpPr txBox="1">
            <a:spLocks noGrp="1"/>
          </p:cNvSpPr>
          <p:nvPr>
            <p:ph type="dt" sz="half" idx="2"/>
          </p:nvPr>
        </p:nvSpPr>
        <p:spPr>
          <a:xfrm>
            <a:off x="359999" y="7200003"/>
            <a:ext cx="288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Rodapé 6"/>
          <p:cNvSpPr txBox="1">
            <a:spLocks noGrp="1"/>
          </p:cNvSpPr>
          <p:nvPr>
            <p:ph type="ftr" sz="quarter" idx="3"/>
          </p:nvPr>
        </p:nvSpPr>
        <p:spPr>
          <a:xfrm>
            <a:off x="3420002" y="7200003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9270004" y="6893999"/>
            <a:ext cx="539998" cy="53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1ABC9C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4"/>
          </p:nvPr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D7F4D5A6-0A88-4466-9BA7-7ACD48766831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3600" b="1" i="0" u="none" strike="noStrike" kern="1200" cap="none" spc="0" baseline="0">
          <a:solidFill>
            <a:srgbClr val="FFFFFF"/>
          </a:solidFill>
          <a:uFillTx/>
          <a:latin typeface="Source Sans Pro Black" pitchFamily="34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pt-BR" sz="3200" b="1" i="0" u="none" strike="noStrike" kern="1200" cap="none" spc="0" baseline="0">
          <a:solidFill>
            <a:srgbClr val="2C3E50"/>
          </a:solidFill>
          <a:uFillTx/>
          <a:latin typeface="Source Sans Pro Semi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3659" y="1884596"/>
            <a:ext cx="8712686" cy="295179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8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Construção 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8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de Compiladores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9999" y="5939997"/>
            <a:ext cx="2159995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Luís Felipe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Vitor Lopes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99998" y="719998"/>
            <a:ext cx="7920002" cy="78354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Descrição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999" y="1715871"/>
            <a:ext cx="9743489" cy="51345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Nesta atividade vamos descrever uma pequena linguagem de programação, sendo uma variação da micro linguagem </a:t>
            </a:r>
            <a:r>
              <a:rPr lang="pt-BR" sz="1800" b="0" i="1" u="none" strike="noStrike" kern="1200" cap="none" spc="0" baseline="0" dirty="0" err="1" smtClean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straight-line</a:t>
            </a:r>
            <a:r>
              <a:rPr lang="pt-BR" sz="1800" b="0" i="1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, </a:t>
            </a:r>
            <a:r>
              <a:rPr lang="pt-BR" sz="1800" b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baseado na linguagem Torben</a:t>
            </a:r>
            <a:r>
              <a:rPr lang="pt-BR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.</a:t>
            </a: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 Neste roteiro vamos considerar uma linguagem, que chamaremos de Linguagem X, e baseada nessa linguagem vamos incluir: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comentários de linha;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comentários de bloco;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literais booleanos, inteiros e </a:t>
            </a:r>
            <a:r>
              <a:rPr lang="pt-B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string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os tipos booleano (</a:t>
            </a:r>
            <a:r>
              <a:rPr lang="pt-B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bool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), inteiro (</a:t>
            </a:r>
            <a:r>
              <a:rPr lang="pt-B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int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) e </a:t>
            </a:r>
            <a:r>
              <a:rPr lang="pt-B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string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operadores aritméticos: - (simétrico e subtração), * (multiplicação), / (divisão), e % (resto da 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divisão inteira);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operadores relacionais: == (igual), != (diferente), &gt; (maior que), &gt;= (maior ou igual a), &lt; (menor que), e 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&lt;= (menor ou igual a);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• operadores lógicos: &amp;&amp; (e lógico), e || (ou lógico);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Os operadores relacionais ‘==’, ‘!=’, ‘&gt;’, ‘&lt;’, ‘&gt;=’ e ‘&lt;=’ tem precedência menor do que os demais operadores, e não são associativos. 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Os operadores aritméticos ‘*’ e ‘/’ tem a maior precedência, enquanto que ‘+’ e ‘-’ tem precedência intermediária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999" y="6850437"/>
            <a:ext cx="9539999" cy="529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A linguagem </a:t>
            </a:r>
            <a:r>
              <a:rPr lang="pt-BR" sz="1300" b="0" i="1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straight-line</a:t>
            </a:r>
            <a:r>
              <a: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 é descrita por Appel no ﬁnal do capítulo 1.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40004" y="719998"/>
            <a:ext cx="7920002" cy="78354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Estrutura Léxica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4817" y="2113617"/>
            <a:ext cx="9488774" cy="40740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</a:t>
            </a:r>
          </a:p>
          <a:p>
            <a:pPr marL="4572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Comentários: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Linha: 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começam com //.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Bloco: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começam com /* e terminam com */.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4572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Literais: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Inteiros: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são formados pela sequência de um ou mais dígitos numéricos.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String: 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são formados por uma sequência de caracteres delimitada por aspas duplas.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Booleanos: 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apenas podem ser 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true 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ou 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false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.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4572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Identificadores:</a:t>
            </a:r>
            <a:r>
              <a:rPr lang="pt-BR" sz="12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são sequências de letras maiúsculas ou minúsculas, dígitos decimais e sublinhados (underline) obrigatoriamente iniciando-se com uma letra minúscula.</a:t>
            </a:r>
          </a:p>
          <a:p>
            <a:pPr marL="4572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4572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Operadores: </a:t>
            </a: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são os símbolos que significam uma expressão matemática relacional, aritmética ou lógica.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0002" y="719998"/>
            <a:ext cx="7920002" cy="78354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Gramática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409072"/>
            <a:ext cx="10080629" cy="566548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Fun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→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TypeId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(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TypeIds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) = 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		declaração de função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TypeId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bool id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tipo booleano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TypeId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int id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tipo inteiro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TypeId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string id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tipo string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id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		identificador (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variável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  Exp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→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id := 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				atribuição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litbool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	literal booleano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litint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	literal inteiro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litstring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literal string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Exp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+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 				operação aritmética soma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+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 				operação aritmética positivo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Exp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–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				operação aritmética subtração</a:t>
            </a:r>
          </a:p>
          <a:p>
            <a:pPr marL="685800" marR="0" lvl="0" indent="-22860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–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				operação aritmética negação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Exp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*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				operação aritmética multiplicação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Exp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/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				operação aritmética divisão</a:t>
            </a:r>
          </a:p>
          <a:p>
            <a:pPr marL="685800" marR="0" lvl="0" indent="-22860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 → Exp </a:t>
            </a:r>
            <a:r>
              <a:rPr lang="pt-BR" sz="1800" b="1" i="0" u="none" strike="noStrike" kern="1200" cap="none" spc="0" baseline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%</a:t>
            </a:r>
            <a:r>
              <a:rPr lang="pt-BR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Exp 				operação aritmética resto da divisão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0002" y="719998"/>
            <a:ext cx="7920002" cy="78354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Gramática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534262"/>
            <a:ext cx="10080629" cy="56654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==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	operação relacional igual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!=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operação relacional diferente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&gt;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operação relacional maior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&gt;=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operação relacional maior ou igual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&lt;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operação relacional menor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&lt;=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operação relacional menor ou igual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&amp;&amp;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	operação lógica “e”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||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operação lógica “ou”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Exps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			expressão sequência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id (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Exps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)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	chamada de função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if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then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else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		expressão condicional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while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do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expressão de </a:t>
            </a:r>
            <a:r>
              <a:rPr lang="pt-BR" sz="18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repetição</a:t>
            </a: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→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(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Exps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)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				expressão sequência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Cada </a:t>
            </a:r>
            <a:r>
              <a:rPr lang="pt-B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Exp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 é uma expressão que pode ser avaliada para produzir um comando ou valor, para no final ter algum efeito.</a:t>
            </a: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0002" y="719998"/>
            <a:ext cx="7920002" cy="78354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Exemplo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977397" y="1979996"/>
            <a:ext cx="4305202" cy="301090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/*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Exemplo de comentário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*/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1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int</a:t>
            </a: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fibonacci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(</a:t>
            </a: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int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n) =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</a:t>
            </a:r>
            <a:r>
              <a:rPr lang="pt-BR" sz="1800" b="1" i="0" u="none" strike="noStrike" kern="1200" cap="none" spc="0" baseline="0" dirty="0" err="1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if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n &lt; </a:t>
            </a:r>
            <a:r>
              <a:rPr lang="pt-BR" sz="1800" b="1" i="0" u="none" strike="noStrike" kern="1200" cap="none" spc="0" baseline="0" dirty="0" smtClean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2 </a:t>
            </a:r>
            <a:r>
              <a:rPr lang="pt-BR" sz="1800" b="1" i="0" u="none" strike="noStrike" kern="1200" cap="none" spc="0" baseline="0" dirty="0" err="1" smtClean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then</a:t>
            </a:r>
            <a:r>
              <a:rPr lang="pt-BR" sz="1800" b="1" i="0" u="none" strike="noStrike" kern="1200" cap="none" spc="0" baseline="0" dirty="0" smtClean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n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  </a:t>
            </a:r>
            <a:r>
              <a:rPr lang="pt-BR" sz="1800" b="1" i="0" u="none" strike="noStrike" kern="1200" cap="none" spc="0" baseline="0" dirty="0" err="1" smtClean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else</a:t>
            </a:r>
            <a:r>
              <a:rPr lang="pt-BR" sz="1800" b="1" i="0" u="none" strike="noStrike" kern="1200" cap="none" spc="0" baseline="0" dirty="0" smtClean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 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fibonacci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(n-1) + </a:t>
            </a:r>
            <a:r>
              <a:rPr lang="pt-B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fibonacci</a:t>
            </a:r>
            <a:r>
              <a:rPr lang="pt-BR" sz="18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(n-2)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40002" y="719998"/>
            <a:ext cx="7920002" cy="783540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Bibliografia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59999" y="1979996"/>
            <a:ext cx="9539999" cy="4679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ndale Sans UI" pitchFamily="2"/>
                <a:cs typeface="Tahoma" pitchFamily="2"/>
              </a:rPr>
              <a:t>	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ohit Devanagari" pitchFamily="2"/>
                <a:cs typeface="Tahoma" pitchFamily="2"/>
              </a:rPr>
              <a:t>[1] Andrew, W. Appel, and P. Jens. "Modern compiler implementation in Java." (2002).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ohit Devanagar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Office PowerPoint</Application>
  <PresentationFormat>Widescreen</PresentationFormat>
  <Paragraphs>96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Andale Sans UI</vt:lpstr>
      <vt:lpstr>Arial</vt:lpstr>
      <vt:lpstr>Calibri</vt:lpstr>
      <vt:lpstr>Lohit Devanagari</vt:lpstr>
      <vt:lpstr>Source Sans Pro Black</vt:lpstr>
      <vt:lpstr>Source Sans Pro Semibold</vt:lpstr>
      <vt:lpstr>Tahoma</vt:lpstr>
      <vt:lpstr>Times New Roman</vt:lpstr>
      <vt:lpstr>源ノ角ゴシック Heavy</vt:lpstr>
      <vt:lpstr>Default</vt:lpstr>
      <vt:lpstr>midnightblue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onitseDv</dc:creator>
  <cp:lastModifiedBy>onitseDv</cp:lastModifiedBy>
  <cp:revision>6</cp:revision>
  <dcterms:created xsi:type="dcterms:W3CDTF">2009-04-16T11:32:32Z</dcterms:created>
  <dcterms:modified xsi:type="dcterms:W3CDTF">2018-03-26T23:01:05Z</dcterms:modified>
</cp:coreProperties>
</file>