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6" r:id="rId5"/>
    <p:sldId id="260" r:id="rId6"/>
    <p:sldId id="261" r:id="rId7"/>
    <p:sldId id="262" r:id="rId8"/>
    <p:sldId id="270" r:id="rId9"/>
    <p:sldId id="268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36774-92A4-4928-3D84-570378C1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EDCB86-8B89-7C81-857C-8FC37FA0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95C53-9A11-F847-EFF7-B2CD2311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3C6D3-B47C-B7B0-7233-3C8EC6A4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29399-4659-C2AA-D1CB-1504126A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96D4-DECF-1099-15F9-6DECAAC7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2E721-08CC-C09D-DE44-1909E47E6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FEF22-FF6C-AE6C-7D11-ECD5BD61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8C6D-EF51-456D-EEB7-A83FFC42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77528-9CEC-D91B-09EA-A8096AB0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B98B9-923D-57DC-7093-29434EDDB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C13CB-FA69-DA71-4045-9D3476F2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3152-93B9-202D-6502-1F804A5C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1F4F-4129-19C3-F950-06294958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E8A19-5A39-A58B-3C15-23828113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6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E583-CC60-9C28-24FC-41D52010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47F40-2F79-2D8C-A6A6-497684B8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B006B-8ABE-8B99-D00C-BF985FC7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1224E-712C-F8FE-CA9B-4A91E6BE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66B98-BFCF-6C1A-C196-F3099496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2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841C-A842-CB1A-B495-61211022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3A1D8-DF03-DE47-FCA9-16A755DA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77448-114D-16FF-1307-E7D50CE7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F2568-6442-528A-BF32-AACE7183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D562F-1BC6-55C3-3FF8-A3424CB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1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74F20-5961-B966-C2A7-F21DC014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60952-FA57-DE4D-1558-2B684585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B7F63-DEEA-6F41-1ADD-CC0C074E6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32782-9C15-E99C-6EF0-FFB27A3B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FF3E5-4AD7-4A32-6EC6-F1EFC389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7674F-616D-A29F-83F0-177824F7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58E7-900C-5283-A658-AB97D44E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CF76E-C61D-16DA-FEC0-1F8DA161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55A5B-3C43-68EE-2374-30D654A0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352E-2786-24B4-0BAC-11E1C3FD5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DABCC-BC59-0A50-3CE3-B457AF6A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70816E-321C-84F5-A1A8-59DFC5C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583D2-D2EF-D3CC-3917-DF21927E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CE8AD-40D0-0AC3-CADE-A7AE1C2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C195-5E93-5E5F-4B74-42817E23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D70CB-456F-60FE-C6BD-61BE1F12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9CCE4-848A-BCD7-4E99-4BCB021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62583-77F1-E4AA-E808-CDE5A3E5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4DF44-F2DC-F78D-C68C-BB75F485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BF423-9687-8556-6787-2710789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38A77-2892-E86F-25AD-679DB3F1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53E7-F589-CB91-58C3-C227E2B7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E82C1-3083-6E8E-D4DB-4CFDC325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B7A3B-9240-0B7B-EB5D-65AEA0314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E6A41-B87F-3584-E362-5C2D844A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9BF53-0F37-1EF8-617D-A6AB6FC5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7BDBA-15AE-5C57-C1BF-8FF063C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0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D7F0-40F4-3BC6-33A2-F5941AD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82471-E9B1-2970-74FC-A7948E01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3239C-E25E-E33C-ECDE-F747B26B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A4BCE-D766-DAD2-C3AB-7D2C82D2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E2F29-CC6B-0606-1662-ABAAC31F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80E09-4658-E9CA-7224-4BF6690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8C096-82D5-7BFC-0F3D-C724C805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B2564-1875-B2D5-0051-64DEAC9B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84B30-11CD-82EF-38B9-17CFA8F9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C3E6-9610-45DE-B49D-7C683022A8A6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38E00-8BC6-7B96-DD27-46410893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828FB-ACBA-A1AE-B294-80D29467E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7636-45A0-48D6-BD37-9570F126C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tm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10" Type="http://schemas.openxmlformats.org/officeDocument/2006/relationships/image" Target="../media/image9.png"/><Relationship Id="rId4" Type="http://schemas.openxmlformats.org/officeDocument/2006/relationships/image" Target="../media/image3.tmp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1.tmp"/><Relationship Id="rId7" Type="http://schemas.openxmlformats.org/officeDocument/2006/relationships/image" Target="../media/image15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tmp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3017B7B-D844-EB60-9BAC-BB4BCD907030}"/>
              </a:ext>
            </a:extLst>
          </p:cNvPr>
          <p:cNvGrpSpPr/>
          <p:nvPr/>
        </p:nvGrpSpPr>
        <p:grpSpPr>
          <a:xfrm>
            <a:off x="0" y="1696720"/>
            <a:ext cx="12192000" cy="4442789"/>
            <a:chOff x="0" y="1696720"/>
            <a:chExt cx="12192000" cy="444278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7EC7A80-F637-E594-3CDA-954DD1B83A1D}"/>
                </a:ext>
              </a:extLst>
            </p:cNvPr>
            <p:cNvSpPr/>
            <p:nvPr/>
          </p:nvSpPr>
          <p:spPr>
            <a:xfrm>
              <a:off x="0" y="1696720"/>
              <a:ext cx="12192000" cy="3464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13C608-E60D-8A01-D050-56EB58ECF1D8}"/>
                </a:ext>
              </a:extLst>
            </p:cNvPr>
            <p:cNvSpPr txBox="1"/>
            <p:nvPr/>
          </p:nvSpPr>
          <p:spPr>
            <a:xfrm>
              <a:off x="629920" y="2674949"/>
              <a:ext cx="11562080" cy="15081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200" b="1" dirty="0" err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텍스트마이닝</a:t>
              </a:r>
              <a:r>
                <a:rPr lang="en-US" altLang="ko-KR" sz="32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</a:p>
            <a:p>
              <a:r>
                <a:rPr lang="ko-KR" altLang="en-US" sz="60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한국 역대 대통령 연설문 분석</a:t>
              </a:r>
              <a:endParaRPr lang="en-US" altLang="ko-KR" sz="6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227A6883-E355-8D78-4B68-55A4EA7F04BC}"/>
                </a:ext>
              </a:extLst>
            </p:cNvPr>
            <p:cNvSpPr/>
            <p:nvPr/>
          </p:nvSpPr>
          <p:spPr>
            <a:xfrm>
              <a:off x="6004560" y="5308512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베리타스 </a:t>
              </a:r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</a:t>
              </a:r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조</a:t>
              </a:r>
              <a:endParaRPr lang="en-US" altLang="ko-KR" sz="2400" b="1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r"/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김우영 </a:t>
              </a:r>
              <a:r>
                <a:rPr lang="ko-KR" altLang="en-US" sz="2400" b="1" dirty="0" err="1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정주연</a:t>
              </a:r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김은희 이태환 김영빈 </a:t>
              </a:r>
              <a:r>
                <a:rPr lang="ko-KR" altLang="en-US" sz="2400" b="1" dirty="0" err="1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손현영</a:t>
              </a:r>
              <a:endParaRPr lang="ko-KR" altLang="en-US" sz="4800" b="1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9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(2) </a:t>
                </a:r>
                <a:r>
                  <a:rPr lang="en-US" altLang="ko-KR" sz="1500" b="1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Wordcloud</a:t>
                </a:r>
                <a:endParaRPr lang="ko-KR" altLang="en-US" sz="15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pic>
        <p:nvPicPr>
          <p:cNvPr id="12" name="그림 11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9F5D3997-DC42-428A-BE22-763E372B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11" y="675925"/>
            <a:ext cx="2219515" cy="2178281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5C4A8236-652F-4C08-9D99-30A85965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10" y="2793608"/>
            <a:ext cx="2447914" cy="4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CC76348-7780-46AE-94C1-8F37A6EF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854206"/>
            <a:ext cx="2273111" cy="40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327F067-C2B2-4B0A-91AA-9786828A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5" y="2873373"/>
            <a:ext cx="2080922" cy="39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C521065F-7433-407A-9E59-7562FF107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75924"/>
            <a:ext cx="2178918" cy="2197449"/>
          </a:xfrm>
          <a:prstGeom prst="rect">
            <a:avLst/>
          </a:prstGeom>
        </p:spPr>
      </p:pic>
      <p:pic>
        <p:nvPicPr>
          <p:cNvPr id="17" name="그림 16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72056ADD-DA77-4445-96D2-BE640B4FC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4" y="783212"/>
            <a:ext cx="2080922" cy="209016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99D78542-6DBC-4689-895B-A134DF8EAB6F}"/>
              </a:ext>
            </a:extLst>
          </p:cNvPr>
          <p:cNvSpPr/>
          <p:nvPr/>
        </p:nvSpPr>
        <p:spPr>
          <a:xfrm>
            <a:off x="4427831" y="2133599"/>
            <a:ext cx="1553870" cy="739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640AAA-D351-46F7-9CBE-30718172F5B0}"/>
              </a:ext>
            </a:extLst>
          </p:cNvPr>
          <p:cNvSpPr/>
          <p:nvPr/>
        </p:nvSpPr>
        <p:spPr>
          <a:xfrm>
            <a:off x="7847306" y="895350"/>
            <a:ext cx="2062720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CAEF29-D013-41DC-B657-C6E0F6F823E4}"/>
              </a:ext>
            </a:extLst>
          </p:cNvPr>
          <p:cNvSpPr/>
          <p:nvPr/>
        </p:nvSpPr>
        <p:spPr>
          <a:xfrm rot="5400000">
            <a:off x="1062261" y="1584754"/>
            <a:ext cx="1553870" cy="885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(3)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감성분석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8E548E-F6A1-FE99-D066-65E49400B201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ㅇㅇㅇㅇㅇㅇㅇ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9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(4)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군집시각화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(5)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유사도분석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24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03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결론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(1)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결과 요약 및 한계점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8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63F522-6E5A-1B69-7259-B5C0CC3BEFF5}"/>
              </a:ext>
            </a:extLst>
          </p:cNvPr>
          <p:cNvSpPr/>
          <p:nvPr/>
        </p:nvSpPr>
        <p:spPr>
          <a:xfrm>
            <a:off x="336430" y="2032922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342900" algn="ctr">
              <a:buAutoNum type="arabicPeriod"/>
            </a:pP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indent="-342900" algn="ctr">
              <a:buAutoNum type="arabicPeriod"/>
            </a:pP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서론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indent="-342900" algn="ctr">
              <a:buAutoNum type="arabicPeriod"/>
            </a:pP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 indent="-342900" algn="ctr">
              <a:buAutoNum type="arabicParenBoth"/>
            </a:pP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동기 및 목적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 indent="-342900" algn="ctr">
              <a:buAutoNum type="arabicParenBoth"/>
            </a:pP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문헌연구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3D0AE0-EB80-C1F8-1FDE-0AD69FB9CBF5}"/>
              </a:ext>
            </a:extLst>
          </p:cNvPr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78F57C7-AA7E-F023-425C-AC800DFB81EC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18C477-7956-8E0C-F2DB-2A367BBF5735}"/>
                </a:ext>
              </a:extLst>
            </p:cNvPr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목차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1F12EE-117C-9AEE-6476-00449FE8A951}"/>
              </a:ext>
            </a:extLst>
          </p:cNvPr>
          <p:cNvSpPr txBox="1"/>
          <p:nvPr/>
        </p:nvSpPr>
        <p:spPr>
          <a:xfrm>
            <a:off x="8149177" y="2032922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342900" indent="-342900">
              <a:buAutoNum type="arabicPeriod"/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결론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요약 및 한계점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73006-7F2D-D26F-E8DE-26C757A3397A}"/>
              </a:ext>
            </a:extLst>
          </p:cNvPr>
          <p:cNvSpPr txBox="1"/>
          <p:nvPr/>
        </p:nvSpPr>
        <p:spPr>
          <a:xfrm>
            <a:off x="4242803" y="2032922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342900" indent="-342900">
              <a:buAutoNum type="arabicPeriod"/>
              <a:defRPr sz="28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본론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자료설명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(2) </a:t>
            </a:r>
            <a:r>
              <a:rPr lang="en-US" altLang="ko-KR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Wordcloud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(3)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감성분석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(4)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군집시각화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14300" lvl="1"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(5)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유사도분석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4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3" y="51167"/>
            <a:ext cx="11515114" cy="569291"/>
            <a:chOff x="234063" y="51167"/>
            <a:chExt cx="11515114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5885B-24EA-ECBB-0549-06F836800A33}"/>
                </a:ext>
              </a:extLst>
            </p:cNvPr>
            <p:cNvSpPr txBox="1"/>
            <p:nvPr/>
          </p:nvSpPr>
          <p:spPr>
            <a:xfrm>
              <a:off x="234063" y="51167"/>
              <a:ext cx="493315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Executive summary</a:t>
              </a:r>
              <a:endPara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5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01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서론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(1)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동기 및 목적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01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서론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(2)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문헌연구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2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(1) </a:t>
                </a:r>
                <a:r>
                  <a:rPr lang="ko-KR" altLang="en-US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자료설명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(2) </a:t>
                </a:r>
                <a:r>
                  <a:rPr lang="en-US" altLang="ko-KR" sz="1500" b="1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Wordcloud</a:t>
                </a:r>
                <a:endParaRPr lang="ko-KR" altLang="en-US" sz="15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740B886-A1BF-2D8C-0C63-D39AD690DD9C}"/>
              </a:ext>
            </a:extLst>
          </p:cNvPr>
          <p:cNvSpPr txBox="1"/>
          <p:nvPr/>
        </p:nvSpPr>
        <p:spPr>
          <a:xfrm>
            <a:off x="486277" y="992285"/>
            <a:ext cx="1156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대부분의 대통령이 가장 많이 쓴 단어는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그 다음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순으로 빈도가 높은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예외적으로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 문재인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가장 많이 사용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77B2E0-C639-41A4-8607-692B97978BA9}"/>
              </a:ext>
            </a:extLst>
          </p:cNvPr>
          <p:cNvSpPr txBox="1"/>
          <p:nvPr/>
        </p:nvSpPr>
        <p:spPr>
          <a:xfrm>
            <a:off x="486277" y="2010442"/>
            <a:ext cx="115623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대통령별 상대적 특이점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단어를 가장 높은 빈도로 썼으며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빈도는 다른 대통령 대비 현격히 낮음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대신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대비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박정희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민족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높으며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건설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등의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최규하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대통령에게서 볼 수 없는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헌법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매우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외에도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단어의 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전두환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본인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단어가 처음으로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노태우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김영삼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신한국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가 높은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김대중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혁명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이란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대통령들은 사용하지 않은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 대통령이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단어를 쓴 반면 통일이라는 단어는 보이지 않으며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남북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‘</a:t>
            </a:r>
            <a:r>
              <a:rPr lang="ko-KR" altLang="en-US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교륙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노무현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동북아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한반도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표현도 나타남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도약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단어가 유일하게 높은 빈도순위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이명박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선진화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존경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박근혜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행복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희망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 순위에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문재인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 코로나 이슈와 관련한 단어가 높은 빈도로 등장</a:t>
            </a:r>
          </a:p>
        </p:txBody>
      </p:sp>
    </p:spTree>
    <p:extLst>
      <p:ext uri="{BB962C8B-B14F-4D97-AF65-F5344CB8AC3E}">
        <p14:creationId xmlns:p14="http://schemas.microsoft.com/office/powerpoint/2010/main" val="302354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(2) </a:t>
                </a:r>
                <a:r>
                  <a:rPr lang="en-US" altLang="ko-KR" sz="1500" b="1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Wordcloud</a:t>
                </a:r>
                <a:endParaRPr lang="ko-KR" altLang="en-US" sz="15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pic>
        <p:nvPicPr>
          <p:cNvPr id="30" name="그림 29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78CBB2BA-4CAE-B2E4-0BB6-2C4CECD52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9" y="766559"/>
            <a:ext cx="2139595" cy="2322832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06C75EC9-242F-48FC-9397-BD326371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5" y="3072933"/>
            <a:ext cx="2265185" cy="3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341E412-25E8-4E44-8B74-224B087BBCCD}"/>
              </a:ext>
            </a:extLst>
          </p:cNvPr>
          <p:cNvGrpSpPr/>
          <p:nvPr/>
        </p:nvGrpSpPr>
        <p:grpSpPr>
          <a:xfrm>
            <a:off x="3130327" y="771525"/>
            <a:ext cx="2409475" cy="2280488"/>
            <a:chOff x="5194950" y="3693804"/>
            <a:chExt cx="2582594" cy="257938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C608ACA-6CC5-4B9D-988C-2A53BAB5B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</p:spPr>
        </p:pic>
        <p:pic>
          <p:nvPicPr>
            <p:cNvPr id="31" name="그림 30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EDB50D80-FCB5-4CFB-8475-57D563244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5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</p:spPr>
        </p:pic>
      </p:grpSp>
      <p:pic>
        <p:nvPicPr>
          <p:cNvPr id="35" name="Picture 12">
            <a:extLst>
              <a:ext uri="{FF2B5EF4-FFF2-40B4-BE49-F238E27FC236}">
                <a16:creationId xmlns:a16="http://schemas.microsoft.com/office/drawing/2014/main" id="{B14C337A-1752-4737-B8A0-01329FE4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27" y="3089390"/>
            <a:ext cx="2265185" cy="37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536390EC-947A-49E0-BA85-0CF3A087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3" y="738349"/>
            <a:ext cx="2334330" cy="23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7E4CCB55-2EFC-4CD9-884F-46BDAD8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5" y="3089390"/>
            <a:ext cx="2280224" cy="3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93E1D95-CC80-4EF3-9DA5-9B1985E1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738349"/>
            <a:ext cx="2223450" cy="22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BBEAF7F7-4D09-4EE6-BB84-20931263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3014638"/>
            <a:ext cx="2144579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C2EC8C3-5893-450F-B577-4A66DDBAC66F}"/>
              </a:ext>
            </a:extLst>
          </p:cNvPr>
          <p:cNvSpPr/>
          <p:nvPr/>
        </p:nvSpPr>
        <p:spPr>
          <a:xfrm>
            <a:off x="586715" y="147077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6DCBCE-E744-46FA-996D-26020CCAD56D}"/>
              </a:ext>
            </a:extLst>
          </p:cNvPr>
          <p:cNvSpPr/>
          <p:nvPr/>
        </p:nvSpPr>
        <p:spPr>
          <a:xfrm>
            <a:off x="3458929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51BB76-BFAA-4352-865D-2BA6BE757C40}"/>
              </a:ext>
            </a:extLst>
          </p:cNvPr>
          <p:cNvSpPr/>
          <p:nvPr/>
        </p:nvSpPr>
        <p:spPr>
          <a:xfrm>
            <a:off x="6345520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38D858B-73EF-4D1B-B02C-636A26CF5280}"/>
              </a:ext>
            </a:extLst>
          </p:cNvPr>
          <p:cNvSpPr/>
          <p:nvPr/>
        </p:nvSpPr>
        <p:spPr>
          <a:xfrm>
            <a:off x="9391650" y="766557"/>
            <a:ext cx="1680796" cy="886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7F9278E-8714-3F50-D5F7-5B65DB07508A}"/>
              </a:ext>
            </a:extLst>
          </p:cNvPr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34D19D-C4E7-1FDD-6589-931250BCE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" y="620458"/>
              <a:ext cx="11412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6B9C28-13B5-8800-08C5-B7EF510C6D14}"/>
                </a:ext>
              </a:extLst>
            </p:cNvPr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5885B-24EA-ECBB-0549-06F836800A33}"/>
                  </a:ext>
                </a:extLst>
              </p:cNvPr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02 </a:t>
                </a:r>
                <a:r>
                  <a:rPr lang="ko-KR" altLang="en-US" sz="28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본론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3AB03D-F869-694E-C580-EED1F4141DC9}"/>
                  </a:ext>
                </a:extLst>
              </p:cNvPr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(2) </a:t>
                </a:r>
                <a:r>
                  <a:rPr lang="en-US" altLang="ko-KR" sz="1500" b="1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Wordcloud</a:t>
                </a:r>
                <a:endParaRPr lang="ko-KR" altLang="en-US" sz="15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pic>
        <p:nvPicPr>
          <p:cNvPr id="3" name="그림 2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10F39620-0826-484D-3684-C4CFFC39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26" y="828254"/>
            <a:ext cx="2171982" cy="2093703"/>
          </a:xfrm>
          <a:prstGeom prst="rect">
            <a:avLst/>
          </a:prstGeom>
        </p:spPr>
      </p:pic>
      <p:pic>
        <p:nvPicPr>
          <p:cNvPr id="5" name="그림 4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760E1C40-6073-163D-1ABE-887AA749C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2" y="766558"/>
            <a:ext cx="2171036" cy="2290301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7F3DA0C-F911-4E1F-9247-9941B938D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4" y="2972952"/>
            <a:ext cx="2101033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50BC0942-C034-DBB5-4903-A791134DC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7" y="844442"/>
            <a:ext cx="2083758" cy="2119892"/>
          </a:xfrm>
          <a:prstGeom prst="rect">
            <a:avLst/>
          </a:prstGeom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9AECC0BC-CD43-4C65-BBD6-D96E31EC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77" y="3005983"/>
            <a:ext cx="2137051" cy="38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1DD74CC6-B1A0-4E9B-9615-4CDB047F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55" y="2972952"/>
            <a:ext cx="2083758" cy="3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E7B77D-DF95-435E-821F-83A1F3E7F2B2}"/>
              </a:ext>
            </a:extLst>
          </p:cNvPr>
          <p:cNvGrpSpPr/>
          <p:nvPr/>
        </p:nvGrpSpPr>
        <p:grpSpPr>
          <a:xfrm>
            <a:off x="481657" y="798378"/>
            <a:ext cx="2291372" cy="2258482"/>
            <a:chOff x="758187" y="4199778"/>
            <a:chExt cx="2598681" cy="2677844"/>
          </a:xfrm>
        </p:grpSpPr>
        <p:pic>
          <p:nvPicPr>
            <p:cNvPr id="25" name="그림 24" descr="폰트이(가) 표시된 사진&#10;&#10;자동 생성된 설명">
              <a:extLst>
                <a:ext uri="{FF2B5EF4-FFF2-40B4-BE49-F238E27FC236}">
                  <a16:creationId xmlns:a16="http://schemas.microsoft.com/office/drawing/2014/main" id="{50C05B2D-BC45-4C47-8A7A-74101E98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</p:spPr>
        </p:pic>
        <p:pic>
          <p:nvPicPr>
            <p:cNvPr id="26" name="그림 25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2D20283C-1DA8-4EE3-812E-A254F186D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8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</p:spPr>
        </p:pic>
      </p:grpSp>
      <p:pic>
        <p:nvPicPr>
          <p:cNvPr id="30" name="Picture 8">
            <a:extLst>
              <a:ext uri="{FF2B5EF4-FFF2-40B4-BE49-F238E27FC236}">
                <a16:creationId xmlns:a16="http://schemas.microsoft.com/office/drawing/2014/main" id="{20A77F5D-7CD5-4887-85C8-87FF10492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3102932"/>
            <a:ext cx="2152873" cy="36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07165D75-8751-48CE-BBEC-8A776F8CDC00}"/>
              </a:ext>
            </a:extLst>
          </p:cNvPr>
          <p:cNvSpPr/>
          <p:nvPr/>
        </p:nvSpPr>
        <p:spPr>
          <a:xfrm>
            <a:off x="6261526" y="117194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F78A58-11BA-4D11-A3A4-C6F1B16D302C}"/>
              </a:ext>
            </a:extLst>
          </p:cNvPr>
          <p:cNvSpPr/>
          <p:nvPr/>
        </p:nvSpPr>
        <p:spPr>
          <a:xfrm>
            <a:off x="9283753" y="2138939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6A7AF2-CEE6-4AEC-A412-35ECC03B9D6E}"/>
              </a:ext>
            </a:extLst>
          </p:cNvPr>
          <p:cNvSpPr/>
          <p:nvPr/>
        </p:nvSpPr>
        <p:spPr>
          <a:xfrm>
            <a:off x="3344028" y="2188532"/>
            <a:ext cx="17468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12CA183-9AE5-4920-9A74-2D501964C243}"/>
              </a:ext>
            </a:extLst>
          </p:cNvPr>
          <p:cNvSpPr/>
          <p:nvPr/>
        </p:nvSpPr>
        <p:spPr>
          <a:xfrm>
            <a:off x="558182" y="194125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453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이 우성</cp:lastModifiedBy>
  <cp:revision>20</cp:revision>
  <dcterms:created xsi:type="dcterms:W3CDTF">2023-10-18T14:01:43Z</dcterms:created>
  <dcterms:modified xsi:type="dcterms:W3CDTF">2023-10-20T12:38:15Z</dcterms:modified>
</cp:coreProperties>
</file>