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k1t90EZ+WSQlZ5pt7K7H/eFe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3C483E-F807-432C-BA29-143A53F77D51}">
  <a:tblStyle styleId="{3B3C483E-F807-432C-BA29-143A53F77D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170752f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9170752fd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170752fd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9170752fd3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170752fd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9170752fd3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.jpg"/><Relationship Id="rId5" Type="http://schemas.openxmlformats.org/officeDocument/2006/relationships/image" Target="../media/image14.jpg"/><Relationship Id="rId6" Type="http://schemas.openxmlformats.org/officeDocument/2006/relationships/image" Target="../media/image3.jpg"/><Relationship Id="rId7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8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www.pa.go.kr/research/contents/speech/index.jsp#this_id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1207608"/>
            <a:ext cx="12192000" cy="4442789"/>
            <a:chOff x="0" y="1696720"/>
            <a:chExt cx="12192000" cy="4442789"/>
          </a:xfrm>
        </p:grpSpPr>
        <p:sp>
          <p:nvSpPr>
            <p:cNvPr id="85" name="Google Shape;85;p1"/>
            <p:cNvSpPr/>
            <p:nvPr/>
          </p:nvSpPr>
          <p:spPr>
            <a:xfrm>
              <a:off x="0" y="1696720"/>
              <a:ext cx="12192000" cy="346456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629920" y="2674949"/>
              <a:ext cx="115620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텍스트마이닝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 역대 대통령 연설문 분석</a:t>
              </a:r>
              <a:endParaRPr b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004560" y="5308512"/>
              <a:ext cx="6096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베리타스 2조</a:t>
              </a:r>
              <a:endParaRPr b="1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김우영 정주연 김은희 이태환 김영빈 손현영</a:t>
              </a:r>
              <a:endParaRPr b="1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g29170752fd3_1_5"/>
          <p:cNvGrpSpPr/>
          <p:nvPr/>
        </p:nvGrpSpPr>
        <p:grpSpPr>
          <a:xfrm>
            <a:off x="234064" y="51167"/>
            <a:ext cx="11514966" cy="569291"/>
            <a:chOff x="234064" y="51167"/>
            <a:chExt cx="11514966" cy="569291"/>
          </a:xfrm>
        </p:grpSpPr>
        <p:cxnSp>
          <p:nvCxnSpPr>
            <p:cNvPr id="184" name="Google Shape;184;g29170752fd3_1_5"/>
            <p:cNvCxnSpPr/>
            <p:nvPr/>
          </p:nvCxnSpPr>
          <p:spPr>
            <a:xfrm>
              <a:off x="336430" y="620458"/>
              <a:ext cx="114126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5" name="Google Shape;185;g29170752fd3_1_5"/>
            <p:cNvGrpSpPr/>
            <p:nvPr/>
          </p:nvGrpSpPr>
          <p:grpSpPr>
            <a:xfrm>
              <a:off x="234064" y="51167"/>
              <a:ext cx="5390693" cy="523200"/>
              <a:chOff x="234064" y="91807"/>
              <a:chExt cx="5390693" cy="523200"/>
            </a:xfrm>
          </p:grpSpPr>
          <p:sp>
            <p:nvSpPr>
              <p:cNvPr id="186" name="Google Shape;186;g29170752fd3_1_5"/>
              <p:cNvSpPr txBox="1"/>
              <p:nvPr/>
            </p:nvSpPr>
            <p:spPr>
              <a:xfrm>
                <a:off x="234064" y="91807"/>
                <a:ext cx="26919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87" name="Google Shape;187;g29170752fd3_1_5"/>
              <p:cNvSpPr txBox="1"/>
              <p:nvPr/>
            </p:nvSpPr>
            <p:spPr>
              <a:xfrm>
                <a:off x="1640457" y="191834"/>
                <a:ext cx="3984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Wordcloud</a:t>
                </a:r>
                <a:endParaRPr b="1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8" name="Google Shape;188;g29170752fd3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13" y="815558"/>
            <a:ext cx="10554971" cy="59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29170752fd3_1_29"/>
          <p:cNvGrpSpPr/>
          <p:nvPr/>
        </p:nvGrpSpPr>
        <p:grpSpPr>
          <a:xfrm>
            <a:off x="234064" y="51167"/>
            <a:ext cx="11514966" cy="569291"/>
            <a:chOff x="234064" y="51167"/>
            <a:chExt cx="11514966" cy="569291"/>
          </a:xfrm>
        </p:grpSpPr>
        <p:cxnSp>
          <p:nvCxnSpPr>
            <p:cNvPr id="194" name="Google Shape;194;g29170752fd3_1_29"/>
            <p:cNvCxnSpPr/>
            <p:nvPr/>
          </p:nvCxnSpPr>
          <p:spPr>
            <a:xfrm>
              <a:off x="336430" y="620458"/>
              <a:ext cx="114126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95" name="Google Shape;195;g29170752fd3_1_29"/>
            <p:cNvGrpSpPr/>
            <p:nvPr/>
          </p:nvGrpSpPr>
          <p:grpSpPr>
            <a:xfrm>
              <a:off x="234064" y="51167"/>
              <a:ext cx="5390693" cy="523200"/>
              <a:chOff x="234064" y="91807"/>
              <a:chExt cx="5390693" cy="523200"/>
            </a:xfrm>
          </p:grpSpPr>
          <p:sp>
            <p:nvSpPr>
              <p:cNvPr id="196" name="Google Shape;196;g29170752fd3_1_29"/>
              <p:cNvSpPr txBox="1"/>
              <p:nvPr/>
            </p:nvSpPr>
            <p:spPr>
              <a:xfrm>
                <a:off x="234064" y="91807"/>
                <a:ext cx="26919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97" name="Google Shape;197;g29170752fd3_1_29"/>
              <p:cNvSpPr txBox="1"/>
              <p:nvPr/>
            </p:nvSpPr>
            <p:spPr>
              <a:xfrm>
                <a:off x="1640457" y="191834"/>
                <a:ext cx="3984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Wordcloud</a:t>
                </a:r>
                <a:endParaRPr b="1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98" name="Google Shape;198;g29170752fd3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50" y="758633"/>
            <a:ext cx="8436897" cy="593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9"/>
          <p:cNvGrpSpPr/>
          <p:nvPr/>
        </p:nvGrpSpPr>
        <p:grpSpPr>
          <a:xfrm>
            <a:off x="1929687" y="1397575"/>
            <a:ext cx="8493936" cy="4578185"/>
            <a:chOff x="598" y="731045"/>
            <a:chExt cx="8493936" cy="4578185"/>
          </a:xfrm>
        </p:grpSpPr>
        <p:sp>
          <p:nvSpPr>
            <p:cNvPr id="204" name="Google Shape;204;p9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2대 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4775354" y="3506531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20" name="Google Shape;220;p9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1" name="Google Shape;221;p9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22" name="Google Shape;222;p9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23" name="Google Shape;223;p9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24" name="Google Shape;224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0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30" name="Google Shape;230;p10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4757652" y="3512426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5" name="Google Shape;245;p10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46" name="Google Shape;246;p10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47" name="Google Shape;247;p10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48" name="Google Shape;248;p10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49" name="Google Shape;249;p10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50" name="Google Shape;250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1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56" name="Google Shape;256;p11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1568035" y="3512426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775354" y="3506531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15대</a:t>
              </a: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1" name="Google Shape;271;p11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72" name="Google Shape;272;p11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3" name="Google Shape;273;p11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74" name="Google Shape;274;p11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75" name="Google Shape;275;p11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76" name="Google Shape;276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1929687" y="1741311"/>
            <a:ext cx="2127595" cy="1802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999" r="-5998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5112858" y="1741311"/>
            <a:ext cx="2127595" cy="18026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999" r="-5998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8296028" y="1741311"/>
            <a:ext cx="2127595" cy="18026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5999" r="-5998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3521273" y="4173061"/>
            <a:ext cx="2127595" cy="18026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999" r="-5998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3" name="Google Shape;293;p12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294" name="Google Shape;294;p12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95" name="Google Shape;295;p12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296" name="Google Shape;296;p12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297" name="Google Shape;297;p12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298" name="Google Shape;29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  <p:pic>
        <p:nvPicPr>
          <p:cNvPr id="299" name="Google Shape;29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5300" y="3829325"/>
            <a:ext cx="2156399" cy="200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3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5" name="Google Shape;305;p13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06" name="Google Shape;306;p13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7" name="Google Shape;307;p13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8" name="Google Shape;308;p13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(3) 감성분석</a:t>
                </a:r>
                <a:endParaRPr/>
              </a:p>
            </p:txBody>
          </p:sp>
        </p:grpSp>
      </p:grpSp>
      <p:sp>
        <p:nvSpPr>
          <p:cNvPr id="309" name="Google Shape;309;p13"/>
          <p:cNvSpPr txBox="1"/>
          <p:nvPr/>
        </p:nvSpPr>
        <p:spPr>
          <a:xfrm>
            <a:off x="336430" y="717630"/>
            <a:ext cx="1156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연설문별로 제일 높은 감성의 합은 disgust 9</a:t>
            </a:r>
            <a:r>
              <a:rPr lang="ko-KR" sz="1800">
                <a:solidFill>
                  <a:schemeClr val="dk1"/>
                </a:solidFill>
              </a:rPr>
              <a:t>건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trust 4</a:t>
            </a:r>
            <a:r>
              <a:rPr lang="ko-KR" sz="1800">
                <a:solidFill>
                  <a:schemeClr val="dk1"/>
                </a:solidFill>
              </a:rPr>
              <a:t>건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joy 6</a:t>
            </a:r>
            <a:r>
              <a:rPr lang="ko-KR" sz="1800">
                <a:solidFill>
                  <a:schemeClr val="dk1"/>
                </a:solidFill>
              </a:rPr>
              <a:t>건으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나타났다.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연설문의 내용으로 볼 때 파이팅하자는 의미지만, 부정적인 단어가 많이 나와서 분석결과가 disgust로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나온 것으로 보인다. </a:t>
            </a:r>
            <a:r>
              <a:rPr i="0" lang="ko-KR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감정 분석 모델은 감정 사전을 기반으로 동작하는데, 감정 사전에 포함된 단어 및 감정 점수의 한계로 인해 이러한 결과가 도출된 것으로 보인다.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25" y="1917959"/>
            <a:ext cx="5954300" cy="463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4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16" name="Google Shape;316;p14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7" name="Google Shape;317;p14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18" name="Google Shape;318;p14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19" name="Google Shape;319;p14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(4) 군집시각화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25" name="Google Shape;325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26" name="Google Shape;326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27" name="Google Shape;327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28" name="Google Shape;328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34" name="Google Shape;334;p16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5" name="Google Shape;335;p16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36" name="Google Shape;336;p16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 결론</a:t>
                </a:r>
                <a:endParaRPr/>
              </a:p>
            </p:txBody>
          </p:sp>
          <p:sp>
            <p:nvSpPr>
              <p:cNvPr id="337" name="Google Shape;337;p16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결과 요약 및 한계점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36430" y="2032922"/>
            <a:ext cx="3600000" cy="36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서론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동기 및 목적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문헌연구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94" name="Google Shape;94;p2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5" name="Google Shape;95;p2"/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/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8149177" y="2032922"/>
            <a:ext cx="3600000" cy="36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결론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결과 요약 및 한계점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242803" y="2032922"/>
            <a:ext cx="3600000" cy="36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본론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자료설명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Wordcloud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감성분석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군집시각화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 유사도분석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103" name="Google Shape;103;p3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"/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Executive summary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2025200"/>
            <a:ext cx="11379951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852350" y="5389500"/>
            <a:ext cx="97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역대 대통령 재임 기간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049875" y="861125"/>
            <a:ext cx="36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이승만 대통령 : 3선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박정희 대통령 : 6선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전두환 대통령 : 2선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691375" y="2296225"/>
            <a:ext cx="1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6</a:t>
            </a:r>
            <a:r>
              <a:rPr lang="ko-KR" sz="1800">
                <a:solidFill>
                  <a:schemeClr val="dk1"/>
                </a:solidFill>
              </a:rPr>
              <a:t> 연임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6094425" y="2731425"/>
            <a:ext cx="1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6 연임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16" name="Google Shape;116;p4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17" name="Google Shape;117;p4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 서론</a:t>
                </a:r>
                <a:endParaRPr/>
              </a:p>
            </p:txBody>
          </p:sp>
          <p:sp>
            <p:nvSpPr>
              <p:cNvPr id="118" name="Google Shape;118;p4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동기 및 목적</a:t>
                </a:r>
                <a:endParaRPr/>
              </a:p>
            </p:txBody>
          </p:sp>
        </p:grpSp>
      </p:grp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75" y="1743658"/>
            <a:ext cx="11887198" cy="401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25" name="Google Shape;125;p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6" name="Google Shape;126;p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27" name="Google Shape;127;p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 서론</a:t>
                </a: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문헌연구</a:t>
                </a:r>
                <a:endParaRPr/>
              </a:p>
            </p:txBody>
          </p:sp>
        </p:grpSp>
      </p:grpSp>
      <p:graphicFrame>
        <p:nvGraphicFramePr>
          <p:cNvPr id="129" name="Google Shape;129;p5"/>
          <p:cNvGraphicFramePr/>
          <p:nvPr/>
        </p:nvGraphicFramePr>
        <p:xfrm>
          <a:off x="234063" y="19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{3B3C483E-F807-432C-BA29-143A53F77D51}</a:tableStyleId>
              </a:tblPr>
              <a:tblGrid>
                <a:gridCol w="3535350"/>
                <a:gridCol w="909075"/>
                <a:gridCol w="3535350"/>
                <a:gridCol w="3535350"/>
              </a:tblGrid>
              <a:tr h="322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논문 제목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저자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특징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 대통령 신년사의 텍스트 언어학적 연구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김순옥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신년사의 언어학적 특성을 분석하여 구조와 표현 방식 등을 연구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언어학적 접근을 통한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연설문의 구조와 패턴 파악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기반 대한민국 역대 대통령 취임사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김학용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분석을 활용하여 취임사 내 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키워드와 그 사이의 관계를 연구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연결망 분석을 이용한 키워드 간의 관계 및 중요도 파악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대통령 취임사의 언어 특성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김병홍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취임사에서 사용된 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언어의 특성 및 패턴을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언어의 특성과 패턴을 중심으로 한 연설문의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 대통령의 취임사 연구_텍스트 마이닝에서의 특성값을 중심으로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조용림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마이닝 기법을 활용하여 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취임사의 주요 특성값을 추출 및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마이닝 기법을 이용한 연설문 분석 및 주요 특성 도출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LDA토픽모델링을활용한역대대통령취임사에내재된정책기조분석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박태정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LDA 토픽 모델링을 활용하여 취임사에서 나타나는 주요 정책 기조를 분석.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토픽 모델링을 활용한 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주제별 분석 및 정책 기조 도출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5"/>
          <p:cNvSpPr txBox="1"/>
          <p:nvPr/>
        </p:nvSpPr>
        <p:spPr>
          <a:xfrm>
            <a:off x="234082" y="1459544"/>
            <a:ext cx="398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■ 기존 관련 연구 분석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234075" y="5632000"/>
            <a:ext cx="11309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•</a:t>
            </a:r>
            <a:r>
              <a:rPr lang="ko-KR" sz="1200">
                <a:solidFill>
                  <a:schemeClr val="dk1"/>
                </a:solidFill>
              </a:rPr>
              <a:t>이번 연구는 전체 연설문을 포괄적으로 분석하는 점에서 차별성을 가짐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•</a:t>
            </a:r>
            <a:r>
              <a:rPr lang="ko-KR" sz="1200">
                <a:solidFill>
                  <a:schemeClr val="dk1"/>
                </a:solidFill>
              </a:rPr>
              <a:t>선행 연구에서는 특정 연설문(신년사, 취임사)이나 특정 방법론(언어학적 분석, 네트워크 분석)에 집중되어 있으나, 우리 연구는 전체 연설문을 통합적으로 다루면서도 다양한 분석 방법론을 접목하여 분석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•</a:t>
            </a:r>
            <a:r>
              <a:rPr lang="ko-KR" sz="1200">
                <a:solidFill>
                  <a:schemeClr val="dk1"/>
                </a:solidFill>
              </a:rPr>
              <a:t>이를 통해 대한민국 대통령의 연설문에 담긴 메시지와 그 변화를 보다 전반적이고 다각도로 이해하는 것을 목표로 함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36430" y="717630"/>
            <a:ext cx="1156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선행 연구에서는 주로 신년사, 취임사에 국한한 분석을 특정방법론으로 분석을 하는 반면에, 이번 연구는 전체 연설문을 바탕으로 분석을 진행한것을 목표로함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177" y="1679938"/>
            <a:ext cx="7721312" cy="33306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6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0" name="Google Shape;140;p6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41" name="Google Shape;141;p6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42" name="Google Shape;142;p6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자료 수집</a:t>
                </a:r>
                <a:endParaRPr/>
              </a:p>
            </p:txBody>
          </p:sp>
        </p:grpSp>
      </p:grpSp>
      <p:sp>
        <p:nvSpPr>
          <p:cNvPr id="143" name="Google Shape;143;p6"/>
          <p:cNvSpPr txBox="1"/>
          <p:nvPr/>
        </p:nvSpPr>
        <p:spPr>
          <a:xfrm>
            <a:off x="336430" y="717630"/>
            <a:ext cx="11562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셀레니움을 이용한 크롤링 방식으로 행정안전부 대통령 기록관(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대통령 기록관 | &gt; 기록컬렉션 &gt; 연설기록 &gt; 전체 (pa.go.kr)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)의 대통령 연설문을 2차례에 걸쳐 크롤링 진행함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36429" y="5389494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2088373" y="1870634"/>
            <a:ext cx="4881262" cy="308983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69636" y="1828799"/>
            <a:ext cx="2736152" cy="318175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74023" y="2127813"/>
            <a:ext cx="179155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크롤링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이름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형태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유형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제목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연설문URL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008075" y="2127813"/>
            <a:ext cx="1304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2차 크롤링 </a:t>
            </a:r>
            <a:endParaRPr sz="1800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- 연설내용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7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54" name="Google Shape;154;p7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5" name="Google Shape;155;p7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56" name="Google Shape;156;p7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57" name="Google Shape;157;p7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(1) 자료설명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8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163" name="Google Shape;163;p8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64" name="Google Shape;164;p8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65" name="Google Shape;165;p8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66" name="Google Shape;166;p8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Wordcloud</a:t>
                </a:r>
                <a:endParaRPr b="1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67" name="Google Shape;1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00" y="997475"/>
            <a:ext cx="10649650" cy="8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00" y="1965073"/>
            <a:ext cx="11887200" cy="444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29170752fd3_1_14"/>
          <p:cNvGrpSpPr/>
          <p:nvPr/>
        </p:nvGrpSpPr>
        <p:grpSpPr>
          <a:xfrm>
            <a:off x="234064" y="51167"/>
            <a:ext cx="11514966" cy="569291"/>
            <a:chOff x="234064" y="51167"/>
            <a:chExt cx="11514966" cy="569291"/>
          </a:xfrm>
        </p:grpSpPr>
        <p:cxnSp>
          <p:nvCxnSpPr>
            <p:cNvPr id="174" name="Google Shape;174;g29170752fd3_1_14"/>
            <p:cNvCxnSpPr/>
            <p:nvPr/>
          </p:nvCxnSpPr>
          <p:spPr>
            <a:xfrm>
              <a:off x="336430" y="620458"/>
              <a:ext cx="114126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75" name="Google Shape;175;g29170752fd3_1_14"/>
            <p:cNvGrpSpPr/>
            <p:nvPr/>
          </p:nvGrpSpPr>
          <p:grpSpPr>
            <a:xfrm>
              <a:off x="234064" y="51167"/>
              <a:ext cx="5390693" cy="523200"/>
              <a:chOff x="234064" y="91807"/>
              <a:chExt cx="5390693" cy="523200"/>
            </a:xfrm>
          </p:grpSpPr>
          <p:sp>
            <p:nvSpPr>
              <p:cNvPr id="176" name="Google Shape;176;g29170752fd3_1_14"/>
              <p:cNvSpPr txBox="1"/>
              <p:nvPr/>
            </p:nvSpPr>
            <p:spPr>
              <a:xfrm>
                <a:off x="234064" y="91807"/>
                <a:ext cx="26919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177" name="Google Shape;177;g29170752fd3_1_14"/>
              <p:cNvSpPr txBox="1"/>
              <p:nvPr/>
            </p:nvSpPr>
            <p:spPr>
              <a:xfrm>
                <a:off x="1640457" y="191834"/>
                <a:ext cx="3984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(2) Wordcloud</a:t>
                </a:r>
                <a:endParaRPr b="1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78" name="Google Shape;178;g29170752fd3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25" y="844008"/>
            <a:ext cx="10607555" cy="593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2023-10-18T14:01:43Z</dcterms:created>
  <dc:creator>SON HYUNYOUNG</dc:creator>
</cp:coreProperties>
</file>