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3" r:id="rId18"/>
    <p:sldId id="271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wVM7kBQN+FiGyTSW5wtscbNo6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290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741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a.go.kr/research/contents/speech/index.jsp#this_id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1696720"/>
            <a:ext cx="12192000" cy="4442789"/>
            <a:chOff x="0" y="1696720"/>
            <a:chExt cx="12192000" cy="4442789"/>
          </a:xfrm>
        </p:grpSpPr>
        <p:sp>
          <p:nvSpPr>
            <p:cNvPr id="85" name="Google Shape;85;p1"/>
            <p:cNvSpPr/>
            <p:nvPr/>
          </p:nvSpPr>
          <p:spPr>
            <a:xfrm>
              <a:off x="0" y="1696720"/>
              <a:ext cx="12192000" cy="346456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629920" y="2674949"/>
              <a:ext cx="11562080" cy="1508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텍스트마이닝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 역대 대통령 연설문 분석</a:t>
              </a:r>
              <a:endParaRPr sz="6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6004560" y="5308512"/>
              <a:ext cx="60960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베리타스 2조</a:t>
              </a:r>
              <a:endParaRPr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김우영 정주연 김은희 이태환 김영빈 손현영</a:t>
              </a:r>
              <a:endParaRPr sz="4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0"/>
          <p:cNvGrpSpPr/>
          <p:nvPr/>
        </p:nvGrpSpPr>
        <p:grpSpPr>
          <a:xfrm>
            <a:off x="1929687" y="1397575"/>
            <a:ext cx="8493936" cy="4584080"/>
            <a:chOff x="598" y="731045"/>
            <a:chExt cx="8493936" cy="4584080"/>
          </a:xfrm>
        </p:grpSpPr>
        <p:sp>
          <p:nvSpPr>
            <p:cNvPr id="206" name="Google Shape;206;p10"/>
            <p:cNvSpPr/>
            <p:nvPr/>
          </p:nvSpPr>
          <p:spPr>
            <a:xfrm>
              <a:off x="598" y="1074781"/>
              <a:ext cx="2127595" cy="18026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 txBox="1"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3183769" y="1074781"/>
              <a:ext cx="2127595" cy="18026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6366939" y="1074781"/>
              <a:ext cx="2127595" cy="18026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0"/>
            <p:cNvSpPr txBox="1"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1592184" y="3506531"/>
              <a:ext cx="2127595" cy="18026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 txBox="1"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4757652" y="3512426"/>
              <a:ext cx="2127595" cy="18026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 txBox="1"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1" name="Google Shape;221;p10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222" name="Google Shape;222;p10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23" name="Google Shape;223;p10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224" name="Google Shape;224;p10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225" name="Google Shape;225;p10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(3) 감성분석</a:t>
                </a:r>
                <a:endParaRPr/>
              </a:p>
            </p:txBody>
          </p:sp>
        </p:grpSp>
      </p:grpSp>
      <p:sp>
        <p:nvSpPr>
          <p:cNvPr id="226" name="Google Shape;226;p10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1929687" y="1397575"/>
            <a:ext cx="8493936" cy="4584080"/>
            <a:chOff x="598" y="731045"/>
            <a:chExt cx="8493936" cy="4584080"/>
          </a:xfrm>
        </p:grpSpPr>
        <p:sp>
          <p:nvSpPr>
            <p:cNvPr id="232" name="Google Shape;232;p11"/>
            <p:cNvSpPr/>
            <p:nvPr/>
          </p:nvSpPr>
          <p:spPr>
            <a:xfrm>
              <a:off x="598" y="1074781"/>
              <a:ext cx="2127595" cy="18026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 txBox="1"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3183769" y="1074781"/>
              <a:ext cx="2127595" cy="18026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 txBox="1"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6366939" y="1074781"/>
              <a:ext cx="2127595" cy="18026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 txBox="1"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13대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568035" y="3512426"/>
              <a:ext cx="2127595" cy="18026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 txBox="1"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14대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4775354" y="3506531"/>
              <a:ext cx="2127595" cy="18026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 txBox="1"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15대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7" name="Google Shape;247;p11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248" name="Google Shape;248;p11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49" name="Google Shape;249;p11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250" name="Google Shape;250;p11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251" name="Google Shape;251;p11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(3) 감성분석</a:t>
                </a:r>
                <a:endParaRPr/>
              </a:p>
            </p:txBody>
          </p:sp>
        </p:grpSp>
      </p:grpSp>
      <p:sp>
        <p:nvSpPr>
          <p:cNvPr id="252" name="Google Shape;252;p11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2"/>
          <p:cNvGrpSpPr/>
          <p:nvPr/>
        </p:nvGrpSpPr>
        <p:grpSpPr>
          <a:xfrm>
            <a:off x="1929687" y="1397575"/>
            <a:ext cx="8493936" cy="4578185"/>
            <a:chOff x="598" y="731045"/>
            <a:chExt cx="8493936" cy="4578185"/>
          </a:xfrm>
        </p:grpSpPr>
        <p:sp>
          <p:nvSpPr>
            <p:cNvPr id="258" name="Google Shape;258;p12"/>
            <p:cNvSpPr/>
            <p:nvPr/>
          </p:nvSpPr>
          <p:spPr>
            <a:xfrm>
              <a:off x="598" y="1074781"/>
              <a:ext cx="2127595" cy="18026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2"/>
            <p:cNvSpPr txBox="1"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16대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3183769" y="1074781"/>
              <a:ext cx="2127595" cy="18026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2"/>
            <p:cNvSpPr txBox="1"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17대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366939" y="1074781"/>
              <a:ext cx="2127595" cy="18026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2"/>
            <p:cNvSpPr txBox="1"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18대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1592184" y="3506531"/>
              <a:ext cx="2127595" cy="18026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2"/>
            <p:cNvSpPr txBox="1"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19대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4781617" y="3212899"/>
              <a:ext cx="2127595" cy="1976489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2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274" name="Google Shape;274;p12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5" name="Google Shape;275;p12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276" name="Google Shape;276;p12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277" name="Google Shape;277;p12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(3) 감성분석</a:t>
                </a:r>
                <a:endParaRPr/>
              </a:p>
            </p:txBody>
          </p:sp>
        </p:grpSp>
      </p:grpSp>
      <p:sp>
        <p:nvSpPr>
          <p:cNvPr id="278" name="Google Shape;278;p12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2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274" name="Google Shape;274;p12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5" name="Google Shape;275;p12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276" name="Google Shape;276;p12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277" name="Google Shape;277;p12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(3) 감성분석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감정점수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/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긍정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/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부정 분석</a:t>
                </a:r>
                <a:endParaRPr dirty="0"/>
              </a:p>
            </p:txBody>
          </p:sp>
        </p:grpSp>
      </p:grpSp>
      <p:sp>
        <p:nvSpPr>
          <p:cNvPr id="278" name="Google Shape;278;p12"/>
          <p:cNvSpPr txBox="1"/>
          <p:nvPr/>
        </p:nvSpPr>
        <p:spPr>
          <a:xfrm>
            <a:off x="6788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긍정/부정 점수</a:t>
            </a:r>
            <a:endParaRPr dirty="0"/>
          </a:p>
        </p:txBody>
      </p:sp>
      <p:pic>
        <p:nvPicPr>
          <p:cNvPr id="2" name="Google Shape;289;p13">
            <a:extLst>
              <a:ext uri="{FF2B5EF4-FFF2-40B4-BE49-F238E27FC236}">
                <a16:creationId xmlns:a16="http://schemas.microsoft.com/office/drawing/2014/main" id="{6C2BD9A3-A508-4D38-437F-D2EFC64E67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561" y="1505127"/>
            <a:ext cx="5954300" cy="4635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52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3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284" name="Google Shape;284;p13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85" name="Google Shape;285;p13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286" name="Google Shape;286;p13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287" name="Google Shape;287;p13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(3) 감성분석</a:t>
                </a:r>
                <a:endParaRPr/>
              </a:p>
            </p:txBody>
          </p:sp>
        </p:grpSp>
      </p:grpSp>
      <p:sp>
        <p:nvSpPr>
          <p:cNvPr id="288" name="Google Shape;288;p13"/>
          <p:cNvSpPr txBox="1"/>
          <p:nvPr/>
        </p:nvSpPr>
        <p:spPr>
          <a:xfrm>
            <a:off x="336430" y="717630"/>
            <a:ext cx="11562345" cy="153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연설문별로 제일 높은 감성의 합은 </a:t>
            </a:r>
            <a:r>
              <a:rPr 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disgust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9, </a:t>
            </a:r>
            <a:r>
              <a:rPr 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4, </a:t>
            </a:r>
            <a:r>
              <a:rPr 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6로 나타났다.</a:t>
            </a:r>
            <a:endParaRPr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연설문의 내용으로 볼 때 </a:t>
            </a:r>
            <a:r>
              <a:rPr 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파이팅하자는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의미지만, 부정적인 단어가 많이 나와서 분석결과가 </a:t>
            </a:r>
            <a:r>
              <a:rPr 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disgust로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나온 것으로 보인다. </a:t>
            </a:r>
            <a:r>
              <a:rPr lang="ko-KR" sz="1800" i="0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감정 분석 모델은 감정 사전을 기반으로 동작하는데, 감정 사전에 포함된 단어 및 감정 점수의 한계로 인해 이러한 결과가 도출된 것으로 보인다.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14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295" name="Google Shape;295;p14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96" name="Google Shape;296;p14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297" name="Google Shape;297;p14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298" name="Google Shape;298;p14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(4) 군집시각화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04" name="Google Shape;304;p1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05" name="Google Shape;305;p1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06" name="Google Shape;306;p1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07" name="Google Shape;307;p1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(5) 유사도분석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코사인 </a:t>
                </a:r>
                <a:endParaRPr dirty="0"/>
              </a:p>
            </p:txBody>
          </p:sp>
        </p:grpSp>
      </p:grpSp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8C145F8C-AA68-3690-00FB-E5E31DDC3A75}"/>
              </a:ext>
            </a:extLst>
          </p:cNvPr>
          <p:cNvSpPr txBox="1"/>
          <p:nvPr/>
        </p:nvSpPr>
        <p:spPr>
          <a:xfrm>
            <a:off x="336430" y="717630"/>
            <a:ext cx="11562345" cy="117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대통령별 연설문을 하나의 문자열로 결합 후 대통령별 연설문 간 코사인 유사도를 분석한 결과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박정희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0.774409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로 가장 높게 나타났다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단어 빈도 분석에 따르면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‘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국민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사회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민족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역사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발전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등의 단어가 공통적으로 자주 노출된다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E46408-4D6B-1EBA-D256-7EC9E97C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0" y="2156755"/>
            <a:ext cx="8421447" cy="378965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A8204C-AB4B-2EEA-523F-41B91ACE5A1E}"/>
              </a:ext>
            </a:extLst>
          </p:cNvPr>
          <p:cNvSpPr/>
          <p:nvPr/>
        </p:nvSpPr>
        <p:spPr>
          <a:xfrm>
            <a:off x="5181602" y="5290816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D14DEBC-0667-F222-BDAB-694DEA658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8" r="19551" b="55578"/>
          <a:stretch/>
        </p:blipFill>
        <p:spPr>
          <a:xfrm>
            <a:off x="8826459" y="2434863"/>
            <a:ext cx="1555214" cy="35115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A1450F-5B96-5315-4AA5-69CBF71EB2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39" r="34803" b="22549"/>
          <a:stretch/>
        </p:blipFill>
        <p:spPr>
          <a:xfrm>
            <a:off x="10450255" y="2434863"/>
            <a:ext cx="1646412" cy="35115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04" name="Google Shape;304;p1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05" name="Google Shape;305;p1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06" name="Google Shape;306;p1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07" name="Google Shape;307;p1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(5) 유사도분석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</a:t>
                </a:r>
                <a:r>
                  <a:rPr lang="ko-KR" altLang="en-US" sz="1500" b="1" dirty="0" err="1">
                    <a:solidFill>
                      <a:schemeClr val="dk1"/>
                    </a:solidFill>
                  </a:rPr>
                  <a:t>유클리디안</a:t>
                </a:r>
                <a:r>
                  <a:rPr lang="ko-KR" altLang="en-US" sz="1500" b="1" dirty="0">
                    <a:solidFill>
                      <a:schemeClr val="dk1"/>
                    </a:solidFill>
                  </a:rPr>
                  <a:t> 유사도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dirty="0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E54CA7D-D13A-6B68-C2E8-E4CDC41A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57" y="2250641"/>
            <a:ext cx="8420400" cy="38220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77EB73-216F-C1DA-EDD1-A4741B3B4B1D}"/>
              </a:ext>
            </a:extLst>
          </p:cNvPr>
          <p:cNvSpPr/>
          <p:nvPr/>
        </p:nvSpPr>
        <p:spPr>
          <a:xfrm>
            <a:off x="6442712" y="540327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34;p6">
            <a:extLst>
              <a:ext uri="{FF2B5EF4-FFF2-40B4-BE49-F238E27FC236}">
                <a16:creationId xmlns:a16="http://schemas.microsoft.com/office/drawing/2014/main" id="{8C65BE2A-0697-E33E-0A92-3B1823EAC6D9}"/>
              </a:ext>
            </a:extLst>
          </p:cNvPr>
          <p:cNvSpPr txBox="1"/>
          <p:nvPr/>
        </p:nvSpPr>
        <p:spPr>
          <a:xfrm>
            <a:off x="336430" y="717630"/>
            <a:ext cx="11643134" cy="117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chemeClr val="dk1"/>
                </a:solidFill>
                <a:latin typeface="+mn-ea"/>
                <a:ea typeface="+mn-ea"/>
              </a:rPr>
              <a:t>유클리디안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 유사도 분석 결과 또한 박정희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0.671701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로 가장 거리가 가깝게 나타났다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대통령이라는 동일한 직무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및 취임사라는 공통적인 특성으로 인하여 각 대통령 간 유사도의 차이가 크지 않게 나타난 것으로 생각된다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94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6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13" name="Google Shape;313;p16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14" name="Google Shape;314;p16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15" name="Google Shape;315;p16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03 결론</a:t>
                </a:r>
                <a:endParaRPr/>
              </a:p>
            </p:txBody>
          </p:sp>
          <p:sp>
            <p:nvSpPr>
              <p:cNvPr id="316" name="Google Shape;316;p16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(1) 결과 요약 및 한계점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36430" y="2032922"/>
            <a:ext cx="3600000" cy="36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ko-K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서론</a:t>
            </a: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동기 및 목적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문헌연구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234063" y="51167"/>
            <a:ext cx="11515114" cy="569291"/>
            <a:chOff x="234063" y="51167"/>
            <a:chExt cx="11515114" cy="569291"/>
          </a:xfrm>
        </p:grpSpPr>
        <p:cxnSp>
          <p:nvCxnSpPr>
            <p:cNvPr id="94" name="Google Shape;94;p2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2"/>
            <p:cNvSpPr txBox="1"/>
            <p:nvPr/>
          </p:nvSpPr>
          <p:spPr>
            <a:xfrm>
              <a:off x="234063" y="51167"/>
              <a:ext cx="49331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목차</a:t>
              </a:r>
              <a:endParaRPr/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8149177" y="2032922"/>
            <a:ext cx="3600000" cy="36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결론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결과 요약 및 한계점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4242803" y="2032922"/>
            <a:ext cx="3600000" cy="36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본론</a:t>
            </a: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자료설명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 </a:t>
            </a:r>
            <a:r>
              <a:rPr lang="ko-KR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Wordcloud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감성분석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 군집시각화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(5) 유사도분석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"/>
          <p:cNvGrpSpPr/>
          <p:nvPr/>
        </p:nvGrpSpPr>
        <p:grpSpPr>
          <a:xfrm>
            <a:off x="234063" y="51167"/>
            <a:ext cx="11515114" cy="569291"/>
            <a:chOff x="234063" y="51167"/>
            <a:chExt cx="11515114" cy="569291"/>
          </a:xfrm>
        </p:grpSpPr>
        <p:cxnSp>
          <p:nvCxnSpPr>
            <p:cNvPr id="103" name="Google Shape;103;p3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" name="Google Shape;104;p3"/>
            <p:cNvSpPr txBox="1"/>
            <p:nvPr/>
          </p:nvSpPr>
          <p:spPr>
            <a:xfrm>
              <a:off x="234063" y="51167"/>
              <a:ext cx="49331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Executive summary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383458" y="1588361"/>
            <a:ext cx="11114385" cy="225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대한민국 대통령 신년사의 텍스트 언어학적 연구 – 김순옥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기반 대한민국 역대 대통령 취임사 분석 – 김학용</a:t>
            </a:r>
            <a:b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대통령 취임사의 언어 특성 분석 – 김병홍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대한민국 대통령의 취임사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연구_텍스트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마이닝에서의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특성값을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중심으로 –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조용림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LDA토픽모델링을활용한역대대통령취임사에내재된정책기조분석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박태정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4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111" name="Google Shape;111;p4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" name="Google Shape;112;p4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13" name="Google Shape;113;p4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01 서론</a:t>
                </a:r>
                <a:endParaRPr/>
              </a:p>
            </p:txBody>
          </p:sp>
          <p:sp>
            <p:nvSpPr>
              <p:cNvPr id="114" name="Google Shape;114;p4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(1) 동기 및 목적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120" name="Google Shape;120;p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21" name="Google Shape;121;p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22" name="Google Shape;122;p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01 서론</a:t>
                </a:r>
                <a:endParaRPr/>
              </a:p>
            </p:txBody>
          </p:sp>
          <p:sp>
            <p:nvSpPr>
              <p:cNvPr id="123" name="Google Shape;123;p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(2) 문헌연구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1177" y="1679938"/>
            <a:ext cx="7721312" cy="33306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6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130" name="Google Shape;130;p6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31" name="Google Shape;131;p6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32" name="Google Shape;132;p6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133" name="Google Shape;133;p6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(1) 자료 수집</a:t>
                </a:r>
                <a:endParaRPr/>
              </a:p>
            </p:txBody>
          </p:sp>
        </p:grpSp>
      </p:grpSp>
      <p:sp>
        <p:nvSpPr>
          <p:cNvPr id="134" name="Google Shape;134;p6"/>
          <p:cNvSpPr txBox="1"/>
          <p:nvPr/>
        </p:nvSpPr>
        <p:spPr>
          <a:xfrm>
            <a:off x="336430" y="717630"/>
            <a:ext cx="11562345" cy="81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셀레니움을</a:t>
            </a: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이용한 </a:t>
            </a:r>
            <a:r>
              <a:rPr lang="ko-KR" sz="1800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크롤링</a:t>
            </a: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방식으로 행정안전부 대통령 기록관(</a:t>
            </a:r>
            <a:r>
              <a:rPr lang="ko-KR" sz="1800" u="sng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대통령 기록관 | &gt; </a:t>
            </a:r>
            <a:r>
              <a:rPr lang="ko-KR" sz="1800" u="sng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기록컬렉션</a:t>
            </a:r>
            <a:r>
              <a:rPr lang="ko-KR" sz="1800" u="sng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&gt; 연설기록 &gt; 전체 (</a:t>
            </a:r>
            <a:r>
              <a:rPr lang="ko-KR" sz="1800" u="sng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pa.go.kr</a:t>
            </a:r>
            <a:r>
              <a:rPr lang="ko-KR" sz="1800" u="sng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)의 대통령 연설문을 2차례에 걸쳐 </a:t>
            </a:r>
            <a:r>
              <a:rPr lang="ko-KR" sz="18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크롤링</a:t>
            </a: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진행함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36429" y="5389494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총 7725 건의 연설문을 크롤링하였으며, 이 중 대통령 취임사를 선택하여 분석하기로 결정</a:t>
            </a:r>
            <a:endParaRPr>
              <a:latin typeface="+mn-ea"/>
              <a:ea typeface="+mn-ea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2088373" y="1870634"/>
            <a:ext cx="4881262" cy="3089837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6969636" y="1828799"/>
            <a:ext cx="2736152" cy="318175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74023" y="2127813"/>
            <a:ext cx="179155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1차 </a:t>
            </a:r>
            <a:r>
              <a:rPr lang="ko-KR" sz="1800" dirty="0" err="1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크롤링</a:t>
            </a:r>
            <a:r>
              <a:rPr lang="ko-KR" sz="1800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endParaRPr sz="1800" dirty="0">
              <a:solidFill>
                <a:srgbClr val="FF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- 이름</a:t>
            </a:r>
            <a:endParaRPr sz="1800" dirty="0">
              <a:solidFill>
                <a:srgbClr val="FF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- 형태</a:t>
            </a:r>
            <a:endParaRPr sz="1800" dirty="0">
              <a:solidFill>
                <a:srgbClr val="FF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- 유형</a:t>
            </a:r>
            <a:endParaRPr sz="1800" dirty="0">
              <a:solidFill>
                <a:srgbClr val="FF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- 제목</a:t>
            </a:r>
            <a:endParaRPr sz="1800" dirty="0">
              <a:solidFill>
                <a:srgbClr val="FF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sz="1800" dirty="0" err="1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연설문URL</a:t>
            </a:r>
            <a:endParaRPr sz="1800" dirty="0">
              <a:solidFill>
                <a:srgbClr val="FF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0008075" y="2127813"/>
            <a:ext cx="13048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F5597"/>
                </a:solidFill>
                <a:latin typeface="+mn-ea"/>
                <a:ea typeface="+mn-ea"/>
                <a:cs typeface="Arial"/>
                <a:sym typeface="Arial"/>
              </a:rPr>
              <a:t>2차 크롤링 </a:t>
            </a:r>
            <a:endParaRPr sz="1800">
              <a:solidFill>
                <a:srgbClr val="2F5597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F5597"/>
                </a:solidFill>
                <a:latin typeface="+mn-ea"/>
                <a:ea typeface="+mn-ea"/>
                <a:cs typeface="Arial"/>
                <a:sym typeface="Arial"/>
              </a:rPr>
              <a:t>- 연설내용</a:t>
            </a:r>
            <a:endParaRPr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7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145" name="Google Shape;145;p7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6" name="Google Shape;146;p7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47" name="Google Shape;147;p7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148" name="Google Shape;148;p7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(1) 자료설명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8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155" name="Google Shape;155;p8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56" name="Google Shape;156;p8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57" name="Google Shape;157;p8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158" name="Google Shape;158;p8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(2) Wordcloud</a:t>
                </a:r>
                <a:endParaRPr sz="15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9" name="Google Shape;159;p8"/>
          <p:cNvGrpSpPr/>
          <p:nvPr/>
        </p:nvGrpSpPr>
        <p:grpSpPr>
          <a:xfrm>
            <a:off x="1082386" y="2276368"/>
            <a:ext cx="9920833" cy="3961174"/>
            <a:chOff x="367539" y="1161273"/>
            <a:chExt cx="9920833" cy="3961174"/>
          </a:xfrm>
        </p:grpSpPr>
        <p:pic>
          <p:nvPicPr>
            <p:cNvPr id="160" name="Google Shape;160;p8" descr="텍스트, 폰트, 도표, 평면도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0012" y="3233618"/>
              <a:ext cx="1783908" cy="1874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8" descr="텍스트, 폰트, 평면도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86167" y="1161273"/>
              <a:ext cx="2002205" cy="19321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8" descr="텍스트, 폰트, 그래픽, 타이포그래피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81819" y="3207150"/>
              <a:ext cx="1882650" cy="19152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3" name="Google Shape;163;p8"/>
            <p:cNvGrpSpPr/>
            <p:nvPr/>
          </p:nvGrpSpPr>
          <p:grpSpPr>
            <a:xfrm>
              <a:off x="6358231" y="1249270"/>
              <a:ext cx="1861209" cy="1844136"/>
              <a:chOff x="758187" y="4199778"/>
              <a:chExt cx="2598681" cy="2677844"/>
            </a:xfrm>
          </p:grpSpPr>
          <p:pic>
            <p:nvPicPr>
              <p:cNvPr id="164" name="Google Shape;164;p8" descr="폰트이(가) 표시된 사진&#10;&#10;자동 생성된 설명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73464" y="4576183"/>
                <a:ext cx="2583404" cy="23014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8" descr="텍스트, 폰트, 디자인이(가) 표시된 사진&#10;&#10;자동 생성된 설명"/>
              <p:cNvPicPr preferRelativeResize="0"/>
              <p:nvPr/>
            </p:nvPicPr>
            <p:blipFill rotWithShape="1">
              <a:blip r:embed="rId7">
                <a:alphaModFix/>
              </a:blip>
              <a:srcRect b="18517"/>
              <a:stretch/>
            </p:blipFill>
            <p:spPr>
              <a:xfrm>
                <a:off x="758187" y="4199778"/>
                <a:ext cx="2560542" cy="4160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6" name="Google Shape;166;p8" descr="텍스트, 폰트, 친필, 그래픽이(가) 표시된 사진&#10;&#10;자동 생성된 설명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286167" y="3138173"/>
              <a:ext cx="2002205" cy="1984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8" descr="텍스트, 폰트, 평면도, 디자인이(가) 표시된 사진&#10;&#10;자동 생성된 설명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262025" y="3207151"/>
              <a:ext cx="1957416" cy="18771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8" name="Google Shape;168;p8"/>
            <p:cNvGrpSpPr/>
            <p:nvPr/>
          </p:nvGrpSpPr>
          <p:grpSpPr>
            <a:xfrm>
              <a:off x="2353123" y="1329391"/>
              <a:ext cx="1711346" cy="1703183"/>
              <a:chOff x="5194950" y="3693804"/>
              <a:chExt cx="2582594" cy="2579383"/>
            </a:xfrm>
          </p:grpSpPr>
          <p:pic>
            <p:nvPicPr>
              <p:cNvPr id="169" name="Google Shape;169;p8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5194950" y="5899775"/>
                <a:ext cx="2530059" cy="3734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8" descr="폰트, 텍스트, 평면도, 도표이(가) 표시된 사진&#10;&#10;자동 생성된 설명"/>
              <p:cNvPicPr preferRelativeResize="0"/>
              <p:nvPr/>
            </p:nvPicPr>
            <p:blipFill rotWithShape="1">
              <a:blip r:embed="rId11">
                <a:alphaModFix/>
              </a:blip>
              <a:srcRect b="1534"/>
              <a:stretch/>
            </p:blipFill>
            <p:spPr>
              <a:xfrm>
                <a:off x="5217002" y="3693804"/>
                <a:ext cx="2560542" cy="22135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1" name="Google Shape;171;p8" descr="폰트, 텍스트, 평면도, 도표이(가) 표시된 사진&#10;&#10;자동 생성된 설명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209019" y="3245264"/>
              <a:ext cx="2002205" cy="18390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8" descr="텍스트, 폰트, 그래픽, 그래픽 디자인이(가) 표시된 사진&#10;&#10;자동 생성된 설명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367539" y="1324639"/>
              <a:ext cx="1713819" cy="1768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8" descr="폰트, 텍스트, 다채로움, 그래픽이(가) 표시된 사진&#10;&#10;자동 생성된 설명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209019" y="1249279"/>
              <a:ext cx="2002205" cy="18441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8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ㅇㅇㅇㅇㅇㅇㅇ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9"/>
          <p:cNvGrpSpPr/>
          <p:nvPr/>
        </p:nvGrpSpPr>
        <p:grpSpPr>
          <a:xfrm>
            <a:off x="1929687" y="1397575"/>
            <a:ext cx="8493936" cy="4578185"/>
            <a:chOff x="598" y="731045"/>
            <a:chExt cx="8493936" cy="4578185"/>
          </a:xfrm>
        </p:grpSpPr>
        <p:sp>
          <p:nvSpPr>
            <p:cNvPr id="180" name="Google Shape;180;p9"/>
            <p:cNvSpPr/>
            <p:nvPr/>
          </p:nvSpPr>
          <p:spPr>
            <a:xfrm>
              <a:off x="598" y="1074781"/>
              <a:ext cx="2127595" cy="18026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 txBox="1"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3183769" y="1074781"/>
              <a:ext cx="2127595" cy="18026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 txBox="1"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6366939" y="1074781"/>
              <a:ext cx="2127595" cy="18026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 txBox="1"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592184" y="3506531"/>
              <a:ext cx="2127595" cy="18026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 txBox="1"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775354" y="3506531"/>
              <a:ext cx="2127595" cy="18026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 txBox="1"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5" name="Google Shape;195;p9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196" name="Google Shape;196;p9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97" name="Google Shape;197;p9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98" name="Google Shape;198;p9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199" name="Google Shape;199;p9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(3) 감성분석</a:t>
                </a:r>
                <a:endParaRPr/>
              </a:p>
            </p:txBody>
          </p:sp>
        </p:grpSp>
      </p:grpSp>
      <p:sp>
        <p:nvSpPr>
          <p:cNvPr id="200" name="Google Shape;200;p9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524</Words>
  <Application>Microsoft Office PowerPoint</Application>
  <PresentationFormat>와이드스크린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 HYUNYOUNG</dc:creator>
  <cp:lastModifiedBy>은희 김</cp:lastModifiedBy>
  <cp:revision>3</cp:revision>
  <dcterms:created xsi:type="dcterms:W3CDTF">2023-10-18T14:01:43Z</dcterms:created>
  <dcterms:modified xsi:type="dcterms:W3CDTF">2023-10-20T12:34:49Z</dcterms:modified>
</cp:coreProperties>
</file>