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3" r:id="rId5"/>
    <p:sldId id="274" r:id="rId6"/>
    <p:sldId id="275" r:id="rId7"/>
    <p:sldId id="269" r:id="rId8"/>
    <p:sldId id="270" r:id="rId9"/>
    <p:sldId id="279" r:id="rId10"/>
    <p:sldId id="278" r:id="rId11"/>
    <p:sldId id="277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98919-F0C6-4DA7-ADB8-95AFFD77E3F5}" v="263" dt="2023-10-20T12:30:28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1929687" y="1741311"/>
            <a:ext cx="2127595" cy="1802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112858" y="1741311"/>
            <a:ext cx="2127595" cy="18026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8296028" y="1741311"/>
            <a:ext cx="2127595" cy="1802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3521273" y="4173061"/>
            <a:ext cx="2127595" cy="18026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704443" y="4173061"/>
            <a:ext cx="2127595" cy="1802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999" r="-599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0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06" name="Google Shape;206;p10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4757652" y="3512426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1929687" y="1397575"/>
            <a:ext cx="8493936" cy="4584080"/>
            <a:chOff x="598" y="731045"/>
            <a:chExt cx="8493936" cy="4584080"/>
          </a:xfrm>
        </p:grpSpPr>
        <p:sp>
          <p:nvSpPr>
            <p:cNvPr id="232" name="Google Shape;232;p11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568035" y="3512426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775354" y="3506531"/>
              <a:ext cx="2127595" cy="18026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477535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15대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2"/>
          <p:cNvGrpSpPr/>
          <p:nvPr/>
        </p:nvGrpSpPr>
        <p:grpSpPr>
          <a:xfrm>
            <a:off x="1929687" y="1397575"/>
            <a:ext cx="8493936" cy="4578185"/>
            <a:chOff x="598" y="731045"/>
            <a:chExt cx="8493936" cy="4578185"/>
          </a:xfrm>
        </p:grpSpPr>
        <p:sp>
          <p:nvSpPr>
            <p:cNvPr id="258" name="Google Shape;258;p12"/>
            <p:cNvSpPr/>
            <p:nvPr/>
          </p:nvSpPr>
          <p:spPr>
            <a:xfrm>
              <a:off x="598" y="1074781"/>
              <a:ext cx="2127595" cy="18026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 txBox="1"/>
            <p:nvPr/>
          </p:nvSpPr>
          <p:spPr>
            <a:xfrm>
              <a:off x="598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16대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3183769" y="1074781"/>
              <a:ext cx="2127595" cy="1802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318376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17대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366939" y="1074781"/>
              <a:ext cx="2127595" cy="18026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6366939" y="73104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18대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592184" y="3506531"/>
              <a:ext cx="2127595" cy="18026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592184" y="3162795"/>
              <a:ext cx="2127595" cy="310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19대 대통령</a:t>
              </a: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781617" y="3212899"/>
              <a:ext cx="2127595" cy="1976489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58550" y="1846874"/>
            <a:ext cx="4296450" cy="365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주제선정</a:t>
            </a:r>
            <a:endParaRPr lang="en-US" altLang="ko-KR"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ko-KR" altLang="en-US" sz="2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-KR" alt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4"/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altLang="en-US" sz="2800" b="1">
                <a:solidFill>
                  <a:schemeClr val="dk1"/>
                </a:solidFill>
              </a:rPr>
              <a:t>주제선정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44" y="2140326"/>
            <a:ext cx="11520000" cy="2383448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sp>
        <p:nvSpPr>
          <p:cNvPr id="2" name="Google Shape;105;p3">
            <a:extLst>
              <a:ext uri="{FF2B5EF4-FFF2-40B4-BE49-F238E27FC236}">
                <a16:creationId xmlns:a16="http://schemas.microsoft.com/office/drawing/2014/main" id="{33359009-4CEB-F7F4-D940-C3663682E4A7}"/>
              </a:ext>
            </a:extLst>
          </p:cNvPr>
          <p:cNvSpPr txBox="1"/>
          <p:nvPr/>
        </p:nvSpPr>
        <p:spPr>
          <a:xfrm>
            <a:off x="694648" y="5174274"/>
            <a:ext cx="7082465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 신년사의 텍스트 언어학적 연구 – 김순옥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네트워크 기반 대한민국 역대 대통령 취임사 분석 – 김학용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대통령 취임사의 언어 특성 분석 – 김병홍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대통령의 취임사 연구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마이닝에서의 특성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 중심으로 –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조용림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LDA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모델링을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역대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대통령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취임사에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내재된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정책기조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–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박태정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2D19BA-4CAC-15A1-16EA-4C6030A2A8FE}"/>
              </a:ext>
            </a:extLst>
          </p:cNvPr>
          <p:cNvSpPr/>
          <p:nvPr/>
        </p:nvSpPr>
        <p:spPr>
          <a:xfrm>
            <a:off x="7737426" y="5293223"/>
            <a:ext cx="367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다수의 </a:t>
            </a:r>
            <a:r>
              <a:rPr lang="ko-KR" altLang="en-US" dirty="0" err="1">
                <a:solidFill>
                  <a:schemeClr val="tx1"/>
                </a:solidFill>
              </a:rPr>
              <a:t>텍스트마이닝</a:t>
            </a:r>
            <a:r>
              <a:rPr lang="ko-KR" altLang="en-US" dirty="0">
                <a:solidFill>
                  <a:schemeClr val="tx1"/>
                </a:solidFill>
              </a:rPr>
              <a:t> 분석은 하였으나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의미 있는 시시점은 확인 어려움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u="sng" dirty="0" err="1">
                <a:solidFill>
                  <a:schemeClr val="tx1"/>
                </a:solidFill>
              </a:rPr>
              <a:t>베리타스</a:t>
            </a:r>
            <a:r>
              <a:rPr lang="ko-KR" altLang="en-US" b="1" u="sng" dirty="0">
                <a:solidFill>
                  <a:schemeClr val="tx1"/>
                </a:solidFill>
              </a:rPr>
              <a:t> </a:t>
            </a:r>
            <a:r>
              <a:rPr lang="en-US" altLang="ko-KR" b="1" u="sng" dirty="0">
                <a:solidFill>
                  <a:schemeClr val="tx1"/>
                </a:solidFill>
              </a:rPr>
              <a:t>2</a:t>
            </a:r>
            <a:r>
              <a:rPr lang="ko-KR" altLang="en-US" b="1" u="sng" dirty="0">
                <a:solidFill>
                  <a:schemeClr val="tx1"/>
                </a:solidFill>
              </a:rPr>
              <a:t>조 역시 다양한 분석에 중점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3D7F7-4887-6553-4DA0-0CFBF5570914}"/>
              </a:ext>
            </a:extLst>
          </p:cNvPr>
          <p:cNvSpPr/>
          <p:nvPr/>
        </p:nvSpPr>
        <p:spPr>
          <a:xfrm>
            <a:off x="595962" y="5149223"/>
            <a:ext cx="11016000" cy="1512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7" name="Google Shape;105;p3">
            <a:extLst>
              <a:ext uri="{FF2B5EF4-FFF2-40B4-BE49-F238E27FC236}">
                <a16:creationId xmlns:a16="http://schemas.microsoft.com/office/drawing/2014/main" id="{A4FAF6CA-5F04-3BC3-E308-E9363BF707C5}"/>
              </a:ext>
            </a:extLst>
          </p:cNvPr>
          <p:cNvSpPr txBox="1"/>
          <p:nvPr/>
        </p:nvSpPr>
        <p:spPr>
          <a:xfrm>
            <a:off x="347428" y="4828433"/>
            <a:ext cx="1179714" cy="42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 논문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2000" dirty="0">
                <a:solidFill>
                  <a:schemeClr val="dk1"/>
                </a:solidFill>
              </a:rPr>
              <a:t> 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다소 강한 논조의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800" dirty="0">
                <a:solidFill>
                  <a:schemeClr val="dk1"/>
                </a:solidFill>
              </a:rPr>
              <a:t> 순으로</a:t>
            </a:r>
            <a:br>
              <a:rPr lang="en-US" altLang="ko-KR" sz="1800" dirty="0">
                <a:solidFill>
                  <a:schemeClr val="dk1"/>
                </a:solidFill>
              </a:rPr>
            </a:br>
            <a:r>
              <a:rPr lang="ko-KR" altLang="en-US" sz="1800" dirty="0">
                <a:solidFill>
                  <a:schemeClr val="dk1"/>
                </a:solidFill>
              </a:rPr>
              <a:t>다소 강한 논조의 단어 선택이 많음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ko-KR" altLang="ko-KR" sz="1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단어 좀 넣어주세요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Google Shape;160;p8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BD4D6813-46B3-B9C5-8CC7-16C2423407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23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1F6846A5-6BE9-4306-89E1-A960D2141D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0124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p8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5C5E491F-C3BC-D2FC-DE8F-658933439F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091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63;p8">
            <a:extLst>
              <a:ext uri="{FF2B5EF4-FFF2-40B4-BE49-F238E27FC236}">
                <a16:creationId xmlns:a16="http://schemas.microsoft.com/office/drawing/2014/main" id="{B113FF0C-071C-6496-8846-1B53941934CE}"/>
              </a:ext>
            </a:extLst>
          </p:cNvPr>
          <p:cNvGrpSpPr>
            <a:grpSpLocks/>
          </p:cNvGrpSpPr>
          <p:nvPr/>
        </p:nvGrpSpPr>
        <p:grpSpPr>
          <a:xfrm>
            <a:off x="7024974" y="2567818"/>
            <a:ext cx="1980000" cy="1980000"/>
            <a:chOff x="758187" y="4199778"/>
            <a:chExt cx="2598681" cy="2677844"/>
          </a:xfrm>
        </p:grpSpPr>
        <p:pic>
          <p:nvPicPr>
            <p:cNvPr id="15" name="Google Shape;164;p8" descr="폰트이(가) 표시된 사진&#10;&#10;자동 생성된 설명">
              <a:extLst>
                <a:ext uri="{FF2B5EF4-FFF2-40B4-BE49-F238E27FC236}">
                  <a16:creationId xmlns:a16="http://schemas.microsoft.com/office/drawing/2014/main" id="{90D7FA32-2B15-9DF9-4DA9-7FA55EEAD5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65;p8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C1424131-485D-1933-265F-C033A14A31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b="18517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66;p8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E3C24A8C-9D71-8BE0-02EC-E5E2F5BCF3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8012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7;p8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3A492EB8-ECD1-34D2-016B-CA6F01405A5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2497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68;p8">
            <a:extLst>
              <a:ext uri="{FF2B5EF4-FFF2-40B4-BE49-F238E27FC236}">
                <a16:creationId xmlns:a16="http://schemas.microsoft.com/office/drawing/2014/main" id="{C93B911C-D4F9-A15C-19B8-DBC286107A57}"/>
              </a:ext>
            </a:extLst>
          </p:cNvPr>
          <p:cNvGrpSpPr>
            <a:grpSpLocks/>
          </p:cNvGrpSpPr>
          <p:nvPr/>
        </p:nvGrpSpPr>
        <p:grpSpPr>
          <a:xfrm>
            <a:off x="2840914" y="2567818"/>
            <a:ext cx="1980000" cy="1980000"/>
            <a:chOff x="5194950" y="3693804"/>
            <a:chExt cx="2582594" cy="2579383"/>
          </a:xfrm>
        </p:grpSpPr>
        <p:pic>
          <p:nvPicPr>
            <p:cNvPr id="21" name="Google Shape;169;p8">
              <a:extLst>
                <a:ext uri="{FF2B5EF4-FFF2-40B4-BE49-F238E27FC236}">
                  <a16:creationId xmlns:a16="http://schemas.microsoft.com/office/drawing/2014/main" id="{6F8994A5-0F15-06F7-CA7D-147952DC167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70;p8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BFEBA8E5-5CD1-6609-8F33-6E0A202150C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b="1534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Google Shape;171;p8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FEE27EB0-1F85-6F2D-5666-A9088593BC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23866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2;p8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EEA92A54-CEA5-CF7D-1127-5608E9B312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923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3;p8" descr="폰트, 텍스트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ACEAA0D-3C82-8C97-C56A-32E6B3D2FE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23866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A3668D5-FCB4-05A1-1527-E3D1760C0506}"/>
              </a:ext>
            </a:extLst>
          </p:cNvPr>
          <p:cNvSpPr/>
          <p:nvPr/>
        </p:nvSpPr>
        <p:spPr>
          <a:xfrm>
            <a:off x="838985" y="3110845"/>
            <a:ext cx="1872000" cy="10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440E0E-0E7B-E1BB-1B1A-32F5EED02794}"/>
              </a:ext>
            </a:extLst>
          </p:cNvPr>
          <p:cNvSpPr/>
          <p:nvPr/>
        </p:nvSpPr>
        <p:spPr>
          <a:xfrm>
            <a:off x="3084135" y="3659171"/>
            <a:ext cx="1728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C4EF26-CDB5-A2E1-9BD3-365F01EA3C94}"/>
              </a:ext>
            </a:extLst>
          </p:cNvPr>
          <p:cNvSpPr/>
          <p:nvPr/>
        </p:nvSpPr>
        <p:spPr>
          <a:xfrm>
            <a:off x="5253872" y="2699206"/>
            <a:ext cx="1368000" cy="72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1D3D56-0862-C5BE-D77B-1C4A8A8D2DFA}"/>
              </a:ext>
            </a:extLst>
          </p:cNvPr>
          <p:cNvSpPr/>
          <p:nvPr/>
        </p:nvSpPr>
        <p:spPr>
          <a:xfrm>
            <a:off x="7649854" y="4784102"/>
            <a:ext cx="936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ECC508-B0E6-E062-F668-D18058D6B06E}"/>
              </a:ext>
            </a:extLst>
          </p:cNvPr>
          <p:cNvSpPr/>
          <p:nvPr/>
        </p:nvSpPr>
        <p:spPr>
          <a:xfrm>
            <a:off x="9346674" y="4953782"/>
            <a:ext cx="1584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BBEA4F-648C-4DDD-A27B-81AE23160EDF}"/>
              </a:ext>
            </a:extLst>
          </p:cNvPr>
          <p:cNvSpPr/>
          <p:nvPr/>
        </p:nvSpPr>
        <p:spPr>
          <a:xfrm>
            <a:off x="2831483" y="5898035"/>
            <a:ext cx="2013896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75B953-0C2D-B861-E24C-E6DBB85BB99A}"/>
              </a:ext>
            </a:extLst>
          </p:cNvPr>
          <p:cNvSpPr/>
          <p:nvPr/>
        </p:nvSpPr>
        <p:spPr>
          <a:xfrm>
            <a:off x="4889672" y="5060620"/>
            <a:ext cx="1011508" cy="1594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329FF7-35BA-1DBA-D808-0E3083520107}"/>
              </a:ext>
            </a:extLst>
          </p:cNvPr>
          <p:cNvSpPr/>
          <p:nvPr/>
        </p:nvSpPr>
        <p:spPr>
          <a:xfrm>
            <a:off x="867577" y="5033911"/>
            <a:ext cx="1555112" cy="80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8286-6B80-1061-C39B-4B041C209082}"/>
              </a:ext>
            </a:extLst>
          </p:cNvPr>
          <p:cNvSpPr/>
          <p:nvPr/>
        </p:nvSpPr>
        <p:spPr>
          <a:xfrm>
            <a:off x="7159657" y="3671738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93933A-C5DA-8906-10A2-48AE2386ED00}"/>
              </a:ext>
            </a:extLst>
          </p:cNvPr>
          <p:cNvSpPr/>
          <p:nvPr/>
        </p:nvSpPr>
        <p:spPr>
          <a:xfrm>
            <a:off x="9187988" y="3861846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60611-4AB8-E75D-6D24-1F478999849D}"/>
              </a:ext>
            </a:extLst>
          </p:cNvPr>
          <p:cNvSpPr/>
          <p:nvPr/>
        </p:nvSpPr>
        <p:spPr>
          <a:xfrm>
            <a:off x="336418" y="1883664"/>
            <a:ext cx="11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u="sng" dirty="0"/>
              <a:t>국민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경제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민족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시대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사회</a:t>
            </a:r>
            <a:r>
              <a:rPr lang="ko-KR" altLang="en-US" sz="1600" b="1" dirty="0"/>
              <a:t> 등 국민 모두에게 해당되는 단어 사용함        </a:t>
            </a:r>
            <a:r>
              <a:rPr lang="en-US" altLang="ko-KR" sz="1600" b="1" dirty="0"/>
              <a:t>*</a:t>
            </a:r>
            <a:r>
              <a:rPr lang="ko-KR" altLang="en-US" sz="1600" b="1" dirty="0"/>
              <a:t>그런데</a:t>
            </a:r>
            <a:r>
              <a:rPr lang="en-US" altLang="ko-KR" sz="1600" b="1" dirty="0"/>
              <a:t>, ‘</a:t>
            </a:r>
            <a:r>
              <a:rPr lang="ko-KR" altLang="en-US" sz="1600" b="1" dirty="0"/>
              <a:t>본인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은 어느 대통령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군집시각화</a:t>
              </a: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유사도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3048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77099" y="53691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5097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509776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585</Words>
  <Application>Microsoft Office PowerPoint</Application>
  <PresentationFormat>와이드스크린</PresentationFormat>
  <Paragraphs>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은희 김</cp:lastModifiedBy>
  <cp:revision>4</cp:revision>
  <dcterms:created xsi:type="dcterms:W3CDTF">2023-10-18T14:01:43Z</dcterms:created>
  <dcterms:modified xsi:type="dcterms:W3CDTF">2023-10-20T12:40:00Z</dcterms:modified>
</cp:coreProperties>
</file>