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80" r:id="rId5"/>
    <p:sldId id="273" r:id="rId6"/>
    <p:sldId id="274" r:id="rId7"/>
    <p:sldId id="275" r:id="rId8"/>
    <p:sldId id="281" r:id="rId9"/>
    <p:sldId id="282" r:id="rId10"/>
    <p:sldId id="283" r:id="rId11"/>
    <p:sldId id="269" r:id="rId12"/>
    <p:sldId id="270" r:id="rId13"/>
    <p:sldId id="279" r:id="rId14"/>
    <p:sldId id="277" r:id="rId15"/>
    <p:sldId id="278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DDE8-EAF6-421F-943D-BF7C16F3C418}" v="15" dt="2023-10-20T13:28:12.714"/>
    <p1510:client id="{5D71EC90-41F5-4FCB-855D-53204B094B99}" v="2" dt="2023-10-20T13:45:01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6" autoAdjust="0"/>
  </p:normalViewPr>
  <p:slideViewPr>
    <p:cSldViewPr snapToGrid="0">
      <p:cViewPr varScale="1">
        <p:scale>
          <a:sx n="96" d="100"/>
          <a:sy n="96" d="100"/>
        </p:scale>
        <p:origin x="580" y="52"/>
      </p:cViewPr>
      <p:guideLst>
        <p:guide pos="3840"/>
        <p:guide orient="horz" pos="2160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환 이" userId="9f934760c0526f18" providerId="LiveId" clId="{5D71EC90-41F5-4FCB-855D-53204B094B99}"/>
    <pc:docChg chg="undo custSel modSld">
      <pc:chgData name="태환 이" userId="9f934760c0526f18" providerId="LiveId" clId="{5D71EC90-41F5-4FCB-855D-53204B094B99}" dt="2023-10-20T13:48:27.770" v="132" actId="20577"/>
      <pc:docMkLst>
        <pc:docMk/>
      </pc:docMkLst>
      <pc:sldChg chg="modSp mod">
        <pc:chgData name="태환 이" userId="9f934760c0526f18" providerId="LiveId" clId="{5D71EC90-41F5-4FCB-855D-53204B094B99}" dt="2023-10-20T13:48:27.770" v="132" actId="20577"/>
        <pc:sldMkLst>
          <pc:docMk/>
          <pc:sldMk cId="4004326300" sldId="274"/>
        </pc:sldMkLst>
        <pc:spChg chg="mod">
          <ac:chgData name="태환 이" userId="9f934760c0526f18" providerId="LiveId" clId="{5D71EC90-41F5-4FCB-855D-53204B094B99}" dt="2023-10-20T13:45:01.117" v="14"/>
          <ac:spMkLst>
            <pc:docMk/>
            <pc:sldMk cId="4004326300" sldId="274"/>
            <ac:spMk id="12" creationId="{1E223AF6-728B-4E18-1DB8-1B8D3C781E3C}"/>
          </ac:spMkLst>
        </pc:spChg>
        <pc:spChg chg="mod">
          <ac:chgData name="태환 이" userId="9f934760c0526f18" providerId="LiveId" clId="{5D71EC90-41F5-4FCB-855D-53204B094B99}" dt="2023-10-20T13:48:27.770" v="132" actId="20577"/>
          <ac:spMkLst>
            <pc:docMk/>
            <pc:sldMk cId="4004326300" sldId="274"/>
            <ac:spMk id="16" creationId="{1888D0BE-6B82-8456-6595-8A987DCCC7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86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6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55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tm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mp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43D6660B-58BE-45F6-A4FB-CFFD07DDE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11" y="675925"/>
            <a:ext cx="2219515" cy="2178281"/>
          </a:xfrm>
          <a:prstGeom prst="rect">
            <a:avLst/>
          </a:prstGeom>
        </p:spPr>
      </p:pic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0" name="Picture 10">
            <a:extLst>
              <a:ext uri="{FF2B5EF4-FFF2-40B4-BE49-F238E27FC236}">
                <a16:creationId xmlns:a16="http://schemas.microsoft.com/office/drawing/2014/main" id="{A7D501EA-9186-419D-B1A8-2E8B0209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10" y="2793608"/>
            <a:ext cx="2447914" cy="4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3BB38D1C-5673-4091-81F7-9A7F2388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854206"/>
            <a:ext cx="2273111" cy="40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583076D5-49ED-4D53-8B38-8A8AD0E9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5" y="2873373"/>
            <a:ext cx="2080922" cy="39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60EA795D-D60B-4F60-9F39-41C472C44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75924"/>
            <a:ext cx="2178918" cy="2197449"/>
          </a:xfrm>
          <a:prstGeom prst="rect">
            <a:avLst/>
          </a:prstGeom>
        </p:spPr>
      </p:pic>
      <p:pic>
        <p:nvPicPr>
          <p:cNvPr id="42" name="그림 41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2436572A-F1EC-4A13-AD2A-23176940B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4" y="783212"/>
            <a:ext cx="2080922" cy="209016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B1AEB77E-95E2-45BA-ABBD-62324B28866C}"/>
              </a:ext>
            </a:extLst>
          </p:cNvPr>
          <p:cNvSpPr/>
          <p:nvPr/>
        </p:nvSpPr>
        <p:spPr>
          <a:xfrm>
            <a:off x="4427831" y="2133599"/>
            <a:ext cx="1553870" cy="739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2AE61BC-8F4A-4075-BA2C-6B96BF064ACC}"/>
              </a:ext>
            </a:extLst>
          </p:cNvPr>
          <p:cNvSpPr/>
          <p:nvPr/>
        </p:nvSpPr>
        <p:spPr>
          <a:xfrm>
            <a:off x="7847306" y="895350"/>
            <a:ext cx="2062720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10A4A7-5C40-409B-88E4-631D85898707}"/>
              </a:ext>
            </a:extLst>
          </p:cNvPr>
          <p:cNvSpPr/>
          <p:nvPr/>
        </p:nvSpPr>
        <p:spPr>
          <a:xfrm rot="5400000">
            <a:off x="1062261" y="1584754"/>
            <a:ext cx="1553870" cy="885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군집시각화</a:t>
              </a: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코사인 유사도 </a:t>
                </a:r>
                <a:endParaRPr dirty="0"/>
              </a:p>
            </p:txBody>
          </p:sp>
        </p:grpSp>
      </p:grpSp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대통령별 연설문을 하나의 문자열로 결합 후 대통령별 연설문 간 코사인 유사도를 분석한 결과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0.774409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높게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단어 빈도 분석에 따르면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‘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국민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사회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민족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역사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발전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등의 단어가 공통적으로 자주 노출된다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3048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77099" y="53691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5097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509776"/>
            <a:ext cx="1646412" cy="3511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 err="1">
                    <a:solidFill>
                      <a:schemeClr val="dk1"/>
                    </a:solidFill>
                  </a:rPr>
                  <a:t>유클리디안</a:t>
                </a:r>
                <a:r>
                  <a:rPr lang="ko-KR" altLang="en-US" sz="1500" b="1" dirty="0">
                    <a:solidFill>
                      <a:schemeClr val="dk1"/>
                    </a:solidFill>
                  </a:rPr>
                  <a:t> 유사도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2506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42712" y="5403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생각된다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  <p:pic>
        <p:nvPicPr>
          <p:cNvPr id="3" name="그림 2" descr="도표, 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CAB434F4-E2C9-C227-4634-B828EF4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993306"/>
            <a:ext cx="2127596" cy="1550703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96DF44B-ED55-87AC-CD11-E752F489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8" y="1993306"/>
            <a:ext cx="2127595" cy="1595696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D6954C1-92DD-52C9-96D1-7A68FE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8" y="1993306"/>
            <a:ext cx="2127595" cy="1595696"/>
          </a:xfrm>
          <a:prstGeom prst="rect">
            <a:avLst/>
          </a:prstGeom>
        </p:spPr>
      </p:pic>
      <p:pic>
        <p:nvPicPr>
          <p:cNvPr id="11" name="그림 1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2A21FA-CE21-AB00-3C9E-1D4B0DB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2" y="4425058"/>
            <a:ext cx="2127595" cy="1803600"/>
          </a:xfrm>
          <a:prstGeom prst="rect">
            <a:avLst/>
          </a:prstGeom>
        </p:spPr>
      </p:pic>
      <p:pic>
        <p:nvPicPr>
          <p:cNvPr id="13" name="그림 1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830CC79-576C-23B7-464B-A4851742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3" y="4425058"/>
            <a:ext cx="2127595" cy="180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B67570-C7F1-8202-2F11-6F6474E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73" y="4272825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290E5F-2985-6771-2A3C-F45DB93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3" y="4450355"/>
            <a:ext cx="2127595" cy="1626070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BECFD2FA-E6CD-4123-263F-47F8035BA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86" y="1841075"/>
            <a:ext cx="2127595" cy="1753620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6AE750-DA71-0380-29D2-990A3C2F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58" y="1846105"/>
            <a:ext cx="2127595" cy="1803600"/>
          </a:xfrm>
          <a:prstGeom prst="rect">
            <a:avLst/>
          </a:prstGeom>
        </p:spPr>
      </p:pic>
      <p:pic>
        <p:nvPicPr>
          <p:cNvPr id="11" name="그림 1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ECF4FEB-D929-1FDD-022F-51936F3F9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28" y="1846105"/>
            <a:ext cx="2127595" cy="1753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2D0A517C-3E2F-4540-7F1E-E1A2037A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797704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972B830-1B48-6FAC-4141-0F618438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7" y="1797704"/>
            <a:ext cx="2127595" cy="1631296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9C2B395-11A8-B88C-B7D7-F0AB19AA5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7" y="1797704"/>
            <a:ext cx="2127595" cy="1631296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8EFD36A-CA78-8088-D2E1-2859836D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3" y="4177267"/>
            <a:ext cx="2066727" cy="18036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15EA254-DB81-74C0-A8FB-22EC0F7DC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2" y="4336770"/>
            <a:ext cx="2127595" cy="1689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10706" y="3879429"/>
            <a:ext cx="2127595" cy="19764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6AFA96F-B423-435A-F918-04D840D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87" y="1828053"/>
            <a:ext cx="2127595" cy="1683497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3F33EB-EE73-5B55-97D7-BE97F54C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308" y="1920459"/>
            <a:ext cx="2127595" cy="1524801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E80F828-C905-E091-84EA-2A2DCF64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28" y="1828053"/>
            <a:ext cx="2127595" cy="1600947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E7287FE-767A-894B-6C65-BD198969E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273" y="4278757"/>
            <a:ext cx="2127596" cy="1577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3947775" y="1312036"/>
            <a:ext cx="429645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주제선정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선행연구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3)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군집시각화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결론 및 한계점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" y="1910168"/>
            <a:ext cx="10391916" cy="2150051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텍스트마이닝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AF4E4-5254-D39C-0C19-A80FD06913B3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2D3556B3-82A7-016B-D61F-927AB37DDB0C}"/>
                </a:ext>
              </a:extLst>
            </p:cNvPr>
            <p:cNvSpPr txBox="1"/>
            <p:nvPr/>
          </p:nvSpPr>
          <p:spPr>
            <a:xfrm>
              <a:off x="1880079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</a:rPr>
                <a:t>(1)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주제선정</a:t>
              </a:r>
              <a:endParaRPr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05C502-2F11-2DA6-241C-2034FDEAFBDC}"/>
              </a:ext>
            </a:extLst>
          </p:cNvPr>
          <p:cNvSpPr txBox="1"/>
          <p:nvPr/>
        </p:nvSpPr>
        <p:spPr>
          <a:xfrm>
            <a:off x="471566" y="4734045"/>
            <a:ext cx="11292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dk1"/>
                </a:solidFill>
              </a:rPr>
              <a:t>■ 연구동기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대통령 연설문 분석을 통해 역사적사건</a:t>
            </a:r>
            <a:r>
              <a:rPr lang="en-US" altLang="ko-KR" dirty="0"/>
              <a:t>, </a:t>
            </a:r>
            <a:r>
              <a:rPr lang="ko-KR" altLang="en-US" dirty="0"/>
              <a:t>경제발전</a:t>
            </a:r>
            <a:r>
              <a:rPr lang="en-US" altLang="ko-KR" dirty="0"/>
              <a:t>, </a:t>
            </a:r>
            <a:r>
              <a:rPr lang="ko-KR" altLang="en-US" dirty="0"/>
              <a:t>국제적 </a:t>
            </a:r>
            <a:r>
              <a:rPr lang="ko-KR" altLang="en-US" dirty="0" err="1"/>
              <a:t>이슈등에</a:t>
            </a:r>
            <a:r>
              <a:rPr lang="ko-KR" altLang="en-US" dirty="0"/>
              <a:t> 대해서 대통령간 리더십스타일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, </a:t>
            </a:r>
            <a:r>
              <a:rPr lang="ko-KR" altLang="en-US" dirty="0"/>
              <a:t>해당시대의 의식을 </a:t>
            </a:r>
            <a:r>
              <a:rPr lang="ko-KR" altLang="en-US" dirty="0" err="1"/>
              <a:t>이해하고자함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dirty="0">
                <a:solidFill>
                  <a:schemeClr val="dk1"/>
                </a:solidFill>
              </a:rPr>
              <a:t>■ 목적 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한국 역대 대통령들의 연설문을 텍스트 마이닝 기법을 활용하여 데이터를 분석하고 주요단어와 테마</a:t>
            </a:r>
            <a:r>
              <a:rPr lang="en-US" altLang="ko-KR" dirty="0"/>
              <a:t>, </a:t>
            </a:r>
            <a:r>
              <a:rPr lang="ko-KR" altLang="en-US" dirty="0"/>
              <a:t>그리고 시대별 변화특징을 </a:t>
            </a:r>
            <a:r>
              <a:rPr lang="ko-KR" altLang="en-US" dirty="0" err="1"/>
              <a:t>도출하는것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D544D-1A8C-E885-26F8-64354EEA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9502"/>
              </p:ext>
            </p:extLst>
          </p:nvPr>
        </p:nvGraphicFramePr>
        <p:xfrm>
          <a:off x="386719" y="1898974"/>
          <a:ext cx="11404122" cy="2926080"/>
        </p:xfrm>
        <a:graphic>
          <a:graphicData uri="http://schemas.openxmlformats.org/drawingml/2006/table">
            <a:tbl>
              <a:tblPr/>
              <a:tblGrid>
                <a:gridCol w="3502425">
                  <a:extLst>
                    <a:ext uri="{9D8B030D-6E8A-4147-A177-3AD203B41FA5}">
                      <a16:colId xmlns:a16="http://schemas.microsoft.com/office/drawing/2014/main" val="84072367"/>
                    </a:ext>
                  </a:extLst>
                </a:gridCol>
                <a:gridCol w="896847">
                  <a:extLst>
                    <a:ext uri="{9D8B030D-6E8A-4147-A177-3AD203B41FA5}">
                      <a16:colId xmlns:a16="http://schemas.microsoft.com/office/drawing/2014/main" val="3405882329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1565601240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2903616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논문 제목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저자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특징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400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 신년사의 텍스트 언어학적 연구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김순옥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신년사의 언어학적 특성을 분석하여 구조와 표현 방식 등을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언어학적 접근을 통한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연설문의 구조와 패턴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5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기반 대한민국 역대 대통령 취임사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김학용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분석을 활용하여 취임사 내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주요 키워드와 그 사이의 관계를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연결망 분석을 이용한 키워드 간의 관계 및 중요도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6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대통령 취임사의 언어 특성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김병홍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취임사에서 사용된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 및 패턴을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특성과 패턴을 중심으로 한 연설문의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33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대통령의 취임사 연구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_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마이닝에서의 특성값을 중심으로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조용림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 기법을 활용하여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취임사의 주요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특성값을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추출 및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마이닝 기법을 이용한 연설문 분석 및 주요 특성 도출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04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토픽모델링을활용한역대대통령취임사에내재된정책기조분석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박태정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활용하여 취임사에서 나타나는 주요 정책 기조를 분석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활용한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주제별 분석 및 정책 기조 도출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141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BD38E13-9297-B1CB-B618-280644E2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446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C958-B1B9-5A90-191F-BEAD275F6B44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9" name="Google Shape;111;p4">
              <a:extLst>
                <a:ext uri="{FF2B5EF4-FFF2-40B4-BE49-F238E27FC236}">
                  <a16:creationId xmlns:a16="http://schemas.microsoft.com/office/drawing/2014/main" id="{31433456-4CCA-0DED-E79F-349ED3D2BF9D}"/>
                </a:ext>
              </a:extLst>
            </p:cNvPr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13;p4">
              <a:extLst>
                <a:ext uri="{FF2B5EF4-FFF2-40B4-BE49-F238E27FC236}">
                  <a16:creationId xmlns:a16="http://schemas.microsoft.com/office/drawing/2014/main" id="{BC5F0D62-547B-C43A-58FA-B7BDE797BB74}"/>
                </a:ext>
              </a:extLst>
            </p:cNvPr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11" name="Google Shape;133;p6">
              <a:extLst>
                <a:ext uri="{FF2B5EF4-FFF2-40B4-BE49-F238E27FC236}">
                  <a16:creationId xmlns:a16="http://schemas.microsoft.com/office/drawing/2014/main" id="{35943090-1326-7550-3599-E2A063887F91}"/>
                </a:ext>
              </a:extLst>
            </p:cNvPr>
            <p:cNvSpPr txBox="1"/>
            <p:nvPr/>
          </p:nvSpPr>
          <p:spPr>
            <a:xfrm>
              <a:off x="1914586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500" b="1" dirty="0">
                  <a:solidFill>
                    <a:schemeClr val="dk1"/>
                  </a:solidFill>
                </a:rPr>
                <a:t>(2)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선행연구</a:t>
              </a:r>
              <a:endParaRPr sz="15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132;p5">
            <a:extLst>
              <a:ext uri="{FF2B5EF4-FFF2-40B4-BE49-F238E27FC236}">
                <a16:creationId xmlns:a16="http://schemas.microsoft.com/office/drawing/2014/main" id="{F2EF8BEC-93FF-2F5F-B74B-BB9A2254E545}"/>
              </a:ext>
            </a:extLst>
          </p:cNvPr>
          <p:cNvSpPr txBox="1"/>
          <p:nvPr/>
        </p:nvSpPr>
        <p:spPr>
          <a:xfrm>
            <a:off x="336430" y="717630"/>
            <a:ext cx="11562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선행 연구에서는 주로 신년사, 취임사에 국한한 분석을 특정방법론으로 분석을 하는 반면에, 이번 연구는 전체 연설문을 바탕으로 분석을 </a:t>
            </a:r>
            <a:r>
              <a:rPr lang="ko-KR" sz="1800" dirty="0" err="1">
                <a:solidFill>
                  <a:schemeClr val="dk1"/>
                </a:solidFill>
              </a:rPr>
              <a:t>진행한것을</a:t>
            </a:r>
            <a:r>
              <a:rPr lang="ko-KR" sz="1800" dirty="0">
                <a:solidFill>
                  <a:schemeClr val="dk1"/>
                </a:solidFill>
              </a:rPr>
              <a:t> </a:t>
            </a:r>
            <a:r>
              <a:rPr lang="ko-KR" sz="1800" dirty="0" err="1">
                <a:solidFill>
                  <a:schemeClr val="dk1"/>
                </a:solidFill>
              </a:rPr>
              <a:t>목표로함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5298A849-16E9-88A1-FEAF-7B0F554AC6ED}"/>
              </a:ext>
            </a:extLst>
          </p:cNvPr>
          <p:cNvSpPr txBox="1"/>
          <p:nvPr/>
        </p:nvSpPr>
        <p:spPr>
          <a:xfrm>
            <a:off x="336429" y="1474241"/>
            <a:ext cx="39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</a:rPr>
              <a:t>■ 기존 관련 연구 분석</a:t>
            </a:r>
            <a:endParaRPr dirty="0"/>
          </a:p>
        </p:txBody>
      </p:sp>
      <p:sp>
        <p:nvSpPr>
          <p:cNvPr id="14" name="Google Shape;131;p5">
            <a:extLst>
              <a:ext uri="{FF2B5EF4-FFF2-40B4-BE49-F238E27FC236}">
                <a16:creationId xmlns:a16="http://schemas.microsoft.com/office/drawing/2014/main" id="{C3E6B458-A45D-289E-7A05-6151619DFBBF}"/>
              </a:ext>
            </a:extLst>
          </p:cNvPr>
          <p:cNvSpPr txBox="1"/>
          <p:nvPr/>
        </p:nvSpPr>
        <p:spPr>
          <a:xfrm>
            <a:off x="336429" y="5498105"/>
            <a:ext cx="11309400" cy="1034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이번 연구는 전체 연설문을 포괄적으로 분석하는 점에서 차별성을 가짐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선행 연구에서는 특정 연설문(신년사, 취임사)이나 특정 방법론(언어학적 분석, 네트워크 분석)에 집중되어 있으나, 우리 연구는 전체 연설문을 통합적으로 다루면서도 다양한 분석 방법론을 접목하여 분석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이를 통해 대한민국 대통령의 연설문에 담긴 메시지와 그 변화를 보다 전반적이고 다각도로 이해하는 것을 목표로 함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FD20363-7A68-7E07-75DC-13728CE90861}"/>
              </a:ext>
            </a:extLst>
          </p:cNvPr>
          <p:cNvSpPr/>
          <p:nvPr/>
        </p:nvSpPr>
        <p:spPr>
          <a:xfrm>
            <a:off x="4609191" y="4926687"/>
            <a:ext cx="2579298" cy="4332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12764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1278261" y="6221598"/>
            <a:ext cx="9648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12764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12764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6205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| &gt;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기록컬렉션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감성분석</a:t>
              </a:r>
              <a:endParaRPr dirty="0"/>
            </a:p>
          </p:txBody>
        </p:sp>
      </p:grp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8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7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2000" dirty="0">
                <a:solidFill>
                  <a:schemeClr val="dk1"/>
                </a:solidFill>
              </a:rPr>
              <a:t>3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anticipation 1 </a:t>
            </a:r>
            <a:r>
              <a:rPr lang="ko-KR" altLang="en-US" sz="2000" dirty="0">
                <a:solidFill>
                  <a:schemeClr val="dk1"/>
                </a:solidFill>
              </a:rPr>
              <a:t>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신뢰를 주는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Google Shape;289;p13">
            <a:extLst>
              <a:ext uri="{FF2B5EF4-FFF2-40B4-BE49-F238E27FC236}">
                <a16:creationId xmlns:a16="http://schemas.microsoft.com/office/drawing/2014/main" id="{E38F977E-4C46-AC3B-3D61-9B72625623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8;p6">
            <a:extLst>
              <a:ext uri="{FF2B5EF4-FFF2-40B4-BE49-F238E27FC236}">
                <a16:creationId xmlns:a16="http://schemas.microsoft.com/office/drawing/2014/main" id="{4D97F82F-856E-8541-7FF8-A860E9FFDC20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7;p6">
            <a:extLst>
              <a:ext uri="{FF2B5EF4-FFF2-40B4-BE49-F238E27FC236}">
                <a16:creationId xmlns:a16="http://schemas.microsoft.com/office/drawing/2014/main" id="{9C22211E-0A43-0BCB-3507-96CF2C36C340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E3DCCADA-2E8A-C9C7-85FA-555F55028B48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7;p6">
            <a:extLst>
              <a:ext uri="{FF2B5EF4-FFF2-40B4-BE49-F238E27FC236}">
                <a16:creationId xmlns:a16="http://schemas.microsoft.com/office/drawing/2014/main" id="{2CEC7B0D-0FB8-9DF7-CD14-35F3F923A6C4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E2D5DD-B7CB-C804-1093-E6F2658DCD05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38;p6">
            <a:extLst>
              <a:ext uri="{FF2B5EF4-FFF2-40B4-BE49-F238E27FC236}">
                <a16:creationId xmlns:a16="http://schemas.microsoft.com/office/drawing/2014/main" id="{1E223AF6-728B-4E18-1DB8-1B8D3C781E3C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8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7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1800" dirty="0">
                <a:solidFill>
                  <a:schemeClr val="dk1"/>
                </a:solidFill>
              </a:rPr>
              <a:t>3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anticipation 1 </a:t>
            </a:r>
            <a:r>
              <a:rPr lang="ko-KR" altLang="en-US" sz="1800" dirty="0">
                <a:solidFill>
                  <a:schemeClr val="dk1"/>
                </a:solidFill>
              </a:rPr>
              <a:t>순으로 </a:t>
            </a: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신뢰를 주는 단어 선택이 많음</a:t>
            </a:r>
            <a:endParaRPr lang="ko-KR" altLang="en-US"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7F438A7-08F0-FB1D-68B7-AE8113BD9B5D}"/>
              </a:ext>
            </a:extLst>
          </p:cNvPr>
          <p:cNvCxnSpPr>
            <a:cxnSpLocks/>
            <a:stCxn id="7" idx="2"/>
            <a:endCxn id="12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8D0BE-6B82-8456-6595-8A987DCCC731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en-US" altLang="ko-KR" dirty="0">
                <a:solidFill>
                  <a:srgbClr val="FF0000"/>
                </a:solidFill>
              </a:rPr>
              <a:t>trust</a:t>
            </a:r>
            <a:r>
              <a:rPr lang="ko-KR" altLang="en-US" dirty="0">
                <a:solidFill>
                  <a:srgbClr val="FF0000"/>
                </a:solidFill>
              </a:rPr>
              <a:t> 단어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b="1" u="sng" dirty="0">
                <a:solidFill>
                  <a:srgbClr val="FF0000"/>
                </a:solidFill>
              </a:rPr>
              <a:t>: </a:t>
            </a:r>
            <a:r>
              <a:rPr lang="ko-KR" altLang="en-US" b="1" u="sng" dirty="0">
                <a:solidFill>
                  <a:srgbClr val="FF0000"/>
                </a:solidFill>
              </a:rPr>
              <a:t>책임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정직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진정한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신성한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중대한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믿는</a:t>
            </a: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780EE93-99E0-406F-A907-1CB7C1F55FD8}"/>
              </a:ext>
            </a:extLst>
          </p:cNvPr>
          <p:cNvSpPr txBox="1"/>
          <p:nvPr/>
        </p:nvSpPr>
        <p:spPr>
          <a:xfrm>
            <a:off x="449964" y="916425"/>
            <a:ext cx="1156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대부분의 대통령이 가장 많이 쓴 단어는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그 다음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순으로 빈도가 높은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예외적으로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 문재인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가장 많이 사용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21FE6-EC88-4A4F-B6FF-1D80F19DC7D2}"/>
              </a:ext>
            </a:extLst>
          </p:cNvPr>
          <p:cNvSpPr txBox="1"/>
          <p:nvPr/>
        </p:nvSpPr>
        <p:spPr>
          <a:xfrm>
            <a:off x="449963" y="1959448"/>
            <a:ext cx="115623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대통령별 상대적 특이점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단어를 가장 높은 빈도로 썼으며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빈도는 다른 대통령 대비 현격히 낮음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대신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대비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박정희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민족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높으며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건설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등의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최규하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대통령에게서 볼 수 없는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헌법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매우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외에도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단어의 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전두환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본인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단어가 처음으로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노태우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김영삼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신한국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가 높은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김대중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혁명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이란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대통령들은 사용하지 않은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 대통령이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단어를 쓴 반면 통일이라는 단어는 보이지 않으며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남북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‘</a:t>
            </a:r>
            <a:r>
              <a:rPr lang="ko-KR" altLang="en-US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교륙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노무현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동북아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한반도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표현도 나타남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도약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단어가 유일하게 높은 빈도순위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이명박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선진화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존경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박근혜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행복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희망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 순위에 나타남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문재인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 코로나 이슈와 관련한 단어가 높은 빈도로 사용</a:t>
            </a:r>
          </a:p>
        </p:txBody>
      </p:sp>
    </p:spTree>
    <p:extLst>
      <p:ext uri="{BB962C8B-B14F-4D97-AF65-F5344CB8AC3E}">
        <p14:creationId xmlns:p14="http://schemas.microsoft.com/office/powerpoint/2010/main" val="40289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8" name="그림 7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FDF06414-2989-4A18-A972-673731B0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8" y="750101"/>
            <a:ext cx="2139595" cy="232283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89CFE28-903F-413D-833E-E2A8D17A7D20}"/>
              </a:ext>
            </a:extLst>
          </p:cNvPr>
          <p:cNvGrpSpPr/>
          <p:nvPr/>
        </p:nvGrpSpPr>
        <p:grpSpPr>
          <a:xfrm>
            <a:off x="3219828" y="734148"/>
            <a:ext cx="2409475" cy="2280488"/>
            <a:chOff x="5194950" y="3693804"/>
            <a:chExt cx="2582594" cy="257938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6E2F74-61A7-4ED4-B7B1-719B4BF0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</p:spPr>
        </p:pic>
        <p:pic>
          <p:nvPicPr>
            <p:cNvPr id="11" name="그림 10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8CA6E0E0-CC90-4B58-9233-09B3A43E9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5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</p:spPr>
        </p:pic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7F56A714-1D7A-4624-9143-936D4677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28" y="3052013"/>
            <a:ext cx="2265185" cy="37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F94E0E7-7371-4235-9C61-C980E370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3" y="738349"/>
            <a:ext cx="2334330" cy="23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9F32EEF-4827-4ECE-8073-B89672B9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5" y="3089390"/>
            <a:ext cx="2280224" cy="3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87BE421-53F9-4007-B9E8-36D1AB03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738349"/>
            <a:ext cx="2223450" cy="22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DD077CF-3532-4B79-85A9-F06DC116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3014638"/>
            <a:ext cx="2144579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3350E7E-B2C2-42CE-9F02-9023A08DAEE7}"/>
              </a:ext>
            </a:extLst>
          </p:cNvPr>
          <p:cNvSpPr/>
          <p:nvPr/>
        </p:nvSpPr>
        <p:spPr>
          <a:xfrm>
            <a:off x="415557" y="1443857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F70848-69B1-4B02-B3E6-8991B85EBB60}"/>
              </a:ext>
            </a:extLst>
          </p:cNvPr>
          <p:cNvSpPr/>
          <p:nvPr/>
        </p:nvSpPr>
        <p:spPr>
          <a:xfrm>
            <a:off x="3548430" y="2062861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AEFDDE-DE58-460F-ADB7-E19B7816935D}"/>
              </a:ext>
            </a:extLst>
          </p:cNvPr>
          <p:cNvSpPr/>
          <p:nvPr/>
        </p:nvSpPr>
        <p:spPr>
          <a:xfrm>
            <a:off x="6345520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88B3ED-070B-4BC6-8074-5D9D1BC7E5DF}"/>
              </a:ext>
            </a:extLst>
          </p:cNvPr>
          <p:cNvSpPr/>
          <p:nvPr/>
        </p:nvSpPr>
        <p:spPr>
          <a:xfrm>
            <a:off x="9391650" y="766557"/>
            <a:ext cx="1680796" cy="886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D0FE7384-6D8E-4C93-8E3C-1C8AA281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9" y="3052013"/>
            <a:ext cx="2265185" cy="3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2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2" name="그림 21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55E349A5-032C-493C-BF6C-B7E6094A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26" y="828254"/>
            <a:ext cx="2171982" cy="2093703"/>
          </a:xfrm>
          <a:prstGeom prst="rect">
            <a:avLst/>
          </a:prstGeom>
        </p:spPr>
      </p:pic>
      <p:pic>
        <p:nvPicPr>
          <p:cNvPr id="23" name="그림 22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E0C2EB14-3192-474A-9F67-7849DED61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2" y="766558"/>
            <a:ext cx="2171036" cy="2290301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35671302-4375-4BEE-89BB-64FD152A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4" y="2972952"/>
            <a:ext cx="2101033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9800D3AE-5725-477A-AD21-EB9B19F5E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7" y="844442"/>
            <a:ext cx="2083758" cy="2119892"/>
          </a:xfrm>
          <a:prstGeom prst="rect">
            <a:avLst/>
          </a:prstGeom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B7D6ADAA-7EF9-46F5-8E08-708287978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77" y="3005983"/>
            <a:ext cx="2137051" cy="38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7C92F65E-66D7-4DD0-9F42-32ADA99C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55" y="2972952"/>
            <a:ext cx="2083758" cy="3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99D835-B527-44D6-A21A-0B55771D35FA}"/>
              </a:ext>
            </a:extLst>
          </p:cNvPr>
          <p:cNvGrpSpPr/>
          <p:nvPr/>
        </p:nvGrpSpPr>
        <p:grpSpPr>
          <a:xfrm>
            <a:off x="481657" y="798378"/>
            <a:ext cx="2291372" cy="2258482"/>
            <a:chOff x="758187" y="4199778"/>
            <a:chExt cx="2598681" cy="2677844"/>
          </a:xfrm>
        </p:grpSpPr>
        <p:pic>
          <p:nvPicPr>
            <p:cNvPr id="29" name="그림 28" descr="폰트이(가) 표시된 사진&#10;&#10;자동 생성된 설명">
              <a:extLst>
                <a:ext uri="{FF2B5EF4-FFF2-40B4-BE49-F238E27FC236}">
                  <a16:creationId xmlns:a16="http://schemas.microsoft.com/office/drawing/2014/main" id="{220F38AC-17B6-4267-B440-0BB2C343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</p:spPr>
        </p:pic>
        <p:pic>
          <p:nvPicPr>
            <p:cNvPr id="30" name="그림 29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F4EB194E-FC7F-467A-B42A-5BB276C2E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8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</p:spPr>
        </p:pic>
      </p:grpSp>
      <p:pic>
        <p:nvPicPr>
          <p:cNvPr id="31" name="Picture 8">
            <a:extLst>
              <a:ext uri="{FF2B5EF4-FFF2-40B4-BE49-F238E27FC236}">
                <a16:creationId xmlns:a16="http://schemas.microsoft.com/office/drawing/2014/main" id="{6DFA7FFD-FA91-4564-A2E7-10CDEC75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3102932"/>
            <a:ext cx="2152873" cy="36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ED305AF-2B57-4EC1-A684-88F9BE970B34}"/>
              </a:ext>
            </a:extLst>
          </p:cNvPr>
          <p:cNvSpPr/>
          <p:nvPr/>
        </p:nvSpPr>
        <p:spPr>
          <a:xfrm>
            <a:off x="6261526" y="117194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740558-AE57-4F3F-AB33-2875A46CD2EA}"/>
              </a:ext>
            </a:extLst>
          </p:cNvPr>
          <p:cNvSpPr/>
          <p:nvPr/>
        </p:nvSpPr>
        <p:spPr>
          <a:xfrm>
            <a:off x="9283753" y="2138939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D3A8AB-A23A-471A-8BA3-1BCE0EAD720D}"/>
              </a:ext>
            </a:extLst>
          </p:cNvPr>
          <p:cNvSpPr/>
          <p:nvPr/>
        </p:nvSpPr>
        <p:spPr>
          <a:xfrm>
            <a:off x="3344028" y="2188532"/>
            <a:ext cx="17468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0AEABF-97B2-4432-AF62-50DBE30F6800}"/>
              </a:ext>
            </a:extLst>
          </p:cNvPr>
          <p:cNvSpPr/>
          <p:nvPr/>
        </p:nvSpPr>
        <p:spPr>
          <a:xfrm>
            <a:off x="558182" y="194125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1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1114</Words>
  <Application>Microsoft Office PowerPoint</Application>
  <PresentationFormat>와이드스크린</PresentationFormat>
  <Paragraphs>137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Microsoft GothicNeo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태환 이</cp:lastModifiedBy>
  <cp:revision>8</cp:revision>
  <dcterms:created xsi:type="dcterms:W3CDTF">2023-10-18T14:01:43Z</dcterms:created>
  <dcterms:modified xsi:type="dcterms:W3CDTF">2023-10-20T13:48:28Z</dcterms:modified>
</cp:coreProperties>
</file>