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80" r:id="rId5"/>
    <p:sldId id="273" r:id="rId6"/>
    <p:sldId id="274" r:id="rId7"/>
    <p:sldId id="281" r:id="rId8"/>
    <p:sldId id="282" r:id="rId9"/>
    <p:sldId id="284" r:id="rId10"/>
    <p:sldId id="283" r:id="rId11"/>
    <p:sldId id="269" r:id="rId12"/>
    <p:sldId id="270" r:id="rId13"/>
    <p:sldId id="279" r:id="rId14"/>
    <p:sldId id="277" r:id="rId15"/>
    <p:sldId id="285" r:id="rId16"/>
    <p:sldId id="264" r:id="rId17"/>
    <p:sldId id="265" r:id="rId18"/>
    <p:sldId id="266" r:id="rId19"/>
    <p:sldId id="267" r:id="rId20"/>
    <p:sldId id="278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201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wVM7kBQN+FiGyTSW5wtscbNo6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96" autoAdjust="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>
        <p:guide pos="3840"/>
        <p:guide orient="horz" pos="1185"/>
        <p:guide pos="211"/>
        <p:guide pos="7469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0741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1554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78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381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7565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42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0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251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0100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936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tmp"/><Relationship Id="rId3" Type="http://schemas.openxmlformats.org/officeDocument/2006/relationships/image" Target="../media/image22.tmp"/><Relationship Id="rId7" Type="http://schemas.openxmlformats.org/officeDocument/2006/relationships/image" Target="../media/image2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7" Type="http://schemas.openxmlformats.org/officeDocument/2006/relationships/image" Target="../media/image4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7" Type="http://schemas.openxmlformats.org/officeDocument/2006/relationships/image" Target="../media/image4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jpg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tmp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mp"/><Relationship Id="rId11" Type="http://schemas.openxmlformats.org/officeDocument/2006/relationships/image" Target="../media/image12.png"/><Relationship Id="rId5" Type="http://schemas.openxmlformats.org/officeDocument/2006/relationships/image" Target="../media/image6.tmp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tmp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tmp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tmp"/><Relationship Id="rId4" Type="http://schemas.openxmlformats.org/officeDocument/2006/relationships/image" Target="../media/image14.tmp"/><Relationship Id="rId9" Type="http://schemas.openxmlformats.org/officeDocument/2006/relationships/image" Target="../media/image1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342900" y="1709420"/>
            <a:ext cx="11520000" cy="345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560671" y="3006553"/>
            <a:ext cx="9084458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한국 역대 대통령 연설문 분석</a:t>
            </a:r>
            <a:endParaRPr sz="50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292600" y="5956212"/>
            <a:ext cx="75658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베리타스</a:t>
            </a: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2조</a:t>
            </a:r>
            <a:endParaRPr sz="2000" b="1" dirty="0"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김우영 </a:t>
            </a:r>
            <a:r>
              <a:rPr lang="ko-KR" sz="2000" b="1" dirty="0" err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정주연</a:t>
            </a: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김은희 이태환 김영빈 </a:t>
            </a:r>
            <a:r>
              <a:rPr lang="ko-KR" sz="2000" b="1" dirty="0" err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손현영</a:t>
            </a:r>
            <a:endParaRPr sz="2000" b="1" dirty="0"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" name="Google Shape;86;p1">
            <a:extLst>
              <a:ext uri="{FF2B5EF4-FFF2-40B4-BE49-F238E27FC236}">
                <a16:creationId xmlns:a16="http://schemas.microsoft.com/office/drawing/2014/main" id="{9AE5A96E-9187-DEFF-F118-A4716311874B}"/>
              </a:ext>
            </a:extLst>
          </p:cNvPr>
          <p:cNvSpPr txBox="1"/>
          <p:nvPr/>
        </p:nvSpPr>
        <p:spPr>
          <a:xfrm>
            <a:off x="342900" y="1722652"/>
            <a:ext cx="90844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i="0" u="none" strike="noStrike" cap="none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텍스트마이닝</a:t>
            </a:r>
            <a:endParaRPr sz="50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  <p:pic>
        <p:nvPicPr>
          <p:cNvPr id="2" name="그림 1" descr="텍스트, 폰트, 친필, 그래픽이(가) 표시된 사진&#10;&#10;자동 생성된 설명">
            <a:extLst>
              <a:ext uri="{FF2B5EF4-FFF2-40B4-BE49-F238E27FC236}">
                <a16:creationId xmlns:a16="http://schemas.microsoft.com/office/drawing/2014/main" id="{622C9ADE-494F-CFE8-E363-188743C18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411" y="675925"/>
            <a:ext cx="2219515" cy="2178281"/>
          </a:xfrm>
          <a:prstGeom prst="rect">
            <a:avLst/>
          </a:prstGeom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F7B469FA-49D7-FBE1-3817-83D2C165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510" y="2793608"/>
            <a:ext cx="2447914" cy="406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03FD9057-2031-EEF5-04EC-655CB3C7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89" y="2854206"/>
            <a:ext cx="2273111" cy="400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931323A7-092B-53B2-1ECE-AAF64268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815" y="2873373"/>
            <a:ext cx="2080922" cy="39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 descr="텍스트, 폰트, 평면도, 디자인이(가) 표시된 사진&#10;&#10;자동 생성된 설명">
            <a:extLst>
              <a:ext uri="{FF2B5EF4-FFF2-40B4-BE49-F238E27FC236}">
                <a16:creationId xmlns:a16="http://schemas.microsoft.com/office/drawing/2014/main" id="{6F11EDB7-39BD-C6EC-F550-DF3476F640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675924"/>
            <a:ext cx="2178918" cy="2197449"/>
          </a:xfrm>
          <a:prstGeom prst="rect">
            <a:avLst/>
          </a:prstGeom>
        </p:spPr>
      </p:pic>
      <p:pic>
        <p:nvPicPr>
          <p:cNvPr id="21" name="그림 20" descr="폰트, 텍스트, 평면도, 도표이(가) 표시된 사진&#10;&#10;자동 생성된 설명">
            <a:extLst>
              <a:ext uri="{FF2B5EF4-FFF2-40B4-BE49-F238E27FC236}">
                <a16:creationId xmlns:a16="http://schemas.microsoft.com/office/drawing/2014/main" id="{BF8C02C9-0536-8C04-3B2F-C89AD0F5EB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64" y="783212"/>
            <a:ext cx="2080922" cy="2090160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2C056CE7-1601-D98C-FB40-9C9F0973F3D2}"/>
              </a:ext>
            </a:extLst>
          </p:cNvPr>
          <p:cNvSpPr/>
          <p:nvPr/>
        </p:nvSpPr>
        <p:spPr>
          <a:xfrm>
            <a:off x="5100931" y="2152649"/>
            <a:ext cx="1553870" cy="7397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4A55495-5654-1DC9-3E3B-3AB91AABB2D7}"/>
              </a:ext>
            </a:extLst>
          </p:cNvPr>
          <p:cNvSpPr/>
          <p:nvPr/>
        </p:nvSpPr>
        <p:spPr>
          <a:xfrm>
            <a:off x="8444206" y="895350"/>
            <a:ext cx="2062720" cy="10382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D8D05A3-550A-CE61-8423-2577AD961F8E}"/>
              </a:ext>
            </a:extLst>
          </p:cNvPr>
          <p:cNvSpPr/>
          <p:nvPr/>
        </p:nvSpPr>
        <p:spPr>
          <a:xfrm rot="5400000">
            <a:off x="1659161" y="1584754"/>
            <a:ext cx="1553870" cy="8855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1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130;p6">
            <a:extLst>
              <a:ext uri="{FF2B5EF4-FFF2-40B4-BE49-F238E27FC236}">
                <a16:creationId xmlns:a16="http://schemas.microsoft.com/office/drawing/2014/main" id="{B295D0D4-6BB4-63EC-DE14-74561624038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" name="Google Shape;131;p6">
            <a:extLst>
              <a:ext uri="{FF2B5EF4-FFF2-40B4-BE49-F238E27FC236}">
                <a16:creationId xmlns:a16="http://schemas.microsoft.com/office/drawing/2014/main" id="{29D217B1-841C-F623-4F65-E764F9726634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5" name="Google Shape;132;p6">
              <a:extLst>
                <a:ext uri="{FF2B5EF4-FFF2-40B4-BE49-F238E27FC236}">
                  <a16:creationId xmlns:a16="http://schemas.microsoft.com/office/drawing/2014/main" id="{8D6BC0B5-CE54-A495-F92E-D6218B005466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  <a:latin typeface="+mn-ea"/>
                  <a:ea typeface="+mn-ea"/>
                </a:rPr>
                <a:t>방법론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6" name="Google Shape;133;p6">
              <a:extLst>
                <a:ext uri="{FF2B5EF4-FFF2-40B4-BE49-F238E27FC236}">
                  <a16:creationId xmlns:a16="http://schemas.microsoft.com/office/drawing/2014/main" id="{2A0B7D73-E733-0D9D-CF60-9C9408866066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</a:rPr>
                <a:t>4)</a:t>
              </a: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 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</a:rPr>
                <a:t>TF-IDF</a:t>
              </a:r>
              <a:endParaRPr dirty="0">
                <a:latin typeface="+mn-ea"/>
                <a:ea typeface="+mn-ea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2A3BF2E-7E2B-EFD4-6F0E-CC363C085A9D}"/>
              </a:ext>
            </a:extLst>
          </p:cNvPr>
          <p:cNvGraphicFramePr>
            <a:graphicFrameLocks noGrp="1"/>
          </p:cNvGraphicFramePr>
          <p:nvPr/>
        </p:nvGraphicFramePr>
        <p:xfrm>
          <a:off x="5257413" y="2187299"/>
          <a:ext cx="6284553" cy="41583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1967">
                  <a:extLst>
                    <a:ext uri="{9D8B030D-6E8A-4147-A177-3AD203B41FA5}">
                      <a16:colId xmlns:a16="http://schemas.microsoft.com/office/drawing/2014/main" val="3084200352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3097966291"/>
                    </a:ext>
                  </a:extLst>
                </a:gridCol>
                <a:gridCol w="3536301">
                  <a:extLst>
                    <a:ext uri="{9D8B030D-6E8A-4147-A177-3AD203B41FA5}">
                      <a16:colId xmlns:a16="http://schemas.microsoft.com/office/drawing/2014/main" val="3261792364"/>
                    </a:ext>
                  </a:extLst>
                </a:gridCol>
              </a:tblGrid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대통령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최대 빈도 단어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TF-IDF </a:t>
                      </a: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중요 단어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463881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이승만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세계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친선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원수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농민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92397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박정희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공화국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근대화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조국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유신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945536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최규하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국민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헌법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107787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전두환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본인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본인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465034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노태우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국민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569928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김영삼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국민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583687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김대중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632800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노무현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국민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도약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동북아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064341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이명박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선진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755688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박근혜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643877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문재인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경제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대통령</a:t>
                      </a:r>
                      <a:r>
                        <a:rPr lang="en-US" altLang="ko-KR" sz="1400" u="none" strike="noStrike" dirty="0">
                          <a:effectLst/>
                        </a:rPr>
                        <a:t>,</a:t>
                      </a:r>
                      <a:r>
                        <a:rPr lang="ko-KR" altLang="en-US" sz="1400" u="none" strike="noStrike" dirty="0">
                          <a:effectLst/>
                        </a:rPr>
                        <a:t>코로나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24933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9E84EAC4-79EE-5B96-B4D1-6AC50424B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99" y="2187300"/>
            <a:ext cx="3927701" cy="4278814"/>
          </a:xfrm>
          <a:prstGeom prst="rect">
            <a:avLst/>
          </a:prstGeom>
        </p:spPr>
      </p:pic>
      <p:sp>
        <p:nvSpPr>
          <p:cNvPr id="9" name="Google Shape;138;p6">
            <a:extLst>
              <a:ext uri="{FF2B5EF4-FFF2-40B4-BE49-F238E27FC236}">
                <a16:creationId xmlns:a16="http://schemas.microsoft.com/office/drawing/2014/main" id="{C65664AA-69D5-AB6D-C398-7EF1A31985D0}"/>
              </a:ext>
            </a:extLst>
          </p:cNvPr>
          <p:cNvSpPr txBox="1"/>
          <p:nvPr/>
        </p:nvSpPr>
        <p:spPr>
          <a:xfrm>
            <a:off x="1056500" y="1724702"/>
            <a:ext cx="3506170" cy="307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r>
              <a:rPr lang="ko-KR" altLang="en-US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취임사별 </a:t>
            </a:r>
            <a:r>
              <a:rPr lang="en-US" altLang="ko-KR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TF-IDF </a:t>
            </a:r>
            <a:r>
              <a:rPr lang="ko-KR" altLang="en-US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결과 </a:t>
            </a:r>
            <a:r>
              <a:rPr lang="en-US" altLang="ko-KR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endParaRPr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8;p6">
            <a:extLst>
              <a:ext uri="{FF2B5EF4-FFF2-40B4-BE49-F238E27FC236}">
                <a16:creationId xmlns:a16="http://schemas.microsoft.com/office/drawing/2014/main" id="{3A0FE52F-C9E3-02E1-A170-1EA100F01581}"/>
              </a:ext>
            </a:extLst>
          </p:cNvPr>
          <p:cNvSpPr txBox="1"/>
          <p:nvPr/>
        </p:nvSpPr>
        <p:spPr>
          <a:xfrm>
            <a:off x="6440263" y="1724702"/>
            <a:ext cx="3506170" cy="3077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r>
              <a:rPr lang="ko-KR" altLang="en-US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최대 빈도 단어와 </a:t>
            </a:r>
            <a:r>
              <a:rPr lang="en-US" altLang="ko-KR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TF-IDF </a:t>
            </a:r>
            <a:r>
              <a:rPr lang="ko-KR" altLang="en-US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벡터 비교</a:t>
            </a:r>
            <a:r>
              <a:rPr lang="en-US" altLang="ko-KR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endParaRPr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7D88189-F555-4A86-0BD2-53F7FAC78AC0}"/>
              </a:ext>
            </a:extLst>
          </p:cNvPr>
          <p:cNvSpPr/>
          <p:nvPr/>
        </p:nvSpPr>
        <p:spPr>
          <a:xfrm>
            <a:off x="8934429" y="2542933"/>
            <a:ext cx="1711800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ED84536-06A4-8CD8-5A19-3530A8B5F453}"/>
              </a:ext>
            </a:extLst>
          </p:cNvPr>
          <p:cNvSpPr/>
          <p:nvPr/>
        </p:nvSpPr>
        <p:spPr>
          <a:xfrm>
            <a:off x="8078529" y="2898567"/>
            <a:ext cx="1504010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428A37-0A06-88AE-D05E-2DBCC34E6FA3}"/>
              </a:ext>
            </a:extLst>
          </p:cNvPr>
          <p:cNvSpPr/>
          <p:nvPr/>
        </p:nvSpPr>
        <p:spPr>
          <a:xfrm>
            <a:off x="9946433" y="2904644"/>
            <a:ext cx="466530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3EA7D26-12A1-764D-4637-25BB7A45E7C4}"/>
              </a:ext>
            </a:extLst>
          </p:cNvPr>
          <p:cNvSpPr/>
          <p:nvPr/>
        </p:nvSpPr>
        <p:spPr>
          <a:xfrm>
            <a:off x="9215605" y="3221080"/>
            <a:ext cx="1149448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9943F6C-27CA-57C6-DE51-2BF3CE492A3C}"/>
              </a:ext>
            </a:extLst>
          </p:cNvPr>
          <p:cNvSpPr/>
          <p:nvPr/>
        </p:nvSpPr>
        <p:spPr>
          <a:xfrm>
            <a:off x="9030249" y="4956574"/>
            <a:ext cx="1382713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622D2F-E9BF-C0A5-57A4-F25F2A1ADD00}"/>
              </a:ext>
            </a:extLst>
          </p:cNvPr>
          <p:cNvSpPr/>
          <p:nvPr/>
        </p:nvSpPr>
        <p:spPr>
          <a:xfrm>
            <a:off x="8934429" y="6000909"/>
            <a:ext cx="1609163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32019F1-A343-F0CB-F688-8D3720DE42CF}"/>
              </a:ext>
            </a:extLst>
          </p:cNvPr>
          <p:cNvSpPr/>
          <p:nvPr/>
        </p:nvSpPr>
        <p:spPr>
          <a:xfrm>
            <a:off x="9538402" y="5291672"/>
            <a:ext cx="466530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34;p6">
            <a:extLst>
              <a:ext uri="{FF2B5EF4-FFF2-40B4-BE49-F238E27FC236}">
                <a16:creationId xmlns:a16="http://schemas.microsoft.com/office/drawing/2014/main" id="{E9636AD7-1161-9DAE-B061-4C485AE8BCC2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TF-IDF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벡터를 통해 다른 대통령이 사용하지 않은 특이한 단어들이 일부 발견되었으나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국민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‘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이라는 단어는 여전히 중요한 단어로 나타남  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6">
            <a:extLst>
              <a:ext uri="{FF2B5EF4-FFF2-40B4-BE49-F238E27FC236}">
                <a16:creationId xmlns:a16="http://schemas.microsoft.com/office/drawing/2014/main" id="{8C145F8C-AA68-3690-00FB-E5E31DDC3A75}"/>
              </a:ext>
            </a:extLst>
          </p:cNvPr>
          <p:cNvSpPr txBox="1"/>
          <p:nvPr/>
        </p:nvSpPr>
        <p:spPr>
          <a:xfrm>
            <a:off x="336430" y="717630"/>
            <a:ext cx="1156234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대통령별 연설문을 하나의 문자열로 결합 후 대통령별 연설문 간 코사인 유사도를 분석한 결과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박정희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전두환 대통령의 유사도가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0.774409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로 가장 높게 나타남</a:t>
            </a:r>
            <a:endParaRPr lang="en-US" altLang="ko-KR" sz="2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단어 빈도 분석에 따르면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국민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’,’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사회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’,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민족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’,’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역사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’,’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발전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등의 단어가 공통적으로 자주 노출됨</a:t>
            </a:r>
            <a:endParaRPr lang="en-US" altLang="ko-KR" sz="20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E46408-4D6B-1EBA-D256-7EC9E97C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1" y="2622307"/>
            <a:ext cx="8258930" cy="3716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A8204C-AB4B-2EEA-523F-41B91ACE5A1E}"/>
              </a:ext>
            </a:extLst>
          </p:cNvPr>
          <p:cNvSpPr/>
          <p:nvPr/>
        </p:nvSpPr>
        <p:spPr>
          <a:xfrm>
            <a:off x="5080931" y="568669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D14DEBC-0667-F222-BDAB-694DEA658B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8" r="19551" b="55578"/>
          <a:stretch/>
        </p:blipFill>
        <p:spPr>
          <a:xfrm>
            <a:off x="8689527" y="2827276"/>
            <a:ext cx="1555214" cy="35115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3A1450F-5B96-5315-4AA5-69CBF71EB2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39" r="34803" b="22549"/>
          <a:stretch/>
        </p:blipFill>
        <p:spPr>
          <a:xfrm>
            <a:off x="10313323" y="2827276"/>
            <a:ext cx="1646412" cy="35115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FBE9067-4399-E183-4480-4708D77EF6EE}"/>
              </a:ext>
            </a:extLst>
          </p:cNvPr>
          <p:cNvSpPr/>
          <p:nvPr/>
        </p:nvSpPr>
        <p:spPr>
          <a:xfrm>
            <a:off x="334963" y="568669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306BC5-6AFD-7CFC-1722-D293E932D8EA}"/>
              </a:ext>
            </a:extLst>
          </p:cNvPr>
          <p:cNvSpPr/>
          <p:nvPr/>
        </p:nvSpPr>
        <p:spPr>
          <a:xfrm>
            <a:off x="5080931" y="262599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" name="Google Shape;130;p6">
            <a:extLst>
              <a:ext uri="{FF2B5EF4-FFF2-40B4-BE49-F238E27FC236}">
                <a16:creationId xmlns:a16="http://schemas.microsoft.com/office/drawing/2014/main" id="{28547DE6-F99B-0CD0-87A1-E852D8C34ED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" name="Google Shape;131;p6">
            <a:extLst>
              <a:ext uri="{FF2B5EF4-FFF2-40B4-BE49-F238E27FC236}">
                <a16:creationId xmlns:a16="http://schemas.microsoft.com/office/drawing/2014/main" id="{3C48037B-7634-B6A0-1D0D-8E0EFEE221B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7" name="Google Shape;132;p6">
              <a:extLst>
                <a:ext uri="{FF2B5EF4-FFF2-40B4-BE49-F238E27FC236}">
                  <a16:creationId xmlns:a16="http://schemas.microsoft.com/office/drawing/2014/main" id="{7025401F-141B-7F48-9F22-76C32E8184BA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  <a:latin typeface="+mn-ea"/>
                  <a:ea typeface="+mn-ea"/>
                </a:rPr>
                <a:t>방법론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8" name="Google Shape;133;p6">
              <a:extLst>
                <a:ext uri="{FF2B5EF4-FFF2-40B4-BE49-F238E27FC236}">
                  <a16:creationId xmlns:a16="http://schemas.microsoft.com/office/drawing/2014/main" id="{9A2DE32B-82DC-CE9A-3BCA-F2159B77A054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5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 </a:t>
              </a:r>
              <a:r>
                <a:rPr lang="ko-KR" altLang="en-US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유사도 분석 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– </a:t>
              </a:r>
              <a:r>
                <a:rPr lang="ko-KR" altLang="en-US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코사인 유사도</a:t>
              </a:r>
              <a:endParaRPr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E54CA7D-D13A-6B68-C2E8-E4CDC41AE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57" y="2707841"/>
            <a:ext cx="8420400" cy="38220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D77EB73-216F-C1DA-EDD1-A4741B3B4B1D}"/>
              </a:ext>
            </a:extLst>
          </p:cNvPr>
          <p:cNvSpPr/>
          <p:nvPr/>
        </p:nvSpPr>
        <p:spPr>
          <a:xfrm>
            <a:off x="6455412" y="586682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34;p6">
            <a:extLst>
              <a:ext uri="{FF2B5EF4-FFF2-40B4-BE49-F238E27FC236}">
                <a16:creationId xmlns:a16="http://schemas.microsoft.com/office/drawing/2014/main" id="{8C65BE2A-0697-E33E-0A92-3B1823EAC6D9}"/>
              </a:ext>
            </a:extLst>
          </p:cNvPr>
          <p:cNvSpPr txBox="1"/>
          <p:nvPr/>
        </p:nvSpPr>
        <p:spPr>
          <a:xfrm>
            <a:off x="336430" y="717630"/>
            <a:ext cx="11643134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</a:rPr>
              <a:t>유클리디안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 유사도 분석 결과 또한 박정희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전두환 대통령의 유사도가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0.671701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로 가장 거리가 가깝게 나타남</a:t>
            </a: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대통령이라는 동일한 직무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및 취임사라는 공통적인 특성으로 인하여 각 대통령 간 유사도의 차이가 크지 않게 나타난 것으로 판단됨</a:t>
            </a:r>
            <a:endParaRPr sz="20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3FEBF-98C9-90DB-1325-5BAD20D9CE38}"/>
              </a:ext>
            </a:extLst>
          </p:cNvPr>
          <p:cNvSpPr/>
          <p:nvPr/>
        </p:nvSpPr>
        <p:spPr>
          <a:xfrm>
            <a:off x="6455412" y="273627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AF4215-696F-9029-0129-0994F9979BE8}"/>
              </a:ext>
            </a:extLst>
          </p:cNvPr>
          <p:cNvSpPr/>
          <p:nvPr/>
        </p:nvSpPr>
        <p:spPr>
          <a:xfrm>
            <a:off x="1616712" y="586682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Google Shape;130;p6">
            <a:extLst>
              <a:ext uri="{FF2B5EF4-FFF2-40B4-BE49-F238E27FC236}">
                <a16:creationId xmlns:a16="http://schemas.microsoft.com/office/drawing/2014/main" id="{7EC32AFE-D994-3D65-70AC-5D74A25C3CD1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oogle Shape;131;p6">
            <a:extLst>
              <a:ext uri="{FF2B5EF4-FFF2-40B4-BE49-F238E27FC236}">
                <a16:creationId xmlns:a16="http://schemas.microsoft.com/office/drawing/2014/main" id="{50C71361-F179-B79F-373D-A9A224D570BC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9" name="Google Shape;132;p6">
              <a:extLst>
                <a:ext uri="{FF2B5EF4-FFF2-40B4-BE49-F238E27FC236}">
                  <a16:creationId xmlns:a16="http://schemas.microsoft.com/office/drawing/2014/main" id="{94A065FB-F26D-52CB-2228-B66ECCBA828E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02 </a:t>
              </a:r>
              <a:r>
                <a:rPr lang="ko-KR" altLang="en-US" sz="2800" b="1" dirty="0">
                  <a:solidFill>
                    <a:schemeClr val="dk1"/>
                  </a:solidFill>
                  <a:latin typeface="+mn-ea"/>
                  <a:ea typeface="+mn-ea"/>
                </a:rPr>
                <a:t>방법론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10" name="Google Shape;133;p6">
              <a:extLst>
                <a:ext uri="{FF2B5EF4-FFF2-40B4-BE49-F238E27FC236}">
                  <a16:creationId xmlns:a16="http://schemas.microsoft.com/office/drawing/2014/main" id="{05CED4F5-D949-F7CC-B988-E13442E1846A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5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 </a:t>
              </a:r>
              <a:r>
                <a:rPr lang="ko-KR" altLang="en-US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유사도 분석 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–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+mn-ea"/>
                  <a:ea typeface="+mn-ea"/>
                </a:rPr>
                <a:t>유클리디안</a:t>
              </a:r>
              <a:r>
                <a:rPr lang="ko-KR" altLang="en-US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 유사도</a:t>
              </a:r>
              <a:endParaRPr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94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A74DB1F6-4D3D-E3CE-389F-835665F263F1}"/>
              </a:ext>
            </a:extLst>
          </p:cNvPr>
          <p:cNvSpPr txBox="1"/>
          <p:nvPr/>
        </p:nvSpPr>
        <p:spPr>
          <a:xfrm>
            <a:off x="336430" y="717630"/>
            <a:ext cx="1156234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시작이 좋으면</a:t>
            </a:r>
            <a:r>
              <a:rPr lang="en-US" altLang="ko-KR" sz="2000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,,,</a:t>
            </a:r>
            <a:endParaRPr lang="ko-KR" altLang="en-US" sz="2000" dirty="0">
              <a:solidFill>
                <a:srgbClr val="FF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3" name="Google Shape;130;p6">
            <a:extLst>
              <a:ext uri="{FF2B5EF4-FFF2-40B4-BE49-F238E27FC236}">
                <a16:creationId xmlns:a16="http://schemas.microsoft.com/office/drawing/2014/main" id="{B295D0D4-6BB4-63EC-DE14-74561624038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132;p6">
            <a:extLst>
              <a:ext uri="{FF2B5EF4-FFF2-40B4-BE49-F238E27FC236}">
                <a16:creationId xmlns:a16="http://schemas.microsoft.com/office/drawing/2014/main" id="{8D6BC0B5-CE54-A495-F92E-D6218B005466}"/>
              </a:ext>
            </a:extLst>
          </p:cNvPr>
          <p:cNvSpPr txBox="1"/>
          <p:nvPr/>
        </p:nvSpPr>
        <p:spPr>
          <a:xfrm>
            <a:off x="449964" y="51187"/>
            <a:ext cx="459193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0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ko-KR" sz="2800" b="1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결론 및 한계점</a:t>
            </a:r>
            <a:endParaRPr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A5AED1-2521-A87A-1E31-8664B072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56" y="1701800"/>
            <a:ext cx="4299156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9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2790150" y="2900974"/>
            <a:ext cx="6633250" cy="94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</a:t>
            </a:r>
            <a:r>
              <a:rPr lang="ko-KR" altLang="en-US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별첨</a:t>
            </a:r>
            <a:r>
              <a:rPr lang="en-US" altLang="ko-KR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감성분석 그래프</a:t>
            </a:r>
            <a:endParaRPr lang="en-US" altLang="ko-KR" sz="3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8321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</a:t>
            </a:r>
            <a:endParaRPr/>
          </a:p>
        </p:txBody>
      </p:sp>
      <p:pic>
        <p:nvPicPr>
          <p:cNvPr id="3" name="그림 2" descr="도표, 텍스트, 스크린샷, 그래프이(가) 표시된 사진&#10;&#10;자동 생성된 설명">
            <a:extLst>
              <a:ext uri="{FF2B5EF4-FFF2-40B4-BE49-F238E27FC236}">
                <a16:creationId xmlns:a16="http://schemas.microsoft.com/office/drawing/2014/main" id="{CAB434F4-E2C9-C227-4634-B828EF49F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87" y="1993306"/>
            <a:ext cx="2127596" cy="1550703"/>
          </a:xfrm>
          <a:prstGeom prst="rect">
            <a:avLst/>
          </a:prstGeom>
        </p:spPr>
      </p:pic>
      <p:pic>
        <p:nvPicPr>
          <p:cNvPr id="5" name="그림 4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E96DF44B-ED55-87AC-CD11-E752F4897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858" y="1993306"/>
            <a:ext cx="2127595" cy="1595696"/>
          </a:xfrm>
          <a:prstGeom prst="rect">
            <a:avLst/>
          </a:prstGeom>
        </p:spPr>
      </p:pic>
      <p:pic>
        <p:nvPicPr>
          <p:cNvPr id="9" name="그림 8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FD6954C1-92DD-52C9-96D1-7A68FE722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28" y="1993306"/>
            <a:ext cx="2127595" cy="1595696"/>
          </a:xfrm>
          <a:prstGeom prst="rect">
            <a:avLst/>
          </a:prstGeom>
        </p:spPr>
      </p:pic>
      <p:pic>
        <p:nvPicPr>
          <p:cNvPr id="11" name="그림 10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AB2A21FA-CE21-AB00-3C9E-1D4B0DB0F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272" y="4425058"/>
            <a:ext cx="2127595" cy="1803600"/>
          </a:xfrm>
          <a:prstGeom prst="rect">
            <a:avLst/>
          </a:prstGeom>
        </p:spPr>
      </p:pic>
      <p:pic>
        <p:nvPicPr>
          <p:cNvPr id="13" name="그림 12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8830CC79-576C-23B7-464B-A48517429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443" y="4425058"/>
            <a:ext cx="2127595" cy="180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0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0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  <p:pic>
        <p:nvPicPr>
          <p:cNvPr id="3" name="그림 2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06B67570-C7F1-8202-2F11-6F6474E84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273" y="4272825"/>
            <a:ext cx="2127595" cy="1803600"/>
          </a:xfrm>
          <a:prstGeom prst="rect">
            <a:avLst/>
          </a:prstGeom>
        </p:spPr>
      </p:pic>
      <p:pic>
        <p:nvPicPr>
          <p:cNvPr id="5" name="그림 4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DC290E5F-2985-6771-2A3C-F45DB9326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443" y="4450355"/>
            <a:ext cx="2127595" cy="1626070"/>
          </a:xfrm>
          <a:prstGeom prst="rect">
            <a:avLst/>
          </a:prstGeom>
        </p:spPr>
      </p:pic>
      <p:pic>
        <p:nvPicPr>
          <p:cNvPr id="7" name="그림 6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BECFD2FA-E6CD-4123-263F-47F8035BA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686" y="1841075"/>
            <a:ext cx="2127595" cy="1753620"/>
          </a:xfrm>
          <a:prstGeom prst="rect">
            <a:avLst/>
          </a:prstGeom>
        </p:spPr>
      </p:pic>
      <p:pic>
        <p:nvPicPr>
          <p:cNvPr id="9" name="그림 8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066AE750-DA71-0380-29D2-990A3C2F0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858" y="1846105"/>
            <a:ext cx="2127595" cy="1803600"/>
          </a:xfrm>
          <a:prstGeom prst="rect">
            <a:avLst/>
          </a:prstGeom>
        </p:spPr>
      </p:pic>
      <p:pic>
        <p:nvPicPr>
          <p:cNvPr id="11" name="그림 10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6ECF4FEB-D929-1FDD-022F-51936F3F92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028" y="1846105"/>
            <a:ext cx="2127595" cy="17536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1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1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1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1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  <p:pic>
        <p:nvPicPr>
          <p:cNvPr id="3" name="그림 2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2D0A517C-3E2F-4540-7F1E-E1A2037A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87" y="1797704"/>
            <a:ext cx="2127595" cy="1803600"/>
          </a:xfrm>
          <a:prstGeom prst="rect">
            <a:avLst/>
          </a:prstGeom>
        </p:spPr>
      </p:pic>
      <p:pic>
        <p:nvPicPr>
          <p:cNvPr id="5" name="그림 4" descr="텍스트, 도표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6972B830-1B48-6FAC-4141-0F618438B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857" y="1797704"/>
            <a:ext cx="2127595" cy="1631296"/>
          </a:xfrm>
          <a:prstGeom prst="rect">
            <a:avLst/>
          </a:prstGeom>
        </p:spPr>
      </p:pic>
      <p:pic>
        <p:nvPicPr>
          <p:cNvPr id="7" name="그림 6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39C2B395-11A8-B88C-B7D7-F0AB19AA5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27" y="1797704"/>
            <a:ext cx="2127595" cy="1631296"/>
          </a:xfrm>
          <a:prstGeom prst="rect">
            <a:avLst/>
          </a:prstGeom>
        </p:spPr>
      </p:pic>
      <p:pic>
        <p:nvPicPr>
          <p:cNvPr id="9" name="그림 8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D8EFD36A-CA78-8088-D2E1-2859836D4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273" y="4177267"/>
            <a:ext cx="2066727" cy="1803600"/>
          </a:xfrm>
          <a:prstGeom prst="rect">
            <a:avLst/>
          </a:prstGeom>
        </p:spPr>
      </p:pic>
      <p:pic>
        <p:nvPicPr>
          <p:cNvPr id="11" name="그림 1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715EA254-DB81-74C0-A8FB-22EC0F7DC4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442" y="4336770"/>
            <a:ext cx="2127595" cy="16893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2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2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2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6710706" y="3879429"/>
            <a:ext cx="2127595" cy="197648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2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  <p:pic>
        <p:nvPicPr>
          <p:cNvPr id="3" name="그림 2" descr="텍스트, 도표, 그래프, 스크린샷이(가) 표시된 사진&#10;&#10;자동 생성된 설명">
            <a:extLst>
              <a:ext uri="{FF2B5EF4-FFF2-40B4-BE49-F238E27FC236}">
                <a16:creationId xmlns:a16="http://schemas.microsoft.com/office/drawing/2014/main" id="{36AFA96F-B423-435A-F918-04D840D78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687" y="1828053"/>
            <a:ext cx="2127595" cy="1683497"/>
          </a:xfrm>
          <a:prstGeom prst="rect">
            <a:avLst/>
          </a:prstGeom>
        </p:spPr>
      </p:pic>
      <p:pic>
        <p:nvPicPr>
          <p:cNvPr id="5" name="그림 4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403F33EB-EE73-5B55-97D7-BE97F54CB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308" y="1920459"/>
            <a:ext cx="2127595" cy="1524801"/>
          </a:xfrm>
          <a:prstGeom prst="rect">
            <a:avLst/>
          </a:prstGeom>
        </p:spPr>
      </p:pic>
      <p:pic>
        <p:nvPicPr>
          <p:cNvPr id="7" name="그림 6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1E80F828-C905-E091-84EA-2A2DCF642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6028" y="1828053"/>
            <a:ext cx="2127595" cy="1600947"/>
          </a:xfrm>
          <a:prstGeom prst="rect">
            <a:avLst/>
          </a:prstGeom>
        </p:spPr>
      </p:pic>
      <p:pic>
        <p:nvPicPr>
          <p:cNvPr id="9" name="그림 8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2E7287FE-767A-894B-6C65-BD198969E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1273" y="4278757"/>
            <a:ext cx="2127596" cy="1577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11;p4">
            <a:extLst>
              <a:ext uri="{FF2B5EF4-FFF2-40B4-BE49-F238E27FC236}">
                <a16:creationId xmlns:a16="http://schemas.microsoft.com/office/drawing/2014/main" id="{F010C585-AA48-6A9E-5AB6-A52E8AF90850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113;p4">
            <a:extLst>
              <a:ext uri="{FF2B5EF4-FFF2-40B4-BE49-F238E27FC236}">
                <a16:creationId xmlns:a16="http://schemas.microsoft.com/office/drawing/2014/main" id="{B65B140C-A2DE-D385-0B6B-0082983BA282}"/>
              </a:ext>
            </a:extLst>
          </p:cNvPr>
          <p:cNvSpPr txBox="1"/>
          <p:nvPr/>
        </p:nvSpPr>
        <p:spPr>
          <a:xfrm>
            <a:off x="449964" y="51167"/>
            <a:ext cx="26920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dirty="0"/>
          </a:p>
        </p:txBody>
      </p:sp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4304391" y="1549780"/>
            <a:ext cx="3605169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Aft>
                <a:spcPts val="0"/>
              </a:spcAft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4"/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	1)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주제선정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lvl="4"/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	2)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선행연구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텍스트마이닝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방법론</a:t>
            </a:r>
            <a:b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자료수집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2)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감성분석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3) </a:t>
            </a:r>
            <a:r>
              <a:rPr lang="ko-KR" alt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워드클라우드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4)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군집시각화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5)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유사도분석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3.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결론 및 한계점</a:t>
            </a: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2790150" y="2900974"/>
            <a:ext cx="6633250" cy="94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 Of Documents</a:t>
            </a:r>
            <a:endParaRPr lang="en-US" altLang="ko-KR" sz="3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5473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E02C3-06CE-B28B-CD28-D0CCEEBF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5" y="1910168"/>
            <a:ext cx="10391916" cy="2150051"/>
          </a:xfrm>
          <a:prstGeom prst="rect">
            <a:avLst/>
          </a:prstGeom>
        </p:spPr>
      </p:pic>
      <p:sp>
        <p:nvSpPr>
          <p:cNvPr id="4" name="Google Shape;134;p6">
            <a:extLst>
              <a:ext uri="{FF2B5EF4-FFF2-40B4-BE49-F238E27FC236}">
                <a16:creationId xmlns:a16="http://schemas.microsoft.com/office/drawing/2014/main" id="{25922CA1-4ADE-9DD6-F4CA-5D9900980C85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대통령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연설문은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시대별 국가 비전과 국정 철학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을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제시하는 매우 핵심적인 수단으로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,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텍스트마이닝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취임사 분석을 통해 해당 시대를 회고해 보고자 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EAF4E4-5254-D39C-0C19-A80FD06913B3}"/>
              </a:ext>
            </a:extLst>
          </p:cNvPr>
          <p:cNvGrpSpPr/>
          <p:nvPr/>
        </p:nvGrpSpPr>
        <p:grpSpPr>
          <a:xfrm>
            <a:off x="336429" y="51167"/>
            <a:ext cx="11520000" cy="569291"/>
            <a:chOff x="336429" y="51167"/>
            <a:chExt cx="11520000" cy="569291"/>
          </a:xfrm>
        </p:grpSpPr>
        <p:cxnSp>
          <p:nvCxnSpPr>
            <p:cNvPr id="111" name="Google Shape;111;p4"/>
            <p:cNvCxnSpPr/>
            <p:nvPr/>
          </p:nvCxnSpPr>
          <p:spPr>
            <a:xfrm>
              <a:off x="336429" y="620458"/>
              <a:ext cx="11520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" name="Google Shape;113;p4"/>
            <p:cNvSpPr txBox="1"/>
            <p:nvPr/>
          </p:nvSpPr>
          <p:spPr>
            <a:xfrm>
              <a:off x="449964" y="5116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01 </a:t>
              </a:r>
              <a:r>
                <a:rPr lang="ko-KR" altLang="en-US" sz="2800" b="1" dirty="0">
                  <a:solidFill>
                    <a:schemeClr val="dk1"/>
                  </a:solidFill>
                  <a:latin typeface="+mn-ea"/>
                  <a:ea typeface="+mn-ea"/>
                </a:rPr>
                <a:t>개요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8" name="Google Shape;133;p6">
              <a:extLst>
                <a:ext uri="{FF2B5EF4-FFF2-40B4-BE49-F238E27FC236}">
                  <a16:creationId xmlns:a16="http://schemas.microsoft.com/office/drawing/2014/main" id="{2D3556B3-82A7-016B-D61F-927AB37DDB0C}"/>
                </a:ext>
              </a:extLst>
            </p:cNvPr>
            <p:cNvSpPr txBox="1"/>
            <p:nvPr/>
          </p:nvSpPr>
          <p:spPr>
            <a:xfrm>
              <a:off x="1880079" y="151214"/>
              <a:ext cx="3984254" cy="323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 dirty="0">
                  <a:solidFill>
                    <a:schemeClr val="dk1"/>
                  </a:solidFill>
                  <a:latin typeface="+mn-ea"/>
                  <a:ea typeface="+mn-ea"/>
                </a:rPr>
                <a:t>(1) </a:t>
              </a:r>
              <a:r>
                <a:rPr lang="ko-KR" altLang="en-US" sz="1500" b="1" dirty="0">
                  <a:solidFill>
                    <a:schemeClr val="dk1"/>
                  </a:solidFill>
                  <a:latin typeface="+mn-ea"/>
                  <a:ea typeface="+mn-ea"/>
                </a:rPr>
                <a:t>주제선정</a:t>
              </a:r>
              <a:endParaRPr dirty="0">
                <a:latin typeface="+mn-ea"/>
                <a:ea typeface="+mn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05C502-2F11-2DA6-241C-2034FDEAFBDC}"/>
              </a:ext>
            </a:extLst>
          </p:cNvPr>
          <p:cNvSpPr txBox="1"/>
          <p:nvPr/>
        </p:nvSpPr>
        <p:spPr>
          <a:xfrm>
            <a:off x="343550" y="4761477"/>
            <a:ext cx="11488786" cy="14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ko-KR" altLang="en-US" sz="1800" b="1" dirty="0">
                <a:solidFill>
                  <a:schemeClr val="dk1"/>
                </a:solidFill>
                <a:latin typeface="+mn-ea"/>
                <a:ea typeface="+mn-ea"/>
              </a:rPr>
              <a:t>■ 연구동기</a:t>
            </a:r>
            <a:br>
              <a:rPr lang="en-US" altLang="ko-KR" sz="1800" b="1" dirty="0">
                <a:solidFill>
                  <a:schemeClr val="dk1"/>
                </a:solidFill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대통령 연설문 분석을 통해 역사적사건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경제발전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국제적 이슈 등에 대해서 대통령간 리더십스타일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철학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해당시대의 의식을 이해하고자 함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ko-KR" altLang="en-US" sz="1800" b="1" dirty="0">
                <a:solidFill>
                  <a:schemeClr val="dk1"/>
                </a:solidFill>
                <a:latin typeface="+mn-ea"/>
                <a:ea typeface="+mn-ea"/>
              </a:rPr>
              <a:t>■ 목적 </a:t>
            </a:r>
            <a:br>
              <a:rPr lang="en-US" altLang="ko-KR" sz="1800" b="1" dirty="0">
                <a:solidFill>
                  <a:schemeClr val="dk1"/>
                </a:solidFill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한국 역대 대통령들의 연설문을 텍스트 마이닝 기법을 활용하여 데이터를 분석하고 주요단어와 테마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그리고 시대별 변화특징을 도출하는 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32D544D-1A8C-E885-26F8-64354EEAE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408482"/>
              </p:ext>
            </p:extLst>
          </p:nvPr>
        </p:nvGraphicFramePr>
        <p:xfrm>
          <a:off x="386719" y="1898974"/>
          <a:ext cx="11404122" cy="2926080"/>
        </p:xfrm>
        <a:graphic>
          <a:graphicData uri="http://schemas.openxmlformats.org/drawingml/2006/table">
            <a:tbl>
              <a:tblPr/>
              <a:tblGrid>
                <a:gridCol w="3502425">
                  <a:extLst>
                    <a:ext uri="{9D8B030D-6E8A-4147-A177-3AD203B41FA5}">
                      <a16:colId xmlns:a16="http://schemas.microsoft.com/office/drawing/2014/main" val="84072367"/>
                    </a:ext>
                  </a:extLst>
                </a:gridCol>
                <a:gridCol w="896847">
                  <a:extLst>
                    <a:ext uri="{9D8B030D-6E8A-4147-A177-3AD203B41FA5}">
                      <a16:colId xmlns:a16="http://schemas.microsoft.com/office/drawing/2014/main" val="3405882329"/>
                    </a:ext>
                  </a:extLst>
                </a:gridCol>
                <a:gridCol w="3502425">
                  <a:extLst>
                    <a:ext uri="{9D8B030D-6E8A-4147-A177-3AD203B41FA5}">
                      <a16:colId xmlns:a16="http://schemas.microsoft.com/office/drawing/2014/main" val="1565601240"/>
                    </a:ext>
                  </a:extLst>
                </a:gridCol>
                <a:gridCol w="3502425">
                  <a:extLst>
                    <a:ext uri="{9D8B030D-6E8A-4147-A177-3AD203B41FA5}">
                      <a16:colId xmlns:a16="http://schemas.microsoft.com/office/drawing/2014/main" val="290361677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논문 제목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특징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84003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대통령 신년사의 텍스트 언어학적 연구</a:t>
                      </a:r>
                      <a:endParaRPr lang="ko-KR" alt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김순옥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신년사의 언어학적 특성을 분석하여 구조와 표현 방식 등을 연구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언어학적 접근을 통한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연설문의 구조와 패턴 파악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895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네트워크 기반 대한민국 역대 대통령 취임사 분석</a:t>
                      </a:r>
                      <a:endParaRPr lang="ko-KR" alt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김학용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네트워크 분석을 활용하여 취임사 내 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 키워드와 그 사이의 관계를 연구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연결망 분석을 이용한 키워드 간의 관계 및 중요도 파악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0262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대통령 취임사의 언어 특성 분석</a:t>
                      </a:r>
                      <a:endParaRPr lang="ko-KR" alt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김병홍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취임사에서 사용된 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언어의 특성 및 패턴을 분석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언어의 특성과 패턴을 중심으로 한 연설문의 분석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49339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대통령의 취임사 연구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 마이닝에서의 특성값을 중심으로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조용림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 마이닝 기법을 활용하여 </a:t>
                      </a:r>
                      <a:endParaRPr lang="ko-KR" altLang="en-US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취임사의 주요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특성값을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추출 및 분석</a:t>
                      </a:r>
                      <a:endParaRPr lang="ko-KR" alt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마이닝 기법을 이용한 연설문 분석 및 주요 특성 도출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7804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LDA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토픽모델링을활용한역대대통령취임사에내재된정책기조분석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박태정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LDA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토픽 모델링을 활용하여 취임사에서 나타나는 주요 정책 기조를 분석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토픽 모델링을 활용한 </a:t>
                      </a:r>
                      <a:endParaRPr lang="ko-KR" altLang="en-US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주제별 분석 및 정책 기조 도출</a:t>
                      </a:r>
                      <a:endParaRPr lang="ko-KR" alt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61410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7BD38E13-9297-B1CB-B618-280644E2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52104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16C958-B1B9-5A90-191F-BEAD275F6B44}"/>
              </a:ext>
            </a:extLst>
          </p:cNvPr>
          <p:cNvGrpSpPr/>
          <p:nvPr/>
        </p:nvGrpSpPr>
        <p:grpSpPr>
          <a:xfrm>
            <a:off x="336429" y="51167"/>
            <a:ext cx="11520000" cy="569291"/>
            <a:chOff x="336429" y="51167"/>
            <a:chExt cx="11520000" cy="569291"/>
          </a:xfrm>
        </p:grpSpPr>
        <p:cxnSp>
          <p:nvCxnSpPr>
            <p:cNvPr id="9" name="Google Shape;111;p4">
              <a:extLst>
                <a:ext uri="{FF2B5EF4-FFF2-40B4-BE49-F238E27FC236}">
                  <a16:creationId xmlns:a16="http://schemas.microsoft.com/office/drawing/2014/main" id="{31433456-4CCA-0DED-E79F-349ED3D2BF9D}"/>
                </a:ext>
              </a:extLst>
            </p:cNvPr>
            <p:cNvCxnSpPr/>
            <p:nvPr/>
          </p:nvCxnSpPr>
          <p:spPr>
            <a:xfrm>
              <a:off x="336429" y="620458"/>
              <a:ext cx="11520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" name="Google Shape;113;p4">
              <a:extLst>
                <a:ext uri="{FF2B5EF4-FFF2-40B4-BE49-F238E27FC236}">
                  <a16:creationId xmlns:a16="http://schemas.microsoft.com/office/drawing/2014/main" id="{BC5F0D62-547B-C43A-58FA-B7BDE797BB74}"/>
                </a:ext>
              </a:extLst>
            </p:cNvPr>
            <p:cNvSpPr txBox="1"/>
            <p:nvPr/>
          </p:nvSpPr>
          <p:spPr>
            <a:xfrm>
              <a:off x="449964" y="5116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dk1"/>
                  </a:solidFill>
                  <a:latin typeface="+mj-ea"/>
                  <a:ea typeface="+mj-ea"/>
                  <a:sym typeface="Arial"/>
                </a:rPr>
                <a:t>01 </a:t>
              </a:r>
              <a:r>
                <a:rPr lang="ko-KR" altLang="en-US" sz="2800" b="1" dirty="0">
                  <a:solidFill>
                    <a:schemeClr val="dk1"/>
                  </a:solidFill>
                  <a:latin typeface="+mj-ea"/>
                  <a:ea typeface="+mj-ea"/>
                </a:rPr>
                <a:t>개요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11" name="Google Shape;133;p6">
              <a:extLst>
                <a:ext uri="{FF2B5EF4-FFF2-40B4-BE49-F238E27FC236}">
                  <a16:creationId xmlns:a16="http://schemas.microsoft.com/office/drawing/2014/main" id="{35943090-1326-7550-3599-E2A063887F91}"/>
                </a:ext>
              </a:extLst>
            </p:cNvPr>
            <p:cNvSpPr txBox="1"/>
            <p:nvPr/>
          </p:nvSpPr>
          <p:spPr>
            <a:xfrm>
              <a:off x="1914586" y="151214"/>
              <a:ext cx="3984254" cy="323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500" b="1" dirty="0">
                  <a:solidFill>
                    <a:schemeClr val="dk1"/>
                  </a:solidFill>
                  <a:latin typeface="+mj-ea"/>
                  <a:ea typeface="+mj-ea"/>
                </a:rPr>
                <a:t>(2) </a:t>
              </a:r>
              <a:r>
                <a:rPr lang="ko-KR" altLang="en-US" sz="1500" b="1" dirty="0">
                  <a:solidFill>
                    <a:schemeClr val="dk1"/>
                  </a:solidFill>
                  <a:latin typeface="+mj-ea"/>
                  <a:ea typeface="+mj-ea"/>
                </a:rPr>
                <a:t>선행연구</a:t>
              </a:r>
              <a:endParaRPr sz="1500" b="1" dirty="0">
                <a:solidFill>
                  <a:schemeClr val="dk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Google Shape;132;p5">
            <a:extLst>
              <a:ext uri="{FF2B5EF4-FFF2-40B4-BE49-F238E27FC236}">
                <a16:creationId xmlns:a16="http://schemas.microsoft.com/office/drawing/2014/main" id="{F2EF8BEC-93FF-2F5F-B74B-BB9A2254E545}"/>
              </a:ext>
            </a:extLst>
          </p:cNvPr>
          <p:cNvSpPr txBox="1"/>
          <p:nvPr/>
        </p:nvSpPr>
        <p:spPr>
          <a:xfrm>
            <a:off x="336430" y="717630"/>
            <a:ext cx="115623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+mj-ea"/>
                <a:ea typeface="+mj-ea"/>
              </a:rPr>
              <a:t>선행 연구에서는 주로 신년사, 취임사에 국한한 분석을 특정방법론으로 분석을 하는 반면에,</a:t>
            </a:r>
            <a:b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sz="2000" dirty="0">
                <a:solidFill>
                  <a:schemeClr val="dk1"/>
                </a:solidFill>
                <a:latin typeface="+mj-ea"/>
                <a:ea typeface="+mj-ea"/>
              </a:rPr>
              <a:t>이번 연구는 전체 연설문을 바탕으로 분석을 진행한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sz="2000" dirty="0">
                <a:solidFill>
                  <a:schemeClr val="dk1"/>
                </a:solidFill>
                <a:latin typeface="+mj-ea"/>
                <a:ea typeface="+mj-ea"/>
              </a:rPr>
              <a:t>것을 목표로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sz="2000" dirty="0">
                <a:solidFill>
                  <a:schemeClr val="dk1"/>
                </a:solidFill>
                <a:latin typeface="+mj-ea"/>
                <a:ea typeface="+mj-ea"/>
              </a:rPr>
              <a:t>함</a:t>
            </a:r>
            <a:endParaRPr sz="2000" dirty="0">
              <a:solidFill>
                <a:schemeClr val="dk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3" name="Google Shape;130;p5">
            <a:extLst>
              <a:ext uri="{FF2B5EF4-FFF2-40B4-BE49-F238E27FC236}">
                <a16:creationId xmlns:a16="http://schemas.microsoft.com/office/drawing/2014/main" id="{5298A849-16E9-88A1-FEAF-7B0F554AC6ED}"/>
              </a:ext>
            </a:extLst>
          </p:cNvPr>
          <p:cNvSpPr txBox="1"/>
          <p:nvPr/>
        </p:nvSpPr>
        <p:spPr>
          <a:xfrm>
            <a:off x="336429" y="1547393"/>
            <a:ext cx="39843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1"/>
                </a:solidFill>
                <a:latin typeface="+mj-ea"/>
                <a:ea typeface="+mj-ea"/>
              </a:rPr>
              <a:t>■ 기존 관련 연구 분석</a:t>
            </a:r>
            <a:endParaRPr sz="1600" dirty="0">
              <a:latin typeface="+mj-ea"/>
              <a:ea typeface="+mj-ea"/>
            </a:endParaRPr>
          </a:p>
        </p:txBody>
      </p:sp>
      <p:sp>
        <p:nvSpPr>
          <p:cNvPr id="14" name="Google Shape;131;p5">
            <a:extLst>
              <a:ext uri="{FF2B5EF4-FFF2-40B4-BE49-F238E27FC236}">
                <a16:creationId xmlns:a16="http://schemas.microsoft.com/office/drawing/2014/main" id="{C3E6B458-A45D-289E-7A05-6151619DFBBF}"/>
              </a:ext>
            </a:extLst>
          </p:cNvPr>
          <p:cNvSpPr txBox="1"/>
          <p:nvPr/>
        </p:nvSpPr>
        <p:spPr>
          <a:xfrm>
            <a:off x="336429" y="5498105"/>
            <a:ext cx="11309400" cy="10340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563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•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이번 연구는 전체 연설문을 포괄적으로 분석하는 점에서 차별성을 가짐</a:t>
            </a:r>
            <a:endParaRPr sz="1200" b="1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82563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•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선행 연구에서는 특정 연설문(신년사, 취임사)이나 특정 방법론(언어학적 분석, 네트워크 분석)에 집중되어 있으나,</a:t>
            </a:r>
            <a:endParaRPr lang="en-US" altLang="ko-KR" sz="1200" b="1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82563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</a:rPr>
              <a:t>  </a:t>
            </a: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우리 연구는 전체 연설문을 통합적으로 다루면서도 다양한 분석 방법론을 접목하여 분석</a:t>
            </a:r>
            <a:endParaRPr sz="1200" b="1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82563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•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이를 통해 대한민국 대통령의 연설문에 담긴 메시지와 그 변화를 보다 전반적이고 다각도로 이해하는 것을 목표로 함</a:t>
            </a:r>
            <a:endParaRPr sz="1200" b="1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5FD20363-7A68-7E07-75DC-13728CE90861}"/>
              </a:ext>
            </a:extLst>
          </p:cNvPr>
          <p:cNvSpPr/>
          <p:nvPr/>
        </p:nvSpPr>
        <p:spPr>
          <a:xfrm>
            <a:off x="4609191" y="4926687"/>
            <a:ext cx="2579298" cy="4332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592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28;p6">
            <a:extLst>
              <a:ext uri="{FF2B5EF4-FFF2-40B4-BE49-F238E27FC236}">
                <a16:creationId xmlns:a16="http://schemas.microsoft.com/office/drawing/2014/main" id="{96643C75-04A5-5CEA-4588-430C20F4F9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417" y="2070497"/>
            <a:ext cx="8856000" cy="39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6"/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1" name="Google Shape;131;p6"/>
          <p:cNvGrpSpPr/>
          <p:nvPr/>
        </p:nvGrpSpPr>
        <p:grpSpPr>
          <a:xfrm>
            <a:off x="449964" y="51167"/>
            <a:ext cx="6076447" cy="523220"/>
            <a:chOff x="234064" y="91807"/>
            <a:chExt cx="6076447" cy="523220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23262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(1) 자료 수집</a:t>
              </a:r>
              <a:endParaRPr dirty="0"/>
            </a:p>
          </p:txBody>
        </p:sp>
      </p:grpSp>
      <p:sp>
        <p:nvSpPr>
          <p:cNvPr id="135" name="Google Shape;135;p6"/>
          <p:cNvSpPr txBox="1"/>
          <p:nvPr/>
        </p:nvSpPr>
        <p:spPr>
          <a:xfrm>
            <a:off x="832492" y="6135873"/>
            <a:ext cx="1054035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u="sng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총 7725 건의 연설문을 크롤링하였으며, 이 중 대통령 취임사</a:t>
            </a:r>
            <a:r>
              <a:rPr lang="en-US" altLang="ko-KR" sz="1800" b="1" u="sng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</a:t>
            </a:r>
            <a:r>
              <a:rPr lang="en-US" altLang="ko-KR" sz="1800" b="1" u="sng" dirty="0">
                <a:solidFill>
                  <a:schemeClr val="dk1"/>
                </a:solidFill>
                <a:latin typeface="+mj-ea"/>
                <a:ea typeface="+mj-ea"/>
              </a:rPr>
              <a:t>21</a:t>
            </a:r>
            <a:r>
              <a:rPr lang="ko-KR" altLang="en-US" sz="1800" b="1" u="sng" dirty="0">
                <a:solidFill>
                  <a:schemeClr val="dk1"/>
                </a:solidFill>
                <a:latin typeface="+mj-ea"/>
                <a:ea typeface="+mj-ea"/>
              </a:rPr>
              <a:t>건</a:t>
            </a:r>
            <a:r>
              <a:rPr lang="en-US" altLang="ko-KR" sz="1800" b="1" u="sng" dirty="0">
                <a:solidFill>
                  <a:schemeClr val="dk1"/>
                </a:solidFill>
                <a:latin typeface="+mj-ea"/>
                <a:ea typeface="+mj-ea"/>
              </a:rPr>
              <a:t>*</a:t>
            </a:r>
            <a:r>
              <a:rPr lang="en-US" altLang="ko-KR" sz="1800" b="1" u="sng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)</a:t>
            </a:r>
            <a:r>
              <a:rPr lang="ko-KR" sz="1800" b="1" u="sng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를 선택하여 분석하기로 결정</a:t>
            </a:r>
            <a:endParaRPr b="1" u="sng" dirty="0">
              <a:latin typeface="+mj-ea"/>
              <a:ea typeface="+mj-ea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1695180" y="2070497"/>
            <a:ext cx="5616000" cy="3960000"/>
          </a:xfrm>
          <a:prstGeom prst="roundRect">
            <a:avLst>
              <a:gd name="adj" fmla="val 3041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7371972" y="2070497"/>
            <a:ext cx="3168000" cy="3960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1673352" y="1704903"/>
            <a:ext cx="56875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1차 </a:t>
            </a:r>
            <a:r>
              <a:rPr lang="ko-KR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크롤링</a:t>
            </a:r>
            <a:r>
              <a:rPr lang="en-US" altLang="ko-KR" sz="1800" dirty="0">
                <a:solidFill>
                  <a:srgbClr val="FF0000"/>
                </a:solidFill>
              </a:rPr>
              <a:t> : </a:t>
            </a:r>
            <a:r>
              <a:rPr lang="ko-KR" altLang="en-US" sz="1800" dirty="0">
                <a:solidFill>
                  <a:srgbClr val="FF0000"/>
                </a:solidFill>
              </a:rPr>
              <a:t>대통령별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연설문별 </a:t>
            </a:r>
            <a:r>
              <a:rPr lang="en-US" altLang="ko-KR" sz="1800" dirty="0">
                <a:solidFill>
                  <a:srgbClr val="FF0000"/>
                </a:solidFill>
              </a:rPr>
              <a:t>URL </a:t>
            </a:r>
            <a:r>
              <a:rPr lang="ko-KR" altLang="en-US" sz="1800" dirty="0">
                <a:solidFill>
                  <a:srgbClr val="FF0000"/>
                </a:solidFill>
              </a:rPr>
              <a:t>확인</a:t>
            </a:r>
            <a:endParaRPr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7371972" y="1704903"/>
            <a:ext cx="34747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2차 </a:t>
            </a:r>
            <a:r>
              <a:rPr lang="ko-KR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크롤링</a:t>
            </a:r>
            <a:r>
              <a:rPr lang="en-US" altLang="ko-KR" sz="1800" dirty="0">
                <a:solidFill>
                  <a:srgbClr val="0000FF"/>
                </a:solidFill>
              </a:rPr>
              <a:t>(</a:t>
            </a:r>
            <a:r>
              <a:rPr lang="ko-KR" altLang="en-US" sz="1800" dirty="0" err="1">
                <a:solidFill>
                  <a:srgbClr val="0000FF"/>
                </a:solidFill>
              </a:rPr>
              <a:t>셀러니움</a:t>
            </a:r>
            <a:r>
              <a:rPr lang="en-US" altLang="ko-KR" sz="1800" dirty="0">
                <a:solidFill>
                  <a:srgbClr val="0000FF"/>
                </a:solidFill>
              </a:rPr>
              <a:t>) :</a:t>
            </a:r>
            <a:r>
              <a:rPr lang="ko-KR" altLang="en-US" sz="1800" dirty="0">
                <a:solidFill>
                  <a:srgbClr val="0000FF"/>
                </a:solidFill>
              </a:rPr>
              <a:t> </a:t>
            </a:r>
            <a:r>
              <a:rPr lang="ko-KR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연설내용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셀레니움을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이용한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크롤링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방식으로 행정안전부 대통령 기록관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대통령 기록관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&gt;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기록 컬렉션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연설기록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전체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(pa.go.kr))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의 대통령 연설문을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차례에 걸쳐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크롤링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진행함</a:t>
            </a:r>
          </a:p>
        </p:txBody>
      </p:sp>
      <p:sp>
        <p:nvSpPr>
          <p:cNvPr id="4" name="Google Shape;135;p6">
            <a:extLst>
              <a:ext uri="{FF2B5EF4-FFF2-40B4-BE49-F238E27FC236}">
                <a16:creationId xmlns:a16="http://schemas.microsoft.com/office/drawing/2014/main" id="{78EC36C9-4DF1-11B5-1A91-29E9D2599C7F}"/>
              </a:ext>
            </a:extLst>
          </p:cNvPr>
          <p:cNvSpPr txBox="1"/>
          <p:nvPr/>
        </p:nvSpPr>
        <p:spPr>
          <a:xfrm>
            <a:off x="6195067" y="6450198"/>
            <a:ext cx="47967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</a:rPr>
              <a:t>* </a:t>
            </a:r>
            <a:r>
              <a:rPr lang="ko-KR" altLang="en-US" dirty="0">
                <a:latin typeface="+mj-ea"/>
                <a:ea typeface="+mj-ea"/>
              </a:rPr>
              <a:t>문재인 대통령의 경우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취임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주년 연설도 취임사에 포함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436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6"/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방법론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</a:rPr>
                <a:t>2)</a:t>
              </a: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 </a:t>
              </a:r>
              <a:r>
                <a:rPr lang="ko-KR" altLang="en-US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감성분석</a:t>
              </a:r>
              <a:endParaRPr dirty="0">
                <a:latin typeface="+mn-ea"/>
                <a:ea typeface="+mn-ea"/>
              </a:endParaRPr>
            </a:p>
          </p:txBody>
        </p:sp>
      </p:grpSp>
      <p:cxnSp>
        <p:nvCxnSpPr>
          <p:cNvPr id="2" name="Google Shape;130;p6">
            <a:extLst>
              <a:ext uri="{FF2B5EF4-FFF2-40B4-BE49-F238E27FC236}">
                <a16:creationId xmlns:a16="http://schemas.microsoft.com/office/drawing/2014/main" id="{D6FFD403-B5BA-E07D-BD4A-18331B7CEE44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134;p6">
            <a:extLst>
              <a:ext uri="{FF2B5EF4-FFF2-40B4-BE49-F238E27FC236}">
                <a16:creationId xmlns:a16="http://schemas.microsoft.com/office/drawing/2014/main" id="{96AD967A-EEA2-FA78-34FD-4ABC1F57C61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취임사는 기본적으로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부정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보다는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긍정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이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높은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편이나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  <a:b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감성의 합은 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8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7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fear </a:t>
            </a:r>
            <a:r>
              <a:rPr lang="en-US" altLang="ko-KR" sz="2000" dirty="0">
                <a:solidFill>
                  <a:schemeClr val="dk1"/>
                </a:solidFill>
              </a:rPr>
              <a:t>3</a:t>
            </a:r>
            <a:r>
              <a:rPr lang="ko-KR" altLang="en-US" sz="2000" dirty="0">
                <a:solidFill>
                  <a:schemeClr val="dk1"/>
                </a:solidFill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anticipation 1 </a:t>
            </a:r>
            <a:r>
              <a:rPr lang="ko-KR" altLang="en-US" sz="2000" dirty="0">
                <a:solidFill>
                  <a:schemeClr val="dk1"/>
                </a:solidFill>
              </a:rPr>
              <a:t>순으로 </a:t>
            </a:r>
            <a:r>
              <a:rPr lang="en-US" altLang="ko-KR" sz="2000" dirty="0">
                <a:solidFill>
                  <a:schemeClr val="dk1"/>
                </a:solidFill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</a:rPr>
              <a:t>신뢰를 주는 단어 선택이 많은 것</a:t>
            </a:r>
            <a:r>
              <a:rPr lang="en-US" altLang="ko-KR" sz="2000" dirty="0">
                <a:solidFill>
                  <a:schemeClr val="dk1"/>
                </a:solidFill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</a:rPr>
              <a:t>으로 판단됨</a:t>
            </a:r>
            <a:endParaRPr lang="ko-KR" altLang="en-US" sz="20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10" name="Google Shape;289;p13">
            <a:extLst>
              <a:ext uri="{FF2B5EF4-FFF2-40B4-BE49-F238E27FC236}">
                <a16:creationId xmlns:a16="http://schemas.microsoft.com/office/drawing/2014/main" id="{557E3CDE-C499-A687-A4C2-E7DD927FE5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73" y="2136063"/>
            <a:ext cx="5544000" cy="42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8;p6">
            <a:extLst>
              <a:ext uri="{FF2B5EF4-FFF2-40B4-BE49-F238E27FC236}">
                <a16:creationId xmlns:a16="http://schemas.microsoft.com/office/drawing/2014/main" id="{B1F610C0-CDB7-C382-94E2-5F5869206B28}"/>
              </a:ext>
            </a:extLst>
          </p:cNvPr>
          <p:cNvSpPr txBox="1"/>
          <p:nvPr/>
        </p:nvSpPr>
        <p:spPr>
          <a:xfrm>
            <a:off x="347472" y="1762053"/>
            <a:ext cx="56875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대통령별 취임사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감성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긍정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부정 점수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7;p6">
            <a:extLst>
              <a:ext uri="{FF2B5EF4-FFF2-40B4-BE49-F238E27FC236}">
                <a16:creationId xmlns:a16="http://schemas.microsoft.com/office/drawing/2014/main" id="{59FBDA44-41E7-7D34-6EFB-5B1BF69FC3B9}"/>
              </a:ext>
            </a:extLst>
          </p:cNvPr>
          <p:cNvSpPr/>
          <p:nvPr/>
        </p:nvSpPr>
        <p:spPr>
          <a:xfrm>
            <a:off x="4893948" y="2127647"/>
            <a:ext cx="972000" cy="4248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38;p6">
            <a:extLst>
              <a:ext uri="{FF2B5EF4-FFF2-40B4-BE49-F238E27FC236}">
                <a16:creationId xmlns:a16="http://schemas.microsoft.com/office/drawing/2014/main" id="{6F8EC10A-E971-EFCC-F08D-1CDD87497F73}"/>
              </a:ext>
            </a:extLst>
          </p:cNvPr>
          <p:cNvSpPr txBox="1"/>
          <p:nvPr/>
        </p:nvSpPr>
        <p:spPr>
          <a:xfrm>
            <a:off x="6470904" y="2453949"/>
            <a:ext cx="56875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시작을 상징하는 취임사 특성에 맞게</a:t>
            </a:r>
            <a:endParaRPr lang="en-US" altLang="ko-KR" sz="1800" dirty="0">
              <a:solidFill>
                <a:srgbClr val="0000FF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부정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보다는 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긍정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</a:rPr>
              <a:t>의 단어사용 높음</a:t>
            </a:r>
            <a:endParaRPr sz="18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37;p6">
            <a:extLst>
              <a:ext uri="{FF2B5EF4-FFF2-40B4-BE49-F238E27FC236}">
                <a16:creationId xmlns:a16="http://schemas.microsoft.com/office/drawing/2014/main" id="{609520A8-7471-B069-37E0-6B24FEBC8C10}"/>
              </a:ext>
            </a:extLst>
          </p:cNvPr>
          <p:cNvSpPr/>
          <p:nvPr/>
        </p:nvSpPr>
        <p:spPr>
          <a:xfrm>
            <a:off x="4288536" y="2127647"/>
            <a:ext cx="550236" cy="4248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4A5C8F-DCCC-BD00-EB74-DD578BA33C63}"/>
              </a:ext>
            </a:extLst>
          </p:cNvPr>
          <p:cNvCxnSpPr/>
          <p:nvPr/>
        </p:nvCxnSpPr>
        <p:spPr>
          <a:xfrm>
            <a:off x="5888736" y="2770632"/>
            <a:ext cx="55778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38;p6">
            <a:extLst>
              <a:ext uri="{FF2B5EF4-FFF2-40B4-BE49-F238E27FC236}">
                <a16:creationId xmlns:a16="http://schemas.microsoft.com/office/drawing/2014/main" id="{F5355B2F-8028-BE1B-22A2-0007446EBD9F}"/>
              </a:ext>
            </a:extLst>
          </p:cNvPr>
          <p:cNvSpPr txBox="1"/>
          <p:nvPr/>
        </p:nvSpPr>
        <p:spPr>
          <a:xfrm>
            <a:off x="6470904" y="3849933"/>
            <a:ext cx="56875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8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7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fear </a:t>
            </a:r>
            <a:r>
              <a:rPr lang="en-US" altLang="ko-KR" sz="1800" dirty="0">
                <a:solidFill>
                  <a:schemeClr val="dk1"/>
                </a:solidFill>
              </a:rPr>
              <a:t>3</a:t>
            </a:r>
            <a:r>
              <a:rPr lang="ko-KR" altLang="en-US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anticipation 1 </a:t>
            </a:r>
            <a:r>
              <a:rPr lang="ko-KR" altLang="en-US" sz="1800" dirty="0">
                <a:solidFill>
                  <a:schemeClr val="dk1"/>
                </a:solidFill>
              </a:rPr>
              <a:t>순으로 </a:t>
            </a:r>
            <a:r>
              <a:rPr lang="en-US" altLang="ko-KR" sz="1800" dirty="0">
                <a:solidFill>
                  <a:schemeClr val="dk1"/>
                </a:solidFill>
              </a:rPr>
              <a:t>‘</a:t>
            </a:r>
            <a:r>
              <a:rPr lang="ko-KR" altLang="en-US" sz="1800" dirty="0">
                <a:solidFill>
                  <a:schemeClr val="dk1"/>
                </a:solidFill>
              </a:rPr>
              <a:t>신뢰를 주는 단어 선택이 많음</a:t>
            </a:r>
            <a:endParaRPr lang="ko-KR" altLang="en-US"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F46808B-0AA3-DBF2-9BF6-17FABD47361D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5400000" flipH="1" flipV="1">
            <a:off x="5999459" y="3060418"/>
            <a:ext cx="1879424" cy="4751034"/>
          </a:xfrm>
          <a:prstGeom prst="bentConnector3">
            <a:avLst>
              <a:gd name="adj1" fmla="val -121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2E1619-41C4-E59E-E2C5-FFF01B79CA26}"/>
              </a:ext>
            </a:extLst>
          </p:cNvPr>
          <p:cNvSpPr/>
          <p:nvPr/>
        </p:nvSpPr>
        <p:spPr>
          <a:xfrm>
            <a:off x="6470904" y="4754880"/>
            <a:ext cx="4840224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대표적인 </a:t>
            </a:r>
            <a:r>
              <a:rPr lang="en-US" altLang="ko-KR" dirty="0">
                <a:solidFill>
                  <a:srgbClr val="FF0000"/>
                </a:solidFill>
              </a:rPr>
              <a:t>trust</a:t>
            </a:r>
            <a:r>
              <a:rPr lang="ko-KR" altLang="en-US" dirty="0">
                <a:solidFill>
                  <a:srgbClr val="FF0000"/>
                </a:solidFill>
              </a:rPr>
              <a:t> 단어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b="1" u="sng" dirty="0">
                <a:solidFill>
                  <a:srgbClr val="FF0000"/>
                </a:solidFill>
              </a:rPr>
              <a:t>: </a:t>
            </a:r>
            <a:r>
              <a:rPr lang="ko-KR" altLang="en-US" b="1" u="sng" dirty="0">
                <a:solidFill>
                  <a:srgbClr val="FF0000"/>
                </a:solidFill>
              </a:rPr>
              <a:t>책임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정직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진정한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신성한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중대한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믿는</a:t>
            </a:r>
          </a:p>
        </p:txBody>
      </p:sp>
    </p:spTree>
    <p:extLst>
      <p:ext uri="{BB962C8B-B14F-4D97-AF65-F5344CB8AC3E}">
        <p14:creationId xmlns:p14="http://schemas.microsoft.com/office/powerpoint/2010/main" val="400432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대부분의 대통령이 가장 많이 쓴 단어는 ‘국민’  그 다음 ‘경제’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사회’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정부’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세계’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국가’  순으로 빈도가 높음 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(* 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예외적으로 이승만 대통령은 ‘</a:t>
            </a:r>
            <a:r>
              <a:rPr lang="ko-KR" altLang="en-US" sz="16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세계’를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 문재인 대통령은 ‘</a:t>
            </a:r>
            <a:r>
              <a:rPr lang="ko-KR" altLang="en-US" sz="16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경제’를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가장 많이 사용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)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</a:p>
        </p:txBody>
      </p:sp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02 </a:t>
              </a:r>
              <a:r>
                <a:rPr lang="ko-KR" altLang="en-US" sz="2800" b="1" dirty="0">
                  <a:solidFill>
                    <a:schemeClr val="dk1"/>
                  </a:solidFill>
                  <a:latin typeface="+mn-ea"/>
                  <a:ea typeface="+mn-ea"/>
                </a:rPr>
                <a:t>방법론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+mj-ea"/>
                  <a:ea typeface="+mj-ea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+mj-ea"/>
                  <a:ea typeface="+mj-ea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  <a:latin typeface="+mj-ea"/>
                  <a:ea typeface="+mj-ea"/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+mj-ea"/>
                  <a:ea typeface="+mj-ea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+mj-ea"/>
                  <a:ea typeface="+mj-ea"/>
                  <a:cs typeface="Arial"/>
                  <a:sym typeface="Arial"/>
                </a:rPr>
                <a:t>워드클라우드</a:t>
              </a:r>
              <a:endParaRPr dirty="0">
                <a:latin typeface="+mj-ea"/>
                <a:ea typeface="+mj-ea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477804-3EAE-51CC-7516-230B8438C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647365"/>
              </p:ext>
            </p:extLst>
          </p:nvPr>
        </p:nvGraphicFramePr>
        <p:xfrm>
          <a:off x="334962" y="1890846"/>
          <a:ext cx="11520000" cy="477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619">
                  <a:extLst>
                    <a:ext uri="{9D8B030D-6E8A-4147-A177-3AD203B41FA5}">
                      <a16:colId xmlns:a16="http://schemas.microsoft.com/office/drawing/2014/main" val="3265854379"/>
                    </a:ext>
                  </a:extLst>
                </a:gridCol>
                <a:gridCol w="10384381">
                  <a:extLst>
                    <a:ext uri="{9D8B030D-6E8A-4147-A177-3AD203B41FA5}">
                      <a16:colId xmlns:a16="http://schemas.microsoft.com/office/drawing/2014/main" val="2640469921"/>
                    </a:ext>
                  </a:extLst>
                </a:gridCol>
              </a:tblGrid>
              <a:tr h="6514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이승만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‘세계’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라는 단어를 가장 높은 빈도로 썼으며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‘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국민’ 이라는 단어 빈도는 다른 대통령 대비 현격히 낮음</a:t>
                      </a:r>
                      <a:b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대신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‘동포’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단어 빈도가  ‘국민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’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대비 높음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749225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박정희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‘민족’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이라는 단어 빈도가 높으며 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‘조국‘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건설‘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번영’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국력’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등의 단어 빈도가 높음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7752"/>
                  </a:ext>
                </a:extLst>
              </a:tr>
              <a:tr h="6514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최규하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다른 대통령에게서 볼 수 없는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‘헌법’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이라는 단어 빈도가 매우 높으며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그 외에도  ‘안정’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질서‘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협력’ 단어의 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빈도가 높음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443276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전두환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‘본인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’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이라는 단어 빈도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가 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번째로 높음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‘</a:t>
                      </a:r>
                      <a:r>
                        <a:rPr lang="ko-KR" altLang="en-US" b="0" dirty="0" err="1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복지’라는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단어가 처음으로 등장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672381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노태우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‘사람’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 단어가 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번째 빈도 차지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976506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김영삼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‘신한국‘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창조‘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개혁’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단어 가 높은 빈도 차지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94776"/>
                  </a:ext>
                </a:extLst>
              </a:tr>
              <a:tr h="6514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김대중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‘혁명’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이란 단어 빈도가 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번째로 높으며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다른 대통령들은 사용하지 않은 단어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타 대통령이 ‘통일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이라는 단어를 쓴 반면 통일이라는 단어는 보이지 않으며  ‘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남북‘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‘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교류‘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협력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이라는 단어 빈도가 높음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490478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노무현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‘동북아’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단어 빈도가 높으며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한반도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라는 표현도 나타남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. ‘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도약‘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감사’ 의 단어가 유일하게 높은 빈도 순위 등장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898298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이명박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‘기술’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선진화’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존경’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이라는 단어가 높은 빈도로 등장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137465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박근혜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‘행복‘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희망’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이라는 단어가 높은 빈도 순위에 등장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93172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문재인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‘코로나‘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백신‘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방역’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접종‘ 등 코로나 이슈와 관련한 단어가 높은 빈도로 등장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1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56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  <p:pic>
        <p:nvPicPr>
          <p:cNvPr id="3" name="그림 2" descr="텍스트, 폰트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525525DC-8231-4B4E-5358-B169DB3F3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9" y="766559"/>
            <a:ext cx="2139595" cy="2322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6F932-5DD8-4247-49E4-6AA1E8B43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15" y="3072933"/>
            <a:ext cx="2265185" cy="384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69AD7BB7-E48C-72A0-8962-0B56A5F01565}"/>
              </a:ext>
            </a:extLst>
          </p:cNvPr>
          <p:cNvGrpSpPr/>
          <p:nvPr/>
        </p:nvGrpSpPr>
        <p:grpSpPr>
          <a:xfrm>
            <a:off x="3130327" y="771525"/>
            <a:ext cx="2409475" cy="2280488"/>
            <a:chOff x="5194950" y="3693804"/>
            <a:chExt cx="2582594" cy="257938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C073494-4492-A9FA-5D6F-2A0AEF656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50" y="5899775"/>
              <a:ext cx="2530059" cy="373412"/>
            </a:xfrm>
            <a:prstGeom prst="rect">
              <a:avLst/>
            </a:prstGeom>
          </p:spPr>
        </p:pic>
        <p:pic>
          <p:nvPicPr>
            <p:cNvPr id="8" name="그림 7" descr="폰트, 텍스트, 평면도, 도표이(가) 표시된 사진&#10;&#10;자동 생성된 설명">
              <a:extLst>
                <a:ext uri="{FF2B5EF4-FFF2-40B4-BE49-F238E27FC236}">
                  <a16:creationId xmlns:a16="http://schemas.microsoft.com/office/drawing/2014/main" id="{EE5F596F-DAAF-46C6-A089-B7872D2FB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5"/>
            <a:stretch/>
          </p:blipFill>
          <p:spPr>
            <a:xfrm>
              <a:off x="5217002" y="3693804"/>
              <a:ext cx="2560542" cy="2213591"/>
            </a:xfrm>
            <a:prstGeom prst="rect">
              <a:avLst/>
            </a:prstGeom>
          </p:spPr>
        </p:pic>
      </p:grpSp>
      <p:pic>
        <p:nvPicPr>
          <p:cNvPr id="9" name="Picture 12">
            <a:extLst>
              <a:ext uri="{FF2B5EF4-FFF2-40B4-BE49-F238E27FC236}">
                <a16:creationId xmlns:a16="http://schemas.microsoft.com/office/drawing/2014/main" id="{499D7434-ACBA-7EDA-091E-6CBFFE60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27" y="3089390"/>
            <a:ext cx="2265185" cy="373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3086D22-66BD-8EF7-AB91-796EE45C8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303" y="738349"/>
            <a:ext cx="2334330" cy="233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2490C7-7F88-D27E-C802-EC3853B06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05" y="3089390"/>
            <a:ext cx="2280224" cy="372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370A6B0-663C-7CDA-C6BE-8ED4F5B89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23" y="738349"/>
            <a:ext cx="2223450" cy="227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B2C75837-F083-B85F-7123-C44C327B8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23" y="3014638"/>
            <a:ext cx="2144579" cy="372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7EA8ECFC-3F28-DD91-78CE-5127FAD5C6F2}"/>
              </a:ext>
            </a:extLst>
          </p:cNvPr>
          <p:cNvSpPr/>
          <p:nvPr/>
        </p:nvSpPr>
        <p:spPr>
          <a:xfrm>
            <a:off x="586715" y="1470775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94216C-AA36-3DB8-A4EE-C29BA909ECD8}"/>
              </a:ext>
            </a:extLst>
          </p:cNvPr>
          <p:cNvSpPr/>
          <p:nvPr/>
        </p:nvSpPr>
        <p:spPr>
          <a:xfrm>
            <a:off x="3458929" y="2100238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9BE760-944D-5BD3-FF39-513490DFB359}"/>
              </a:ext>
            </a:extLst>
          </p:cNvPr>
          <p:cNvSpPr/>
          <p:nvPr/>
        </p:nvSpPr>
        <p:spPr>
          <a:xfrm>
            <a:off x="6345520" y="2100238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7182D92-9E6A-6DDC-40B0-4E0DC61155A6}"/>
              </a:ext>
            </a:extLst>
          </p:cNvPr>
          <p:cNvSpPr/>
          <p:nvPr/>
        </p:nvSpPr>
        <p:spPr>
          <a:xfrm>
            <a:off x="9391650" y="766557"/>
            <a:ext cx="1680796" cy="8861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5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  <p:pic>
        <p:nvPicPr>
          <p:cNvPr id="2" name="그림 1" descr="텍스트, 폰트, 도표, 평면도이(가) 표시된 사진&#10;&#10;자동 생성된 설명">
            <a:extLst>
              <a:ext uri="{FF2B5EF4-FFF2-40B4-BE49-F238E27FC236}">
                <a16:creationId xmlns:a16="http://schemas.microsoft.com/office/drawing/2014/main" id="{A5E5E064-C770-AD62-3D22-F3648F9CE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26" y="828254"/>
            <a:ext cx="2171982" cy="2093703"/>
          </a:xfrm>
          <a:prstGeom prst="rect">
            <a:avLst/>
          </a:prstGeom>
        </p:spPr>
      </p:pic>
      <p:pic>
        <p:nvPicPr>
          <p:cNvPr id="3" name="그림 2" descr="텍스트, 폰트, 평면도이(가) 표시된 사진&#10;&#10;자동 생성된 설명">
            <a:extLst>
              <a:ext uri="{FF2B5EF4-FFF2-40B4-BE49-F238E27FC236}">
                <a16:creationId xmlns:a16="http://schemas.microsoft.com/office/drawing/2014/main" id="{03067C4E-A73F-2EC0-428C-7DF79A39B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2" y="766558"/>
            <a:ext cx="2171036" cy="229030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575FD39-C6D8-59A8-DF52-2263556AE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4" y="2972952"/>
            <a:ext cx="2101033" cy="392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텍스트, 폰트, 그래픽, 타이포그래피이(가) 표시된 사진&#10;&#10;자동 생성된 설명">
            <a:extLst>
              <a:ext uri="{FF2B5EF4-FFF2-40B4-BE49-F238E27FC236}">
                <a16:creationId xmlns:a16="http://schemas.microsoft.com/office/drawing/2014/main" id="{A65C5089-F106-1751-91BB-8F3BB1BBC6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367" y="844442"/>
            <a:ext cx="2083758" cy="2119892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F994C44-30ED-255A-98DD-905FF96DE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977" y="3005983"/>
            <a:ext cx="2137051" cy="384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7B4FA-6505-19D8-E181-30A3974A0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755" y="2972952"/>
            <a:ext cx="2083758" cy="387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64C3411-479B-95D0-719B-3164903E8A00}"/>
              </a:ext>
            </a:extLst>
          </p:cNvPr>
          <p:cNvGrpSpPr/>
          <p:nvPr/>
        </p:nvGrpSpPr>
        <p:grpSpPr>
          <a:xfrm>
            <a:off x="481657" y="798378"/>
            <a:ext cx="2291372" cy="2258482"/>
            <a:chOff x="758187" y="4199778"/>
            <a:chExt cx="2598681" cy="2677844"/>
          </a:xfrm>
        </p:grpSpPr>
        <p:pic>
          <p:nvPicPr>
            <p:cNvPr id="9" name="그림 8" descr="폰트이(가) 표시된 사진&#10;&#10;자동 생성된 설명">
              <a:extLst>
                <a:ext uri="{FF2B5EF4-FFF2-40B4-BE49-F238E27FC236}">
                  <a16:creationId xmlns:a16="http://schemas.microsoft.com/office/drawing/2014/main" id="{659C8557-EA1E-FD8F-96EF-21A976D59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64" y="4576183"/>
              <a:ext cx="2583404" cy="2301439"/>
            </a:xfrm>
            <a:prstGeom prst="rect">
              <a:avLst/>
            </a:prstGeom>
          </p:spPr>
        </p:pic>
        <p:pic>
          <p:nvPicPr>
            <p:cNvPr id="10" name="그림 9" descr="텍스트, 폰트, 디자인이(가) 표시된 사진&#10;&#10;자동 생성된 설명">
              <a:extLst>
                <a:ext uri="{FF2B5EF4-FFF2-40B4-BE49-F238E27FC236}">
                  <a16:creationId xmlns:a16="http://schemas.microsoft.com/office/drawing/2014/main" id="{B7ED18CD-8138-9266-0CBF-788226A89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18"/>
            <a:stretch/>
          </p:blipFill>
          <p:spPr>
            <a:xfrm>
              <a:off x="758187" y="4199778"/>
              <a:ext cx="2560542" cy="416036"/>
            </a:xfrm>
            <a:prstGeom prst="rect">
              <a:avLst/>
            </a:prstGeom>
          </p:spPr>
        </p:pic>
      </p:grpSp>
      <p:pic>
        <p:nvPicPr>
          <p:cNvPr id="11" name="Picture 8">
            <a:extLst>
              <a:ext uri="{FF2B5EF4-FFF2-40B4-BE49-F238E27FC236}">
                <a16:creationId xmlns:a16="http://schemas.microsoft.com/office/drawing/2014/main" id="{B5A19A28-61DB-7CBD-22C8-E55C2EB1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3102932"/>
            <a:ext cx="2152873" cy="366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16667529-E0E0-2193-C36E-22558F2FE426}"/>
              </a:ext>
            </a:extLst>
          </p:cNvPr>
          <p:cNvSpPr/>
          <p:nvPr/>
        </p:nvSpPr>
        <p:spPr>
          <a:xfrm>
            <a:off x="6261526" y="1171948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1E62E05-255B-5EFF-D61F-7E70CB133C87}"/>
              </a:ext>
            </a:extLst>
          </p:cNvPr>
          <p:cNvSpPr/>
          <p:nvPr/>
        </p:nvSpPr>
        <p:spPr>
          <a:xfrm>
            <a:off x="9283753" y="2138939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ABC1F02-4DAC-BAD2-0F19-49487FCBABEE}"/>
              </a:ext>
            </a:extLst>
          </p:cNvPr>
          <p:cNvSpPr/>
          <p:nvPr/>
        </p:nvSpPr>
        <p:spPr>
          <a:xfrm>
            <a:off x="3344028" y="2188532"/>
            <a:ext cx="17468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AAEB301-EEE3-CBA2-D71E-8DE2438C0A1E}"/>
              </a:ext>
            </a:extLst>
          </p:cNvPr>
          <p:cNvSpPr/>
          <p:nvPr/>
        </p:nvSpPr>
        <p:spPr>
          <a:xfrm>
            <a:off x="558182" y="1941255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4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Words>1202</Words>
  <TotalTime>0</TotalTime>
  <Application>Microsoft Office PowerPoint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SON HYUNYOUNG</dc:creator>
  <dcterms:modified xsi:type="dcterms:W3CDTF">2023-10-20T13:55:30Z</dcterms:modified>
  <dc:title>PowerPoint 프레젠테이션</dc:title>
  <cp:lastModifiedBy>김우영(Kim Wooyoung)</cp:lastModifiedBy>
  <dcterms:created xsi:type="dcterms:W3CDTF">2023-10-18T14:01:43Z</dcterms:created>
  <cp:revision>18</cp:revision>
</cp:coreProperties>
</file>