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Science Jobs Analysis with Pandas from 2020 to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Luis </a:t>
            </a:r>
            <a:r>
              <a:rPr lang="en-US" sz="1600" dirty="0" err="1"/>
              <a:t>garcilazo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DB95-5A91-88F3-DF3E-E04D7DF3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49165"/>
            <a:ext cx="10058400" cy="1450757"/>
          </a:xfrm>
        </p:spPr>
        <p:txBody>
          <a:bodyPr/>
          <a:lstStyle/>
          <a:p>
            <a:r>
              <a:rPr lang="en-US" dirty="0"/>
              <a:t>All job categories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3119-FF48-CFF4-64AD-C1ECA7AC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5CD356-6E99-0452-B27E-BC460870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31" y="1301592"/>
            <a:ext cx="5285825" cy="48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A158-1F67-37DB-CE5C-BAA3FA7F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109"/>
            <a:ext cx="10058400" cy="1450757"/>
          </a:xfrm>
        </p:spPr>
        <p:txBody>
          <a:bodyPr/>
          <a:lstStyle/>
          <a:p>
            <a:r>
              <a:rPr lang="en-US" dirty="0"/>
              <a:t>Average salary per job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A967-01C5-F3A8-39AC-DC1A1B54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EB0A3-FE05-3A44-6D97-5F82CA21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4" y="1657548"/>
            <a:ext cx="6407021" cy="2750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8DA84-335E-F03E-7C7E-20077E80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3" y="1657548"/>
            <a:ext cx="5067086" cy="46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0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DB3-EBF2-82A9-A7E8-173418CB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based in 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DE9F-2512-83A8-A37C-2C2CDA46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74C9-4F60-4F64-FBFD-83CAD2CE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2292372"/>
            <a:ext cx="11094720" cy="3392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90056-E823-177E-0E5A-3B1FA75F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27" y="335027"/>
            <a:ext cx="8181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1CE-764D-E09C-FEB5-FB5868D3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based on residence and company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3873-06FA-CE97-7436-1E1DC3D9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D413E-BE4C-4661-E0A5-809CB6C9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3" y="2108201"/>
            <a:ext cx="10245634" cy="3154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093A7-9852-2BCE-848E-1BC495F6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73" y="2426588"/>
            <a:ext cx="7202941" cy="37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F2D7-9A81-F203-4E63-F0C40558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based on experience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7F4D4-424E-44F9-7E96-3FD887B6B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78863"/>
            <a:ext cx="10058400" cy="1903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A6AE8-8133-B68F-6008-51717C77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229" y="1798162"/>
            <a:ext cx="6488469" cy="44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F2C1-EF68-9D1F-4950-200B3621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based on employment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A3C4-FC00-A171-4521-055D4444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E812E-E903-54B0-0426-26AB1977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74" y="2217185"/>
            <a:ext cx="10811069" cy="208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2B469-2276-63C6-2FE0-FE2DF3FB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45" y="1909887"/>
            <a:ext cx="6415176" cy="44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31BC-7CFE-0B01-371E-3B5B8FE7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based on work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983CE-1A76-28BC-E659-8AEB39C95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87344"/>
            <a:ext cx="10058400" cy="17746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AC286-B298-178D-FF14-854C4406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355" y="1525866"/>
            <a:ext cx="7312469" cy="477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0FC3-B4D5-1FFE-B60D-A50DDC8F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based on company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EDD1-F369-D1B4-525E-0E020550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70DE8-1DC1-D7BC-9CE8-28373621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58259"/>
            <a:ext cx="10739120" cy="1830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CA1D3-F2F6-86E7-4E82-AF93F741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582410"/>
            <a:ext cx="6619875" cy="36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4C4A-1282-FC0A-0ECF-90938F0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salary based on employment type, work setting, and company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D5F3-FAA5-8332-0714-00FA0308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5C1C-E918-4CE6-F8F3-2B4AE4C3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8" y="1870470"/>
            <a:ext cx="7620000" cy="475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51D72B-FBF1-0D8B-6FC9-7838D61A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34" y="1870470"/>
            <a:ext cx="3101340" cy="4496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9D012A-6356-963E-3903-596DFBE0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1678641"/>
            <a:ext cx="10433050" cy="46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A7376-43C3-D418-AC54-8BCB63C7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9356 entries</a:t>
            </a:r>
          </a:p>
          <a:p>
            <a:r>
              <a:rPr lang="en-US" dirty="0"/>
              <a:t>Data from 2020 to 2023</a:t>
            </a:r>
          </a:p>
          <a:p>
            <a:r>
              <a:rPr lang="en-US" dirty="0"/>
              <a:t>12 variables: </a:t>
            </a:r>
            <a:r>
              <a:rPr lang="en-US" dirty="0" err="1"/>
              <a:t>work_year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job_category</a:t>
            </a:r>
            <a:r>
              <a:rPr lang="en-US" dirty="0"/>
              <a:t>, </a:t>
            </a:r>
            <a:r>
              <a:rPr lang="en-US" dirty="0" err="1"/>
              <a:t>salary_currency</a:t>
            </a:r>
            <a:r>
              <a:rPr lang="en-US" dirty="0"/>
              <a:t>, salary, </a:t>
            </a:r>
            <a:r>
              <a:rPr lang="en-US" dirty="0" err="1"/>
              <a:t>salary_in_usd</a:t>
            </a:r>
            <a:r>
              <a:rPr lang="en-US" dirty="0"/>
              <a:t>, </a:t>
            </a:r>
            <a:r>
              <a:rPr lang="en-US" dirty="0" err="1"/>
              <a:t>employee_residence</a:t>
            </a:r>
            <a:r>
              <a:rPr lang="en-US" dirty="0"/>
              <a:t>, </a:t>
            </a:r>
            <a:r>
              <a:rPr lang="en-US" dirty="0" err="1"/>
              <a:t>experience_level</a:t>
            </a:r>
            <a:r>
              <a:rPr lang="en-US" dirty="0"/>
              <a:t>, </a:t>
            </a:r>
            <a:r>
              <a:rPr lang="en-US" dirty="0" err="1"/>
              <a:t>employment_type</a:t>
            </a:r>
            <a:r>
              <a:rPr lang="en-US" dirty="0"/>
              <a:t>, </a:t>
            </a:r>
            <a:r>
              <a:rPr lang="en-US" dirty="0" err="1"/>
              <a:t>work_setting</a:t>
            </a:r>
            <a:r>
              <a:rPr lang="en-US" dirty="0"/>
              <a:t>, </a:t>
            </a:r>
            <a:r>
              <a:rPr lang="en-US" dirty="0" err="1"/>
              <a:t>company_location</a:t>
            </a:r>
            <a:r>
              <a:rPr lang="en-US" dirty="0"/>
              <a:t>, </a:t>
            </a:r>
            <a:r>
              <a:rPr lang="en-US" dirty="0" err="1"/>
              <a:t>company_size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D2C4B-BC32-1ED8-4D48-D53F9DD5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78" y="4686494"/>
            <a:ext cx="7705725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30B9D-1123-B079-D8E1-0A858B43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354" y="729926"/>
            <a:ext cx="62388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1DE6-F20E-37EC-3E69-BA4BEE7E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28F4-15A5-B872-BB29-D0984208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1DA3F-093A-EC25-CB60-FD4BF645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87153"/>
            <a:ext cx="10353675" cy="298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0B660-FE33-FA0E-4065-8783EFBB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79" y="1011981"/>
            <a:ext cx="6238861" cy="48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2EF8-6B90-ECCB-A7AA-144DF440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94" y="363159"/>
            <a:ext cx="10230083" cy="1450757"/>
          </a:xfrm>
        </p:spPr>
        <p:txBody>
          <a:bodyPr/>
          <a:lstStyle/>
          <a:p>
            <a:r>
              <a:rPr lang="en-US" dirty="0"/>
              <a:t>Average salary per year and job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D92E3-6AB9-5BB7-A545-47931A156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94" y="2008674"/>
            <a:ext cx="9518868" cy="3760788"/>
          </a:xfrm>
        </p:spPr>
      </p:pic>
    </p:spTree>
    <p:extLst>
      <p:ext uri="{BB962C8B-B14F-4D97-AF65-F5344CB8AC3E}">
        <p14:creationId xmlns:p14="http://schemas.microsoft.com/office/powerpoint/2010/main" val="282964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7CFA-DAF2-31B9-8269-A5E7EA0A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job titles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1E8F8-280D-80BE-6C3A-75765FDC6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38" y="2114421"/>
            <a:ext cx="9177042" cy="3760788"/>
          </a:xfrm>
        </p:spPr>
      </p:pic>
    </p:spTree>
    <p:extLst>
      <p:ext uri="{BB962C8B-B14F-4D97-AF65-F5344CB8AC3E}">
        <p14:creationId xmlns:p14="http://schemas.microsoft.com/office/powerpoint/2010/main" val="31142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8EF2-ECA4-4442-6F2C-DA1153F1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Most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F724-CD69-398E-7F44-123155DC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3E56F-43A4-0332-3A5D-C3C54602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30" y="2108201"/>
            <a:ext cx="4295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7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6C9C-E62B-00C2-DF56-1FD721EA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titles ordered by most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7747F-426E-BEB0-99EA-A64CD2F00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04" y="1983491"/>
            <a:ext cx="7211277" cy="4587906"/>
          </a:xfrm>
        </p:spPr>
      </p:pic>
    </p:spTree>
    <p:extLst>
      <p:ext uri="{BB962C8B-B14F-4D97-AF65-F5344CB8AC3E}">
        <p14:creationId xmlns:p14="http://schemas.microsoft.com/office/powerpoint/2010/main" val="302014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A349-3B1E-3A46-0A3C-73B4916E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titles ordered by least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66552-6ADD-09EF-5E92-86F4C60D2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455" y="2045996"/>
            <a:ext cx="6437548" cy="3760788"/>
          </a:xfrm>
        </p:spPr>
      </p:pic>
    </p:spTree>
    <p:extLst>
      <p:ext uri="{BB962C8B-B14F-4D97-AF65-F5344CB8AC3E}">
        <p14:creationId xmlns:p14="http://schemas.microsoft.com/office/powerpoint/2010/main" val="9519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06C0-E4AB-FF70-7FD4-C166F010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for the10</a:t>
            </a:r>
            <a:r>
              <a:rPr lang="en-US" baseline="30000" dirty="0"/>
              <a:t>th</a:t>
            </a:r>
            <a:r>
              <a:rPr lang="en-US" dirty="0"/>
              <a:t> most common job titles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48211-90D2-FA43-0692-B19F6E771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42016"/>
            <a:ext cx="10058400" cy="3093155"/>
          </a:xfrm>
        </p:spPr>
      </p:pic>
    </p:spTree>
    <p:extLst>
      <p:ext uri="{BB962C8B-B14F-4D97-AF65-F5344CB8AC3E}">
        <p14:creationId xmlns:p14="http://schemas.microsoft.com/office/powerpoint/2010/main" val="3263545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{0F4468AC-E1F6-427E-BA67-1A57EA5A3446}tf22712842_win32</Template>
  <TotalTime>183</TotalTime>
  <Words>169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Bookman Old Style</vt:lpstr>
      <vt:lpstr>Calibri</vt:lpstr>
      <vt:lpstr>Franklin Gothic Book</vt:lpstr>
      <vt:lpstr>Custom</vt:lpstr>
      <vt:lpstr>Data Science Jobs Analysis with Pandas from 2020 to 2023</vt:lpstr>
      <vt:lpstr>The Data Set</vt:lpstr>
      <vt:lpstr>Average salary per year</vt:lpstr>
      <vt:lpstr>Average salary per year and job title</vt:lpstr>
      <vt:lpstr>Frequency of job titles</vt:lpstr>
      <vt:lpstr>10 Most Common</vt:lpstr>
      <vt:lpstr>Job titles ordered by most salary</vt:lpstr>
      <vt:lpstr>Job titles ordered by least salary</vt:lpstr>
      <vt:lpstr>Average salary for the10th most common job titles</vt:lpstr>
      <vt:lpstr>All job categories included</vt:lpstr>
      <vt:lpstr>Average salary per job category</vt:lpstr>
      <vt:lpstr>Average salary based in currency</vt:lpstr>
      <vt:lpstr>Average salary based on residence and company location</vt:lpstr>
      <vt:lpstr>Average salary based on experience level</vt:lpstr>
      <vt:lpstr>Average salary based on employment type</vt:lpstr>
      <vt:lpstr>Average salary based on work setting</vt:lpstr>
      <vt:lpstr>Average salary based on company size</vt:lpstr>
      <vt:lpstr>Average salary based on employment type, work setting, and company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Jobs Analysis with Pandas from 2020 to 2023</dc:title>
  <dc:creator>Luis David Garcilazo Medrano</dc:creator>
  <cp:lastModifiedBy>Luis David Garcilazo Medrano</cp:lastModifiedBy>
  <cp:revision>2</cp:revision>
  <dcterms:created xsi:type="dcterms:W3CDTF">2024-04-23T06:39:54Z</dcterms:created>
  <dcterms:modified xsi:type="dcterms:W3CDTF">2024-04-23T18:08:28Z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