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>
        <p:guide orient="horz" pos="16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2e6d0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2e6d0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11179589751575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attes.cnpq.br/4919443884503279" TargetMode="External"/><Relationship Id="rId4" Type="http://schemas.openxmlformats.org/officeDocument/2006/relationships/hyperlink" Target="http://lattes.cnpq.br/12072028172577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635" y="-2540"/>
            <a:ext cx="1839595" cy="169164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38761D"/>
                </a:solidFill>
              </a:rPr>
              <a:t>Quais os tipos de usuários estarão no projeto?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1000" dirty="0">
                <a:solidFill>
                  <a:schemeClr val="tx1"/>
                </a:solidFill>
              </a:rPr>
              <a:t>Dono de rifa</a:t>
            </a:r>
            <a:r>
              <a:rPr lang="pt-BR" altLang="en-US" sz="1000" dirty="0">
                <a:solidFill>
                  <a:schemeClr val="tx1"/>
                </a:solidFill>
              </a:rPr>
              <a:t>;</a:t>
            </a:r>
            <a:endParaRPr lang="pt-B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1000" dirty="0">
                <a:solidFill>
                  <a:schemeClr val="tx1"/>
                </a:solidFill>
              </a:rPr>
              <a:t>Colocador</a:t>
            </a:r>
            <a:r>
              <a:rPr lang="pt-BR" altLang="en-US" sz="1000" dirty="0">
                <a:solidFill>
                  <a:schemeClr val="tx1"/>
                </a:solidFill>
              </a:rPr>
              <a:t>;</a:t>
            </a:r>
            <a:endParaRPr lang="en-US" altLang="pt-B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Fornecedor</a:t>
            </a:r>
            <a:r>
              <a:rPr lang="pt-BR" altLang="en-US" sz="1000" dirty="0">
                <a:solidFill>
                  <a:schemeClr val="tx1"/>
                </a:solidFill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Outros</a:t>
            </a:r>
            <a:r>
              <a:rPr lang="pt-BR" altLang="en-US" sz="1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1" name="Google Shape;61;p14"/>
          <p:cNvSpPr/>
          <p:nvPr/>
        </p:nvSpPr>
        <p:spPr>
          <a:xfrm>
            <a:off x="1835785" y="-2540"/>
            <a:ext cx="1823085" cy="169291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38761D"/>
                </a:solidFill>
              </a:rPr>
              <a:t>Contribuições esperadas da ferramenta:</a:t>
            </a:r>
            <a:endParaRPr sz="1000" b="1">
              <a:solidFill>
                <a:srgbClr val="38761D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892165" y="-2540"/>
            <a:ext cx="1634490" cy="117411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9900"/>
                </a:solidFill>
              </a:rPr>
              <a:t>Desafios e Riscos do app/sistema:</a:t>
            </a:r>
            <a:endParaRPr sz="1000" b="1">
              <a:solidFill>
                <a:srgbClr val="FF9900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506970" y="-2540"/>
            <a:ext cx="1633855" cy="349123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FF9900"/>
                </a:solidFill>
              </a:rPr>
              <a:t>Quais análises estatísticas e estratégicas podem ser feitas com o uso do app/sistema?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b="1" dirty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Quantidade dos profissionais envolvidos na rifa;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Informações pessoais dos profissionais envolvidos na rifa;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Cargo dos profissionais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envolvidos na rifa.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657600" y="-2540"/>
            <a:ext cx="2233930" cy="349123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0000FF"/>
                </a:solidFill>
              </a:rPr>
              <a:t>Objetivo Geral do App/sistema: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" dirty="0">
                <a:solidFill>
                  <a:schemeClr val="tx1"/>
                </a:solidFill>
              </a:rPr>
              <a:t>Aplicativo com intuito de informatizar informações de cadastro vendedores viajantes(Rifeiros), dados de estoque e anotação de vendas, com intuito de otimizar esses processos.</a:t>
            </a:r>
          </a:p>
        </p:txBody>
      </p:sp>
      <p:sp>
        <p:nvSpPr>
          <p:cNvPr id="65" name="Google Shape;65;p14"/>
          <p:cNvSpPr/>
          <p:nvPr/>
        </p:nvSpPr>
        <p:spPr>
          <a:xfrm>
            <a:off x="5900420" y="1170940"/>
            <a:ext cx="1603375" cy="114998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9900"/>
                </a:solidFill>
              </a:rPr>
              <a:t>Desafios e Riscos das análises de dados que serão viabilizadas:</a:t>
            </a:r>
            <a:endParaRPr sz="1000" b="1">
              <a:solidFill>
                <a:srgbClr val="FF99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892165" y="2320925"/>
            <a:ext cx="1614170" cy="11677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9900"/>
                </a:solidFill>
              </a:rPr>
              <a:t>Desafios e Riscos da(s) Ferramenta(s):</a:t>
            </a:r>
            <a:endParaRPr sz="1000" b="1">
              <a:solidFill>
                <a:srgbClr val="FF9900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3703955"/>
            <a:ext cx="3658235" cy="1439545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9900FF"/>
                </a:solidFill>
              </a:rPr>
              <a:t>Quais os trabalhos relacionados a esta proposta?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tx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909400" y="3488650"/>
            <a:ext cx="3234600" cy="1654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9900FF"/>
                </a:solidFill>
              </a:rPr>
              <a:t>Referências Científicas para a(s) Ferramenta(s</a:t>
            </a:r>
            <a:r>
              <a:rPr lang="pt-BR" sz="1000" b="1" dirty="0" smtClean="0">
                <a:solidFill>
                  <a:srgbClr val="9900FF"/>
                </a:solidFill>
              </a:rPr>
              <a:t>):</a:t>
            </a:r>
            <a:endParaRPr lang="en-US" dirty="0"/>
          </a:p>
          <a:p>
            <a:r>
              <a:rPr lang="en-US" sz="1000" dirty="0" smtClean="0"/>
              <a:t>MEDEIROS,Ernani.DesenvolvendosoftwarecomUML2.0.SãoPaulo:PearsonEducation,2004. </a:t>
            </a:r>
            <a:endParaRPr lang="en-US" dirty="0"/>
          </a:p>
          <a:p>
            <a:r>
              <a:rPr lang="en-US" sz="1000" dirty="0"/>
              <a:t>PRESSMAN,Roger;MAXIM,Bruce.Engenhariadesoftware:umaabordagemprofissional.8a.Ed.Bookman,2016</a:t>
            </a:r>
            <a:r>
              <a:rPr lang="en-US" sz="1000" dirty="0" smtClean="0"/>
              <a:t>.</a:t>
            </a:r>
            <a:endParaRPr lang="en-US" dirty="0"/>
          </a:p>
          <a:p>
            <a:r>
              <a:rPr lang="en-US" sz="1000" dirty="0"/>
              <a:t>RAMAKRISHNAN,Raghu;GEHRKE,Johannes.Sistemasdegerenciamentodebancosdedados.3.edição.PortoAlegre:Bookman,2007.</a:t>
            </a:r>
          </a:p>
          <a:p>
            <a:r>
              <a:rPr lang="en-US" dirty="0"/>
              <a:t>	</a:t>
            </a:r>
          </a:p>
          <a:p>
            <a:endParaRPr lang="en-US" sz="1000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9900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657900" y="3488650"/>
            <a:ext cx="2251500" cy="1654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9900FF"/>
                </a:solidFill>
              </a:rPr>
              <a:t>Referências Científicas para o problema:</a:t>
            </a:r>
            <a:endParaRPr sz="1000" b="1">
              <a:solidFill>
                <a:srgbClr val="9900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-635" y="1702435"/>
            <a:ext cx="3663315" cy="131826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38761D"/>
                </a:solidFill>
              </a:rPr>
              <a:t>Quais os casos de uso estarão no projeto?</a:t>
            </a:r>
            <a:endParaRPr sz="1000" b="1">
              <a:solidFill>
                <a:srgbClr val="38761D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125100" y="4547700"/>
            <a:ext cx="30189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 err="1">
                <a:solidFill>
                  <a:srgbClr val="666666"/>
                </a:solidFill>
              </a:rPr>
              <a:t>Template</a:t>
            </a:r>
            <a:r>
              <a:rPr lang="pt-BR" sz="600" dirty="0">
                <a:solidFill>
                  <a:srgbClr val="666666"/>
                </a:solidFill>
              </a:rPr>
              <a:t> desenvolvido por</a:t>
            </a:r>
            <a:endParaRPr sz="600" dirty="0">
              <a:solidFill>
                <a:srgbClr val="666666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>
                <a:solidFill>
                  <a:srgbClr val="666666"/>
                </a:solidFill>
              </a:rPr>
              <a:t>Prof.  Dr. Flávio Souza </a:t>
            </a:r>
            <a:r>
              <a:rPr lang="pt-BR" sz="600" b="1" dirty="0">
                <a:solidFill>
                  <a:srgbClr val="666666"/>
                </a:solidFill>
              </a:rPr>
              <a:t>Lattes:</a:t>
            </a:r>
            <a:r>
              <a:rPr lang="pt-BR" sz="600" dirty="0">
                <a:solidFill>
                  <a:srgbClr val="666666"/>
                </a:solidFill>
              </a:rPr>
              <a:t> </a:t>
            </a:r>
            <a:r>
              <a:rPr lang="pt-BR" sz="600" dirty="0">
                <a:solidFill>
                  <a:srgbClr val="666666"/>
                </a:solidFill>
                <a:uFill>
                  <a:noFill/>
                </a:uFill>
                <a:hlinkClick r:id="rId3"/>
              </a:rPr>
              <a:t>http://lattes.cnpq.br/4111795897515753</a:t>
            </a:r>
            <a:r>
              <a:rPr lang="pt-BR" sz="600" dirty="0">
                <a:solidFill>
                  <a:srgbClr val="666666"/>
                </a:solidFill>
              </a:rPr>
              <a:t>  </a:t>
            </a:r>
            <a:endParaRPr sz="600" dirty="0">
              <a:solidFill>
                <a:srgbClr val="666666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>
                <a:solidFill>
                  <a:srgbClr val="666666"/>
                </a:solidFill>
              </a:rPr>
              <a:t>Profa. </a:t>
            </a:r>
            <a:r>
              <a:rPr lang="pt-BR" sz="600" dirty="0" err="1">
                <a:solidFill>
                  <a:srgbClr val="666666"/>
                </a:solidFill>
              </a:rPr>
              <a:t>Msc</a:t>
            </a:r>
            <a:r>
              <a:rPr lang="pt-BR" sz="600" dirty="0">
                <a:solidFill>
                  <a:srgbClr val="666666"/>
                </a:solidFill>
              </a:rPr>
              <a:t> Rafaela Moreira </a:t>
            </a:r>
            <a:r>
              <a:rPr lang="pt-BR" sz="600" b="1" dirty="0">
                <a:solidFill>
                  <a:srgbClr val="666666"/>
                </a:solidFill>
              </a:rPr>
              <a:t>Lattes:</a:t>
            </a:r>
            <a:r>
              <a:rPr lang="pt-BR" sz="600" dirty="0">
                <a:solidFill>
                  <a:srgbClr val="666666"/>
                </a:solidFill>
              </a:rPr>
              <a:t> </a:t>
            </a:r>
            <a:r>
              <a:rPr lang="pt-BR" sz="600" dirty="0">
                <a:solidFill>
                  <a:srgbClr val="666666"/>
                </a:solidFill>
                <a:uFill>
                  <a:noFill/>
                </a:uFill>
                <a:hlinkClick r:id="rId4"/>
              </a:rPr>
              <a:t>http://lattes.cnpq.br/1207202817257723</a:t>
            </a:r>
            <a:endParaRPr sz="600" dirty="0">
              <a:solidFill>
                <a:srgbClr val="666666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>
                <a:solidFill>
                  <a:srgbClr val="666666"/>
                </a:solidFill>
              </a:rPr>
              <a:t>Profa. </a:t>
            </a:r>
            <a:r>
              <a:rPr lang="pt-BR" sz="600" dirty="0" err="1">
                <a:solidFill>
                  <a:srgbClr val="666666"/>
                </a:solidFill>
              </a:rPr>
              <a:t>Dra</a:t>
            </a:r>
            <a:r>
              <a:rPr lang="pt-BR" sz="600" dirty="0">
                <a:solidFill>
                  <a:srgbClr val="666666"/>
                </a:solidFill>
              </a:rPr>
              <a:t> Samara Leal </a:t>
            </a:r>
            <a:r>
              <a:rPr lang="pt-BR" sz="600" b="1" dirty="0">
                <a:solidFill>
                  <a:srgbClr val="666666"/>
                </a:solidFill>
              </a:rPr>
              <a:t>Lattes:</a:t>
            </a:r>
            <a:r>
              <a:rPr lang="pt-BR" sz="600" dirty="0">
                <a:solidFill>
                  <a:srgbClr val="666666"/>
                </a:solidFill>
              </a:rPr>
              <a:t> </a:t>
            </a:r>
            <a:r>
              <a:rPr lang="pt-BR" sz="600" dirty="0">
                <a:solidFill>
                  <a:srgbClr val="666666"/>
                </a:solidFill>
                <a:uFill>
                  <a:noFill/>
                </a:uFill>
                <a:hlinkClick r:id="rId5"/>
              </a:rPr>
              <a:t>http://lattes.cnpq.br/4919443884503279</a:t>
            </a:r>
            <a:endParaRPr sz="600" dirty="0"/>
          </a:p>
        </p:txBody>
      </p:sp>
      <p:sp>
        <p:nvSpPr>
          <p:cNvPr id="73" name="Google Shape;73;p14"/>
          <p:cNvSpPr/>
          <p:nvPr/>
        </p:nvSpPr>
        <p:spPr>
          <a:xfrm>
            <a:off x="-635" y="3032760"/>
            <a:ext cx="3662680" cy="671195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38761D"/>
                </a:solidFill>
              </a:rPr>
              <a:t>Quais os dados são administrados no projeto?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Dados de dono de rifa; fonecedor ; colocador; outros; vendas;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</a:rPr>
              <a:t>produtos. 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1848168" y="516890"/>
            <a:ext cx="181419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pt-BR" sz="1000"/>
              <a:t>Informatização de cadastros</a:t>
            </a:r>
          </a:p>
          <a:p>
            <a:pPr algn="ctr"/>
            <a:r>
              <a:rPr lang="en-US" altLang="pt-BR" sz="1000"/>
              <a:t> de cliente</a:t>
            </a:r>
            <a:r>
              <a:rPr lang="pt-BR" altLang="en-US" sz="1000"/>
              <a:t>s;</a:t>
            </a:r>
            <a:endParaRPr lang="en-US" altLang="pt-BR" sz="1000"/>
          </a:p>
          <a:p>
            <a:pPr algn="ctr"/>
            <a:endParaRPr lang="en-US" altLang="pt-BR" sz="1000"/>
          </a:p>
          <a:p>
            <a:pPr algn="ctr"/>
            <a:r>
              <a:rPr lang="en-US" altLang="pt-BR" sz="1000"/>
              <a:t>Informatização de cadastros </a:t>
            </a:r>
          </a:p>
          <a:p>
            <a:pPr algn="ctr"/>
            <a:r>
              <a:rPr lang="en-US" altLang="pt-BR" sz="1000"/>
              <a:t>de produtos</a:t>
            </a:r>
            <a:r>
              <a:rPr lang="pt-BR" altLang="en-US" sz="1000"/>
              <a:t>;</a:t>
            </a:r>
            <a:endParaRPr lang="en-US" altLang="pt-BR" sz="1000"/>
          </a:p>
          <a:p>
            <a:pPr algn="ctr"/>
            <a:endParaRPr lang="en-US" altLang="pt-BR" sz="1000"/>
          </a:p>
          <a:p>
            <a:pPr algn="ctr"/>
            <a:r>
              <a:rPr lang="en-US" altLang="pt-BR" sz="1000"/>
              <a:t>Otimizar vendas</a:t>
            </a:r>
            <a:r>
              <a:rPr lang="pt-BR" altLang="en-US" sz="1000"/>
              <a:t>.</a:t>
            </a:r>
            <a:endParaRPr lang="en-US" altLang="pt-BR" sz="1000"/>
          </a:p>
          <a:p>
            <a:pPr algn="ctr"/>
            <a:endParaRPr lang="en-US" altLang="pt-BR" sz="1000"/>
          </a:p>
        </p:txBody>
      </p:sp>
      <p:sp>
        <p:nvSpPr>
          <p:cNvPr id="3" name="Caixa de Texto 2"/>
          <p:cNvSpPr txBox="1"/>
          <p:nvPr/>
        </p:nvSpPr>
        <p:spPr>
          <a:xfrm>
            <a:off x="20320" y="2007870"/>
            <a:ext cx="3642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pt-BR" sz="1000"/>
              <a:t>Realizar login; anota</a:t>
            </a:r>
            <a:r>
              <a:rPr lang="pt-BR" altLang="pt-BR" sz="1000"/>
              <a:t>ção de vemda</a:t>
            </a:r>
            <a:r>
              <a:rPr lang="en-US" altLang="pt-BR" sz="1000"/>
              <a:t>; pesquisar venda;</a:t>
            </a:r>
          </a:p>
          <a:p>
            <a:pPr algn="ctr"/>
            <a:r>
              <a:rPr lang="en-US" altLang="pt-BR" sz="1000"/>
              <a:t>configura</a:t>
            </a:r>
            <a:r>
              <a:rPr lang="pt-BR" altLang="pt-BR" sz="1000"/>
              <a:t>ções; ajuda; perfil; alterar perfil; sair da conta;</a:t>
            </a:r>
          </a:p>
          <a:p>
            <a:pPr algn="ctr"/>
            <a:r>
              <a:rPr lang="pt-BR" altLang="pt-BR" sz="1000"/>
              <a:t>confirmar saída; gerenciar estoque; adicionar produto; salvar </a:t>
            </a:r>
          </a:p>
          <a:p>
            <a:pPr algn="ctr"/>
            <a:r>
              <a:rPr lang="pt-BR" altLang="pt-BR" sz="1000"/>
              <a:t>no estoque.</a:t>
            </a:r>
          </a:p>
        </p:txBody>
      </p:sp>
      <p:sp>
        <p:nvSpPr>
          <p:cNvPr id="5" name="Caixa de Texto 4"/>
          <p:cNvSpPr txBox="1"/>
          <p:nvPr/>
        </p:nvSpPr>
        <p:spPr>
          <a:xfrm>
            <a:off x="5909310" y="384810"/>
            <a:ext cx="16002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800"/>
              <a:t>Gerenciar de forma</a:t>
            </a:r>
          </a:p>
          <a:p>
            <a:pPr algn="ctr"/>
            <a:r>
              <a:rPr lang="pt-BR" altLang="en-US" sz="800"/>
              <a:t>segura as infromações</a:t>
            </a:r>
          </a:p>
          <a:p>
            <a:pPr algn="ctr"/>
            <a:r>
              <a:rPr lang="pt-BR" altLang="en-US" sz="800"/>
              <a:t>de cadastro dos usúarios;</a:t>
            </a:r>
          </a:p>
          <a:p>
            <a:pPr algn="ctr"/>
            <a:endParaRPr lang="pt-BR" altLang="en-US" sz="800"/>
          </a:p>
          <a:p>
            <a:pPr algn="ctr"/>
            <a:r>
              <a:rPr lang="pt-BR" altLang="en-US" sz="800"/>
              <a:t>Adaptação ao desenvolvimento</a:t>
            </a:r>
          </a:p>
          <a:p>
            <a:pPr algn="ctr"/>
            <a:r>
              <a:rPr lang="pt-BR" altLang="en-US" sz="800"/>
              <a:t>mobile;</a:t>
            </a:r>
          </a:p>
          <a:p>
            <a:pPr algn="ctr"/>
            <a:endParaRPr lang="pt-BR" altLang="en-US" sz="800"/>
          </a:p>
        </p:txBody>
      </p:sp>
      <p:sp>
        <p:nvSpPr>
          <p:cNvPr id="6" name="Caixa de Texto 5"/>
          <p:cNvSpPr txBox="1"/>
          <p:nvPr/>
        </p:nvSpPr>
        <p:spPr>
          <a:xfrm>
            <a:off x="5908040" y="1701800"/>
            <a:ext cx="1612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00"/>
              <a:t>Recepção de dados por</a:t>
            </a:r>
          </a:p>
          <a:p>
            <a:pPr algn="ctr"/>
            <a:r>
              <a:rPr lang="pt-BR" altLang="en-US" sz="1000"/>
              <a:t>locais e sistemas diferentes.</a:t>
            </a:r>
          </a:p>
        </p:txBody>
      </p:sp>
      <p:sp>
        <p:nvSpPr>
          <p:cNvPr id="7" name="Caixa de Texto 6"/>
          <p:cNvSpPr txBox="1"/>
          <p:nvPr/>
        </p:nvSpPr>
        <p:spPr>
          <a:xfrm>
            <a:off x="5895975" y="2785110"/>
            <a:ext cx="16052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00"/>
              <a:t>Aprendizado da framework</a:t>
            </a:r>
          </a:p>
          <a:p>
            <a:pPr algn="ctr"/>
            <a:r>
              <a:rPr lang="pt-BR" altLang="en-US" sz="1000"/>
              <a:t>Xamarim,</a:t>
            </a:r>
          </a:p>
        </p:txBody>
      </p:sp>
      <p:sp>
        <p:nvSpPr>
          <p:cNvPr id="9" name="Caixa de Texto 8"/>
          <p:cNvSpPr txBox="1"/>
          <p:nvPr/>
        </p:nvSpPr>
        <p:spPr>
          <a:xfrm>
            <a:off x="3657600" y="3969385"/>
            <a:ext cx="22332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800"/>
              <a:t>JORNAL CIDADE. Livro mostra a importância histórica dos “rifeiros” em Lagoa da Prata.</a:t>
            </a:r>
          </a:p>
          <a:p>
            <a:pPr algn="ctr"/>
            <a:r>
              <a:rPr lang="pt-BR" altLang="en-US" sz="800"/>
              <a:t> Disponível em: </a:t>
            </a:r>
          </a:p>
          <a:p>
            <a:pPr algn="ctr"/>
            <a:r>
              <a:rPr lang="pt-BR" altLang="en-US" sz="800"/>
              <a:t>&lt;https://www.jornalcidademg.com.br/livro-mostra-a-importancia-historica-dos-rifeiros-em-lagoa-da-prata/&gt;.</a:t>
            </a:r>
          </a:p>
          <a:p>
            <a:pPr algn="ctr"/>
            <a:r>
              <a:rPr lang="pt-BR" altLang="en-US" sz="800"/>
              <a:t> Acesso em 15 out 2021.</a:t>
            </a:r>
          </a:p>
        </p:txBody>
      </p:sp>
      <p:sp>
        <p:nvSpPr>
          <p:cNvPr id="8" name="Caixa de Texto 7"/>
          <p:cNvSpPr txBox="1"/>
          <p:nvPr/>
        </p:nvSpPr>
        <p:spPr>
          <a:xfrm>
            <a:off x="572135" y="3971925"/>
            <a:ext cx="2513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pt-BR" sz="600">
                <a:sym typeface="+mn-ea"/>
              </a:rPr>
              <a:t>-</a:t>
            </a:r>
            <a:r>
              <a:rPr lang="pt-BR" altLang="en-US" sz="600">
                <a:sym typeface="+mn-ea"/>
              </a:rPr>
              <a:t>Unifaccamp, computação. Desenvolvimento de aplicativo de vendas para dispositivos móveis com sistema Android (Relatório de Atividade Técnica Profissional. Disponível em: https://www.researchgate.net/publication/272887308_Desenvolvimento_de_aplicativo_de_vendas_para_dispositivos_moveis_com_sistema_Android_Relatorio_de_Atividade_Tecnica_Profissional. Acesso em: 02 Dezembro 2013</a:t>
            </a:r>
          </a:p>
          <a:p>
            <a:pPr algn="l"/>
            <a:endParaRPr lang="pt-BR" altLang="en-US" sz="600"/>
          </a:p>
          <a:p>
            <a:pPr algn="l"/>
            <a:r>
              <a:rPr lang="en-US" altLang="pt-BR" sz="600"/>
              <a:t>-Office, Microsoft. Micrsoft Execel. Versão 2019 (16.0). Disponível em: &lt;https://www.office.com/launch/excel?ui=pt-BR&amp;rs=BR&amp;auth=1&gt; . 24 de setembro de 2018.</a:t>
            </a:r>
          </a:p>
          <a:p>
            <a:pPr algn="l"/>
            <a:endParaRPr lang="en-US" altLang="pt-BR"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391</Words>
  <Application>Microsoft Office PowerPoint</Application>
  <PresentationFormat>Apresentação na tela (16:9)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Hewerton Santiago</dc:creator>
  <cp:lastModifiedBy>usuario</cp:lastModifiedBy>
  <cp:revision>6</cp:revision>
  <dcterms:created xsi:type="dcterms:W3CDTF">2021-11-21T17:08:00Z</dcterms:created>
  <dcterms:modified xsi:type="dcterms:W3CDTF">2021-11-25T21:23:17Z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3EA281D37A92459F9B668A7ABB6FC03C</vt:lpwstr>
  </property>
  <property fmtid="{D5CDD505-2E9C-101B-9397-08002B2CF9AE}" pid="3" name="KSOProductBuildVer">
    <vt:lpwstr>1046-11.2.0.10382</vt:lpwstr>
  </property>
</Properties>
</file>