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13261"/>
            <a:ext cx="6019800" cy="1325563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0E659B"/>
                </a:solidFill>
              </a:rPr>
              <a:t>Navigating Tech Trends: Unveiling Insights through Data Analysis and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Luis A. Gil Lares</a:t>
            </a:r>
          </a:p>
          <a:p>
            <a:pPr marL="0" indent="0">
              <a:buNone/>
            </a:pPr>
            <a:r>
              <a:rPr lang="en-US" dirty="0"/>
              <a:t>February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1"/>
            <a:ext cx="7068725" cy="142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https://github.com/luisgil1989/IBM-Coursera-Data-Analytics-capstone-project/blob/main/IBM%20Data%20analytics%20project%20Cognis%20Dashboard.pdf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96719-7DD0-E03E-776E-092B8818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79" y="1531484"/>
            <a:ext cx="7840888" cy="4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3BBE2-E913-A760-7A2F-E8415E8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408673"/>
            <a:ext cx="8150578" cy="47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40FF9-811C-C533-C332-AAE50A84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00" y="1486306"/>
            <a:ext cx="7653999" cy="48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Reskilling Workers:</a:t>
            </a:r>
          </a:p>
          <a:p>
            <a:pPr marL="0" indent="0">
              <a:buNone/>
            </a:pPr>
            <a:r>
              <a:rPr lang="en-US" dirty="0"/>
              <a:t>Addressing the need to reskill workers to keep pace with evolving technology trends, ensuring workforce readiness and organizational adaptability.</a:t>
            </a:r>
          </a:p>
          <a:p>
            <a:r>
              <a:rPr lang="en-US" b="1" dirty="0"/>
              <a:t>Gender Equality:</a:t>
            </a:r>
          </a:p>
          <a:p>
            <a:pPr marL="0" indent="0">
              <a:buNone/>
            </a:pPr>
            <a:r>
              <a:rPr lang="en-US" dirty="0"/>
              <a:t>Exploring strategies to promote gender equality and diversity in the tech industry, fostering inclusive workplaces and leveraging diverse perspectives for innovation.</a:t>
            </a:r>
          </a:p>
          <a:p>
            <a:r>
              <a:rPr lang="en-US" b="1" dirty="0"/>
              <a:t>Adaptation of New Technology:</a:t>
            </a:r>
          </a:p>
          <a:p>
            <a:pPr marL="0" indent="0">
              <a:buNone/>
            </a:pPr>
            <a:r>
              <a:rPr lang="en-US" dirty="0"/>
              <a:t>Discussing challenges and opportunities associated with the adoption of new technologies, including implementation strategies, overcoming resistance, and managing transitions.</a:t>
            </a:r>
          </a:p>
          <a:p>
            <a:r>
              <a:rPr lang="en-US" b="1" dirty="0"/>
              <a:t>Using Popular Platforms:</a:t>
            </a:r>
          </a:p>
          <a:p>
            <a:pPr marL="0" indent="0">
              <a:buNone/>
            </a:pPr>
            <a:r>
              <a:rPr lang="en-US" dirty="0"/>
              <a:t>Examining the benefits and considerations of leveraging popular platforms and tools in technology projects, optimizing efficiency, and staying aligned with industry standards.</a:t>
            </a:r>
          </a:p>
          <a:p>
            <a:r>
              <a:rPr lang="en-US" b="1" dirty="0"/>
              <a:t>Hiring New Tech Workers:</a:t>
            </a:r>
          </a:p>
          <a:p>
            <a:pPr marL="0" indent="0">
              <a:buNone/>
            </a:pPr>
            <a:r>
              <a:rPr lang="en-US" dirty="0"/>
              <a:t>Addressing the recruitment and retention of new tech workers, including strategies for talent acquisition, skills assessment, and creating conducive work environments to attract top talent.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Findings</a:t>
            </a:r>
            <a:endParaRPr lang="en-US" dirty="0"/>
          </a:p>
          <a:p>
            <a:r>
              <a:rPr lang="en-US" b="1" dirty="0"/>
              <a:t>Rapidly Changing Technology Landscape:</a:t>
            </a:r>
          </a:p>
          <a:p>
            <a:pPr marL="0" indent="0">
              <a:buNone/>
            </a:pPr>
            <a:r>
              <a:rPr lang="en-US" dirty="0"/>
              <a:t>Highlighting the dynamic nature of technology trends, necessitating continuous adaptation and learning to stay relevant in the industry.</a:t>
            </a:r>
          </a:p>
          <a:p>
            <a:r>
              <a:rPr lang="en-US" b="1" dirty="0"/>
              <a:t>Focus on Key Countries: USA and India:</a:t>
            </a:r>
          </a:p>
          <a:p>
            <a:pPr marL="0" indent="0">
              <a:buNone/>
            </a:pPr>
            <a:r>
              <a:rPr lang="en-US" dirty="0"/>
              <a:t>Noting the concentration of technological developments and opportunities in countries like the USA and India, indicating pivotal roles in driving global innovation and growth.</a:t>
            </a:r>
          </a:p>
          <a:p>
            <a:r>
              <a:rPr lang="en-US" b="1" dirty="0"/>
              <a:t>Age and Gender Disparities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Identifying disparities in age and gender within the tech industry, underscoring the need for initiatives to bridge these gaps and promote inclusivity.</a:t>
            </a:r>
          </a:p>
          <a:p>
            <a:r>
              <a:rPr lang="en-US" b="1" dirty="0"/>
              <a:t>Rising Popularity of AWS and Docker:</a:t>
            </a:r>
          </a:p>
          <a:p>
            <a:pPr marL="0" indent="0">
              <a:buNone/>
            </a:pPr>
            <a:r>
              <a:rPr lang="en-US" dirty="0"/>
              <a:t>Observing the increasing adoption and popularity of cloud computing services like AWS and containerization tools like Docker, reflecting shifting preferences and technological advancements in infrastructure management.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Implications</a:t>
            </a:r>
            <a:endParaRPr lang="en-US" dirty="0"/>
          </a:p>
          <a:p>
            <a:r>
              <a:rPr lang="en-US" b="1" dirty="0"/>
              <a:t>Adoption of New Technologies by Companies:</a:t>
            </a:r>
          </a:p>
          <a:p>
            <a:pPr marL="0" indent="0">
              <a:buNone/>
            </a:pPr>
            <a:r>
              <a:rPr lang="en-US" dirty="0"/>
              <a:t>Encourage companies to embrace new technologies to stay competitive, innovate, and meet evolving market demands.</a:t>
            </a:r>
          </a:p>
          <a:p>
            <a:r>
              <a:rPr lang="en-US" b="1" dirty="0"/>
              <a:t>Implementation of Schemes to Bridge Age and Gender Gap:</a:t>
            </a:r>
          </a:p>
          <a:p>
            <a:pPr marL="0" indent="0">
              <a:buNone/>
            </a:pPr>
            <a:r>
              <a:rPr lang="en-US" dirty="0"/>
              <a:t>Advocate for the introduction of schemes and initiatives aimed at reducing age and gender disparities in the tech industry, fostering diversity and inclusivity.</a:t>
            </a:r>
          </a:p>
          <a:p>
            <a:r>
              <a:rPr lang="en-US" b="1" dirty="0"/>
              <a:t>Expansion of Hiring for New Technology Jobs:</a:t>
            </a:r>
          </a:p>
          <a:p>
            <a:pPr marL="0" indent="0">
              <a:buNone/>
            </a:pPr>
            <a:r>
              <a:rPr lang="en-US" dirty="0"/>
              <a:t>Suggest increasing hiring efforts for roles related to emerging technologies to meet the growing demand and fill skill gaps in the workforce.</a:t>
            </a:r>
          </a:p>
          <a:p>
            <a:r>
              <a:rPr lang="en-US" b="1" dirty="0"/>
              <a:t>Utilization of Docker and Cloud (AWS) for Application Deployments:</a:t>
            </a:r>
          </a:p>
          <a:p>
            <a:pPr marL="0" indent="0">
              <a:buNone/>
            </a:pPr>
            <a:r>
              <a:rPr lang="en-US" dirty="0"/>
              <a:t>Promote the use of Docker and cloud services like AWS for efficient, scalable, and cost-effective deployment of applications, enabling streamlined operations and enhanced flexibility.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Embrace Technological Evolution:</a:t>
            </a:r>
          </a:p>
          <a:p>
            <a:pPr marL="0" indent="0">
              <a:buNone/>
            </a:pPr>
            <a:r>
              <a:rPr lang="en-US" dirty="0"/>
              <a:t>In a rapidly changing landscape, companies must adapt to new technologies to remain competitive and meet evolving market demands.</a:t>
            </a:r>
          </a:p>
          <a:p>
            <a:r>
              <a:rPr lang="en-US" sz="3300" b="1" dirty="0"/>
              <a:t>Prioritize Diversity and Inclusion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Bridging age and gender gaps is essential for fostering a diverse and inclusive tech workforce, driving innovation and fostering a supportive environment for all.</a:t>
            </a:r>
          </a:p>
          <a:p>
            <a:r>
              <a:rPr lang="en-US" sz="3300" b="1" dirty="0"/>
              <a:t>Invest in Talent Acquisition and Development:</a:t>
            </a:r>
          </a:p>
          <a:p>
            <a:pPr marL="0" indent="0">
              <a:buNone/>
            </a:pPr>
            <a:r>
              <a:rPr lang="en-US" dirty="0"/>
              <a:t>Increasing hiring for new technology roles and implementing reskilling programs are vital for addressing skill shortages and ensuring workforce readiness in the face of technological advancements.</a:t>
            </a:r>
          </a:p>
          <a:p>
            <a:r>
              <a:rPr lang="en-US" sz="3300" b="1" dirty="0"/>
              <a:t>Leverage Cloud and Containerization Technologies:</a:t>
            </a:r>
          </a:p>
          <a:p>
            <a:pPr marL="0" indent="0">
              <a:buNone/>
            </a:pPr>
            <a:r>
              <a:rPr lang="en-US" dirty="0"/>
              <a:t>The adoption of cloud services like AWS and containerization tools like Docker can streamline application deployments, enhance scalability, and optimize resource utilization.</a:t>
            </a:r>
          </a:p>
          <a:p>
            <a:r>
              <a:rPr lang="en-US" sz="3300" b="1" dirty="0"/>
              <a:t>Strategic Planning for Future Success:</a:t>
            </a:r>
          </a:p>
          <a:p>
            <a:pPr marL="0" indent="0">
              <a:buNone/>
            </a:pPr>
            <a:r>
              <a:rPr lang="en-US" dirty="0"/>
              <a:t>By embracing new technologies, promoting diversity, investing in talent, and leveraging advanced deployment strategies, organizations can position themselves for sustained growth and success in the dynamic tech landscape.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D1849-2DBE-C05F-3CCC-E5617AE7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91" y="1382418"/>
            <a:ext cx="8772010" cy="48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541A8-C858-B7EF-59D1-AB51F96E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44" y="1708614"/>
            <a:ext cx="7766977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• Current Technology Trends</a:t>
            </a:r>
          </a:p>
          <a:p>
            <a:pPr marL="0" indent="0">
              <a:buNone/>
            </a:pPr>
            <a:r>
              <a:rPr lang="en-US" sz="2200" dirty="0"/>
              <a:t>• Future Technology</a:t>
            </a:r>
          </a:p>
          <a:p>
            <a:pPr marL="0" indent="0">
              <a:buNone/>
            </a:pPr>
            <a:r>
              <a:rPr lang="en-US" sz="2200" dirty="0"/>
              <a:t> 	Language</a:t>
            </a:r>
          </a:p>
          <a:p>
            <a:pPr marL="0" indent="0">
              <a:buNone/>
            </a:pPr>
            <a:r>
              <a:rPr lang="en-US" sz="2200" dirty="0"/>
              <a:t>	Database</a:t>
            </a:r>
          </a:p>
          <a:p>
            <a:pPr marL="0" indent="0">
              <a:buNone/>
            </a:pPr>
            <a:r>
              <a:rPr lang="en-US" sz="2200" dirty="0"/>
              <a:t>	Platform</a:t>
            </a:r>
          </a:p>
          <a:p>
            <a:pPr marL="0" indent="0">
              <a:buNone/>
            </a:pPr>
            <a:r>
              <a:rPr lang="en-US" sz="2200" dirty="0"/>
              <a:t>• Web Frame</a:t>
            </a:r>
          </a:p>
          <a:p>
            <a:pPr marL="0" indent="0">
              <a:buNone/>
            </a:pPr>
            <a:r>
              <a:rPr lang="en-US" sz="2200" dirty="0"/>
              <a:t>• Demographics Survey</a:t>
            </a:r>
          </a:p>
          <a:p>
            <a:pPr marL="0" indent="0">
              <a:buNone/>
            </a:pPr>
            <a:r>
              <a:rPr lang="en-US" sz="2200" dirty="0"/>
              <a:t>• Technology gap in countries</a:t>
            </a:r>
          </a:p>
          <a:p>
            <a:pPr marL="0" indent="0">
              <a:buNone/>
            </a:pPr>
            <a:r>
              <a:rPr lang="en-US" sz="2200" dirty="0"/>
              <a:t>• Gender Gap in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600" b="1" u="sng" dirty="0"/>
              <a:t>About: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/>
              <a:t>The focus is on analyzing trends in technology to stay ahead of the curve in an ever-evolving landscape.</a:t>
            </a:r>
          </a:p>
          <a:p>
            <a:pPr marL="0" indent="0">
              <a:buNone/>
            </a:pPr>
            <a:r>
              <a:rPr lang="en-US" sz="3600" b="1" u="sng" dirty="0"/>
              <a:t>Purpose:</a:t>
            </a:r>
          </a:p>
          <a:p>
            <a:pPr algn="l">
              <a:buFont typeface="+mj-lt"/>
              <a:buAutoNum type="arabicPeriod"/>
            </a:pPr>
            <a:r>
              <a:rPr lang="en-US" sz="2200" dirty="0"/>
              <a:t>Identify Skill Requirements:</a:t>
            </a:r>
          </a:p>
          <a:p>
            <a:pPr marL="457200" lvl="1" indent="0" algn="l">
              <a:buNone/>
            </a:pPr>
            <a:r>
              <a:rPr lang="en-US" sz="2200" dirty="0"/>
              <a:t>Analyze data to pinpoint the skills essential for future success in the technological domain.</a:t>
            </a:r>
          </a:p>
          <a:p>
            <a:pPr algn="l">
              <a:buFont typeface="+mj-lt"/>
              <a:buAutoNum type="arabicPeriod"/>
            </a:pPr>
            <a:r>
              <a:rPr lang="en-US" sz="2200" dirty="0"/>
              <a:t>Identify Future Technologies:</a:t>
            </a:r>
          </a:p>
          <a:p>
            <a:pPr marL="457200" lvl="1" indent="0" algn="l">
              <a:buNone/>
            </a:pPr>
            <a:r>
              <a:rPr lang="en-US" sz="2200" dirty="0"/>
              <a:t>Uncover emerging technologies poised to shape the future landscape of IT solutions.</a:t>
            </a:r>
          </a:p>
          <a:p>
            <a:pPr algn="l">
              <a:buFont typeface="+mj-lt"/>
              <a:buAutoNum type="arabicPeriod"/>
            </a:pPr>
            <a:r>
              <a:rPr lang="en-US" sz="2200" dirty="0"/>
              <a:t>Top Technologies Used by Programmers:</a:t>
            </a:r>
          </a:p>
          <a:p>
            <a:pPr marL="457200" lvl="1" indent="0" algn="l">
              <a:buNone/>
            </a:pPr>
            <a:r>
              <a:rPr lang="en-US" sz="2200" dirty="0"/>
              <a:t>Delve into data to discern the most in-demand programming languages and technologies.</a:t>
            </a:r>
          </a:p>
          <a:p>
            <a:pPr algn="l">
              <a:buFont typeface="+mj-lt"/>
              <a:buAutoNum type="arabicPeriod"/>
            </a:pPr>
            <a:r>
              <a:rPr lang="en-US" sz="2200" dirty="0"/>
              <a:t>Popular Platforms Used:</a:t>
            </a:r>
          </a:p>
          <a:p>
            <a:pPr marL="457200" lvl="1" indent="0" algn="l">
              <a:buNone/>
            </a:pPr>
            <a:r>
              <a:rPr lang="en-US" sz="2200" dirty="0"/>
              <a:t>Explore the prevalent platforms and tools preferred by developers and IT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1" dirty="0"/>
              <a:t>Data Collection:</a:t>
            </a:r>
          </a:p>
          <a:p>
            <a:pPr marL="0" indent="0">
              <a:buNone/>
            </a:pPr>
            <a:r>
              <a:rPr lang="en-US" sz="2200" dirty="0"/>
              <a:t>Gathering information from various sources including job postings, training portals, and surveys to obtain a comprehensive dataset.</a:t>
            </a:r>
          </a:p>
          <a:p>
            <a:pPr marL="0" indent="0">
              <a:buNone/>
            </a:pPr>
            <a:r>
              <a:rPr lang="en-US" sz="3300" b="1" dirty="0"/>
              <a:t>Data Exploration:</a:t>
            </a:r>
          </a:p>
          <a:p>
            <a:pPr marL="0" indent="0">
              <a:buNone/>
            </a:pPr>
            <a:r>
              <a:rPr lang="en-US" sz="2200" dirty="0"/>
              <a:t>Delving into the collected data to understand its structure, quality, and potential insights it holds.</a:t>
            </a:r>
          </a:p>
          <a:p>
            <a:pPr marL="0" indent="0">
              <a:buNone/>
            </a:pPr>
            <a:r>
              <a:rPr lang="en-US" sz="3300" b="1" dirty="0"/>
              <a:t>Data Wrangling: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Cleaning, transforming, and preparing the data for analysis to ensure its suitability for further exploration.</a:t>
            </a:r>
          </a:p>
          <a:p>
            <a:pPr marL="0" indent="0">
              <a:buNone/>
            </a:pPr>
            <a:r>
              <a:rPr lang="en-US" sz="2900" b="1" dirty="0"/>
              <a:t>Data Visualization:</a:t>
            </a:r>
          </a:p>
          <a:p>
            <a:pPr marL="0" indent="0">
              <a:buNone/>
            </a:pPr>
            <a:r>
              <a:rPr lang="en-US" sz="2200" dirty="0"/>
              <a:t>Utilizing visualizations to present key findings, trends, and patterns in the data in a clear and impactful manner.</a:t>
            </a:r>
          </a:p>
          <a:p>
            <a:pPr marL="0" indent="0">
              <a:buNone/>
            </a:pPr>
            <a:r>
              <a:rPr lang="en-US" sz="3100" b="1" dirty="0"/>
              <a:t>Presentation:</a:t>
            </a:r>
          </a:p>
          <a:p>
            <a:pPr marL="0" indent="0">
              <a:buNone/>
            </a:pPr>
            <a:r>
              <a:rPr lang="en-US" sz="2200" dirty="0"/>
              <a:t>Compiling insights and visualizations into a cohesive presentation format to effectively communicate findings and recommendations.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A095B-A7C1-0956-8A1E-88ACFE4C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" y="1458354"/>
            <a:ext cx="4982750" cy="319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2883C-7FB4-C51F-3557-A4EF01DE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06" y="1696596"/>
            <a:ext cx="4748292" cy="2722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47D28-A296-A6D4-8E9B-BC101B016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583" y="4419335"/>
            <a:ext cx="4069042" cy="23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A84C0-3D31-C856-E9E8-AB438F5A1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5"/>
          <a:stretch/>
        </p:blipFill>
        <p:spPr>
          <a:xfrm>
            <a:off x="283577" y="2076594"/>
            <a:ext cx="5760988" cy="3082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BF830D-745F-6F1D-5E2B-F6E111B92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65" y="2153972"/>
            <a:ext cx="5760988" cy="30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8526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Top Programming Languages:</a:t>
            </a:r>
          </a:p>
          <a:p>
            <a:pPr marL="0" indent="0">
              <a:buNone/>
            </a:pPr>
            <a:r>
              <a:rPr lang="en-US" dirty="0"/>
              <a:t>JavaScript, HTML/CSS, and SQL emerge as the top three in the current year, indicating their continued relevance and demand in the market.</a:t>
            </a:r>
          </a:p>
          <a:p>
            <a:r>
              <a:rPr lang="en-US" b="1" dirty="0"/>
              <a:t>Emerging Trends:</a:t>
            </a:r>
          </a:p>
          <a:p>
            <a:pPr marL="0" indent="0">
              <a:buNone/>
            </a:pPr>
            <a:r>
              <a:rPr lang="en-US" dirty="0"/>
              <a:t>Python demonstrates a notable increase in popularity as a desired language for the upcoming year, signifying its growing importance in the tech industry.</a:t>
            </a:r>
          </a:p>
          <a:p>
            <a:r>
              <a:rPr lang="en-US" b="1" dirty="0"/>
              <a:t>Declining Popularity:</a:t>
            </a:r>
          </a:p>
          <a:p>
            <a:pPr marL="0" indent="0">
              <a:buNone/>
            </a:pPr>
            <a:r>
              <a:rPr lang="en-US" dirty="0"/>
              <a:t>PowerShell experiences a decrease in popularity in the coming year, suggesting a shift in preferences or technological advancements impacting its usage.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Web Development Continues High Demand:</a:t>
            </a:r>
          </a:p>
          <a:p>
            <a:pPr marL="0" indent="0">
              <a:buNone/>
            </a:pPr>
            <a:r>
              <a:rPr lang="en-US" dirty="0"/>
              <a:t>The prominence of JavaScript and HTML/CSS underscores the ongoing demand for web development skills, indicating sustained opportunities in this field.</a:t>
            </a:r>
          </a:p>
          <a:p>
            <a:r>
              <a:rPr lang="en-US" b="1" dirty="0"/>
              <a:t>Python Emerges as Top Choice for Future Technology:</a:t>
            </a:r>
          </a:p>
          <a:p>
            <a:pPr marL="0" indent="0">
              <a:buNone/>
            </a:pPr>
            <a:r>
              <a:rPr lang="en-US" dirty="0"/>
              <a:t>The increasing popularity of Python suggests it as a prime candidate for future technology adoption, owing to its versatility and widespread applicability across various domains.</a:t>
            </a:r>
          </a:p>
          <a:p>
            <a:r>
              <a:rPr lang="en-US" b="1" dirty="0"/>
              <a:t>SQL Maintains High Demand:</a:t>
            </a:r>
          </a:p>
          <a:p>
            <a:pPr marL="0" indent="0">
              <a:buNone/>
            </a:pPr>
            <a:r>
              <a:rPr lang="en-US" dirty="0"/>
              <a:t>SQL's enduring relevance and high demand highlight its critical role in data management and analytics within companies, reaffirming its importance in organizational operations.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865F5-779D-31DC-F93D-13F1D2E9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2" y="2048387"/>
            <a:ext cx="6038664" cy="3269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9737ED-C45B-29D5-47F2-E170C25D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9668"/>
            <a:ext cx="5861228" cy="32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1096</Words>
  <Application>Microsoft Office PowerPoint</Application>
  <PresentationFormat>Widescreen</PresentationFormat>
  <Paragraphs>131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Navigating Tech Trends: Unveiling Insights through Data Analysis and Visualization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Luis A. Gil Lares</cp:lastModifiedBy>
  <cp:revision>21</cp:revision>
  <dcterms:created xsi:type="dcterms:W3CDTF">2020-10-28T18:29:43Z</dcterms:created>
  <dcterms:modified xsi:type="dcterms:W3CDTF">2024-02-26T23:23:28Z</dcterms:modified>
</cp:coreProperties>
</file>