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4" r:id="rId3"/>
    <p:sldId id="265" r:id="rId4"/>
    <p:sldId id="266" r:id="rId5"/>
    <p:sldId id="267" r:id="rId6"/>
    <p:sldId id="269" r:id="rId7"/>
    <p:sldId id="260"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72" d="100"/>
          <a:sy n="72"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EED1C14C-A143-42F5-B247-D0E800131009}" type="datetimeFigureOut">
              <a:rPr lang="en-US" smtClean="0"/>
              <a:t>5/23/2024</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2545538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94752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046143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261494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63276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ED1C14C-A143-42F5-B247-D0E800131009}" type="datetimeFigureOut">
              <a:rPr lang="en-US" smtClean="0"/>
              <a:t>5/23/2024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66730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ED1C14C-A143-42F5-B247-D0E800131009}" type="datetimeFigureOut">
              <a:rPr lang="en-US" smtClean="0"/>
              <a:t>5/23/2024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285647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0670678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582204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786721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927392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0142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5/23/2024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144905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5/23/2024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831332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5/23/2024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915852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9982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25972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EED1C14C-A143-42F5-B247-D0E800131009}" type="datetimeFigureOut">
              <a:rPr lang="en-US" smtClean="0"/>
              <a:t>5/23/2024</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24531253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ublic.tableau.com/views/DescriptiveStatisticsfortheFilmTable/Lengh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public.tableau.com/views/DescriptiveStatisticsfortheFilmTable/Lenght"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public.tableau.com/views/DescriptiveStatisticsfortheFilmTable/Lenght"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public.tableau.com/views/DescriptiveStatisticsfortheFilmTable/Lenght"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public.tableau.com/views/DescriptiveStatisticsfortheFilmTable/Lenght"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public.tableau.com/views/DescriptiveStatisticsfortheFilmTable/Lenght"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public.tableau.com/views/DescriptiveStatisticsfortheFilmTable/Lenght"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public.tableau.com/views/DescriptiveStatisticsfortheFilmTable/Lenght"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public.tableau.com/views/DescriptiveStatisticsfortheFilmTable/Lenght"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6798122E-279F-4370-B43E-B6A72C9CE350}"/>
              </a:ext>
            </a:extLst>
          </p:cNvPr>
          <p:cNvSpPr>
            <a:spLocks noGrp="1"/>
          </p:cNvSpPr>
          <p:nvPr>
            <p:ph type="ctrTitle"/>
          </p:nvPr>
        </p:nvSpPr>
        <p:spPr/>
        <p:txBody>
          <a:bodyPr/>
          <a:lstStyle/>
          <a:p>
            <a:r>
              <a:rPr lang="en-US" sz="4000" dirty="0" err="1">
                <a:hlinkClick r:id="rId2"/>
              </a:rPr>
              <a:t>Rockbuster</a:t>
            </a:r>
            <a:r>
              <a:rPr lang="en-US" sz="4000" dirty="0">
                <a:hlinkClick r:id="rId2"/>
              </a:rPr>
              <a:t> Stealth LLC: Data-Driven Strategy for Online Video Rental Success</a:t>
            </a:r>
            <a:endParaRPr lang="en-us" sz="4000" dirty="0">
              <a:hlinkClick r:id="rId2"/>
            </a:endParaRPr>
          </a:p>
        </p:txBody>
      </p:sp>
      <p:sp>
        <p:nvSpPr>
          <p:cNvPr id="3" name="slide1">
            <a:extLst>
              <a:ext uri="{FF2B5EF4-FFF2-40B4-BE49-F238E27FC236}">
                <a16:creationId xmlns:a16="http://schemas.microsoft.com/office/drawing/2014/main" id="{B6BA13F9-65B1-46B4-8A49-97021E642DF8}"/>
              </a:ext>
            </a:extLst>
          </p:cNvPr>
          <p:cNvSpPr>
            <a:spLocks noGrp="1"/>
          </p:cNvSpPr>
          <p:nvPr>
            <p:ph type="subTitle" idx="1"/>
          </p:nvPr>
        </p:nvSpPr>
        <p:spPr>
          <a:xfrm>
            <a:off x="2790808" y="5423332"/>
            <a:ext cx="8825658" cy="861420"/>
          </a:xfrm>
        </p:spPr>
        <p:txBody>
          <a:bodyPr/>
          <a:lstStyle/>
          <a:p>
            <a:pPr algn="r"/>
            <a:r>
              <a:rPr lang="en-US" dirty="0"/>
              <a:t>Luis Gil</a:t>
            </a:r>
          </a:p>
          <a:p>
            <a:pPr algn="r"/>
            <a:r>
              <a:rPr lang="en-US" dirty="0"/>
              <a:t>22/05/2024</a:t>
            </a:r>
            <a:endParaRPr dirty="0"/>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CEA5C-4380-8241-61DD-4E0F9E7D475C}"/>
              </a:ext>
            </a:extLst>
          </p:cNvPr>
          <p:cNvSpPr>
            <a:spLocks noGrp="1"/>
          </p:cNvSpPr>
          <p:nvPr>
            <p:ph type="ctrTitle"/>
          </p:nvPr>
        </p:nvSpPr>
        <p:spPr>
          <a:xfrm>
            <a:off x="1683171" y="1833069"/>
            <a:ext cx="8825658" cy="3191861"/>
          </a:xfrm>
        </p:spPr>
        <p:txBody>
          <a:bodyPr/>
          <a:lstStyle/>
          <a:p>
            <a:r>
              <a:rPr lang="en-US" sz="1600" dirty="0"/>
              <a:t>Welcome to the presentation on </a:t>
            </a:r>
            <a:r>
              <a:rPr lang="en-US" sz="1600" dirty="0" err="1"/>
              <a:t>Rockbuster</a:t>
            </a:r>
            <a:r>
              <a:rPr lang="en-US" sz="1600" dirty="0"/>
              <a:t> Stealth LLC's strategic initiative in response to evolving market dynamics. </a:t>
            </a:r>
            <a:r>
              <a:rPr lang="en-US" sz="1600" dirty="0" err="1"/>
              <a:t>Rockbuster</a:t>
            </a:r>
            <a:r>
              <a:rPr lang="en-US" sz="1600" dirty="0"/>
              <a:t> Stealth, a renowned movie rental company with a global presence, has historically operated through physical store locations worldwide. However, in the face of formidable competition from streaming giants like Netflix and Amazon Prime, </a:t>
            </a:r>
            <a:r>
              <a:rPr lang="en-US" sz="1600" dirty="0" err="1"/>
              <a:t>Rockbuster</a:t>
            </a:r>
            <a:r>
              <a:rPr lang="en-US" sz="1600" dirty="0"/>
              <a:t> Stealth is at a pivotal juncture. Recognizing the need to adapt to changing consumer preferences and market trends, the management team is charting a new course. Leveraging its extensive library of movie licenses, </a:t>
            </a:r>
            <a:r>
              <a:rPr lang="en-US" sz="1600" dirty="0" err="1"/>
              <a:t>Rockbuster</a:t>
            </a:r>
            <a:r>
              <a:rPr lang="en-US" sz="1600" dirty="0"/>
              <a:t> Stealth is poised to launch an innovative online video rental service. This strategic move aims to not only retain relevance in a fiercely competitive landscape but also to meet the evolving needs of its discerning customer base. Join us as we delve into the insights gleaned from </a:t>
            </a:r>
            <a:r>
              <a:rPr lang="en-US" sz="1600" dirty="0" err="1"/>
              <a:t>Rockbuster</a:t>
            </a:r>
            <a:r>
              <a:rPr lang="en-US" sz="1600" dirty="0"/>
              <a:t> Stealth's data, offering valuable perspectives on this transformative journey.</a:t>
            </a:r>
            <a:endParaRPr lang="es-VE" sz="1600" dirty="0"/>
          </a:p>
        </p:txBody>
      </p:sp>
      <p:sp>
        <p:nvSpPr>
          <p:cNvPr id="4" name="slide1">
            <a:extLst>
              <a:ext uri="{FF2B5EF4-FFF2-40B4-BE49-F238E27FC236}">
                <a16:creationId xmlns:a16="http://schemas.microsoft.com/office/drawing/2014/main" id="{8926EFD2-1858-F5CE-839D-415FCAE3B419}"/>
              </a:ext>
            </a:extLst>
          </p:cNvPr>
          <p:cNvSpPr txBox="1">
            <a:spLocks/>
          </p:cNvSpPr>
          <p:nvPr/>
        </p:nvSpPr>
        <p:spPr bwMode="gray">
          <a:xfrm>
            <a:off x="479152" y="0"/>
            <a:ext cx="1710375" cy="462550"/>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accent4">
                    <a:lumMod val="50000"/>
                  </a:schemeClr>
                </a:solidFill>
                <a:hlinkClick r:id="rId2">
                  <a:extLst>
                    <a:ext uri="{A12FA001-AC4F-418D-AE19-62706E023703}">
                      <ahyp:hlinkClr xmlns:ahyp="http://schemas.microsoft.com/office/drawing/2018/hyperlinkcolor" val="tx"/>
                    </a:ext>
                  </a:extLst>
                </a:hlinkClick>
              </a:rPr>
              <a:t>Introduction</a:t>
            </a:r>
            <a:endParaRPr lang="en-us" sz="2000" b="1" dirty="0">
              <a:solidFill>
                <a:schemeClr val="accent4">
                  <a:lumMod val="50000"/>
                </a:schemeClr>
              </a:solidFill>
              <a:hlinkClick r:id="rId2">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1319501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B262-202D-69F9-1E0E-67F93F6A8D24}"/>
              </a:ext>
            </a:extLst>
          </p:cNvPr>
          <p:cNvSpPr>
            <a:spLocks noGrp="1"/>
          </p:cNvSpPr>
          <p:nvPr>
            <p:ph type="ctrTitle"/>
          </p:nvPr>
        </p:nvSpPr>
        <p:spPr>
          <a:xfrm>
            <a:off x="1199661" y="1912691"/>
            <a:ext cx="9792678" cy="3246464"/>
          </a:xfrm>
        </p:spPr>
        <p:txBody>
          <a:bodyPr/>
          <a:lstStyle/>
          <a:p>
            <a:r>
              <a:rPr lang="en-US" sz="2800" dirty="0"/>
              <a:t>● Which movies contributed the most/least to revenue gain?</a:t>
            </a:r>
            <a:br>
              <a:rPr lang="en-US" sz="2800" dirty="0"/>
            </a:br>
            <a:r>
              <a:rPr lang="en-US" sz="2800" dirty="0"/>
              <a:t>● What was the average rental duration for all videos?</a:t>
            </a:r>
            <a:br>
              <a:rPr lang="en-US" sz="2800" dirty="0"/>
            </a:br>
            <a:r>
              <a:rPr lang="en-US" sz="2800" dirty="0"/>
              <a:t>● Which countries are </a:t>
            </a:r>
            <a:r>
              <a:rPr lang="en-US" sz="2800" dirty="0" err="1"/>
              <a:t>Rockbuster</a:t>
            </a:r>
            <a:r>
              <a:rPr lang="en-US" sz="2800" dirty="0"/>
              <a:t> customers based in?</a:t>
            </a:r>
            <a:br>
              <a:rPr lang="en-US" sz="2800" dirty="0"/>
            </a:br>
            <a:r>
              <a:rPr lang="en-US" sz="2800" dirty="0"/>
              <a:t>● Where are customers with a high lifetime value based?</a:t>
            </a:r>
            <a:br>
              <a:rPr lang="en-US" sz="2800" dirty="0"/>
            </a:br>
            <a:r>
              <a:rPr lang="en-US" sz="2800" dirty="0"/>
              <a:t>● Do sales figures vary between geographic regions?</a:t>
            </a:r>
            <a:endParaRPr lang="es-VE" sz="2800" dirty="0"/>
          </a:p>
        </p:txBody>
      </p:sp>
      <p:sp>
        <p:nvSpPr>
          <p:cNvPr id="4" name="slide1">
            <a:extLst>
              <a:ext uri="{FF2B5EF4-FFF2-40B4-BE49-F238E27FC236}">
                <a16:creationId xmlns:a16="http://schemas.microsoft.com/office/drawing/2014/main" id="{E76E8CA1-2664-F898-0F31-9111DA10CCB8}"/>
              </a:ext>
            </a:extLst>
          </p:cNvPr>
          <p:cNvSpPr txBox="1">
            <a:spLocks/>
          </p:cNvSpPr>
          <p:nvPr/>
        </p:nvSpPr>
        <p:spPr bwMode="gray">
          <a:xfrm>
            <a:off x="479151" y="0"/>
            <a:ext cx="5166639" cy="462550"/>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VE" sz="2000" b="1" dirty="0">
                <a:solidFill>
                  <a:schemeClr val="accent4">
                    <a:lumMod val="50000"/>
                  </a:schemeClr>
                </a:solidFill>
              </a:rPr>
              <a:t>Key </a:t>
            </a:r>
            <a:r>
              <a:rPr lang="es-VE" sz="2000" b="1" dirty="0" err="1">
                <a:solidFill>
                  <a:schemeClr val="accent4">
                    <a:lumMod val="50000"/>
                  </a:schemeClr>
                </a:solidFill>
              </a:rPr>
              <a:t>Questions</a:t>
            </a:r>
            <a:r>
              <a:rPr lang="es-VE" sz="2000" b="1" dirty="0">
                <a:solidFill>
                  <a:schemeClr val="accent4">
                    <a:lumMod val="50000"/>
                  </a:schemeClr>
                </a:solidFill>
              </a:rPr>
              <a:t> and </a:t>
            </a:r>
            <a:r>
              <a:rPr lang="es-VE" sz="2000" b="1" dirty="0" err="1">
                <a:solidFill>
                  <a:schemeClr val="accent4">
                    <a:lumMod val="50000"/>
                  </a:schemeClr>
                </a:solidFill>
              </a:rPr>
              <a:t>Objectives</a:t>
            </a:r>
            <a:endParaRPr lang="en-us" sz="2000" b="1" dirty="0">
              <a:solidFill>
                <a:schemeClr val="accent4">
                  <a:lumMod val="50000"/>
                </a:schemeClr>
              </a:solidFill>
              <a:hlinkClick r:id="rId2">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4254255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EFA793D-3B87-484C-1A2A-A204A5DC8F28}"/>
              </a:ext>
            </a:extLst>
          </p:cNvPr>
          <p:cNvSpPr txBox="1"/>
          <p:nvPr/>
        </p:nvSpPr>
        <p:spPr>
          <a:xfrm>
            <a:off x="1484244" y="5290453"/>
            <a:ext cx="9978886" cy="584775"/>
          </a:xfrm>
          <a:prstGeom prst="rect">
            <a:avLst/>
          </a:prstGeom>
          <a:noFill/>
        </p:spPr>
        <p:txBody>
          <a:bodyPr wrap="square">
            <a:spAutoFit/>
          </a:bodyPr>
          <a:lstStyle/>
          <a:p>
            <a:pPr marL="285750" indent="-285750" algn="r">
              <a:buFont typeface="Arial" panose="020B0604020202020204" pitchFamily="34" charset="0"/>
              <a:buChar char="•"/>
            </a:pPr>
            <a:r>
              <a:rPr lang="en-US" sz="1600" dirty="0">
                <a:solidFill>
                  <a:schemeClr val="bg1"/>
                </a:solidFill>
                <a:latin typeface="+mj-lt"/>
                <a:ea typeface="+mj-ea"/>
                <a:cs typeface="+mj-cs"/>
              </a:rPr>
              <a:t>The highest-grossing movie is "Telegraph Voyage" with a total revenue of $215.75 million, while the lowest-grossing movie from the top 10  is "Dogma Family" with a revenue of $168.72 million</a:t>
            </a:r>
            <a:endParaRPr lang="es-VE" sz="1600" dirty="0">
              <a:solidFill>
                <a:schemeClr val="bg1"/>
              </a:solidFill>
              <a:latin typeface="+mj-lt"/>
              <a:ea typeface="+mj-ea"/>
              <a:cs typeface="+mj-cs"/>
            </a:endParaRPr>
          </a:p>
        </p:txBody>
      </p:sp>
      <p:sp>
        <p:nvSpPr>
          <p:cNvPr id="9" name="slide1">
            <a:extLst>
              <a:ext uri="{FF2B5EF4-FFF2-40B4-BE49-F238E27FC236}">
                <a16:creationId xmlns:a16="http://schemas.microsoft.com/office/drawing/2014/main" id="{4454D0F3-3ED4-768D-D76A-F563C8FA8E84}"/>
              </a:ext>
            </a:extLst>
          </p:cNvPr>
          <p:cNvSpPr txBox="1">
            <a:spLocks/>
          </p:cNvSpPr>
          <p:nvPr/>
        </p:nvSpPr>
        <p:spPr bwMode="gray">
          <a:xfrm>
            <a:off x="479151" y="0"/>
            <a:ext cx="5166639" cy="462550"/>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accent4">
                    <a:lumMod val="50000"/>
                  </a:schemeClr>
                </a:solidFill>
                <a:hlinkClick r:id="rId2">
                  <a:extLst>
                    <a:ext uri="{A12FA001-AC4F-418D-AE19-62706E023703}">
                      <ahyp:hlinkClr xmlns:ahyp="http://schemas.microsoft.com/office/drawing/2018/hyperlinkcolor" val="tx"/>
                    </a:ext>
                  </a:extLst>
                </a:hlinkClick>
              </a:rPr>
              <a:t>Top 10 Highest revenues movies</a:t>
            </a:r>
            <a:endParaRPr lang="en-us" sz="2000" b="1" dirty="0">
              <a:solidFill>
                <a:schemeClr val="accent4">
                  <a:lumMod val="50000"/>
                </a:schemeClr>
              </a:solidFill>
              <a:hlinkClick r:id="rId2">
                <a:extLst>
                  <a:ext uri="{A12FA001-AC4F-418D-AE19-62706E023703}">
                    <ahyp:hlinkClr xmlns:ahyp="http://schemas.microsoft.com/office/drawing/2018/hyperlinkcolor" val="tx"/>
                  </a:ext>
                </a:extLst>
              </a:hlinkClick>
            </a:endParaRPr>
          </a:p>
        </p:txBody>
      </p:sp>
      <p:pic>
        <p:nvPicPr>
          <p:cNvPr id="3" name="Picture 2">
            <a:extLst>
              <a:ext uri="{FF2B5EF4-FFF2-40B4-BE49-F238E27FC236}">
                <a16:creationId xmlns:a16="http://schemas.microsoft.com/office/drawing/2014/main" id="{0C2F6756-DA2F-1F32-27EB-429AD42366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878" y="655307"/>
            <a:ext cx="8415130" cy="4101822"/>
          </a:xfrm>
          <a:prstGeom prst="rect">
            <a:avLst/>
          </a:prstGeom>
        </p:spPr>
      </p:pic>
    </p:spTree>
    <p:extLst>
      <p:ext uri="{BB962C8B-B14F-4D97-AF65-F5344CB8AC3E}">
        <p14:creationId xmlns:p14="http://schemas.microsoft.com/office/powerpoint/2010/main" val="2065281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1">
            <a:extLst>
              <a:ext uri="{FF2B5EF4-FFF2-40B4-BE49-F238E27FC236}">
                <a16:creationId xmlns:a16="http://schemas.microsoft.com/office/drawing/2014/main" id="{98797137-FF60-9325-5A68-37366401BF2A}"/>
              </a:ext>
            </a:extLst>
          </p:cNvPr>
          <p:cNvSpPr txBox="1">
            <a:spLocks/>
          </p:cNvSpPr>
          <p:nvPr/>
        </p:nvSpPr>
        <p:spPr bwMode="gray">
          <a:xfrm>
            <a:off x="479151" y="0"/>
            <a:ext cx="5166639" cy="462550"/>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accent4">
                    <a:lumMod val="50000"/>
                  </a:schemeClr>
                </a:solidFill>
                <a:hlinkClick r:id="rId2">
                  <a:extLst>
                    <a:ext uri="{A12FA001-AC4F-418D-AE19-62706E023703}">
                      <ahyp:hlinkClr xmlns:ahyp="http://schemas.microsoft.com/office/drawing/2018/hyperlinkcolor" val="tx"/>
                    </a:ext>
                  </a:extLst>
                </a:hlinkClick>
              </a:rPr>
              <a:t>Top 10 Lowest revenues movies</a:t>
            </a:r>
            <a:endParaRPr lang="en-us" sz="2000" b="1" dirty="0">
              <a:solidFill>
                <a:schemeClr val="accent4">
                  <a:lumMod val="50000"/>
                </a:schemeClr>
              </a:solidFill>
              <a:hlinkClick r:id="rId2">
                <a:extLst>
                  <a:ext uri="{A12FA001-AC4F-418D-AE19-62706E023703}">
                    <ahyp:hlinkClr xmlns:ahyp="http://schemas.microsoft.com/office/drawing/2018/hyperlinkcolor" val="tx"/>
                  </a:ext>
                </a:extLst>
              </a:hlinkClick>
            </a:endParaRPr>
          </a:p>
        </p:txBody>
      </p:sp>
      <p:sp>
        <p:nvSpPr>
          <p:cNvPr id="7" name="TextBox 6">
            <a:extLst>
              <a:ext uri="{FF2B5EF4-FFF2-40B4-BE49-F238E27FC236}">
                <a16:creationId xmlns:a16="http://schemas.microsoft.com/office/drawing/2014/main" id="{8BCEC6A6-9125-A994-239B-7333BAC88B13}"/>
              </a:ext>
            </a:extLst>
          </p:cNvPr>
          <p:cNvSpPr txBox="1"/>
          <p:nvPr/>
        </p:nvSpPr>
        <p:spPr>
          <a:xfrm>
            <a:off x="821635" y="5490370"/>
            <a:ext cx="9978886" cy="584775"/>
          </a:xfrm>
          <a:prstGeom prst="rect">
            <a:avLst/>
          </a:prstGeom>
          <a:noFill/>
        </p:spPr>
        <p:txBody>
          <a:bodyPr wrap="square">
            <a:spAutoFit/>
          </a:bodyPr>
          <a:lstStyle/>
          <a:p>
            <a:pPr marL="285750" indent="-285750">
              <a:buFont typeface="Arial" panose="020B0604020202020204" pitchFamily="34" charset="0"/>
              <a:buChar char="•"/>
            </a:pPr>
            <a:r>
              <a:rPr lang="en-US" sz="1600" dirty="0">
                <a:solidFill>
                  <a:schemeClr val="bg1"/>
                </a:solidFill>
                <a:latin typeface="+mj-lt"/>
                <a:ea typeface="+mj-ea"/>
                <a:cs typeface="+mj-cs"/>
              </a:rPr>
              <a:t>The lowest revenue movies in the table are "Texas Watch," "Oklahoma Jumanji," and "Duffel Apocalypse," each earning $5.94 million.</a:t>
            </a:r>
            <a:endParaRPr lang="es-VE" sz="1600" dirty="0">
              <a:solidFill>
                <a:schemeClr val="bg1"/>
              </a:solidFill>
              <a:latin typeface="+mj-lt"/>
              <a:ea typeface="+mj-ea"/>
              <a:cs typeface="+mj-cs"/>
            </a:endParaRPr>
          </a:p>
        </p:txBody>
      </p:sp>
      <p:pic>
        <p:nvPicPr>
          <p:cNvPr id="3" name="Picture 2">
            <a:extLst>
              <a:ext uri="{FF2B5EF4-FFF2-40B4-BE49-F238E27FC236}">
                <a16:creationId xmlns:a16="http://schemas.microsoft.com/office/drawing/2014/main" id="{B3FF449A-15B2-FD91-29C6-A8E28D70BC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3757" y="622852"/>
            <a:ext cx="9829748" cy="4791356"/>
          </a:xfrm>
          <a:prstGeom prst="rect">
            <a:avLst/>
          </a:prstGeom>
        </p:spPr>
      </p:pic>
    </p:spTree>
    <p:extLst>
      <p:ext uri="{BB962C8B-B14F-4D97-AF65-F5344CB8AC3E}">
        <p14:creationId xmlns:p14="http://schemas.microsoft.com/office/powerpoint/2010/main" val="108034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2E2B0F-241F-C4BE-9FD1-D06474B62EFB}"/>
              </a:ext>
            </a:extLst>
          </p:cNvPr>
          <p:cNvSpPr txBox="1"/>
          <p:nvPr/>
        </p:nvSpPr>
        <p:spPr>
          <a:xfrm>
            <a:off x="834888" y="5384352"/>
            <a:ext cx="9978886" cy="584775"/>
          </a:xfrm>
          <a:prstGeom prst="rect">
            <a:avLst/>
          </a:prstGeom>
          <a:noFill/>
        </p:spPr>
        <p:txBody>
          <a:bodyPr wrap="square">
            <a:spAutoFit/>
          </a:bodyPr>
          <a:lstStyle/>
          <a:p>
            <a:pPr marL="285750" indent="-285750" algn="ctr">
              <a:buFont typeface="Arial" panose="020B0604020202020204" pitchFamily="34" charset="0"/>
              <a:buChar char="•"/>
            </a:pPr>
            <a:r>
              <a:rPr lang="en-US" sz="1600" dirty="0">
                <a:solidFill>
                  <a:schemeClr val="bg1"/>
                </a:solidFill>
                <a:latin typeface="+mj-lt"/>
                <a:ea typeface="+mj-ea"/>
                <a:cs typeface="+mj-cs"/>
              </a:rPr>
              <a:t>The table displays rental duration data, showing a minimum rental duration of 3 days, a maximum rental duration of 7 days, and an average rental duration of approximately 5 days.</a:t>
            </a:r>
            <a:endParaRPr lang="es-VE" sz="1600" dirty="0">
              <a:solidFill>
                <a:schemeClr val="bg1"/>
              </a:solidFill>
              <a:latin typeface="+mj-lt"/>
              <a:ea typeface="+mj-ea"/>
              <a:cs typeface="+mj-cs"/>
            </a:endParaRPr>
          </a:p>
        </p:txBody>
      </p:sp>
      <p:pic>
        <p:nvPicPr>
          <p:cNvPr id="7" name="Picture 6">
            <a:extLst>
              <a:ext uri="{FF2B5EF4-FFF2-40B4-BE49-F238E27FC236}">
                <a16:creationId xmlns:a16="http://schemas.microsoft.com/office/drawing/2014/main" id="{07054C3B-7C98-5826-A27F-BE0950FA5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951" y="888873"/>
            <a:ext cx="8324759" cy="3997035"/>
          </a:xfrm>
          <a:prstGeom prst="rect">
            <a:avLst/>
          </a:prstGeom>
        </p:spPr>
      </p:pic>
      <p:sp>
        <p:nvSpPr>
          <p:cNvPr id="10" name="slide1">
            <a:extLst>
              <a:ext uri="{FF2B5EF4-FFF2-40B4-BE49-F238E27FC236}">
                <a16:creationId xmlns:a16="http://schemas.microsoft.com/office/drawing/2014/main" id="{59622FC6-A18E-A206-53CB-BD7DE40C60A6}"/>
              </a:ext>
            </a:extLst>
          </p:cNvPr>
          <p:cNvSpPr txBox="1">
            <a:spLocks/>
          </p:cNvSpPr>
          <p:nvPr/>
        </p:nvSpPr>
        <p:spPr bwMode="gray">
          <a:xfrm>
            <a:off x="479151" y="0"/>
            <a:ext cx="5166639" cy="462550"/>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accent4">
                    <a:lumMod val="50000"/>
                  </a:schemeClr>
                </a:solidFill>
                <a:hlinkClick r:id="rId3">
                  <a:extLst>
                    <a:ext uri="{A12FA001-AC4F-418D-AE19-62706E023703}">
                      <ahyp:hlinkClr xmlns:ahyp="http://schemas.microsoft.com/office/drawing/2018/hyperlinkcolor" val="tx"/>
                    </a:ext>
                  </a:extLst>
                </a:hlinkClick>
              </a:rPr>
              <a:t>Days of Rental duration</a:t>
            </a:r>
            <a:endParaRPr lang="en-us" sz="2000" b="1" dirty="0">
              <a:solidFill>
                <a:schemeClr val="accent4">
                  <a:lumMod val="50000"/>
                </a:schemeClr>
              </a:solidFill>
              <a:hlinkClick r:id="rId3">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253677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Num of Customers">
            <a:extLst>
              <a:ext uri="{FF2B5EF4-FFF2-40B4-BE49-F238E27FC236}">
                <a16:creationId xmlns:a16="http://schemas.microsoft.com/office/drawing/2014/main" id="{64D8EA83-653F-4228-B604-BD6548F2897F}"/>
              </a:ext>
            </a:extLst>
          </p:cNvPr>
          <p:cNvPicPr>
            <a:picLocks noChangeAspect="1"/>
          </p:cNvPicPr>
          <p:nvPr/>
        </p:nvPicPr>
        <p:blipFill rotWithShape="1">
          <a:blip r:embed="rId2">
            <a:extLst>
              <a:ext uri="{28A0092B-C50C-407E-A947-70E740481C1C}">
                <a14:useLocalDpi xmlns:a14="http://schemas.microsoft.com/office/drawing/2010/main" val="0"/>
              </a:ext>
            </a:extLst>
          </a:blip>
          <a:srcRect t="4749"/>
          <a:stretch/>
        </p:blipFill>
        <p:spPr>
          <a:xfrm>
            <a:off x="1549167" y="721141"/>
            <a:ext cx="9093666" cy="4219584"/>
          </a:xfrm>
          <a:prstGeom prst="rect">
            <a:avLst/>
          </a:prstGeom>
        </p:spPr>
      </p:pic>
      <p:sp>
        <p:nvSpPr>
          <p:cNvPr id="3" name="slide1">
            <a:extLst>
              <a:ext uri="{FF2B5EF4-FFF2-40B4-BE49-F238E27FC236}">
                <a16:creationId xmlns:a16="http://schemas.microsoft.com/office/drawing/2014/main" id="{D893B180-3B8F-394B-4AC2-D0A0B29115EC}"/>
              </a:ext>
            </a:extLst>
          </p:cNvPr>
          <p:cNvSpPr>
            <a:spLocks noGrp="1"/>
          </p:cNvSpPr>
          <p:nvPr>
            <p:ph type="ctrTitle"/>
          </p:nvPr>
        </p:nvSpPr>
        <p:spPr>
          <a:xfrm>
            <a:off x="479151" y="0"/>
            <a:ext cx="5133083" cy="462550"/>
          </a:xfrm>
        </p:spPr>
        <p:txBody>
          <a:bodyPr/>
          <a:lstStyle/>
          <a:p>
            <a:r>
              <a:rPr lang="en-US" sz="2000" b="1" dirty="0">
                <a:solidFill>
                  <a:schemeClr val="accent4">
                    <a:lumMod val="50000"/>
                  </a:schemeClr>
                </a:solidFill>
                <a:hlinkClick r:id="rId3">
                  <a:extLst>
                    <a:ext uri="{A12FA001-AC4F-418D-AE19-62706E023703}">
                      <ahyp:hlinkClr xmlns:ahyp="http://schemas.microsoft.com/office/drawing/2018/hyperlinkcolor" val="tx"/>
                    </a:ext>
                  </a:extLst>
                </a:hlinkClick>
              </a:rPr>
              <a:t>Customer Distribution by Country</a:t>
            </a:r>
            <a:endParaRPr lang="en-us" sz="2000" b="1" dirty="0">
              <a:solidFill>
                <a:schemeClr val="accent4">
                  <a:lumMod val="50000"/>
                </a:schemeClr>
              </a:solidFill>
              <a:hlinkClick r:id="rId3">
                <a:extLst>
                  <a:ext uri="{A12FA001-AC4F-418D-AE19-62706E023703}">
                    <ahyp:hlinkClr xmlns:ahyp="http://schemas.microsoft.com/office/drawing/2018/hyperlinkcolor" val="tx"/>
                  </a:ext>
                </a:extLst>
              </a:hlinkClick>
            </a:endParaRPr>
          </a:p>
        </p:txBody>
      </p:sp>
      <p:sp>
        <p:nvSpPr>
          <p:cNvPr id="6" name="TextBox 5">
            <a:extLst>
              <a:ext uri="{FF2B5EF4-FFF2-40B4-BE49-F238E27FC236}">
                <a16:creationId xmlns:a16="http://schemas.microsoft.com/office/drawing/2014/main" id="{8FDB70FF-B072-6F26-417A-264820775EBE}"/>
              </a:ext>
            </a:extLst>
          </p:cNvPr>
          <p:cNvSpPr txBox="1"/>
          <p:nvPr/>
        </p:nvSpPr>
        <p:spPr>
          <a:xfrm>
            <a:off x="1440110" y="5199316"/>
            <a:ext cx="10217791" cy="830997"/>
          </a:xfrm>
          <a:prstGeom prst="rect">
            <a:avLst/>
          </a:prstGeom>
          <a:noFill/>
        </p:spPr>
        <p:txBody>
          <a:bodyPr wrap="square">
            <a:spAutoFit/>
          </a:bodyPr>
          <a:lstStyle/>
          <a:p>
            <a:pPr marL="285750" indent="-285750">
              <a:buFont typeface="Arial" panose="020B0604020202020204" pitchFamily="34" charset="0"/>
              <a:buChar char="•"/>
            </a:pPr>
            <a:r>
              <a:rPr lang="en-US" sz="1600" dirty="0">
                <a:solidFill>
                  <a:schemeClr val="bg1"/>
                </a:solidFill>
                <a:latin typeface="+mj-lt"/>
                <a:ea typeface="+mj-ea"/>
                <a:cs typeface="+mj-cs"/>
              </a:rPr>
              <a:t>India leads in customer count, followed closely by China.</a:t>
            </a:r>
          </a:p>
          <a:p>
            <a:pPr marL="285750" indent="-285750">
              <a:buFont typeface="Arial" panose="020B0604020202020204" pitchFamily="34" charset="0"/>
              <a:buChar char="•"/>
            </a:pPr>
            <a:endParaRPr lang="en-US" sz="1600" dirty="0">
              <a:solidFill>
                <a:schemeClr val="bg1"/>
              </a:solidFill>
              <a:latin typeface="+mj-lt"/>
              <a:ea typeface="+mj-ea"/>
              <a:cs typeface="+mj-cs"/>
            </a:endParaRPr>
          </a:p>
          <a:p>
            <a:pPr marL="285750" indent="-285750">
              <a:buFont typeface="Arial" panose="020B0604020202020204" pitchFamily="34" charset="0"/>
              <a:buChar char="•"/>
            </a:pPr>
            <a:r>
              <a:rPr lang="en-US" sz="1600" dirty="0">
                <a:solidFill>
                  <a:schemeClr val="bg1"/>
                </a:solidFill>
                <a:latin typeface="+mj-lt"/>
                <a:ea typeface="+mj-ea"/>
                <a:cs typeface="+mj-cs"/>
              </a:rPr>
              <a:t>The top three countries account for a significant proportion of total customers.</a:t>
            </a:r>
          </a:p>
        </p:txBody>
      </p:sp>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Cities Total Paid">
            <a:extLst>
              <a:ext uri="{FF2B5EF4-FFF2-40B4-BE49-F238E27FC236}">
                <a16:creationId xmlns:a16="http://schemas.microsoft.com/office/drawing/2014/main" id="{DDE88C83-73AC-4572-8272-12D6AFA25DC5}"/>
              </a:ext>
            </a:extLst>
          </p:cNvPr>
          <p:cNvPicPr>
            <a:picLocks noChangeAspect="1"/>
          </p:cNvPicPr>
          <p:nvPr/>
        </p:nvPicPr>
        <p:blipFill rotWithShape="1">
          <a:blip r:embed="rId2">
            <a:extLst>
              <a:ext uri="{28A0092B-C50C-407E-A947-70E740481C1C}">
                <a14:useLocalDpi xmlns:a14="http://schemas.microsoft.com/office/drawing/2010/main" val="0"/>
              </a:ext>
            </a:extLst>
          </a:blip>
          <a:srcRect t="5749"/>
          <a:stretch/>
        </p:blipFill>
        <p:spPr>
          <a:xfrm>
            <a:off x="2006167" y="669889"/>
            <a:ext cx="8179665" cy="4497148"/>
          </a:xfrm>
          <a:prstGeom prst="rect">
            <a:avLst/>
          </a:prstGeom>
        </p:spPr>
      </p:pic>
      <p:sp>
        <p:nvSpPr>
          <p:cNvPr id="2" name="slide1">
            <a:extLst>
              <a:ext uri="{FF2B5EF4-FFF2-40B4-BE49-F238E27FC236}">
                <a16:creationId xmlns:a16="http://schemas.microsoft.com/office/drawing/2014/main" id="{31730D04-8D75-6B0D-4FF8-B60BDE15AB8B}"/>
              </a:ext>
            </a:extLst>
          </p:cNvPr>
          <p:cNvSpPr>
            <a:spLocks noGrp="1"/>
          </p:cNvSpPr>
          <p:nvPr>
            <p:ph type="ctrTitle"/>
          </p:nvPr>
        </p:nvSpPr>
        <p:spPr>
          <a:xfrm>
            <a:off x="479151" y="0"/>
            <a:ext cx="3446897" cy="462550"/>
          </a:xfrm>
        </p:spPr>
        <p:txBody>
          <a:bodyPr/>
          <a:lstStyle/>
          <a:p>
            <a:r>
              <a:rPr lang="en-US" sz="2000" b="1" dirty="0">
                <a:solidFill>
                  <a:schemeClr val="accent4">
                    <a:lumMod val="50000"/>
                  </a:schemeClr>
                </a:solidFill>
                <a:hlinkClick r:id="rId3">
                  <a:extLst>
                    <a:ext uri="{A12FA001-AC4F-418D-AE19-62706E023703}">
                      <ahyp:hlinkClr xmlns:ahyp="http://schemas.microsoft.com/office/drawing/2018/hyperlinkcolor" val="tx"/>
                    </a:ext>
                  </a:extLst>
                </a:hlinkClick>
              </a:rPr>
              <a:t>Total Amount Paid by City</a:t>
            </a:r>
            <a:endParaRPr lang="en-us" sz="2000" b="1" dirty="0">
              <a:solidFill>
                <a:schemeClr val="accent4">
                  <a:lumMod val="50000"/>
                </a:schemeClr>
              </a:solidFill>
              <a:hlinkClick r:id="rId3">
                <a:extLst>
                  <a:ext uri="{A12FA001-AC4F-418D-AE19-62706E023703}">
                    <ahyp:hlinkClr xmlns:ahyp="http://schemas.microsoft.com/office/drawing/2018/hyperlinkcolor" val="tx"/>
                  </a:ext>
                </a:extLst>
              </a:hlinkClick>
            </a:endParaRPr>
          </a:p>
        </p:txBody>
      </p:sp>
      <p:sp>
        <p:nvSpPr>
          <p:cNvPr id="3" name="TextBox 2">
            <a:extLst>
              <a:ext uri="{FF2B5EF4-FFF2-40B4-BE49-F238E27FC236}">
                <a16:creationId xmlns:a16="http://schemas.microsoft.com/office/drawing/2014/main" id="{68DFC71E-2849-C4D1-619F-F8B29BB24257}"/>
              </a:ext>
            </a:extLst>
          </p:cNvPr>
          <p:cNvSpPr txBox="1"/>
          <p:nvPr/>
        </p:nvSpPr>
        <p:spPr>
          <a:xfrm>
            <a:off x="1322665" y="5321075"/>
            <a:ext cx="9901806" cy="1077218"/>
          </a:xfrm>
          <a:prstGeom prst="rect">
            <a:avLst/>
          </a:prstGeom>
          <a:noFill/>
        </p:spPr>
        <p:txBody>
          <a:bodyPr wrap="square">
            <a:spAutoFit/>
          </a:bodyPr>
          <a:lstStyle/>
          <a:p>
            <a:pPr marL="285750" indent="-285750">
              <a:buFont typeface="Arial" panose="020B0604020202020204" pitchFamily="34" charset="0"/>
              <a:buChar char="•"/>
            </a:pPr>
            <a:r>
              <a:rPr lang="en-US" sz="1600" dirty="0">
                <a:solidFill>
                  <a:schemeClr val="bg1"/>
                </a:solidFill>
                <a:latin typeface="+mj-lt"/>
                <a:ea typeface="+mj-ea"/>
                <a:cs typeface="+mj-cs"/>
              </a:rPr>
              <a:t>Aden, Yemen has the highest total amount paid, surpassing other cities.</a:t>
            </a:r>
          </a:p>
          <a:p>
            <a:pPr marL="285750" indent="-285750">
              <a:buFont typeface="Arial" panose="020B0604020202020204" pitchFamily="34" charset="0"/>
              <a:buChar char="•"/>
            </a:pPr>
            <a:endParaRPr lang="en-US" sz="1600" dirty="0">
              <a:solidFill>
                <a:schemeClr val="bg1"/>
              </a:solidFill>
              <a:latin typeface="+mj-lt"/>
              <a:ea typeface="+mj-ea"/>
              <a:cs typeface="+mj-cs"/>
            </a:endParaRPr>
          </a:p>
          <a:p>
            <a:pPr marL="285750" indent="-285750">
              <a:buFont typeface="Arial" panose="020B0604020202020204" pitchFamily="34" charset="0"/>
              <a:buChar char="•"/>
            </a:pPr>
            <a:r>
              <a:rPr lang="en-US" sz="1600" dirty="0">
                <a:solidFill>
                  <a:schemeClr val="bg1"/>
                </a:solidFill>
                <a:latin typeface="+mj-lt"/>
                <a:ea typeface="+mj-ea"/>
                <a:cs typeface="+mj-cs"/>
              </a:rPr>
              <a:t>A diverse range of cities from different countries are represented, with significant payments in both developed and developing nations.</a:t>
            </a:r>
          </a:p>
        </p:txBody>
      </p:sp>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7068E4-DCA6-F5CE-63FE-C309B93DFFE8}"/>
              </a:ext>
            </a:extLst>
          </p:cNvPr>
          <p:cNvSpPr txBox="1"/>
          <p:nvPr/>
        </p:nvSpPr>
        <p:spPr>
          <a:xfrm>
            <a:off x="479151" y="1249577"/>
            <a:ext cx="11184834" cy="5047536"/>
          </a:xfrm>
          <a:prstGeom prst="rect">
            <a:avLst/>
          </a:prstGeom>
          <a:noFill/>
        </p:spPr>
        <p:txBody>
          <a:bodyPr wrap="square">
            <a:spAutoFit/>
          </a:bodyPr>
          <a:lstStyle/>
          <a:p>
            <a:r>
              <a:rPr lang="en-US" sz="1400" dirty="0" err="1">
                <a:solidFill>
                  <a:schemeClr val="bg2"/>
                </a:solidFill>
                <a:latin typeface="+mj-lt"/>
                <a:ea typeface="+mj-ea"/>
                <a:cs typeface="+mj-cs"/>
              </a:rPr>
              <a:t>Rockbuster</a:t>
            </a:r>
            <a:r>
              <a:rPr lang="en-US" sz="1400" dirty="0">
                <a:solidFill>
                  <a:schemeClr val="bg2"/>
                </a:solidFill>
                <a:latin typeface="+mj-lt"/>
                <a:ea typeface="+mj-ea"/>
                <a:cs typeface="+mj-cs"/>
              </a:rPr>
              <a:t> Stealth LLC is embarking on a significant transformation to stay competitive in the evolving entertainment landscape. Here are the key insights derived from our data analysis:</a:t>
            </a:r>
          </a:p>
          <a:p>
            <a:endParaRPr lang="en-US" sz="1400" dirty="0">
              <a:solidFill>
                <a:schemeClr val="bg2"/>
              </a:solidFill>
              <a:latin typeface="+mj-lt"/>
              <a:ea typeface="+mj-ea"/>
              <a:cs typeface="+mj-cs"/>
            </a:endParaRPr>
          </a:p>
          <a:p>
            <a:r>
              <a:rPr lang="en-US" sz="1400" dirty="0">
                <a:solidFill>
                  <a:schemeClr val="bg2"/>
                </a:solidFill>
                <a:latin typeface="+mj-lt"/>
                <a:ea typeface="+mj-ea"/>
                <a:cs typeface="+mj-cs"/>
              </a:rPr>
              <a:t>    </a:t>
            </a:r>
            <a:r>
              <a:rPr lang="en-US" sz="1400" b="1" u="sng" dirty="0">
                <a:solidFill>
                  <a:schemeClr val="bg2"/>
                </a:solidFill>
                <a:latin typeface="+mj-lt"/>
                <a:ea typeface="+mj-ea"/>
                <a:cs typeface="+mj-cs"/>
              </a:rPr>
              <a:t>Top Revenue-Generating Movies:</a:t>
            </a:r>
          </a:p>
          <a:p>
            <a:r>
              <a:rPr lang="en-US" sz="1400" dirty="0">
                <a:solidFill>
                  <a:schemeClr val="bg2"/>
                </a:solidFill>
                <a:latin typeface="+mj-lt"/>
                <a:ea typeface="+mj-ea"/>
                <a:cs typeface="+mj-cs"/>
              </a:rPr>
              <a:t>        "Telegraph Voyage" and "Zorro Ark" contributed the most to our revenue, while "Texas Watch" and "Oklahoma Jumanji" were among the least profitable.</a:t>
            </a:r>
          </a:p>
          <a:p>
            <a:endParaRPr lang="en-US" sz="1400" dirty="0">
              <a:solidFill>
                <a:schemeClr val="bg2"/>
              </a:solidFill>
              <a:latin typeface="+mj-lt"/>
              <a:ea typeface="+mj-ea"/>
              <a:cs typeface="+mj-cs"/>
            </a:endParaRPr>
          </a:p>
          <a:p>
            <a:r>
              <a:rPr lang="en-US" sz="1400" dirty="0">
                <a:solidFill>
                  <a:schemeClr val="bg2"/>
                </a:solidFill>
                <a:latin typeface="+mj-lt"/>
                <a:ea typeface="+mj-ea"/>
                <a:cs typeface="+mj-cs"/>
              </a:rPr>
              <a:t>    </a:t>
            </a:r>
            <a:r>
              <a:rPr lang="en-US" sz="1400" b="1" u="sng" dirty="0">
                <a:solidFill>
                  <a:schemeClr val="bg2"/>
                </a:solidFill>
                <a:latin typeface="+mj-lt"/>
                <a:ea typeface="+mj-ea"/>
                <a:cs typeface="+mj-cs"/>
              </a:rPr>
              <a:t>Average Rental Duration:</a:t>
            </a:r>
          </a:p>
          <a:p>
            <a:r>
              <a:rPr lang="en-US" sz="1400" dirty="0">
                <a:solidFill>
                  <a:schemeClr val="bg2"/>
                </a:solidFill>
                <a:latin typeface="+mj-lt"/>
                <a:ea typeface="+mj-ea"/>
                <a:cs typeface="+mj-cs"/>
              </a:rPr>
              <a:t>        The average rental duration across all videos is approximately 5 days, with a range from 3 to 7 days, indicating a consistent rental pattern among our customers.</a:t>
            </a:r>
          </a:p>
          <a:p>
            <a:endParaRPr lang="en-US" sz="1400" dirty="0">
              <a:solidFill>
                <a:schemeClr val="bg2"/>
              </a:solidFill>
              <a:latin typeface="+mj-lt"/>
              <a:ea typeface="+mj-ea"/>
              <a:cs typeface="+mj-cs"/>
            </a:endParaRPr>
          </a:p>
          <a:p>
            <a:r>
              <a:rPr lang="en-US" sz="1400" dirty="0">
                <a:solidFill>
                  <a:schemeClr val="bg2"/>
                </a:solidFill>
                <a:latin typeface="+mj-lt"/>
                <a:ea typeface="+mj-ea"/>
                <a:cs typeface="+mj-cs"/>
              </a:rPr>
              <a:t>    </a:t>
            </a:r>
            <a:r>
              <a:rPr lang="en-US" sz="1400" b="1" u="sng" dirty="0">
                <a:solidFill>
                  <a:schemeClr val="bg2"/>
                </a:solidFill>
                <a:latin typeface="+mj-lt"/>
                <a:ea typeface="+mj-ea"/>
                <a:cs typeface="+mj-cs"/>
              </a:rPr>
              <a:t>Customer Distribution by Country:</a:t>
            </a:r>
          </a:p>
          <a:p>
            <a:r>
              <a:rPr lang="en-US" sz="1400" dirty="0">
                <a:solidFill>
                  <a:schemeClr val="bg2"/>
                </a:solidFill>
                <a:latin typeface="+mj-lt"/>
                <a:ea typeface="+mj-ea"/>
                <a:cs typeface="+mj-cs"/>
              </a:rPr>
              <a:t>        Our customer base is predominantly from India, China, and the United States, highlighting these as key markets for our new online rental service.</a:t>
            </a:r>
          </a:p>
          <a:p>
            <a:endParaRPr lang="en-US" sz="1400" dirty="0">
              <a:solidFill>
                <a:schemeClr val="bg2"/>
              </a:solidFill>
              <a:latin typeface="+mj-lt"/>
              <a:ea typeface="+mj-ea"/>
              <a:cs typeface="+mj-cs"/>
            </a:endParaRPr>
          </a:p>
          <a:p>
            <a:r>
              <a:rPr lang="en-US" sz="1400" b="1" u="sng" dirty="0">
                <a:solidFill>
                  <a:schemeClr val="bg2"/>
                </a:solidFill>
                <a:latin typeface="+mj-lt"/>
                <a:ea typeface="+mj-ea"/>
                <a:cs typeface="+mj-cs"/>
              </a:rPr>
              <a:t>    High Lifetime Value Customers:</a:t>
            </a:r>
          </a:p>
          <a:p>
            <a:r>
              <a:rPr lang="en-US" sz="1400" dirty="0">
                <a:solidFill>
                  <a:schemeClr val="bg2"/>
                </a:solidFill>
                <a:latin typeface="+mj-lt"/>
                <a:ea typeface="+mj-ea"/>
                <a:cs typeface="+mj-cs"/>
              </a:rPr>
              <a:t>        Cities such as Aden (Yemen), London (UK), and </a:t>
            </a:r>
            <a:r>
              <a:rPr lang="en-US" sz="1400" dirty="0" err="1">
                <a:solidFill>
                  <a:schemeClr val="bg2"/>
                </a:solidFill>
                <a:latin typeface="+mj-lt"/>
                <a:ea typeface="+mj-ea"/>
                <a:cs typeface="+mj-cs"/>
              </a:rPr>
              <a:t>Akishima</a:t>
            </a:r>
            <a:r>
              <a:rPr lang="en-US" sz="1400" dirty="0">
                <a:solidFill>
                  <a:schemeClr val="bg2"/>
                </a:solidFill>
                <a:latin typeface="+mj-lt"/>
                <a:ea typeface="+mj-ea"/>
                <a:cs typeface="+mj-cs"/>
              </a:rPr>
              <a:t> (Japan) have the highest total amount paid, suggesting they house customers with a high lifetime value.</a:t>
            </a:r>
          </a:p>
          <a:p>
            <a:endParaRPr lang="en-US" sz="1400" dirty="0">
              <a:solidFill>
                <a:schemeClr val="bg2"/>
              </a:solidFill>
              <a:latin typeface="+mj-lt"/>
              <a:ea typeface="+mj-ea"/>
              <a:cs typeface="+mj-cs"/>
            </a:endParaRPr>
          </a:p>
          <a:p>
            <a:r>
              <a:rPr lang="en-US" sz="1400" dirty="0">
                <a:solidFill>
                  <a:schemeClr val="bg2"/>
                </a:solidFill>
                <a:latin typeface="+mj-lt"/>
                <a:ea typeface="+mj-ea"/>
                <a:cs typeface="+mj-cs"/>
              </a:rPr>
              <a:t>    </a:t>
            </a:r>
            <a:r>
              <a:rPr lang="en-US" sz="1400" b="1" u="sng" dirty="0">
                <a:solidFill>
                  <a:schemeClr val="bg2"/>
                </a:solidFill>
                <a:latin typeface="+mj-lt"/>
                <a:ea typeface="+mj-ea"/>
                <a:cs typeface="+mj-cs"/>
              </a:rPr>
              <a:t>Geographic Sales Variations:</a:t>
            </a:r>
          </a:p>
          <a:p>
            <a:r>
              <a:rPr lang="en-US" sz="1400" dirty="0">
                <a:solidFill>
                  <a:schemeClr val="bg2"/>
                </a:solidFill>
                <a:latin typeface="+mj-lt"/>
                <a:ea typeface="+mj-ea"/>
                <a:cs typeface="+mj-cs"/>
              </a:rPr>
              <a:t>        Sales figures show significant regional variation, with some cities like Aden and London generating substantially higher revenue than others.</a:t>
            </a:r>
          </a:p>
          <a:p>
            <a:endParaRPr lang="en-US" sz="1400" dirty="0">
              <a:solidFill>
                <a:schemeClr val="bg2"/>
              </a:solidFill>
              <a:latin typeface="+mj-lt"/>
              <a:ea typeface="+mj-ea"/>
              <a:cs typeface="+mj-cs"/>
            </a:endParaRPr>
          </a:p>
        </p:txBody>
      </p:sp>
      <p:sp>
        <p:nvSpPr>
          <p:cNvPr id="4" name="slide1">
            <a:extLst>
              <a:ext uri="{FF2B5EF4-FFF2-40B4-BE49-F238E27FC236}">
                <a16:creationId xmlns:a16="http://schemas.microsoft.com/office/drawing/2014/main" id="{788A1B18-54D9-D8AA-2BD2-83E1950038FD}"/>
              </a:ext>
            </a:extLst>
          </p:cNvPr>
          <p:cNvSpPr>
            <a:spLocks noGrp="1"/>
          </p:cNvSpPr>
          <p:nvPr>
            <p:ph type="ctrTitle"/>
          </p:nvPr>
        </p:nvSpPr>
        <p:spPr>
          <a:xfrm>
            <a:off x="479151" y="0"/>
            <a:ext cx="3446897" cy="462550"/>
          </a:xfrm>
        </p:spPr>
        <p:txBody>
          <a:bodyPr/>
          <a:lstStyle/>
          <a:p>
            <a:r>
              <a:rPr lang="en-US" sz="2000" b="1" dirty="0">
                <a:solidFill>
                  <a:schemeClr val="accent4">
                    <a:lumMod val="50000"/>
                  </a:schemeClr>
                </a:solidFill>
                <a:hlinkClick r:id="rId2">
                  <a:extLst>
                    <a:ext uri="{A12FA001-AC4F-418D-AE19-62706E023703}">
                      <ahyp:hlinkClr xmlns:ahyp="http://schemas.microsoft.com/office/drawing/2018/hyperlinkcolor" val="tx"/>
                    </a:ext>
                  </a:extLst>
                </a:hlinkClick>
              </a:rPr>
              <a:t>Conclusion</a:t>
            </a:r>
            <a:endParaRPr lang="en-us" sz="2000" b="1" dirty="0">
              <a:solidFill>
                <a:schemeClr val="accent4">
                  <a:lumMod val="50000"/>
                </a:schemeClr>
              </a:solidFill>
              <a:hlinkClick r:id="rId2">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2162031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Custom 1">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394</TotalTime>
  <Words>616</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Rockbuster Stealth LLC: Data-Driven Strategy for Online Video Rental Success</vt:lpstr>
      <vt:lpstr>Welcome to the presentation on Rockbuster Stealth LLC's strategic initiative in response to evolving market dynamics. Rockbuster Stealth, a renowned movie rental company with a global presence, has historically operated through physical store locations worldwide. However, in the face of formidable competition from streaming giants like Netflix and Amazon Prime, Rockbuster Stealth is at a pivotal juncture. Recognizing the need to adapt to changing consumer preferences and market trends, the management team is charting a new course. Leveraging its extensive library of movie licenses, Rockbuster Stealth is poised to launch an innovative online video rental service. This strategic move aims to not only retain relevance in a fiercely competitive landscape but also to meet the evolving needs of its discerning customer base. Join us as we delve into the insights gleaned from Rockbuster Stealth's data, offering valuable perspectives on this transformative journey.</vt:lpstr>
      <vt:lpstr>● Which movies contributed the most/least to revenue gain? ● What was the average rental duration for all videos? ● Which countries are Rockbuster customers based in? ● Where are customers with a high lifetime value based? ● Do sales figures vary between geographic regions?</vt:lpstr>
      <vt:lpstr>PowerPoint Presentation</vt:lpstr>
      <vt:lpstr>PowerPoint Presentation</vt:lpstr>
      <vt:lpstr>PowerPoint Presentation</vt:lpstr>
      <vt:lpstr>Customer Distribution by Country</vt:lpstr>
      <vt:lpstr>Total Amount Paid by City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Data Dive: Unveiling Insights into Lengths, Ratings, Customers, and Payments</dc:title>
  <dc:creator>Luis A. Gil Lares</dc:creator>
  <cp:lastModifiedBy>Luis A. Gil Lares</cp:lastModifiedBy>
  <cp:revision>7</cp:revision>
  <dcterms:created xsi:type="dcterms:W3CDTF">2024-05-21T13:51:44Z</dcterms:created>
  <dcterms:modified xsi:type="dcterms:W3CDTF">2024-05-23T15:45:35Z</dcterms:modified>
</cp:coreProperties>
</file>