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iUTA73RwhXNYsCnzFHHQ6Ha/HG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3a1dc9c2a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g73a1dc9c2a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3a1dc9c2a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g73a1dc9c2a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3a1dc9c2a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g73a1dc9c2a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48ac3aff6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g748ac3aff6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3a1dc9c2a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g73a1dc9c2a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48ac3aff6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g748ac3aff6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3a1dc9c2a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g73a1dc9c2a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3a1dc9c2a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g73a1dc9c2a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48ac3aff6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g748ac3aff6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219c90213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g7219c90213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48ac3aff6_2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g748ac3aff6_2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48ac3aff6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g748ac3aff6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3a1dc9c2a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g73a1dc9c2a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48ac3aff6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g748ac3aff6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3a1dc9c2a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g73a1dc9c2a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1" name="Shape 11"/>
        <p:cNvGrpSpPr/>
        <p:nvPr/>
      </p:nvGrpSpPr>
      <p:grpSpPr>
        <a:xfrm>
          <a:off x="0" y="0"/>
          <a:ext cx="0" cy="0"/>
          <a:chOff x="0" y="0"/>
          <a:chExt cx="0" cy="0"/>
        </a:xfrm>
      </p:grpSpPr>
      <p:sp>
        <p:nvSpPr>
          <p:cNvPr id="12" name="Google Shape;12;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68" name="Shape 68"/>
        <p:cNvGrpSpPr/>
        <p:nvPr/>
      </p:nvGrpSpPr>
      <p:grpSpPr>
        <a:xfrm>
          <a:off x="0" y="0"/>
          <a:ext cx="0" cy="0"/>
          <a:chOff x="0" y="0"/>
          <a:chExt cx="0" cy="0"/>
        </a:xfrm>
      </p:grpSpPr>
      <p:sp>
        <p:nvSpPr>
          <p:cNvPr id="69" name="Google Shape;6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17" name="Shape 17"/>
        <p:cNvGrpSpPr/>
        <p:nvPr/>
      </p:nvGrpSpPr>
      <p:grpSpPr>
        <a:xfrm>
          <a:off x="0" y="0"/>
          <a:ext cx="0" cy="0"/>
          <a:chOff x="0" y="0"/>
          <a:chExt cx="0" cy="0"/>
        </a:xfrm>
      </p:grpSpPr>
      <p:sp>
        <p:nvSpPr>
          <p:cNvPr id="18" name="Google Shape;1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23" name="Shape 23"/>
        <p:cNvGrpSpPr/>
        <p:nvPr/>
      </p:nvGrpSpPr>
      <p:grpSpPr>
        <a:xfrm>
          <a:off x="0" y="0"/>
          <a:ext cx="0" cy="0"/>
          <a:chOff x="0" y="0"/>
          <a:chExt cx="0" cy="0"/>
        </a:xfrm>
      </p:grpSpPr>
      <p:sp>
        <p:nvSpPr>
          <p:cNvPr id="24" name="Google Shape;24;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29" name="Shape 29"/>
        <p:cNvGrpSpPr/>
        <p:nvPr/>
      </p:nvGrpSpPr>
      <p:grpSpPr>
        <a:xfrm>
          <a:off x="0" y="0"/>
          <a:ext cx="0" cy="0"/>
          <a:chOff x="0" y="0"/>
          <a:chExt cx="0" cy="0"/>
        </a:xfrm>
      </p:grpSpPr>
      <p:sp>
        <p:nvSpPr>
          <p:cNvPr id="30" name="Google Shape;3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36" name="Shape 36"/>
        <p:cNvGrpSpPr/>
        <p:nvPr/>
      </p:nvGrpSpPr>
      <p:grpSpPr>
        <a:xfrm>
          <a:off x="0" y="0"/>
          <a:ext cx="0" cy="0"/>
          <a:chOff x="0" y="0"/>
          <a:chExt cx="0" cy="0"/>
        </a:xfrm>
      </p:grpSpPr>
      <p:sp>
        <p:nvSpPr>
          <p:cNvPr id="37" name="Google Shape;37;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45" name="Shape 45"/>
        <p:cNvGrpSpPr/>
        <p:nvPr/>
      </p:nvGrpSpPr>
      <p:grpSpPr>
        <a:xfrm>
          <a:off x="0" y="0"/>
          <a:ext cx="0" cy="0"/>
          <a:chOff x="0" y="0"/>
          <a:chExt cx="0" cy="0"/>
        </a:xfrm>
      </p:grpSpPr>
      <p:sp>
        <p:nvSpPr>
          <p:cNvPr id="46" name="Google Shape;4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50" name="Shape 50"/>
        <p:cNvGrpSpPr/>
        <p:nvPr/>
      </p:nvGrpSpPr>
      <p:grpSpPr>
        <a:xfrm>
          <a:off x="0" y="0"/>
          <a:ext cx="0" cy="0"/>
          <a:chOff x="0" y="0"/>
          <a:chExt cx="0" cy="0"/>
        </a:xfrm>
      </p:grpSpPr>
      <p:sp>
        <p:nvSpPr>
          <p:cNvPr id="51" name="Google Shape;5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54" name="Shape 54"/>
        <p:cNvGrpSpPr/>
        <p:nvPr/>
      </p:nvGrpSpPr>
      <p:grpSpPr>
        <a:xfrm>
          <a:off x="0" y="0"/>
          <a:ext cx="0" cy="0"/>
          <a:chOff x="0" y="0"/>
          <a:chExt cx="0" cy="0"/>
        </a:xfrm>
      </p:grpSpPr>
      <p:sp>
        <p:nvSpPr>
          <p:cNvPr id="55" name="Google Shape;55;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9"/>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3" name="Shape 8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g73a1dc9c2a_0_17"/>
          <p:cNvSpPr txBox="1"/>
          <p:nvPr/>
        </p:nvSpPr>
        <p:spPr>
          <a:xfrm>
            <a:off x="1556625" y="475850"/>
            <a:ext cx="7450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es-ES" sz="3200">
                <a:solidFill>
                  <a:schemeClr val="accent4"/>
                </a:solidFill>
                <a:latin typeface="Calibri"/>
                <a:ea typeface="Calibri"/>
                <a:cs typeface="Calibri"/>
                <a:sym typeface="Calibri"/>
              </a:rPr>
              <a:t>Corpus que se utilizó</a:t>
            </a:r>
            <a:endParaRPr b="1" sz="3200">
              <a:solidFill>
                <a:schemeClr val="accent4"/>
              </a:solidFill>
              <a:latin typeface="Calibri"/>
              <a:ea typeface="Calibri"/>
              <a:cs typeface="Calibri"/>
              <a:sym typeface="Calibri"/>
            </a:endParaRPr>
          </a:p>
        </p:txBody>
      </p:sp>
      <p:sp>
        <p:nvSpPr>
          <p:cNvPr id="139" name="Google Shape;139;g73a1dc9c2a_0_17"/>
          <p:cNvSpPr txBox="1"/>
          <p:nvPr/>
        </p:nvSpPr>
        <p:spPr>
          <a:xfrm>
            <a:off x="1204350" y="1281750"/>
            <a:ext cx="9783300" cy="53652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600"/>
              </a:spcBef>
              <a:spcAft>
                <a:spcPts val="0"/>
              </a:spcAft>
              <a:buClr>
                <a:srgbClr val="000000"/>
              </a:buClr>
              <a:buSzPts val="2800"/>
              <a:buFont typeface="Arial"/>
              <a:buNone/>
            </a:pPr>
            <a:r>
              <a:rPr lang="es-ES" sz="2700">
                <a:latin typeface="Calibri"/>
                <a:ea typeface="Calibri"/>
                <a:cs typeface="Calibri"/>
                <a:sym typeface="Calibri"/>
              </a:rPr>
              <a:t>Se utilizaron base de datos de diccionarios para identificar palabras de opinión general, una base de conocimientos léxicos (WordNet) para buscar relaciones léxicas o lingüísticas con las palabras de opinión, léxicos como MPQA (corpus de </a:t>
            </a:r>
            <a:r>
              <a:rPr lang="es-ES" sz="2700">
                <a:latin typeface="Calibri"/>
                <a:ea typeface="Calibri"/>
                <a:cs typeface="Calibri"/>
                <a:sym typeface="Calibri"/>
              </a:rPr>
              <a:t>opinión</a:t>
            </a:r>
            <a:r>
              <a:rPr lang="es-ES" sz="2700">
                <a:latin typeface="Calibri"/>
                <a:ea typeface="Calibri"/>
                <a:cs typeface="Calibri"/>
                <a:sym typeface="Calibri"/>
              </a:rPr>
              <a:t>) y SentiWordNet, que se han utilizado con éxito para el análisis de los sentimientos en textos convencionales. El léxico de Thelwall-Lexico</a:t>
            </a:r>
            <a:r>
              <a:rPr lang="es-ES" sz="2700">
                <a:latin typeface="Calibri"/>
                <a:ea typeface="Calibri"/>
                <a:cs typeface="Calibri"/>
                <a:sym typeface="Calibri"/>
              </a:rPr>
              <a:t>n y de Thelwall </a:t>
            </a:r>
            <a:r>
              <a:rPr lang="es-ES" sz="2700">
                <a:latin typeface="Calibri"/>
                <a:ea typeface="Calibri"/>
                <a:cs typeface="Calibri"/>
                <a:sym typeface="Calibri"/>
              </a:rPr>
              <a:t>como caso de estudio.</a:t>
            </a:r>
            <a:endParaRPr sz="2700">
              <a:latin typeface="Calibri"/>
              <a:ea typeface="Calibri"/>
              <a:cs typeface="Calibri"/>
              <a:sym typeface="Calibri"/>
            </a:endParaRPr>
          </a:p>
          <a:p>
            <a:pPr indent="0" lvl="0" marL="0" rtl="0" algn="just">
              <a:lnSpc>
                <a:spcPct val="115000"/>
              </a:lnSpc>
              <a:spcBef>
                <a:spcPts val="600"/>
              </a:spcBef>
              <a:spcAft>
                <a:spcPts val="0"/>
              </a:spcAft>
              <a:buClr>
                <a:srgbClr val="000000"/>
              </a:buClr>
              <a:buSzPts val="2800"/>
              <a:buFont typeface="Arial"/>
              <a:buNone/>
            </a:pPr>
            <a:r>
              <a:rPr lang="es-ES" sz="2700">
                <a:latin typeface="Calibri"/>
                <a:ea typeface="Calibri"/>
                <a:cs typeface="Calibri"/>
                <a:sym typeface="Calibri"/>
              </a:rPr>
              <a:t>Un enfoque basado en el corpus mide la orientación del sentimiento de las palabras automáticamente sobre la base de su asociación con otras palabras de fuerte opinión en un corpus determinado.</a:t>
            </a:r>
            <a:endParaRPr sz="2700">
              <a:latin typeface="Calibri"/>
              <a:ea typeface="Calibri"/>
              <a:cs typeface="Calibri"/>
              <a:sym typeface="Calibri"/>
            </a:endParaRPr>
          </a:p>
          <a:p>
            <a:pPr indent="0" lvl="0" marL="457200" marR="0" rtl="0" algn="l">
              <a:lnSpc>
                <a:spcPct val="115000"/>
              </a:lnSpc>
              <a:spcBef>
                <a:spcPts val="60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g73a1dc9c2a_0_23"/>
          <p:cNvSpPr txBox="1"/>
          <p:nvPr/>
        </p:nvSpPr>
        <p:spPr>
          <a:xfrm>
            <a:off x="1556625" y="475850"/>
            <a:ext cx="7450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es-ES" sz="3200">
                <a:solidFill>
                  <a:schemeClr val="accent4"/>
                </a:solidFill>
                <a:latin typeface="Calibri"/>
                <a:ea typeface="Calibri"/>
                <a:cs typeface="Calibri"/>
                <a:sym typeface="Calibri"/>
              </a:rPr>
              <a:t>Aprendizaje</a:t>
            </a:r>
            <a:endParaRPr b="1" sz="3200">
              <a:solidFill>
                <a:schemeClr val="accent4"/>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200"/>
              <a:buFont typeface="Arial"/>
              <a:buNone/>
            </a:pPr>
            <a:r>
              <a:t/>
            </a:r>
            <a:endParaRPr b="1" sz="3200">
              <a:solidFill>
                <a:schemeClr val="accent4"/>
              </a:solidFill>
              <a:latin typeface="Calibri"/>
              <a:ea typeface="Calibri"/>
              <a:cs typeface="Calibri"/>
              <a:sym typeface="Calibri"/>
            </a:endParaRPr>
          </a:p>
        </p:txBody>
      </p:sp>
      <p:sp>
        <p:nvSpPr>
          <p:cNvPr id="145" name="Google Shape;145;g73a1dc9c2a_0_23"/>
          <p:cNvSpPr txBox="1"/>
          <p:nvPr/>
        </p:nvSpPr>
        <p:spPr>
          <a:xfrm>
            <a:off x="1204350" y="1216500"/>
            <a:ext cx="9783300" cy="54303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600"/>
              </a:spcBef>
              <a:spcAft>
                <a:spcPts val="0"/>
              </a:spcAft>
              <a:buClr>
                <a:srgbClr val="000000"/>
              </a:buClr>
              <a:buSzPts val="2800"/>
              <a:buFont typeface="Arial"/>
              <a:buNone/>
            </a:pPr>
            <a:r>
              <a:rPr lang="es-ES" sz="2800">
                <a:solidFill>
                  <a:schemeClr val="dk1"/>
                </a:solidFill>
                <a:latin typeface="Calibri"/>
                <a:ea typeface="Calibri"/>
                <a:cs typeface="Calibri"/>
                <a:sym typeface="Calibri"/>
              </a:rPr>
              <a:t>Para capturar las palabras con semántica contextual y sentimiento en los tweets. Para ello se utiliza el modelo de representación SentiCircle.</a:t>
            </a:r>
            <a:endParaRPr sz="2800">
              <a:solidFill>
                <a:schemeClr val="dk1"/>
              </a:solidFill>
              <a:latin typeface="Calibri"/>
              <a:ea typeface="Calibri"/>
              <a:cs typeface="Calibri"/>
              <a:sym typeface="Calibri"/>
            </a:endParaRPr>
          </a:p>
          <a:p>
            <a:pPr indent="0" lvl="0" marL="0" marR="0" rtl="0" algn="just">
              <a:lnSpc>
                <a:spcPct val="115000"/>
              </a:lnSpc>
              <a:spcBef>
                <a:spcPts val="600"/>
              </a:spcBef>
              <a:spcAft>
                <a:spcPts val="0"/>
              </a:spcAft>
              <a:buClr>
                <a:srgbClr val="000000"/>
              </a:buClr>
              <a:buSzPts val="2800"/>
              <a:buFont typeface="Arial"/>
              <a:buNone/>
            </a:pPr>
            <a:r>
              <a:rPr lang="es-ES" sz="2800">
                <a:solidFill>
                  <a:schemeClr val="dk1"/>
                </a:solidFill>
                <a:latin typeface="Calibri"/>
                <a:ea typeface="Calibri"/>
                <a:cs typeface="Calibri"/>
                <a:sym typeface="Calibri"/>
              </a:rPr>
              <a:t>En segundo lugar, se aplica un algoritmo basado en reglas para modificar el sentimiento previo de los términos del léxico en función de su correspondiente sentimiento contextual.</a:t>
            </a:r>
            <a:endParaRPr sz="2800">
              <a:solidFill>
                <a:schemeClr val="dk1"/>
              </a:solidFill>
              <a:latin typeface="Calibri"/>
              <a:ea typeface="Calibri"/>
              <a:cs typeface="Calibri"/>
              <a:sym typeface="Calibri"/>
            </a:endParaRPr>
          </a:p>
          <a:p>
            <a:pPr indent="0" lvl="0" marL="0" rtl="0" algn="l">
              <a:lnSpc>
                <a:spcPct val="115000"/>
              </a:lnSpc>
              <a:spcBef>
                <a:spcPts val="60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rtl="0" algn="l">
              <a:lnSpc>
                <a:spcPct val="115000"/>
              </a:lnSpc>
              <a:spcBef>
                <a:spcPts val="600"/>
              </a:spcBef>
              <a:spcAft>
                <a:spcPts val="0"/>
              </a:spcAft>
              <a:buClr>
                <a:schemeClr val="dk1"/>
              </a:buClr>
              <a:buSzPts val="1100"/>
              <a:buFont typeface="Arial"/>
              <a:buNone/>
            </a:pPr>
            <a:r>
              <a:rPr lang="es-ES" sz="2800">
                <a:solidFill>
                  <a:schemeClr val="dk1"/>
                </a:solidFill>
                <a:latin typeface="Calibri"/>
                <a:ea typeface="Calibri"/>
                <a:cs typeface="Calibri"/>
                <a:sym typeface="Calibri"/>
              </a:rPr>
              <a:t>Se actualiza el léxico de los sentimientos con la información contextual de los términos extraídos en el paso anterior.</a:t>
            </a:r>
            <a:endParaRPr sz="2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9" name="Shape 149"/>
        <p:cNvGrpSpPr/>
        <p:nvPr/>
      </p:nvGrpSpPr>
      <p:grpSpPr>
        <a:xfrm>
          <a:off x="0" y="0"/>
          <a:ext cx="0" cy="0"/>
          <a:chOff x="0" y="0"/>
          <a:chExt cx="0" cy="0"/>
        </a:xfrm>
      </p:grpSpPr>
      <p:sp>
        <p:nvSpPr>
          <p:cNvPr id="150" name="Google Shape;150;g73a1dc9c2a_0_39"/>
          <p:cNvSpPr txBox="1"/>
          <p:nvPr/>
        </p:nvSpPr>
        <p:spPr>
          <a:xfrm>
            <a:off x="1556625" y="475850"/>
            <a:ext cx="7450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es-ES" sz="3200">
                <a:solidFill>
                  <a:schemeClr val="accent4"/>
                </a:solidFill>
                <a:latin typeface="Calibri"/>
                <a:ea typeface="Calibri"/>
                <a:cs typeface="Calibri"/>
                <a:sym typeface="Calibri"/>
              </a:rPr>
              <a:t>Aprendizaje</a:t>
            </a:r>
            <a:endParaRPr b="1" sz="3200">
              <a:solidFill>
                <a:schemeClr val="accent4"/>
              </a:solidFill>
              <a:latin typeface="Calibri"/>
              <a:ea typeface="Calibri"/>
              <a:cs typeface="Calibri"/>
              <a:sym typeface="Calibri"/>
            </a:endParaRPr>
          </a:p>
        </p:txBody>
      </p:sp>
      <p:sp>
        <p:nvSpPr>
          <p:cNvPr id="151" name="Google Shape;151;g73a1dc9c2a_0_39"/>
          <p:cNvSpPr txBox="1"/>
          <p:nvPr/>
        </p:nvSpPr>
        <p:spPr>
          <a:xfrm>
            <a:off x="1318100" y="1427750"/>
            <a:ext cx="8968800" cy="12504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600"/>
              </a:spcBef>
              <a:spcAft>
                <a:spcPts val="0"/>
              </a:spcAft>
              <a:buClr>
                <a:srgbClr val="000000"/>
              </a:buClr>
              <a:buSzPts val="2800"/>
              <a:buFont typeface="Arial"/>
              <a:buNone/>
            </a:pPr>
            <a:r>
              <a:rPr lang="es-ES" sz="2800">
                <a:latin typeface="Calibri"/>
                <a:ea typeface="Calibri"/>
                <a:cs typeface="Calibri"/>
                <a:sym typeface="Calibri"/>
              </a:rPr>
              <a:t>A continuación se muestra el flujo de trabajo sistemático de la propuesta de adaptación del léxico.</a:t>
            </a:r>
            <a:endParaRPr b="0" i="0" sz="2800" u="none" cap="none" strike="noStrike">
              <a:solidFill>
                <a:srgbClr val="000000"/>
              </a:solidFill>
              <a:latin typeface="Calibri"/>
              <a:ea typeface="Calibri"/>
              <a:cs typeface="Calibri"/>
              <a:sym typeface="Calibri"/>
            </a:endParaRPr>
          </a:p>
          <a:p>
            <a:pPr indent="0" lvl="0" marL="457200" marR="0" rtl="0" algn="l">
              <a:lnSpc>
                <a:spcPct val="115000"/>
              </a:lnSpc>
              <a:spcBef>
                <a:spcPts val="600"/>
              </a:spcBef>
              <a:spcAft>
                <a:spcPts val="0"/>
              </a:spcAft>
              <a:buClr>
                <a:schemeClr val="dk1"/>
              </a:buClr>
              <a:buSzPts val="1100"/>
              <a:buFont typeface="Arial"/>
              <a:buNone/>
            </a:pPr>
            <a:r>
              <a:t/>
            </a:r>
            <a:endParaRPr b="0" i="0" sz="2800" u="none" cap="none" strike="noStrike">
              <a:solidFill>
                <a:schemeClr val="dk1"/>
              </a:solidFill>
              <a:latin typeface="Calibri"/>
              <a:ea typeface="Calibri"/>
              <a:cs typeface="Calibri"/>
              <a:sym typeface="Calibri"/>
            </a:endParaRPr>
          </a:p>
        </p:txBody>
      </p:sp>
      <p:pic>
        <p:nvPicPr>
          <p:cNvPr id="152" name="Google Shape;152;g73a1dc9c2a_0_39"/>
          <p:cNvPicPr preferRelativeResize="0"/>
          <p:nvPr/>
        </p:nvPicPr>
        <p:blipFill>
          <a:blip r:embed="rId4">
            <a:alphaModFix/>
          </a:blip>
          <a:stretch>
            <a:fillRect/>
          </a:stretch>
        </p:blipFill>
        <p:spPr>
          <a:xfrm>
            <a:off x="4395725" y="3070325"/>
            <a:ext cx="3517825" cy="3391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6" name="Shape 156"/>
        <p:cNvGrpSpPr/>
        <p:nvPr/>
      </p:nvGrpSpPr>
      <p:grpSpPr>
        <a:xfrm>
          <a:off x="0" y="0"/>
          <a:ext cx="0" cy="0"/>
          <a:chOff x="0" y="0"/>
          <a:chExt cx="0" cy="0"/>
        </a:xfrm>
      </p:grpSpPr>
      <p:sp>
        <p:nvSpPr>
          <p:cNvPr id="157" name="Google Shape;157;g748ac3aff6_0_39"/>
          <p:cNvSpPr txBox="1"/>
          <p:nvPr/>
        </p:nvSpPr>
        <p:spPr>
          <a:xfrm>
            <a:off x="1556625" y="475850"/>
            <a:ext cx="7450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es-ES" sz="3200">
                <a:solidFill>
                  <a:schemeClr val="accent4"/>
                </a:solidFill>
                <a:latin typeface="Calibri"/>
                <a:ea typeface="Calibri"/>
                <a:cs typeface="Calibri"/>
                <a:sym typeface="Calibri"/>
              </a:rPr>
              <a:t>Aprendizaje</a:t>
            </a:r>
            <a:endParaRPr b="1" sz="3200">
              <a:solidFill>
                <a:schemeClr val="accent4"/>
              </a:solidFill>
              <a:latin typeface="Calibri"/>
              <a:ea typeface="Calibri"/>
              <a:cs typeface="Calibri"/>
              <a:sym typeface="Calibri"/>
            </a:endParaRPr>
          </a:p>
        </p:txBody>
      </p:sp>
      <p:sp>
        <p:nvSpPr>
          <p:cNvPr id="158" name="Google Shape;158;g748ac3aff6_0_39"/>
          <p:cNvSpPr txBox="1"/>
          <p:nvPr/>
        </p:nvSpPr>
        <p:spPr>
          <a:xfrm>
            <a:off x="1318100" y="1427750"/>
            <a:ext cx="8968800" cy="50007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600"/>
              </a:spcBef>
              <a:spcAft>
                <a:spcPts val="0"/>
              </a:spcAft>
              <a:buClr>
                <a:schemeClr val="dk1"/>
              </a:buClr>
              <a:buSzPts val="1100"/>
              <a:buFont typeface="Arial"/>
              <a:buNone/>
            </a:pPr>
            <a:r>
              <a:rPr lang="es-ES" sz="2800">
                <a:solidFill>
                  <a:schemeClr val="dk1"/>
                </a:solidFill>
                <a:latin typeface="Calibri"/>
                <a:ea typeface="Calibri"/>
                <a:cs typeface="Calibri"/>
                <a:sym typeface="Calibri"/>
              </a:rPr>
              <a:t>El método de adaptación utiliza un conjunto de reglas de precedente-consecuencia que decide cómo debe actualizarse el sentimiento previo de los términos en el Léxico de Thelwall-Lexicon de acuerdo con las posiciones de sus SentiMedios (es decir, su sentimiento contextual).</a:t>
            </a:r>
            <a:endParaRPr sz="2800">
              <a:solidFill>
                <a:schemeClr val="dk1"/>
              </a:solidFill>
              <a:latin typeface="Calibri"/>
              <a:ea typeface="Calibri"/>
              <a:cs typeface="Calibri"/>
              <a:sym typeface="Calibri"/>
            </a:endParaRPr>
          </a:p>
          <a:p>
            <a:pPr indent="0" lvl="0" marL="0" marR="0" rtl="0" algn="just">
              <a:lnSpc>
                <a:spcPct val="115000"/>
              </a:lnSpc>
              <a:spcBef>
                <a:spcPts val="600"/>
              </a:spcBef>
              <a:spcAft>
                <a:spcPts val="0"/>
              </a:spcAft>
              <a:buClr>
                <a:schemeClr val="dk1"/>
              </a:buClr>
              <a:buSzPts val="1100"/>
              <a:buFont typeface="Arial"/>
              <a:buNone/>
            </a:pPr>
            <a:r>
              <a:rPr lang="es-ES" sz="2800">
                <a:solidFill>
                  <a:schemeClr val="dk1"/>
                </a:solidFill>
                <a:latin typeface="Calibri"/>
                <a:ea typeface="Calibri"/>
                <a:cs typeface="Calibri"/>
                <a:sym typeface="Calibri"/>
              </a:rPr>
              <a:t>Para un término, el método comprueba su valor previo en el Léxico de Thelwall. Posteriormente, el método elige la regla de mejor correspondencia para actualizar el sentimiento y/o la fuerza previos del término.</a:t>
            </a:r>
            <a:endParaRPr sz="2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2" name="Shape 162"/>
        <p:cNvGrpSpPr/>
        <p:nvPr/>
      </p:nvGrpSpPr>
      <p:grpSpPr>
        <a:xfrm>
          <a:off x="0" y="0"/>
          <a:ext cx="0" cy="0"/>
          <a:chOff x="0" y="0"/>
          <a:chExt cx="0" cy="0"/>
        </a:xfrm>
      </p:grpSpPr>
      <p:sp>
        <p:nvSpPr>
          <p:cNvPr id="163" name="Google Shape;163;g73a1dc9c2a_0_55"/>
          <p:cNvSpPr txBox="1"/>
          <p:nvPr/>
        </p:nvSpPr>
        <p:spPr>
          <a:xfrm>
            <a:off x="1556625" y="475850"/>
            <a:ext cx="7450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1" lang="es-ES" sz="3200">
                <a:solidFill>
                  <a:schemeClr val="accent4"/>
                </a:solidFill>
                <a:latin typeface="Calibri"/>
                <a:ea typeface="Calibri"/>
                <a:cs typeface="Calibri"/>
                <a:sym typeface="Calibri"/>
              </a:rPr>
              <a:t>Acertabilidad</a:t>
            </a:r>
            <a:endParaRPr b="1" i="0" sz="3200" u="none" cap="none" strike="noStrike">
              <a:solidFill>
                <a:srgbClr val="FFC000"/>
              </a:solidFill>
              <a:latin typeface="Calibri"/>
              <a:ea typeface="Calibri"/>
              <a:cs typeface="Calibri"/>
              <a:sym typeface="Calibri"/>
            </a:endParaRPr>
          </a:p>
        </p:txBody>
      </p:sp>
      <p:sp>
        <p:nvSpPr>
          <p:cNvPr id="164" name="Google Shape;164;g73a1dc9c2a_0_55"/>
          <p:cNvSpPr txBox="1"/>
          <p:nvPr/>
        </p:nvSpPr>
        <p:spPr>
          <a:xfrm>
            <a:off x="1318100" y="1281750"/>
            <a:ext cx="8968800" cy="51468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600"/>
              </a:spcBef>
              <a:spcAft>
                <a:spcPts val="0"/>
              </a:spcAft>
              <a:buClr>
                <a:schemeClr val="dk1"/>
              </a:buClr>
              <a:buSzPts val="1100"/>
              <a:buFont typeface="Arial"/>
              <a:buNone/>
            </a:pPr>
            <a:r>
              <a:rPr lang="es-ES" sz="2700">
                <a:solidFill>
                  <a:schemeClr val="dk1"/>
                </a:solidFill>
                <a:latin typeface="Calibri"/>
                <a:ea typeface="Calibri"/>
                <a:cs typeface="Calibri"/>
                <a:sym typeface="Calibri"/>
              </a:rPr>
              <a:t>Con base al </a:t>
            </a:r>
            <a:r>
              <a:rPr lang="es-ES" sz="2700">
                <a:solidFill>
                  <a:schemeClr val="dk1"/>
                </a:solidFill>
                <a:latin typeface="Calibri"/>
                <a:ea typeface="Calibri"/>
                <a:cs typeface="Calibri"/>
                <a:sym typeface="Calibri"/>
              </a:rPr>
              <a:t>léxico</a:t>
            </a:r>
            <a:r>
              <a:rPr lang="es-ES" sz="2700">
                <a:solidFill>
                  <a:schemeClr val="dk1"/>
                </a:solidFill>
                <a:latin typeface="Calibri"/>
                <a:ea typeface="Calibri"/>
                <a:cs typeface="Calibri"/>
                <a:sym typeface="Calibri"/>
              </a:rPr>
              <a:t> de </a:t>
            </a:r>
            <a:r>
              <a:rPr lang="es-ES" sz="2700">
                <a:solidFill>
                  <a:schemeClr val="dk1"/>
                </a:solidFill>
                <a:latin typeface="Calibri"/>
                <a:ea typeface="Calibri"/>
                <a:cs typeface="Calibri"/>
                <a:sym typeface="Calibri"/>
              </a:rPr>
              <a:t>Thelwall-Lexicon como caso de estudio l</a:t>
            </a:r>
            <a:r>
              <a:rPr lang="es-ES" sz="2700">
                <a:solidFill>
                  <a:schemeClr val="dk1"/>
                </a:solidFill>
                <a:latin typeface="Calibri"/>
                <a:ea typeface="Calibri"/>
                <a:cs typeface="Calibri"/>
                <a:sym typeface="Calibri"/>
              </a:rPr>
              <a:t>a actualización del léxico con el sentimiento contextual de las palabras resultó en que el 33,82 % de estas palabras cambiaron su orientación de sentimiento y el 62,94 % cambiaron su fuerza de sentimiento manteniendo su orientación de sentimiento anterior. Sólo el 3,24% de las palabras permanecieron intactas. Además, el 21,37% de las palabras no vistas anteriormente en el léxico fueron asignadas con el sentimiento contextual por el enfoque y añadidas posteriormente.</a:t>
            </a:r>
            <a:endParaRPr sz="27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8" name="Shape 168"/>
        <p:cNvGrpSpPr/>
        <p:nvPr/>
      </p:nvGrpSpPr>
      <p:grpSpPr>
        <a:xfrm>
          <a:off x="0" y="0"/>
          <a:ext cx="0" cy="0"/>
          <a:chOff x="0" y="0"/>
          <a:chExt cx="0" cy="0"/>
        </a:xfrm>
      </p:grpSpPr>
      <p:sp>
        <p:nvSpPr>
          <p:cNvPr id="169" name="Google Shape;169;g748ac3aff6_0_55"/>
          <p:cNvSpPr txBox="1"/>
          <p:nvPr/>
        </p:nvSpPr>
        <p:spPr>
          <a:xfrm>
            <a:off x="1556625" y="475850"/>
            <a:ext cx="7450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1" lang="es-ES" sz="3200">
                <a:solidFill>
                  <a:schemeClr val="accent4"/>
                </a:solidFill>
                <a:latin typeface="Calibri"/>
                <a:ea typeface="Calibri"/>
                <a:cs typeface="Calibri"/>
                <a:sym typeface="Calibri"/>
              </a:rPr>
              <a:t>Acertabilidad</a:t>
            </a:r>
            <a:endParaRPr b="1" i="0" sz="3200" u="none" cap="none" strike="noStrike">
              <a:solidFill>
                <a:srgbClr val="FFC000"/>
              </a:solidFill>
              <a:latin typeface="Calibri"/>
              <a:ea typeface="Calibri"/>
              <a:cs typeface="Calibri"/>
              <a:sym typeface="Calibri"/>
            </a:endParaRPr>
          </a:p>
        </p:txBody>
      </p:sp>
      <p:sp>
        <p:nvSpPr>
          <p:cNvPr id="170" name="Google Shape;170;g748ac3aff6_0_55"/>
          <p:cNvSpPr txBox="1"/>
          <p:nvPr/>
        </p:nvSpPr>
        <p:spPr>
          <a:xfrm>
            <a:off x="1318100" y="1281750"/>
            <a:ext cx="8968800" cy="51468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600"/>
              </a:spcBef>
              <a:spcAft>
                <a:spcPts val="0"/>
              </a:spcAft>
              <a:buClr>
                <a:schemeClr val="dk1"/>
              </a:buClr>
              <a:buSzPts val="1100"/>
              <a:buFont typeface="Arial"/>
              <a:buNone/>
            </a:pPr>
            <a:r>
              <a:rPr lang="es-ES" sz="2700">
                <a:solidFill>
                  <a:schemeClr val="dk1"/>
                </a:solidFill>
                <a:latin typeface="Calibri"/>
                <a:ea typeface="Calibri"/>
                <a:cs typeface="Calibri"/>
                <a:sym typeface="Calibri"/>
              </a:rPr>
              <a:t>Los resultados no fueron concluyentes </a:t>
            </a:r>
            <a:r>
              <a:rPr lang="es-ES" sz="2700">
                <a:solidFill>
                  <a:schemeClr val="dk1"/>
                </a:solidFill>
                <a:latin typeface="Calibri"/>
                <a:ea typeface="Calibri"/>
                <a:cs typeface="Calibri"/>
                <a:sym typeface="Calibri"/>
              </a:rPr>
              <a:t>utilizando</a:t>
            </a:r>
            <a:r>
              <a:rPr lang="es-ES" sz="2700">
                <a:solidFill>
                  <a:schemeClr val="dk1"/>
                </a:solidFill>
                <a:latin typeface="Calibri"/>
                <a:ea typeface="Calibri"/>
                <a:cs typeface="Calibri"/>
                <a:sym typeface="Calibri"/>
              </a:rPr>
              <a:t> el </a:t>
            </a:r>
            <a:r>
              <a:rPr lang="es-ES" sz="2700">
                <a:solidFill>
                  <a:schemeClr val="dk1"/>
                </a:solidFill>
                <a:latin typeface="Calibri"/>
                <a:ea typeface="Calibri"/>
                <a:cs typeface="Calibri"/>
                <a:sym typeface="Calibri"/>
              </a:rPr>
              <a:t>léxico Thelwall</a:t>
            </a:r>
            <a:r>
              <a:rPr lang="es-ES" sz="2700">
                <a:solidFill>
                  <a:schemeClr val="dk1"/>
                </a:solidFill>
                <a:latin typeface="Calibri"/>
                <a:ea typeface="Calibri"/>
                <a:cs typeface="Calibri"/>
                <a:sym typeface="Calibri"/>
              </a:rPr>
              <a:t>, ya que se observó una disminución del rendimiento en el conjunto de datos utilizando los léxicos adaptados. </a:t>
            </a:r>
            <a:r>
              <a:rPr lang="es-ES" sz="2700">
                <a:solidFill>
                  <a:schemeClr val="dk1"/>
                </a:solidFill>
                <a:latin typeface="Calibri"/>
                <a:ea typeface="Calibri"/>
                <a:cs typeface="Calibri"/>
                <a:sym typeface="Calibri"/>
              </a:rPr>
              <a:t>Según</a:t>
            </a:r>
            <a:r>
              <a:rPr lang="es-ES" sz="2700">
                <a:solidFill>
                  <a:schemeClr val="dk1"/>
                </a:solidFill>
                <a:latin typeface="Calibri"/>
                <a:ea typeface="Calibri"/>
                <a:cs typeface="Calibri"/>
                <a:sym typeface="Calibri"/>
              </a:rPr>
              <a:t> las observaciones iniciales sugieren que la calidad del enfoque podría depender de la distribución de las clases de sentimiento en el conjunto de datos.</a:t>
            </a:r>
            <a:endParaRPr sz="2700">
              <a:solidFill>
                <a:schemeClr val="dk1"/>
              </a:solidFill>
              <a:latin typeface="Calibri"/>
              <a:ea typeface="Calibri"/>
              <a:cs typeface="Calibri"/>
              <a:sym typeface="Calibri"/>
            </a:endParaRPr>
          </a:p>
          <a:p>
            <a:pPr indent="0" lvl="0" marL="0" marR="0" rtl="0" algn="just">
              <a:lnSpc>
                <a:spcPct val="115000"/>
              </a:lnSpc>
              <a:spcBef>
                <a:spcPts val="600"/>
              </a:spcBef>
              <a:spcAft>
                <a:spcPts val="0"/>
              </a:spcAft>
              <a:buClr>
                <a:schemeClr val="dk1"/>
              </a:buClr>
              <a:buSzPts val="1100"/>
              <a:buFont typeface="Arial"/>
              <a:buNone/>
            </a:pPr>
            <a:r>
              <a:t/>
            </a:r>
            <a:endParaRPr sz="2700">
              <a:solidFill>
                <a:schemeClr val="dk1"/>
              </a:solidFill>
              <a:latin typeface="Calibri"/>
              <a:ea typeface="Calibri"/>
              <a:cs typeface="Calibri"/>
              <a:sym typeface="Calibri"/>
            </a:endParaRPr>
          </a:p>
          <a:p>
            <a:pPr indent="0" lvl="0" marL="0" marR="0" rtl="0" algn="just">
              <a:lnSpc>
                <a:spcPct val="115000"/>
              </a:lnSpc>
              <a:spcBef>
                <a:spcPts val="600"/>
              </a:spcBef>
              <a:spcAft>
                <a:spcPts val="0"/>
              </a:spcAft>
              <a:buClr>
                <a:schemeClr val="dk1"/>
              </a:buClr>
              <a:buSzPts val="1100"/>
              <a:buFont typeface="Arial"/>
              <a:buNone/>
            </a:pPr>
            <a:r>
              <a:rPr lang="es-ES" sz="2700">
                <a:solidFill>
                  <a:schemeClr val="dk1"/>
                </a:solidFill>
                <a:latin typeface="Calibri"/>
                <a:ea typeface="Calibri"/>
                <a:cs typeface="Calibri"/>
                <a:sym typeface="Calibri"/>
              </a:rPr>
              <a:t>El modelo tiene un 70% de aceptabilidad.</a:t>
            </a:r>
            <a:endParaRPr sz="27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4" name="Shape 174"/>
        <p:cNvGrpSpPr/>
        <p:nvPr/>
      </p:nvGrpSpPr>
      <p:grpSpPr>
        <a:xfrm>
          <a:off x="0" y="0"/>
          <a:ext cx="0" cy="0"/>
          <a:chOff x="0" y="0"/>
          <a:chExt cx="0" cy="0"/>
        </a:xfrm>
      </p:grpSpPr>
      <p:sp>
        <p:nvSpPr>
          <p:cNvPr id="175" name="Google Shape;175;g73a1dc9c2a_0_62"/>
          <p:cNvSpPr txBox="1"/>
          <p:nvPr/>
        </p:nvSpPr>
        <p:spPr>
          <a:xfrm>
            <a:off x="1426625" y="524600"/>
            <a:ext cx="7450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es-ES" sz="3200">
                <a:solidFill>
                  <a:schemeClr val="accent4"/>
                </a:solidFill>
                <a:latin typeface="Calibri"/>
                <a:ea typeface="Calibri"/>
                <a:cs typeface="Calibri"/>
                <a:sym typeface="Calibri"/>
              </a:rPr>
              <a:t>Conclusión de los investigadores</a:t>
            </a:r>
            <a:endParaRPr b="1" sz="3200">
              <a:solidFill>
                <a:schemeClr val="accent4"/>
              </a:solidFill>
              <a:latin typeface="Calibri"/>
              <a:ea typeface="Calibri"/>
              <a:cs typeface="Calibri"/>
              <a:sym typeface="Calibri"/>
            </a:endParaRPr>
          </a:p>
        </p:txBody>
      </p:sp>
      <p:sp>
        <p:nvSpPr>
          <p:cNvPr id="176" name="Google Shape;176;g73a1dc9c2a_0_62"/>
          <p:cNvSpPr txBox="1"/>
          <p:nvPr/>
        </p:nvSpPr>
        <p:spPr>
          <a:xfrm>
            <a:off x="1426625" y="1331325"/>
            <a:ext cx="8649000" cy="51063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600"/>
              </a:spcBef>
              <a:spcAft>
                <a:spcPts val="0"/>
              </a:spcAft>
              <a:buNone/>
            </a:pPr>
            <a:r>
              <a:rPr lang="es-ES" sz="2800">
                <a:latin typeface="Calibri"/>
                <a:ea typeface="Calibri"/>
                <a:cs typeface="Calibri"/>
                <a:sym typeface="Calibri"/>
              </a:rPr>
              <a:t>Los resultados mostraron que los léxicos adaptados por el enfoque mejoraron el rendimiento de la clasificación de sentimientos tanto en precisión como en en dos de los tres conjuntos de datos (datos negativos y positivos).</a:t>
            </a:r>
            <a:endParaRPr b="0" i="0" sz="2800" u="none" cap="none" strike="noStrike">
              <a:solidFill>
                <a:srgbClr val="000000"/>
              </a:solidFill>
              <a:latin typeface="Calibri"/>
              <a:ea typeface="Calibri"/>
              <a:cs typeface="Calibri"/>
              <a:sym typeface="Calibri"/>
            </a:endParaRPr>
          </a:p>
          <a:p>
            <a:pPr indent="0" lvl="0" marL="0" marR="0" rtl="0" algn="just">
              <a:lnSpc>
                <a:spcPct val="115000"/>
              </a:lnSpc>
              <a:spcBef>
                <a:spcPts val="600"/>
              </a:spcBef>
              <a:spcAft>
                <a:spcPts val="0"/>
              </a:spcAft>
              <a:buClr>
                <a:srgbClr val="000000"/>
              </a:buClr>
              <a:buSzPts val="2800"/>
              <a:buFont typeface="Arial"/>
              <a:buNone/>
            </a:pPr>
            <a:r>
              <a:rPr lang="es-ES" sz="2800">
                <a:latin typeface="Calibri"/>
                <a:ea typeface="Calibri"/>
                <a:cs typeface="Calibri"/>
                <a:sym typeface="Calibri"/>
              </a:rPr>
              <a:t>Las reglas de adaptación en este trabajo son específicas del Léxico de Thelwall. Sin embargo, estas reglas pueden generalizarse a otros léxicos, lo que constituye otra dirección futura de este trabajo.</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0" name="Shape 180"/>
        <p:cNvGrpSpPr/>
        <p:nvPr/>
      </p:nvGrpSpPr>
      <p:grpSpPr>
        <a:xfrm>
          <a:off x="0" y="0"/>
          <a:ext cx="0" cy="0"/>
          <a:chOff x="0" y="0"/>
          <a:chExt cx="0" cy="0"/>
        </a:xfrm>
      </p:grpSpPr>
      <p:sp>
        <p:nvSpPr>
          <p:cNvPr id="181" name="Google Shape;181;g73a1dc9c2a_0_72"/>
          <p:cNvSpPr txBox="1"/>
          <p:nvPr/>
        </p:nvSpPr>
        <p:spPr>
          <a:xfrm>
            <a:off x="1556625" y="475850"/>
            <a:ext cx="7450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1" lang="es-ES" sz="3200">
                <a:solidFill>
                  <a:schemeClr val="accent4"/>
                </a:solidFill>
                <a:latin typeface="Calibri"/>
                <a:ea typeface="Calibri"/>
                <a:cs typeface="Calibri"/>
                <a:sym typeface="Calibri"/>
              </a:rPr>
              <a:t>Opinión</a:t>
            </a:r>
            <a:endParaRPr b="1" i="0" sz="3200" u="none" cap="none" strike="noStrike">
              <a:solidFill>
                <a:srgbClr val="FFC000"/>
              </a:solidFill>
              <a:latin typeface="Calibri"/>
              <a:ea typeface="Calibri"/>
              <a:cs typeface="Calibri"/>
              <a:sym typeface="Calibri"/>
            </a:endParaRPr>
          </a:p>
        </p:txBody>
      </p:sp>
      <p:sp>
        <p:nvSpPr>
          <p:cNvPr id="182" name="Google Shape;182;g73a1dc9c2a_0_72"/>
          <p:cNvSpPr txBox="1"/>
          <p:nvPr/>
        </p:nvSpPr>
        <p:spPr>
          <a:xfrm>
            <a:off x="1404650" y="1322025"/>
            <a:ext cx="8752500" cy="48678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600"/>
              </a:spcBef>
              <a:spcAft>
                <a:spcPts val="0"/>
              </a:spcAft>
              <a:buClr>
                <a:srgbClr val="000000"/>
              </a:buClr>
              <a:buSzPts val="2800"/>
              <a:buFont typeface="Arial"/>
              <a:buNone/>
            </a:pPr>
            <a:r>
              <a:rPr lang="es-ES" sz="2800">
                <a:latin typeface="Calibri"/>
                <a:ea typeface="Calibri"/>
                <a:cs typeface="Calibri"/>
                <a:sym typeface="Calibri"/>
              </a:rPr>
              <a:t>Identificar los sentimientos de los tweets resulta </a:t>
            </a:r>
            <a:r>
              <a:rPr lang="es-ES" sz="2800">
                <a:latin typeface="Calibri"/>
                <a:ea typeface="Calibri"/>
                <a:cs typeface="Calibri"/>
                <a:sym typeface="Calibri"/>
              </a:rPr>
              <a:t>difícil</a:t>
            </a:r>
            <a:r>
              <a:rPr lang="es-ES" sz="2800">
                <a:latin typeface="Calibri"/>
                <a:ea typeface="Calibri"/>
                <a:cs typeface="Calibri"/>
                <a:sym typeface="Calibri"/>
              </a:rPr>
              <a:t> si no se aplica una buena </a:t>
            </a:r>
            <a:r>
              <a:rPr lang="es-ES" sz="2800">
                <a:latin typeface="Calibri"/>
                <a:ea typeface="Calibri"/>
                <a:cs typeface="Calibri"/>
                <a:sym typeface="Calibri"/>
              </a:rPr>
              <a:t>técnica</a:t>
            </a:r>
            <a:r>
              <a:rPr lang="es-ES" sz="2800">
                <a:latin typeface="Calibri"/>
                <a:ea typeface="Calibri"/>
                <a:cs typeface="Calibri"/>
                <a:sym typeface="Calibri"/>
              </a:rPr>
              <a:t> de </a:t>
            </a:r>
            <a:r>
              <a:rPr lang="es-ES" sz="2800">
                <a:latin typeface="Calibri"/>
                <a:ea typeface="Calibri"/>
                <a:cs typeface="Calibri"/>
                <a:sym typeface="Calibri"/>
              </a:rPr>
              <a:t>identificación</a:t>
            </a:r>
            <a:r>
              <a:rPr lang="es-ES" sz="2800">
                <a:latin typeface="Calibri"/>
                <a:ea typeface="Calibri"/>
                <a:cs typeface="Calibri"/>
                <a:sym typeface="Calibri"/>
              </a:rPr>
              <a:t> de estos ya que las </a:t>
            </a:r>
            <a:r>
              <a:rPr lang="es-ES" sz="2800">
                <a:latin typeface="Calibri"/>
                <a:ea typeface="Calibri"/>
                <a:cs typeface="Calibri"/>
                <a:sym typeface="Calibri"/>
              </a:rPr>
              <a:t>palabras</a:t>
            </a:r>
            <a:r>
              <a:rPr lang="es-ES" sz="2800">
                <a:latin typeface="Calibri"/>
                <a:ea typeface="Calibri"/>
                <a:cs typeface="Calibri"/>
                <a:sym typeface="Calibri"/>
              </a:rPr>
              <a:t> dependen del contexto. Estos tweets en </a:t>
            </a:r>
            <a:r>
              <a:rPr lang="es-ES" sz="2800">
                <a:latin typeface="Calibri"/>
                <a:ea typeface="Calibri"/>
                <a:cs typeface="Calibri"/>
                <a:sym typeface="Calibri"/>
              </a:rPr>
              <a:t>ocasiones</a:t>
            </a:r>
            <a:r>
              <a:rPr lang="es-ES" sz="2800">
                <a:latin typeface="Calibri"/>
                <a:ea typeface="Calibri"/>
                <a:cs typeface="Calibri"/>
                <a:sym typeface="Calibri"/>
              </a:rPr>
              <a:t> suelen ser una mezcla de varios sentimientos lo cual se puede </a:t>
            </a:r>
            <a:r>
              <a:rPr lang="es-ES" sz="2800">
                <a:latin typeface="Calibri"/>
                <a:ea typeface="Calibri"/>
                <a:cs typeface="Calibri"/>
                <a:sym typeface="Calibri"/>
              </a:rPr>
              <a:t>dificultar</a:t>
            </a:r>
            <a:r>
              <a:rPr lang="es-ES" sz="2800">
                <a:latin typeface="Calibri"/>
                <a:ea typeface="Calibri"/>
                <a:cs typeface="Calibri"/>
                <a:sym typeface="Calibri"/>
              </a:rPr>
              <a:t> su identificación.</a:t>
            </a:r>
            <a:endParaRPr sz="2800">
              <a:latin typeface="Calibri"/>
              <a:ea typeface="Calibri"/>
              <a:cs typeface="Calibri"/>
              <a:sym typeface="Calibri"/>
            </a:endParaRPr>
          </a:p>
          <a:p>
            <a:pPr indent="0" lvl="0" marL="0" marR="0" rtl="0" algn="just">
              <a:lnSpc>
                <a:spcPct val="115000"/>
              </a:lnSpc>
              <a:spcBef>
                <a:spcPts val="600"/>
              </a:spcBef>
              <a:spcAft>
                <a:spcPts val="0"/>
              </a:spcAft>
              <a:buClr>
                <a:srgbClr val="000000"/>
              </a:buClr>
              <a:buSzPts val="2800"/>
              <a:buFont typeface="Arial"/>
              <a:buNone/>
            </a:pPr>
            <a:r>
              <a:t/>
            </a:r>
            <a:endParaRPr sz="2800">
              <a:latin typeface="Calibri"/>
              <a:ea typeface="Calibri"/>
              <a:cs typeface="Calibri"/>
              <a:sym typeface="Calibri"/>
            </a:endParaRPr>
          </a:p>
          <a:p>
            <a:pPr indent="0" lvl="0" marL="0" marR="0" rtl="0" algn="just">
              <a:lnSpc>
                <a:spcPct val="115000"/>
              </a:lnSpc>
              <a:spcBef>
                <a:spcPts val="600"/>
              </a:spcBef>
              <a:spcAft>
                <a:spcPts val="0"/>
              </a:spcAft>
              <a:buClr>
                <a:srgbClr val="000000"/>
              </a:buClr>
              <a:buSzPts val="2800"/>
              <a:buFont typeface="Arial"/>
              <a:buNone/>
            </a:pPr>
            <a:r>
              <a:rPr lang="es-ES" sz="2800">
                <a:latin typeface="Calibri"/>
                <a:ea typeface="Calibri"/>
                <a:cs typeface="Calibri"/>
                <a:sym typeface="Calibri"/>
              </a:rPr>
              <a:t>Se deben probar nuevos enfoques semánticos contextuales y estudiar cómo la calidad de la extracción semántica afecta al rendimiento de la adaptación.</a:t>
            </a:r>
            <a:endParaRPr sz="2800">
              <a:latin typeface="Calibri"/>
              <a:ea typeface="Calibri"/>
              <a:cs typeface="Calibri"/>
              <a:sym typeface="Calibri"/>
            </a:endParaRPr>
          </a:p>
          <a:p>
            <a:pPr indent="0" lvl="0" marL="0" marR="0" rtl="0" algn="just">
              <a:lnSpc>
                <a:spcPct val="115000"/>
              </a:lnSpc>
              <a:spcBef>
                <a:spcPts val="600"/>
              </a:spcBef>
              <a:spcAft>
                <a:spcPts val="0"/>
              </a:spcAft>
              <a:buClr>
                <a:srgbClr val="000000"/>
              </a:buClr>
              <a:buSzPts val="2800"/>
              <a:buFont typeface="Arial"/>
              <a:buNone/>
            </a:pPr>
            <a:r>
              <a:t/>
            </a:r>
            <a:endParaRPr sz="2800">
              <a:latin typeface="Calibri"/>
              <a:ea typeface="Calibri"/>
              <a:cs typeface="Calibri"/>
              <a:sym typeface="Calibri"/>
            </a:endParaRPr>
          </a:p>
          <a:p>
            <a:pPr indent="0" lvl="0" marL="0" marR="0" rtl="0" algn="just">
              <a:lnSpc>
                <a:spcPct val="115000"/>
              </a:lnSpc>
              <a:spcBef>
                <a:spcPts val="60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just">
              <a:lnSpc>
                <a:spcPct val="115000"/>
              </a:lnSpc>
              <a:spcBef>
                <a:spcPts val="60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6" name="Shape 186"/>
        <p:cNvGrpSpPr/>
        <p:nvPr/>
      </p:nvGrpSpPr>
      <p:grpSpPr>
        <a:xfrm>
          <a:off x="0" y="0"/>
          <a:ext cx="0" cy="0"/>
          <a:chOff x="0" y="0"/>
          <a:chExt cx="0" cy="0"/>
        </a:xfrm>
      </p:grpSpPr>
      <p:sp>
        <p:nvSpPr>
          <p:cNvPr id="187" name="Google Shape;187;g748ac3aff6_0_64"/>
          <p:cNvSpPr txBox="1"/>
          <p:nvPr/>
        </p:nvSpPr>
        <p:spPr>
          <a:xfrm>
            <a:off x="1556625" y="475850"/>
            <a:ext cx="7450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1" lang="es-ES" sz="3200">
                <a:solidFill>
                  <a:schemeClr val="accent4"/>
                </a:solidFill>
                <a:latin typeface="Calibri"/>
                <a:ea typeface="Calibri"/>
                <a:cs typeface="Calibri"/>
                <a:sym typeface="Calibri"/>
              </a:rPr>
              <a:t>Opinión</a:t>
            </a:r>
            <a:endParaRPr b="1" i="0" sz="3200" u="none" cap="none" strike="noStrike">
              <a:solidFill>
                <a:srgbClr val="FFC000"/>
              </a:solidFill>
              <a:latin typeface="Calibri"/>
              <a:ea typeface="Calibri"/>
              <a:cs typeface="Calibri"/>
              <a:sym typeface="Calibri"/>
            </a:endParaRPr>
          </a:p>
        </p:txBody>
      </p:sp>
      <p:sp>
        <p:nvSpPr>
          <p:cNvPr id="188" name="Google Shape;188;g748ac3aff6_0_64"/>
          <p:cNvSpPr txBox="1"/>
          <p:nvPr/>
        </p:nvSpPr>
        <p:spPr>
          <a:xfrm>
            <a:off x="1404650" y="1513100"/>
            <a:ext cx="8752500" cy="46767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600"/>
              </a:spcBef>
              <a:spcAft>
                <a:spcPts val="0"/>
              </a:spcAft>
              <a:buClr>
                <a:srgbClr val="000000"/>
              </a:buClr>
              <a:buSzPts val="2800"/>
              <a:buFont typeface="Arial"/>
              <a:buNone/>
            </a:pPr>
            <a:r>
              <a:rPr lang="es-ES" sz="2800">
                <a:latin typeface="Calibri"/>
                <a:ea typeface="Calibri"/>
                <a:cs typeface="Calibri"/>
                <a:sym typeface="Calibri"/>
              </a:rPr>
              <a:t>Estos enfoques y </a:t>
            </a:r>
            <a:r>
              <a:rPr lang="es-ES" sz="2800">
                <a:latin typeface="Calibri"/>
                <a:ea typeface="Calibri"/>
                <a:cs typeface="Calibri"/>
                <a:sym typeface="Calibri"/>
              </a:rPr>
              <a:t>técnicas</a:t>
            </a:r>
            <a:r>
              <a:rPr lang="es-ES" sz="2800">
                <a:latin typeface="Calibri"/>
                <a:ea typeface="Calibri"/>
                <a:cs typeface="Calibri"/>
                <a:sym typeface="Calibri"/>
              </a:rPr>
              <a:t> se deben adaptar para detectar y filtrar las palabras que tienen más probabilidades de tener un sentimiento estable e independientemente de los contextos en que aparezcan.</a:t>
            </a:r>
            <a:endParaRPr b="0" i="0" sz="2800" u="none" cap="none" strike="noStrike">
              <a:solidFill>
                <a:srgbClr val="000000"/>
              </a:solidFill>
              <a:latin typeface="Calibri"/>
              <a:ea typeface="Calibri"/>
              <a:cs typeface="Calibri"/>
              <a:sym typeface="Calibri"/>
            </a:endParaRPr>
          </a:p>
          <a:p>
            <a:pPr indent="0" lvl="0" marL="0" marR="0" rtl="0" algn="just">
              <a:lnSpc>
                <a:spcPct val="115000"/>
              </a:lnSpc>
              <a:spcBef>
                <a:spcPts val="60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just">
              <a:lnSpc>
                <a:spcPct val="115000"/>
              </a:lnSpc>
              <a:spcBef>
                <a:spcPts val="60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2" name="Shape 192"/>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2"/>
          <p:cNvSpPr txBox="1"/>
          <p:nvPr/>
        </p:nvSpPr>
        <p:spPr>
          <a:xfrm>
            <a:off x="1781850" y="3262575"/>
            <a:ext cx="8628300" cy="2711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1" i="0" lang="es-ES" sz="7000" u="none" cap="none" strike="noStrike">
                <a:solidFill>
                  <a:srgbClr val="EAB21B"/>
                </a:solidFill>
                <a:latin typeface="Calibri"/>
                <a:ea typeface="Calibri"/>
                <a:cs typeface="Calibri"/>
                <a:sym typeface="Calibri"/>
              </a:rPr>
              <a:t>TALLER</a:t>
            </a:r>
            <a:r>
              <a:rPr b="1" lang="es-ES" sz="7000">
                <a:solidFill>
                  <a:srgbClr val="EAB21B"/>
                </a:solidFill>
                <a:latin typeface="Calibri"/>
                <a:ea typeface="Calibri"/>
                <a:cs typeface="Calibri"/>
                <a:sym typeface="Calibri"/>
              </a:rPr>
              <a:t> </a:t>
            </a:r>
            <a:r>
              <a:rPr b="1" i="0" lang="es-ES" sz="7000" u="none" cap="none" strike="noStrike">
                <a:solidFill>
                  <a:srgbClr val="EAB21B"/>
                </a:solidFill>
                <a:latin typeface="Calibri"/>
                <a:ea typeface="Calibri"/>
                <a:cs typeface="Calibri"/>
                <a:sym typeface="Calibri"/>
              </a:rPr>
              <a:t>INVESTIGA</a:t>
            </a:r>
            <a:r>
              <a:rPr b="1" lang="es-ES" sz="7000">
                <a:solidFill>
                  <a:srgbClr val="EAB21B"/>
                </a:solidFill>
                <a:latin typeface="Calibri"/>
                <a:ea typeface="Calibri"/>
                <a:cs typeface="Calibri"/>
                <a:sym typeface="Calibri"/>
              </a:rPr>
              <a:t>TIVO</a:t>
            </a:r>
            <a:endParaRPr b="1" i="0" sz="7000" u="none" cap="none" strike="noStrike">
              <a:solidFill>
                <a:srgbClr val="EAB21B"/>
              </a:solidFill>
              <a:latin typeface="Calibri"/>
              <a:ea typeface="Calibri"/>
              <a:cs typeface="Calibri"/>
              <a:sym typeface="Calibri"/>
            </a:endParaRPr>
          </a:p>
        </p:txBody>
      </p:sp>
      <p:sp>
        <p:nvSpPr>
          <p:cNvPr id="89" name="Google Shape;89;p2"/>
          <p:cNvSpPr txBox="1"/>
          <p:nvPr/>
        </p:nvSpPr>
        <p:spPr>
          <a:xfrm>
            <a:off x="264367" y="6282611"/>
            <a:ext cx="878632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1" lang="es-ES" sz="2000" u="none" cap="none" strike="noStrike">
                <a:solidFill>
                  <a:schemeClr val="lt1"/>
                </a:solidFill>
                <a:latin typeface="Calibri"/>
                <a:ea typeface="Calibri"/>
                <a:cs typeface="Calibri"/>
                <a:sym typeface="Calibri"/>
              </a:rPr>
              <a:t>Autor: </a:t>
            </a:r>
            <a:r>
              <a:rPr i="1" lang="es-ES" sz="2000">
                <a:solidFill>
                  <a:schemeClr val="lt1"/>
                </a:solidFill>
                <a:latin typeface="Calibri"/>
                <a:ea typeface="Calibri"/>
                <a:cs typeface="Calibri"/>
                <a:sym typeface="Calibri"/>
              </a:rPr>
              <a:t>Luis Guillermo Gómez Galeano</a:t>
            </a:r>
            <a:r>
              <a:rPr b="0" i="1" lang="es-ES" sz="2000" u="none" cap="none" strike="noStrike">
                <a:solidFill>
                  <a:schemeClr val="lt1"/>
                </a:solidFill>
                <a:latin typeface="Calibri"/>
                <a:ea typeface="Calibri"/>
                <a:cs typeface="Calibri"/>
                <a:sym typeface="Calibri"/>
              </a:rPr>
              <a:t> – </a:t>
            </a:r>
            <a:r>
              <a:rPr b="1" i="1" lang="es-ES" sz="2000" u="none" cap="none" strike="noStrike">
                <a:solidFill>
                  <a:schemeClr val="lt1"/>
                </a:solidFill>
                <a:latin typeface="Calibri"/>
                <a:ea typeface="Calibri"/>
                <a:cs typeface="Calibri"/>
                <a:sym typeface="Calibri"/>
              </a:rPr>
              <a:t>Fecha: </a:t>
            </a:r>
            <a:r>
              <a:rPr b="0" i="1" lang="es-ES" sz="2000" u="none" cap="none" strike="noStrike">
                <a:solidFill>
                  <a:schemeClr val="lt1"/>
                </a:solidFill>
                <a:latin typeface="Calibri"/>
                <a:ea typeface="Calibri"/>
                <a:cs typeface="Calibri"/>
                <a:sym typeface="Calibri"/>
              </a:rPr>
              <a:t>20/04/2020</a:t>
            </a:r>
            <a:endParaRPr b="0" i="1" sz="20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p3"/>
          <p:cNvSpPr txBox="1"/>
          <p:nvPr/>
        </p:nvSpPr>
        <p:spPr>
          <a:xfrm>
            <a:off x="3400960" y="931044"/>
            <a:ext cx="5390100" cy="1323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1" i="0" lang="es-ES" sz="8000" u="sng" cap="none" strike="noStrike">
                <a:solidFill>
                  <a:srgbClr val="99151A"/>
                </a:solidFill>
                <a:latin typeface="Calibri"/>
                <a:ea typeface="Calibri"/>
                <a:cs typeface="Calibri"/>
                <a:sym typeface="Calibri"/>
              </a:rPr>
              <a:t>CONTENIDO</a:t>
            </a:r>
            <a:endParaRPr b="1" i="0" sz="8000" u="sng" cap="none" strike="noStrike">
              <a:solidFill>
                <a:srgbClr val="99151A"/>
              </a:solidFill>
              <a:latin typeface="Calibri"/>
              <a:ea typeface="Calibri"/>
              <a:cs typeface="Calibri"/>
              <a:sym typeface="Calibri"/>
            </a:endParaRPr>
          </a:p>
        </p:txBody>
      </p:sp>
      <p:sp>
        <p:nvSpPr>
          <p:cNvPr id="95" name="Google Shape;95;p3"/>
          <p:cNvSpPr txBox="1"/>
          <p:nvPr/>
        </p:nvSpPr>
        <p:spPr>
          <a:xfrm>
            <a:off x="2408675" y="2427800"/>
            <a:ext cx="7442400" cy="32592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rgbClr val="000000"/>
              </a:buClr>
              <a:buSzPts val="2800"/>
              <a:buFont typeface="Calibri"/>
              <a:buAutoNum type="arabicPeriod"/>
            </a:pPr>
            <a:r>
              <a:rPr lang="es-ES" sz="2800">
                <a:latin typeface="Calibri"/>
                <a:ea typeface="Calibri"/>
                <a:cs typeface="Calibri"/>
                <a:sym typeface="Calibri"/>
              </a:rPr>
              <a:t>Material </a:t>
            </a:r>
            <a:r>
              <a:rPr lang="es-ES" sz="2800">
                <a:latin typeface="Calibri"/>
                <a:ea typeface="Calibri"/>
                <a:cs typeface="Calibri"/>
                <a:sym typeface="Calibri"/>
              </a:rPr>
              <a:t>académico</a:t>
            </a:r>
            <a:endParaRPr sz="2800">
              <a:latin typeface="Calibri"/>
              <a:ea typeface="Calibri"/>
              <a:cs typeface="Calibri"/>
              <a:sym typeface="Calibri"/>
            </a:endParaRPr>
          </a:p>
          <a:p>
            <a:pPr indent="-406400" lvl="0" marL="457200" marR="0" rtl="0" algn="l">
              <a:lnSpc>
                <a:spcPct val="100000"/>
              </a:lnSpc>
              <a:spcBef>
                <a:spcPts val="0"/>
              </a:spcBef>
              <a:spcAft>
                <a:spcPts val="0"/>
              </a:spcAft>
              <a:buClr>
                <a:srgbClr val="000000"/>
              </a:buClr>
              <a:buSzPts val="2800"/>
              <a:buFont typeface="Calibri"/>
              <a:buAutoNum type="arabicPeriod"/>
            </a:pPr>
            <a:r>
              <a:rPr lang="es-ES" sz="2800">
                <a:latin typeface="Calibri"/>
                <a:ea typeface="Calibri"/>
                <a:cs typeface="Calibri"/>
                <a:sym typeface="Calibri"/>
              </a:rPr>
              <a:t>Acerca del </a:t>
            </a:r>
            <a:r>
              <a:rPr b="0" i="0" lang="es-ES" sz="2800" u="none" cap="none" strike="noStrike">
                <a:solidFill>
                  <a:srgbClr val="000000"/>
                </a:solidFill>
                <a:latin typeface="Calibri"/>
                <a:ea typeface="Calibri"/>
                <a:cs typeface="Calibri"/>
                <a:sym typeface="Calibri"/>
              </a:rPr>
              <a:t>artículo</a:t>
            </a:r>
            <a:endParaRPr b="0" i="0" sz="2800" u="none" cap="none" strike="noStrike">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AutoNum type="arabicPeriod"/>
            </a:pPr>
            <a:r>
              <a:rPr b="0" i="0" lang="es-ES" sz="2800" u="none" cap="none" strike="noStrike">
                <a:solidFill>
                  <a:schemeClr val="dk1"/>
                </a:solidFill>
                <a:latin typeface="Calibri"/>
                <a:ea typeface="Calibri"/>
                <a:cs typeface="Calibri"/>
                <a:sym typeface="Calibri"/>
              </a:rPr>
              <a:t>Corpus </a:t>
            </a:r>
            <a:r>
              <a:rPr lang="es-ES" sz="2800">
                <a:solidFill>
                  <a:schemeClr val="dk1"/>
                </a:solidFill>
                <a:latin typeface="Calibri"/>
                <a:ea typeface="Calibri"/>
                <a:cs typeface="Calibri"/>
                <a:sym typeface="Calibri"/>
              </a:rPr>
              <a:t>que se </a:t>
            </a:r>
            <a:r>
              <a:rPr lang="es-ES" sz="2800">
                <a:solidFill>
                  <a:schemeClr val="dk1"/>
                </a:solidFill>
                <a:latin typeface="Calibri"/>
                <a:ea typeface="Calibri"/>
                <a:cs typeface="Calibri"/>
                <a:sym typeface="Calibri"/>
              </a:rPr>
              <a:t>utilizó</a:t>
            </a:r>
            <a:endParaRPr b="0" i="0" sz="2800" u="none" cap="none" strike="noStrike">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AutoNum type="arabicPeriod"/>
            </a:pPr>
            <a:r>
              <a:rPr lang="es-ES" sz="2800">
                <a:solidFill>
                  <a:schemeClr val="dk1"/>
                </a:solidFill>
                <a:latin typeface="Calibri"/>
                <a:ea typeface="Calibri"/>
                <a:cs typeface="Calibri"/>
                <a:sym typeface="Calibri"/>
              </a:rPr>
              <a:t>A</a:t>
            </a:r>
            <a:r>
              <a:rPr b="0" i="0" lang="es-ES" sz="2800" u="none" cap="none" strike="noStrike">
                <a:solidFill>
                  <a:schemeClr val="dk1"/>
                </a:solidFill>
                <a:latin typeface="Calibri"/>
                <a:ea typeface="Calibri"/>
                <a:cs typeface="Calibri"/>
                <a:sym typeface="Calibri"/>
              </a:rPr>
              <a:t>prendizaje</a:t>
            </a:r>
            <a:endParaRPr b="0" i="0" sz="2800" u="none" cap="none" strike="noStrike">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AutoNum type="arabicPeriod"/>
            </a:pPr>
            <a:r>
              <a:rPr lang="es-ES" sz="2800">
                <a:solidFill>
                  <a:schemeClr val="dk1"/>
                </a:solidFill>
                <a:latin typeface="Calibri"/>
                <a:ea typeface="Calibri"/>
                <a:cs typeface="Calibri"/>
                <a:sym typeface="Calibri"/>
              </a:rPr>
              <a:t>A</a:t>
            </a:r>
            <a:r>
              <a:rPr b="0" i="0" lang="es-ES" sz="2800" u="none" cap="none" strike="noStrike">
                <a:solidFill>
                  <a:schemeClr val="dk1"/>
                </a:solidFill>
                <a:latin typeface="Calibri"/>
                <a:ea typeface="Calibri"/>
                <a:cs typeface="Calibri"/>
                <a:sym typeface="Calibri"/>
              </a:rPr>
              <a:t>certabilidad</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AutoNum type="arabicPeriod"/>
            </a:pPr>
            <a:r>
              <a:rPr b="0" i="0" lang="es-ES" sz="2800" u="none" cap="none" strike="noStrike">
                <a:solidFill>
                  <a:schemeClr val="dk1"/>
                </a:solidFill>
                <a:latin typeface="Calibri"/>
                <a:ea typeface="Calibri"/>
                <a:cs typeface="Calibri"/>
                <a:sym typeface="Calibri"/>
              </a:rPr>
              <a:t>Conclusión de los investigadores</a:t>
            </a:r>
            <a:endParaRPr b="0" i="0" sz="2800" u="none" cap="none" strike="noStrike">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AutoNum type="arabicPeriod"/>
            </a:pPr>
            <a:r>
              <a:rPr b="0" i="0" lang="es-ES" sz="2800" u="none" cap="none" strike="noStrike">
                <a:solidFill>
                  <a:schemeClr val="dk1"/>
                </a:solidFill>
                <a:latin typeface="Calibri"/>
                <a:ea typeface="Calibri"/>
                <a:cs typeface="Calibri"/>
                <a:sym typeface="Calibri"/>
              </a:rPr>
              <a:t>Opinión</a:t>
            </a:r>
            <a:endParaRPr b="0" i="0" sz="2800" u="none" cap="none" strike="noStrike">
              <a:solidFill>
                <a:schemeClr val="dk1"/>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g7219c90213_2_0"/>
          <p:cNvSpPr txBox="1"/>
          <p:nvPr/>
        </p:nvSpPr>
        <p:spPr>
          <a:xfrm>
            <a:off x="1556625" y="475850"/>
            <a:ext cx="7450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es-ES" sz="3200">
                <a:solidFill>
                  <a:schemeClr val="accent4"/>
                </a:solidFill>
                <a:latin typeface="Calibri"/>
                <a:ea typeface="Calibri"/>
                <a:cs typeface="Calibri"/>
                <a:sym typeface="Calibri"/>
              </a:rPr>
              <a:t>Material académico</a:t>
            </a:r>
            <a:endParaRPr b="1" sz="3200">
              <a:solidFill>
                <a:schemeClr val="accent4"/>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sz="3200">
              <a:solidFill>
                <a:schemeClr val="accent4"/>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200"/>
              <a:buFont typeface="Arial"/>
              <a:buNone/>
            </a:pPr>
            <a:r>
              <a:t/>
            </a:r>
            <a:endParaRPr b="1" sz="3200">
              <a:solidFill>
                <a:schemeClr val="accent4"/>
              </a:solidFill>
              <a:latin typeface="Calibri"/>
              <a:ea typeface="Calibri"/>
              <a:cs typeface="Calibri"/>
              <a:sym typeface="Calibri"/>
            </a:endParaRPr>
          </a:p>
        </p:txBody>
      </p:sp>
      <p:sp>
        <p:nvSpPr>
          <p:cNvPr id="101" name="Google Shape;101;g7219c90213_2_0"/>
          <p:cNvSpPr txBox="1"/>
          <p:nvPr/>
        </p:nvSpPr>
        <p:spPr>
          <a:xfrm>
            <a:off x="1348800" y="1297775"/>
            <a:ext cx="9494400" cy="46755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600"/>
              </a:spcBef>
              <a:spcAft>
                <a:spcPts val="0"/>
              </a:spcAft>
              <a:buClr>
                <a:schemeClr val="dk1"/>
              </a:buClr>
              <a:buSzPts val="1100"/>
              <a:buFont typeface="Arial"/>
              <a:buNone/>
            </a:pPr>
            <a:r>
              <a:rPr lang="es-ES" sz="2400">
                <a:solidFill>
                  <a:schemeClr val="dk1"/>
                </a:solidFill>
                <a:latin typeface="Calibri"/>
                <a:ea typeface="Calibri"/>
                <a:cs typeface="Calibri"/>
                <a:sym typeface="Calibri"/>
              </a:rPr>
              <a:t>Con la </a:t>
            </a:r>
            <a:r>
              <a:rPr lang="es-ES" sz="2400">
                <a:solidFill>
                  <a:schemeClr val="dk1"/>
                </a:solidFill>
                <a:latin typeface="Calibri"/>
                <a:ea typeface="Calibri"/>
                <a:cs typeface="Calibri"/>
                <a:sym typeface="Calibri"/>
              </a:rPr>
              <a:t>búsqueda</a:t>
            </a:r>
            <a:r>
              <a:rPr lang="es-ES" sz="2400">
                <a:solidFill>
                  <a:schemeClr val="dk1"/>
                </a:solidFill>
                <a:latin typeface="Calibri"/>
                <a:ea typeface="Calibri"/>
                <a:cs typeface="Calibri"/>
                <a:sym typeface="Calibri"/>
              </a:rPr>
              <a:t> de  “sentiment twitter” se </a:t>
            </a:r>
            <a:r>
              <a:rPr lang="es-ES" sz="2400">
                <a:solidFill>
                  <a:schemeClr val="dk1"/>
                </a:solidFill>
                <a:latin typeface="Calibri"/>
                <a:ea typeface="Calibri"/>
                <a:cs typeface="Calibri"/>
                <a:sym typeface="Calibri"/>
              </a:rPr>
              <a:t>encuentran</a:t>
            </a:r>
            <a:r>
              <a:rPr lang="es-ES" sz="2400">
                <a:solidFill>
                  <a:schemeClr val="dk1"/>
                </a:solidFill>
                <a:latin typeface="Calibri"/>
                <a:ea typeface="Calibri"/>
                <a:cs typeface="Calibri"/>
                <a:sym typeface="Calibri"/>
              </a:rPr>
              <a:t> en general (</a:t>
            </a:r>
            <a:r>
              <a:rPr lang="es-ES" sz="2400">
                <a:solidFill>
                  <a:schemeClr val="dk1"/>
                </a:solidFill>
                <a:latin typeface="Calibri"/>
                <a:ea typeface="Calibri"/>
                <a:cs typeface="Calibri"/>
                <a:sym typeface="Calibri"/>
              </a:rPr>
              <a:t>artículos</a:t>
            </a:r>
            <a:r>
              <a:rPr lang="es-ES" sz="2400">
                <a:solidFill>
                  <a:schemeClr val="dk1"/>
                </a:solidFill>
                <a:latin typeface="Calibri"/>
                <a:ea typeface="Calibri"/>
                <a:cs typeface="Calibri"/>
                <a:sym typeface="Calibri"/>
              </a:rPr>
              <a:t>, libros) 3906 resultados en Ebook central.</a:t>
            </a:r>
            <a:endParaRPr sz="2400">
              <a:solidFill>
                <a:schemeClr val="dk1"/>
              </a:solidFill>
              <a:latin typeface="Calibri"/>
              <a:ea typeface="Calibri"/>
              <a:cs typeface="Calibri"/>
              <a:sym typeface="Calibri"/>
            </a:endParaRPr>
          </a:p>
          <a:p>
            <a:pPr indent="0" lvl="0" marL="0" marR="0" rtl="0" algn="l">
              <a:lnSpc>
                <a:spcPct val="115000"/>
              </a:lnSpc>
              <a:spcBef>
                <a:spcPts val="60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p:txBody>
      </p:sp>
      <p:pic>
        <p:nvPicPr>
          <p:cNvPr id="102" name="Google Shape;102;g7219c90213_2_0"/>
          <p:cNvPicPr preferRelativeResize="0"/>
          <p:nvPr/>
        </p:nvPicPr>
        <p:blipFill>
          <a:blip r:embed="rId4">
            <a:alphaModFix/>
          </a:blip>
          <a:stretch>
            <a:fillRect/>
          </a:stretch>
        </p:blipFill>
        <p:spPr>
          <a:xfrm>
            <a:off x="1473000" y="2373900"/>
            <a:ext cx="8453127" cy="41711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g748ac3aff6_2_8"/>
          <p:cNvSpPr txBox="1"/>
          <p:nvPr/>
        </p:nvSpPr>
        <p:spPr>
          <a:xfrm>
            <a:off x="1556625" y="475850"/>
            <a:ext cx="7450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es-ES" sz="3200">
                <a:solidFill>
                  <a:schemeClr val="accent4"/>
                </a:solidFill>
                <a:latin typeface="Calibri"/>
                <a:ea typeface="Calibri"/>
                <a:cs typeface="Calibri"/>
                <a:sym typeface="Calibri"/>
              </a:rPr>
              <a:t>Material académico</a:t>
            </a:r>
            <a:endParaRPr b="1" sz="3200">
              <a:solidFill>
                <a:schemeClr val="accent4"/>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sz="3200">
              <a:solidFill>
                <a:schemeClr val="accent4"/>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200"/>
              <a:buFont typeface="Arial"/>
              <a:buNone/>
            </a:pPr>
            <a:r>
              <a:t/>
            </a:r>
            <a:endParaRPr b="1" sz="3200">
              <a:solidFill>
                <a:schemeClr val="accent4"/>
              </a:solidFill>
              <a:latin typeface="Calibri"/>
              <a:ea typeface="Calibri"/>
              <a:cs typeface="Calibri"/>
              <a:sym typeface="Calibri"/>
            </a:endParaRPr>
          </a:p>
        </p:txBody>
      </p:sp>
      <p:sp>
        <p:nvSpPr>
          <p:cNvPr id="108" name="Google Shape;108;g748ac3aff6_2_8"/>
          <p:cNvSpPr txBox="1"/>
          <p:nvPr/>
        </p:nvSpPr>
        <p:spPr>
          <a:xfrm>
            <a:off x="1348800" y="1297775"/>
            <a:ext cx="9494400" cy="46755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600"/>
              </a:spcBef>
              <a:spcAft>
                <a:spcPts val="0"/>
              </a:spcAft>
              <a:buClr>
                <a:schemeClr val="dk1"/>
              </a:buClr>
              <a:buSzPts val="1100"/>
              <a:buFont typeface="Arial"/>
              <a:buNone/>
            </a:pPr>
            <a:r>
              <a:rPr lang="es-ES" sz="2400">
                <a:solidFill>
                  <a:schemeClr val="dk1"/>
                </a:solidFill>
                <a:latin typeface="Calibri"/>
                <a:ea typeface="Calibri"/>
                <a:cs typeface="Calibri"/>
                <a:sym typeface="Calibri"/>
              </a:rPr>
              <a:t>Con la búsqueda de  “</a:t>
            </a:r>
            <a:r>
              <a:rPr lang="es-ES" sz="2400">
                <a:solidFill>
                  <a:schemeClr val="dk1"/>
                </a:solidFill>
                <a:latin typeface="Calibri"/>
                <a:ea typeface="Calibri"/>
                <a:cs typeface="Calibri"/>
                <a:sym typeface="Calibri"/>
              </a:rPr>
              <a:t>Sentiment Analysis of Twitter</a:t>
            </a:r>
            <a:r>
              <a:rPr lang="es-ES" sz="2400">
                <a:solidFill>
                  <a:schemeClr val="dk1"/>
                </a:solidFill>
                <a:latin typeface="Calibri"/>
                <a:ea typeface="Calibri"/>
                <a:cs typeface="Calibri"/>
                <a:sym typeface="Calibri"/>
              </a:rPr>
              <a:t>” se encuentran en general (artículos, libros) 8064 resultados en Springer Link.</a:t>
            </a:r>
            <a:endParaRPr sz="2800">
              <a:solidFill>
                <a:schemeClr val="dk1"/>
              </a:solidFill>
              <a:latin typeface="Calibri"/>
              <a:ea typeface="Calibri"/>
              <a:cs typeface="Calibri"/>
              <a:sym typeface="Calibri"/>
            </a:endParaRPr>
          </a:p>
        </p:txBody>
      </p:sp>
      <p:pic>
        <p:nvPicPr>
          <p:cNvPr id="109" name="Google Shape;109;g748ac3aff6_2_8"/>
          <p:cNvPicPr preferRelativeResize="0"/>
          <p:nvPr/>
        </p:nvPicPr>
        <p:blipFill>
          <a:blip r:embed="rId4">
            <a:alphaModFix/>
          </a:blip>
          <a:stretch>
            <a:fillRect/>
          </a:stretch>
        </p:blipFill>
        <p:spPr>
          <a:xfrm>
            <a:off x="1438525" y="2361000"/>
            <a:ext cx="8480476" cy="42293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3" name="Shape 113"/>
        <p:cNvGrpSpPr/>
        <p:nvPr/>
      </p:nvGrpSpPr>
      <p:grpSpPr>
        <a:xfrm>
          <a:off x="0" y="0"/>
          <a:ext cx="0" cy="0"/>
          <a:chOff x="0" y="0"/>
          <a:chExt cx="0" cy="0"/>
        </a:xfrm>
      </p:grpSpPr>
      <p:sp>
        <p:nvSpPr>
          <p:cNvPr id="114" name="Google Shape;114;g748ac3aff6_0_75"/>
          <p:cNvSpPr txBox="1"/>
          <p:nvPr/>
        </p:nvSpPr>
        <p:spPr>
          <a:xfrm>
            <a:off x="1556625" y="475850"/>
            <a:ext cx="7450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es-ES" sz="3200">
                <a:solidFill>
                  <a:schemeClr val="accent4"/>
                </a:solidFill>
                <a:latin typeface="Calibri"/>
                <a:ea typeface="Calibri"/>
                <a:cs typeface="Calibri"/>
                <a:sym typeface="Calibri"/>
              </a:rPr>
              <a:t>Acerca del artículo</a:t>
            </a:r>
            <a:endParaRPr b="1" sz="3200">
              <a:solidFill>
                <a:schemeClr val="accent4"/>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sz="3200">
              <a:solidFill>
                <a:schemeClr val="accent4"/>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200"/>
              <a:buFont typeface="Arial"/>
              <a:buNone/>
            </a:pPr>
            <a:r>
              <a:t/>
            </a:r>
            <a:endParaRPr b="1" sz="3200">
              <a:solidFill>
                <a:schemeClr val="accent4"/>
              </a:solidFill>
              <a:latin typeface="Calibri"/>
              <a:ea typeface="Calibri"/>
              <a:cs typeface="Calibri"/>
              <a:sym typeface="Calibri"/>
            </a:endParaRPr>
          </a:p>
        </p:txBody>
      </p:sp>
      <p:sp>
        <p:nvSpPr>
          <p:cNvPr id="115" name="Google Shape;115;g748ac3aff6_0_75"/>
          <p:cNvSpPr txBox="1"/>
          <p:nvPr/>
        </p:nvSpPr>
        <p:spPr>
          <a:xfrm>
            <a:off x="1348800" y="1297775"/>
            <a:ext cx="9494400" cy="46755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600"/>
              </a:spcBef>
              <a:spcAft>
                <a:spcPts val="0"/>
              </a:spcAft>
              <a:buClr>
                <a:srgbClr val="000000"/>
              </a:buClr>
              <a:buSzPts val="2800"/>
              <a:buFont typeface="Arial"/>
              <a:buNone/>
            </a:pPr>
            <a:r>
              <a:rPr b="1" lang="es-ES" sz="2800" u="none" cap="none" strike="noStrike">
                <a:solidFill>
                  <a:schemeClr val="dk1"/>
                </a:solidFill>
                <a:latin typeface="Calibri"/>
                <a:ea typeface="Calibri"/>
                <a:cs typeface="Calibri"/>
                <a:sym typeface="Calibri"/>
              </a:rPr>
              <a:t>Título:</a:t>
            </a:r>
            <a:r>
              <a:rPr b="0" i="0" lang="es-ES" sz="2800" u="none" cap="none" strike="noStrike">
                <a:solidFill>
                  <a:schemeClr val="dk1"/>
                </a:solidFill>
                <a:latin typeface="Calibri"/>
                <a:ea typeface="Calibri"/>
                <a:cs typeface="Calibri"/>
                <a:sym typeface="Calibri"/>
              </a:rPr>
              <a:t> </a:t>
            </a:r>
            <a:r>
              <a:rPr lang="es-ES" sz="2800">
                <a:solidFill>
                  <a:schemeClr val="dk1"/>
                </a:solidFill>
                <a:latin typeface="Calibri"/>
                <a:ea typeface="Calibri"/>
                <a:cs typeface="Calibri"/>
                <a:sym typeface="Calibri"/>
              </a:rPr>
              <a:t>Adapting Sentiment Lexicons Using Contextual Semantics for Sentiment Analysis of Twitter.</a:t>
            </a:r>
            <a:r>
              <a:rPr b="0" i="0" lang="es-ES" sz="2800" u="none" cap="none" strike="noStrike">
                <a:solidFill>
                  <a:schemeClr val="dk1"/>
                </a:solidFill>
                <a:latin typeface="Calibri"/>
                <a:ea typeface="Calibri"/>
                <a:cs typeface="Calibri"/>
                <a:sym typeface="Calibri"/>
              </a:rPr>
              <a:t> </a:t>
            </a:r>
            <a:endParaRPr b="0" i="0" sz="2800" u="none" cap="none" strike="noStrike">
              <a:solidFill>
                <a:schemeClr val="dk1"/>
              </a:solidFill>
              <a:latin typeface="Calibri"/>
              <a:ea typeface="Calibri"/>
              <a:cs typeface="Calibri"/>
              <a:sym typeface="Calibri"/>
            </a:endParaRPr>
          </a:p>
          <a:p>
            <a:pPr indent="0" lvl="0" marL="0" marR="0" rtl="0" algn="just">
              <a:lnSpc>
                <a:spcPct val="115000"/>
              </a:lnSpc>
              <a:spcBef>
                <a:spcPts val="600"/>
              </a:spcBef>
              <a:spcAft>
                <a:spcPts val="0"/>
              </a:spcAft>
              <a:buClr>
                <a:srgbClr val="000000"/>
              </a:buClr>
              <a:buSzPts val="2800"/>
              <a:buFont typeface="Arial"/>
              <a:buNone/>
            </a:pPr>
            <a:r>
              <a:rPr b="1" lang="es-ES" sz="2800" u="none" cap="none" strike="noStrike">
                <a:solidFill>
                  <a:srgbClr val="000000"/>
                </a:solidFill>
                <a:latin typeface="Calibri"/>
                <a:ea typeface="Calibri"/>
                <a:cs typeface="Calibri"/>
                <a:sym typeface="Calibri"/>
              </a:rPr>
              <a:t>Autores</a:t>
            </a:r>
            <a:r>
              <a:rPr b="0" i="0" lang="es-ES" sz="2800" u="none" cap="none" strike="noStrike">
                <a:solidFill>
                  <a:srgbClr val="000000"/>
                </a:solidFill>
                <a:latin typeface="Calibri"/>
                <a:ea typeface="Calibri"/>
                <a:cs typeface="Calibri"/>
                <a:sym typeface="Calibri"/>
              </a:rPr>
              <a:t>:</a:t>
            </a:r>
            <a:r>
              <a:rPr lang="es-ES" sz="2800">
                <a:latin typeface="Calibri"/>
                <a:ea typeface="Calibri"/>
                <a:cs typeface="Calibri"/>
                <a:sym typeface="Calibri"/>
              </a:rPr>
              <a:t> Hassan Saif, Yulan He, Miriam Fernandez, Harith Alani</a:t>
            </a:r>
            <a:endParaRPr b="0" i="0" sz="2800" u="none" cap="none" strike="noStrike">
              <a:solidFill>
                <a:srgbClr val="000000"/>
              </a:solidFill>
              <a:latin typeface="Calibri"/>
              <a:ea typeface="Calibri"/>
              <a:cs typeface="Calibri"/>
              <a:sym typeface="Calibri"/>
            </a:endParaRPr>
          </a:p>
          <a:p>
            <a:pPr indent="0" lvl="0" marL="0" marR="0" rtl="0" algn="l">
              <a:lnSpc>
                <a:spcPct val="115000"/>
              </a:lnSpc>
              <a:spcBef>
                <a:spcPts val="600"/>
              </a:spcBef>
              <a:spcAft>
                <a:spcPts val="0"/>
              </a:spcAft>
              <a:buClr>
                <a:schemeClr val="dk1"/>
              </a:buClr>
              <a:buSzPts val="1100"/>
              <a:buFont typeface="Arial"/>
              <a:buNone/>
            </a:pPr>
            <a:r>
              <a:rPr b="1" lang="es-ES" sz="2800">
                <a:solidFill>
                  <a:schemeClr val="dk1"/>
                </a:solidFill>
                <a:latin typeface="Calibri"/>
                <a:ea typeface="Calibri"/>
                <a:cs typeface="Calibri"/>
                <a:sym typeface="Calibri"/>
              </a:rPr>
              <a:t>Enlace: </a:t>
            </a:r>
            <a:r>
              <a:rPr lang="es-ES" sz="2800">
                <a:solidFill>
                  <a:schemeClr val="dk1"/>
                </a:solidFill>
                <a:latin typeface="Calibri"/>
                <a:ea typeface="Calibri"/>
                <a:cs typeface="Calibri"/>
                <a:sym typeface="Calibri"/>
              </a:rPr>
              <a:t>https://link-springer-com.crai-ustadigital.usantotomas.edu.co/chapter/10.1007/978-3-319-11955-7_5</a:t>
            </a:r>
            <a:endParaRPr i="0" sz="2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9" name="Shape 119"/>
        <p:cNvGrpSpPr/>
        <p:nvPr/>
      </p:nvGrpSpPr>
      <p:grpSpPr>
        <a:xfrm>
          <a:off x="0" y="0"/>
          <a:ext cx="0" cy="0"/>
          <a:chOff x="0" y="0"/>
          <a:chExt cx="0" cy="0"/>
        </a:xfrm>
      </p:grpSpPr>
      <p:sp>
        <p:nvSpPr>
          <p:cNvPr id="120" name="Google Shape;120;g73a1dc9c2a_0_5"/>
          <p:cNvSpPr txBox="1"/>
          <p:nvPr/>
        </p:nvSpPr>
        <p:spPr>
          <a:xfrm>
            <a:off x="1556625" y="475850"/>
            <a:ext cx="7450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es-ES" sz="3200">
                <a:solidFill>
                  <a:schemeClr val="accent4"/>
                </a:solidFill>
                <a:latin typeface="Calibri"/>
                <a:ea typeface="Calibri"/>
                <a:cs typeface="Calibri"/>
                <a:sym typeface="Calibri"/>
              </a:rPr>
              <a:t>Acerca del artículo</a:t>
            </a:r>
            <a:endParaRPr b="1" sz="3200">
              <a:solidFill>
                <a:schemeClr val="accent4"/>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200"/>
              <a:buFont typeface="Arial"/>
              <a:buNone/>
            </a:pPr>
            <a:r>
              <a:t/>
            </a:r>
            <a:endParaRPr b="1" sz="3200">
              <a:solidFill>
                <a:schemeClr val="accent4"/>
              </a:solidFill>
              <a:latin typeface="Calibri"/>
              <a:ea typeface="Calibri"/>
              <a:cs typeface="Calibri"/>
              <a:sym typeface="Calibri"/>
            </a:endParaRPr>
          </a:p>
        </p:txBody>
      </p:sp>
      <p:sp>
        <p:nvSpPr>
          <p:cNvPr id="121" name="Google Shape;121;g73a1dc9c2a_0_5"/>
          <p:cNvSpPr txBox="1"/>
          <p:nvPr/>
        </p:nvSpPr>
        <p:spPr>
          <a:xfrm>
            <a:off x="1377550" y="1395300"/>
            <a:ext cx="9494400" cy="49518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600"/>
              </a:spcBef>
              <a:spcAft>
                <a:spcPts val="0"/>
              </a:spcAft>
              <a:buClr>
                <a:srgbClr val="000000"/>
              </a:buClr>
              <a:buSzPts val="2800"/>
              <a:buFont typeface="Arial"/>
              <a:buNone/>
            </a:pPr>
            <a:r>
              <a:rPr lang="es-ES" sz="2800">
                <a:solidFill>
                  <a:schemeClr val="dk1"/>
                </a:solidFill>
                <a:latin typeface="Calibri"/>
                <a:ea typeface="Calibri"/>
                <a:cs typeface="Calibri"/>
                <a:sym typeface="Calibri"/>
              </a:rPr>
              <a:t>Las orientaciones y fortalezas de los sentimientos de las palabras suelen cambiar en los diversos contextos en que aparecen las palabras. </a:t>
            </a:r>
            <a:endParaRPr sz="2800">
              <a:solidFill>
                <a:schemeClr val="dk1"/>
              </a:solidFill>
              <a:latin typeface="Calibri"/>
              <a:ea typeface="Calibri"/>
              <a:cs typeface="Calibri"/>
              <a:sym typeface="Calibri"/>
            </a:endParaRPr>
          </a:p>
          <a:p>
            <a:pPr indent="0" lvl="0" marL="0" rtl="0" algn="just">
              <a:lnSpc>
                <a:spcPct val="115000"/>
              </a:lnSpc>
              <a:spcBef>
                <a:spcPts val="600"/>
              </a:spcBef>
              <a:spcAft>
                <a:spcPts val="0"/>
              </a:spcAft>
              <a:buClr>
                <a:schemeClr val="dk1"/>
              </a:buClr>
              <a:buSzPts val="2800"/>
              <a:buFont typeface="Arial"/>
              <a:buNone/>
            </a:pPr>
            <a:r>
              <a:rPr lang="es-ES" sz="2800">
                <a:solidFill>
                  <a:schemeClr val="dk1"/>
                </a:solidFill>
                <a:latin typeface="Calibri"/>
                <a:ea typeface="Calibri"/>
                <a:cs typeface="Calibri"/>
                <a:sym typeface="Calibri"/>
              </a:rPr>
              <a:t>Según lo anterior el artículo propone un enfoque de adaptación del léxico que utiliza la semántica contextual de las palabras para captar sus contextos en mensajes del tweet y actualizar en consecuencia sus orientaciones y/o fortalezas de sentimiento previas.</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5" name="Shape 125"/>
        <p:cNvGrpSpPr/>
        <p:nvPr/>
      </p:nvGrpSpPr>
      <p:grpSpPr>
        <a:xfrm>
          <a:off x="0" y="0"/>
          <a:ext cx="0" cy="0"/>
          <a:chOff x="0" y="0"/>
          <a:chExt cx="0" cy="0"/>
        </a:xfrm>
      </p:grpSpPr>
      <p:sp>
        <p:nvSpPr>
          <p:cNvPr id="126" name="Google Shape;126;g748ac3aff6_0_26"/>
          <p:cNvSpPr txBox="1"/>
          <p:nvPr/>
        </p:nvSpPr>
        <p:spPr>
          <a:xfrm>
            <a:off x="1556625" y="475850"/>
            <a:ext cx="74508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es-ES" sz="3200">
                <a:solidFill>
                  <a:schemeClr val="accent4"/>
                </a:solidFill>
                <a:latin typeface="Calibri"/>
                <a:ea typeface="Calibri"/>
                <a:cs typeface="Calibri"/>
                <a:sym typeface="Calibri"/>
              </a:rPr>
              <a:t>Acerca del artículo</a:t>
            </a:r>
            <a:endParaRPr b="1" sz="3200">
              <a:solidFill>
                <a:schemeClr val="accent4"/>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200"/>
              <a:buFont typeface="Arial"/>
              <a:buNone/>
            </a:pPr>
            <a:r>
              <a:t/>
            </a:r>
            <a:endParaRPr b="1" sz="3200">
              <a:solidFill>
                <a:schemeClr val="accent4"/>
              </a:solidFill>
              <a:latin typeface="Calibri"/>
              <a:ea typeface="Calibri"/>
              <a:cs typeface="Calibri"/>
              <a:sym typeface="Calibri"/>
            </a:endParaRPr>
          </a:p>
        </p:txBody>
      </p:sp>
      <p:sp>
        <p:nvSpPr>
          <p:cNvPr id="127" name="Google Shape;127;g748ac3aff6_0_26"/>
          <p:cNvSpPr txBox="1"/>
          <p:nvPr/>
        </p:nvSpPr>
        <p:spPr>
          <a:xfrm>
            <a:off x="1377550" y="1395300"/>
            <a:ext cx="9494400" cy="49518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600"/>
              </a:spcBef>
              <a:spcAft>
                <a:spcPts val="0"/>
              </a:spcAft>
              <a:buClr>
                <a:srgbClr val="000000"/>
              </a:buClr>
              <a:buSzPts val="2800"/>
              <a:buFont typeface="Arial"/>
              <a:buNone/>
            </a:pPr>
            <a:r>
              <a:rPr lang="es-ES" sz="2800">
                <a:solidFill>
                  <a:schemeClr val="dk1"/>
                </a:solidFill>
                <a:latin typeface="Calibri"/>
                <a:ea typeface="Calibri"/>
                <a:cs typeface="Calibri"/>
                <a:sym typeface="Calibri"/>
              </a:rPr>
              <a:t>El principio fundamental del enfoque es que el sentimiento de un término no es estático, como se encuentra en los léxicos de sentimiento de propósito general, sino que depende del contexto en el que se utiliza el término, es decir, depende de su semántica contextual.</a:t>
            </a:r>
            <a:endParaRPr sz="2800">
              <a:solidFill>
                <a:schemeClr val="dk1"/>
              </a:solidFill>
              <a:latin typeface="Calibri"/>
              <a:ea typeface="Calibri"/>
              <a:cs typeface="Calibri"/>
              <a:sym typeface="Calibri"/>
            </a:endParaRPr>
          </a:p>
          <a:p>
            <a:pPr indent="0" lvl="0" marL="0" marR="0" rtl="0" algn="just">
              <a:lnSpc>
                <a:spcPct val="115000"/>
              </a:lnSpc>
              <a:spcBef>
                <a:spcPts val="600"/>
              </a:spcBef>
              <a:spcAft>
                <a:spcPts val="0"/>
              </a:spcAft>
              <a:buClr>
                <a:srgbClr val="000000"/>
              </a:buClr>
              <a:buSzPts val="2800"/>
              <a:buFont typeface="Arial"/>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Google Shape;132;g73a1dc9c2a_0_11"/>
          <p:cNvSpPr txBox="1"/>
          <p:nvPr/>
        </p:nvSpPr>
        <p:spPr>
          <a:xfrm>
            <a:off x="1556625" y="475850"/>
            <a:ext cx="7450800" cy="584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s-ES" sz="3200">
                <a:solidFill>
                  <a:schemeClr val="accent4"/>
                </a:solidFill>
                <a:latin typeface="Calibri"/>
                <a:ea typeface="Calibri"/>
                <a:cs typeface="Calibri"/>
                <a:sym typeface="Calibri"/>
              </a:rPr>
              <a:t>Acerca del artículo</a:t>
            </a:r>
            <a:endParaRPr b="1" sz="3200">
              <a:solidFill>
                <a:schemeClr val="accent4"/>
              </a:solidFill>
              <a:latin typeface="Calibri"/>
              <a:ea typeface="Calibri"/>
              <a:cs typeface="Calibri"/>
              <a:sym typeface="Calibri"/>
            </a:endParaRPr>
          </a:p>
        </p:txBody>
      </p:sp>
      <p:sp>
        <p:nvSpPr>
          <p:cNvPr id="133" name="Google Shape;133;g73a1dc9c2a_0_11"/>
          <p:cNvSpPr txBox="1"/>
          <p:nvPr/>
        </p:nvSpPr>
        <p:spPr>
          <a:xfrm>
            <a:off x="1470750" y="1380900"/>
            <a:ext cx="9516900" cy="47874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600"/>
              </a:spcBef>
              <a:spcAft>
                <a:spcPts val="0"/>
              </a:spcAft>
              <a:buClr>
                <a:schemeClr val="dk1"/>
              </a:buClr>
              <a:buSzPts val="1100"/>
              <a:buFont typeface="Arial"/>
              <a:buNone/>
            </a:pPr>
            <a:r>
              <a:rPr lang="es-ES" sz="2800">
                <a:solidFill>
                  <a:schemeClr val="dk1"/>
                </a:solidFill>
                <a:latin typeface="Calibri"/>
                <a:ea typeface="Calibri"/>
                <a:cs typeface="Calibri"/>
                <a:sym typeface="Calibri"/>
              </a:rPr>
              <a:t>Se </a:t>
            </a:r>
            <a:r>
              <a:rPr lang="es-ES" sz="2800">
                <a:solidFill>
                  <a:schemeClr val="dk1"/>
                </a:solidFill>
                <a:latin typeface="Calibri"/>
                <a:ea typeface="Calibri"/>
                <a:cs typeface="Calibri"/>
                <a:sym typeface="Calibri"/>
              </a:rPr>
              <a:t>evaluó</a:t>
            </a:r>
            <a:r>
              <a:rPr lang="es-ES" sz="2800">
                <a:solidFill>
                  <a:schemeClr val="dk1"/>
                </a:solidFill>
                <a:latin typeface="Calibri"/>
                <a:ea typeface="Calibri"/>
                <a:cs typeface="Calibri"/>
                <a:sym typeface="Calibri"/>
              </a:rPr>
              <a:t> el enfoque en un léxico de sentimientos de última generación utilizando tres conjuntos de datos diferentes de Twitter. Los resultados muestran que los léxicos de sentimientos adaptados por el enfoque superan el léxico original en precisión y medida en dos conjuntos de datos, pero dan una precisión similar y una medida ligeramente inferior en un conjunto de datos.</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