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SeOyDRRDQ1XVmdSckWkbj9ob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fb7e81b90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7fb7e81b90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fb7e81b90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7fb7e81b90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3c32a62e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73c32a62e3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fb7e81b90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g7fb7e81b90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3c37ef98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73c37ef98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fb7e81b90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7fb7e81b90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fb7e81b90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7fb7e81b90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fb7e81b90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7fb7e81b90_2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fb7e81b90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7fb7e81b90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fb7e81b90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7fb7e81b90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fb7e81b90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7fb7e81b90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2998214a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72998214a1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fb7e81b90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g7fb7e81b90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fb7e81b90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7fb7e81b9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f5f93fbe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7f5f93fbe7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fb7e81b90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7fb7e81b9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fb7e81b90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g7fb7e81b90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10.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10.png"/><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g7fb7e81b90_1_11"/>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rgbClr val="FFC000"/>
                </a:solidFill>
                <a:latin typeface="Calibri"/>
                <a:ea typeface="Calibri"/>
                <a:cs typeface="Calibri"/>
                <a:sym typeface="Calibri"/>
              </a:rPr>
              <a:t>SoapUI</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sp>
        <p:nvSpPr>
          <p:cNvPr id="143" name="Google Shape;143;g7fb7e81b90_1_11"/>
          <p:cNvSpPr txBox="1"/>
          <p:nvPr/>
        </p:nvSpPr>
        <p:spPr>
          <a:xfrm>
            <a:off x="1318200" y="1344525"/>
            <a:ext cx="8724000" cy="52584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lang="es-ES" sz="2400">
                <a:highlight>
                  <a:srgbClr val="FFFFFF"/>
                </a:highlight>
                <a:latin typeface="Roboto"/>
                <a:ea typeface="Roboto"/>
                <a:cs typeface="Roboto"/>
                <a:sym typeface="Roboto"/>
              </a:rPr>
              <a:t>Es utilizado por numerosas empresas de renombre como una solución de prueba de la API para garantizar que los protocolos previstos se observan y las funcionalidades funcionan.</a:t>
            </a:r>
            <a:endParaRPr sz="24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t/>
            </a:r>
            <a:endParaRPr sz="24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rPr lang="es-ES" sz="2400">
                <a:highlight>
                  <a:srgbClr val="FFFFFF"/>
                </a:highlight>
                <a:latin typeface="Roboto"/>
                <a:ea typeface="Roboto"/>
                <a:cs typeface="Roboto"/>
                <a:sym typeface="Roboto"/>
              </a:rPr>
              <a:t>Está equipado con un conjunto de tecnología y herramientas avanzadas y de núcleo abierto diseñadas para ayudar a las empresas en la creación de APIs que son ideales para su ALM (Gestión del Ciclo de Vida de la Aplicación). Comprueba el rendimiento de las API en función de los plazos, los conjuntos de habilidades de recursos y los requisitos de la empresa. El sistema proporciona marcos de prueba que son de código abierto y compatibles con las API de REST y Soap.</a:t>
            </a:r>
            <a:endParaRPr b="1" sz="2400">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p:txBody>
      </p:sp>
      <p:pic>
        <p:nvPicPr>
          <p:cNvPr id="144" name="Google Shape;144;g7fb7e81b90_1_11"/>
          <p:cNvPicPr preferRelativeResize="0"/>
          <p:nvPr/>
        </p:nvPicPr>
        <p:blipFill>
          <a:blip r:embed="rId4">
            <a:alphaModFix/>
          </a:blip>
          <a:stretch>
            <a:fillRect/>
          </a:stretch>
        </p:blipFill>
        <p:spPr>
          <a:xfrm>
            <a:off x="9584675" y="288875"/>
            <a:ext cx="2386275" cy="117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g7fb7e81b90_0_53"/>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lt1"/>
                </a:solidFill>
                <a:latin typeface="Calibri"/>
                <a:ea typeface="Calibri"/>
                <a:cs typeface="Calibri"/>
                <a:sym typeface="Calibri"/>
              </a:rPr>
              <a:t>SoapUI</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alibri"/>
              <a:ea typeface="Calibri"/>
              <a:cs typeface="Calibri"/>
              <a:sym typeface="Calibri"/>
            </a:endParaRPr>
          </a:p>
        </p:txBody>
      </p:sp>
      <p:pic>
        <p:nvPicPr>
          <p:cNvPr id="150" name="Google Shape;150;g7fb7e81b90_0_53"/>
          <p:cNvPicPr preferRelativeResize="0"/>
          <p:nvPr/>
        </p:nvPicPr>
        <p:blipFill>
          <a:blip r:embed="rId4">
            <a:alphaModFix/>
          </a:blip>
          <a:stretch>
            <a:fillRect/>
          </a:stretch>
        </p:blipFill>
        <p:spPr>
          <a:xfrm>
            <a:off x="9133250" y="48838"/>
            <a:ext cx="2920325" cy="1438725"/>
          </a:xfrm>
          <a:prstGeom prst="rect">
            <a:avLst/>
          </a:prstGeom>
          <a:noFill/>
          <a:ln>
            <a:noFill/>
          </a:ln>
        </p:spPr>
      </p:pic>
      <p:pic>
        <p:nvPicPr>
          <p:cNvPr id="151" name="Google Shape;151;g7fb7e81b90_0_53"/>
          <p:cNvPicPr preferRelativeResize="0"/>
          <p:nvPr/>
        </p:nvPicPr>
        <p:blipFill>
          <a:blip r:embed="rId5">
            <a:alphaModFix/>
          </a:blip>
          <a:stretch>
            <a:fillRect/>
          </a:stretch>
        </p:blipFill>
        <p:spPr>
          <a:xfrm>
            <a:off x="1441375" y="1226812"/>
            <a:ext cx="9541920" cy="50656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g73c32a62e3_0_1"/>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lt1"/>
                </a:solidFill>
                <a:latin typeface="Calibri"/>
                <a:ea typeface="Calibri"/>
                <a:cs typeface="Calibri"/>
                <a:sym typeface="Calibri"/>
              </a:rPr>
              <a:t>SoapUI</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alibri"/>
              <a:ea typeface="Calibri"/>
              <a:cs typeface="Calibri"/>
              <a:sym typeface="Calibri"/>
            </a:endParaRPr>
          </a:p>
        </p:txBody>
      </p:sp>
      <p:pic>
        <p:nvPicPr>
          <p:cNvPr id="157" name="Google Shape;157;g73c32a62e3_0_1"/>
          <p:cNvPicPr preferRelativeResize="0"/>
          <p:nvPr/>
        </p:nvPicPr>
        <p:blipFill>
          <a:blip r:embed="rId4">
            <a:alphaModFix/>
          </a:blip>
          <a:stretch>
            <a:fillRect/>
          </a:stretch>
        </p:blipFill>
        <p:spPr>
          <a:xfrm>
            <a:off x="9133250" y="48838"/>
            <a:ext cx="2920325" cy="1438725"/>
          </a:xfrm>
          <a:prstGeom prst="rect">
            <a:avLst/>
          </a:prstGeom>
          <a:noFill/>
          <a:ln>
            <a:noFill/>
          </a:ln>
        </p:spPr>
      </p:pic>
      <p:pic>
        <p:nvPicPr>
          <p:cNvPr id="158" name="Google Shape;158;g73c32a62e3_0_1"/>
          <p:cNvPicPr preferRelativeResize="0"/>
          <p:nvPr/>
        </p:nvPicPr>
        <p:blipFill>
          <a:blip r:embed="rId5">
            <a:alphaModFix/>
          </a:blip>
          <a:stretch>
            <a:fillRect/>
          </a:stretch>
        </p:blipFill>
        <p:spPr>
          <a:xfrm>
            <a:off x="1323975" y="1342497"/>
            <a:ext cx="9544050" cy="430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g7fb7e81b90_0_38"/>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rgbClr val="FFC000"/>
                </a:solidFill>
                <a:latin typeface="Calibri"/>
                <a:ea typeface="Calibri"/>
                <a:cs typeface="Calibri"/>
                <a:sym typeface="Calibri"/>
              </a:rPr>
              <a:t>SoapUI</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sp>
        <p:nvSpPr>
          <p:cNvPr id="164" name="Google Shape;164;g7fb7e81b90_0_38"/>
          <p:cNvSpPr txBox="1"/>
          <p:nvPr/>
        </p:nvSpPr>
        <p:spPr>
          <a:xfrm>
            <a:off x="1318200" y="1344525"/>
            <a:ext cx="8724000" cy="477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rgbClr val="073763"/>
                </a:solidFill>
                <a:highlight>
                  <a:srgbClr val="FFFFFF"/>
                </a:highlight>
                <a:latin typeface="Roboto"/>
                <a:ea typeface="Roboto"/>
                <a:cs typeface="Roboto"/>
                <a:sym typeface="Roboto"/>
              </a:rPr>
              <a:t>Empresas que lo usan</a:t>
            </a:r>
            <a:endParaRPr b="1" sz="2400">
              <a:solidFill>
                <a:srgbClr val="07376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p:txBody>
      </p:sp>
      <p:pic>
        <p:nvPicPr>
          <p:cNvPr id="165" name="Google Shape;165;g7fb7e81b90_0_38"/>
          <p:cNvPicPr preferRelativeResize="0"/>
          <p:nvPr/>
        </p:nvPicPr>
        <p:blipFill>
          <a:blip r:embed="rId4">
            <a:alphaModFix/>
          </a:blip>
          <a:stretch>
            <a:fillRect/>
          </a:stretch>
        </p:blipFill>
        <p:spPr>
          <a:xfrm>
            <a:off x="9050625" y="288875"/>
            <a:ext cx="2920325" cy="1438725"/>
          </a:xfrm>
          <a:prstGeom prst="rect">
            <a:avLst/>
          </a:prstGeom>
          <a:noFill/>
          <a:ln>
            <a:noFill/>
          </a:ln>
        </p:spPr>
      </p:pic>
      <p:pic>
        <p:nvPicPr>
          <p:cNvPr id="166" name="Google Shape;166;g7fb7e81b90_0_38"/>
          <p:cNvPicPr preferRelativeResize="0"/>
          <p:nvPr/>
        </p:nvPicPr>
        <p:blipFill>
          <a:blip r:embed="rId5">
            <a:alphaModFix/>
          </a:blip>
          <a:stretch>
            <a:fillRect/>
          </a:stretch>
        </p:blipFill>
        <p:spPr>
          <a:xfrm>
            <a:off x="1404850" y="2190975"/>
            <a:ext cx="10153850" cy="2142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g73c37ef989_1_0"/>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rgbClr val="FFC000"/>
                </a:solidFill>
                <a:latin typeface="Calibri"/>
                <a:ea typeface="Calibri"/>
                <a:cs typeface="Calibri"/>
                <a:sym typeface="Calibri"/>
              </a:rPr>
              <a:t>SoapUI</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sp>
        <p:nvSpPr>
          <p:cNvPr id="172" name="Google Shape;172;g73c37ef989_1_0"/>
          <p:cNvSpPr txBox="1"/>
          <p:nvPr/>
        </p:nvSpPr>
        <p:spPr>
          <a:xfrm>
            <a:off x="1318200" y="1344525"/>
            <a:ext cx="8724000" cy="477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rgbClr val="073763"/>
                </a:solidFill>
                <a:highlight>
                  <a:srgbClr val="FFFFFF"/>
                </a:highlight>
                <a:latin typeface="Roboto"/>
                <a:ea typeface="Roboto"/>
                <a:cs typeface="Roboto"/>
                <a:sym typeface="Roboto"/>
              </a:rPr>
              <a:t>Características</a:t>
            </a:r>
            <a:endParaRPr b="1" sz="2400">
              <a:solidFill>
                <a:srgbClr val="07376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1" sz="2400">
              <a:highlight>
                <a:srgbClr val="FFFFFF"/>
              </a:highlight>
              <a:latin typeface="Roboto"/>
              <a:ea typeface="Roboto"/>
              <a:cs typeface="Roboto"/>
              <a:sym typeface="Roboto"/>
            </a:endParaRPr>
          </a:p>
          <a:p>
            <a:pPr indent="-381000" lvl="0" marL="457200" marR="0" rtl="0" algn="l">
              <a:lnSpc>
                <a:spcPct val="100000"/>
              </a:lnSpc>
              <a:spcBef>
                <a:spcPts val="0"/>
              </a:spcBef>
              <a:spcAft>
                <a:spcPts val="0"/>
              </a:spcAft>
              <a:buSzPts val="2400"/>
              <a:buFont typeface="Roboto"/>
              <a:buChar char="●"/>
            </a:pPr>
            <a:r>
              <a:rPr b="1" lang="es-ES" sz="2400">
                <a:highlight>
                  <a:srgbClr val="FFFFFF"/>
                </a:highlight>
                <a:latin typeface="Roboto"/>
                <a:ea typeface="Roboto"/>
                <a:cs typeface="Roboto"/>
                <a:sym typeface="Roboto"/>
              </a:rPr>
              <a:t>Última versión: </a:t>
            </a:r>
            <a:r>
              <a:rPr lang="es-ES" sz="2400">
                <a:latin typeface="Roboto"/>
                <a:ea typeface="Roboto"/>
                <a:cs typeface="Roboto"/>
                <a:sym typeface="Roboto"/>
              </a:rPr>
              <a:t>Versión 5.5.0</a:t>
            </a:r>
            <a:r>
              <a:rPr lang="es-ES" sz="2400">
                <a:highlight>
                  <a:srgbClr val="FFFFFF"/>
                </a:highlight>
                <a:latin typeface="Roboto"/>
                <a:ea typeface="Roboto"/>
                <a:cs typeface="Roboto"/>
                <a:sym typeface="Roboto"/>
              </a:rPr>
              <a:t> (2020)</a:t>
            </a:r>
            <a:endParaRPr sz="2400">
              <a:highlight>
                <a:srgbClr val="FFFFFF"/>
              </a:highlight>
              <a:latin typeface="Roboto"/>
              <a:ea typeface="Roboto"/>
              <a:cs typeface="Roboto"/>
              <a:sym typeface="Roboto"/>
            </a:endParaRPr>
          </a:p>
          <a:p>
            <a:pPr indent="0" lvl="0" marL="457200" marR="0" rtl="0" algn="l">
              <a:lnSpc>
                <a:spcPct val="100000"/>
              </a:lnSpc>
              <a:spcBef>
                <a:spcPts val="0"/>
              </a:spcBef>
              <a:spcAft>
                <a:spcPts val="0"/>
              </a:spcAft>
              <a:buNone/>
            </a:pPr>
            <a:r>
              <a:t/>
            </a:r>
            <a:endParaRPr sz="2400">
              <a:highlight>
                <a:srgbClr val="FFFFFF"/>
              </a:highlight>
              <a:latin typeface="Roboto"/>
              <a:ea typeface="Roboto"/>
              <a:cs typeface="Roboto"/>
              <a:sym typeface="Roboto"/>
            </a:endParaRPr>
          </a:p>
          <a:p>
            <a:pPr indent="-381000" lvl="0" marL="457200" marR="0" rtl="0" algn="l">
              <a:lnSpc>
                <a:spcPct val="100000"/>
              </a:lnSpc>
              <a:spcBef>
                <a:spcPts val="0"/>
              </a:spcBef>
              <a:spcAft>
                <a:spcPts val="0"/>
              </a:spcAft>
              <a:buSzPts val="2400"/>
              <a:buFont typeface="Roboto"/>
              <a:buChar char="●"/>
            </a:pPr>
            <a:r>
              <a:rPr b="1" lang="es-ES" sz="2400">
                <a:highlight>
                  <a:srgbClr val="FFFFFF"/>
                </a:highlight>
                <a:latin typeface="Roboto"/>
                <a:ea typeface="Roboto"/>
                <a:cs typeface="Roboto"/>
                <a:sym typeface="Roboto"/>
              </a:rPr>
              <a:t>Precio: </a:t>
            </a:r>
            <a:r>
              <a:rPr lang="es-ES" sz="2400">
                <a:latin typeface="Roboto"/>
                <a:ea typeface="Roboto"/>
                <a:cs typeface="Roboto"/>
                <a:sym typeface="Roboto"/>
              </a:rPr>
              <a:t>US$ 599,00. Tiene versión gratuita.</a:t>
            </a:r>
            <a:endParaRPr sz="2400">
              <a:latin typeface="Roboto"/>
              <a:ea typeface="Roboto"/>
              <a:cs typeface="Roboto"/>
              <a:sym typeface="Roboto"/>
            </a:endParaRPr>
          </a:p>
          <a:p>
            <a:pPr indent="0" lvl="0" marL="457200" marR="0" rtl="0" algn="l">
              <a:lnSpc>
                <a:spcPct val="100000"/>
              </a:lnSpc>
              <a:spcBef>
                <a:spcPts val="0"/>
              </a:spcBef>
              <a:spcAft>
                <a:spcPts val="0"/>
              </a:spcAft>
              <a:buNone/>
            </a:pPr>
            <a:r>
              <a:t/>
            </a:r>
            <a:endParaRPr sz="2400">
              <a:latin typeface="Roboto"/>
              <a:ea typeface="Roboto"/>
              <a:cs typeface="Roboto"/>
              <a:sym typeface="Roboto"/>
            </a:endParaRPr>
          </a:p>
          <a:p>
            <a:pPr indent="-381000" lvl="0" marL="457200" marR="0" rtl="0" algn="l">
              <a:lnSpc>
                <a:spcPct val="100000"/>
              </a:lnSpc>
              <a:spcBef>
                <a:spcPts val="0"/>
              </a:spcBef>
              <a:spcAft>
                <a:spcPts val="0"/>
              </a:spcAft>
              <a:buSzPts val="2400"/>
              <a:buFont typeface="Roboto"/>
              <a:buChar char="●"/>
            </a:pPr>
            <a:r>
              <a:rPr b="1" lang="es-ES" sz="2400">
                <a:highlight>
                  <a:srgbClr val="FFFFFF"/>
                </a:highlight>
                <a:latin typeface="Roboto"/>
                <a:ea typeface="Roboto"/>
                <a:cs typeface="Roboto"/>
                <a:sym typeface="Roboto"/>
              </a:rPr>
              <a:t>Creador y/o dueño: </a:t>
            </a:r>
            <a:r>
              <a:rPr lang="es-ES" sz="2400">
                <a:latin typeface="Roboto"/>
                <a:ea typeface="Roboto"/>
                <a:cs typeface="Roboto"/>
                <a:sym typeface="Roboto"/>
              </a:rPr>
              <a:t>Ole Lensmar, </a:t>
            </a:r>
            <a:r>
              <a:rPr lang="es-ES" sz="2400">
                <a:solidFill>
                  <a:schemeClr val="dk1"/>
                </a:solidFill>
                <a:highlight>
                  <a:schemeClr val="lt1"/>
                </a:highlight>
                <a:latin typeface="Roboto"/>
                <a:ea typeface="Roboto"/>
                <a:cs typeface="Roboto"/>
                <a:sym typeface="Roboto"/>
              </a:rPr>
              <a:t>SmartBear</a:t>
            </a:r>
            <a:endParaRPr sz="2400">
              <a:latin typeface="Roboto"/>
              <a:ea typeface="Roboto"/>
              <a:cs typeface="Roboto"/>
              <a:sym typeface="Roboto"/>
            </a:endParaRPr>
          </a:p>
          <a:p>
            <a:pPr indent="0" lvl="0" marL="457200" marR="0" rtl="0" algn="l">
              <a:lnSpc>
                <a:spcPct val="100000"/>
              </a:lnSpc>
              <a:spcBef>
                <a:spcPts val="0"/>
              </a:spcBef>
              <a:spcAft>
                <a:spcPts val="0"/>
              </a:spcAft>
              <a:buNone/>
            </a:pPr>
            <a:r>
              <a:t/>
            </a:r>
            <a:endParaRPr sz="2400">
              <a:latin typeface="Roboto"/>
              <a:ea typeface="Roboto"/>
              <a:cs typeface="Roboto"/>
              <a:sym typeface="Roboto"/>
            </a:endParaRPr>
          </a:p>
          <a:p>
            <a:pPr indent="-381000" lvl="0" marL="457200" marR="0" rtl="0" algn="l">
              <a:lnSpc>
                <a:spcPct val="100000"/>
              </a:lnSpc>
              <a:spcBef>
                <a:spcPts val="0"/>
              </a:spcBef>
              <a:spcAft>
                <a:spcPts val="0"/>
              </a:spcAft>
              <a:buSzPts val="2400"/>
              <a:buFont typeface="Roboto"/>
              <a:buChar char="●"/>
            </a:pPr>
            <a:r>
              <a:rPr b="1" lang="es-ES" sz="2400">
                <a:highlight>
                  <a:srgbClr val="FFFFFF"/>
                </a:highlight>
                <a:latin typeface="Roboto"/>
                <a:ea typeface="Roboto"/>
                <a:cs typeface="Roboto"/>
                <a:sym typeface="Roboto"/>
              </a:rPr>
              <a:t>Lenguaje en que fue creado: </a:t>
            </a:r>
            <a:r>
              <a:rPr lang="es-ES" sz="2400">
                <a:latin typeface="Roboto"/>
                <a:ea typeface="Roboto"/>
                <a:cs typeface="Roboto"/>
                <a:sym typeface="Roboto"/>
              </a:rPr>
              <a:t>es una herramienta desarrollada en Java.</a:t>
            </a:r>
            <a:endParaRPr b="1" sz="2400">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p:txBody>
      </p:sp>
      <p:pic>
        <p:nvPicPr>
          <p:cNvPr id="173" name="Google Shape;173;g73c37ef989_1_0"/>
          <p:cNvPicPr preferRelativeResize="0"/>
          <p:nvPr/>
        </p:nvPicPr>
        <p:blipFill>
          <a:blip r:embed="rId4">
            <a:alphaModFix/>
          </a:blip>
          <a:stretch>
            <a:fillRect/>
          </a:stretch>
        </p:blipFill>
        <p:spPr>
          <a:xfrm>
            <a:off x="9050625" y="288875"/>
            <a:ext cx="2920325" cy="143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g7fb7e81b90_2_12"/>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rgbClr val="FFC000"/>
                </a:solidFill>
                <a:latin typeface="Calibri"/>
                <a:ea typeface="Calibri"/>
                <a:cs typeface="Calibri"/>
                <a:sym typeface="Calibri"/>
              </a:rPr>
              <a:t>SoapUI</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pic>
        <p:nvPicPr>
          <p:cNvPr id="179" name="Google Shape;179;g7fb7e81b90_2_12"/>
          <p:cNvPicPr preferRelativeResize="0"/>
          <p:nvPr/>
        </p:nvPicPr>
        <p:blipFill>
          <a:blip r:embed="rId4">
            <a:alphaModFix/>
          </a:blip>
          <a:stretch>
            <a:fillRect/>
          </a:stretch>
        </p:blipFill>
        <p:spPr>
          <a:xfrm>
            <a:off x="9050625" y="288875"/>
            <a:ext cx="2920325" cy="1438725"/>
          </a:xfrm>
          <a:prstGeom prst="rect">
            <a:avLst/>
          </a:prstGeom>
          <a:noFill/>
          <a:ln>
            <a:noFill/>
          </a:ln>
        </p:spPr>
      </p:pic>
      <p:pic>
        <p:nvPicPr>
          <p:cNvPr id="180" name="Google Shape;180;g7fb7e81b90_2_12"/>
          <p:cNvPicPr preferRelativeResize="0"/>
          <p:nvPr/>
        </p:nvPicPr>
        <p:blipFill>
          <a:blip r:embed="rId5">
            <a:alphaModFix/>
          </a:blip>
          <a:stretch>
            <a:fillRect/>
          </a:stretch>
        </p:blipFill>
        <p:spPr>
          <a:xfrm>
            <a:off x="1212575" y="1349875"/>
            <a:ext cx="9088368" cy="4825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g7fb7e81b90_2_5"/>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rgbClr val="FFC000"/>
                </a:solidFill>
                <a:latin typeface="Calibri"/>
                <a:ea typeface="Calibri"/>
                <a:cs typeface="Calibri"/>
                <a:sym typeface="Calibri"/>
              </a:rPr>
              <a:t>SoapUI</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pic>
        <p:nvPicPr>
          <p:cNvPr id="186" name="Google Shape;186;g7fb7e81b90_2_5"/>
          <p:cNvPicPr preferRelativeResize="0"/>
          <p:nvPr/>
        </p:nvPicPr>
        <p:blipFill>
          <a:blip r:embed="rId4">
            <a:alphaModFix/>
          </a:blip>
          <a:stretch>
            <a:fillRect/>
          </a:stretch>
        </p:blipFill>
        <p:spPr>
          <a:xfrm>
            <a:off x="9050625" y="288875"/>
            <a:ext cx="2920325" cy="1438725"/>
          </a:xfrm>
          <a:prstGeom prst="rect">
            <a:avLst/>
          </a:prstGeom>
          <a:noFill/>
          <a:ln>
            <a:noFill/>
          </a:ln>
        </p:spPr>
      </p:pic>
      <p:pic>
        <p:nvPicPr>
          <p:cNvPr id="187" name="Google Shape;187;g7fb7e81b90_2_5"/>
          <p:cNvPicPr preferRelativeResize="0"/>
          <p:nvPr/>
        </p:nvPicPr>
        <p:blipFill>
          <a:blip r:embed="rId5">
            <a:alphaModFix/>
          </a:blip>
          <a:stretch>
            <a:fillRect/>
          </a:stretch>
        </p:blipFill>
        <p:spPr>
          <a:xfrm>
            <a:off x="1325675" y="1452975"/>
            <a:ext cx="9334500" cy="4400550"/>
          </a:xfrm>
          <a:prstGeom prst="rect">
            <a:avLst/>
          </a:prstGeom>
          <a:noFill/>
          <a:ln>
            <a:noFill/>
          </a:ln>
        </p:spPr>
      </p:pic>
      <p:sp>
        <p:nvSpPr>
          <p:cNvPr id="188" name="Google Shape;188;g7fb7e81b90_2_5"/>
          <p:cNvSpPr txBox="1"/>
          <p:nvPr/>
        </p:nvSpPr>
        <p:spPr>
          <a:xfrm>
            <a:off x="1791050" y="6022375"/>
            <a:ext cx="62433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2000">
                <a:latin typeface="Calibri"/>
                <a:ea typeface="Calibri"/>
                <a:cs typeface="Calibri"/>
                <a:sym typeface="Calibri"/>
              </a:rPr>
              <a:t>I</a:t>
            </a:r>
            <a:r>
              <a:rPr lang="es-ES" sz="2000">
                <a:latin typeface="Calibri"/>
                <a:ea typeface="Calibri"/>
                <a:cs typeface="Calibri"/>
                <a:sym typeface="Calibri"/>
              </a:rPr>
              <a:t>nformación</a:t>
            </a:r>
            <a:r>
              <a:rPr lang="es-ES" sz="2000">
                <a:latin typeface="Calibri"/>
                <a:ea typeface="Calibri"/>
                <a:cs typeface="Calibri"/>
                <a:sym typeface="Calibri"/>
              </a:rPr>
              <a:t> brindada por </a:t>
            </a:r>
            <a:r>
              <a:rPr b="1" i="1" lang="es-ES" sz="2000">
                <a:latin typeface="Calibri"/>
                <a:ea typeface="Calibri"/>
                <a:cs typeface="Calibri"/>
                <a:sym typeface="Calibri"/>
              </a:rPr>
              <a:t>CompareCamp</a:t>
            </a:r>
            <a:endParaRPr b="1" i="1" sz="20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g7fb7e81b90_2_20"/>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rgbClr val="FFC000"/>
                </a:solidFill>
                <a:latin typeface="Calibri"/>
                <a:ea typeface="Calibri"/>
                <a:cs typeface="Calibri"/>
                <a:sym typeface="Calibri"/>
              </a:rPr>
              <a:t>SoapUI</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pic>
        <p:nvPicPr>
          <p:cNvPr id="194" name="Google Shape;194;g7fb7e81b90_2_20"/>
          <p:cNvPicPr preferRelativeResize="0"/>
          <p:nvPr/>
        </p:nvPicPr>
        <p:blipFill>
          <a:blip r:embed="rId4">
            <a:alphaModFix/>
          </a:blip>
          <a:stretch>
            <a:fillRect/>
          </a:stretch>
        </p:blipFill>
        <p:spPr>
          <a:xfrm>
            <a:off x="9050625" y="288875"/>
            <a:ext cx="2920325" cy="1438725"/>
          </a:xfrm>
          <a:prstGeom prst="rect">
            <a:avLst/>
          </a:prstGeom>
          <a:noFill/>
          <a:ln>
            <a:noFill/>
          </a:ln>
        </p:spPr>
      </p:pic>
      <p:sp>
        <p:nvSpPr>
          <p:cNvPr id="195" name="Google Shape;195;g7fb7e81b90_2_20"/>
          <p:cNvSpPr txBox="1"/>
          <p:nvPr/>
        </p:nvSpPr>
        <p:spPr>
          <a:xfrm>
            <a:off x="1791050" y="6022375"/>
            <a:ext cx="6243300" cy="5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i="1" sz="2000">
              <a:latin typeface="Calibri"/>
              <a:ea typeface="Calibri"/>
              <a:cs typeface="Calibri"/>
              <a:sym typeface="Calibri"/>
            </a:endParaRPr>
          </a:p>
        </p:txBody>
      </p:sp>
      <p:pic>
        <p:nvPicPr>
          <p:cNvPr id="196" name="Google Shape;196;g7fb7e81b90_2_20"/>
          <p:cNvPicPr preferRelativeResize="0"/>
          <p:nvPr/>
        </p:nvPicPr>
        <p:blipFill>
          <a:blip r:embed="rId5">
            <a:alphaModFix/>
          </a:blip>
          <a:stretch>
            <a:fillRect/>
          </a:stretch>
        </p:blipFill>
        <p:spPr>
          <a:xfrm>
            <a:off x="1409700" y="1850775"/>
            <a:ext cx="9372600" cy="3381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g7fb7e81b90_1_22"/>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lt1"/>
                </a:solidFill>
                <a:latin typeface="Calibri"/>
                <a:ea typeface="Calibri"/>
                <a:cs typeface="Calibri"/>
                <a:sym typeface="Calibri"/>
              </a:rPr>
              <a:t>SoapUI</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alibri"/>
              <a:ea typeface="Calibri"/>
              <a:cs typeface="Calibri"/>
              <a:sym typeface="Calibri"/>
            </a:endParaRPr>
          </a:p>
        </p:txBody>
      </p:sp>
      <p:sp>
        <p:nvSpPr>
          <p:cNvPr id="202" name="Google Shape;202;g7fb7e81b90_1_22"/>
          <p:cNvSpPr txBox="1"/>
          <p:nvPr/>
        </p:nvSpPr>
        <p:spPr>
          <a:xfrm>
            <a:off x="1318200" y="1344525"/>
            <a:ext cx="8724000" cy="526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s-ES" sz="2400">
                <a:solidFill>
                  <a:srgbClr val="073763"/>
                </a:solidFill>
                <a:highlight>
                  <a:srgbClr val="FFFFFF"/>
                </a:highlight>
                <a:latin typeface="Roboto"/>
                <a:ea typeface="Roboto"/>
                <a:cs typeface="Roboto"/>
                <a:sym typeface="Roboto"/>
              </a:rPr>
              <a:t>Ventajas</a:t>
            </a:r>
            <a:endParaRPr b="1" sz="2400">
              <a:solidFill>
                <a:srgbClr val="07376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just">
              <a:spcBef>
                <a:spcPts val="0"/>
              </a:spcBef>
              <a:spcAft>
                <a:spcPts val="0"/>
              </a:spcAft>
              <a:buNone/>
            </a:pPr>
            <a:r>
              <a:rPr lang="es-ES" sz="2000">
                <a:latin typeface="Roboto"/>
                <a:ea typeface="Roboto"/>
                <a:cs typeface="Roboto"/>
                <a:sym typeface="Roboto"/>
              </a:rPr>
              <a:t>Permite importar y validar servicios web basados en WSDL y SOAP.</a:t>
            </a:r>
            <a:endParaRPr sz="2000">
              <a:latin typeface="Roboto"/>
              <a:ea typeface="Roboto"/>
              <a:cs typeface="Roboto"/>
              <a:sym typeface="Roboto"/>
            </a:endParaRPr>
          </a:p>
          <a:p>
            <a:pPr indent="0" lvl="0" marL="0" rtl="0" algn="just">
              <a:spcBef>
                <a:spcPts val="0"/>
              </a:spcBef>
              <a:spcAft>
                <a:spcPts val="0"/>
              </a:spcAft>
              <a:buNone/>
            </a:pPr>
            <a:r>
              <a:t/>
            </a:r>
            <a:endParaRPr sz="2000">
              <a:latin typeface="Roboto"/>
              <a:ea typeface="Roboto"/>
              <a:cs typeface="Roboto"/>
              <a:sym typeface="Roboto"/>
            </a:endParaRPr>
          </a:p>
          <a:p>
            <a:pPr indent="0" lvl="0" marL="0" rtl="0" algn="just">
              <a:spcBef>
                <a:spcPts val="0"/>
              </a:spcBef>
              <a:spcAft>
                <a:spcPts val="0"/>
              </a:spcAft>
              <a:buNone/>
            </a:pPr>
            <a:r>
              <a:rPr lang="es-ES" sz="2000">
                <a:latin typeface="Roboto"/>
                <a:ea typeface="Roboto"/>
                <a:cs typeface="Roboto"/>
                <a:sym typeface="Roboto"/>
              </a:rPr>
              <a:t>Soporta los principales estándares para webservices e interfaces API existentes en la actualidad, lo cual es muy útil pues permite trabajar con amplia variedad de aplicaciones.</a:t>
            </a:r>
            <a:endParaRPr sz="2000">
              <a:latin typeface="Roboto"/>
              <a:ea typeface="Roboto"/>
              <a:cs typeface="Roboto"/>
              <a:sym typeface="Roboto"/>
            </a:endParaRPr>
          </a:p>
          <a:p>
            <a:pPr indent="0" lvl="0" marL="0" marR="0" rtl="0" algn="just">
              <a:lnSpc>
                <a:spcPct val="100000"/>
              </a:lnSpc>
              <a:spcBef>
                <a:spcPts val="0"/>
              </a:spcBef>
              <a:spcAft>
                <a:spcPts val="0"/>
              </a:spcAft>
              <a:buNone/>
            </a:pPr>
            <a:r>
              <a:t/>
            </a:r>
            <a:endParaRPr sz="2000">
              <a:highlight>
                <a:srgbClr val="FFFFFF"/>
              </a:highlight>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s-ES" sz="2000">
                <a:latin typeface="Roboto"/>
                <a:ea typeface="Roboto"/>
                <a:cs typeface="Roboto"/>
                <a:sym typeface="Roboto"/>
              </a:rPr>
              <a:t>Permite agregar recursos REST o métodos custom a los servicios, para luego validar sus respuestas y más.</a:t>
            </a:r>
            <a:endParaRPr sz="20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sz="20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s-ES" sz="2000">
                <a:latin typeface="Roboto"/>
                <a:ea typeface="Roboto"/>
                <a:cs typeface="Roboto"/>
                <a:sym typeface="Roboto"/>
              </a:rPr>
              <a:t>SoapUI nos va a permitir desarrollar lógica en nuestros mocks por lo que si necesitamos mayor dinamismo en las respuestas nos va a ser de gran ayuda.</a:t>
            </a:r>
            <a:endParaRPr sz="20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sz="2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ES" sz="2000">
                <a:latin typeface="Roboto"/>
                <a:ea typeface="Roboto"/>
                <a:cs typeface="Roboto"/>
                <a:sym typeface="Roboto"/>
              </a:rPr>
              <a:t>Si se trabaja en Java, permite generar proxies de los servicios con distintos frameworks existentes </a:t>
            </a:r>
            <a:endParaRPr sz="2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2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2000">
              <a:latin typeface="Roboto"/>
              <a:ea typeface="Roboto"/>
              <a:cs typeface="Roboto"/>
              <a:sym typeface="Roboto"/>
            </a:endParaRPr>
          </a:p>
          <a:p>
            <a:pPr indent="0" lvl="0" marL="0" marR="0" rtl="0" algn="l">
              <a:lnSpc>
                <a:spcPct val="100000"/>
              </a:lnSpc>
              <a:spcBef>
                <a:spcPts val="0"/>
              </a:spcBef>
              <a:spcAft>
                <a:spcPts val="0"/>
              </a:spcAft>
              <a:buNone/>
            </a:pPr>
            <a:r>
              <a:t/>
            </a:r>
            <a:endParaRPr b="1" sz="2400">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p:txBody>
      </p:sp>
      <p:pic>
        <p:nvPicPr>
          <p:cNvPr id="203" name="Google Shape;203;g7fb7e81b90_1_22"/>
          <p:cNvPicPr preferRelativeResize="0"/>
          <p:nvPr/>
        </p:nvPicPr>
        <p:blipFill>
          <a:blip r:embed="rId4">
            <a:alphaModFix/>
          </a:blip>
          <a:stretch>
            <a:fillRect/>
          </a:stretch>
        </p:blipFill>
        <p:spPr>
          <a:xfrm>
            <a:off x="9050625" y="288875"/>
            <a:ext cx="2920325" cy="1438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g7fb7e81b90_0_46"/>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lt1"/>
                </a:solidFill>
                <a:latin typeface="Calibri"/>
                <a:ea typeface="Calibri"/>
                <a:cs typeface="Calibri"/>
                <a:sym typeface="Calibri"/>
              </a:rPr>
              <a:t>SoapUI</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alibri"/>
              <a:ea typeface="Calibri"/>
              <a:cs typeface="Calibri"/>
              <a:sym typeface="Calibri"/>
            </a:endParaRPr>
          </a:p>
        </p:txBody>
      </p:sp>
      <p:sp>
        <p:nvSpPr>
          <p:cNvPr id="209" name="Google Shape;209;g7fb7e81b90_0_46"/>
          <p:cNvSpPr txBox="1"/>
          <p:nvPr/>
        </p:nvSpPr>
        <p:spPr>
          <a:xfrm>
            <a:off x="1318200" y="1344525"/>
            <a:ext cx="8724000" cy="526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s-ES" sz="2400">
                <a:solidFill>
                  <a:srgbClr val="073763"/>
                </a:solidFill>
                <a:highlight>
                  <a:srgbClr val="FFFFFF"/>
                </a:highlight>
                <a:latin typeface="Roboto"/>
                <a:ea typeface="Roboto"/>
                <a:cs typeface="Roboto"/>
                <a:sym typeface="Roboto"/>
              </a:rPr>
              <a:t>Ventajas</a:t>
            </a:r>
            <a:endParaRPr b="1" sz="2400">
              <a:solidFill>
                <a:srgbClr val="07376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s-ES" sz="2400">
                <a:latin typeface="Roboto"/>
                <a:ea typeface="Roboto"/>
                <a:cs typeface="Roboto"/>
                <a:sym typeface="Roboto"/>
              </a:rPr>
              <a:t>SoapUI ejecuta pruebas como la prueba de rendimiento de la API, la prueba de seguridad de la API y el burlado de la API y los virus para garantizar que las API son capaces de potentes flujos de trabajo.</a:t>
            </a:r>
            <a:endParaRPr sz="24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sz="24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s-ES" sz="2400">
                <a:latin typeface="Roboto"/>
                <a:ea typeface="Roboto"/>
                <a:cs typeface="Roboto"/>
                <a:sym typeface="Roboto"/>
              </a:rPr>
              <a:t>Tiene un conjunto de capacidades avanzadas que determina la calidad de las API que se están desarrollando.</a:t>
            </a:r>
            <a:endParaRPr sz="24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2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2000">
              <a:latin typeface="Roboto"/>
              <a:ea typeface="Roboto"/>
              <a:cs typeface="Roboto"/>
              <a:sym typeface="Roboto"/>
            </a:endParaRPr>
          </a:p>
          <a:p>
            <a:pPr indent="0" lvl="0" marL="0" marR="0" rtl="0" algn="l">
              <a:lnSpc>
                <a:spcPct val="100000"/>
              </a:lnSpc>
              <a:spcBef>
                <a:spcPts val="0"/>
              </a:spcBef>
              <a:spcAft>
                <a:spcPts val="0"/>
              </a:spcAft>
              <a:buNone/>
            </a:pPr>
            <a:r>
              <a:t/>
            </a:r>
            <a:endParaRPr b="1" sz="2400">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p:txBody>
      </p:sp>
      <p:pic>
        <p:nvPicPr>
          <p:cNvPr id="210" name="Google Shape;210;g7fb7e81b90_0_46"/>
          <p:cNvPicPr preferRelativeResize="0"/>
          <p:nvPr/>
        </p:nvPicPr>
        <p:blipFill>
          <a:blip r:embed="rId4">
            <a:alphaModFix/>
          </a:blip>
          <a:stretch>
            <a:fillRect/>
          </a:stretch>
        </p:blipFill>
        <p:spPr>
          <a:xfrm>
            <a:off x="9050625" y="288875"/>
            <a:ext cx="2920325" cy="143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2"/>
          <p:cNvSpPr txBox="1"/>
          <p:nvPr/>
        </p:nvSpPr>
        <p:spPr>
          <a:xfrm>
            <a:off x="783775" y="3257399"/>
            <a:ext cx="10767600" cy="200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lang="es-ES" sz="6000">
                <a:solidFill>
                  <a:srgbClr val="EAB21B"/>
                </a:solidFill>
                <a:latin typeface="Calibri"/>
                <a:ea typeface="Calibri"/>
                <a:cs typeface="Calibri"/>
                <a:sym typeface="Calibri"/>
              </a:rPr>
              <a:t>Técnicas de pruebas</a:t>
            </a:r>
            <a:endParaRPr b="1" i="0" sz="6000" u="none" cap="none" strike="noStrike">
              <a:solidFill>
                <a:srgbClr val="EAB21B"/>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b="1" i="0" sz="6000" u="none" cap="none" strike="noStrike">
              <a:solidFill>
                <a:srgbClr val="EAB21B"/>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6000"/>
              <a:buFont typeface="Arial"/>
              <a:buNone/>
            </a:pPr>
            <a:r>
              <a:t/>
            </a:r>
            <a:endParaRPr b="1" i="0" sz="6000" u="none" cap="none" strike="noStrike">
              <a:solidFill>
                <a:srgbClr val="EAB21B"/>
              </a:solidFill>
              <a:latin typeface="Calibri"/>
              <a:ea typeface="Calibri"/>
              <a:cs typeface="Calibri"/>
              <a:sym typeface="Calibri"/>
            </a:endParaRPr>
          </a:p>
        </p:txBody>
      </p:sp>
      <p:sp>
        <p:nvSpPr>
          <p:cNvPr id="89" name="Google Shape;89;p2"/>
          <p:cNvSpPr txBox="1"/>
          <p:nvPr/>
        </p:nvSpPr>
        <p:spPr>
          <a:xfrm>
            <a:off x="264375" y="5999700"/>
            <a:ext cx="8786400" cy="682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1" lang="es-ES" sz="2000" u="none" cap="none" strike="noStrike">
                <a:solidFill>
                  <a:schemeClr val="lt1"/>
                </a:solidFill>
                <a:latin typeface="Calibri"/>
                <a:ea typeface="Calibri"/>
                <a:cs typeface="Calibri"/>
                <a:sym typeface="Calibri"/>
              </a:rPr>
              <a:t>Autor: </a:t>
            </a:r>
            <a:r>
              <a:rPr b="0" i="1" lang="es-ES" sz="2000" u="none" cap="none" strike="noStrike">
                <a:solidFill>
                  <a:schemeClr val="lt1"/>
                </a:solidFill>
                <a:latin typeface="Calibri"/>
                <a:ea typeface="Calibri"/>
                <a:cs typeface="Calibri"/>
                <a:sym typeface="Calibri"/>
              </a:rPr>
              <a:t>LUÍS GÓMEZ/JUAN DIEGO GÓMEZ/SANTIAGO RODRÍGUEZ/DANIEL PÉREZ </a:t>
            </a:r>
            <a:r>
              <a:rPr b="1" i="1" lang="es-ES" sz="2000" u="none" cap="none" strike="noStrike">
                <a:solidFill>
                  <a:schemeClr val="lt1"/>
                </a:solidFill>
                <a:latin typeface="Calibri"/>
                <a:ea typeface="Calibri"/>
                <a:cs typeface="Calibri"/>
                <a:sym typeface="Calibri"/>
              </a:rPr>
              <a:t>Fecha: </a:t>
            </a:r>
            <a:r>
              <a:rPr b="0" i="1" lang="es-ES" sz="2000" u="none" cap="none" strike="noStrike">
                <a:solidFill>
                  <a:schemeClr val="lt1"/>
                </a:solidFill>
                <a:latin typeface="Calibri"/>
                <a:ea typeface="Calibri"/>
                <a:cs typeface="Calibri"/>
                <a:sym typeface="Calibri"/>
              </a:rPr>
              <a:t>1</a:t>
            </a:r>
            <a:r>
              <a:rPr i="1" lang="es-ES" sz="2000">
                <a:solidFill>
                  <a:schemeClr val="lt1"/>
                </a:solidFill>
                <a:latin typeface="Calibri"/>
                <a:ea typeface="Calibri"/>
                <a:cs typeface="Calibri"/>
                <a:sym typeface="Calibri"/>
              </a:rPr>
              <a:t>6</a:t>
            </a:r>
            <a:r>
              <a:rPr b="0" i="1" lang="es-ES" sz="2000" u="none" cap="none" strike="noStrike">
                <a:solidFill>
                  <a:schemeClr val="lt1"/>
                </a:solidFill>
                <a:latin typeface="Calibri"/>
                <a:ea typeface="Calibri"/>
                <a:cs typeface="Calibri"/>
                <a:sym typeface="Calibri"/>
              </a:rPr>
              <a:t>/04/2020</a:t>
            </a:r>
            <a:endParaRPr b="0" i="1" sz="20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g7fb7e81b90_1_32"/>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lt1"/>
                </a:solidFill>
                <a:latin typeface="Calibri"/>
                <a:ea typeface="Calibri"/>
                <a:cs typeface="Calibri"/>
                <a:sym typeface="Calibri"/>
              </a:rPr>
              <a:t>SoapUI</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alibri"/>
              <a:ea typeface="Calibri"/>
              <a:cs typeface="Calibri"/>
              <a:sym typeface="Calibri"/>
            </a:endParaRPr>
          </a:p>
        </p:txBody>
      </p:sp>
      <p:sp>
        <p:nvSpPr>
          <p:cNvPr id="216" name="Google Shape;216;g7fb7e81b90_1_32"/>
          <p:cNvSpPr txBox="1"/>
          <p:nvPr/>
        </p:nvSpPr>
        <p:spPr>
          <a:xfrm>
            <a:off x="1318200" y="1344525"/>
            <a:ext cx="8724000" cy="524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s-ES" sz="2400">
                <a:solidFill>
                  <a:srgbClr val="073763"/>
                </a:solidFill>
                <a:highlight>
                  <a:srgbClr val="FFFFFF"/>
                </a:highlight>
                <a:latin typeface="Roboto"/>
                <a:ea typeface="Roboto"/>
                <a:cs typeface="Roboto"/>
                <a:sym typeface="Roboto"/>
              </a:rPr>
              <a:t>Desv</a:t>
            </a:r>
            <a:r>
              <a:rPr b="1" lang="es-ES" sz="2400">
                <a:solidFill>
                  <a:srgbClr val="073763"/>
                </a:solidFill>
                <a:highlight>
                  <a:srgbClr val="FFFFFF"/>
                </a:highlight>
                <a:latin typeface="Roboto"/>
                <a:ea typeface="Roboto"/>
                <a:cs typeface="Roboto"/>
                <a:sym typeface="Roboto"/>
              </a:rPr>
              <a:t>entajas</a:t>
            </a:r>
            <a:endParaRPr b="1" sz="2400">
              <a:solidFill>
                <a:srgbClr val="07376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2400">
              <a:solidFill>
                <a:srgbClr val="073763"/>
              </a:solidFill>
              <a:highlight>
                <a:srgbClr val="FFFFFF"/>
              </a:highlight>
              <a:latin typeface="Roboto"/>
              <a:ea typeface="Roboto"/>
              <a:cs typeface="Roboto"/>
              <a:sym typeface="Roboto"/>
            </a:endParaRPr>
          </a:p>
          <a:p>
            <a:pPr indent="0" lvl="0" marL="0" rtl="0" algn="just">
              <a:spcBef>
                <a:spcPts val="0"/>
              </a:spcBef>
              <a:spcAft>
                <a:spcPts val="0"/>
              </a:spcAft>
              <a:buNone/>
            </a:pPr>
            <a:r>
              <a:rPr lang="es-ES" sz="2000">
                <a:latin typeface="Roboto"/>
                <a:ea typeface="Roboto"/>
                <a:cs typeface="Roboto"/>
                <a:sym typeface="Roboto"/>
              </a:rPr>
              <a:t>Al apoyarse en HTTP, pueden esquivar medidas de seguridad basadas en firewall cuyas reglas tratan de bloquear.</a:t>
            </a:r>
            <a:endParaRPr sz="2000">
              <a:latin typeface="Roboto"/>
              <a:ea typeface="Roboto"/>
              <a:cs typeface="Roboto"/>
              <a:sym typeface="Roboto"/>
            </a:endParaRPr>
          </a:p>
          <a:p>
            <a:pPr indent="0" lvl="0" marL="0" rtl="0" algn="just">
              <a:spcBef>
                <a:spcPts val="0"/>
              </a:spcBef>
              <a:spcAft>
                <a:spcPts val="0"/>
              </a:spcAft>
              <a:buNone/>
            </a:pPr>
            <a:r>
              <a:t/>
            </a:r>
            <a:endParaRPr sz="2000">
              <a:latin typeface="Roboto"/>
              <a:ea typeface="Roboto"/>
              <a:cs typeface="Roboto"/>
              <a:sym typeface="Roboto"/>
            </a:endParaRPr>
          </a:p>
          <a:p>
            <a:pPr indent="0" lvl="0" marL="0" rtl="0" algn="just">
              <a:spcBef>
                <a:spcPts val="0"/>
              </a:spcBef>
              <a:spcAft>
                <a:spcPts val="0"/>
              </a:spcAft>
              <a:buNone/>
            </a:pPr>
            <a:r>
              <a:rPr lang="es-ES" sz="2000">
                <a:latin typeface="Roboto"/>
                <a:ea typeface="Roboto"/>
                <a:cs typeface="Roboto"/>
                <a:sym typeface="Roboto"/>
              </a:rPr>
              <a:t>Recientemente, la herramienta se ha vuelto pesada ya que tiene funciones de virtualización integradas. A menos que se proporcione suficiente espacio de almacenamiento dinámico, la herramienta a veces puede bloquearse durante la ejecución.</a:t>
            </a:r>
            <a:endParaRPr sz="2000">
              <a:latin typeface="Roboto"/>
              <a:ea typeface="Roboto"/>
              <a:cs typeface="Roboto"/>
              <a:sym typeface="Roboto"/>
            </a:endParaRPr>
          </a:p>
          <a:p>
            <a:pPr indent="0" lvl="0" marL="0" rtl="0" algn="just">
              <a:spcBef>
                <a:spcPts val="0"/>
              </a:spcBef>
              <a:spcAft>
                <a:spcPts val="0"/>
              </a:spcAft>
              <a:buNone/>
            </a:pPr>
            <a:r>
              <a:t/>
            </a:r>
            <a:endParaRPr sz="20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s-ES" sz="2000">
                <a:latin typeface="Roboto"/>
                <a:ea typeface="Roboto"/>
                <a:cs typeface="Roboto"/>
                <a:sym typeface="Roboto"/>
              </a:rPr>
              <a:t>El historial de ejecución de la prueba se olvida ya que la nueva carga útil se ejecuta en el mismo paso. Será útil para mantener el historial con fines de reutilización.</a:t>
            </a:r>
            <a:endParaRPr sz="20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sz="2000">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s-ES" sz="2000">
                <a:latin typeface="Roboto"/>
                <a:ea typeface="Roboto"/>
                <a:cs typeface="Roboto"/>
                <a:sym typeface="Roboto"/>
              </a:rPr>
              <a:t>Es bastante pesado para sistemas antiguos: la versión lite podría ser beneficiosa para máquinas tan antiguas.</a:t>
            </a:r>
            <a:endParaRPr sz="2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20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2000">
              <a:latin typeface="Roboto"/>
              <a:ea typeface="Roboto"/>
              <a:cs typeface="Roboto"/>
              <a:sym typeface="Roboto"/>
            </a:endParaRPr>
          </a:p>
          <a:p>
            <a:pPr indent="0" lvl="0" marL="0" marR="0" rtl="0" algn="l">
              <a:lnSpc>
                <a:spcPct val="100000"/>
              </a:lnSpc>
              <a:spcBef>
                <a:spcPts val="0"/>
              </a:spcBef>
              <a:spcAft>
                <a:spcPts val="0"/>
              </a:spcAft>
              <a:buNone/>
            </a:pPr>
            <a:r>
              <a:t/>
            </a:r>
            <a:endParaRPr b="1" sz="2400">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p:txBody>
      </p:sp>
      <p:pic>
        <p:nvPicPr>
          <p:cNvPr id="217" name="Google Shape;217;g7fb7e81b90_1_32"/>
          <p:cNvPicPr preferRelativeResize="0"/>
          <p:nvPr/>
        </p:nvPicPr>
        <p:blipFill>
          <a:blip r:embed="rId4">
            <a:alphaModFix/>
          </a:blip>
          <a:stretch>
            <a:fillRect/>
          </a:stretch>
        </p:blipFill>
        <p:spPr>
          <a:xfrm>
            <a:off x="9050625" y="288875"/>
            <a:ext cx="2920325" cy="1438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1" name="Shape 22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3"/>
          <p:cNvSpPr txBox="1"/>
          <p:nvPr/>
        </p:nvSpPr>
        <p:spPr>
          <a:xfrm>
            <a:off x="3400935" y="363894"/>
            <a:ext cx="5390130"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1" i="0" lang="es-ES" sz="8000" u="sng" cap="none" strike="noStrike">
                <a:solidFill>
                  <a:srgbClr val="99151A"/>
                </a:solidFill>
                <a:latin typeface="Calibri"/>
                <a:ea typeface="Calibri"/>
                <a:cs typeface="Calibri"/>
                <a:sym typeface="Calibri"/>
              </a:rPr>
              <a:t>CONTENIDO</a:t>
            </a:r>
            <a:endParaRPr b="1" i="0" sz="8000" u="sng" cap="none" strike="noStrike">
              <a:solidFill>
                <a:srgbClr val="99151A"/>
              </a:solidFill>
              <a:latin typeface="Calibri"/>
              <a:ea typeface="Calibri"/>
              <a:cs typeface="Calibri"/>
              <a:sym typeface="Calibri"/>
            </a:endParaRPr>
          </a:p>
        </p:txBody>
      </p:sp>
      <p:sp>
        <p:nvSpPr>
          <p:cNvPr id="95" name="Google Shape;95;p3"/>
          <p:cNvSpPr txBox="1"/>
          <p:nvPr/>
        </p:nvSpPr>
        <p:spPr>
          <a:xfrm>
            <a:off x="1931425" y="2239355"/>
            <a:ext cx="7828500" cy="3367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Webserver Stress Tool</a:t>
            </a:r>
            <a:endParaRPr b="0" i="0" sz="28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800"/>
              <a:buFont typeface="Calibri"/>
              <a:buAutoNum type="arabicPeriod"/>
            </a:pPr>
            <a:r>
              <a:rPr lang="es-ES" sz="2800">
                <a:solidFill>
                  <a:schemeClr val="dk1"/>
                </a:solidFill>
                <a:latin typeface="Calibri"/>
                <a:ea typeface="Calibri"/>
                <a:cs typeface="Calibri"/>
                <a:sym typeface="Calibri"/>
              </a:rPr>
              <a:t>SoapUI</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g72998214a1_0_7"/>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rgbClr val="FFC000"/>
                </a:solidFill>
                <a:latin typeface="Calibri"/>
                <a:ea typeface="Calibri"/>
                <a:cs typeface="Calibri"/>
                <a:sym typeface="Calibri"/>
              </a:rPr>
              <a:t>Webserver Stress Tool</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sp>
        <p:nvSpPr>
          <p:cNvPr id="101" name="Google Shape;101;g72998214a1_0_7"/>
          <p:cNvSpPr txBox="1"/>
          <p:nvPr/>
        </p:nvSpPr>
        <p:spPr>
          <a:xfrm>
            <a:off x="1318200" y="1344525"/>
            <a:ext cx="8724000" cy="4776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s-ES" sz="2400">
                <a:highlight>
                  <a:srgbClr val="FFFFFF"/>
                </a:highlight>
                <a:latin typeface="Roboto"/>
                <a:ea typeface="Roboto"/>
                <a:cs typeface="Roboto"/>
                <a:sym typeface="Roboto"/>
              </a:rPr>
              <a:t>Es una potente aplicación de prueba de cliente / servidor HTTP diseñada para identificar problemas críticos de rendimiento en </a:t>
            </a:r>
            <a:r>
              <a:rPr lang="es-ES" sz="2400">
                <a:highlight>
                  <a:srgbClr val="FFFFFF"/>
                </a:highlight>
                <a:latin typeface="Roboto"/>
                <a:ea typeface="Roboto"/>
                <a:cs typeface="Roboto"/>
                <a:sym typeface="Roboto"/>
              </a:rPr>
              <a:t>un</a:t>
            </a:r>
            <a:r>
              <a:rPr lang="es-ES" sz="2400">
                <a:highlight>
                  <a:srgbClr val="FFFFFF"/>
                </a:highlight>
                <a:latin typeface="Roboto"/>
                <a:ea typeface="Roboto"/>
                <a:cs typeface="Roboto"/>
                <a:sym typeface="Roboto"/>
              </a:rPr>
              <a:t> sitio web o servidor web que pueden impedir una experiencia óptima para los visitantes del sitio.</a:t>
            </a:r>
            <a:endParaRPr sz="2400">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sz="2400">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lang="es-ES" sz="2400">
                <a:highlight>
                  <a:srgbClr val="FFFFFF"/>
                </a:highlight>
                <a:latin typeface="Roboto"/>
                <a:ea typeface="Roboto"/>
                <a:cs typeface="Roboto"/>
                <a:sym typeface="Roboto"/>
              </a:rPr>
              <a:t>Simula a muchos usuarios enviando solicitudes </a:t>
            </a:r>
            <a:r>
              <a:rPr lang="es-ES" sz="2400">
                <a:solidFill>
                  <a:schemeClr val="dk1"/>
                </a:solidFill>
                <a:highlight>
                  <a:schemeClr val="lt1"/>
                </a:highlight>
                <a:latin typeface="Roboto"/>
                <a:ea typeface="Roboto"/>
                <a:cs typeface="Roboto"/>
                <a:sym typeface="Roboto"/>
              </a:rPr>
              <a:t>HTTP </a:t>
            </a:r>
            <a:r>
              <a:rPr lang="es-ES" sz="2400">
                <a:highlight>
                  <a:srgbClr val="FFFFFF"/>
                </a:highlight>
                <a:latin typeface="Roboto"/>
                <a:ea typeface="Roboto"/>
                <a:cs typeface="Roboto"/>
                <a:sym typeface="Roboto"/>
              </a:rPr>
              <a:t>a un servidor web. Funciona con casi cualquier tecnología basada en servidor como asp, jsp o java. Se pueden generar muchos patrones de carga diferentes con esta herramienta de prueba web.</a:t>
            </a:r>
            <a:endParaRPr sz="2400">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1" sz="2400">
              <a:solidFill>
                <a:srgbClr val="07376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p:txBody>
      </p:sp>
      <p:pic>
        <p:nvPicPr>
          <p:cNvPr id="102" name="Google Shape;102;g72998214a1_0_7"/>
          <p:cNvPicPr preferRelativeResize="0"/>
          <p:nvPr/>
        </p:nvPicPr>
        <p:blipFill>
          <a:blip r:embed="rId4">
            <a:alphaModFix/>
          </a:blip>
          <a:stretch>
            <a:fillRect/>
          </a:stretch>
        </p:blipFill>
        <p:spPr>
          <a:xfrm>
            <a:off x="9516172" y="179550"/>
            <a:ext cx="2499851" cy="117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g7fb7e81b90_0_59"/>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rgbClr val="FFC000"/>
                </a:solidFill>
                <a:latin typeface="Calibri"/>
                <a:ea typeface="Calibri"/>
                <a:cs typeface="Calibri"/>
                <a:sym typeface="Calibri"/>
              </a:rPr>
              <a:t>Webserver Stress Tool</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pic>
        <p:nvPicPr>
          <p:cNvPr id="108" name="Google Shape;108;g7fb7e81b90_0_59"/>
          <p:cNvPicPr preferRelativeResize="0"/>
          <p:nvPr/>
        </p:nvPicPr>
        <p:blipFill>
          <a:blip r:embed="rId4">
            <a:alphaModFix/>
          </a:blip>
          <a:stretch>
            <a:fillRect/>
          </a:stretch>
        </p:blipFill>
        <p:spPr>
          <a:xfrm>
            <a:off x="9516172" y="179550"/>
            <a:ext cx="2499851" cy="1177300"/>
          </a:xfrm>
          <a:prstGeom prst="rect">
            <a:avLst/>
          </a:prstGeom>
          <a:noFill/>
          <a:ln>
            <a:noFill/>
          </a:ln>
        </p:spPr>
      </p:pic>
      <p:pic>
        <p:nvPicPr>
          <p:cNvPr id="109" name="Google Shape;109;g7fb7e81b90_0_59"/>
          <p:cNvPicPr preferRelativeResize="0"/>
          <p:nvPr/>
        </p:nvPicPr>
        <p:blipFill>
          <a:blip r:embed="rId5">
            <a:alphaModFix/>
          </a:blip>
          <a:stretch>
            <a:fillRect/>
          </a:stretch>
        </p:blipFill>
        <p:spPr>
          <a:xfrm>
            <a:off x="1735150" y="1176225"/>
            <a:ext cx="7498824" cy="55495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g7fb7e81b90_0_8"/>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rgbClr val="FFC000"/>
                </a:solidFill>
                <a:latin typeface="Calibri"/>
                <a:ea typeface="Calibri"/>
                <a:cs typeface="Calibri"/>
                <a:sym typeface="Calibri"/>
              </a:rPr>
              <a:t>Webserver Stress Tool</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rgbClr val="FFC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FFC000"/>
              </a:solidFill>
              <a:latin typeface="Calibri"/>
              <a:ea typeface="Calibri"/>
              <a:cs typeface="Calibri"/>
              <a:sym typeface="Calibri"/>
            </a:endParaRPr>
          </a:p>
        </p:txBody>
      </p:sp>
      <p:sp>
        <p:nvSpPr>
          <p:cNvPr id="115" name="Google Shape;115;g7fb7e81b90_0_8"/>
          <p:cNvSpPr txBox="1"/>
          <p:nvPr/>
        </p:nvSpPr>
        <p:spPr>
          <a:xfrm>
            <a:off x="1318200" y="1344525"/>
            <a:ext cx="8724000" cy="477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s-ES" sz="2400">
                <a:solidFill>
                  <a:srgbClr val="073763"/>
                </a:solidFill>
                <a:highlight>
                  <a:srgbClr val="FFFFFF"/>
                </a:highlight>
                <a:latin typeface="Roboto"/>
                <a:ea typeface="Roboto"/>
                <a:cs typeface="Roboto"/>
                <a:sym typeface="Roboto"/>
              </a:rPr>
              <a:t>Características</a:t>
            </a:r>
            <a:endParaRPr b="1" sz="2400">
              <a:solidFill>
                <a:srgbClr val="07376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1" sz="2400">
              <a:highlight>
                <a:srgbClr val="FFFFFF"/>
              </a:highlight>
              <a:latin typeface="Roboto"/>
              <a:ea typeface="Roboto"/>
              <a:cs typeface="Roboto"/>
              <a:sym typeface="Roboto"/>
            </a:endParaRPr>
          </a:p>
          <a:p>
            <a:pPr indent="-381000" lvl="0" marL="457200" marR="0" rtl="0" algn="l">
              <a:lnSpc>
                <a:spcPct val="100000"/>
              </a:lnSpc>
              <a:spcBef>
                <a:spcPts val="0"/>
              </a:spcBef>
              <a:spcAft>
                <a:spcPts val="0"/>
              </a:spcAft>
              <a:buSzPts val="2400"/>
              <a:buFont typeface="Roboto"/>
              <a:buChar char="●"/>
            </a:pPr>
            <a:r>
              <a:rPr b="1" lang="es-ES" sz="2400">
                <a:highlight>
                  <a:srgbClr val="FFFFFF"/>
                </a:highlight>
                <a:latin typeface="Roboto"/>
                <a:ea typeface="Roboto"/>
                <a:cs typeface="Roboto"/>
                <a:sym typeface="Roboto"/>
              </a:rPr>
              <a:t>Última versión: </a:t>
            </a:r>
            <a:r>
              <a:rPr lang="es-ES" sz="2400">
                <a:highlight>
                  <a:srgbClr val="FFFFFF"/>
                </a:highlight>
                <a:latin typeface="Roboto"/>
                <a:ea typeface="Roboto"/>
                <a:cs typeface="Roboto"/>
                <a:sym typeface="Roboto"/>
              </a:rPr>
              <a:t>Version 8.0.0.1010 (Dec 15 2014)</a:t>
            </a:r>
            <a:endParaRPr sz="2400">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2400">
              <a:highlight>
                <a:srgbClr val="FFFFFF"/>
              </a:highlight>
              <a:latin typeface="Roboto"/>
              <a:ea typeface="Roboto"/>
              <a:cs typeface="Roboto"/>
              <a:sym typeface="Roboto"/>
            </a:endParaRPr>
          </a:p>
          <a:p>
            <a:pPr indent="-381000" lvl="0" marL="457200" marR="0" rtl="0" algn="l">
              <a:lnSpc>
                <a:spcPct val="100000"/>
              </a:lnSpc>
              <a:spcBef>
                <a:spcPts val="0"/>
              </a:spcBef>
              <a:spcAft>
                <a:spcPts val="0"/>
              </a:spcAft>
              <a:buSzPts val="2400"/>
              <a:buFont typeface="Roboto"/>
              <a:buChar char="●"/>
            </a:pPr>
            <a:r>
              <a:rPr b="1" lang="es-ES" sz="2400">
                <a:highlight>
                  <a:srgbClr val="FFFFFF"/>
                </a:highlight>
                <a:latin typeface="Roboto"/>
                <a:ea typeface="Roboto"/>
                <a:cs typeface="Roboto"/>
                <a:sym typeface="Roboto"/>
              </a:rPr>
              <a:t>Precio: </a:t>
            </a:r>
            <a:r>
              <a:rPr lang="es-ES" sz="2400">
                <a:highlight>
                  <a:srgbClr val="FFFFFF"/>
                </a:highlight>
                <a:latin typeface="Roboto"/>
                <a:ea typeface="Roboto"/>
                <a:cs typeface="Roboto"/>
                <a:sym typeface="Roboto"/>
              </a:rPr>
              <a:t>No definido, d</a:t>
            </a:r>
            <a:r>
              <a:rPr lang="es-ES" sz="2400">
                <a:highlight>
                  <a:srgbClr val="FFFFFF"/>
                </a:highlight>
                <a:latin typeface="Roboto"/>
                <a:ea typeface="Roboto"/>
                <a:cs typeface="Roboto"/>
                <a:sym typeface="Roboto"/>
              </a:rPr>
              <a:t>escarga libre</a:t>
            </a:r>
            <a:endParaRPr sz="2400">
              <a:highlight>
                <a:srgbClr val="FFFFFF"/>
              </a:highlight>
              <a:latin typeface="Roboto"/>
              <a:ea typeface="Roboto"/>
              <a:cs typeface="Roboto"/>
              <a:sym typeface="Roboto"/>
            </a:endParaRPr>
          </a:p>
          <a:p>
            <a:pPr indent="0" lvl="0" marL="457200" marR="0" rtl="0" algn="l">
              <a:lnSpc>
                <a:spcPct val="100000"/>
              </a:lnSpc>
              <a:spcBef>
                <a:spcPts val="0"/>
              </a:spcBef>
              <a:spcAft>
                <a:spcPts val="0"/>
              </a:spcAft>
              <a:buNone/>
            </a:pPr>
            <a:r>
              <a:t/>
            </a:r>
            <a:endParaRPr b="1" sz="2400">
              <a:highlight>
                <a:srgbClr val="FFFFFF"/>
              </a:highlight>
              <a:latin typeface="Roboto"/>
              <a:ea typeface="Roboto"/>
              <a:cs typeface="Roboto"/>
              <a:sym typeface="Roboto"/>
            </a:endParaRPr>
          </a:p>
          <a:p>
            <a:pPr indent="-381000" lvl="0" marL="457200" marR="0" rtl="0" algn="l">
              <a:lnSpc>
                <a:spcPct val="100000"/>
              </a:lnSpc>
              <a:spcBef>
                <a:spcPts val="0"/>
              </a:spcBef>
              <a:spcAft>
                <a:spcPts val="0"/>
              </a:spcAft>
              <a:buSzPts val="2400"/>
              <a:buFont typeface="Roboto"/>
              <a:buChar char="●"/>
            </a:pPr>
            <a:r>
              <a:rPr b="1" lang="es-ES" sz="2400">
                <a:highlight>
                  <a:srgbClr val="FFFFFF"/>
                </a:highlight>
                <a:latin typeface="Roboto"/>
                <a:ea typeface="Roboto"/>
                <a:cs typeface="Roboto"/>
                <a:sym typeface="Roboto"/>
              </a:rPr>
              <a:t>Creador y/o dueño: </a:t>
            </a:r>
            <a:r>
              <a:rPr lang="es-ES" sz="2400">
                <a:highlight>
                  <a:srgbClr val="FFFFFF"/>
                </a:highlight>
                <a:latin typeface="Roboto"/>
                <a:ea typeface="Roboto"/>
                <a:cs typeface="Roboto"/>
                <a:sym typeface="Roboto"/>
              </a:rPr>
              <a:t>Paessler</a:t>
            </a:r>
            <a:endParaRPr sz="2400">
              <a:highlight>
                <a:srgbClr val="FFFFFF"/>
              </a:highlight>
              <a:latin typeface="Roboto"/>
              <a:ea typeface="Roboto"/>
              <a:cs typeface="Roboto"/>
              <a:sym typeface="Roboto"/>
            </a:endParaRPr>
          </a:p>
          <a:p>
            <a:pPr indent="0" lvl="0" marL="457200" marR="0" rtl="0" algn="l">
              <a:lnSpc>
                <a:spcPct val="100000"/>
              </a:lnSpc>
              <a:spcBef>
                <a:spcPts val="0"/>
              </a:spcBef>
              <a:spcAft>
                <a:spcPts val="0"/>
              </a:spcAft>
              <a:buNone/>
            </a:pPr>
            <a:r>
              <a:t/>
            </a:r>
            <a:endParaRPr b="1" sz="2400">
              <a:highlight>
                <a:srgbClr val="FFFFFF"/>
              </a:highlight>
              <a:latin typeface="Roboto"/>
              <a:ea typeface="Roboto"/>
              <a:cs typeface="Roboto"/>
              <a:sym typeface="Roboto"/>
            </a:endParaRPr>
          </a:p>
          <a:p>
            <a:pPr indent="-381000" lvl="0" marL="457200" marR="0" rtl="0" algn="l">
              <a:lnSpc>
                <a:spcPct val="100000"/>
              </a:lnSpc>
              <a:spcBef>
                <a:spcPts val="0"/>
              </a:spcBef>
              <a:spcAft>
                <a:spcPts val="0"/>
              </a:spcAft>
              <a:buSzPts val="2400"/>
              <a:buFont typeface="Roboto"/>
              <a:buChar char="●"/>
            </a:pPr>
            <a:r>
              <a:rPr b="1" lang="es-ES" sz="2400">
                <a:highlight>
                  <a:srgbClr val="FFFFFF"/>
                </a:highlight>
                <a:latin typeface="Roboto"/>
                <a:ea typeface="Roboto"/>
                <a:cs typeface="Roboto"/>
                <a:sym typeface="Roboto"/>
              </a:rPr>
              <a:t>Lenguaje en que fue creado: </a:t>
            </a:r>
            <a:r>
              <a:rPr lang="es-ES" sz="2400">
                <a:highlight>
                  <a:srgbClr val="FFFFFF"/>
                </a:highlight>
                <a:latin typeface="Roboto"/>
                <a:ea typeface="Roboto"/>
                <a:cs typeface="Roboto"/>
                <a:sym typeface="Roboto"/>
              </a:rPr>
              <a:t>C, C</a:t>
            </a:r>
            <a:r>
              <a:rPr lang="es-ES" sz="2400">
                <a:highlight>
                  <a:srgbClr val="FFFFFF"/>
                </a:highlight>
                <a:latin typeface="Roboto"/>
                <a:ea typeface="Roboto"/>
                <a:cs typeface="Roboto"/>
                <a:sym typeface="Roboto"/>
              </a:rPr>
              <a:t>++</a:t>
            </a:r>
            <a:endParaRPr sz="2400">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p:txBody>
      </p:sp>
      <p:pic>
        <p:nvPicPr>
          <p:cNvPr id="116" name="Google Shape;116;g7fb7e81b90_0_8"/>
          <p:cNvPicPr preferRelativeResize="0"/>
          <p:nvPr/>
        </p:nvPicPr>
        <p:blipFill>
          <a:blip r:embed="rId4">
            <a:alphaModFix/>
          </a:blip>
          <a:stretch>
            <a:fillRect/>
          </a:stretch>
        </p:blipFill>
        <p:spPr>
          <a:xfrm>
            <a:off x="9516172" y="179550"/>
            <a:ext cx="2499851" cy="1177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g7f5f93fbe7_0_7"/>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lt1"/>
                </a:solidFill>
                <a:latin typeface="Calibri"/>
                <a:ea typeface="Calibri"/>
                <a:cs typeface="Calibri"/>
                <a:sym typeface="Calibri"/>
              </a:rPr>
              <a:t>Webserver Stress Tool</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alibri"/>
              <a:ea typeface="Calibri"/>
              <a:cs typeface="Calibri"/>
              <a:sym typeface="Calibri"/>
            </a:endParaRPr>
          </a:p>
        </p:txBody>
      </p:sp>
      <p:pic>
        <p:nvPicPr>
          <p:cNvPr id="122" name="Google Shape;122;g7f5f93fbe7_0_7"/>
          <p:cNvPicPr preferRelativeResize="0"/>
          <p:nvPr/>
        </p:nvPicPr>
        <p:blipFill>
          <a:blip r:embed="rId4">
            <a:alphaModFix/>
          </a:blip>
          <a:stretch>
            <a:fillRect/>
          </a:stretch>
        </p:blipFill>
        <p:spPr>
          <a:xfrm>
            <a:off x="9516172" y="179550"/>
            <a:ext cx="2499851" cy="1177300"/>
          </a:xfrm>
          <a:prstGeom prst="rect">
            <a:avLst/>
          </a:prstGeom>
          <a:noFill/>
          <a:ln>
            <a:noFill/>
          </a:ln>
        </p:spPr>
      </p:pic>
      <p:sp>
        <p:nvSpPr>
          <p:cNvPr id="123" name="Google Shape;123;g7f5f93fbe7_0_7"/>
          <p:cNvSpPr txBox="1"/>
          <p:nvPr/>
        </p:nvSpPr>
        <p:spPr>
          <a:xfrm>
            <a:off x="1318200" y="1344525"/>
            <a:ext cx="8724000" cy="477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s-ES" sz="2400">
                <a:solidFill>
                  <a:srgbClr val="073763"/>
                </a:solidFill>
                <a:highlight>
                  <a:srgbClr val="FFFFFF"/>
                </a:highlight>
                <a:latin typeface="Roboto"/>
                <a:ea typeface="Roboto"/>
                <a:cs typeface="Roboto"/>
                <a:sym typeface="Roboto"/>
              </a:rPr>
              <a:t>Ventajas</a:t>
            </a:r>
            <a:endParaRPr b="1" sz="2400">
              <a:solidFill>
                <a:srgbClr val="073763"/>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b="1" lang="es-ES" sz="2000">
                <a:highlight>
                  <a:srgbClr val="FFFFFF"/>
                </a:highlight>
                <a:latin typeface="Roboto"/>
                <a:ea typeface="Roboto"/>
                <a:cs typeface="Roboto"/>
                <a:sym typeface="Roboto"/>
              </a:rPr>
              <a:t>Maximizar el tiempo de actividad: </a:t>
            </a:r>
            <a:r>
              <a:rPr lang="es-ES" sz="2000">
                <a:highlight>
                  <a:srgbClr val="FFFFFF"/>
                </a:highlight>
                <a:latin typeface="Roboto"/>
                <a:ea typeface="Roboto"/>
                <a:cs typeface="Roboto"/>
                <a:sym typeface="Roboto"/>
              </a:rPr>
              <a:t>resolver problemas críticos de rendimiento en el servidor web antes de que derriben el sitio web.</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t/>
            </a:r>
            <a:endParaRPr b="1"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b="1" lang="es-ES" sz="2000">
                <a:highlight>
                  <a:srgbClr val="FFFFFF"/>
                </a:highlight>
                <a:latin typeface="Roboto"/>
                <a:ea typeface="Roboto"/>
                <a:cs typeface="Roboto"/>
                <a:sym typeface="Roboto"/>
              </a:rPr>
              <a:t>Maximizar el rendimiento:</a:t>
            </a:r>
            <a:r>
              <a:rPr lang="es-ES" sz="2000">
                <a:highlight>
                  <a:srgbClr val="FFFFFF"/>
                </a:highlight>
                <a:latin typeface="Roboto"/>
                <a:ea typeface="Roboto"/>
                <a:cs typeface="Roboto"/>
                <a:sym typeface="Roboto"/>
              </a:rPr>
              <a:t> asegurar de que los sitios web y aplicaciones reciban los recursos del servidor que necesitan cuando lo necesitan para garantizar una experiencia de usuario de alta calidad.</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rPr lang="es-ES" sz="2000">
                <a:highlight>
                  <a:srgbClr val="FFFFFF"/>
                </a:highlight>
                <a:latin typeface="Roboto"/>
                <a:ea typeface="Roboto"/>
                <a:cs typeface="Roboto"/>
                <a:sym typeface="Roboto"/>
              </a:rPr>
              <a:t>El software se instala en 5 minutos y funciona con todos los servidores web.</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rPr lang="es-ES" sz="2000">
                <a:highlight>
                  <a:srgbClr val="FFFFFF"/>
                </a:highlight>
                <a:latin typeface="Roboto"/>
                <a:ea typeface="Roboto"/>
                <a:cs typeface="Roboto"/>
                <a:sym typeface="Roboto"/>
              </a:rPr>
              <a:t>Gráficos.</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lang="es-ES" sz="2000">
                <a:highlight>
                  <a:srgbClr val="FFFFFF"/>
                </a:highlight>
                <a:latin typeface="Roboto"/>
                <a:ea typeface="Roboto"/>
                <a:cs typeface="Roboto"/>
                <a:sym typeface="Roboto"/>
              </a:rPr>
              <a:t>Resumen de registro de texto.</a:t>
            </a:r>
            <a:endParaRPr sz="2000">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2400">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g7fb7e81b90_0_20"/>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lt1"/>
                </a:solidFill>
                <a:latin typeface="Calibri"/>
                <a:ea typeface="Calibri"/>
                <a:cs typeface="Calibri"/>
                <a:sym typeface="Calibri"/>
              </a:rPr>
              <a:t>Webserver Stress Tool</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alibri"/>
              <a:ea typeface="Calibri"/>
              <a:cs typeface="Calibri"/>
              <a:sym typeface="Calibri"/>
            </a:endParaRPr>
          </a:p>
        </p:txBody>
      </p:sp>
      <p:pic>
        <p:nvPicPr>
          <p:cNvPr id="129" name="Google Shape;129;g7fb7e81b90_0_20"/>
          <p:cNvPicPr preferRelativeResize="0"/>
          <p:nvPr/>
        </p:nvPicPr>
        <p:blipFill>
          <a:blip r:embed="rId4">
            <a:alphaModFix/>
          </a:blip>
          <a:stretch>
            <a:fillRect/>
          </a:stretch>
        </p:blipFill>
        <p:spPr>
          <a:xfrm>
            <a:off x="9516172" y="179550"/>
            <a:ext cx="2499851" cy="1177300"/>
          </a:xfrm>
          <a:prstGeom prst="rect">
            <a:avLst/>
          </a:prstGeom>
          <a:noFill/>
          <a:ln>
            <a:noFill/>
          </a:ln>
        </p:spPr>
      </p:pic>
      <p:sp>
        <p:nvSpPr>
          <p:cNvPr id="130" name="Google Shape;130;g7fb7e81b90_0_20"/>
          <p:cNvSpPr txBox="1"/>
          <p:nvPr/>
        </p:nvSpPr>
        <p:spPr>
          <a:xfrm>
            <a:off x="1318200" y="1212325"/>
            <a:ext cx="8724000" cy="5489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1" lang="es-ES" sz="2000">
                <a:solidFill>
                  <a:srgbClr val="073763"/>
                </a:solidFill>
                <a:highlight>
                  <a:srgbClr val="FFFFFF"/>
                </a:highlight>
                <a:latin typeface="Roboto"/>
                <a:ea typeface="Roboto"/>
                <a:cs typeface="Roboto"/>
                <a:sym typeface="Roboto"/>
              </a:rPr>
              <a:t>Ventajas</a:t>
            </a:r>
            <a:endParaRPr b="1" sz="2000">
              <a:solidFill>
                <a:srgbClr val="073763"/>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rPr lang="es-ES" sz="2000">
                <a:highlight>
                  <a:srgbClr val="FFFFFF"/>
                </a:highlight>
                <a:latin typeface="Roboto"/>
                <a:ea typeface="Roboto"/>
                <a:cs typeface="Roboto"/>
                <a:sym typeface="Roboto"/>
              </a:rPr>
              <a:t>Generador de informes incorporado: los informes se pueden generar como archivos HTML y documentos de MS WORD.</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rPr lang="es-ES" sz="2000">
                <a:highlight>
                  <a:srgbClr val="FFFFFF"/>
                </a:highlight>
                <a:latin typeface="Roboto"/>
                <a:ea typeface="Roboto"/>
                <a:cs typeface="Roboto"/>
                <a:sym typeface="Roboto"/>
              </a:rPr>
              <a:t>Incluye una grabadora de URL (navegador web completo) para seleccionar las URL que desea probar.</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rPr lang="es-ES" sz="2000">
                <a:highlight>
                  <a:srgbClr val="FFFFFF"/>
                </a:highlight>
                <a:latin typeface="Roboto"/>
                <a:ea typeface="Roboto"/>
                <a:cs typeface="Roboto"/>
                <a:sym typeface="Roboto"/>
              </a:rPr>
              <a:t>Funciona en cualquier URL HTTP o HTTPS.</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rPr lang="es-ES" sz="2000">
                <a:highlight>
                  <a:srgbClr val="FFFFFF"/>
                </a:highlight>
                <a:latin typeface="Roboto"/>
                <a:ea typeface="Roboto"/>
                <a:cs typeface="Roboto"/>
                <a:sym typeface="Roboto"/>
              </a:rPr>
              <a:t>Puede probar cualquier script: CGI, ASP, PHP, etc. También se puede usar para probar solicitudes de archivos de descarga más grandes (ej, ZIP).</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rPr lang="es-ES" sz="2000">
                <a:highlight>
                  <a:srgbClr val="FFFFFF"/>
                </a:highlight>
                <a:latin typeface="Roboto"/>
                <a:ea typeface="Roboto"/>
                <a:cs typeface="Roboto"/>
                <a:sym typeface="Roboto"/>
              </a:rPr>
              <a:t>Las pruebas pueden correr hasta que se alcance un número específico de clics para cada usuario, hasta que haya pasado un tiempo especificado.</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t/>
            </a:r>
            <a:endParaRPr sz="20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rPr lang="es-ES" sz="2000">
                <a:highlight>
                  <a:srgbClr val="FFFFFF"/>
                </a:highlight>
                <a:latin typeface="Roboto"/>
                <a:ea typeface="Roboto"/>
                <a:cs typeface="Roboto"/>
                <a:sym typeface="Roboto"/>
              </a:rPr>
              <a:t>Las pruebas pueden iniciarse a una hora especificada.</a:t>
            </a:r>
            <a:endParaRPr sz="2000">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2400">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2400">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g7fb7e81b90_0_30"/>
          <p:cNvSpPr txBox="1"/>
          <p:nvPr/>
        </p:nvSpPr>
        <p:spPr>
          <a:xfrm>
            <a:off x="1614197" y="475862"/>
            <a:ext cx="68487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s-ES" sz="3200">
                <a:solidFill>
                  <a:schemeClr val="lt1"/>
                </a:solidFill>
                <a:latin typeface="Calibri"/>
                <a:ea typeface="Calibri"/>
                <a:cs typeface="Calibri"/>
                <a:sym typeface="Calibri"/>
              </a:rPr>
              <a:t>Webserver Stress Tool</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3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Calibri"/>
              <a:ea typeface="Calibri"/>
              <a:cs typeface="Calibri"/>
              <a:sym typeface="Calibri"/>
            </a:endParaRPr>
          </a:p>
        </p:txBody>
      </p:sp>
      <p:pic>
        <p:nvPicPr>
          <p:cNvPr id="136" name="Google Shape;136;g7fb7e81b90_0_30"/>
          <p:cNvPicPr preferRelativeResize="0"/>
          <p:nvPr/>
        </p:nvPicPr>
        <p:blipFill>
          <a:blip r:embed="rId4">
            <a:alphaModFix/>
          </a:blip>
          <a:stretch>
            <a:fillRect/>
          </a:stretch>
        </p:blipFill>
        <p:spPr>
          <a:xfrm>
            <a:off x="9516172" y="179550"/>
            <a:ext cx="2499851" cy="1177300"/>
          </a:xfrm>
          <a:prstGeom prst="rect">
            <a:avLst/>
          </a:prstGeom>
          <a:noFill/>
          <a:ln>
            <a:noFill/>
          </a:ln>
        </p:spPr>
      </p:pic>
      <p:sp>
        <p:nvSpPr>
          <p:cNvPr id="137" name="Google Shape;137;g7fb7e81b90_0_30"/>
          <p:cNvSpPr txBox="1"/>
          <p:nvPr/>
        </p:nvSpPr>
        <p:spPr>
          <a:xfrm>
            <a:off x="1318200" y="1344525"/>
            <a:ext cx="8724000" cy="532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s-ES" sz="2400">
                <a:solidFill>
                  <a:srgbClr val="073763"/>
                </a:solidFill>
                <a:highlight>
                  <a:srgbClr val="FFFFFF"/>
                </a:highlight>
                <a:latin typeface="Roboto"/>
                <a:ea typeface="Roboto"/>
                <a:cs typeface="Roboto"/>
                <a:sym typeface="Roboto"/>
              </a:rPr>
              <a:t>Desv</a:t>
            </a:r>
            <a:r>
              <a:rPr b="1" lang="es-ES" sz="2400">
                <a:solidFill>
                  <a:srgbClr val="073763"/>
                </a:solidFill>
                <a:highlight>
                  <a:srgbClr val="FFFFFF"/>
                </a:highlight>
                <a:latin typeface="Roboto"/>
                <a:ea typeface="Roboto"/>
                <a:cs typeface="Roboto"/>
                <a:sym typeface="Roboto"/>
              </a:rPr>
              <a:t>entajas</a:t>
            </a:r>
            <a:endParaRPr b="1" sz="2400">
              <a:solidFill>
                <a:srgbClr val="073763"/>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t/>
            </a:r>
            <a:endParaRPr sz="24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rPr lang="es-ES" sz="2400">
                <a:highlight>
                  <a:srgbClr val="FFFFFF"/>
                </a:highlight>
                <a:latin typeface="Roboto"/>
                <a:ea typeface="Roboto"/>
                <a:cs typeface="Roboto"/>
                <a:sym typeface="Roboto"/>
              </a:rPr>
              <a:t>Esta herramienta de pruebas web no simula los procesos basados en el cliente (por ejemplo, javascripts o applets de Java que se ejecutan dentro del navegador web). Simula las peticiones HTTP (para páginas web, HTML, imágenes, marcos, etc.) enviadas por un ordenador que un usuario utiliza para acceder a un sitio web.</a:t>
            </a:r>
            <a:endParaRPr sz="24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t/>
            </a:r>
            <a:endParaRPr sz="2400">
              <a:highlight>
                <a:srgbClr val="FFFFFF"/>
              </a:highlight>
              <a:latin typeface="Roboto"/>
              <a:ea typeface="Roboto"/>
              <a:cs typeface="Roboto"/>
              <a:sym typeface="Roboto"/>
            </a:endParaRPr>
          </a:p>
          <a:p>
            <a:pPr indent="0" lvl="0" marL="0" marR="0" rtl="0" algn="just">
              <a:lnSpc>
                <a:spcPct val="100000"/>
              </a:lnSpc>
              <a:spcBef>
                <a:spcPts val="0"/>
              </a:spcBef>
              <a:spcAft>
                <a:spcPts val="0"/>
              </a:spcAft>
              <a:buNone/>
            </a:pPr>
            <a:r>
              <a:rPr lang="es-ES" sz="2400">
                <a:highlight>
                  <a:srgbClr val="FFFFFF"/>
                </a:highlight>
                <a:latin typeface="Roboto"/>
                <a:ea typeface="Roboto"/>
                <a:cs typeface="Roboto"/>
                <a:sym typeface="Roboto"/>
              </a:rPr>
              <a:t>Sin embargo, los sitios web que utilizan JavaScript/Java normalmente pueden ser probados. Dado que la mayoría de los scripts del lado del cliente no crean nada más que peticiones HTTP, todavía es posible probar tales sitios web.</a:t>
            </a:r>
            <a:endParaRPr sz="2400">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2400">
              <a:highlight>
                <a:srgbClr val="FFFFFF"/>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2400">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highlight>
                <a:srgbClr val="FFFFFF"/>
              </a:highlight>
              <a:latin typeface="Roboto"/>
              <a:ea typeface="Roboto"/>
              <a:cs typeface="Roboto"/>
              <a:sym typeface="Roboto"/>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2020-01-24T20:50:22Z</dcterms:created>
  <dc:creator>Emilia Ines Sandoval Garcia</dc:creator>
</cp:coreProperties>
</file>