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f2rPeejgWAnaeseOODXLrDCa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2be18a5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752be18a5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2be18a55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752be18a5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2be18a55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752be18a55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52be18a55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752be18a55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3a1dc9c2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73a1dc9c2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3a1dc9c2a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73a1dc9c2a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53806e5b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753806e5b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52be18a55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752be18a55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219c9021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7219c9021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52be18a5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752be18a5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48ac3aff6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748ac3aff6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3a1dc9c2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73a1dc9c2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8ac3aff6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748ac3aff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3a1dc9c2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73a1dc9c2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link-springer-com.crai-ustadigital.usantotomas.edu.co/chapter/10.1007/978-3-319-97925-0_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g752be18a55_0_16"/>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Acerca del artículo</a:t>
            </a:r>
            <a:endParaRPr b="1" i="0" sz="3200" u="none" cap="none" strike="noStrike">
              <a:solidFill>
                <a:schemeClr val="accent4"/>
              </a:solidFill>
              <a:latin typeface="Calibri"/>
              <a:ea typeface="Calibri"/>
              <a:cs typeface="Calibri"/>
              <a:sym typeface="Calibri"/>
            </a:endParaRPr>
          </a:p>
        </p:txBody>
      </p:sp>
      <p:sp>
        <p:nvSpPr>
          <p:cNvPr id="137" name="Google Shape;137;g752be18a55_0_16"/>
          <p:cNvSpPr txBox="1"/>
          <p:nvPr/>
        </p:nvSpPr>
        <p:spPr>
          <a:xfrm>
            <a:off x="1337550" y="1173300"/>
            <a:ext cx="9516900" cy="5602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1100"/>
              <a:buFont typeface="Arial"/>
              <a:buNone/>
            </a:pPr>
            <a:r>
              <a:rPr b="1" lang="es-ES" sz="2400">
                <a:solidFill>
                  <a:srgbClr val="073763"/>
                </a:solidFill>
                <a:latin typeface="Calibri"/>
                <a:ea typeface="Calibri"/>
                <a:cs typeface="Calibri"/>
                <a:sym typeface="Calibri"/>
              </a:rPr>
              <a:t>ISO/IEC/IEEE 29119</a:t>
            </a:r>
            <a:endParaRPr b="1" sz="2400">
              <a:solidFill>
                <a:srgbClr val="073763"/>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rPr lang="es-ES" sz="2400">
                <a:solidFill>
                  <a:schemeClr val="dk1"/>
                </a:solidFill>
                <a:latin typeface="Calibri"/>
                <a:ea typeface="Calibri"/>
                <a:cs typeface="Calibri"/>
                <a:sym typeface="Calibri"/>
              </a:rPr>
              <a:t>El estudio se centra en la segunda parte. En ella se describe el proceso de prueba de software que se compone de varias capas:</a:t>
            </a:r>
            <a:endParaRPr sz="2400">
              <a:solidFill>
                <a:schemeClr val="dk1"/>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rPr lang="es-ES" sz="2400">
                <a:solidFill>
                  <a:schemeClr val="dk1"/>
                </a:solidFill>
                <a:latin typeface="Calibri"/>
                <a:ea typeface="Calibri"/>
                <a:cs typeface="Calibri"/>
                <a:sym typeface="Calibri"/>
              </a:rPr>
              <a:t>La capa superior es el nivel del proceso de prueba de la organización, que define la política de pruebas y la estrategia de pruebas de toda la organización.</a:t>
            </a:r>
            <a:endParaRPr sz="2400">
              <a:solidFill>
                <a:schemeClr val="dk1"/>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rPr lang="es-ES" sz="2400">
                <a:solidFill>
                  <a:schemeClr val="dk1"/>
                </a:solidFill>
                <a:latin typeface="Calibri"/>
                <a:ea typeface="Calibri"/>
                <a:cs typeface="Calibri"/>
                <a:sym typeface="Calibri"/>
              </a:rPr>
              <a:t>La segunda capa es el Nivel de Procesos de Gestión de Pruebas, que define las actividades de prueba en los proyectos. En este nivel, los planes de pruebas se definen y mantienen en función de las políticas y estrategias del nivel de organización determinado.</a:t>
            </a:r>
            <a:endParaRPr sz="2400">
              <a:solidFill>
                <a:schemeClr val="dk1"/>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rPr lang="es-ES" sz="2400">
                <a:solidFill>
                  <a:schemeClr val="dk1"/>
                </a:solidFill>
                <a:latin typeface="Calibri"/>
                <a:ea typeface="Calibri"/>
                <a:cs typeface="Calibri"/>
                <a:sym typeface="Calibri"/>
              </a:rPr>
              <a:t>El último nivel es el de Procesos de Pruebas Dinámicas, que define el trabajo de prueba real.</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g752be18a55_0_30"/>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Acerca del artículo</a:t>
            </a:r>
            <a:endParaRPr b="1" i="0" sz="3200" u="none" cap="none" strike="noStrike">
              <a:solidFill>
                <a:schemeClr val="accent4"/>
              </a:solidFill>
              <a:latin typeface="Calibri"/>
              <a:ea typeface="Calibri"/>
              <a:cs typeface="Calibri"/>
              <a:sym typeface="Calibri"/>
            </a:endParaRPr>
          </a:p>
        </p:txBody>
      </p:sp>
      <p:sp>
        <p:nvSpPr>
          <p:cNvPr id="143" name="Google Shape;143;g752be18a55_0_30"/>
          <p:cNvSpPr txBox="1"/>
          <p:nvPr/>
        </p:nvSpPr>
        <p:spPr>
          <a:xfrm>
            <a:off x="1470750" y="1239400"/>
            <a:ext cx="9516900" cy="53874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1100"/>
              <a:buFont typeface="Arial"/>
              <a:buNone/>
            </a:pPr>
            <a:r>
              <a:rPr b="1" lang="es-ES" sz="2600">
                <a:solidFill>
                  <a:srgbClr val="073763"/>
                </a:solidFill>
                <a:latin typeface="Calibri"/>
                <a:ea typeface="Calibri"/>
                <a:cs typeface="Calibri"/>
                <a:sym typeface="Calibri"/>
              </a:rPr>
              <a:t>Método: Mapeo</a:t>
            </a:r>
            <a:endParaRPr b="1" sz="2600">
              <a:solidFill>
                <a:srgbClr val="073763"/>
              </a:solidFill>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lang="es-ES" sz="2600">
                <a:latin typeface="Calibri"/>
                <a:ea typeface="Calibri"/>
                <a:cs typeface="Calibri"/>
                <a:sym typeface="Calibri"/>
              </a:rPr>
              <a:t>La comprensión de las diferencias entre los modelos que intervienen en la evaluación es imprescindible para llevar a cabo una evaluación completa y obtener resultados valiosos. Así pues, un mapeo permite la detección de diferencias y similitudes entre estos enfoques.</a:t>
            </a:r>
            <a:endParaRPr sz="2600">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t/>
            </a:r>
            <a:endParaRPr sz="2600">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b="1" lang="es-ES" sz="2600">
                <a:solidFill>
                  <a:srgbClr val="073763"/>
                </a:solidFill>
                <a:latin typeface="Calibri"/>
                <a:ea typeface="Calibri"/>
                <a:cs typeface="Calibri"/>
                <a:sym typeface="Calibri"/>
              </a:rPr>
              <a:t>Análisis de los modelos</a:t>
            </a:r>
            <a:endParaRPr b="1" sz="2600">
              <a:solidFill>
                <a:srgbClr val="073763"/>
              </a:solidFill>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lang="es-ES" sz="2600">
                <a:latin typeface="Calibri"/>
                <a:ea typeface="Calibri"/>
                <a:cs typeface="Calibri"/>
                <a:sym typeface="Calibri"/>
              </a:rPr>
              <a:t>La primera actividad es analizar cada modelo de referencia involucrado en un proceso de mapeo. El ISTQB CTFL y la ISO/IEC/IEEE 29119 fueron elegidos para este estudio en base a su relevancia.</a:t>
            </a:r>
            <a:endParaRPr sz="2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g752be18a55_0_39"/>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Acerca del artículo</a:t>
            </a:r>
            <a:endParaRPr b="1" i="0" sz="3200" u="none" cap="none" strike="noStrike">
              <a:solidFill>
                <a:schemeClr val="accent4"/>
              </a:solidFill>
              <a:latin typeface="Calibri"/>
              <a:ea typeface="Calibri"/>
              <a:cs typeface="Calibri"/>
              <a:sym typeface="Calibri"/>
            </a:endParaRPr>
          </a:p>
        </p:txBody>
      </p:sp>
      <p:sp>
        <p:nvSpPr>
          <p:cNvPr id="149" name="Google Shape;149;g752be18a55_0_39"/>
          <p:cNvSpPr txBox="1"/>
          <p:nvPr/>
        </p:nvSpPr>
        <p:spPr>
          <a:xfrm>
            <a:off x="1338550" y="1173300"/>
            <a:ext cx="9188100" cy="54534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1100"/>
              <a:buFont typeface="Arial"/>
              <a:buNone/>
            </a:pPr>
            <a:r>
              <a:rPr b="1" lang="es-ES" sz="2500">
                <a:solidFill>
                  <a:srgbClr val="073763"/>
                </a:solidFill>
                <a:latin typeface="Calibri"/>
                <a:ea typeface="Calibri"/>
                <a:cs typeface="Calibri"/>
                <a:sym typeface="Calibri"/>
              </a:rPr>
              <a:t>Diseño del mapeo</a:t>
            </a:r>
            <a:endParaRPr b="1" sz="2500">
              <a:solidFill>
                <a:srgbClr val="073763"/>
              </a:solidFill>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lang="es-ES" sz="2500">
                <a:latin typeface="Calibri"/>
                <a:ea typeface="Calibri"/>
                <a:cs typeface="Calibri"/>
                <a:sym typeface="Calibri"/>
              </a:rPr>
              <a:t>El propósito es realizar una comparación paso a paso y un mapeo de los modelos de referencia. Para ello, los autores realizaron las siguientes actividades:</a:t>
            </a:r>
            <a:endParaRPr sz="2500">
              <a:latin typeface="Calibri"/>
              <a:ea typeface="Calibri"/>
              <a:cs typeface="Calibri"/>
              <a:sym typeface="Calibri"/>
            </a:endParaRPr>
          </a:p>
          <a:p>
            <a:pPr indent="-387350" lvl="0" marL="457200" marR="0" rtl="0" algn="just">
              <a:lnSpc>
                <a:spcPct val="115000"/>
              </a:lnSpc>
              <a:spcBef>
                <a:spcPts val="600"/>
              </a:spcBef>
              <a:spcAft>
                <a:spcPts val="0"/>
              </a:spcAft>
              <a:buSzPts val="2500"/>
              <a:buFont typeface="Calibri"/>
              <a:buAutoNum type="arabicPeriod"/>
            </a:pPr>
            <a:r>
              <a:rPr lang="es-ES" sz="2500">
                <a:latin typeface="Calibri"/>
                <a:ea typeface="Calibri"/>
                <a:cs typeface="Calibri"/>
                <a:sym typeface="Calibri"/>
              </a:rPr>
              <a:t>Identificación de los elementos a comparar: todas las tareas principales del CTFL de la ISTQB, y las cláusulas de cada requisito de la norma ISO/IEC/IEEE 29119-2. </a:t>
            </a:r>
            <a:endParaRPr sz="2500">
              <a:latin typeface="Calibri"/>
              <a:ea typeface="Calibri"/>
              <a:cs typeface="Calibri"/>
              <a:sym typeface="Calibri"/>
            </a:endParaRPr>
          </a:p>
          <a:p>
            <a:pPr indent="-387350" lvl="0" marL="457200" marR="0" rtl="0" algn="just">
              <a:lnSpc>
                <a:spcPct val="115000"/>
              </a:lnSpc>
              <a:spcBef>
                <a:spcPts val="0"/>
              </a:spcBef>
              <a:spcAft>
                <a:spcPts val="0"/>
              </a:spcAft>
              <a:buSzPts val="2500"/>
              <a:buFont typeface="Calibri"/>
              <a:buAutoNum type="arabicPeriod"/>
            </a:pPr>
            <a:r>
              <a:rPr lang="es-ES" sz="2500">
                <a:latin typeface="Calibri"/>
                <a:ea typeface="Calibri"/>
                <a:cs typeface="Calibri"/>
                <a:sym typeface="Calibri"/>
              </a:rPr>
              <a:t>Dirección de la comparación: La dirección es de ISTQB CTFL a ISO/IEC/IEEE 29119-2.</a:t>
            </a:r>
            <a:endParaRPr sz="2500">
              <a:latin typeface="Calibri"/>
              <a:ea typeface="Calibri"/>
              <a:cs typeface="Calibri"/>
              <a:sym typeface="Calibri"/>
            </a:endParaRPr>
          </a:p>
          <a:p>
            <a:pPr indent="-387350" lvl="0" marL="457200" marR="0" rtl="0" algn="just">
              <a:lnSpc>
                <a:spcPct val="115000"/>
              </a:lnSpc>
              <a:spcBef>
                <a:spcPts val="0"/>
              </a:spcBef>
              <a:spcAft>
                <a:spcPts val="0"/>
              </a:spcAft>
              <a:buSzPts val="2500"/>
              <a:buFont typeface="Calibri"/>
              <a:buAutoNum type="arabicPeriod"/>
            </a:pPr>
            <a:r>
              <a:rPr lang="es-ES" sz="2500">
                <a:latin typeface="Calibri"/>
                <a:ea typeface="Calibri"/>
                <a:cs typeface="Calibri"/>
                <a:sym typeface="Calibri"/>
              </a:rPr>
              <a:t>Definición de la escala de comparación: Contiene los </a:t>
            </a:r>
            <a:r>
              <a:rPr lang="es-ES" sz="2500">
                <a:solidFill>
                  <a:schemeClr val="dk1"/>
                </a:solidFill>
                <a:latin typeface="Calibri"/>
                <a:ea typeface="Calibri"/>
                <a:cs typeface="Calibri"/>
                <a:sym typeface="Calibri"/>
              </a:rPr>
              <a:t>siguientes</a:t>
            </a:r>
            <a:r>
              <a:rPr lang="es-ES" sz="2500">
                <a:latin typeface="Calibri"/>
                <a:ea typeface="Calibri"/>
                <a:cs typeface="Calibri"/>
                <a:sym typeface="Calibri"/>
              </a:rPr>
              <a:t> cuatro elementos: fuerte, parcial, débil y no relacionado.</a:t>
            </a:r>
            <a:endParaRPr sz="2500">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t/>
            </a:r>
            <a:endParaRPr sz="2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752be18a55_0_71"/>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Acerca del artículo</a:t>
            </a:r>
            <a:endParaRPr b="1" i="0" sz="3200" u="none" cap="none" strike="noStrike">
              <a:solidFill>
                <a:schemeClr val="accent4"/>
              </a:solidFill>
              <a:latin typeface="Calibri"/>
              <a:ea typeface="Calibri"/>
              <a:cs typeface="Calibri"/>
              <a:sym typeface="Calibri"/>
            </a:endParaRPr>
          </a:p>
        </p:txBody>
      </p:sp>
      <p:sp>
        <p:nvSpPr>
          <p:cNvPr id="155" name="Google Shape;155;g752be18a55_0_71"/>
          <p:cNvSpPr txBox="1"/>
          <p:nvPr/>
        </p:nvSpPr>
        <p:spPr>
          <a:xfrm>
            <a:off x="1470750" y="1239400"/>
            <a:ext cx="9516900" cy="53874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1100"/>
              <a:buFont typeface="Arial"/>
              <a:buNone/>
            </a:pPr>
            <a:r>
              <a:rPr b="1" lang="es-ES" sz="2600">
                <a:solidFill>
                  <a:srgbClr val="073763"/>
                </a:solidFill>
                <a:latin typeface="Calibri"/>
                <a:ea typeface="Calibri"/>
                <a:cs typeface="Calibri"/>
                <a:sym typeface="Calibri"/>
              </a:rPr>
              <a:t>Ejecución del m</a:t>
            </a:r>
            <a:r>
              <a:rPr b="1" lang="es-ES" sz="2600">
                <a:solidFill>
                  <a:srgbClr val="073763"/>
                </a:solidFill>
                <a:latin typeface="Calibri"/>
                <a:ea typeface="Calibri"/>
                <a:cs typeface="Calibri"/>
                <a:sym typeface="Calibri"/>
              </a:rPr>
              <a:t>apeo</a:t>
            </a:r>
            <a:endParaRPr b="1" sz="2600">
              <a:solidFill>
                <a:srgbClr val="073763"/>
              </a:solidFill>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lang="es-ES" sz="2600">
                <a:latin typeface="Calibri"/>
                <a:ea typeface="Calibri"/>
                <a:cs typeface="Calibri"/>
                <a:sym typeface="Calibri"/>
              </a:rPr>
              <a:t>Con el fin de comprobar la consistencia de los resultados, se realizó también un enfoque de prueba y reevaluación. Todos estos mapeos se gestionan mediante el uso de varias hojas de cálculo donde las actividades del ISTQB se muestran como filas, y las cláusulas de la ISO/IEC/IEEE 29119 se muestran como columnas.</a:t>
            </a:r>
            <a:endParaRPr sz="2600">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lang="es-ES" sz="2600">
                <a:latin typeface="Calibri"/>
                <a:ea typeface="Calibri"/>
                <a:cs typeface="Calibri"/>
                <a:sym typeface="Calibri"/>
              </a:rPr>
              <a:t>Como resultados la planificación y control está muy débilmente relacionada con la norma ISO/CEI 29119-2 y el alcance del ISTQB se limita fundamentalmente a la gestión de pruebas y la prueba dinámica.</a:t>
            </a:r>
            <a:endParaRPr sz="26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73a1dc9c2a_0_62"/>
          <p:cNvSpPr txBox="1"/>
          <p:nvPr/>
        </p:nvSpPr>
        <p:spPr>
          <a:xfrm>
            <a:off x="1426625" y="52460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Conclusión de los investigadores</a:t>
            </a:r>
            <a:endParaRPr b="1" i="0" sz="3200" u="none" cap="none" strike="noStrike">
              <a:solidFill>
                <a:schemeClr val="accent4"/>
              </a:solidFill>
              <a:latin typeface="Calibri"/>
              <a:ea typeface="Calibri"/>
              <a:cs typeface="Calibri"/>
              <a:sym typeface="Calibri"/>
            </a:endParaRPr>
          </a:p>
        </p:txBody>
      </p:sp>
      <p:sp>
        <p:nvSpPr>
          <p:cNvPr id="161" name="Google Shape;161;g73a1dc9c2a_0_62"/>
          <p:cNvSpPr txBox="1"/>
          <p:nvPr/>
        </p:nvSpPr>
        <p:spPr>
          <a:xfrm>
            <a:off x="1426625" y="1331325"/>
            <a:ext cx="8649000" cy="5245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lang="es-ES" sz="2600">
                <a:latin typeface="Calibri"/>
                <a:ea typeface="Calibri"/>
                <a:cs typeface="Calibri"/>
                <a:sym typeface="Calibri"/>
              </a:rPr>
              <a:t>El proceso de prueba del CTFL de ISTQB está cubierto en gran medida por la norma ISO/CEI 29119-2. Sin embargo, existen preocupaciones con la norma ISO/CEI/IEEE 29119-2.</a:t>
            </a:r>
            <a:endParaRPr sz="2600">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sz="2600">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rPr lang="es-ES" sz="2600">
                <a:latin typeface="Calibri"/>
                <a:ea typeface="Calibri"/>
                <a:cs typeface="Calibri"/>
                <a:sym typeface="Calibri"/>
              </a:rPr>
              <a:t>El documento puede contribuir a que se comprendan mejor el ISTQB y la norma ISO/CEI/IEEE 29119-2 y, por consiguiente, a que se aclare su pertinencia. </a:t>
            </a:r>
            <a:endParaRPr sz="26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g73a1dc9c2a_0_72"/>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s-ES" sz="3200" u="none" cap="none" strike="noStrike">
                <a:solidFill>
                  <a:schemeClr val="accent4"/>
                </a:solidFill>
                <a:latin typeface="Calibri"/>
                <a:ea typeface="Calibri"/>
                <a:cs typeface="Calibri"/>
                <a:sym typeface="Calibri"/>
              </a:rPr>
              <a:t>Opinión</a:t>
            </a:r>
            <a:endParaRPr b="1" i="0" sz="3200" u="none" cap="none" strike="noStrike">
              <a:solidFill>
                <a:srgbClr val="FFC000"/>
              </a:solidFill>
              <a:latin typeface="Calibri"/>
              <a:ea typeface="Calibri"/>
              <a:cs typeface="Calibri"/>
              <a:sym typeface="Calibri"/>
            </a:endParaRPr>
          </a:p>
        </p:txBody>
      </p:sp>
      <p:sp>
        <p:nvSpPr>
          <p:cNvPr id="167" name="Google Shape;167;g73a1dc9c2a_0_72"/>
          <p:cNvSpPr txBox="1"/>
          <p:nvPr/>
        </p:nvSpPr>
        <p:spPr>
          <a:xfrm>
            <a:off x="1404650" y="1322025"/>
            <a:ext cx="10176900" cy="4867800"/>
          </a:xfrm>
          <a:prstGeom prst="rect">
            <a:avLst/>
          </a:prstGeom>
          <a:noFill/>
          <a:ln>
            <a:noFill/>
          </a:ln>
        </p:spPr>
        <p:txBody>
          <a:bodyPr anchorCtr="0" anchor="t" bIns="45700" lIns="91425" spcFirstLastPara="1" rIns="91425" wrap="square" tIns="45700">
            <a:noAutofit/>
          </a:bodyPr>
          <a:lstStyle/>
          <a:p>
            <a:pPr indent="-406400" lvl="0" marL="457200" marR="0" rtl="0" algn="just">
              <a:lnSpc>
                <a:spcPct val="115000"/>
              </a:lnSpc>
              <a:spcBef>
                <a:spcPts val="600"/>
              </a:spcBef>
              <a:spcAft>
                <a:spcPts val="0"/>
              </a:spcAft>
              <a:buSzPts val="2800"/>
              <a:buFont typeface="Calibri"/>
              <a:buChar char="●"/>
            </a:pPr>
            <a:r>
              <a:rPr lang="es-ES" sz="2800">
                <a:latin typeface="Calibri"/>
                <a:ea typeface="Calibri"/>
                <a:cs typeface="Calibri"/>
                <a:sym typeface="Calibri"/>
              </a:rPr>
              <a:t>La comparación entre estas normas ayuda a los profesionales a utilizar cualquiera de los dos enfoques para mejorar sus proyectos de software.</a:t>
            </a:r>
            <a:endParaRPr sz="2800">
              <a:latin typeface="Calibri"/>
              <a:ea typeface="Calibri"/>
              <a:cs typeface="Calibri"/>
              <a:sym typeface="Calibri"/>
            </a:endParaRPr>
          </a:p>
          <a:p>
            <a:pPr indent="-406400" lvl="0" marL="457200" rtl="0" algn="just">
              <a:spcBef>
                <a:spcPts val="0"/>
              </a:spcBef>
              <a:spcAft>
                <a:spcPts val="0"/>
              </a:spcAft>
              <a:buSzPts val="2800"/>
              <a:buFont typeface="Calibri"/>
              <a:buChar char="●"/>
            </a:pPr>
            <a:r>
              <a:rPr lang="es-ES" sz="2800">
                <a:latin typeface="Calibri"/>
                <a:ea typeface="Calibri"/>
                <a:cs typeface="Calibri"/>
                <a:sym typeface="Calibri"/>
              </a:rPr>
              <a:t>A pesar de que el proceso de desarrollo de la prueba ISTQB se puede hacer de diferentes maneras, desde muy informal con poca o ninguna documentación, hasta muy formal. Aunque este mapeo actual no cubre el 100% del programa de estudios ISTQB.</a:t>
            </a:r>
            <a:endParaRPr sz="2800">
              <a:latin typeface="Calibri"/>
              <a:ea typeface="Calibri"/>
              <a:cs typeface="Calibri"/>
              <a:sym typeface="Calibri"/>
            </a:endParaRPr>
          </a:p>
          <a:p>
            <a:pPr indent="0" lvl="0" marL="457200" rtl="0" algn="just">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753806e5b9_0_5"/>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s-ES" sz="3200" u="none" cap="none" strike="noStrike">
                <a:solidFill>
                  <a:schemeClr val="accent4"/>
                </a:solidFill>
                <a:latin typeface="Calibri"/>
                <a:ea typeface="Calibri"/>
                <a:cs typeface="Calibri"/>
                <a:sym typeface="Calibri"/>
              </a:rPr>
              <a:t>Opinión</a:t>
            </a:r>
            <a:endParaRPr b="1" i="0" sz="3200" u="none" cap="none" strike="noStrike">
              <a:solidFill>
                <a:srgbClr val="FFC000"/>
              </a:solidFill>
              <a:latin typeface="Calibri"/>
              <a:ea typeface="Calibri"/>
              <a:cs typeface="Calibri"/>
              <a:sym typeface="Calibri"/>
            </a:endParaRPr>
          </a:p>
        </p:txBody>
      </p:sp>
      <p:sp>
        <p:nvSpPr>
          <p:cNvPr id="173" name="Google Shape;173;g753806e5b9_0_5"/>
          <p:cNvSpPr txBox="1"/>
          <p:nvPr/>
        </p:nvSpPr>
        <p:spPr>
          <a:xfrm>
            <a:off x="1404650" y="1322025"/>
            <a:ext cx="10176900" cy="4867800"/>
          </a:xfrm>
          <a:prstGeom prst="rect">
            <a:avLst/>
          </a:prstGeom>
          <a:noFill/>
          <a:ln>
            <a:noFill/>
          </a:ln>
        </p:spPr>
        <p:txBody>
          <a:bodyPr anchorCtr="0" anchor="t" bIns="45700" lIns="91425" spcFirstLastPara="1" rIns="91425" wrap="square" tIns="45700">
            <a:noAutofit/>
          </a:bodyPr>
          <a:lstStyle/>
          <a:p>
            <a:pPr indent="-406400" lvl="0" marL="457200" rtl="0" algn="just">
              <a:spcBef>
                <a:spcPts val="0"/>
              </a:spcBef>
              <a:spcAft>
                <a:spcPts val="0"/>
              </a:spcAft>
              <a:buSzPts val="2800"/>
              <a:buFont typeface="Calibri"/>
              <a:buChar char="●"/>
            </a:pPr>
            <a:r>
              <a:rPr lang="es-ES" sz="2800">
                <a:latin typeface="Calibri"/>
                <a:ea typeface="Calibri"/>
                <a:cs typeface="Calibri"/>
                <a:sym typeface="Calibri"/>
              </a:rPr>
              <a:t>Es un estudio de dos paradigmas de procesos muy completo, los profesionales pueden usarlo como fuente de inspiración, donde cada modelo representa una caja de herramientas para enriquecer sus procesos de prueba adoptando las prácticas de prueba relevantes de los enfoques anteriores. Para las organizaciones, proporciona una visión más completa del proceso de prueba en general .</a:t>
            </a:r>
            <a:endParaRPr sz="2800">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752be18a55_1_1"/>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s-ES" sz="3200" u="none" cap="none" strike="noStrike">
                <a:solidFill>
                  <a:schemeClr val="accent4"/>
                </a:solidFill>
                <a:latin typeface="Calibri"/>
                <a:ea typeface="Calibri"/>
                <a:cs typeface="Calibri"/>
                <a:sym typeface="Calibri"/>
              </a:rPr>
              <a:t>Opinión Grup</a:t>
            </a:r>
            <a:r>
              <a:rPr b="1" lang="es-ES" sz="3200">
                <a:solidFill>
                  <a:schemeClr val="accent4"/>
                </a:solidFill>
                <a:latin typeface="Calibri"/>
                <a:ea typeface="Calibri"/>
                <a:cs typeface="Calibri"/>
                <a:sym typeface="Calibri"/>
              </a:rPr>
              <a:t>al</a:t>
            </a:r>
            <a:endParaRPr b="1" i="0" sz="3200" u="none" cap="none" strike="noStrike">
              <a:solidFill>
                <a:srgbClr val="FFC000"/>
              </a:solidFill>
              <a:latin typeface="Calibri"/>
              <a:ea typeface="Calibri"/>
              <a:cs typeface="Calibri"/>
              <a:sym typeface="Calibri"/>
            </a:endParaRPr>
          </a:p>
        </p:txBody>
      </p:sp>
      <p:sp>
        <p:nvSpPr>
          <p:cNvPr id="179" name="Google Shape;179;g752be18a55_1_1"/>
          <p:cNvSpPr txBox="1"/>
          <p:nvPr/>
        </p:nvSpPr>
        <p:spPr>
          <a:xfrm>
            <a:off x="1404650" y="1322025"/>
            <a:ext cx="8752500" cy="5354100"/>
          </a:xfrm>
          <a:prstGeom prst="rect">
            <a:avLst/>
          </a:prstGeom>
          <a:noFill/>
          <a:ln>
            <a:noFill/>
          </a:ln>
        </p:spPr>
        <p:txBody>
          <a:bodyPr anchorCtr="0" anchor="t" bIns="45700" lIns="91425" spcFirstLastPara="1" rIns="91425" wrap="square" tIns="45700">
            <a:noAutofit/>
          </a:bodyPr>
          <a:lstStyle/>
          <a:p>
            <a:pPr indent="-374650" lvl="0" marL="457200" marR="0" rtl="0" algn="just">
              <a:lnSpc>
                <a:spcPct val="115000"/>
              </a:lnSpc>
              <a:spcBef>
                <a:spcPts val="600"/>
              </a:spcBef>
              <a:spcAft>
                <a:spcPts val="0"/>
              </a:spcAft>
              <a:buSzPts val="2300"/>
              <a:buFont typeface="Calibri"/>
              <a:buChar char="●"/>
            </a:pPr>
            <a:r>
              <a:rPr lang="es-ES" sz="2300">
                <a:latin typeface="Calibri"/>
                <a:ea typeface="Calibri"/>
                <a:cs typeface="Calibri"/>
                <a:sym typeface="Calibri"/>
              </a:rPr>
              <a:t>Desde el punto de vista de nuestro grupo creemos que el </a:t>
            </a:r>
            <a:r>
              <a:rPr lang="es-ES" sz="2300">
                <a:latin typeface="Calibri"/>
                <a:ea typeface="Calibri"/>
                <a:cs typeface="Calibri"/>
                <a:sym typeface="Calibri"/>
              </a:rPr>
              <a:t>artículo</a:t>
            </a:r>
            <a:r>
              <a:rPr lang="es-ES" sz="2300">
                <a:latin typeface="Calibri"/>
                <a:ea typeface="Calibri"/>
                <a:cs typeface="Calibri"/>
                <a:sym typeface="Calibri"/>
              </a:rPr>
              <a:t> es asertivo a medida que hablan de una </a:t>
            </a:r>
            <a:r>
              <a:rPr b="1" i="1" lang="es-ES" sz="2300">
                <a:latin typeface="Calibri"/>
                <a:ea typeface="Calibri"/>
                <a:cs typeface="Calibri"/>
                <a:sym typeface="Calibri"/>
              </a:rPr>
              <a:t>preocupación clave</a:t>
            </a:r>
            <a:r>
              <a:rPr lang="es-ES" sz="2300">
                <a:latin typeface="Calibri"/>
                <a:ea typeface="Calibri"/>
                <a:cs typeface="Calibri"/>
                <a:sym typeface="Calibri"/>
              </a:rPr>
              <a:t> la cual nos permite entender que: </a:t>
            </a:r>
            <a:endParaRPr sz="2300">
              <a:latin typeface="Calibri"/>
              <a:ea typeface="Calibri"/>
              <a:cs typeface="Calibri"/>
              <a:sym typeface="Calibri"/>
            </a:endParaRPr>
          </a:p>
          <a:p>
            <a:pPr indent="-374650" lvl="1" marL="914400" marR="0" rtl="0" algn="just">
              <a:lnSpc>
                <a:spcPct val="115000"/>
              </a:lnSpc>
              <a:spcBef>
                <a:spcPts val="0"/>
              </a:spcBef>
              <a:spcAft>
                <a:spcPts val="0"/>
              </a:spcAft>
              <a:buSzPts val="2300"/>
              <a:buFont typeface="Calibri"/>
              <a:buChar char="○"/>
            </a:pPr>
            <a:r>
              <a:rPr lang="es-ES" sz="2300">
                <a:latin typeface="Calibri"/>
                <a:ea typeface="Calibri"/>
                <a:cs typeface="Calibri"/>
                <a:sym typeface="Calibri"/>
              </a:rPr>
              <a:t>"Entregar un Software Prueba a un equipo de soporte" y "mejorar el proceso de prueba usando Testers independientes" no está directamente relacionado o participe con el estándar ISO / IEC / IEEE 29119-2.</a:t>
            </a:r>
            <a:endParaRPr sz="2300">
              <a:latin typeface="Calibri"/>
              <a:ea typeface="Calibri"/>
              <a:cs typeface="Calibri"/>
              <a:sym typeface="Calibri"/>
            </a:endParaRPr>
          </a:p>
          <a:p>
            <a:pPr indent="-374650" lvl="1" marL="914400" marR="0" rtl="0" algn="just">
              <a:lnSpc>
                <a:spcPct val="115000"/>
              </a:lnSpc>
              <a:spcBef>
                <a:spcPts val="0"/>
              </a:spcBef>
              <a:spcAft>
                <a:spcPts val="0"/>
              </a:spcAft>
              <a:buSzPts val="2300"/>
              <a:buFont typeface="Calibri"/>
              <a:buChar char="○"/>
            </a:pPr>
            <a:r>
              <a:rPr lang="es-ES" sz="2300">
                <a:latin typeface="Calibri"/>
                <a:ea typeface="Calibri"/>
                <a:cs typeface="Calibri"/>
                <a:sym typeface="Calibri"/>
              </a:rPr>
              <a:t>"Evaluar la </a:t>
            </a:r>
            <a:r>
              <a:rPr b="1" lang="es-ES" sz="2300">
                <a:latin typeface="Calibri"/>
                <a:ea typeface="Calibri"/>
                <a:cs typeface="Calibri"/>
                <a:sym typeface="Calibri"/>
              </a:rPr>
              <a:t>capacidad de prueba</a:t>
            </a:r>
            <a:r>
              <a:rPr lang="es-ES" sz="2300">
                <a:latin typeface="Calibri"/>
                <a:ea typeface="Calibri"/>
                <a:cs typeface="Calibri"/>
                <a:sym typeface="Calibri"/>
              </a:rPr>
              <a:t> desde las bases de prueba y los objetos de prueba" parece no tenerse en cuenta debido a que en el término "capacidad de prueba" no se hace explícito dentro de la norma ISO / IEC / IEEE 29119-2, pero esta “CP” </a:t>
            </a:r>
            <a:r>
              <a:rPr lang="es-ES" sz="2300">
                <a:latin typeface="Calibri"/>
                <a:ea typeface="Calibri"/>
                <a:cs typeface="Calibri"/>
                <a:sym typeface="Calibri"/>
              </a:rPr>
              <a:t>podría</a:t>
            </a:r>
            <a:r>
              <a:rPr lang="es-ES" sz="2300">
                <a:latin typeface="Calibri"/>
                <a:ea typeface="Calibri"/>
                <a:cs typeface="Calibri"/>
                <a:sym typeface="Calibri"/>
              </a:rPr>
              <a:t> lograrse de manera exitosa con los requisitos del proyecto.</a:t>
            </a:r>
            <a:endParaRPr sz="23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3" name="Shape 18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1781850" y="3262575"/>
            <a:ext cx="8628300" cy="2711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s-ES" sz="7000" u="none" cap="none" strike="noStrike">
                <a:solidFill>
                  <a:srgbClr val="EAB21B"/>
                </a:solidFill>
                <a:latin typeface="Calibri"/>
                <a:ea typeface="Calibri"/>
                <a:cs typeface="Calibri"/>
                <a:sym typeface="Calibri"/>
              </a:rPr>
              <a:t>TALLER INVESTIGATIVO</a:t>
            </a:r>
            <a:endParaRPr b="1" i="0" sz="7000" u="none" cap="none" strike="noStrike">
              <a:solidFill>
                <a:srgbClr val="EAB21B"/>
              </a:solidFill>
              <a:latin typeface="Calibri"/>
              <a:ea typeface="Calibri"/>
              <a:cs typeface="Calibri"/>
              <a:sym typeface="Calibri"/>
            </a:endParaRPr>
          </a:p>
        </p:txBody>
      </p:sp>
      <p:sp>
        <p:nvSpPr>
          <p:cNvPr id="89" name="Google Shape;89;p2"/>
          <p:cNvSpPr txBox="1"/>
          <p:nvPr/>
        </p:nvSpPr>
        <p:spPr>
          <a:xfrm>
            <a:off x="264375" y="6163926"/>
            <a:ext cx="8786400" cy="51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s-ES" sz="2000">
                <a:solidFill>
                  <a:schemeClr val="lt1"/>
                </a:solidFill>
                <a:latin typeface="Calibri"/>
                <a:ea typeface="Calibri"/>
                <a:cs typeface="Calibri"/>
                <a:sym typeface="Calibri"/>
              </a:rPr>
              <a:t>Autor: LUÍS GÓMEZ/JUAN DIEGO GÓMEZ/SANTIAGO RODRÍGUEZ/DANIEL PÉREZ</a:t>
            </a:r>
            <a:endParaRPr b="1" i="1" sz="20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1" lang="es-ES" sz="2000" u="none" cap="none" strike="noStrike">
                <a:solidFill>
                  <a:schemeClr val="lt1"/>
                </a:solidFill>
                <a:latin typeface="Calibri"/>
                <a:ea typeface="Calibri"/>
                <a:cs typeface="Calibri"/>
                <a:sym typeface="Calibri"/>
              </a:rPr>
              <a:t>Fecha: </a:t>
            </a:r>
            <a:r>
              <a:rPr b="0" i="1" lang="es-ES" sz="2000" u="none" cap="none" strike="noStrike">
                <a:solidFill>
                  <a:schemeClr val="lt1"/>
                </a:solidFill>
                <a:latin typeface="Calibri"/>
                <a:ea typeface="Calibri"/>
                <a:cs typeface="Calibri"/>
                <a:sym typeface="Calibri"/>
              </a:rPr>
              <a:t>28/04/2020</a:t>
            </a:r>
            <a:endParaRPr b="0" i="1" sz="20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3"/>
          <p:cNvSpPr txBox="1"/>
          <p:nvPr/>
        </p:nvSpPr>
        <p:spPr>
          <a:xfrm>
            <a:off x="3400960" y="931044"/>
            <a:ext cx="5390100" cy="132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s-ES" sz="8000" u="sng" cap="none" strike="noStrike">
                <a:solidFill>
                  <a:srgbClr val="99151A"/>
                </a:solidFill>
                <a:latin typeface="Calibri"/>
                <a:ea typeface="Calibri"/>
                <a:cs typeface="Calibri"/>
                <a:sym typeface="Calibri"/>
              </a:rPr>
              <a:t>CONTENIDO</a:t>
            </a:r>
            <a:endParaRPr b="1" i="0" sz="8000" u="sng" cap="none" strike="noStrike">
              <a:solidFill>
                <a:srgbClr val="99151A"/>
              </a:solidFill>
              <a:latin typeface="Calibri"/>
              <a:ea typeface="Calibri"/>
              <a:cs typeface="Calibri"/>
              <a:sym typeface="Calibri"/>
            </a:endParaRPr>
          </a:p>
        </p:txBody>
      </p:sp>
      <p:sp>
        <p:nvSpPr>
          <p:cNvPr id="95" name="Google Shape;95;p3"/>
          <p:cNvSpPr txBox="1"/>
          <p:nvPr/>
        </p:nvSpPr>
        <p:spPr>
          <a:xfrm>
            <a:off x="2408675" y="2427800"/>
            <a:ext cx="7442400" cy="32592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Calibri"/>
              <a:buAutoNum type="arabicPeriod"/>
            </a:pPr>
            <a:r>
              <a:rPr b="0" i="0" lang="es-ES" sz="2800" u="none" cap="none" strike="noStrike">
                <a:solidFill>
                  <a:srgbClr val="000000"/>
                </a:solidFill>
                <a:latin typeface="Calibri"/>
                <a:ea typeface="Calibri"/>
                <a:cs typeface="Calibri"/>
                <a:sym typeface="Calibri"/>
              </a:rPr>
              <a:t>Material académico</a:t>
            </a:r>
            <a:endParaRPr b="0" i="0" sz="2800" u="none" cap="none" strike="noStrike">
              <a:solidFill>
                <a:srgbClr val="000000"/>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Información adicional</a:t>
            </a:r>
            <a:endParaRPr sz="2800">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AutoNum type="arabicPeriod"/>
            </a:pPr>
            <a:r>
              <a:rPr b="0" i="0" lang="es-ES" sz="2800" u="none" cap="none" strike="noStrike">
                <a:solidFill>
                  <a:srgbClr val="000000"/>
                </a:solidFill>
                <a:latin typeface="Calibri"/>
                <a:ea typeface="Calibri"/>
                <a:cs typeface="Calibri"/>
                <a:sym typeface="Calibri"/>
              </a:rPr>
              <a:t>Acerca del artículo</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Conclusión de los investigadores</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Opinión</a:t>
            </a:r>
            <a:endParaRPr b="0" i="0" sz="28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7219c90213_2_0"/>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Material académico</a:t>
            </a:r>
            <a:endParaRPr b="1" i="0" sz="3200" u="none" cap="none" strike="noStrike">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chemeClr val="accent4"/>
              </a:solidFill>
              <a:latin typeface="Calibri"/>
              <a:ea typeface="Calibri"/>
              <a:cs typeface="Calibri"/>
              <a:sym typeface="Calibri"/>
            </a:endParaRPr>
          </a:p>
        </p:txBody>
      </p:sp>
      <p:sp>
        <p:nvSpPr>
          <p:cNvPr id="101" name="Google Shape;101;g7219c90213_2_0"/>
          <p:cNvSpPr txBox="1"/>
          <p:nvPr/>
        </p:nvSpPr>
        <p:spPr>
          <a:xfrm>
            <a:off x="1348800" y="1297775"/>
            <a:ext cx="9494400" cy="5295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lang="es-ES" sz="2400">
                <a:solidFill>
                  <a:schemeClr val="dk1"/>
                </a:solidFill>
                <a:latin typeface="Calibri"/>
                <a:ea typeface="Calibri"/>
                <a:cs typeface="Calibri"/>
                <a:sym typeface="Calibri"/>
              </a:rPr>
              <a:t>Nos basamos en dos </a:t>
            </a:r>
            <a:r>
              <a:rPr lang="es-ES" sz="2400">
                <a:solidFill>
                  <a:schemeClr val="dk1"/>
                </a:solidFill>
                <a:latin typeface="Calibri"/>
                <a:ea typeface="Calibri"/>
                <a:cs typeface="Calibri"/>
                <a:sym typeface="Calibri"/>
              </a:rPr>
              <a:t>búsquedas</a:t>
            </a:r>
            <a:r>
              <a:rPr lang="es-ES" sz="2400">
                <a:solidFill>
                  <a:schemeClr val="dk1"/>
                </a:solidFill>
                <a:latin typeface="Calibri"/>
                <a:ea typeface="Calibri"/>
                <a:cs typeface="Calibri"/>
                <a:sym typeface="Calibri"/>
              </a:rPr>
              <a:t> las cuales son las </a:t>
            </a:r>
            <a:r>
              <a:rPr lang="es-ES" sz="2400">
                <a:solidFill>
                  <a:schemeClr val="dk1"/>
                </a:solidFill>
                <a:latin typeface="Calibri"/>
                <a:ea typeface="Calibri"/>
                <a:cs typeface="Calibri"/>
                <a:sym typeface="Calibri"/>
              </a:rPr>
              <a:t>siguientes:</a:t>
            </a:r>
            <a:endParaRPr sz="2400">
              <a:solidFill>
                <a:schemeClr val="dk1"/>
              </a:solidFill>
              <a:latin typeface="Calibri"/>
              <a:ea typeface="Calibri"/>
              <a:cs typeface="Calibri"/>
              <a:sym typeface="Calibri"/>
            </a:endParaRPr>
          </a:p>
          <a:p>
            <a:pPr indent="-381000" lvl="0" marL="457200" rtl="0" algn="just">
              <a:lnSpc>
                <a:spcPct val="115000"/>
              </a:lnSpc>
              <a:spcBef>
                <a:spcPts val="600"/>
              </a:spcBef>
              <a:spcAft>
                <a:spcPts val="0"/>
              </a:spcAft>
              <a:buClr>
                <a:schemeClr val="dk1"/>
              </a:buClr>
              <a:buSzPts val="2400"/>
              <a:buFont typeface="Calibri"/>
              <a:buChar char="●"/>
            </a:pPr>
            <a:r>
              <a:rPr lang="es-ES" sz="2400">
                <a:solidFill>
                  <a:schemeClr val="dk1"/>
                </a:solidFill>
                <a:latin typeface="Calibri"/>
                <a:ea typeface="Calibri"/>
                <a:cs typeface="Calibri"/>
                <a:sym typeface="Calibri"/>
              </a:rPr>
              <a:t> “</a:t>
            </a:r>
            <a:r>
              <a:rPr b="1" lang="es-ES" sz="2400">
                <a:solidFill>
                  <a:schemeClr val="dk1"/>
                </a:solidFill>
                <a:latin typeface="Calibri"/>
                <a:ea typeface="Calibri"/>
                <a:cs typeface="Calibri"/>
                <a:sym typeface="Calibri"/>
              </a:rPr>
              <a:t>ISQTB</a:t>
            </a:r>
            <a:r>
              <a:rPr lang="es-ES" sz="2400">
                <a:solidFill>
                  <a:schemeClr val="dk1"/>
                </a:solidFill>
                <a:latin typeface="Calibri"/>
                <a:ea typeface="Calibri"/>
                <a:cs typeface="Calibri"/>
                <a:sym typeface="Calibri"/>
              </a:rPr>
              <a:t>” Springer Link se encuentran 2 artículos en inglés, en Oxford Academic no se encuentran resultados.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s-ES" sz="2400">
                <a:solidFill>
                  <a:schemeClr val="dk1"/>
                </a:solidFill>
                <a:latin typeface="Calibri"/>
                <a:ea typeface="Calibri"/>
                <a:cs typeface="Calibri"/>
                <a:sym typeface="Calibri"/>
              </a:rPr>
              <a:t>“</a:t>
            </a:r>
            <a:r>
              <a:rPr b="1" lang="es-ES" sz="2400">
                <a:solidFill>
                  <a:schemeClr val="dk1"/>
                </a:solidFill>
                <a:latin typeface="Calibri"/>
                <a:ea typeface="Calibri"/>
                <a:cs typeface="Calibri"/>
                <a:sym typeface="Calibri"/>
              </a:rPr>
              <a:t>Software testing</a:t>
            </a:r>
            <a:r>
              <a:rPr lang="es-ES" sz="2400">
                <a:solidFill>
                  <a:schemeClr val="dk1"/>
                </a:solidFill>
                <a:latin typeface="Calibri"/>
                <a:ea typeface="Calibri"/>
                <a:cs typeface="Calibri"/>
                <a:sym typeface="Calibri"/>
              </a:rPr>
              <a:t>” Oxford Academic se encuentran 251933 artículos de investigación, Otros (11828), Artículo de revisión (3020), Breve informe (2830), Reseña del libro (664), Editorial (426).</a:t>
            </a:r>
            <a:endParaRPr sz="2400">
              <a:solidFill>
                <a:schemeClr val="dk1"/>
              </a:solidFill>
              <a:latin typeface="Calibri"/>
              <a:ea typeface="Calibri"/>
              <a:cs typeface="Calibri"/>
              <a:sym typeface="Calibri"/>
            </a:endParaRPr>
          </a:p>
          <a:p>
            <a:pPr indent="0" lvl="0" marL="457200" rtl="0" algn="just">
              <a:lnSpc>
                <a:spcPct val="115000"/>
              </a:lnSpc>
              <a:spcBef>
                <a:spcPts val="600"/>
              </a:spcBef>
              <a:spcAft>
                <a:spcPts val="0"/>
              </a:spcAft>
              <a:buNone/>
            </a:pPr>
            <a:r>
              <a:rPr lang="es-ES" sz="2400">
                <a:solidFill>
                  <a:schemeClr val="dk1"/>
                </a:solidFill>
                <a:latin typeface="Calibri"/>
                <a:ea typeface="Calibri"/>
                <a:cs typeface="Calibri"/>
                <a:sym typeface="Calibri"/>
              </a:rPr>
              <a:t>En Spring Link se encuentran 1,495,469 resultados de los cuales son Artículo (896.333), Capítulos (559.031), Documento de la Conferencia (269.445),Entrada de obra de referencia (21.094), Protocolo (18.857), Libro (129), Actas de la Conferencia (63), Segmento de video (25), Trabajo de referencia (1)</a:t>
            </a:r>
            <a:endParaRPr sz="2400">
              <a:solidFill>
                <a:schemeClr val="dk1"/>
              </a:solidFill>
              <a:latin typeface="Calibri"/>
              <a:ea typeface="Calibri"/>
              <a:cs typeface="Calibri"/>
              <a:sym typeface="Calibri"/>
            </a:endParaRPr>
          </a:p>
          <a:p>
            <a:pPr indent="0" lvl="0" marL="457200" rtl="0" algn="l">
              <a:lnSpc>
                <a:spcPct val="115000"/>
              </a:lnSpc>
              <a:spcBef>
                <a:spcPts val="600"/>
              </a:spcBef>
              <a:spcAft>
                <a:spcPts val="0"/>
              </a:spcAft>
              <a:buNone/>
            </a:pPr>
            <a:r>
              <a:t/>
            </a:r>
            <a:endParaRPr sz="2400">
              <a:solidFill>
                <a:schemeClr val="dk1"/>
              </a:solidFill>
              <a:latin typeface="Calibri"/>
              <a:ea typeface="Calibri"/>
              <a:cs typeface="Calibri"/>
              <a:sym typeface="Calibri"/>
            </a:endParaRPr>
          </a:p>
          <a:p>
            <a:pPr indent="0" lvl="0" marL="0" rtl="0" algn="l">
              <a:lnSpc>
                <a:spcPct val="115000"/>
              </a:lnSpc>
              <a:spcBef>
                <a:spcPts val="60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60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lnSpc>
                <a:spcPct val="115000"/>
              </a:lnSpc>
              <a:spcBef>
                <a:spcPts val="60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g752be18a55_0_50"/>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Información adicional</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chemeClr val="accent4"/>
              </a:solidFill>
              <a:latin typeface="Calibri"/>
              <a:ea typeface="Calibri"/>
              <a:cs typeface="Calibri"/>
              <a:sym typeface="Calibri"/>
            </a:endParaRPr>
          </a:p>
        </p:txBody>
      </p:sp>
      <p:sp>
        <p:nvSpPr>
          <p:cNvPr id="107" name="Google Shape;107;g752be18a55_0_50"/>
          <p:cNvSpPr txBox="1"/>
          <p:nvPr/>
        </p:nvSpPr>
        <p:spPr>
          <a:xfrm>
            <a:off x="1348800" y="1297775"/>
            <a:ext cx="9494400" cy="4675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600"/>
              </a:spcBef>
              <a:spcAft>
                <a:spcPts val="0"/>
              </a:spcAft>
              <a:buClr>
                <a:schemeClr val="dk1"/>
              </a:buClr>
              <a:buSzPts val="1100"/>
              <a:buFont typeface="Arial"/>
              <a:buNone/>
            </a:pPr>
            <a:r>
              <a:rPr b="1" lang="es-ES" sz="2600">
                <a:solidFill>
                  <a:srgbClr val="073763"/>
                </a:solidFill>
                <a:latin typeface="Calibri"/>
                <a:ea typeface="Calibri"/>
                <a:cs typeface="Calibri"/>
                <a:sym typeface="Calibri"/>
              </a:rPr>
              <a:t>ISO/IEC/IEEE 29119</a:t>
            </a:r>
            <a:endParaRPr b="1" sz="2600">
              <a:solidFill>
                <a:srgbClr val="073763"/>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t/>
            </a:r>
            <a:endParaRPr b="1" sz="2600">
              <a:solidFill>
                <a:srgbClr val="073763"/>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rPr lang="es-ES" sz="2600">
                <a:solidFill>
                  <a:schemeClr val="dk1"/>
                </a:solidFill>
                <a:latin typeface="Calibri"/>
                <a:ea typeface="Calibri"/>
                <a:cs typeface="Calibri"/>
                <a:sym typeface="Calibri"/>
              </a:rPr>
              <a:t>El objetivo de la norma es definir un modelo de proceso genérico para las pruebas de software que pueda utilizarse dentro de cualquier ciclo de vida del desarrollo. El modelo especifica los procesos de prueba que pueden utilizarse para dirigir, gestionar e implementar la prueba en cualquier organización, proyecto o actividad de prueba.  </a:t>
            </a:r>
            <a:r>
              <a:rPr lang="es-ES" sz="2600">
                <a:solidFill>
                  <a:schemeClr val="dk1"/>
                </a:solidFill>
                <a:latin typeface="Calibri"/>
                <a:ea typeface="Calibri"/>
                <a:cs typeface="Calibri"/>
                <a:sym typeface="Calibri"/>
              </a:rPr>
              <a:t>Actualmente, consta de cinco partes.</a:t>
            </a:r>
            <a:endParaRPr sz="2600">
              <a:solidFill>
                <a:schemeClr val="dk1"/>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g748ac3aff6_0_75"/>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Acerca del artículo</a:t>
            </a:r>
            <a:endParaRPr b="1" i="0" sz="3200" u="none" cap="none" strike="noStrike">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chemeClr val="accent4"/>
              </a:solidFill>
              <a:latin typeface="Calibri"/>
              <a:ea typeface="Calibri"/>
              <a:cs typeface="Calibri"/>
              <a:sym typeface="Calibri"/>
            </a:endParaRPr>
          </a:p>
        </p:txBody>
      </p:sp>
      <p:sp>
        <p:nvSpPr>
          <p:cNvPr id="113" name="Google Shape;113;g748ac3aff6_0_75"/>
          <p:cNvSpPr txBox="1"/>
          <p:nvPr/>
        </p:nvSpPr>
        <p:spPr>
          <a:xfrm>
            <a:off x="1348800" y="1297775"/>
            <a:ext cx="9494400" cy="4675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b="1" i="0" lang="es-ES" sz="2800" u="none" cap="none" strike="noStrike">
                <a:solidFill>
                  <a:schemeClr val="dk1"/>
                </a:solidFill>
                <a:latin typeface="Calibri"/>
                <a:ea typeface="Calibri"/>
                <a:cs typeface="Calibri"/>
                <a:sym typeface="Calibri"/>
              </a:rPr>
              <a:t>Título:</a:t>
            </a:r>
            <a:r>
              <a:rPr lang="es-ES" sz="2800">
                <a:solidFill>
                  <a:schemeClr val="dk1"/>
                </a:solidFill>
                <a:latin typeface="Calibri"/>
                <a:ea typeface="Calibri"/>
                <a:cs typeface="Calibri"/>
                <a:sym typeface="Calibri"/>
              </a:rPr>
              <a:t> From Certifications to International Standards in Software Testing: Mapping from ISQTB to ISO/IEC/IEEE 29119-2</a:t>
            </a:r>
            <a:endParaRPr b="0" i="0" sz="2800" u="none" cap="none" strike="noStrike">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rPr b="1" i="0" lang="es-ES" sz="2800" u="none" cap="none" strike="noStrike">
                <a:solidFill>
                  <a:srgbClr val="000000"/>
                </a:solidFill>
                <a:latin typeface="Calibri"/>
                <a:ea typeface="Calibri"/>
                <a:cs typeface="Calibri"/>
                <a:sym typeface="Calibri"/>
              </a:rPr>
              <a:t>Autores</a:t>
            </a:r>
            <a:r>
              <a:rPr b="0" i="0" lang="es-ES" sz="2800" u="none" cap="none" strike="noStrike">
                <a:solidFill>
                  <a:srgbClr val="000000"/>
                </a:solidFill>
                <a:latin typeface="Calibri"/>
                <a:ea typeface="Calibri"/>
                <a:cs typeface="Calibri"/>
                <a:sym typeface="Calibri"/>
              </a:rPr>
              <a:t>: </a:t>
            </a:r>
            <a:r>
              <a:rPr lang="es-ES" sz="2800">
                <a:latin typeface="Calibri"/>
                <a:ea typeface="Calibri"/>
                <a:cs typeface="Calibri"/>
                <a:sym typeface="Calibri"/>
              </a:rPr>
              <a:t>Mary-Luz Sánchez Gordón, Ricardo Colomo Palacios</a:t>
            </a:r>
            <a:endParaRPr b="0" i="0" sz="2800" u="none" cap="none" strike="noStrike">
              <a:solidFill>
                <a:srgbClr val="000000"/>
              </a:solidFill>
              <a:latin typeface="Calibri"/>
              <a:ea typeface="Calibri"/>
              <a:cs typeface="Calibri"/>
              <a:sym typeface="Calibri"/>
            </a:endParaRPr>
          </a:p>
          <a:p>
            <a:pPr indent="0" lvl="0" marL="0" marR="0" rtl="0" algn="l">
              <a:lnSpc>
                <a:spcPct val="115000"/>
              </a:lnSpc>
              <a:spcBef>
                <a:spcPts val="600"/>
              </a:spcBef>
              <a:spcAft>
                <a:spcPts val="0"/>
              </a:spcAft>
              <a:buClr>
                <a:schemeClr val="dk1"/>
              </a:buClr>
              <a:buSzPts val="1100"/>
              <a:buFont typeface="Arial"/>
              <a:buNone/>
            </a:pPr>
            <a:r>
              <a:rPr b="1" lang="es-ES" sz="2800">
                <a:solidFill>
                  <a:schemeClr val="dk1"/>
                </a:solidFill>
                <a:latin typeface="Calibri"/>
                <a:ea typeface="Calibri"/>
                <a:cs typeface="Calibri"/>
                <a:sym typeface="Calibri"/>
              </a:rPr>
              <a:t>Fecha de publicación:</a:t>
            </a:r>
            <a:r>
              <a:rPr lang="es-ES" sz="2800">
                <a:solidFill>
                  <a:schemeClr val="dk1"/>
                </a:solidFill>
                <a:latin typeface="Calibri"/>
                <a:ea typeface="Calibri"/>
                <a:cs typeface="Calibri"/>
                <a:sym typeface="Calibri"/>
              </a:rPr>
              <a:t> 09 Agosto 2018</a:t>
            </a:r>
            <a:endParaRPr sz="2800">
              <a:solidFill>
                <a:schemeClr val="dk1"/>
              </a:solidFill>
              <a:latin typeface="Calibri"/>
              <a:ea typeface="Calibri"/>
              <a:cs typeface="Calibri"/>
              <a:sym typeface="Calibri"/>
            </a:endParaRPr>
          </a:p>
          <a:p>
            <a:pPr indent="0" lvl="0" marL="0" marR="0" rtl="0" algn="l">
              <a:lnSpc>
                <a:spcPct val="115000"/>
              </a:lnSpc>
              <a:spcBef>
                <a:spcPts val="600"/>
              </a:spcBef>
              <a:spcAft>
                <a:spcPts val="0"/>
              </a:spcAft>
              <a:buClr>
                <a:schemeClr val="dk1"/>
              </a:buClr>
              <a:buSzPts val="1100"/>
              <a:buFont typeface="Arial"/>
              <a:buNone/>
            </a:pPr>
            <a:r>
              <a:rPr b="1" i="0" lang="es-ES" sz="2800" u="none" cap="none" strike="noStrike">
                <a:solidFill>
                  <a:schemeClr val="dk1"/>
                </a:solidFill>
                <a:latin typeface="Calibri"/>
                <a:ea typeface="Calibri"/>
                <a:cs typeface="Calibri"/>
                <a:sym typeface="Calibri"/>
              </a:rPr>
              <a:t>Enlace: </a:t>
            </a:r>
            <a:r>
              <a:rPr lang="es-ES" sz="2800" u="sng">
                <a:solidFill>
                  <a:schemeClr val="hlink"/>
                </a:solidFill>
                <a:latin typeface="Calibri"/>
                <a:ea typeface="Calibri"/>
                <a:cs typeface="Calibri"/>
                <a:sym typeface="Calibri"/>
                <a:hlinkClick r:id="rId4"/>
              </a:rPr>
              <a:t>https://link-springer-com.crai-ustadigital.usantotomas.edu.co/chapter/10.1007/978-3-319-97925-0_4</a:t>
            </a:r>
            <a:endParaRPr sz="2800">
              <a:solidFill>
                <a:schemeClr val="dk1"/>
              </a:solidFill>
              <a:latin typeface="Calibri"/>
              <a:ea typeface="Calibri"/>
              <a:cs typeface="Calibri"/>
              <a:sym typeface="Calibri"/>
            </a:endParaRPr>
          </a:p>
          <a:p>
            <a:pPr indent="0" lvl="0" marL="0" marR="0" rtl="0" algn="l">
              <a:lnSpc>
                <a:spcPct val="115000"/>
              </a:lnSpc>
              <a:spcBef>
                <a:spcPts val="6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73a1dc9c2a_0_5"/>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Acerca del artículo</a:t>
            </a:r>
            <a:endParaRPr b="1" i="0" sz="3200" u="none" cap="none" strike="noStrike">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chemeClr val="accent4"/>
              </a:solidFill>
              <a:latin typeface="Calibri"/>
              <a:ea typeface="Calibri"/>
              <a:cs typeface="Calibri"/>
              <a:sym typeface="Calibri"/>
            </a:endParaRPr>
          </a:p>
        </p:txBody>
      </p:sp>
      <p:sp>
        <p:nvSpPr>
          <p:cNvPr id="119" name="Google Shape;119;g73a1dc9c2a_0_5"/>
          <p:cNvSpPr txBox="1"/>
          <p:nvPr/>
        </p:nvSpPr>
        <p:spPr>
          <a:xfrm>
            <a:off x="1348800" y="1156775"/>
            <a:ext cx="9029100" cy="55854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2800"/>
              <a:buFont typeface="Arial"/>
              <a:buNone/>
            </a:pPr>
            <a:r>
              <a:rPr lang="es-ES" sz="2800">
                <a:solidFill>
                  <a:schemeClr val="dk1"/>
                </a:solidFill>
                <a:latin typeface="Calibri"/>
                <a:ea typeface="Calibri"/>
                <a:cs typeface="Calibri"/>
                <a:sym typeface="Calibri"/>
              </a:rPr>
              <a:t>En la industria actual de desarrollo de software, las pruebas permiten asegurar la calidad, pero no pueden hacerse de manera exhaustiva y requieren una planificación selectiva y cuidadosa.</a:t>
            </a:r>
            <a:endParaRPr sz="2800">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2800"/>
              <a:buFont typeface="Arial"/>
              <a:buNone/>
            </a:pPr>
            <a:r>
              <a:rPr lang="es-ES" sz="2800">
                <a:solidFill>
                  <a:schemeClr val="dk1"/>
                </a:solidFill>
                <a:latin typeface="Calibri"/>
                <a:ea typeface="Calibri"/>
                <a:cs typeface="Calibri"/>
                <a:sym typeface="Calibri"/>
              </a:rPr>
              <a:t>El objetivo de este estudio es realizar un mapeo de todas las actividades principales de la certificación de nivel básico de la ISTQB, a los procesos correspondientes de la norma ISO/CEI/IEEE 29119-2 (2013). Se ha realizado un análisis para identificar las diferencias y superposiciones entre los dos enfoques, lo que permite una mejor comprensión de los mismos.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g748ac3aff6_0_26"/>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Acerca del artículo</a:t>
            </a:r>
            <a:endParaRPr b="1" i="0" sz="3200" u="none" cap="none" strike="noStrike">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chemeClr val="accent4"/>
              </a:solidFill>
              <a:latin typeface="Calibri"/>
              <a:ea typeface="Calibri"/>
              <a:cs typeface="Calibri"/>
              <a:sym typeface="Calibri"/>
            </a:endParaRPr>
          </a:p>
        </p:txBody>
      </p:sp>
      <p:sp>
        <p:nvSpPr>
          <p:cNvPr id="125" name="Google Shape;125;g748ac3aff6_0_26"/>
          <p:cNvSpPr txBox="1"/>
          <p:nvPr/>
        </p:nvSpPr>
        <p:spPr>
          <a:xfrm>
            <a:off x="1377550" y="1395300"/>
            <a:ext cx="9494400" cy="4951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lang="es-ES" sz="2800">
                <a:solidFill>
                  <a:schemeClr val="dk1"/>
                </a:solidFill>
                <a:latin typeface="Calibri"/>
                <a:ea typeface="Calibri"/>
                <a:cs typeface="Calibri"/>
                <a:sym typeface="Calibri"/>
              </a:rPr>
              <a:t>Los autores orientaron este estudio sólo para el proceso de prueba de software delimitando un alcance adecuado.</a:t>
            </a:r>
            <a:endParaRPr sz="2800">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1" sz="2800">
              <a:solidFill>
                <a:srgbClr val="073763"/>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rPr b="1" lang="es-ES" sz="2800">
                <a:solidFill>
                  <a:srgbClr val="073763"/>
                </a:solidFill>
                <a:latin typeface="Calibri"/>
                <a:ea typeface="Calibri"/>
                <a:cs typeface="Calibri"/>
                <a:sym typeface="Calibri"/>
              </a:rPr>
              <a:t>Certificaciones:</a:t>
            </a:r>
            <a:endParaRPr b="1" sz="2800">
              <a:solidFill>
                <a:srgbClr val="073763"/>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rPr lang="es-ES" sz="2800">
                <a:latin typeface="Calibri"/>
                <a:ea typeface="Calibri"/>
                <a:cs typeface="Calibri"/>
                <a:sym typeface="Calibri"/>
              </a:rPr>
              <a:t>En diciembre de 2016 la certificación ISTQB se estaba haciendo popular a escala mundial, con más de 740.000 exámenes y más de 535.000 certificaciones emitidas en más de 120 países de todo el mundo. Este esquema de certificación considera tres niveles: básico, avanzado y experto.</a:t>
            </a:r>
            <a:endParaRPr sz="2800">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g73a1dc9c2a_0_11"/>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accent4"/>
                </a:solidFill>
                <a:latin typeface="Calibri"/>
                <a:ea typeface="Calibri"/>
                <a:cs typeface="Calibri"/>
                <a:sym typeface="Calibri"/>
              </a:rPr>
              <a:t>Acerca del artículo</a:t>
            </a:r>
            <a:endParaRPr b="1" i="0" sz="3200" u="none" cap="none" strike="noStrike">
              <a:solidFill>
                <a:schemeClr val="accent4"/>
              </a:solidFill>
              <a:latin typeface="Calibri"/>
              <a:ea typeface="Calibri"/>
              <a:cs typeface="Calibri"/>
              <a:sym typeface="Calibri"/>
            </a:endParaRPr>
          </a:p>
        </p:txBody>
      </p:sp>
      <p:sp>
        <p:nvSpPr>
          <p:cNvPr id="131" name="Google Shape;131;g73a1dc9c2a_0_11"/>
          <p:cNvSpPr txBox="1"/>
          <p:nvPr/>
        </p:nvSpPr>
        <p:spPr>
          <a:xfrm>
            <a:off x="1179475" y="968925"/>
            <a:ext cx="10482000" cy="53874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1100"/>
              <a:buFont typeface="Arial"/>
              <a:buNone/>
            </a:pPr>
            <a:r>
              <a:rPr b="1" lang="es-ES" sz="2600">
                <a:solidFill>
                  <a:srgbClr val="073763"/>
                </a:solidFill>
                <a:latin typeface="Calibri"/>
                <a:ea typeface="Calibri"/>
                <a:cs typeface="Calibri"/>
                <a:sym typeface="Calibri"/>
              </a:rPr>
              <a:t>Proceso de prueba fundamental de ISTQB</a:t>
            </a:r>
            <a:endParaRPr b="1" sz="2600">
              <a:solidFill>
                <a:srgbClr val="073763"/>
              </a:solidFill>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lang="es-ES" sz="2600">
                <a:latin typeface="Calibri"/>
                <a:ea typeface="Calibri"/>
                <a:cs typeface="Calibri"/>
                <a:sym typeface="Calibri"/>
              </a:rPr>
              <a:t>La ISTQB(International Software Testing Qualifications Board)(Junta Internacional de Cualificaciones de Pruebas de Software) es una organización mundial ampliamente aceptada entre los profesionales que proporciona un proceso de prueba fundamental. El proceso de pruebas fundamentales: planificación y control; análisis y diseño; aplicación y ejecución; evaluación de los criterios de salida y presentación de informes; y actividades de cierre de las pruebas.</a:t>
            </a:r>
            <a:endParaRPr sz="2600">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t/>
            </a:r>
            <a:endParaRPr sz="2600">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lang="es-ES" sz="2600">
                <a:latin typeface="Calibri"/>
                <a:ea typeface="Calibri"/>
                <a:cs typeface="Calibri"/>
                <a:sym typeface="Calibri"/>
              </a:rPr>
              <a:t>Estas actividades en el proceso de la prueba pueden superponerse. Los ensayos también comprenden la revisión de documentos (incluido el código fuente) y la realización de análisis estáticos.</a:t>
            </a:r>
            <a:endParaRPr sz="2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