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XqVT/IfSSSfweoYRFoEYeVKw5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1cce9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801cce90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306ec86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77306ec86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306ec86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77306ec864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1cce90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801cce908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99821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2998214a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5f93fb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7f5f93fbe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306ec8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77306ec86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306ec86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77306ec864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a7f885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7fa7f8855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306ec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7306ec86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1cce9087_0_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801cce9087_0_0"/>
          <p:cNvSpPr txBox="1"/>
          <p:nvPr/>
        </p:nvSpPr>
        <p:spPr>
          <a:xfrm>
            <a:off x="1517300" y="1234775"/>
            <a:ext cx="81666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Complejidad ciclomática 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 (nodos): (4)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 (aristas): caminos (4)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4  - 4 + 2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 2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Clasificación de módulos según su complejidad ciclomática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Tiene una complejidad ciclomática simple</a:t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g801cce908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306ec864_1_12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77306ec864_1_12"/>
          <p:cNvSpPr txBox="1"/>
          <p:nvPr/>
        </p:nvSpPr>
        <p:spPr>
          <a:xfrm>
            <a:off x="1318200" y="1344525"/>
            <a:ext cx="206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Java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g77306ec864_1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77306ec864_1_12"/>
          <p:cNvSpPr txBox="1"/>
          <p:nvPr/>
        </p:nvSpPr>
        <p:spPr>
          <a:xfrm>
            <a:off x="5183413" y="1833825"/>
            <a:ext cx="206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18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 #2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77306ec864_1_12"/>
          <p:cNvPicPr preferRelativeResize="0"/>
          <p:nvPr/>
        </p:nvPicPr>
        <p:blipFill rotWithShape="1">
          <a:blip r:embed="rId5">
            <a:alphaModFix/>
          </a:blip>
          <a:srcRect b="15843" l="18577" r="25144" t="16653"/>
          <a:stretch/>
        </p:blipFill>
        <p:spPr>
          <a:xfrm>
            <a:off x="3156175" y="2323138"/>
            <a:ext cx="5803651" cy="392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7306ec864_1_12"/>
          <p:cNvSpPr/>
          <p:nvPr/>
        </p:nvSpPr>
        <p:spPr>
          <a:xfrm>
            <a:off x="3673076" y="2674229"/>
            <a:ext cx="492900" cy="31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77306ec864_1_12"/>
          <p:cNvSpPr/>
          <p:nvPr/>
        </p:nvSpPr>
        <p:spPr>
          <a:xfrm>
            <a:off x="4322950" y="3111300"/>
            <a:ext cx="301500" cy="22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77306ec864_1_12"/>
          <p:cNvSpPr/>
          <p:nvPr/>
        </p:nvSpPr>
        <p:spPr>
          <a:xfrm>
            <a:off x="4370425" y="3419350"/>
            <a:ext cx="301500" cy="22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77306ec864_1_12"/>
          <p:cNvSpPr/>
          <p:nvPr/>
        </p:nvSpPr>
        <p:spPr>
          <a:xfrm>
            <a:off x="3954850" y="5396652"/>
            <a:ext cx="301500" cy="22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77306ec864_1_12"/>
          <p:cNvSpPr/>
          <p:nvPr/>
        </p:nvSpPr>
        <p:spPr>
          <a:xfrm>
            <a:off x="6007426" y="4175763"/>
            <a:ext cx="301500" cy="2217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77306ec864_1_12"/>
          <p:cNvSpPr/>
          <p:nvPr/>
        </p:nvSpPr>
        <p:spPr>
          <a:xfrm>
            <a:off x="5116925" y="4469525"/>
            <a:ext cx="564600" cy="2217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Times New Roman"/>
                <a:ea typeface="Times New Roman"/>
                <a:cs typeface="Times New Roman"/>
                <a:sym typeface="Times New Roman"/>
              </a:rPr>
              <a:t>F2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77306ec864_1_12"/>
          <p:cNvSpPr/>
          <p:nvPr/>
        </p:nvSpPr>
        <p:spPr>
          <a:xfrm>
            <a:off x="4045148" y="4760689"/>
            <a:ext cx="564600" cy="22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77306ec864_1_12"/>
          <p:cNvSpPr/>
          <p:nvPr/>
        </p:nvSpPr>
        <p:spPr>
          <a:xfrm>
            <a:off x="4256349" y="5078663"/>
            <a:ext cx="353400" cy="221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77306ec864_1_12"/>
          <p:cNvSpPr/>
          <p:nvPr/>
        </p:nvSpPr>
        <p:spPr>
          <a:xfrm>
            <a:off x="6134725" y="3869850"/>
            <a:ext cx="301500" cy="2217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306ec864_1_36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77306ec864_1_36"/>
          <p:cNvSpPr txBox="1"/>
          <p:nvPr/>
        </p:nvSpPr>
        <p:spPr>
          <a:xfrm>
            <a:off x="1318200" y="1344525"/>
            <a:ext cx="8724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Java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77306ec864_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77306ec864_1_36"/>
          <p:cNvPicPr preferRelativeResize="0"/>
          <p:nvPr/>
        </p:nvPicPr>
        <p:blipFill rotWithShape="1">
          <a:blip r:embed="rId5">
            <a:alphaModFix/>
          </a:blip>
          <a:srcRect b="17878" l="23771" r="27585" t="10261"/>
          <a:stretch/>
        </p:blipFill>
        <p:spPr>
          <a:xfrm>
            <a:off x="4203863" y="1964025"/>
            <a:ext cx="3784276" cy="4761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77306ec864_1_36"/>
          <p:cNvCxnSpPr/>
          <p:nvPr/>
        </p:nvCxnSpPr>
        <p:spPr>
          <a:xfrm rot="-5400000">
            <a:off x="6958625" y="4423000"/>
            <a:ext cx="821100" cy="684300"/>
          </a:xfrm>
          <a:prstGeom prst="curvedConnector3">
            <a:avLst>
              <a:gd fmla="val 9804" name="adj1"/>
            </a:avLst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77306ec864_1_36"/>
          <p:cNvSpPr/>
          <p:nvPr/>
        </p:nvSpPr>
        <p:spPr>
          <a:xfrm>
            <a:off x="7654875" y="4359101"/>
            <a:ext cx="104650" cy="92150"/>
          </a:xfrm>
          <a:custGeom>
            <a:rect b="b" l="l" r="r" t="t"/>
            <a:pathLst>
              <a:path extrusionOk="0" h="3686" w="4186">
                <a:moveTo>
                  <a:pt x="0" y="3686"/>
                </a:moveTo>
                <a:cubicBezTo>
                  <a:pt x="1385" y="3224"/>
                  <a:pt x="1270" y="798"/>
                  <a:pt x="2576" y="145"/>
                </a:cubicBezTo>
                <a:cubicBezTo>
                  <a:pt x="3736" y="-435"/>
                  <a:pt x="3776" y="2456"/>
                  <a:pt x="4186" y="36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g77306ec864_1_36"/>
          <p:cNvSpPr/>
          <p:nvPr/>
        </p:nvSpPr>
        <p:spPr>
          <a:xfrm>
            <a:off x="7405350" y="4304515"/>
            <a:ext cx="177000" cy="201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7306ec864_1_36"/>
          <p:cNvSpPr txBox="1"/>
          <p:nvPr/>
        </p:nvSpPr>
        <p:spPr>
          <a:xfrm>
            <a:off x="1614200" y="3197700"/>
            <a:ext cx="1845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 #2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1cce9087_0_7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801cce9087_0_7"/>
          <p:cNvSpPr txBox="1"/>
          <p:nvPr/>
        </p:nvSpPr>
        <p:spPr>
          <a:xfrm>
            <a:off x="1517300" y="1234775"/>
            <a:ext cx="42996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Complejidad ciclomática 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 (nodos): (9)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 (aristas): caminos (11)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11  - 9 + 2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 4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Clasificación de módulos según su complejidad ciclomática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Tiene una complejidad ciclomática simple</a:t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801cce9087_0_7"/>
          <p:cNvSpPr txBox="1"/>
          <p:nvPr/>
        </p:nvSpPr>
        <p:spPr>
          <a:xfrm>
            <a:off x="5949100" y="1321075"/>
            <a:ext cx="40323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de la complejidad 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promedio=sum_complejidades /total_metodos</a:t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= 36 / 16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= 2.25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g801cce9087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783775" y="3569475"/>
            <a:ext cx="107676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6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Complejidad ciclomática</a:t>
            </a:r>
            <a:endParaRPr b="1" i="0" sz="60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75" y="5999700"/>
            <a:ext cx="87864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LUÍS GÓMEZ/JUAN DIEGO GÓMEZ/SANTIAGO RODRÍGUEZ/DANIEL PÉREZ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931425" y="2239355"/>
            <a:ext cx="78285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¿Cuantos métodos/funciones tiene el ejercicio?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 ciclomática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la complejidad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998214a1_0_7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de métodos/funciones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2998214a1_0_7"/>
          <p:cNvSpPr txBox="1"/>
          <p:nvPr/>
        </p:nvSpPr>
        <p:spPr>
          <a:xfrm>
            <a:off x="1483450" y="1344525"/>
            <a:ext cx="35898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Archivo PHP</a:t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Métodos: </a:t>
            </a:r>
            <a:r>
              <a:rPr lang="es-ES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72998214a1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450" y="34343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2998214a1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6000" y="3189575"/>
            <a:ext cx="1845000" cy="1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2998214a1_0_7"/>
          <p:cNvSpPr txBox="1"/>
          <p:nvPr/>
        </p:nvSpPr>
        <p:spPr>
          <a:xfrm>
            <a:off x="5965475" y="1449000"/>
            <a:ext cx="35898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JAVA</a:t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Métodos: 16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5f93fbe7_0_7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7f5f93fbe7_0_7"/>
          <p:cNvSpPr txBox="1"/>
          <p:nvPr/>
        </p:nvSpPr>
        <p:spPr>
          <a:xfrm>
            <a:off x="1401625" y="1234775"/>
            <a:ext cx="85098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PHP</a:t>
            </a:r>
            <a:endParaRPr b="1" i="0" sz="2400" u="none" cap="none" strike="noStrike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g7f5f93fbe7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100" y="1900400"/>
            <a:ext cx="8249350" cy="45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7f5f93fbe7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3900" y="707700"/>
            <a:ext cx="2306875" cy="1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306ec864_0_11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77306ec864_0_11"/>
          <p:cNvSpPr txBox="1"/>
          <p:nvPr/>
        </p:nvSpPr>
        <p:spPr>
          <a:xfrm>
            <a:off x="1517300" y="1234775"/>
            <a:ext cx="85098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PHP</a:t>
            </a:r>
            <a:endParaRPr b="1" i="0" sz="2400" u="none" cap="none" strike="noStrike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g77306ec864_0_11"/>
          <p:cNvPicPr preferRelativeResize="0"/>
          <p:nvPr/>
        </p:nvPicPr>
        <p:blipFill rotWithShape="1">
          <a:blip r:embed="rId4">
            <a:alphaModFix/>
          </a:blip>
          <a:srcRect b="5560" l="0" r="0" t="5050"/>
          <a:stretch/>
        </p:blipFill>
        <p:spPr>
          <a:xfrm>
            <a:off x="3536425" y="1569900"/>
            <a:ext cx="4699600" cy="50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7306ec864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3900" y="707700"/>
            <a:ext cx="2306875" cy="129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77306ec864_0_11"/>
          <p:cNvCxnSpPr/>
          <p:nvPr/>
        </p:nvCxnSpPr>
        <p:spPr>
          <a:xfrm>
            <a:off x="4121250" y="3759025"/>
            <a:ext cx="1344300" cy="23262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306ec864_2_3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77306ec864_2_3"/>
          <p:cNvSpPr txBox="1"/>
          <p:nvPr/>
        </p:nvSpPr>
        <p:spPr>
          <a:xfrm>
            <a:off x="1517300" y="1234775"/>
            <a:ext cx="42996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Complejidad ciclomática 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 (nodos): (11)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 (aristas): caminos (15)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15  - 11 + 2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v(g) =  6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Clasificación de módulos según su complejidad ciclomática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Tiene una complejidad ciclomática simple</a:t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77306ec864_2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9875" y="475850"/>
            <a:ext cx="2306875" cy="12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77306ec864_2_3"/>
          <p:cNvSpPr txBox="1"/>
          <p:nvPr/>
        </p:nvSpPr>
        <p:spPr>
          <a:xfrm>
            <a:off x="5949100" y="1321075"/>
            <a:ext cx="4032300" cy="5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de la complejidad </a:t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promedio=sum_complejidades /total_metodos</a:t>
            </a:r>
            <a:endParaRPr b="1"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= 6 / 1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promedio = 6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1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a7f88558_0_28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7fa7f88558_0_28"/>
          <p:cNvSpPr txBox="1"/>
          <p:nvPr/>
        </p:nvSpPr>
        <p:spPr>
          <a:xfrm>
            <a:off x="1318200" y="1344525"/>
            <a:ext cx="206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Java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g7fa7f88558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7fa7f88558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775" y="2285125"/>
            <a:ext cx="7152450" cy="40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7fa7f88558_0_28"/>
          <p:cNvSpPr txBox="1"/>
          <p:nvPr/>
        </p:nvSpPr>
        <p:spPr>
          <a:xfrm>
            <a:off x="4569575" y="1833825"/>
            <a:ext cx="3808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18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b="1" lang="es-ES" sz="18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#1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7fa7f88558_0_28"/>
          <p:cNvSpPr/>
          <p:nvPr/>
        </p:nvSpPr>
        <p:spPr>
          <a:xfrm>
            <a:off x="4964876" y="2370279"/>
            <a:ext cx="492900" cy="31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7fa7f88558_0_28"/>
          <p:cNvSpPr/>
          <p:nvPr/>
        </p:nvSpPr>
        <p:spPr>
          <a:xfrm>
            <a:off x="5183751" y="5999179"/>
            <a:ext cx="492900" cy="312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g7fa7f88558_0_28"/>
          <p:cNvCxnSpPr>
            <a:stCxn id="140" idx="2"/>
          </p:cNvCxnSpPr>
          <p:nvPr/>
        </p:nvCxnSpPr>
        <p:spPr>
          <a:xfrm rot="10800000">
            <a:off x="2783151" y="6155479"/>
            <a:ext cx="2400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" name="Google Shape;142;g7fa7f88558_0_28"/>
          <p:cNvSpPr txBox="1"/>
          <p:nvPr/>
        </p:nvSpPr>
        <p:spPr>
          <a:xfrm>
            <a:off x="7769475" y="2568875"/>
            <a:ext cx="11403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800">
                <a:solidFill>
                  <a:srgbClr val="FFFFFF"/>
                </a:solidFill>
              </a:rPr>
              <a:t>}</a:t>
            </a:r>
            <a:endParaRPr sz="21800">
              <a:solidFill>
                <a:srgbClr val="FFFFFF"/>
              </a:solidFill>
            </a:endParaRPr>
          </a:p>
        </p:txBody>
      </p:sp>
      <p:sp>
        <p:nvSpPr>
          <p:cNvPr id="143" name="Google Shape;143;g7fa7f88558_0_28"/>
          <p:cNvSpPr/>
          <p:nvPr/>
        </p:nvSpPr>
        <p:spPr>
          <a:xfrm>
            <a:off x="5060575" y="3014975"/>
            <a:ext cx="492900" cy="2430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7fa7f88558_0_28"/>
          <p:cNvSpPr/>
          <p:nvPr/>
        </p:nvSpPr>
        <p:spPr>
          <a:xfrm>
            <a:off x="8774950" y="4482425"/>
            <a:ext cx="492900" cy="2430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306ec864_1_0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77306ec864_1_0"/>
          <p:cNvSpPr txBox="1"/>
          <p:nvPr/>
        </p:nvSpPr>
        <p:spPr>
          <a:xfrm>
            <a:off x="1318200" y="1344525"/>
            <a:ext cx="87240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Archivo Java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77306ec864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550" y="119025"/>
            <a:ext cx="1845000" cy="1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77306ec864_1_0"/>
          <p:cNvSpPr txBox="1"/>
          <p:nvPr/>
        </p:nvSpPr>
        <p:spPr>
          <a:xfrm>
            <a:off x="5144675" y="1880625"/>
            <a:ext cx="206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1800">
                <a:solidFill>
                  <a:srgbClr val="07376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Método #1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g77306ec864_1_0"/>
          <p:cNvPicPr preferRelativeResize="0"/>
          <p:nvPr/>
        </p:nvPicPr>
        <p:blipFill rotWithShape="1">
          <a:blip r:embed="rId5">
            <a:alphaModFix/>
          </a:blip>
          <a:srcRect b="31625" l="43895" r="33133" t="30787"/>
          <a:stretch/>
        </p:blipFill>
        <p:spPr>
          <a:xfrm>
            <a:off x="4841925" y="2369925"/>
            <a:ext cx="2288676" cy="4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2020-01-24T20:50:22Z</dcterms:created>
  <dc:creator>Emilia Ines Sandoval Garcia</dc:creator>
</cp:coreProperties>
</file>