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B3UsKyeyZL240TaG3au1fmf5O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998214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2998214a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4d16fa10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84d16fa10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f5f93fbe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7f5f93fbe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306ec864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77306ec864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d16fa10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84d16fa10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a7f8855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7fa7f8855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783775" y="3569475"/>
            <a:ext cx="10767600" cy="169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s-ES" sz="6000">
                <a:solidFill>
                  <a:srgbClr val="EAB21B"/>
                </a:solidFill>
                <a:latin typeface="Calibri"/>
                <a:ea typeface="Calibri"/>
                <a:cs typeface="Calibri"/>
                <a:sym typeface="Calibri"/>
              </a:rPr>
              <a:t>SonarCloud</a:t>
            </a:r>
            <a:endParaRPr b="1" i="0" sz="6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75" y="5999700"/>
            <a:ext cx="8786400" cy="68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LUÍS GÓMEZ/JUAN DIEGO GÓMEZ/SANTIAGO RODRÍGUEZ/DANIEL PÉREZ </a:t>
            </a:r>
            <a:r>
              <a:rPr b="1" i="1" lang="es-ES" sz="2000" u="none" cap="none" strike="noStrike">
                <a:solidFill>
                  <a:schemeClr val="lt1"/>
                </a:solidFill>
                <a:latin typeface="Calibri"/>
                <a:ea typeface="Calibri"/>
                <a:cs typeface="Calibri"/>
                <a:sym typeface="Calibri"/>
              </a:rPr>
              <a:t>Fecha: </a:t>
            </a:r>
            <a:r>
              <a:rPr b="0" i="1" lang="es-ES" sz="2000" u="none" cap="none" strike="noStrike">
                <a:solidFill>
                  <a:schemeClr val="lt1"/>
                </a:solidFill>
                <a:latin typeface="Calibri"/>
                <a:ea typeface="Calibri"/>
                <a:cs typeface="Calibri"/>
                <a:sym typeface="Calibri"/>
              </a:rPr>
              <a:t>0</a:t>
            </a:r>
            <a:r>
              <a:rPr i="1" lang="es-ES" sz="2000">
                <a:solidFill>
                  <a:schemeClr val="lt1"/>
                </a:solidFill>
                <a:latin typeface="Calibri"/>
                <a:ea typeface="Calibri"/>
                <a:cs typeface="Calibri"/>
                <a:sym typeface="Calibri"/>
              </a:rPr>
              <a:t>7</a:t>
            </a:r>
            <a:r>
              <a:rPr b="0" i="1" lang="es-ES" sz="2000" u="none" cap="none" strike="noStrike">
                <a:solidFill>
                  <a:schemeClr val="lt1"/>
                </a:solidFill>
                <a:latin typeface="Calibri"/>
                <a:ea typeface="Calibri"/>
                <a:cs typeface="Calibri"/>
                <a:sym typeface="Calibri"/>
              </a:rPr>
              <a:t>/05/2020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35" y="363894"/>
            <a:ext cx="539013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1931425" y="2239355"/>
            <a:ext cx="7828500" cy="3367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Resultados del análisis SonarCloud</a:t>
            </a:r>
            <a:endParaRPr sz="2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Densidad de comentarios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Tipos de Bugs</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Tipos de  “Code Smell”</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Recomendaciones al programador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2998214a1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Resultados</a:t>
            </a:r>
            <a:r>
              <a:rPr b="1" lang="es-ES" sz="3200">
                <a:solidFill>
                  <a:srgbClr val="FFC000"/>
                </a:solidFill>
                <a:latin typeface="Calibri"/>
                <a:ea typeface="Calibri"/>
                <a:cs typeface="Calibri"/>
                <a:sym typeface="Calibri"/>
              </a:rPr>
              <a:t> del a</a:t>
            </a:r>
            <a:r>
              <a:rPr b="1" lang="es-ES" sz="3200">
                <a:solidFill>
                  <a:srgbClr val="FFC000"/>
                </a:solidFill>
                <a:latin typeface="Calibri"/>
                <a:ea typeface="Calibri"/>
                <a:cs typeface="Calibri"/>
                <a:sym typeface="Calibri"/>
              </a:rPr>
              <a:t>nálisis</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01" name="Google Shape;101;g72998214a1_0_7"/>
          <p:cNvPicPr preferRelativeResize="0"/>
          <p:nvPr/>
        </p:nvPicPr>
        <p:blipFill>
          <a:blip r:embed="rId4">
            <a:alphaModFix/>
          </a:blip>
          <a:stretch>
            <a:fillRect/>
          </a:stretch>
        </p:blipFill>
        <p:spPr>
          <a:xfrm>
            <a:off x="1454225" y="1212950"/>
            <a:ext cx="9882123" cy="5463275"/>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84d16fa106_0_5"/>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Densidad de comentarios</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07" name="Google Shape;107;g84d16fa106_0_5"/>
          <p:cNvSpPr txBox="1"/>
          <p:nvPr/>
        </p:nvSpPr>
        <p:spPr>
          <a:xfrm>
            <a:off x="1483450" y="1344525"/>
            <a:ext cx="8167200" cy="505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rgbClr val="073763"/>
                </a:solidFill>
                <a:highlight>
                  <a:srgbClr val="FFFFFF"/>
                </a:highlight>
                <a:latin typeface="Roboto"/>
                <a:ea typeface="Roboto"/>
                <a:cs typeface="Roboto"/>
                <a:sym typeface="Roboto"/>
              </a:rPr>
              <a:t>Archivo PHP</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lang="es-ES" sz="2400">
                <a:solidFill>
                  <a:srgbClr val="073763"/>
                </a:solidFill>
                <a:highlight>
                  <a:srgbClr val="FFFFFF"/>
                </a:highlight>
                <a:latin typeface="Roboto"/>
                <a:ea typeface="Roboto"/>
                <a:cs typeface="Roboto"/>
                <a:sym typeface="Roboto"/>
              </a:rPr>
              <a:t>SonarCloud</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lang="es-ES" sz="2400">
                <a:solidFill>
                  <a:schemeClr val="dk1"/>
                </a:solidFill>
                <a:highlight>
                  <a:schemeClr val="lt1"/>
                </a:highlight>
                <a:latin typeface="Roboto"/>
                <a:ea typeface="Roboto"/>
                <a:cs typeface="Roboto"/>
                <a:sym typeface="Roboto"/>
              </a:rPr>
              <a:t>Densidad de comentarios: 29%</a:t>
            </a:r>
            <a:endParaRPr sz="2400">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b="1" lang="es-ES" sz="2400">
                <a:solidFill>
                  <a:srgbClr val="073763"/>
                </a:solidFill>
                <a:highlight>
                  <a:schemeClr val="lt1"/>
                </a:highlight>
                <a:latin typeface="Roboto"/>
                <a:ea typeface="Roboto"/>
                <a:cs typeface="Roboto"/>
                <a:sym typeface="Roboto"/>
              </a:rPr>
              <a:t>Comparación con nuestro análisis</a:t>
            </a:r>
            <a:endParaRPr b="1" sz="2400">
              <a:solidFill>
                <a:srgbClr val="073763"/>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lang="es-ES" sz="2400">
                <a:highlight>
                  <a:schemeClr val="lt1"/>
                </a:highlight>
                <a:latin typeface="Roboto"/>
                <a:ea typeface="Roboto"/>
                <a:cs typeface="Roboto"/>
                <a:sym typeface="Roboto"/>
              </a:rPr>
              <a:t>Concuerda con los comentarios, las líneas</a:t>
            </a:r>
            <a:endParaRPr sz="2400">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rPr lang="es-ES" sz="2400">
                <a:highlight>
                  <a:schemeClr val="lt1"/>
                </a:highlight>
                <a:latin typeface="Roboto"/>
                <a:ea typeface="Roboto"/>
                <a:cs typeface="Roboto"/>
                <a:sym typeface="Roboto"/>
              </a:rPr>
              <a:t>de código, las líneas sin espacios.</a:t>
            </a:r>
            <a:endParaRPr sz="2400">
              <a:highlight>
                <a:schemeClr val="lt1"/>
              </a:highlight>
              <a:latin typeface="Roboto"/>
              <a:ea typeface="Roboto"/>
              <a:cs typeface="Roboto"/>
              <a:sym typeface="Roboto"/>
            </a:endParaRPr>
          </a:p>
        </p:txBody>
      </p:sp>
      <p:pic>
        <p:nvPicPr>
          <p:cNvPr id="108" name="Google Shape;108;g84d16fa106_0_5"/>
          <p:cNvPicPr preferRelativeResize="0"/>
          <p:nvPr/>
        </p:nvPicPr>
        <p:blipFill>
          <a:blip r:embed="rId4">
            <a:alphaModFix/>
          </a:blip>
          <a:stretch>
            <a:fillRect/>
          </a:stretch>
        </p:blipFill>
        <p:spPr>
          <a:xfrm>
            <a:off x="7419850" y="1344525"/>
            <a:ext cx="3774050" cy="3910525"/>
          </a:xfrm>
          <a:prstGeom prst="rect">
            <a:avLst/>
          </a:prstGeom>
          <a:noFill/>
          <a:ln cap="flat" cmpd="sng" w="9525">
            <a:solidFill>
              <a:srgbClr val="0000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g7f5f93fbe7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Tipos de Bugs</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114" name="Google Shape;114;g7f5f93fbe7_0_7"/>
          <p:cNvSpPr txBox="1"/>
          <p:nvPr/>
        </p:nvSpPr>
        <p:spPr>
          <a:xfrm>
            <a:off x="1401625" y="1234775"/>
            <a:ext cx="34995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rgbClr val="000000"/>
              </a:buClr>
              <a:buSzPts val="2400"/>
              <a:buFont typeface="Arial"/>
              <a:buNone/>
            </a:pPr>
            <a:r>
              <a:rPr lang="es-ES" sz="2400">
                <a:highlight>
                  <a:schemeClr val="lt1"/>
                </a:highlight>
                <a:latin typeface="Roboto"/>
                <a:ea typeface="Roboto"/>
                <a:cs typeface="Roboto"/>
                <a:sym typeface="Roboto"/>
              </a:rPr>
              <a:t>El </a:t>
            </a:r>
            <a:r>
              <a:rPr lang="es-ES" sz="2400">
                <a:highlight>
                  <a:schemeClr val="lt1"/>
                </a:highlight>
                <a:latin typeface="Roboto"/>
                <a:ea typeface="Roboto"/>
                <a:cs typeface="Roboto"/>
                <a:sym typeface="Roboto"/>
              </a:rPr>
              <a:t>código</a:t>
            </a:r>
            <a:r>
              <a:rPr lang="es-ES" sz="2400">
                <a:highlight>
                  <a:schemeClr val="lt1"/>
                </a:highlight>
                <a:latin typeface="Roboto"/>
                <a:ea typeface="Roboto"/>
                <a:cs typeface="Roboto"/>
                <a:sym typeface="Roboto"/>
              </a:rPr>
              <a:t> no tiene bugs.</a:t>
            </a:r>
            <a:endParaRPr i="0" sz="2400" u="none" cap="none" strike="noStrike">
              <a:highlight>
                <a:srgbClr val="FFFFFF"/>
              </a:highlight>
              <a:latin typeface="Roboto"/>
              <a:ea typeface="Roboto"/>
              <a:cs typeface="Roboto"/>
              <a:sym typeface="Roboto"/>
            </a:endParaRPr>
          </a:p>
          <a:p>
            <a:pPr indent="0" lvl="0" marL="0" marR="0" rtl="0" algn="just">
              <a:lnSpc>
                <a:spcPct val="100000"/>
              </a:lnSpc>
              <a:spcBef>
                <a:spcPts val="800"/>
              </a:spcBef>
              <a:spcAft>
                <a:spcPts val="0"/>
              </a:spcAft>
              <a:buClr>
                <a:srgbClr val="000000"/>
              </a:buClr>
              <a:buSzPts val="2400"/>
              <a:buFont typeface="Arial"/>
              <a:buNone/>
            </a:pPr>
            <a:r>
              <a:t/>
            </a:r>
            <a:endParaRPr b="1"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rgbClr val="001133"/>
                </a:solidFill>
                <a:highlight>
                  <a:srgbClr val="FFFFFF"/>
                </a:highlight>
                <a:latin typeface="Roboto"/>
                <a:ea typeface="Roboto"/>
                <a:cs typeface="Roboto"/>
                <a:sym typeface="Roboto"/>
              </a:rPr>
              <a:t> </a:t>
            </a:r>
            <a:endParaRPr b="0" i="0" sz="2400" u="none" cap="none" strike="noStrike">
              <a:solidFill>
                <a:srgbClr val="000000"/>
              </a:solidFill>
              <a:latin typeface="Roboto"/>
              <a:ea typeface="Roboto"/>
              <a:cs typeface="Roboto"/>
              <a:sym typeface="Roboto"/>
            </a:endParaRPr>
          </a:p>
        </p:txBody>
      </p:sp>
      <p:pic>
        <p:nvPicPr>
          <p:cNvPr id="115" name="Google Shape;115;g7f5f93fbe7_0_7"/>
          <p:cNvPicPr preferRelativeResize="0"/>
          <p:nvPr/>
        </p:nvPicPr>
        <p:blipFill rotWithShape="1">
          <a:blip r:embed="rId4">
            <a:alphaModFix/>
          </a:blip>
          <a:srcRect b="0" l="0" r="0" t="0"/>
          <a:stretch/>
        </p:blipFill>
        <p:spPr>
          <a:xfrm>
            <a:off x="9613900" y="707700"/>
            <a:ext cx="2306875" cy="1291850"/>
          </a:xfrm>
          <a:prstGeom prst="rect">
            <a:avLst/>
          </a:prstGeom>
          <a:noFill/>
          <a:ln>
            <a:noFill/>
          </a:ln>
        </p:spPr>
      </p:pic>
      <p:pic>
        <p:nvPicPr>
          <p:cNvPr id="116" name="Google Shape;116;g7f5f93fbe7_0_7"/>
          <p:cNvPicPr preferRelativeResize="0"/>
          <p:nvPr/>
        </p:nvPicPr>
        <p:blipFill>
          <a:blip r:embed="rId5">
            <a:alphaModFix/>
          </a:blip>
          <a:stretch>
            <a:fillRect/>
          </a:stretch>
        </p:blipFill>
        <p:spPr>
          <a:xfrm>
            <a:off x="1473475" y="2673717"/>
            <a:ext cx="6177150" cy="2363208"/>
          </a:xfrm>
          <a:prstGeom prst="rect">
            <a:avLst/>
          </a:prstGeom>
          <a:noFill/>
          <a:ln>
            <a:noFill/>
          </a:ln>
          <a:effectLst>
            <a:outerShdw blurRad="28575" rotWithShape="0" algn="bl" dist="19050">
              <a:srgbClr val="FF0000"/>
            </a:outerShdw>
          </a:effectLst>
        </p:spPr>
      </p:pic>
      <p:pic>
        <p:nvPicPr>
          <p:cNvPr id="117" name="Google Shape;117;g7f5f93fbe7_0_7"/>
          <p:cNvPicPr preferRelativeResize="0"/>
          <p:nvPr/>
        </p:nvPicPr>
        <p:blipFill>
          <a:blip r:embed="rId6">
            <a:alphaModFix/>
          </a:blip>
          <a:stretch>
            <a:fillRect/>
          </a:stretch>
        </p:blipFill>
        <p:spPr>
          <a:xfrm>
            <a:off x="7850100" y="2673725"/>
            <a:ext cx="4043069" cy="2363200"/>
          </a:xfrm>
          <a:prstGeom prst="rect">
            <a:avLst/>
          </a:prstGeom>
          <a:noFill/>
          <a:ln>
            <a:noFill/>
          </a:ln>
          <a:effectLst>
            <a:outerShdw blurRad="28575" rotWithShape="0" algn="bl" dist="19050">
              <a:srgbClr val="FF0000"/>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77306ec864_2_3"/>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Tipos de  “Code Smell”</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23" name="Google Shape;123;g77306ec864_2_3"/>
          <p:cNvPicPr preferRelativeResize="0"/>
          <p:nvPr/>
        </p:nvPicPr>
        <p:blipFill rotWithShape="1">
          <a:blip r:embed="rId4">
            <a:alphaModFix/>
          </a:blip>
          <a:srcRect b="0" l="0" r="0" t="0"/>
          <a:stretch/>
        </p:blipFill>
        <p:spPr>
          <a:xfrm>
            <a:off x="9719875" y="475850"/>
            <a:ext cx="2306875" cy="1291850"/>
          </a:xfrm>
          <a:prstGeom prst="rect">
            <a:avLst/>
          </a:prstGeom>
          <a:noFill/>
          <a:ln>
            <a:noFill/>
          </a:ln>
        </p:spPr>
      </p:pic>
      <p:sp>
        <p:nvSpPr>
          <p:cNvPr id="124" name="Google Shape;124;g77306ec864_2_3"/>
          <p:cNvSpPr txBox="1"/>
          <p:nvPr/>
        </p:nvSpPr>
        <p:spPr>
          <a:xfrm>
            <a:off x="1536850" y="1321075"/>
            <a:ext cx="8444700" cy="51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ES" sz="2200">
                <a:highlight>
                  <a:schemeClr val="lt1"/>
                </a:highlight>
                <a:latin typeface="Roboto"/>
                <a:ea typeface="Roboto"/>
                <a:cs typeface="Roboto"/>
                <a:sym typeface="Roboto"/>
              </a:rPr>
              <a:t>Se encontraron dos Code Smell</a:t>
            </a:r>
            <a:endParaRPr b="1" i="0" sz="2200" u="none" cap="none" strike="noStrike">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25" name="Google Shape;125;g77306ec864_2_3"/>
          <p:cNvPicPr preferRelativeResize="0"/>
          <p:nvPr/>
        </p:nvPicPr>
        <p:blipFill>
          <a:blip r:embed="rId5">
            <a:alphaModFix/>
          </a:blip>
          <a:stretch>
            <a:fillRect/>
          </a:stretch>
        </p:blipFill>
        <p:spPr>
          <a:xfrm>
            <a:off x="1552563" y="2108425"/>
            <a:ext cx="9305925" cy="1400175"/>
          </a:xfrm>
          <a:prstGeom prst="rect">
            <a:avLst/>
          </a:prstGeom>
          <a:noFill/>
          <a:ln>
            <a:noFill/>
          </a:ln>
        </p:spPr>
      </p:pic>
      <p:pic>
        <p:nvPicPr>
          <p:cNvPr id="126" name="Google Shape;126;g77306ec864_2_3"/>
          <p:cNvPicPr preferRelativeResize="0"/>
          <p:nvPr/>
        </p:nvPicPr>
        <p:blipFill>
          <a:blip r:embed="rId6">
            <a:alphaModFix/>
          </a:blip>
          <a:stretch>
            <a:fillRect/>
          </a:stretch>
        </p:blipFill>
        <p:spPr>
          <a:xfrm>
            <a:off x="1443025" y="3849325"/>
            <a:ext cx="9525000" cy="16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g84d16fa106_0_19"/>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Tipos de  “Code Smell”</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32" name="Google Shape;132;g84d16fa106_0_19"/>
          <p:cNvPicPr preferRelativeResize="0"/>
          <p:nvPr/>
        </p:nvPicPr>
        <p:blipFill rotWithShape="1">
          <a:blip r:embed="rId4">
            <a:alphaModFix/>
          </a:blip>
          <a:srcRect b="0" l="0" r="0" t="0"/>
          <a:stretch/>
        </p:blipFill>
        <p:spPr>
          <a:xfrm>
            <a:off x="9719875" y="475850"/>
            <a:ext cx="2306875" cy="1291850"/>
          </a:xfrm>
          <a:prstGeom prst="rect">
            <a:avLst/>
          </a:prstGeom>
          <a:noFill/>
          <a:ln>
            <a:noFill/>
          </a:ln>
        </p:spPr>
      </p:pic>
      <p:sp>
        <p:nvSpPr>
          <p:cNvPr id="133" name="Google Shape;133;g84d16fa106_0_19"/>
          <p:cNvSpPr txBox="1"/>
          <p:nvPr/>
        </p:nvSpPr>
        <p:spPr>
          <a:xfrm>
            <a:off x="1536850" y="1321075"/>
            <a:ext cx="8444700" cy="5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ES" sz="2200">
                <a:highlight>
                  <a:schemeClr val="lt1"/>
                </a:highlight>
                <a:latin typeface="Roboto"/>
                <a:ea typeface="Roboto"/>
                <a:cs typeface="Roboto"/>
                <a:sym typeface="Roboto"/>
              </a:rPr>
              <a:t>Code Smell N° 1</a:t>
            </a:r>
            <a:endParaRPr b="1" i="0" sz="2200" u="none" cap="none" strike="noStrike">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34" name="Google Shape;134;g84d16fa106_0_19"/>
          <p:cNvPicPr preferRelativeResize="0"/>
          <p:nvPr/>
        </p:nvPicPr>
        <p:blipFill rotWithShape="1">
          <a:blip r:embed="rId5">
            <a:alphaModFix/>
          </a:blip>
          <a:srcRect b="0" l="9477" r="0" t="0"/>
          <a:stretch/>
        </p:blipFill>
        <p:spPr>
          <a:xfrm>
            <a:off x="1756299" y="2209125"/>
            <a:ext cx="7889100" cy="952500"/>
          </a:xfrm>
          <a:prstGeom prst="rect">
            <a:avLst/>
          </a:prstGeom>
          <a:noFill/>
          <a:ln>
            <a:noFill/>
          </a:ln>
        </p:spPr>
      </p:pic>
      <p:sp>
        <p:nvSpPr>
          <p:cNvPr id="135" name="Google Shape;135;g84d16fa106_0_19"/>
          <p:cNvSpPr txBox="1"/>
          <p:nvPr/>
        </p:nvSpPr>
        <p:spPr>
          <a:xfrm>
            <a:off x="1536850" y="3464975"/>
            <a:ext cx="8444700" cy="5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s-ES" sz="2200">
                <a:highlight>
                  <a:schemeClr val="lt1"/>
                </a:highlight>
                <a:latin typeface="Roboto"/>
                <a:ea typeface="Roboto"/>
                <a:cs typeface="Roboto"/>
                <a:sym typeface="Roboto"/>
              </a:rPr>
              <a:t>Code Smell N° 2</a:t>
            </a:r>
            <a:endParaRPr b="1" i="0" sz="2200" u="none" cap="none" strike="noStrike">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p:txBody>
      </p:sp>
      <p:pic>
        <p:nvPicPr>
          <p:cNvPr id="136" name="Google Shape;136;g84d16fa106_0_19"/>
          <p:cNvPicPr preferRelativeResize="0"/>
          <p:nvPr/>
        </p:nvPicPr>
        <p:blipFill>
          <a:blip r:embed="rId6">
            <a:alphaModFix/>
          </a:blip>
          <a:stretch>
            <a:fillRect/>
          </a:stretch>
        </p:blipFill>
        <p:spPr>
          <a:xfrm>
            <a:off x="1756300" y="4353025"/>
            <a:ext cx="777240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7fa7f88558_0_28"/>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Recomendaciones</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cxnSp>
        <p:nvCxnSpPr>
          <p:cNvPr id="142" name="Google Shape;142;g7fa7f88558_0_28"/>
          <p:cNvCxnSpPr>
            <a:stCxn id="143" idx="2"/>
          </p:cNvCxnSpPr>
          <p:nvPr/>
        </p:nvCxnSpPr>
        <p:spPr>
          <a:xfrm rot="10800000">
            <a:off x="2783151" y="6155479"/>
            <a:ext cx="2400600" cy="0"/>
          </a:xfrm>
          <a:prstGeom prst="straightConnector1">
            <a:avLst/>
          </a:prstGeom>
          <a:noFill/>
          <a:ln cap="flat" cmpd="sng" w="28575">
            <a:solidFill>
              <a:srgbClr val="FFFFFF"/>
            </a:solidFill>
            <a:prstDash val="solid"/>
            <a:round/>
            <a:headEnd len="sm" w="sm" type="none"/>
            <a:tailEnd len="med" w="med" type="stealth"/>
          </a:ln>
        </p:spPr>
      </p:cxnSp>
      <p:sp>
        <p:nvSpPr>
          <p:cNvPr id="144" name="Google Shape;144;g7fa7f88558_0_28"/>
          <p:cNvSpPr txBox="1"/>
          <p:nvPr/>
        </p:nvSpPr>
        <p:spPr>
          <a:xfrm>
            <a:off x="7769475" y="2568875"/>
            <a:ext cx="1140300" cy="40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800"/>
              <a:buFont typeface="Arial"/>
              <a:buNone/>
            </a:pPr>
            <a:r>
              <a:rPr b="0" i="0" lang="es-ES" sz="21800" u="none" cap="none" strike="noStrike">
                <a:solidFill>
                  <a:srgbClr val="FFFFFF"/>
                </a:solidFill>
                <a:latin typeface="Arial"/>
                <a:ea typeface="Arial"/>
                <a:cs typeface="Arial"/>
                <a:sym typeface="Arial"/>
              </a:rPr>
              <a:t>}</a:t>
            </a:r>
            <a:endParaRPr b="0" i="0" sz="21800" u="none" cap="none" strike="noStrike">
              <a:solidFill>
                <a:srgbClr val="FFFFFF"/>
              </a:solidFill>
              <a:latin typeface="Arial"/>
              <a:ea typeface="Arial"/>
              <a:cs typeface="Arial"/>
              <a:sym typeface="Arial"/>
            </a:endParaRPr>
          </a:p>
        </p:txBody>
      </p:sp>
      <p:sp>
        <p:nvSpPr>
          <p:cNvPr id="145" name="Google Shape;145;g7fa7f88558_0_28"/>
          <p:cNvSpPr txBox="1"/>
          <p:nvPr/>
        </p:nvSpPr>
        <p:spPr>
          <a:xfrm>
            <a:off x="1470750" y="1362975"/>
            <a:ext cx="8571300" cy="52761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ES" sz="2400"/>
              <a:t>Colocar comentarios en el propio código para desorientaciones cuando se tenga que leer funciones más complejas que uno haya creado. Además, si un tercero tiene que acceder al código, los comentarios le facilitarán la tarea.</a:t>
            </a:r>
            <a:endParaRPr sz="2400"/>
          </a:p>
          <a:p>
            <a:pPr indent="0" lvl="0" marL="457200" rtl="0" algn="just">
              <a:spcBef>
                <a:spcPts val="0"/>
              </a:spcBef>
              <a:spcAft>
                <a:spcPts val="0"/>
              </a:spcAft>
              <a:buNone/>
            </a:pPr>
            <a:r>
              <a:t/>
            </a:r>
            <a:endParaRPr sz="2400"/>
          </a:p>
          <a:p>
            <a:pPr indent="-381000" lvl="0" marL="457200" rtl="0" algn="just">
              <a:spcBef>
                <a:spcPts val="0"/>
              </a:spcBef>
              <a:spcAft>
                <a:spcPts val="0"/>
              </a:spcAft>
              <a:buSzPts val="2400"/>
              <a:buChar char="●"/>
            </a:pPr>
            <a:r>
              <a:rPr lang="es-ES" sz="2400"/>
              <a:t>Tratar de evitar la construcción de código complejo siempre que sea posible. Así, se encontrarán menos bugs y se ahorrá tiempo en solucionar errores. El objetivo debería ser el de escribir código funcional.</a:t>
            </a:r>
            <a:endParaRPr sz="2400"/>
          </a:p>
          <a:p>
            <a:pPr indent="0" lvl="0" marL="457200" rtl="0" algn="just">
              <a:spcBef>
                <a:spcPts val="0"/>
              </a:spcBef>
              <a:spcAft>
                <a:spcPts val="0"/>
              </a:spcAft>
              <a:buNone/>
            </a:pPr>
            <a:r>
              <a:t/>
            </a:r>
            <a:endParaRPr sz="2400"/>
          </a:p>
          <a:p>
            <a:pPr indent="-381000" lvl="0" marL="457200" rtl="0" algn="just">
              <a:spcBef>
                <a:spcPts val="0"/>
              </a:spcBef>
              <a:spcAft>
                <a:spcPts val="0"/>
              </a:spcAft>
              <a:buSzPts val="2400"/>
              <a:buChar char="●"/>
            </a:pPr>
            <a:r>
              <a:rPr lang="es-ES" sz="2400"/>
              <a:t>Testear para comprobar que todo esté bien ya que encontrar un error a tiempo y solucionarlo evitará problemas en el futuro.</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2020-01-24T20:50:22Z</dcterms:created>
  <dc:creator>Emilia Ines Sandoval Garcia</dc:creator>
</cp:coreProperties>
</file>