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U52GIxcXG4JRJDyyJMFqz4HU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306ec864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77306ec864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4d16fa10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84d16fa10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7e670269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77e6702698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fa7f8855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7fa7f8855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7e670269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77e6702698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e670269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77e6702698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e6702698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77e6702698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e670269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7e670269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7e670269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77e670269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2998214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72998214a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e670269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77e670269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d16fa10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84d16fa10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f5f93fbe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7f5f93fbe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25.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22.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1.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g77306ec864_2_3"/>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lt1"/>
                </a:solidFill>
                <a:latin typeface="Calibri"/>
                <a:ea typeface="Calibri"/>
                <a:cs typeface="Calibri"/>
                <a:sym typeface="Calibri"/>
              </a:rPr>
              <a:t>Tipos de  “Code Smell”</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46" name="Google Shape;146;g77306ec864_2_3"/>
          <p:cNvPicPr preferRelativeResize="0"/>
          <p:nvPr/>
        </p:nvPicPr>
        <p:blipFill rotWithShape="1">
          <a:blip r:embed="rId4">
            <a:alphaModFix/>
          </a:blip>
          <a:srcRect b="0" l="0" r="0" t="0"/>
          <a:stretch/>
        </p:blipFill>
        <p:spPr>
          <a:xfrm>
            <a:off x="9719875" y="475850"/>
            <a:ext cx="2306875" cy="1291850"/>
          </a:xfrm>
          <a:prstGeom prst="rect">
            <a:avLst/>
          </a:prstGeom>
          <a:noFill/>
          <a:ln>
            <a:noFill/>
          </a:ln>
        </p:spPr>
      </p:pic>
      <p:sp>
        <p:nvSpPr>
          <p:cNvPr id="147" name="Google Shape;147;g77306ec864_2_3"/>
          <p:cNvSpPr txBox="1"/>
          <p:nvPr/>
        </p:nvSpPr>
        <p:spPr>
          <a:xfrm>
            <a:off x="1536850" y="1321075"/>
            <a:ext cx="8444700" cy="51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ES" sz="2200" u="none" cap="none" strike="noStrike">
                <a:solidFill>
                  <a:srgbClr val="000000"/>
                </a:solidFill>
                <a:highlight>
                  <a:schemeClr val="lt1"/>
                </a:highlight>
                <a:latin typeface="Roboto"/>
                <a:ea typeface="Roboto"/>
                <a:cs typeface="Roboto"/>
                <a:sym typeface="Roboto"/>
              </a:rPr>
              <a:t>Se encontraron dos Code Smell en el archivo php</a:t>
            </a:r>
            <a:endParaRPr b="1" i="0" sz="2200" u="none" cap="none" strike="noStrike">
              <a:solidFill>
                <a:srgbClr val="000000"/>
              </a:solidFill>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id="148" name="Google Shape;148;g77306ec864_2_3"/>
          <p:cNvPicPr preferRelativeResize="0"/>
          <p:nvPr/>
        </p:nvPicPr>
        <p:blipFill rotWithShape="1">
          <a:blip r:embed="rId5">
            <a:alphaModFix/>
          </a:blip>
          <a:srcRect b="0" l="0" r="0" t="0"/>
          <a:stretch/>
        </p:blipFill>
        <p:spPr>
          <a:xfrm>
            <a:off x="1552563" y="2108425"/>
            <a:ext cx="9305925" cy="1400175"/>
          </a:xfrm>
          <a:prstGeom prst="rect">
            <a:avLst/>
          </a:prstGeom>
          <a:noFill/>
          <a:ln>
            <a:noFill/>
          </a:ln>
        </p:spPr>
      </p:pic>
      <p:pic>
        <p:nvPicPr>
          <p:cNvPr id="149" name="Google Shape;149;g77306ec864_2_3"/>
          <p:cNvPicPr preferRelativeResize="0"/>
          <p:nvPr/>
        </p:nvPicPr>
        <p:blipFill>
          <a:blip r:embed="rId6">
            <a:alphaModFix/>
          </a:blip>
          <a:stretch>
            <a:fillRect/>
          </a:stretch>
        </p:blipFill>
        <p:spPr>
          <a:xfrm>
            <a:off x="1462088" y="4089838"/>
            <a:ext cx="9486900"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84d16fa106_0_19"/>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lt1"/>
                </a:solidFill>
                <a:latin typeface="Calibri"/>
                <a:ea typeface="Calibri"/>
                <a:cs typeface="Calibri"/>
                <a:sym typeface="Calibri"/>
              </a:rPr>
              <a:t>Tipos de  “Code Smell”</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55" name="Google Shape;155;g84d16fa106_0_19"/>
          <p:cNvPicPr preferRelativeResize="0"/>
          <p:nvPr/>
        </p:nvPicPr>
        <p:blipFill rotWithShape="1">
          <a:blip r:embed="rId4">
            <a:alphaModFix/>
          </a:blip>
          <a:srcRect b="0" l="0" r="0" t="0"/>
          <a:stretch/>
        </p:blipFill>
        <p:spPr>
          <a:xfrm>
            <a:off x="9719875" y="475850"/>
            <a:ext cx="2306875" cy="1291850"/>
          </a:xfrm>
          <a:prstGeom prst="rect">
            <a:avLst/>
          </a:prstGeom>
          <a:noFill/>
          <a:ln>
            <a:noFill/>
          </a:ln>
        </p:spPr>
      </p:pic>
      <p:sp>
        <p:nvSpPr>
          <p:cNvPr id="156" name="Google Shape;156;g84d16fa106_0_19"/>
          <p:cNvSpPr txBox="1"/>
          <p:nvPr/>
        </p:nvSpPr>
        <p:spPr>
          <a:xfrm>
            <a:off x="1536850" y="1321075"/>
            <a:ext cx="8444700" cy="5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ES" sz="2200" u="none" cap="none" strike="noStrike">
                <a:solidFill>
                  <a:srgbClr val="000000"/>
                </a:solidFill>
                <a:highlight>
                  <a:schemeClr val="lt1"/>
                </a:highlight>
                <a:latin typeface="Roboto"/>
                <a:ea typeface="Roboto"/>
                <a:cs typeface="Roboto"/>
                <a:sym typeface="Roboto"/>
              </a:rPr>
              <a:t>Code Smell N° 1</a:t>
            </a:r>
            <a:endParaRPr b="1" i="0" sz="2200" u="none" cap="none" strike="noStrike">
              <a:solidFill>
                <a:srgbClr val="000000"/>
              </a:solidFill>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id="157" name="Google Shape;157;g84d16fa106_0_19"/>
          <p:cNvPicPr preferRelativeResize="0"/>
          <p:nvPr/>
        </p:nvPicPr>
        <p:blipFill rotWithShape="1">
          <a:blip r:embed="rId5">
            <a:alphaModFix/>
          </a:blip>
          <a:srcRect b="0" l="9477" r="0" t="0"/>
          <a:stretch/>
        </p:blipFill>
        <p:spPr>
          <a:xfrm>
            <a:off x="1756299" y="2209125"/>
            <a:ext cx="7889100" cy="952500"/>
          </a:xfrm>
          <a:prstGeom prst="rect">
            <a:avLst/>
          </a:prstGeom>
          <a:noFill/>
          <a:ln>
            <a:noFill/>
          </a:ln>
        </p:spPr>
      </p:pic>
      <p:sp>
        <p:nvSpPr>
          <p:cNvPr id="158" name="Google Shape;158;g84d16fa106_0_19"/>
          <p:cNvSpPr txBox="1"/>
          <p:nvPr/>
        </p:nvSpPr>
        <p:spPr>
          <a:xfrm>
            <a:off x="1536850" y="3464975"/>
            <a:ext cx="8444700" cy="5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ES" sz="2200" u="none" cap="none" strike="noStrike">
                <a:solidFill>
                  <a:srgbClr val="000000"/>
                </a:solidFill>
                <a:highlight>
                  <a:schemeClr val="lt1"/>
                </a:highlight>
                <a:latin typeface="Roboto"/>
                <a:ea typeface="Roboto"/>
                <a:cs typeface="Roboto"/>
                <a:sym typeface="Roboto"/>
              </a:rPr>
              <a:t>Code Smell N° 2</a:t>
            </a:r>
            <a:endParaRPr b="1" i="0" sz="2200" u="none" cap="none" strike="noStrike">
              <a:solidFill>
                <a:srgbClr val="000000"/>
              </a:solidFill>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id="159" name="Google Shape;159;g84d16fa106_0_19"/>
          <p:cNvPicPr preferRelativeResize="0"/>
          <p:nvPr/>
        </p:nvPicPr>
        <p:blipFill rotWithShape="1">
          <a:blip r:embed="rId6">
            <a:alphaModFix/>
          </a:blip>
          <a:srcRect b="0" l="0" r="0" t="0"/>
          <a:stretch/>
        </p:blipFill>
        <p:spPr>
          <a:xfrm>
            <a:off x="1756300" y="4353025"/>
            <a:ext cx="7772400"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77e6702698_0_4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Recomendaciones de SonarQube</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65" name="Google Shape;165;g77e6702698_0_42"/>
          <p:cNvPicPr preferRelativeResize="0"/>
          <p:nvPr/>
        </p:nvPicPr>
        <p:blipFill rotWithShape="1">
          <a:blip r:embed="rId4">
            <a:alphaModFix/>
          </a:blip>
          <a:srcRect b="0" l="0" r="0" t="0"/>
          <a:stretch/>
        </p:blipFill>
        <p:spPr>
          <a:xfrm>
            <a:off x="9719875" y="475850"/>
            <a:ext cx="2306875" cy="1291850"/>
          </a:xfrm>
          <a:prstGeom prst="rect">
            <a:avLst/>
          </a:prstGeom>
          <a:noFill/>
          <a:ln>
            <a:noFill/>
          </a:ln>
        </p:spPr>
      </p:pic>
      <p:sp>
        <p:nvSpPr>
          <p:cNvPr id="166" name="Google Shape;166;g77e6702698_0_42"/>
          <p:cNvSpPr txBox="1"/>
          <p:nvPr/>
        </p:nvSpPr>
        <p:spPr>
          <a:xfrm>
            <a:off x="1536850" y="1321075"/>
            <a:ext cx="5106300" cy="50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s-ES" sz="2200">
                <a:solidFill>
                  <a:srgbClr val="073763"/>
                </a:solidFill>
                <a:highlight>
                  <a:schemeClr val="lt1"/>
                </a:highlight>
                <a:latin typeface="Roboto"/>
                <a:ea typeface="Roboto"/>
                <a:cs typeface="Roboto"/>
                <a:sym typeface="Roboto"/>
              </a:rPr>
              <a:t>Archivo PHP</a:t>
            </a:r>
            <a:endParaRPr b="1" sz="2200">
              <a:solidFill>
                <a:srgbClr val="073763"/>
              </a:solidFill>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sz="2400">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rPr lang="es-ES" sz="2400">
                <a:latin typeface="Roboto"/>
                <a:ea typeface="Roboto"/>
                <a:cs typeface="Roboto"/>
                <a:sym typeface="Roboto"/>
              </a:rPr>
              <a:t>Crear variables para evitar el código duplicado.</a:t>
            </a:r>
            <a:endParaRPr sz="2400">
              <a:latin typeface="Roboto"/>
              <a:ea typeface="Roboto"/>
              <a:cs typeface="Roboto"/>
              <a:sym typeface="Roboto"/>
            </a:endParaRPr>
          </a:p>
        </p:txBody>
      </p:sp>
      <p:pic>
        <p:nvPicPr>
          <p:cNvPr id="167" name="Google Shape;167;g77e6702698_0_42"/>
          <p:cNvPicPr preferRelativeResize="0"/>
          <p:nvPr/>
        </p:nvPicPr>
        <p:blipFill>
          <a:blip r:embed="rId5">
            <a:alphaModFix/>
          </a:blip>
          <a:stretch>
            <a:fillRect/>
          </a:stretch>
        </p:blipFill>
        <p:spPr>
          <a:xfrm>
            <a:off x="6791900" y="1767700"/>
            <a:ext cx="4815175" cy="43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7fa7f88558_0_28"/>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Correcciones archivo PHP</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cxnSp>
        <p:nvCxnSpPr>
          <p:cNvPr id="173" name="Google Shape;173;g7fa7f88558_0_28"/>
          <p:cNvCxnSpPr/>
          <p:nvPr/>
        </p:nvCxnSpPr>
        <p:spPr>
          <a:xfrm rot="10800000">
            <a:off x="2783151" y="6155479"/>
            <a:ext cx="2400600" cy="0"/>
          </a:xfrm>
          <a:prstGeom prst="straightConnector1">
            <a:avLst/>
          </a:prstGeom>
          <a:noFill/>
          <a:ln cap="flat" cmpd="sng" w="28575">
            <a:solidFill>
              <a:srgbClr val="FFFFFF"/>
            </a:solidFill>
            <a:prstDash val="solid"/>
            <a:round/>
            <a:headEnd len="sm" w="sm" type="none"/>
            <a:tailEnd len="med" w="med" type="stealth"/>
          </a:ln>
        </p:spPr>
      </p:cxnSp>
      <p:sp>
        <p:nvSpPr>
          <p:cNvPr id="174" name="Google Shape;174;g7fa7f88558_0_28"/>
          <p:cNvSpPr txBox="1"/>
          <p:nvPr/>
        </p:nvSpPr>
        <p:spPr>
          <a:xfrm>
            <a:off x="1417350" y="1454225"/>
            <a:ext cx="8497800" cy="16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ES" sz="2400">
                <a:solidFill>
                  <a:schemeClr val="dk1"/>
                </a:solidFill>
                <a:highlight>
                  <a:schemeClr val="lt1"/>
                </a:highlight>
                <a:latin typeface="Roboto"/>
                <a:ea typeface="Roboto"/>
                <a:cs typeface="Roboto"/>
                <a:sym typeface="Roboto"/>
              </a:rPr>
              <a:t>Se agregaron dos variables (dos </a:t>
            </a:r>
            <a:r>
              <a:rPr lang="es-ES" sz="2400">
                <a:solidFill>
                  <a:schemeClr val="dk1"/>
                </a:solidFill>
                <a:highlight>
                  <a:schemeClr val="lt1"/>
                </a:highlight>
                <a:latin typeface="Roboto"/>
                <a:ea typeface="Roboto"/>
                <a:cs typeface="Roboto"/>
                <a:sym typeface="Roboto"/>
              </a:rPr>
              <a:t>líneas</a:t>
            </a:r>
            <a:r>
              <a:rPr lang="es-ES" sz="2400">
                <a:solidFill>
                  <a:schemeClr val="dk1"/>
                </a:solidFill>
                <a:highlight>
                  <a:schemeClr val="lt1"/>
                </a:highlight>
                <a:latin typeface="Roboto"/>
                <a:ea typeface="Roboto"/>
                <a:cs typeface="Roboto"/>
                <a:sym typeface="Roboto"/>
              </a:rPr>
              <a:t> de </a:t>
            </a:r>
            <a:r>
              <a:rPr lang="es-ES" sz="2400">
                <a:solidFill>
                  <a:schemeClr val="dk1"/>
                </a:solidFill>
                <a:highlight>
                  <a:schemeClr val="lt1"/>
                </a:highlight>
                <a:latin typeface="Roboto"/>
                <a:ea typeface="Roboto"/>
                <a:cs typeface="Roboto"/>
                <a:sym typeface="Roboto"/>
              </a:rPr>
              <a:t>código</a:t>
            </a:r>
            <a:r>
              <a:rPr lang="es-ES" sz="2400">
                <a:solidFill>
                  <a:schemeClr val="dk1"/>
                </a:solidFill>
                <a:highlight>
                  <a:schemeClr val="lt1"/>
                </a:highlight>
                <a:latin typeface="Roboto"/>
                <a:ea typeface="Roboto"/>
                <a:cs typeface="Roboto"/>
                <a:sym typeface="Roboto"/>
              </a:rPr>
              <a:t>) que almacenan el String que se repite en el </a:t>
            </a:r>
            <a:r>
              <a:rPr lang="es-ES" sz="2400">
                <a:solidFill>
                  <a:schemeClr val="dk1"/>
                </a:solidFill>
                <a:highlight>
                  <a:schemeClr val="lt1"/>
                </a:highlight>
                <a:latin typeface="Roboto"/>
                <a:ea typeface="Roboto"/>
                <a:cs typeface="Roboto"/>
                <a:sym typeface="Roboto"/>
              </a:rPr>
              <a:t>código</a:t>
            </a:r>
            <a:r>
              <a:rPr lang="es-ES" sz="2400">
                <a:solidFill>
                  <a:schemeClr val="dk1"/>
                </a:solidFill>
                <a:highlight>
                  <a:schemeClr val="lt1"/>
                </a:highlight>
                <a:latin typeface="Roboto"/>
                <a:ea typeface="Roboto"/>
                <a:cs typeface="Roboto"/>
                <a:sym typeface="Roboto"/>
              </a:rPr>
              <a:t>.</a:t>
            </a:r>
            <a:endParaRPr b="0" i="0" sz="2400" u="none" cap="none" strike="noStrike">
              <a:solidFill>
                <a:srgbClr val="000000"/>
              </a:solidFill>
              <a:highlight>
                <a:schemeClr val="lt1"/>
              </a:highlight>
              <a:latin typeface="Roboto"/>
              <a:ea typeface="Roboto"/>
              <a:cs typeface="Roboto"/>
              <a:sym typeface="Roboto"/>
            </a:endParaRPr>
          </a:p>
        </p:txBody>
      </p:sp>
      <p:pic>
        <p:nvPicPr>
          <p:cNvPr id="175" name="Google Shape;175;g7fa7f88558_0_28"/>
          <p:cNvPicPr preferRelativeResize="0"/>
          <p:nvPr/>
        </p:nvPicPr>
        <p:blipFill>
          <a:blip r:embed="rId4">
            <a:alphaModFix/>
          </a:blip>
          <a:stretch>
            <a:fillRect/>
          </a:stretch>
        </p:blipFill>
        <p:spPr>
          <a:xfrm>
            <a:off x="1614200" y="2992913"/>
            <a:ext cx="5552138" cy="87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77e6702698_0_7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Análisis</a:t>
            </a:r>
            <a:r>
              <a:rPr b="1" lang="es-ES" sz="3200">
                <a:solidFill>
                  <a:srgbClr val="FFC000"/>
                </a:solidFill>
                <a:latin typeface="Calibri"/>
                <a:ea typeface="Calibri"/>
                <a:cs typeface="Calibri"/>
                <a:sym typeface="Calibri"/>
              </a:rPr>
              <a:t> del</a:t>
            </a:r>
            <a:r>
              <a:rPr b="1" lang="es-ES" sz="3200">
                <a:solidFill>
                  <a:srgbClr val="FFC000"/>
                </a:solidFill>
                <a:latin typeface="Calibri"/>
                <a:ea typeface="Calibri"/>
                <a:cs typeface="Calibri"/>
                <a:sym typeface="Calibri"/>
              </a:rPr>
              <a:t> proyecto corregido</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cxnSp>
        <p:nvCxnSpPr>
          <p:cNvPr id="181" name="Google Shape;181;g77e6702698_0_72"/>
          <p:cNvCxnSpPr/>
          <p:nvPr/>
        </p:nvCxnSpPr>
        <p:spPr>
          <a:xfrm rot="10800000">
            <a:off x="2783151" y="6155479"/>
            <a:ext cx="2400600" cy="0"/>
          </a:xfrm>
          <a:prstGeom prst="straightConnector1">
            <a:avLst/>
          </a:prstGeom>
          <a:noFill/>
          <a:ln cap="flat" cmpd="sng" w="28575">
            <a:solidFill>
              <a:srgbClr val="FFFFFF"/>
            </a:solidFill>
            <a:prstDash val="solid"/>
            <a:round/>
            <a:headEnd len="sm" w="sm" type="none"/>
            <a:tailEnd len="med" w="med" type="stealth"/>
          </a:ln>
        </p:spPr>
      </p:cxnSp>
      <p:sp>
        <p:nvSpPr>
          <p:cNvPr id="182" name="Google Shape;182;g77e6702698_0_72"/>
          <p:cNvSpPr txBox="1"/>
          <p:nvPr/>
        </p:nvSpPr>
        <p:spPr>
          <a:xfrm>
            <a:off x="7769475" y="2568875"/>
            <a:ext cx="1140300" cy="40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800"/>
              <a:buFont typeface="Arial"/>
              <a:buNone/>
            </a:pPr>
            <a:r>
              <a:rPr b="0" i="0" lang="es-ES" sz="21800" u="none" cap="none" strike="noStrike">
                <a:solidFill>
                  <a:srgbClr val="FFFFFF"/>
                </a:solidFill>
                <a:latin typeface="Arial"/>
                <a:ea typeface="Arial"/>
                <a:cs typeface="Arial"/>
                <a:sym typeface="Arial"/>
              </a:rPr>
              <a:t>}</a:t>
            </a:r>
            <a:endParaRPr b="0" i="0" sz="21800" u="none" cap="none" strike="noStrike">
              <a:solidFill>
                <a:srgbClr val="FFFFFF"/>
              </a:solidFill>
              <a:latin typeface="Arial"/>
              <a:ea typeface="Arial"/>
              <a:cs typeface="Arial"/>
              <a:sym typeface="Arial"/>
            </a:endParaRPr>
          </a:p>
        </p:txBody>
      </p:sp>
      <p:pic>
        <p:nvPicPr>
          <p:cNvPr id="183" name="Google Shape;183;g77e6702698_0_72"/>
          <p:cNvPicPr preferRelativeResize="0"/>
          <p:nvPr/>
        </p:nvPicPr>
        <p:blipFill>
          <a:blip r:embed="rId4">
            <a:alphaModFix/>
          </a:blip>
          <a:stretch>
            <a:fillRect/>
          </a:stretch>
        </p:blipFill>
        <p:spPr>
          <a:xfrm>
            <a:off x="1445100" y="1279050"/>
            <a:ext cx="10172175" cy="516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g77e6702698_0_63"/>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Correcciones al proyecto</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pic>
        <p:nvPicPr>
          <p:cNvPr id="189" name="Google Shape;189;g77e6702698_0_63"/>
          <p:cNvPicPr preferRelativeResize="0"/>
          <p:nvPr/>
        </p:nvPicPr>
        <p:blipFill>
          <a:blip r:embed="rId4">
            <a:alphaModFix/>
          </a:blip>
          <a:stretch>
            <a:fillRect/>
          </a:stretch>
        </p:blipFill>
        <p:spPr>
          <a:xfrm>
            <a:off x="1305500" y="1491550"/>
            <a:ext cx="8180024" cy="1879600"/>
          </a:xfrm>
          <a:prstGeom prst="rect">
            <a:avLst/>
          </a:prstGeom>
          <a:noFill/>
          <a:ln cap="flat" cmpd="sng" w="9525">
            <a:solidFill>
              <a:schemeClr val="dk2"/>
            </a:solidFill>
            <a:prstDash val="solid"/>
            <a:round/>
            <a:headEnd len="sm" w="sm" type="none"/>
            <a:tailEnd len="sm" w="sm" type="none"/>
          </a:ln>
        </p:spPr>
      </p:pic>
      <p:pic>
        <p:nvPicPr>
          <p:cNvPr id="190" name="Google Shape;190;g77e6702698_0_63"/>
          <p:cNvPicPr preferRelativeResize="0"/>
          <p:nvPr/>
        </p:nvPicPr>
        <p:blipFill>
          <a:blip r:embed="rId5">
            <a:alphaModFix/>
          </a:blip>
          <a:stretch>
            <a:fillRect/>
          </a:stretch>
        </p:blipFill>
        <p:spPr>
          <a:xfrm>
            <a:off x="3537113" y="3536425"/>
            <a:ext cx="3002850" cy="305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77e6702698_0_55"/>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rgbClr val="FFC000"/>
                </a:solidFill>
                <a:latin typeface="Calibri"/>
                <a:ea typeface="Calibri"/>
                <a:cs typeface="Calibri"/>
                <a:sym typeface="Calibri"/>
              </a:rPr>
              <a:t>Recomendaciones</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cxnSp>
        <p:nvCxnSpPr>
          <p:cNvPr id="196" name="Google Shape;196;g77e6702698_0_55"/>
          <p:cNvCxnSpPr/>
          <p:nvPr/>
        </p:nvCxnSpPr>
        <p:spPr>
          <a:xfrm rot="10800000">
            <a:off x="2783151" y="6155479"/>
            <a:ext cx="2400600" cy="0"/>
          </a:xfrm>
          <a:prstGeom prst="straightConnector1">
            <a:avLst/>
          </a:prstGeom>
          <a:noFill/>
          <a:ln cap="flat" cmpd="sng" w="28575">
            <a:solidFill>
              <a:srgbClr val="FFFFFF"/>
            </a:solidFill>
            <a:prstDash val="solid"/>
            <a:round/>
            <a:headEnd len="sm" w="sm" type="none"/>
            <a:tailEnd len="med" w="med" type="stealth"/>
          </a:ln>
        </p:spPr>
      </p:cxnSp>
      <p:sp>
        <p:nvSpPr>
          <p:cNvPr id="197" name="Google Shape;197;g77e6702698_0_55"/>
          <p:cNvSpPr txBox="1"/>
          <p:nvPr/>
        </p:nvSpPr>
        <p:spPr>
          <a:xfrm>
            <a:off x="7769475" y="2568875"/>
            <a:ext cx="1140300" cy="40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800"/>
              <a:buFont typeface="Arial"/>
              <a:buNone/>
            </a:pPr>
            <a:r>
              <a:rPr b="0" i="0" lang="es-ES" sz="21800" u="none" cap="none" strike="noStrike">
                <a:solidFill>
                  <a:srgbClr val="FFFFFF"/>
                </a:solidFill>
                <a:latin typeface="Arial"/>
                <a:ea typeface="Arial"/>
                <a:cs typeface="Arial"/>
                <a:sym typeface="Arial"/>
              </a:rPr>
              <a:t>}</a:t>
            </a:r>
            <a:endParaRPr b="0" i="0" sz="21800" u="none" cap="none" strike="noStrike">
              <a:solidFill>
                <a:srgbClr val="FFFFFF"/>
              </a:solidFill>
              <a:latin typeface="Arial"/>
              <a:ea typeface="Arial"/>
              <a:cs typeface="Arial"/>
              <a:sym typeface="Arial"/>
            </a:endParaRPr>
          </a:p>
        </p:txBody>
      </p:sp>
      <p:sp>
        <p:nvSpPr>
          <p:cNvPr id="198" name="Google Shape;198;g77e6702698_0_55"/>
          <p:cNvSpPr txBox="1"/>
          <p:nvPr/>
        </p:nvSpPr>
        <p:spPr>
          <a:xfrm>
            <a:off x="1470750" y="1362975"/>
            <a:ext cx="8571300" cy="52761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Colocar comentarios en el propio código para desorientaciones cuando se tenga que leer funciones más complejas que uno haya creado. Además, si un tercero tiene que acceder al código, los comentarios le facilitarán la tarea.</a:t>
            </a:r>
            <a:endParaRPr b="0" i="0" sz="2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Tratar de evitar la construcción de código complejo siempre que sea posible. Así, se encontrarán menos bugs y se ahorrá tiempo en solucionar errores. El objetivo debería ser el de escribir código funcional.</a:t>
            </a:r>
            <a:endParaRPr b="0" i="0" sz="2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Testear para comprobar que todo esté bien ya que encontrar un error a tiempo y solucionarlo evitará problemas en el futuro.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2" name="Shape 20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783775" y="3569475"/>
            <a:ext cx="10767600" cy="169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6000" u="none" cap="none" strike="noStrike">
                <a:solidFill>
                  <a:srgbClr val="EAB21B"/>
                </a:solidFill>
                <a:latin typeface="Calibri"/>
                <a:ea typeface="Calibri"/>
                <a:cs typeface="Calibri"/>
                <a:sym typeface="Calibri"/>
              </a:rPr>
              <a:t>Sonar</a:t>
            </a:r>
            <a:r>
              <a:rPr b="1" lang="es-ES" sz="6000">
                <a:solidFill>
                  <a:srgbClr val="EAB21B"/>
                </a:solidFill>
                <a:latin typeface="Calibri"/>
                <a:ea typeface="Calibri"/>
                <a:cs typeface="Calibri"/>
                <a:sym typeface="Calibri"/>
              </a:rPr>
              <a:t>Qube</a:t>
            </a:r>
            <a:endParaRPr b="1" i="0" sz="60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75" y="5999700"/>
            <a:ext cx="8786400" cy="68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Autor: </a:t>
            </a:r>
            <a:r>
              <a:rPr b="0" i="1" lang="es-ES" sz="2000" u="none" cap="none" strike="noStrike">
                <a:solidFill>
                  <a:schemeClr val="lt1"/>
                </a:solidFill>
                <a:latin typeface="Calibri"/>
                <a:ea typeface="Calibri"/>
                <a:cs typeface="Calibri"/>
                <a:sym typeface="Calibri"/>
              </a:rPr>
              <a:t>LUÍS GÓMEZ/JUAN DIEGO GÓMEZ/SANTIAGO RODRÍGUEZ/DANIEL PÉREZ </a:t>
            </a:r>
            <a:r>
              <a:rPr b="1" i="1" lang="es-ES" sz="2000" u="none" cap="none" strike="noStrike">
                <a:solidFill>
                  <a:schemeClr val="lt1"/>
                </a:solidFill>
                <a:latin typeface="Calibri"/>
                <a:ea typeface="Calibri"/>
                <a:cs typeface="Calibri"/>
                <a:sym typeface="Calibri"/>
              </a:rPr>
              <a:t>Fecha: </a:t>
            </a:r>
            <a:r>
              <a:rPr i="1" lang="es-ES" sz="2000">
                <a:solidFill>
                  <a:schemeClr val="lt1"/>
                </a:solidFill>
                <a:latin typeface="Calibri"/>
                <a:ea typeface="Calibri"/>
                <a:cs typeface="Calibri"/>
                <a:sym typeface="Calibri"/>
              </a:rPr>
              <a:t>13</a:t>
            </a:r>
            <a:r>
              <a:rPr b="0" i="1" lang="es-ES" sz="2000" u="none" cap="none" strike="noStrike">
                <a:solidFill>
                  <a:schemeClr val="lt1"/>
                </a:solidFill>
                <a:latin typeface="Calibri"/>
                <a:ea typeface="Calibri"/>
                <a:cs typeface="Calibri"/>
                <a:sym typeface="Calibri"/>
              </a:rPr>
              <a:t>/05/2020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35" y="363894"/>
            <a:ext cx="539013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1931425" y="2239355"/>
            <a:ext cx="7828500" cy="3367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Resultados del análisis Sonar</a:t>
            </a:r>
            <a:r>
              <a:rPr lang="es-ES" sz="2800">
                <a:solidFill>
                  <a:schemeClr val="dk1"/>
                </a:solidFill>
                <a:latin typeface="Calibri"/>
                <a:ea typeface="Calibri"/>
                <a:cs typeface="Calibri"/>
                <a:sym typeface="Calibri"/>
              </a:rPr>
              <a:t>Qube</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Densidad de comentarios</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Tipos de Bugs</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Tipos de  “Code Smell”</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Recomendaciones al programador</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7e6702698_0_1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rgbClr val="FFC000"/>
                </a:solidFill>
                <a:latin typeface="Calibri"/>
                <a:ea typeface="Calibri"/>
                <a:cs typeface="Calibri"/>
                <a:sym typeface="Calibri"/>
              </a:rPr>
              <a:t>Resultados del análisis</a:t>
            </a:r>
            <a:endParaRPr b="1" i="0" sz="3200" u="none" cap="none" strike="noStrike">
              <a:solidFill>
                <a:srgbClr val="FFC000"/>
              </a:solidFill>
              <a:latin typeface="Calibri"/>
              <a:ea typeface="Calibri"/>
              <a:cs typeface="Calibri"/>
              <a:sym typeface="Calibri"/>
            </a:endParaRPr>
          </a:p>
        </p:txBody>
      </p:sp>
      <p:sp>
        <p:nvSpPr>
          <p:cNvPr id="101" name="Google Shape;101;g77e6702698_0_12"/>
          <p:cNvSpPr txBox="1"/>
          <p:nvPr/>
        </p:nvSpPr>
        <p:spPr>
          <a:xfrm>
            <a:off x="1586425" y="1305500"/>
            <a:ext cx="67587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000">
                <a:latin typeface="Roboto"/>
                <a:ea typeface="Roboto"/>
                <a:cs typeface="Roboto"/>
                <a:sym typeface="Roboto"/>
              </a:rPr>
              <a:t>Ejecutando </a:t>
            </a:r>
            <a:r>
              <a:rPr b="1" lang="es-ES" sz="2000">
                <a:latin typeface="Roboto"/>
                <a:ea typeface="Roboto"/>
                <a:cs typeface="Roboto"/>
                <a:sym typeface="Roboto"/>
              </a:rPr>
              <a:t>StartSonar.bat</a:t>
            </a:r>
            <a:endParaRPr b="1" sz="2000">
              <a:latin typeface="Roboto"/>
              <a:ea typeface="Roboto"/>
              <a:cs typeface="Roboto"/>
              <a:sym typeface="Roboto"/>
            </a:endParaRPr>
          </a:p>
        </p:txBody>
      </p:sp>
      <p:pic>
        <p:nvPicPr>
          <p:cNvPr id="102" name="Google Shape;102;g77e6702698_0_12"/>
          <p:cNvPicPr preferRelativeResize="0"/>
          <p:nvPr/>
        </p:nvPicPr>
        <p:blipFill>
          <a:blip r:embed="rId4">
            <a:alphaModFix/>
          </a:blip>
          <a:stretch>
            <a:fillRect/>
          </a:stretch>
        </p:blipFill>
        <p:spPr>
          <a:xfrm>
            <a:off x="1586425" y="1870950"/>
            <a:ext cx="9634075" cy="432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77e6702698_0_2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rgbClr val="FFC000"/>
                </a:solidFill>
                <a:latin typeface="Calibri"/>
                <a:ea typeface="Calibri"/>
                <a:cs typeface="Calibri"/>
                <a:sym typeface="Calibri"/>
              </a:rPr>
              <a:t>Resultados del análisis</a:t>
            </a:r>
            <a:endParaRPr b="1" i="0" sz="3200" u="none" cap="none" strike="noStrike">
              <a:solidFill>
                <a:srgbClr val="FFC000"/>
              </a:solidFill>
              <a:latin typeface="Calibri"/>
              <a:ea typeface="Calibri"/>
              <a:cs typeface="Calibri"/>
              <a:sym typeface="Calibri"/>
            </a:endParaRPr>
          </a:p>
        </p:txBody>
      </p:sp>
      <p:sp>
        <p:nvSpPr>
          <p:cNvPr id="108" name="Google Shape;108;g77e6702698_0_22"/>
          <p:cNvSpPr txBox="1"/>
          <p:nvPr/>
        </p:nvSpPr>
        <p:spPr>
          <a:xfrm>
            <a:off x="1586425" y="1305500"/>
            <a:ext cx="67587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ES" sz="2000">
                <a:solidFill>
                  <a:schemeClr val="dk1"/>
                </a:solidFill>
                <a:latin typeface="Roboto"/>
                <a:ea typeface="Roboto"/>
                <a:cs typeface="Roboto"/>
                <a:sym typeface="Roboto"/>
              </a:rPr>
              <a:t>Ejecutando </a:t>
            </a:r>
            <a:r>
              <a:rPr b="1" lang="es-ES" sz="2000">
                <a:solidFill>
                  <a:schemeClr val="dk1"/>
                </a:solidFill>
                <a:latin typeface="Roboto"/>
                <a:ea typeface="Roboto"/>
                <a:cs typeface="Roboto"/>
                <a:sym typeface="Roboto"/>
              </a:rPr>
              <a:t>sonar-scanner.bat</a:t>
            </a:r>
            <a:endParaRPr sz="2000">
              <a:latin typeface="Roboto"/>
              <a:ea typeface="Roboto"/>
              <a:cs typeface="Roboto"/>
              <a:sym typeface="Roboto"/>
            </a:endParaRPr>
          </a:p>
        </p:txBody>
      </p:sp>
      <p:pic>
        <p:nvPicPr>
          <p:cNvPr id="109" name="Google Shape;109;g77e6702698_0_22"/>
          <p:cNvPicPr preferRelativeResize="0"/>
          <p:nvPr/>
        </p:nvPicPr>
        <p:blipFill>
          <a:blip r:embed="rId4">
            <a:alphaModFix/>
          </a:blip>
          <a:stretch>
            <a:fillRect/>
          </a:stretch>
        </p:blipFill>
        <p:spPr>
          <a:xfrm>
            <a:off x="1614200" y="1900325"/>
            <a:ext cx="9324975"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72998214a1_0_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rgbClr val="FFC000"/>
                </a:solidFill>
                <a:latin typeface="Calibri"/>
                <a:ea typeface="Calibri"/>
                <a:cs typeface="Calibri"/>
                <a:sym typeface="Calibri"/>
              </a:rPr>
              <a:t>Resultados del análisis</a:t>
            </a:r>
            <a:endParaRPr b="1" i="0" sz="3200" u="none" cap="none" strike="noStrike">
              <a:solidFill>
                <a:srgbClr val="FFC000"/>
              </a:solidFill>
              <a:latin typeface="Calibri"/>
              <a:ea typeface="Calibri"/>
              <a:cs typeface="Calibri"/>
              <a:sym typeface="Calibri"/>
            </a:endParaRPr>
          </a:p>
        </p:txBody>
      </p:sp>
      <p:pic>
        <p:nvPicPr>
          <p:cNvPr id="115" name="Google Shape;115;g72998214a1_0_7"/>
          <p:cNvPicPr preferRelativeResize="0"/>
          <p:nvPr/>
        </p:nvPicPr>
        <p:blipFill>
          <a:blip r:embed="rId4">
            <a:alphaModFix/>
          </a:blip>
          <a:stretch>
            <a:fillRect/>
          </a:stretch>
        </p:blipFill>
        <p:spPr>
          <a:xfrm>
            <a:off x="1501050" y="1907025"/>
            <a:ext cx="9934451" cy="4736150"/>
          </a:xfrm>
          <a:prstGeom prst="rect">
            <a:avLst/>
          </a:prstGeom>
          <a:noFill/>
          <a:ln cap="flat" cmpd="sng" w="9525">
            <a:solidFill>
              <a:schemeClr val="dk2"/>
            </a:solidFill>
            <a:prstDash val="solid"/>
            <a:round/>
            <a:headEnd len="sm" w="sm" type="none"/>
            <a:tailEnd len="sm" w="sm" type="none"/>
          </a:ln>
        </p:spPr>
      </p:pic>
      <p:sp>
        <p:nvSpPr>
          <p:cNvPr id="116" name="Google Shape;116;g72998214a1_0_7"/>
          <p:cNvSpPr txBox="1"/>
          <p:nvPr/>
        </p:nvSpPr>
        <p:spPr>
          <a:xfrm>
            <a:off x="1586425" y="1305500"/>
            <a:ext cx="67587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000">
                <a:latin typeface="Roboto"/>
                <a:ea typeface="Roboto"/>
                <a:cs typeface="Roboto"/>
                <a:sym typeface="Roboto"/>
              </a:rPr>
              <a:t>Análisis</a:t>
            </a:r>
            <a:r>
              <a:rPr lang="es-ES" sz="2000">
                <a:latin typeface="Roboto"/>
                <a:ea typeface="Roboto"/>
                <a:cs typeface="Roboto"/>
                <a:sym typeface="Roboto"/>
              </a:rPr>
              <a:t> de los archivos Java y PHP</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77e6702698_0_3"/>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rgbClr val="FFC000"/>
                </a:solidFill>
                <a:latin typeface="Calibri"/>
                <a:ea typeface="Calibri"/>
                <a:cs typeface="Calibri"/>
                <a:sym typeface="Calibri"/>
              </a:rPr>
              <a:t>Resultados del análisis</a:t>
            </a:r>
            <a:endParaRPr b="1" i="0" sz="3200" u="none" cap="none" strike="noStrike">
              <a:solidFill>
                <a:srgbClr val="FFC000"/>
              </a:solidFill>
              <a:latin typeface="Calibri"/>
              <a:ea typeface="Calibri"/>
              <a:cs typeface="Calibri"/>
              <a:sym typeface="Calibri"/>
            </a:endParaRPr>
          </a:p>
        </p:txBody>
      </p:sp>
      <p:sp>
        <p:nvSpPr>
          <p:cNvPr id="122" name="Google Shape;122;g77e6702698_0_3"/>
          <p:cNvSpPr txBox="1"/>
          <p:nvPr/>
        </p:nvSpPr>
        <p:spPr>
          <a:xfrm>
            <a:off x="1586425" y="1305500"/>
            <a:ext cx="67587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000">
                <a:latin typeface="Roboto"/>
                <a:ea typeface="Roboto"/>
                <a:cs typeface="Roboto"/>
                <a:sym typeface="Roboto"/>
              </a:rPr>
              <a:t>Análisis de los archivos Java y PHP</a:t>
            </a:r>
            <a:endParaRPr sz="2000">
              <a:latin typeface="Roboto"/>
              <a:ea typeface="Roboto"/>
              <a:cs typeface="Roboto"/>
              <a:sym typeface="Roboto"/>
            </a:endParaRPr>
          </a:p>
        </p:txBody>
      </p:sp>
      <p:pic>
        <p:nvPicPr>
          <p:cNvPr id="123" name="Google Shape;123;g77e6702698_0_3"/>
          <p:cNvPicPr preferRelativeResize="0"/>
          <p:nvPr/>
        </p:nvPicPr>
        <p:blipFill>
          <a:blip r:embed="rId4">
            <a:alphaModFix/>
          </a:blip>
          <a:stretch>
            <a:fillRect/>
          </a:stretch>
        </p:blipFill>
        <p:spPr>
          <a:xfrm>
            <a:off x="1490950" y="1920525"/>
            <a:ext cx="9894974" cy="1640136"/>
          </a:xfrm>
          <a:prstGeom prst="rect">
            <a:avLst/>
          </a:prstGeom>
          <a:noFill/>
          <a:ln cap="flat" cmpd="sng" w="9525">
            <a:solidFill>
              <a:schemeClr val="dk2"/>
            </a:solidFill>
            <a:prstDash val="solid"/>
            <a:round/>
            <a:headEnd len="sm" w="sm" type="none"/>
            <a:tailEnd len="sm" w="sm" type="none"/>
          </a:ln>
        </p:spPr>
      </p:pic>
      <p:pic>
        <p:nvPicPr>
          <p:cNvPr id="124" name="Google Shape;124;g77e6702698_0_3"/>
          <p:cNvPicPr preferRelativeResize="0"/>
          <p:nvPr/>
        </p:nvPicPr>
        <p:blipFill>
          <a:blip r:embed="rId5">
            <a:alphaModFix/>
          </a:blip>
          <a:stretch>
            <a:fillRect/>
          </a:stretch>
        </p:blipFill>
        <p:spPr>
          <a:xfrm>
            <a:off x="1871025" y="3729575"/>
            <a:ext cx="8622550" cy="2827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84d16fa106_0_5"/>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rgbClr val="FFC000"/>
                </a:solidFill>
                <a:latin typeface="Calibri"/>
                <a:ea typeface="Calibri"/>
                <a:cs typeface="Calibri"/>
                <a:sym typeface="Calibri"/>
              </a:rPr>
              <a:t>Densidad de comentarios</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30" name="Google Shape;130;g84d16fa106_0_5"/>
          <p:cNvSpPr txBox="1"/>
          <p:nvPr/>
        </p:nvSpPr>
        <p:spPr>
          <a:xfrm>
            <a:off x="1483450" y="1344525"/>
            <a:ext cx="58869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73763"/>
                </a:solidFill>
                <a:highlight>
                  <a:srgbClr val="FFFFFF"/>
                </a:highlight>
                <a:latin typeface="Roboto"/>
                <a:ea typeface="Roboto"/>
                <a:cs typeface="Roboto"/>
                <a:sym typeface="Roboto"/>
              </a:rPr>
              <a:t>Archivo </a:t>
            </a:r>
            <a:r>
              <a:rPr b="1" lang="es-ES" sz="2400">
                <a:solidFill>
                  <a:srgbClr val="073763"/>
                </a:solidFill>
                <a:highlight>
                  <a:srgbClr val="FFFFFF"/>
                </a:highlight>
                <a:latin typeface="Roboto"/>
                <a:ea typeface="Roboto"/>
                <a:cs typeface="Roboto"/>
                <a:sym typeface="Roboto"/>
              </a:rPr>
              <a:t>JAVA</a:t>
            </a:r>
            <a:endParaRPr b="1" i="0" sz="2400" u="none" cap="none" strike="noStrike">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73763"/>
                </a:solidFill>
                <a:highlight>
                  <a:srgbClr val="FFFFFF"/>
                </a:highlight>
                <a:latin typeface="Roboto"/>
                <a:ea typeface="Roboto"/>
                <a:cs typeface="Roboto"/>
                <a:sym typeface="Roboto"/>
              </a:rPr>
              <a:t>Sonar</a:t>
            </a:r>
            <a:r>
              <a:rPr b="1" lang="es-ES" sz="2400">
                <a:solidFill>
                  <a:srgbClr val="073763"/>
                </a:solidFill>
                <a:highlight>
                  <a:srgbClr val="FFFFFF"/>
                </a:highlight>
                <a:latin typeface="Roboto"/>
                <a:ea typeface="Roboto"/>
                <a:cs typeface="Roboto"/>
                <a:sym typeface="Roboto"/>
              </a:rPr>
              <a:t>Qube</a:t>
            </a:r>
            <a:endParaRPr b="1" i="0" sz="2400" u="none" cap="none" strike="noStrike">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chemeClr val="dk1"/>
                </a:solidFill>
                <a:highlight>
                  <a:schemeClr val="lt1"/>
                </a:highlight>
                <a:latin typeface="Roboto"/>
                <a:ea typeface="Roboto"/>
                <a:cs typeface="Roboto"/>
                <a:sym typeface="Roboto"/>
              </a:rPr>
              <a:t>Densidad de comentarios: </a:t>
            </a:r>
            <a:r>
              <a:rPr lang="es-ES" sz="2400">
                <a:solidFill>
                  <a:schemeClr val="dk1"/>
                </a:solidFill>
                <a:highlight>
                  <a:schemeClr val="lt1"/>
                </a:highlight>
                <a:latin typeface="Roboto"/>
                <a:ea typeface="Roboto"/>
                <a:cs typeface="Roboto"/>
                <a:sym typeface="Roboto"/>
              </a:rPr>
              <a:t>0</a:t>
            </a:r>
            <a:r>
              <a:rPr b="0" i="0" lang="es-ES" sz="2400" u="none" cap="none" strike="noStrike">
                <a:solidFill>
                  <a:schemeClr val="dk1"/>
                </a:solidFill>
                <a:highlight>
                  <a:schemeClr val="lt1"/>
                </a:highlight>
                <a:latin typeface="Roboto"/>
                <a:ea typeface="Roboto"/>
                <a:cs typeface="Roboto"/>
                <a:sym typeface="Roboto"/>
              </a:rPr>
              <a:t>%</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073763"/>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73763"/>
                </a:solidFill>
                <a:highlight>
                  <a:schemeClr val="lt1"/>
                </a:highlight>
                <a:latin typeface="Roboto"/>
                <a:ea typeface="Roboto"/>
                <a:cs typeface="Roboto"/>
                <a:sym typeface="Roboto"/>
              </a:rPr>
              <a:t>Comparación con nuestro análisis</a:t>
            </a:r>
            <a:endParaRPr b="1" i="0" sz="2400" u="none" cap="none" strike="noStrike">
              <a:solidFill>
                <a:srgbClr val="073763"/>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073763"/>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000000"/>
                </a:solidFill>
                <a:highlight>
                  <a:schemeClr val="lt1"/>
                </a:highlight>
                <a:latin typeface="Roboto"/>
                <a:ea typeface="Roboto"/>
                <a:cs typeface="Roboto"/>
                <a:sym typeface="Roboto"/>
              </a:rPr>
              <a:t>Concuerda con las líneas</a:t>
            </a:r>
            <a:r>
              <a:rPr lang="es-ES" sz="2400">
                <a:highlight>
                  <a:schemeClr val="lt1"/>
                </a:highlight>
                <a:latin typeface="Roboto"/>
                <a:ea typeface="Roboto"/>
                <a:cs typeface="Roboto"/>
                <a:sym typeface="Roboto"/>
              </a:rPr>
              <a:t> </a:t>
            </a:r>
            <a:r>
              <a:rPr b="0" i="0" lang="es-ES" sz="2400" u="none" cap="none" strike="noStrike">
                <a:solidFill>
                  <a:srgbClr val="000000"/>
                </a:solidFill>
                <a:highlight>
                  <a:schemeClr val="lt1"/>
                </a:highlight>
                <a:latin typeface="Roboto"/>
                <a:ea typeface="Roboto"/>
                <a:cs typeface="Roboto"/>
                <a:sym typeface="Roboto"/>
              </a:rPr>
              <a:t>de código</a:t>
            </a:r>
            <a:r>
              <a:rPr lang="es-ES" sz="2400">
                <a:highlight>
                  <a:schemeClr val="lt1"/>
                </a:highlight>
                <a:latin typeface="Roboto"/>
                <a:ea typeface="Roboto"/>
                <a:cs typeface="Roboto"/>
                <a:sym typeface="Roboto"/>
              </a:rPr>
              <a:t> </a:t>
            </a:r>
            <a:r>
              <a:rPr b="0" i="0" lang="es-ES" sz="2400" u="none" cap="none" strike="noStrike">
                <a:solidFill>
                  <a:srgbClr val="000000"/>
                </a:solidFill>
                <a:highlight>
                  <a:schemeClr val="lt1"/>
                </a:highlight>
                <a:latin typeface="Roboto"/>
                <a:ea typeface="Roboto"/>
                <a:cs typeface="Roboto"/>
                <a:sym typeface="Roboto"/>
              </a:rPr>
              <a:t>sin espacios.</a:t>
            </a:r>
            <a:endParaRPr b="0" i="0" sz="2400" u="none" cap="none" strike="noStrike">
              <a:solidFill>
                <a:srgbClr val="000000"/>
              </a:solidFill>
              <a:highlight>
                <a:schemeClr val="lt1"/>
              </a:highlight>
              <a:latin typeface="Roboto"/>
              <a:ea typeface="Roboto"/>
              <a:cs typeface="Roboto"/>
              <a:sym typeface="Roboto"/>
            </a:endParaRPr>
          </a:p>
        </p:txBody>
      </p:sp>
      <p:pic>
        <p:nvPicPr>
          <p:cNvPr id="131" name="Google Shape;131;g84d16fa106_0_5"/>
          <p:cNvPicPr preferRelativeResize="0"/>
          <p:nvPr/>
        </p:nvPicPr>
        <p:blipFill>
          <a:blip r:embed="rId4">
            <a:alphaModFix/>
          </a:blip>
          <a:stretch>
            <a:fillRect/>
          </a:stretch>
        </p:blipFill>
        <p:spPr>
          <a:xfrm>
            <a:off x="10271675" y="119025"/>
            <a:ext cx="1450875" cy="1450875"/>
          </a:xfrm>
          <a:prstGeom prst="rect">
            <a:avLst/>
          </a:prstGeom>
          <a:noFill/>
          <a:ln>
            <a:noFill/>
          </a:ln>
        </p:spPr>
      </p:pic>
      <p:pic>
        <p:nvPicPr>
          <p:cNvPr id="132" name="Google Shape;132;g84d16fa106_0_5"/>
          <p:cNvPicPr preferRelativeResize="0"/>
          <p:nvPr/>
        </p:nvPicPr>
        <p:blipFill>
          <a:blip r:embed="rId5">
            <a:alphaModFix/>
          </a:blip>
          <a:stretch>
            <a:fillRect/>
          </a:stretch>
        </p:blipFill>
        <p:spPr>
          <a:xfrm>
            <a:off x="7485950" y="1735150"/>
            <a:ext cx="3371175" cy="3437275"/>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g7f5f93fbe7_0_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s-ES" sz="3200" u="none" cap="none" strike="noStrike">
                <a:solidFill>
                  <a:schemeClr val="lt1"/>
                </a:solidFill>
                <a:latin typeface="Calibri"/>
                <a:ea typeface="Calibri"/>
                <a:cs typeface="Calibri"/>
                <a:sym typeface="Calibri"/>
              </a:rPr>
              <a:t>Tipos de Bugs</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sp>
        <p:nvSpPr>
          <p:cNvPr id="138" name="Google Shape;138;g7f5f93fbe7_0_7"/>
          <p:cNvSpPr txBox="1"/>
          <p:nvPr/>
        </p:nvSpPr>
        <p:spPr>
          <a:xfrm>
            <a:off x="1401625" y="1234775"/>
            <a:ext cx="34995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800"/>
              </a:spcBef>
              <a:spcAft>
                <a:spcPts val="0"/>
              </a:spcAft>
              <a:buClr>
                <a:srgbClr val="000000"/>
              </a:buClr>
              <a:buSzPts val="2400"/>
              <a:buFont typeface="Arial"/>
              <a:buNone/>
            </a:pPr>
            <a:r>
              <a:rPr b="0" i="0" lang="es-ES" sz="2400" u="none" cap="none" strike="noStrike">
                <a:solidFill>
                  <a:srgbClr val="000000"/>
                </a:solidFill>
                <a:highlight>
                  <a:schemeClr val="lt1"/>
                </a:highlight>
                <a:latin typeface="Roboto"/>
                <a:ea typeface="Roboto"/>
                <a:cs typeface="Roboto"/>
                <a:sym typeface="Roboto"/>
              </a:rPr>
              <a:t>El </a:t>
            </a:r>
            <a:r>
              <a:rPr b="0" i="0" lang="es-ES" sz="2400" u="none" cap="none" strike="noStrike">
                <a:solidFill>
                  <a:srgbClr val="000000"/>
                </a:solidFill>
                <a:highlight>
                  <a:schemeClr val="lt1"/>
                </a:highlight>
                <a:latin typeface="Roboto"/>
                <a:ea typeface="Roboto"/>
                <a:cs typeface="Roboto"/>
                <a:sym typeface="Roboto"/>
              </a:rPr>
              <a:t>código </a:t>
            </a:r>
            <a:r>
              <a:rPr b="0" i="0" lang="es-ES" sz="2400" u="none" cap="none" strike="noStrike">
                <a:solidFill>
                  <a:srgbClr val="000000"/>
                </a:solidFill>
                <a:highlight>
                  <a:schemeClr val="lt1"/>
                </a:highlight>
                <a:latin typeface="Roboto"/>
                <a:ea typeface="Roboto"/>
                <a:cs typeface="Roboto"/>
                <a:sym typeface="Roboto"/>
              </a:rPr>
              <a:t>no tiene bugs</a:t>
            </a:r>
            <a:r>
              <a:rPr b="0" i="0" lang="es-ES" sz="2400" u="none" cap="none" strike="noStrike">
                <a:solidFill>
                  <a:srgbClr val="000000"/>
                </a:solidFill>
                <a:highlight>
                  <a:schemeClr val="lt1"/>
                </a:highlight>
                <a:latin typeface="Roboto"/>
                <a:ea typeface="Roboto"/>
                <a:cs typeface="Roboto"/>
                <a:sym typeface="Roboto"/>
              </a:rPr>
              <a:t>.</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800"/>
              </a:spcBef>
              <a:spcAft>
                <a:spcPts val="0"/>
              </a:spcAft>
              <a:buClr>
                <a:srgbClr val="000000"/>
              </a:buClr>
              <a:buSzPts val="2400"/>
              <a:buFont typeface="Arial"/>
              <a:buNone/>
            </a:pPr>
            <a:r>
              <a:t/>
            </a:r>
            <a:endParaRPr b="1"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1133"/>
                </a:solidFill>
                <a:highlight>
                  <a:srgbClr val="FFFFFF"/>
                </a:highlight>
                <a:latin typeface="Roboto"/>
                <a:ea typeface="Roboto"/>
                <a:cs typeface="Roboto"/>
                <a:sym typeface="Roboto"/>
              </a:rPr>
              <a:t> </a:t>
            </a:r>
            <a:endParaRPr b="0" i="0" sz="2400" u="none" cap="none" strike="noStrike">
              <a:solidFill>
                <a:srgbClr val="000000"/>
              </a:solidFill>
              <a:latin typeface="Roboto"/>
              <a:ea typeface="Roboto"/>
              <a:cs typeface="Roboto"/>
              <a:sym typeface="Roboto"/>
            </a:endParaRPr>
          </a:p>
        </p:txBody>
      </p:sp>
      <p:pic>
        <p:nvPicPr>
          <p:cNvPr id="139" name="Google Shape;139;g7f5f93fbe7_0_7"/>
          <p:cNvPicPr preferRelativeResize="0"/>
          <p:nvPr/>
        </p:nvPicPr>
        <p:blipFill rotWithShape="1">
          <a:blip r:embed="rId4">
            <a:alphaModFix/>
          </a:blip>
          <a:srcRect b="0" l="0" r="0" t="0"/>
          <a:stretch/>
        </p:blipFill>
        <p:spPr>
          <a:xfrm>
            <a:off x="1473475" y="2673717"/>
            <a:ext cx="6177150" cy="2363208"/>
          </a:xfrm>
          <a:prstGeom prst="rect">
            <a:avLst/>
          </a:prstGeom>
          <a:noFill/>
          <a:ln>
            <a:noFill/>
          </a:ln>
          <a:effectLst>
            <a:outerShdw blurRad="28575" rotWithShape="0" algn="bl" dist="19050">
              <a:srgbClr val="FF0000"/>
            </a:outerShdw>
          </a:effectLst>
        </p:spPr>
      </p:pic>
      <p:pic>
        <p:nvPicPr>
          <p:cNvPr id="140" name="Google Shape;140;g7f5f93fbe7_0_7"/>
          <p:cNvPicPr preferRelativeResize="0"/>
          <p:nvPr/>
        </p:nvPicPr>
        <p:blipFill rotWithShape="1">
          <a:blip r:embed="rId5">
            <a:alphaModFix/>
          </a:blip>
          <a:srcRect b="0" l="0" r="0" t="0"/>
          <a:stretch/>
        </p:blipFill>
        <p:spPr>
          <a:xfrm>
            <a:off x="7850100" y="2673725"/>
            <a:ext cx="4043069" cy="2363200"/>
          </a:xfrm>
          <a:prstGeom prst="rect">
            <a:avLst/>
          </a:prstGeom>
          <a:noFill/>
          <a:ln>
            <a:noFill/>
          </a:ln>
          <a:effectLst>
            <a:outerShdw blurRad="28575" rotWithShape="0" algn="bl" dist="19050">
              <a:srgbClr val="FF0000"/>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2020-01-24T20:50:22Z</dcterms:created>
  <dc:creator>Emilia Ines Sandoval Garcia</dc:creator>
</cp:coreProperties>
</file>