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7008813" cy="9294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" initials="F" lastIdx="6" clrIdx="0">
    <p:extLst>
      <p:ext uri="{19B8F6BF-5375-455C-9EA6-DF929625EA0E}">
        <p15:presenceInfo xmlns="" xmlns:p15="http://schemas.microsoft.com/office/powerpoint/2012/main" userId="Frank" providerId="None"/>
      </p:ext>
    </p:extLst>
  </p:cmAuthor>
  <p:cmAuthor id="2" name="Luiz Alves" initials="LA" lastIdx="5" clrIdx="1">
    <p:extLst>
      <p:ext uri="{19B8F6BF-5375-455C-9EA6-DF929625EA0E}">
        <p15:presenceInfo xmlns="" xmlns:p15="http://schemas.microsoft.com/office/powerpoint/2012/main" userId="423e95a57ed5b5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2" autoAdjust="0"/>
    <p:restoredTop sz="92722" autoAdjust="0"/>
  </p:normalViewPr>
  <p:slideViewPr>
    <p:cSldViewPr>
      <p:cViewPr>
        <p:scale>
          <a:sx n="33" d="100"/>
          <a:sy n="33" d="100"/>
        </p:scale>
        <p:origin x="-1938" y="1326"/>
      </p:cViewPr>
      <p:guideLst>
        <p:guide orient="horz" pos="2592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E4482DE-F329-46ED-ADAF-A843F98E7E5D}"/>
    <pc:docChg chg="modSld">
      <pc:chgData name="" userId="" providerId="" clId="Web-{FE4482DE-F329-46ED-ADAF-A843F98E7E5D}" dt="2018-08-02T23:45:47.431" v="34"/>
      <pc:docMkLst>
        <pc:docMk/>
      </pc:docMkLst>
      <pc:sldChg chg="delSp modSp">
        <pc:chgData name="" userId="" providerId="" clId="Web-{FE4482DE-F329-46ED-ADAF-A843F98E7E5D}" dt="2018-08-02T23:45:47.431" v="34"/>
        <pc:sldMkLst>
          <pc:docMk/>
          <pc:sldMk cId="0" sldId="256"/>
        </pc:sldMkLst>
        <pc:spChg chg="mod">
          <ac:chgData name="" userId="" providerId="" clId="Web-{FE4482DE-F329-46ED-ADAF-A843F98E7E5D}" dt="2018-08-02T23:44:19.239" v="4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" userId="" providerId="" clId="Web-{FE4482DE-F329-46ED-ADAF-A843F98E7E5D}" dt="2018-08-02T23:44:26.615" v="5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" userId="" providerId="" clId="Web-{FE4482DE-F329-46ED-ADAF-A843F98E7E5D}" dt="2018-08-02T23:45:33.649" v="30" actId="20577"/>
          <ac:spMkLst>
            <pc:docMk/>
            <pc:sldMk cId="0" sldId="256"/>
            <ac:spMk id="25" creationId="{00000000-0000-0000-0000-000000000000}"/>
          </ac:spMkLst>
        </pc:spChg>
        <pc:picChg chg="del">
          <ac:chgData name="" userId="" providerId="" clId="Web-{FE4482DE-F329-46ED-ADAF-A843F98E7E5D}" dt="2018-08-02T23:45:47.431" v="34"/>
          <ac:picMkLst>
            <pc:docMk/>
            <pc:sldMk cId="0" sldId="256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t-BR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4888" y="812800"/>
            <a:ext cx="30051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t-BR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t-BR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fld id="{2637F27C-60EF-4854-8E35-AA586A5332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3772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F94C9D86-0914-4541-81AA-866B73D97045}" type="slidenum">
              <a:rPr lang="pt-BR" altLang="pt-BR">
                <a:solidFill>
                  <a:srgbClr val="000000"/>
                </a:solidFill>
                <a:latin typeface="Times New Roman" pitchFamily="16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pt-BR" altLang="pt-BR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EAC46ACD-039D-4204-984E-DEFA61BCAEB8}" type="slidenum">
              <a:rPr lang="pt-BR" altLang="pt-BR" sz="1400">
                <a:solidFill>
                  <a:srgbClr val="000000"/>
                </a:solidFill>
                <a:latin typeface="Times New Roman" pitchFamily="16" charset="0"/>
                <a:cs typeface="Segoe UI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pt-BR" altLang="pt-BR" sz="1400">
              <a:solidFill>
                <a:srgbClr val="000000"/>
              </a:solidFill>
              <a:latin typeface="Times New Roman" pitchFamily="16" charset="0"/>
              <a:cs typeface="Segoe UI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607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 sz="2000" dirty="0">
              <a:latin typeface="Arial" charset="0"/>
              <a:ea typeface="Microsoft YaHei" charset="-122"/>
            </a:endParaRPr>
          </a:p>
        </p:txBody>
      </p:sp>
      <p:sp>
        <p:nvSpPr>
          <p:cNvPr id="4101" name="AutoShape 3"/>
          <p:cNvSpPr>
            <a:spLocks noChangeArrowheads="1"/>
          </p:cNvSpPr>
          <p:nvPr/>
        </p:nvSpPr>
        <p:spPr bwMode="auto">
          <a:xfrm>
            <a:off x="3970338" y="8829675"/>
            <a:ext cx="3036887" cy="465138"/>
          </a:xfrm>
          <a:custGeom>
            <a:avLst/>
            <a:gdLst>
              <a:gd name="T0" fmla="*/ 3036887 w 3036887"/>
              <a:gd name="T1" fmla="*/ 232569 h 465138"/>
              <a:gd name="T2" fmla="*/ 1518447 w 3036887"/>
              <a:gd name="T3" fmla="*/ 465138 h 465138"/>
              <a:gd name="T4" fmla="*/ 0 w 3036887"/>
              <a:gd name="T5" fmla="*/ 232569 h 465138"/>
              <a:gd name="T6" fmla="*/ 1518447 w 3036887"/>
              <a:gd name="T7" fmla="*/ 0 h 465138"/>
              <a:gd name="T8" fmla="*/ 0 60000 65536"/>
              <a:gd name="T9" fmla="*/ 0 60000 65536"/>
              <a:gd name="T10" fmla="*/ 0 60000 65536"/>
              <a:gd name="T11" fmla="*/ 0 60000 65536"/>
              <a:gd name="T12" fmla="*/ 0 w 3036887"/>
              <a:gd name="T13" fmla="*/ 0 h 465138"/>
              <a:gd name="T14" fmla="*/ 3036887 w 3036887"/>
              <a:gd name="T15" fmla="*/ 465138 h 465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6887" h="465138">
                <a:moveTo>
                  <a:pt x="0" y="0"/>
                </a:moveTo>
                <a:lnTo>
                  <a:pt x="8439" y="0"/>
                </a:lnTo>
                <a:lnTo>
                  <a:pt x="8439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0" tIns="46440" rIns="93240" bIns="46440" anchor="b"/>
          <a:lstStyle/>
          <a:p>
            <a:pPr algn="r" eaLnBrk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1200">
                <a:solidFill>
                  <a:srgbClr val="000000"/>
                </a:solidFill>
                <a:latin typeface="Calibri" charset="0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3421318"/>
            <a:ext cx="27543125" cy="926061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4482235"/>
            <a:ext cx="22682200" cy="1104186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494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4184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02876" y="10110281"/>
            <a:ext cx="7127875" cy="25055664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19251" y="10110281"/>
            <a:ext cx="21231225" cy="2505566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978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87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1" y="27762790"/>
            <a:ext cx="27544713" cy="858240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1" y="18311667"/>
            <a:ext cx="27544713" cy="945112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87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19250" y="10110281"/>
            <a:ext cx="14179550" cy="250556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51200" y="10110281"/>
            <a:ext cx="14179550" cy="250556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496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729816"/>
            <a:ext cx="29162375" cy="720121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9" y="9672112"/>
            <a:ext cx="14316075" cy="40292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9" y="13701364"/>
            <a:ext cx="14316075" cy="24893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9" y="9672112"/>
            <a:ext cx="14322425" cy="40292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9" y="13701364"/>
            <a:ext cx="14322425" cy="24893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017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621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720291"/>
            <a:ext cx="10660062" cy="7321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9" y="1720292"/>
            <a:ext cx="18113375" cy="368748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9041529"/>
            <a:ext cx="10660062" cy="2955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5220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30243209"/>
            <a:ext cx="19442112" cy="35701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859700"/>
            <a:ext cx="19442112" cy="25924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33813336"/>
            <a:ext cx="19442112" cy="50713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2612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13423900"/>
            <a:ext cx="27539950" cy="925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110788"/>
            <a:ext cx="28511500" cy="2505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24780"/>
            <a:ext cx="32404051" cy="28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7" name="Freeform 4"/>
          <p:cNvSpPr>
            <a:spLocks noChangeArrowheads="1"/>
          </p:cNvSpPr>
          <p:nvPr/>
        </p:nvSpPr>
        <p:spPr bwMode="auto">
          <a:xfrm>
            <a:off x="0" y="0"/>
            <a:ext cx="32402463" cy="603250"/>
          </a:xfrm>
          <a:custGeom>
            <a:avLst/>
            <a:gdLst>
              <a:gd name="T0" fmla="*/ 32402463 w 32402463"/>
              <a:gd name="T1" fmla="*/ 361966 h 503238"/>
              <a:gd name="T2" fmla="*/ 16201256 w 32402463"/>
              <a:gd name="T3" fmla="*/ 723932 h 503238"/>
              <a:gd name="T4" fmla="*/ 0 w 32402463"/>
              <a:gd name="T5" fmla="*/ 361966 h 503238"/>
              <a:gd name="T6" fmla="*/ 16201256 w 32402463"/>
              <a:gd name="T7" fmla="*/ 0 h 503238"/>
              <a:gd name="T8" fmla="*/ 0 60000 65536"/>
              <a:gd name="T9" fmla="*/ 0 60000 65536"/>
              <a:gd name="T10" fmla="*/ 0 60000 65536"/>
              <a:gd name="T11" fmla="*/ 0 60000 65536"/>
              <a:gd name="T12" fmla="*/ 0 w 32402463"/>
              <a:gd name="T13" fmla="*/ 0 h 503238"/>
              <a:gd name="T14" fmla="*/ 32402463 w 32402463"/>
              <a:gd name="T15" fmla="*/ 503238 h 5032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02463" h="503238">
                <a:moveTo>
                  <a:pt x="0" y="0"/>
                </a:moveTo>
                <a:lnTo>
                  <a:pt x="24474" y="0"/>
                </a:lnTo>
                <a:lnTo>
                  <a:pt x="24474" y="1399"/>
                </a:lnTo>
                <a:lnTo>
                  <a:pt x="0" y="139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Freeform 5"/>
          <p:cNvSpPr>
            <a:spLocks noChangeArrowheads="1"/>
          </p:cNvSpPr>
          <p:nvPr/>
        </p:nvSpPr>
        <p:spPr bwMode="auto">
          <a:xfrm>
            <a:off x="0" y="6481763"/>
            <a:ext cx="32402463" cy="203200"/>
          </a:xfrm>
          <a:custGeom>
            <a:avLst/>
            <a:gdLst>
              <a:gd name="T0" fmla="*/ 32402463 w 32402463"/>
              <a:gd name="T1" fmla="*/ 121926 h 169863"/>
              <a:gd name="T2" fmla="*/ 16201256 w 32402463"/>
              <a:gd name="T3" fmla="*/ 243851 h 169863"/>
              <a:gd name="T4" fmla="*/ 0 w 32402463"/>
              <a:gd name="T5" fmla="*/ 121926 h 169863"/>
              <a:gd name="T6" fmla="*/ 16201256 w 32402463"/>
              <a:gd name="T7" fmla="*/ 0 h 169863"/>
              <a:gd name="T8" fmla="*/ 0 60000 65536"/>
              <a:gd name="T9" fmla="*/ 0 60000 65536"/>
              <a:gd name="T10" fmla="*/ 0 60000 65536"/>
              <a:gd name="T11" fmla="*/ 0 60000 65536"/>
              <a:gd name="T12" fmla="*/ 0 w 32402463"/>
              <a:gd name="T13" fmla="*/ 0 h 169863"/>
              <a:gd name="T14" fmla="*/ 32402463 w 32402463"/>
              <a:gd name="T15" fmla="*/ 169863 h 1698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02463" h="169863">
                <a:moveTo>
                  <a:pt x="0" y="0"/>
                </a:moveTo>
                <a:lnTo>
                  <a:pt x="24474" y="0"/>
                </a:lnTo>
                <a:lnTo>
                  <a:pt x="24474" y="471"/>
                </a:lnTo>
                <a:lnTo>
                  <a:pt x="0" y="47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60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9" name="Freeform 6"/>
          <p:cNvSpPr>
            <a:spLocks noChangeArrowheads="1"/>
          </p:cNvSpPr>
          <p:nvPr/>
        </p:nvSpPr>
        <p:spPr bwMode="auto">
          <a:xfrm>
            <a:off x="0" y="40873363"/>
            <a:ext cx="32348488" cy="2332037"/>
          </a:xfrm>
          <a:custGeom>
            <a:avLst/>
            <a:gdLst>
              <a:gd name="T0" fmla="*/ 32348488 w 32348488"/>
              <a:gd name="T1" fmla="*/ 1399285 h 1943100"/>
              <a:gd name="T2" fmla="*/ 16174244 w 32348488"/>
              <a:gd name="T3" fmla="*/ 2798568 h 1943100"/>
              <a:gd name="T4" fmla="*/ 0 w 32348488"/>
              <a:gd name="T5" fmla="*/ 1399285 h 1943100"/>
              <a:gd name="T6" fmla="*/ 16174244 w 32348488"/>
              <a:gd name="T7" fmla="*/ 0 h 1943100"/>
              <a:gd name="T8" fmla="*/ 0 60000 65536"/>
              <a:gd name="T9" fmla="*/ 0 60000 65536"/>
              <a:gd name="T10" fmla="*/ 0 60000 65536"/>
              <a:gd name="T11" fmla="*/ 0 60000 65536"/>
              <a:gd name="T12" fmla="*/ 0 w 32348488"/>
              <a:gd name="T13" fmla="*/ 0 h 1943100"/>
              <a:gd name="T14" fmla="*/ 32348488 w 32348488"/>
              <a:gd name="T15" fmla="*/ 1943100 h 1943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48488" h="1943100">
                <a:moveTo>
                  <a:pt x="0" y="0"/>
                </a:moveTo>
                <a:lnTo>
                  <a:pt x="24324" y="0"/>
                </a:lnTo>
                <a:lnTo>
                  <a:pt x="24324" y="5400"/>
                </a:lnTo>
                <a:lnTo>
                  <a:pt x="0" y="5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60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308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095" y="40975309"/>
            <a:ext cx="251936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8780962" y="2014101"/>
            <a:ext cx="23417232" cy="198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pt-BR" sz="6600" b="1" dirty="0">
                <a:solidFill>
                  <a:schemeClr val="tx1"/>
                </a:solidFill>
              </a:rPr>
              <a:t>DEAF MOBILE: APLICAÇÃO DE CONVERSÃO VOZ/TEXTO PARA INTERAÇÃO SURDO-OUVINTE</a:t>
            </a:r>
            <a:endParaRPr lang="pt-BR" altLang="pt-BR" sz="6600" b="1" dirty="0">
              <a:solidFill>
                <a:schemeClr val="tx1"/>
              </a:solidFill>
            </a:endParaRPr>
          </a:p>
        </p:txBody>
      </p:sp>
      <p:pic>
        <p:nvPicPr>
          <p:cNvPr id="3086" name="Imagem 17" descr="logo ifp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9" y="1939926"/>
            <a:ext cx="7931353" cy="212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4666639"/>
            <a:ext cx="323802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8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2404051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56403" y="9620905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INTRODUÇÃO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14164" y="10887000"/>
            <a:ext cx="14333920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De acordo com </a:t>
            </a:r>
            <a:r>
              <a:rPr lang="pt-BR" sz="3200" dirty="0" err="1">
                <a:solidFill>
                  <a:schemeClr val="tx1"/>
                </a:solidFill>
              </a:rPr>
              <a:t>Londero</a:t>
            </a:r>
            <a:r>
              <a:rPr lang="pt-BR" sz="3200" dirty="0">
                <a:solidFill>
                  <a:schemeClr val="tx1"/>
                </a:solidFill>
              </a:rPr>
              <a:t>, Peres e Charão (2005), o controle dos honorários, despesas e documentos no escritório contábil envolve um ciclo mensal e contínuo, que conta com vários funcionários para a geração e utilização de informações. Neste contexto, os setores no escritório onde será desenvolvido o sistema são:</a:t>
            </a:r>
            <a:endParaRPr lang="pt-BR" dirty="0"/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Setor de entregas: responsável pela entrega de documentos, impostos e outros materiais necessários para a prestação dos serviços contábeis, também é responsável pela cobrança e recebimento dos honorários contábeis dos clientes do escritório.</a:t>
            </a:r>
            <a:endParaRPr lang="pt-BR" dirty="0"/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Setor financeiro:  responsável pelo lançamento e baixa de despesas com clientes, lançamento dos honorários contábeis, o controle de caixa e o recebimento de honorários. </a:t>
            </a:r>
            <a:endParaRPr lang="pt-BR" sz="4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51158" y="17729584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OBJETIVO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62968" y="19245903"/>
            <a:ext cx="1431377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 objetivo do trabalho é o desenvolvimento de um sistema para um  escritório de contabilidade que faça a gestão do recebimento financeiro de serviços prestados e o controle de documentos que são repassados aos seus clientes.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30742" y="30199228"/>
            <a:ext cx="776940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Diagrama de Caso de Uso do Sistema Proposto</a:t>
            </a:r>
            <a:endParaRPr lang="pt-BR" sz="2400" dirty="0">
              <a:cs typeface="Arial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0442947" y="21113160"/>
            <a:ext cx="4633797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Esse diagrama documenta o que o sistema faz do ponto de vista do usuário. Ou seja, ele descreve as principais funções do sistema e como essas funções interagem com o usuário (</a:t>
            </a:r>
            <a:r>
              <a:rPr lang="pt-BR" sz="3200" dirty="0">
                <a:solidFill>
                  <a:schemeClr val="tx1"/>
                </a:solidFill>
                <a:cs typeface="Arial"/>
              </a:rPr>
              <a:t>RIBEIRO, 2012).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08662" y="31233778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METODOLOGIA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14089" y="32688535"/>
            <a:ext cx="14356304" cy="649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Para o desenvolvimento desse trabalho serão executados os seguintes procedimentos:</a:t>
            </a:r>
            <a:endParaRPr lang="pt-BR" dirty="0"/>
          </a:p>
          <a:p>
            <a:pPr marL="457200" indent="-457200" algn="just">
              <a:buFont typeface="Arial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Pesquisa Bibliográfica</a:t>
            </a:r>
            <a:endParaRPr lang="pt-BR" dirty="0" err="1">
              <a:solidFill>
                <a:srgbClr val="FFFFFF"/>
              </a:solidFill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Entrevista com funcionários do escritório alvo.</a:t>
            </a:r>
            <a:endParaRPr lang="pt-BR" dirty="0">
              <a:solidFill>
                <a:srgbClr val="FFFFFF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Documentação: Criação do Documento Técnico.</a:t>
            </a:r>
            <a:endParaRPr lang="pt-BR" sz="3200" dirty="0">
              <a:solidFill>
                <a:schemeClr val="tx1"/>
              </a:solidFill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Modelagem e Desenvolvimento do Software: </a:t>
            </a:r>
            <a:r>
              <a:rPr lang="pt-BR" sz="3200" dirty="0" err="1">
                <a:solidFill>
                  <a:schemeClr val="tx1"/>
                </a:solidFill>
              </a:rPr>
              <a:t>Elicitação</a:t>
            </a:r>
            <a:r>
              <a:rPr lang="pt-BR" sz="3200" dirty="0">
                <a:solidFill>
                  <a:schemeClr val="tx1"/>
                </a:solidFill>
              </a:rPr>
              <a:t> de requisitos, criação de diagramas de classe e de casos de uso, e prototipação do sistema interagindo diretamente com funcionários e gerentes do escritório e com o orientador.</a:t>
            </a:r>
            <a:endParaRPr lang="pt-BR" dirty="0">
              <a:solidFill>
                <a:srgbClr val="FFFFFF"/>
              </a:solidFill>
            </a:endParaRPr>
          </a:p>
          <a:p>
            <a:pPr algn="just"/>
            <a:r>
              <a:rPr lang="pt-BR" sz="3200" dirty="0">
                <a:solidFill>
                  <a:srgbClr val="000000"/>
                </a:solidFill>
                <a:cs typeface="Arial"/>
              </a:rPr>
              <a:t>No desenvolvimento do sistema foi utilizada a IDE Eclipse, a linguagem de programação Java (WINDER, 2009), o </a:t>
            </a:r>
            <a:r>
              <a:rPr lang="pt-BR" sz="3200" dirty="0" smtClean="0">
                <a:solidFill>
                  <a:srgbClr val="000000"/>
                </a:solidFill>
                <a:cs typeface="Arial"/>
              </a:rPr>
              <a:t>framework </a:t>
            </a:r>
            <a:r>
              <a:rPr lang="pt-BR" sz="3200" dirty="0" err="1" smtClean="0">
                <a:solidFill>
                  <a:srgbClr val="000000"/>
                </a:solidFill>
                <a:cs typeface="Arial"/>
              </a:rPr>
              <a:t>PrimeFaces</a:t>
            </a:r>
            <a:r>
              <a:rPr lang="pt-BR" sz="320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pt-BR" sz="3200" dirty="0">
                <a:solidFill>
                  <a:srgbClr val="000000"/>
                </a:solidFill>
                <a:cs typeface="Arial"/>
              </a:rPr>
              <a:t>e o banco de dados </a:t>
            </a:r>
            <a:r>
              <a:rPr lang="pt-BR" sz="3200" dirty="0" smtClean="0">
                <a:solidFill>
                  <a:srgbClr val="000000"/>
                </a:solidFill>
                <a:cs typeface="Arial"/>
              </a:rPr>
              <a:t>MySQL.</a:t>
            </a:r>
            <a:endParaRPr lang="pt-BR" sz="3200" dirty="0">
              <a:solidFill>
                <a:srgbClr val="000000"/>
              </a:solidFill>
              <a:cs typeface="Arial"/>
            </a:endParaRPr>
          </a:p>
          <a:p>
            <a:pPr marL="457200" indent="-457200" algn="just">
              <a:buFont typeface="Arial"/>
              <a:buChar char="•"/>
            </a:pPr>
            <a:endParaRPr lang="pt-BR" sz="3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7661984" y="23113707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CONCLUSÃO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7545528" y="30350810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AGRADECIMENTOS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7705617" y="24226192"/>
            <a:ext cx="141748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800" dirty="0">
                <a:solidFill>
                  <a:schemeClr val="tx1"/>
                </a:solidFill>
              </a:rPr>
              <a:t>Com a </a:t>
            </a:r>
            <a:r>
              <a:rPr lang="pt-BR" sz="3800" dirty="0" smtClean="0">
                <a:solidFill>
                  <a:schemeClr val="tx1"/>
                </a:solidFill>
              </a:rPr>
              <a:t>utilização </a:t>
            </a:r>
            <a:r>
              <a:rPr lang="pt-BR" sz="3800" dirty="0">
                <a:solidFill>
                  <a:schemeClr val="tx1"/>
                </a:solidFill>
              </a:rPr>
              <a:t>desse </a:t>
            </a:r>
            <a:r>
              <a:rPr lang="pt-BR" sz="3800" dirty="0" smtClean="0">
                <a:solidFill>
                  <a:schemeClr val="tx1"/>
                </a:solidFill>
              </a:rPr>
              <a:t>sistema </a:t>
            </a:r>
            <a:r>
              <a:rPr lang="pt-BR" sz="3800" dirty="0">
                <a:solidFill>
                  <a:schemeClr val="tx1"/>
                </a:solidFill>
              </a:rPr>
              <a:t>é</a:t>
            </a:r>
            <a:r>
              <a:rPr lang="pt-BR" sz="3800" dirty="0" smtClean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esperado uma melhora nos </a:t>
            </a:r>
            <a:r>
              <a:rPr lang="pt-BR" sz="3800" dirty="0" smtClean="0">
                <a:solidFill>
                  <a:schemeClr val="tx1"/>
                </a:solidFill>
              </a:rPr>
              <a:t>serviços</a:t>
            </a:r>
            <a:r>
              <a:rPr lang="pt-BR" sz="3800" dirty="0">
                <a:solidFill>
                  <a:schemeClr val="tx1"/>
                </a:solidFill>
              </a:rPr>
              <a:t>, de </a:t>
            </a:r>
            <a:r>
              <a:rPr lang="pt-BR" sz="3800" dirty="0" smtClean="0">
                <a:solidFill>
                  <a:schemeClr val="tx1"/>
                </a:solidFill>
              </a:rPr>
              <a:t>forma que </a:t>
            </a:r>
            <a:r>
              <a:rPr lang="pt-BR" sz="3800" dirty="0">
                <a:solidFill>
                  <a:schemeClr val="tx1"/>
                </a:solidFill>
              </a:rPr>
              <a:t>reduza o tempo </a:t>
            </a:r>
            <a:r>
              <a:rPr lang="pt-BR" sz="3800" dirty="0" smtClean="0">
                <a:solidFill>
                  <a:schemeClr val="tx1"/>
                </a:solidFill>
              </a:rPr>
              <a:t>necessário </a:t>
            </a:r>
            <a:r>
              <a:rPr lang="pt-BR" sz="3800" dirty="0">
                <a:solidFill>
                  <a:schemeClr val="tx1"/>
                </a:solidFill>
              </a:rPr>
              <a:t>para cumprir as </a:t>
            </a:r>
            <a:r>
              <a:rPr lang="pt-BR" sz="3800" dirty="0" smtClean="0">
                <a:solidFill>
                  <a:schemeClr val="tx1"/>
                </a:solidFill>
              </a:rPr>
              <a:t>obrigações </a:t>
            </a:r>
            <a:r>
              <a:rPr lang="pt-BR" sz="3800" dirty="0">
                <a:solidFill>
                  <a:schemeClr val="tx1"/>
                </a:solidFill>
              </a:rPr>
              <a:t>e que o sistema permita </a:t>
            </a:r>
            <a:r>
              <a:rPr lang="pt-BR" sz="3800" dirty="0" smtClean="0">
                <a:solidFill>
                  <a:schemeClr val="tx1"/>
                </a:solidFill>
              </a:rPr>
              <a:t>uma maior </a:t>
            </a:r>
            <a:r>
              <a:rPr lang="pt-BR" sz="3800" dirty="0">
                <a:solidFill>
                  <a:schemeClr val="tx1"/>
                </a:solidFill>
              </a:rPr>
              <a:t>visibilidade das </a:t>
            </a:r>
            <a:r>
              <a:rPr lang="pt-BR" sz="3800" dirty="0" smtClean="0">
                <a:solidFill>
                  <a:schemeClr val="tx1"/>
                </a:solidFill>
              </a:rPr>
              <a:t>informações </a:t>
            </a:r>
            <a:r>
              <a:rPr lang="pt-BR" sz="3800" dirty="0">
                <a:solidFill>
                  <a:schemeClr val="tx1"/>
                </a:solidFill>
              </a:rPr>
              <a:t>facilitando e melhorando o trabalho de todos os </a:t>
            </a:r>
            <a:r>
              <a:rPr lang="pt-BR" sz="3800" dirty="0" smtClean="0">
                <a:solidFill>
                  <a:schemeClr val="tx1"/>
                </a:solidFill>
              </a:rPr>
              <a:t>setores envolvidos</a:t>
            </a:r>
            <a:r>
              <a:rPr lang="pt-BR" sz="3800" dirty="0">
                <a:solidFill>
                  <a:schemeClr val="tx1"/>
                </a:solidFill>
              </a:rPr>
              <a:t>. </a:t>
            </a:r>
            <a:r>
              <a:rPr lang="pt-BR" sz="3800" dirty="0" smtClean="0">
                <a:solidFill>
                  <a:schemeClr val="tx1"/>
                </a:solidFill>
              </a:rPr>
              <a:t>Pois, ao informatizar o controle dos serviços através do </a:t>
            </a:r>
            <a:r>
              <a:rPr lang="pt-BR" sz="3800" dirty="0">
                <a:solidFill>
                  <a:schemeClr val="tx1"/>
                </a:solidFill>
              </a:rPr>
              <a:t>sistema, </a:t>
            </a:r>
            <a:r>
              <a:rPr lang="pt-BR" sz="3800" dirty="0" smtClean="0">
                <a:solidFill>
                  <a:schemeClr val="tx1"/>
                </a:solidFill>
              </a:rPr>
              <a:t>espera-se que além </a:t>
            </a:r>
            <a:r>
              <a:rPr lang="pt-BR" sz="3800" dirty="0">
                <a:solidFill>
                  <a:schemeClr val="tx1"/>
                </a:solidFill>
              </a:rPr>
              <a:t>de aumentar a velocidade com que essas </a:t>
            </a:r>
            <a:r>
              <a:rPr lang="pt-BR" sz="3800" dirty="0" smtClean="0">
                <a:solidFill>
                  <a:schemeClr val="tx1"/>
                </a:solidFill>
              </a:rPr>
              <a:t>informações são </a:t>
            </a:r>
            <a:r>
              <a:rPr lang="pt-BR" sz="3800" dirty="0">
                <a:solidFill>
                  <a:schemeClr val="tx1"/>
                </a:solidFill>
              </a:rPr>
              <a:t>gravadas, </a:t>
            </a:r>
            <a:r>
              <a:rPr lang="pt-BR" sz="3800" dirty="0" smtClean="0">
                <a:solidFill>
                  <a:schemeClr val="tx1"/>
                </a:solidFill>
              </a:rPr>
              <a:t>também facilitará </a:t>
            </a:r>
            <a:r>
              <a:rPr lang="pt-BR" sz="3800" dirty="0">
                <a:solidFill>
                  <a:schemeClr val="tx1"/>
                </a:solidFill>
              </a:rPr>
              <a:t>o entendimento delas pelos </a:t>
            </a:r>
            <a:r>
              <a:rPr lang="pt-BR" sz="3800" dirty="0" smtClean="0">
                <a:solidFill>
                  <a:schemeClr val="tx1"/>
                </a:solidFill>
              </a:rPr>
              <a:t>usuários</a:t>
            </a:r>
            <a:r>
              <a:rPr lang="pt-BR" sz="3800" dirty="0">
                <a:solidFill>
                  <a:schemeClr val="tx1"/>
                </a:solidFill>
              </a:rPr>
              <a:t>, e diminuir ́a o risco de perda de </a:t>
            </a:r>
            <a:r>
              <a:rPr lang="pt-BR" sz="3800" dirty="0" smtClean="0">
                <a:solidFill>
                  <a:schemeClr val="tx1"/>
                </a:solidFill>
              </a:rPr>
              <a:t>informações</a:t>
            </a:r>
            <a:r>
              <a:rPr lang="pt-BR" sz="3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7687008" y="31604745"/>
            <a:ext cx="14205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Ao Instituto Federal do Paraná – Campus Paranavaí, pelo auxilio para a realização desse projeto.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7661984" y="33207301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REFERÊNCIAS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36" y="9906276"/>
            <a:ext cx="7700148" cy="18072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128" y="10349376"/>
            <a:ext cx="5185958" cy="3140456"/>
          </a:xfrm>
          <a:prstGeom prst="rect">
            <a:avLst/>
          </a:prstGeom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2853"/>
            <a:ext cx="32380238" cy="41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88257" y="6121045"/>
            <a:ext cx="31799638" cy="2155335"/>
          </a:xfrm>
          <a:prstGeom prst="rect">
            <a:avLst/>
          </a:prstGeom>
        </p:spPr>
        <p:txBody>
          <a:bodyPr anchor="t"/>
          <a:lstStyle/>
          <a:p>
            <a:pPr lvl="0"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Campus Paranavaí</a:t>
            </a: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Autores: </a:t>
            </a:r>
            <a:r>
              <a:rPr lang="pt-BR" sz="3600" dirty="0" err="1">
                <a:solidFill>
                  <a:schemeClr val="tx1"/>
                </a:solidFill>
                <a:latin typeface="Calibri" panose="020F0502020204030204" pitchFamily="34" charset="0"/>
              </a:rPr>
              <a:t>Luis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 Guilherme de Jesus Gomes</a:t>
            </a:r>
            <a:r>
              <a:rPr lang="pt-BR" sz="36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pt-BR" sz="3600" dirty="0" err="1">
                <a:solidFill>
                  <a:schemeClr val="tx1"/>
                </a:solidFill>
                <a:latin typeface="Calibri" panose="020F0502020204030204" pitchFamily="34" charset="0"/>
              </a:rPr>
              <a:t>Adriel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 Carlos Dias</a:t>
            </a:r>
            <a:r>
              <a:rPr lang="pt-BR" sz="36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, Frank Willian Cardoso de Oliveira</a:t>
            </a:r>
            <a:r>
              <a:rPr lang="pt-BR" sz="36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E-mail: </a:t>
            </a:r>
            <a:r>
              <a:rPr lang="pt-BR" sz="3600" u="sng" dirty="0">
                <a:solidFill>
                  <a:schemeClr val="tx1"/>
                </a:solidFill>
                <a:latin typeface="Calibri" panose="020F0502020204030204" pitchFamily="34" charset="0"/>
              </a:rPr>
              <a:t>luisguilherme_pso@hotmail.com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1, </a:t>
            </a:r>
            <a:r>
              <a:rPr lang="pt-BR" sz="3600" u="sng" dirty="0">
                <a:solidFill>
                  <a:schemeClr val="tx1"/>
                </a:solidFill>
                <a:latin typeface="Calibri" panose="020F0502020204030204" pitchFamily="34" charset="0"/>
              </a:rPr>
              <a:t>adrielcarlos1010@gmail.com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,  </a:t>
            </a:r>
            <a:r>
              <a:rPr lang="pt-BR" sz="3600" u="sng" dirty="0">
                <a:solidFill>
                  <a:schemeClr val="tx1"/>
                </a:solidFill>
                <a:latin typeface="Calibri" panose="020F0502020204030204" pitchFamily="34" charset="0"/>
              </a:rPr>
              <a:t>frank.willian@ifpr.edu.br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7690442" y="34583996"/>
            <a:ext cx="1420516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</a:rPr>
              <a:t>WINDER, Russel; ROBERTS, Graham. </a:t>
            </a:r>
            <a:r>
              <a:rPr lang="pt-BR" sz="3200" b="1" dirty="0">
                <a:solidFill>
                  <a:schemeClr val="tx1"/>
                </a:solidFill>
                <a:latin typeface="+mn-lt"/>
              </a:rPr>
              <a:t>Desenvolvendo software</a:t>
            </a:r>
            <a:r>
              <a:rPr lang="pt-BR" sz="3200" b="1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+mn-lt"/>
              </a:rPr>
              <a:t>em</a:t>
            </a:r>
            <a:r>
              <a:rPr lang="pt-BR" sz="3200" b="1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pt-BR" sz="3200" b="1" dirty="0" err="1">
                <a:solidFill>
                  <a:schemeClr val="tx1"/>
                </a:solidFill>
                <a:latin typeface="+mn-lt"/>
              </a:rPr>
              <a:t>java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.</a:t>
            </a:r>
            <a:r>
              <a:rPr lang="pt-BR" sz="32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3.ed. Rio de 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Janeiro:LTC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, 2009. 696 p. </a:t>
            </a:r>
            <a:r>
              <a:rPr lang="pt-BR" sz="3200" dirty="0" smtClean="0">
                <a:solidFill>
                  <a:schemeClr val="tx1"/>
                </a:solidFill>
                <a:latin typeface="+mn-lt"/>
              </a:rPr>
              <a:t>ISBN978852161658</a:t>
            </a:r>
          </a:p>
          <a:p>
            <a:pPr algn="just"/>
            <a:r>
              <a:rPr lang="pt-BR" sz="3200" dirty="0" err="1">
                <a:solidFill>
                  <a:schemeClr val="tx1"/>
                </a:solidFill>
                <a:latin typeface="+mn-lt"/>
                <a:cs typeface="Times New Roman" pitchFamily="18" charset="0"/>
              </a:rPr>
              <a:t>Londero</a:t>
            </a:r>
            <a:r>
              <a:rPr lang="pt-BR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, B.; Peres, E.; Charão, R.   A Contabilidade na Administração de Empresas. 2005. Simpósio de iniciação Científica dos Cursos de Ciências Contábeis de Santa Maria - Universidade Federal de Santa Maria, Santa Maria, 2005.</a:t>
            </a:r>
          </a:p>
        </p:txBody>
      </p:sp>
      <p:pic>
        <p:nvPicPr>
          <p:cNvPr id="4" name="Imagem 5" descr="Uma imagem contendo texto, mapa&#10;&#10;Descrição gerada com muito alta confiança">
            <a:extLst>
              <a:ext uri="{FF2B5EF4-FFF2-40B4-BE49-F238E27FC236}">
                <a16:creationId xmlns="" xmlns:a16="http://schemas.microsoft.com/office/drawing/2014/main" id="{35F26E80-505B-40C5-8C13-CB9B973B5E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566" y="21089937"/>
            <a:ext cx="9099755" cy="9109291"/>
          </a:xfrm>
          <a:prstGeom prst="rect">
            <a:avLst/>
          </a:prstGeom>
        </p:spPr>
      </p:pic>
      <p:pic>
        <p:nvPicPr>
          <p:cNvPr id="15" name="Imagem 15">
            <a:extLst>
              <a:ext uri="{FF2B5EF4-FFF2-40B4-BE49-F238E27FC236}">
                <a16:creationId xmlns="" xmlns:a16="http://schemas.microsoft.com/office/drawing/2014/main" id="{297B554D-1AC8-453C-843F-55B53F7B9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06135" y="11919604"/>
            <a:ext cx="6349463" cy="1879301"/>
          </a:xfrm>
          <a:prstGeom prst="rect">
            <a:avLst/>
          </a:prstGeom>
        </p:spPr>
      </p:pic>
      <p:pic>
        <p:nvPicPr>
          <p:cNvPr id="17" name="Imagem 17">
            <a:extLst>
              <a:ext uri="{FF2B5EF4-FFF2-40B4-BE49-F238E27FC236}">
                <a16:creationId xmlns="" xmlns:a16="http://schemas.microsoft.com/office/drawing/2014/main" id="{78667610-692D-416F-B898-D4B16EF413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86270" y="10218331"/>
            <a:ext cx="2743200" cy="1418749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17581830" y="14437789"/>
            <a:ext cx="14422388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rgbClr val="009900"/>
                </a:solidFill>
                <a:latin typeface="+mj-lt"/>
                <a:ea typeface="Batang" pitchFamily="18" charset="-127"/>
                <a:cs typeface="IrisUPC" pitchFamily="34" charset="-34"/>
              </a:rPr>
              <a:t>RESULTADOS</a:t>
            </a:r>
            <a:endParaRPr lang="pt-BR" sz="6000" dirty="0">
              <a:solidFill>
                <a:srgbClr val="009900"/>
              </a:solidFill>
              <a:latin typeface="+mj-lt"/>
              <a:ea typeface="Batang" pitchFamily="18" charset="-127"/>
              <a:cs typeface="IrisUPC" pitchFamily="34" charset="-34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809" y="17434086"/>
            <a:ext cx="8499195" cy="47807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7705617" y="15904482"/>
            <a:ext cx="1418998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 smtClean="0">
                <a:solidFill>
                  <a:schemeClr val="tx1"/>
                </a:solidFill>
              </a:rPr>
              <a:t>Até o momento grande parte do sistema já foi desenvolvido, restando apenas a implementação dos cálculos de multa e juros e  a confecção de alguns relatórios.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453516" y="22372141"/>
            <a:ext cx="6485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pt-BR" sz="2400" dirty="0">
                <a:solidFill>
                  <a:srgbClr val="000000"/>
                </a:solidFill>
              </a:rPr>
              <a:t>Tela de inserção de documentos no protocolo.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7705617" y="17817048"/>
            <a:ext cx="4833112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3200" dirty="0" smtClean="0">
                <a:solidFill>
                  <a:schemeClr val="tx1"/>
                </a:solidFill>
              </a:rPr>
              <a:t>Essa é a tela onde serão inseridos os documentos em um protocolo de entrega. Após a inserção é possível salvar e visualizar o protocolo, assim como exibir o relatório para impressão.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506</Words>
  <Application>Microsoft Office PowerPoint</Application>
  <PresentationFormat>Personalizar</PresentationFormat>
  <Paragraphs>33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Jociane</dc:creator>
  <cp:lastModifiedBy>Luiw</cp:lastModifiedBy>
  <cp:revision>164</cp:revision>
  <cp:lastPrinted>1601-01-01T00:00:00Z</cp:lastPrinted>
  <dcterms:created xsi:type="dcterms:W3CDTF">1601-01-01T00:00:00Z</dcterms:created>
  <dcterms:modified xsi:type="dcterms:W3CDTF">2018-08-03T12:36:48Z</dcterms:modified>
</cp:coreProperties>
</file>