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404050" cy="43205400"/>
  <p:notesSz cx="7008812" cy="9294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9419B6F-ACFE-4FEF-8EEB-A030E1C45B11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95000"/>
              </a:lnSpc>
            </a:pPr>
            <a:fld id="{FFDC2342-41A0-4375-A626-6C6A1AA136CC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8222A481-E947-45F4-9CE6-C44DE2490AED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970440" y="8829720"/>
            <a:ext cx="3036600" cy="464760"/>
          </a:xfrm>
          <a:custGeom>
            <a:avLst/>
            <a:gdLst/>
            <a:ahLst/>
            <a:rect l="l" t="t" r="r" b="b"/>
            <a:pathLst>
              <a:path w="3036887" h="465138">
                <a:moveTo>
                  <a:pt x="0" y="0"/>
                </a:moveTo>
                <a:lnTo>
                  <a:pt x="8439" y="0"/>
                </a:lnTo>
                <a:lnTo>
                  <a:pt x="8439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/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20000" y="11004840"/>
            <a:ext cx="29162880" cy="23268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20000" y="11004840"/>
            <a:ext cx="29162880" cy="2326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 descr=""/>
          <p:cNvPicPr/>
          <p:nvPr/>
        </p:nvPicPr>
        <p:blipFill>
          <a:blip r:embed="rId1"/>
          <a:stretch/>
        </p:blipFill>
        <p:spPr>
          <a:xfrm>
            <a:off x="0" y="40324680"/>
            <a:ext cx="32403600" cy="28818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0" y="0"/>
            <a:ext cx="32402160" cy="603000"/>
          </a:xfrm>
          <a:custGeom>
            <a:avLst/>
            <a:gdLst/>
            <a:ahLst/>
            <a:rect l="l" t="t" r="r" b="b"/>
            <a:pathLst>
              <a:path w="32402463" h="503238">
                <a:moveTo>
                  <a:pt x="0" y="0"/>
                </a:moveTo>
                <a:lnTo>
                  <a:pt x="24474" y="0"/>
                </a:lnTo>
                <a:lnTo>
                  <a:pt x="24474" y="1399"/>
                </a:lnTo>
                <a:lnTo>
                  <a:pt x="0" y="1399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481800"/>
            <a:ext cx="32402160" cy="202680"/>
          </a:xfrm>
          <a:custGeom>
            <a:avLst/>
            <a:gdLst/>
            <a:ahLst/>
            <a:rect l="l" t="t" r="r" b="b"/>
            <a:pathLst>
              <a:path w="32402463" h="169863">
                <a:moveTo>
                  <a:pt x="0" y="0"/>
                </a:moveTo>
                <a:lnTo>
                  <a:pt x="24474" y="0"/>
                </a:lnTo>
                <a:lnTo>
                  <a:pt x="24474" y="471"/>
                </a:lnTo>
                <a:lnTo>
                  <a:pt x="0" y="47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56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0" y="40873320"/>
            <a:ext cx="32348160" cy="2331720"/>
          </a:xfrm>
          <a:custGeom>
            <a:avLst/>
            <a:gdLst/>
            <a:ahLst/>
            <a:rect l="l" t="t" r="r" b="b"/>
            <a:pathLst>
              <a:path w="32348488" h="1943100">
                <a:moveTo>
                  <a:pt x="0" y="0"/>
                </a:moveTo>
                <a:lnTo>
                  <a:pt x="24324" y="0"/>
                </a:lnTo>
                <a:lnTo>
                  <a:pt x="24324" y="5400"/>
                </a:lnTo>
                <a:lnTo>
                  <a:pt x="0" y="54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56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11" descr=""/>
          <p:cNvPicPr/>
          <p:nvPr/>
        </p:nvPicPr>
        <p:blipFill>
          <a:blip r:embed="rId2"/>
          <a:stretch/>
        </p:blipFill>
        <p:spPr>
          <a:xfrm>
            <a:off x="29260080" y="40975200"/>
            <a:ext cx="2518920" cy="158076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8781120" y="2014200"/>
            <a:ext cx="23416920" cy="21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Sistema de Controle de Prestação de Serviços:</a:t>
            </a:r>
            <a:endParaRPr b="0" lang="pt-BR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 </a:t>
            </a:r>
            <a:r>
              <a:rPr b="0" lang="pt-BR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Escritório Contábil</a:t>
            </a:r>
            <a:endParaRPr b="0" lang="pt-BR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Imagem 17" descr=""/>
          <p:cNvPicPr/>
          <p:nvPr/>
        </p:nvPicPr>
        <p:blipFill>
          <a:blip r:embed="rId3"/>
          <a:stretch/>
        </p:blipFill>
        <p:spPr>
          <a:xfrm>
            <a:off x="849600" y="1940040"/>
            <a:ext cx="7931160" cy="2128680"/>
          </a:xfrm>
          <a:prstGeom prst="rect">
            <a:avLst/>
          </a:prstGeom>
          <a:ln>
            <a:noFill/>
          </a:ln>
        </p:spPr>
      </p:pic>
      <p:pic>
        <p:nvPicPr>
          <p:cNvPr id="48" name="Picture 1" descr=""/>
          <p:cNvPicPr/>
          <p:nvPr/>
        </p:nvPicPr>
        <p:blipFill>
          <a:blip r:embed="rId4"/>
          <a:stretch/>
        </p:blipFill>
        <p:spPr>
          <a:xfrm>
            <a:off x="23760" y="4666680"/>
            <a:ext cx="32379840" cy="1098360"/>
          </a:xfrm>
          <a:prstGeom prst="rect">
            <a:avLst/>
          </a:prstGeom>
          <a:ln>
            <a:noFill/>
          </a:ln>
        </p:spPr>
      </p:pic>
      <p:pic>
        <p:nvPicPr>
          <p:cNvPr id="49" name="Picture 1" descr=""/>
          <p:cNvPicPr/>
          <p:nvPr/>
        </p:nvPicPr>
        <p:blipFill>
          <a:blip r:embed="rId5"/>
          <a:stretch/>
        </p:blipFill>
        <p:spPr>
          <a:xfrm>
            <a:off x="0" y="0"/>
            <a:ext cx="32403600" cy="1198080"/>
          </a:xfrm>
          <a:prstGeom prst="rect">
            <a:avLst/>
          </a:prstGeom>
          <a:ln>
            <a:noFill/>
          </a:ln>
        </p:spPr>
      </p:pic>
      <p:sp>
        <p:nvSpPr>
          <p:cNvPr id="50" name="CustomShape 5"/>
          <p:cNvSpPr/>
          <p:nvPr/>
        </p:nvSpPr>
        <p:spPr>
          <a:xfrm>
            <a:off x="756360" y="9621000"/>
            <a:ext cx="14421960" cy="100476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814320" y="10887120"/>
            <a:ext cx="14333400" cy="59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De acordo com Londero, Peres e Charão (2005), o controle dos honorários, despesas e documentos no escritório contábil envolve um ciclo mensal e contínuo, que conta com vários funcionários para a geração e utilização de informações. Neste contexto, os setores no escritório onde será desenvolvido o sistema são: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Setor de entregas: responsável pela entrega de documentos, impostos e outros materiais necessários para a prestação dos serviços contábeis, também é responsável pela cobrança e recebimento dos honorários contábeis dos clientes do escritório.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Setor financeiro:  responsável pelo lançamento e baixa de despesas com clientes, lançamento dos honorários contábeis, o controle de caixa e o recebimento de honorários.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751320" y="17729640"/>
            <a:ext cx="14421960" cy="100476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OBJETIVO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62840" y="19245960"/>
            <a:ext cx="1431324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O objetivo do trabalho é o desenvolvimento de um sistema para um  escritório de contabilidade que faça a gestão do recebimento financeiro de serviços prestados e o controle de documentos que são repassados aos seus clientes.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1430640" y="30199320"/>
            <a:ext cx="7769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Diagrama de Caso de Uso do Sistema Proposto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0442880" y="21113280"/>
            <a:ext cx="463356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Esse diagrama documenta o que o sistema faz do ponto de vista do usuário. Ou seja, ele descreve as principais funções do sistema e como essas funções interagem com o usuário (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RIBEIRO, 2012).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708840" y="31233600"/>
            <a:ext cx="14421960" cy="100476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METODOLOGIA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813960" y="32688360"/>
            <a:ext cx="14356080" cy="64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Para o desenvolvimento desse trabalho serão executados os seguintes procedimentos: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Pesquisa Bibliográfica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Entrevista com funcionários do escritório alvo.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Documentação: Criação do Documento Técnico.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Modelagem e Desenvolvimento do Software: Elicitação de requisitos, criação de diagramas de classe e de casos de uso, e prototipação do sistema interagindo diretamente com funcionários e gerentes do escritório e com o orientador.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No desenvolvimento do sistema foi utilizada a IDE Eclipse, a linguagem de programação Java (WINDER, 2009), o framework PrimeFaces e o banco de dados MySQL.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17661960" y="23113800"/>
            <a:ext cx="14421960" cy="100476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17545680" y="30350880"/>
            <a:ext cx="14421960" cy="100476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AGRADECIMENTOS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17705520" y="24226200"/>
            <a:ext cx="1417428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Com a utilização desse sistema é esperado uma melhora nos serviços, de forma que reduza o tempo necessário para cumprir as obrigações e que o sistema permita uma maior visibilidade das informações facilitando e melhorando o trabalho de todos os setores envolvidos. Pois, ao informatizar o controle dos serviços através do sistema, espera-se que além de aumentar a velocidade com que essas informações são gravadas, também facilitará o entendimento delas pelos usuários, e diminuir ́a o risco de perda de informações.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17687160" y="31604760"/>
            <a:ext cx="14204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Ao Instituto Federal do Paraná – Campus Paranavaí, pelo auxilio para a realização desse projeto.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7"/>
          <p:cNvSpPr/>
          <p:nvPr/>
        </p:nvSpPr>
        <p:spPr>
          <a:xfrm>
            <a:off x="17661960" y="33207480"/>
            <a:ext cx="14421960" cy="100476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REFERÊNCIAS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Imagem 6" descr=""/>
          <p:cNvPicPr/>
          <p:nvPr/>
        </p:nvPicPr>
        <p:blipFill>
          <a:blip r:embed="rId6"/>
          <a:stretch/>
        </p:blipFill>
        <p:spPr>
          <a:xfrm>
            <a:off x="21378600" y="9906120"/>
            <a:ext cx="7699680" cy="1806840"/>
          </a:xfrm>
          <a:prstGeom prst="rect">
            <a:avLst/>
          </a:prstGeom>
          <a:ln>
            <a:noFill/>
          </a:ln>
        </p:spPr>
      </p:pic>
      <p:pic>
        <p:nvPicPr>
          <p:cNvPr id="64" name="Imagem 12" descr=""/>
          <p:cNvPicPr/>
          <p:nvPr/>
        </p:nvPicPr>
        <p:blipFill>
          <a:blip r:embed="rId7"/>
          <a:stretch/>
        </p:blipFill>
        <p:spPr>
          <a:xfrm>
            <a:off x="27555120" y="10349280"/>
            <a:ext cx="5185440" cy="3139920"/>
          </a:xfrm>
          <a:prstGeom prst="rect">
            <a:avLst/>
          </a:prstGeom>
          <a:ln>
            <a:noFill/>
          </a:ln>
        </p:spPr>
      </p:pic>
      <p:pic>
        <p:nvPicPr>
          <p:cNvPr id="65" name="Picture 1" descr=""/>
          <p:cNvPicPr/>
          <p:nvPr/>
        </p:nvPicPr>
        <p:blipFill>
          <a:blip r:embed="rId8"/>
          <a:stretch/>
        </p:blipFill>
        <p:spPr>
          <a:xfrm>
            <a:off x="0" y="8793000"/>
            <a:ext cx="32379840" cy="410400"/>
          </a:xfrm>
          <a:prstGeom prst="rect">
            <a:avLst/>
          </a:prstGeom>
          <a:ln>
            <a:noFill/>
          </a:ln>
        </p:spPr>
      </p:pic>
      <p:sp>
        <p:nvSpPr>
          <p:cNvPr id="66" name="CustomShape 18"/>
          <p:cNvSpPr/>
          <p:nvPr/>
        </p:nvSpPr>
        <p:spPr>
          <a:xfrm>
            <a:off x="288360" y="6121080"/>
            <a:ext cx="31799160" cy="21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Campus Paranavaí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Autores: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Luis Guilherme de Jesus Gomes</a:t>
            </a:r>
            <a:r>
              <a:rPr b="0" lang="pt-BR" sz="3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1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, Adriel Carlos Dias</a:t>
            </a:r>
            <a:r>
              <a:rPr b="0" lang="pt-BR" sz="3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2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, Frank Willian Cardoso de Oliveira</a:t>
            </a:r>
            <a:r>
              <a:rPr b="0" lang="pt-BR" sz="3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E-mail: </a:t>
            </a:r>
            <a:r>
              <a:rPr b="0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luisguilherme_pso@hotmail.com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1, </a:t>
            </a:r>
            <a:r>
              <a:rPr b="0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adrielcarlos1010@gmail.com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,  </a:t>
            </a:r>
            <a:r>
              <a:rPr b="0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frank.willian@ifpr.edu.br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9"/>
          <p:cNvSpPr/>
          <p:nvPr/>
        </p:nvSpPr>
        <p:spPr>
          <a:xfrm>
            <a:off x="17690400" y="34584120"/>
            <a:ext cx="1420488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WINDER, Russel; ROBERTS, Graham.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Desenvolvendo software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em java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. 3.ed. Rio de Janeiro:LTC, 2009. 696 p. ISBN978852161658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Londero, B.; Peres, E.; Charão, R.   A Contabilidade na Administração de Empresas. 2005. Simpósio de iniciação Científica dos Cursos de Ciências Contábeis de Santa Maria - Universidade Federal de Santa Maria, Santa Maria, 2005.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Imagem 5" descr=""/>
          <p:cNvPicPr/>
          <p:nvPr/>
        </p:nvPicPr>
        <p:blipFill>
          <a:blip r:embed="rId9"/>
          <a:stretch/>
        </p:blipFill>
        <p:spPr>
          <a:xfrm>
            <a:off x="765720" y="21089880"/>
            <a:ext cx="9099360" cy="9109080"/>
          </a:xfrm>
          <a:prstGeom prst="rect">
            <a:avLst/>
          </a:prstGeom>
          <a:ln>
            <a:noFill/>
          </a:ln>
        </p:spPr>
      </p:pic>
      <p:pic>
        <p:nvPicPr>
          <p:cNvPr id="69" name="Imagem 15" descr=""/>
          <p:cNvPicPr/>
          <p:nvPr/>
        </p:nvPicPr>
        <p:blipFill>
          <a:blip r:embed="rId10"/>
          <a:stretch/>
        </p:blipFill>
        <p:spPr>
          <a:xfrm>
            <a:off x="19605960" y="11919600"/>
            <a:ext cx="6348960" cy="1878840"/>
          </a:xfrm>
          <a:prstGeom prst="rect">
            <a:avLst/>
          </a:prstGeom>
          <a:ln>
            <a:noFill/>
          </a:ln>
        </p:spPr>
      </p:pic>
      <p:pic>
        <p:nvPicPr>
          <p:cNvPr id="70" name="Imagem 17" descr=""/>
          <p:cNvPicPr/>
          <p:nvPr/>
        </p:nvPicPr>
        <p:blipFill>
          <a:blip r:embed="rId11"/>
          <a:stretch/>
        </p:blipFill>
        <p:spPr>
          <a:xfrm>
            <a:off x="17686440" y="10218240"/>
            <a:ext cx="2742840" cy="1418400"/>
          </a:xfrm>
          <a:prstGeom prst="rect">
            <a:avLst/>
          </a:prstGeom>
          <a:ln>
            <a:noFill/>
          </a:ln>
        </p:spPr>
      </p:pic>
      <p:sp>
        <p:nvSpPr>
          <p:cNvPr id="71" name="CustomShape 20"/>
          <p:cNvSpPr/>
          <p:nvPr/>
        </p:nvSpPr>
        <p:spPr>
          <a:xfrm>
            <a:off x="17581680" y="14437800"/>
            <a:ext cx="14421960" cy="100476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RESULTADOS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5" descr=""/>
          <p:cNvPicPr/>
          <p:nvPr/>
        </p:nvPicPr>
        <p:blipFill>
          <a:blip r:embed="rId12"/>
          <a:stretch/>
        </p:blipFill>
        <p:spPr>
          <a:xfrm>
            <a:off x="23258880" y="17434080"/>
            <a:ext cx="8498880" cy="4780440"/>
          </a:xfrm>
          <a:prstGeom prst="rect">
            <a:avLst/>
          </a:prstGeom>
          <a:ln>
            <a:noFill/>
          </a:ln>
        </p:spPr>
      </p:pic>
      <p:sp>
        <p:nvSpPr>
          <p:cNvPr id="73" name="CustomShape 21"/>
          <p:cNvSpPr/>
          <p:nvPr/>
        </p:nvSpPr>
        <p:spPr>
          <a:xfrm>
            <a:off x="17705520" y="15904440"/>
            <a:ext cx="141897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Até o momento grande parte do sistema já foi desenvolvido, restando apenas a implementação dos cálculos de multa e juros e  a confecção de alguns relatórios.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2"/>
          <p:cNvSpPr/>
          <p:nvPr/>
        </p:nvSpPr>
        <p:spPr>
          <a:xfrm>
            <a:off x="24489720" y="22372200"/>
            <a:ext cx="6412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Tela de inserção de documentos no protocolo.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3"/>
          <p:cNvSpPr/>
          <p:nvPr/>
        </p:nvSpPr>
        <p:spPr>
          <a:xfrm>
            <a:off x="17705520" y="17817120"/>
            <a:ext cx="4832640" cy="39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Essa é a tela onde serão inseridos os documentos em um protocolo de entrega. Após a inserção é possível salvar e visualizar o protocolo, assim como exibir o relatório para impressão.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Application>LibreOffice/5.1.6.2$Linux_X86_64 LibreOffice_project/10m0$Build-2</Application>
  <Words>506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Jociane</dc:creator>
  <dc:description/>
  <dc:language>pt-BR</dc:language>
  <cp:lastModifiedBy/>
  <cp:lastPrinted>1601-01-01T00:00:00Z</cp:lastPrinted>
  <dcterms:modified xsi:type="dcterms:W3CDTF">2018-11-06T20:13:21Z</dcterms:modified>
  <cp:revision>166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