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68" r:id="rId5"/>
    <p:sldId id="265" r:id="rId6"/>
    <p:sldId id="266" r:id="rId7"/>
    <p:sldId id="267" r:id="rId8"/>
    <p:sldId id="261" r:id="rId9"/>
    <p:sldId id="26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84" y="-1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1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43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4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6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19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8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7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75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05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25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BADE80-1FF1-4FEC-9B26-A3983810723B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458200" cy="1470025"/>
          </a:xfrm>
        </p:spPr>
        <p:txBody>
          <a:bodyPr>
            <a:noAutofit/>
          </a:bodyPr>
          <a:lstStyle/>
          <a:p>
            <a:pPr algn="ctr"/>
            <a:r>
              <a:rPr lang="pt-BR" sz="9600" dirty="0">
                <a:latin typeface="Verdana" pitchFamily="34" charset="0"/>
                <a:ea typeface="Verdana" pitchFamily="34" charset="0"/>
              </a:rPr>
              <a:t>SICON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5540" y="4468942"/>
            <a:ext cx="6584776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sz="2000" dirty="0">
                <a:latin typeface="Verdana" pitchFamily="34" charset="0"/>
                <a:ea typeface="Verdana" pitchFamily="34" charset="0"/>
              </a:rPr>
              <a:t>Acadêmico: Luís Guilherme de J. Gomes</a:t>
            </a:r>
          </a:p>
          <a:p>
            <a:pPr algn="l"/>
            <a:r>
              <a:rPr lang="pt-BR" sz="2000" dirty="0">
                <a:latin typeface="Verdana" pitchFamily="34" charset="0"/>
                <a:ea typeface="Verdana" pitchFamily="34" charset="0"/>
              </a:rPr>
              <a:t>Orientador: Prof. Esp. Frank Willian C. Oliveira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7544" y="2420888"/>
            <a:ext cx="849694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Sistema de Controle de Prestação de Serviços:</a:t>
            </a:r>
          </a:p>
          <a:p>
            <a:pPr algn="ctr"/>
            <a:r>
              <a:rPr lang="pt-BR" sz="24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 Escritório Contábil</a:t>
            </a:r>
          </a:p>
        </p:txBody>
      </p:sp>
    </p:spTree>
    <p:extLst>
      <p:ext uri="{BB962C8B-B14F-4D97-AF65-F5344CB8AC3E}">
        <p14:creationId xmlns:p14="http://schemas.microsoft.com/office/powerpoint/2010/main" val="212745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latin typeface="Verdana" pitchFamily="34" charset="0"/>
                <a:ea typeface="Verdana" pitchFamily="34" charset="0"/>
              </a:rPr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4528" y="1988840"/>
            <a:ext cx="8229600" cy="4325112"/>
          </a:xfrm>
        </p:spPr>
        <p:txBody>
          <a:bodyPr vert="horz" anchor="t">
            <a:normAutofit/>
          </a:bodyPr>
          <a:lstStyle/>
          <a:p>
            <a:pPr indent="-255905">
              <a:buFont typeface="Arial" pitchFamily="2" charset="2"/>
              <a:buChar char="•"/>
            </a:pPr>
            <a:r>
              <a:rPr lang="pt-BR" dirty="0">
                <a:latin typeface="Verdana" pitchFamily="34" charset="0"/>
                <a:ea typeface="Verdana" pitchFamily="34" charset="0"/>
              </a:rPr>
              <a:t>Contextualização</a:t>
            </a:r>
            <a:endParaRPr lang="pt-BR" dirty="0">
              <a:latin typeface="Verdana" pitchFamily="34" charset="0"/>
              <a:ea typeface="Verdana" pitchFamily="34" charset="0"/>
              <a:cs typeface="Calibri"/>
            </a:endParaRPr>
          </a:p>
          <a:p>
            <a:pPr indent="-255905">
              <a:buFont typeface="Arial" pitchFamily="2" charset="2"/>
              <a:buChar char="•"/>
            </a:pPr>
            <a:r>
              <a:rPr lang="pt-BR" dirty="0">
                <a:latin typeface="Verdana" pitchFamily="34" charset="0"/>
                <a:ea typeface="Verdana" pitchFamily="34" charset="0"/>
              </a:rPr>
              <a:t>Objetivos</a:t>
            </a:r>
          </a:p>
          <a:p>
            <a:pPr indent="-255905">
              <a:buFont typeface="Arial" pitchFamily="2" charset="2"/>
              <a:buChar char="•"/>
            </a:pPr>
            <a:r>
              <a:rPr lang="pt-BR" dirty="0">
                <a:latin typeface="Verdana" pitchFamily="34" charset="0"/>
                <a:ea typeface="Verdana" pitchFamily="34" charset="0"/>
              </a:rPr>
              <a:t>Sistema</a:t>
            </a:r>
          </a:p>
          <a:p>
            <a:pPr indent="-255905">
              <a:buFont typeface="Arial" pitchFamily="2" charset="2"/>
              <a:buChar char="•"/>
            </a:pPr>
            <a:r>
              <a:rPr lang="pt-BR" dirty="0">
                <a:latin typeface="Verdana" pitchFamily="34" charset="0"/>
                <a:ea typeface="Verdana" pitchFamily="34" charset="0"/>
              </a:rPr>
              <a:t>Conclusão</a:t>
            </a:r>
          </a:p>
          <a:p>
            <a:pPr marL="10972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4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Verdana" pitchFamily="34" charset="0"/>
                <a:ea typeface="Verdana" pitchFamily="34" charset="0"/>
              </a:rPr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pt-BR" dirty="0"/>
              <a:t>Controle de honorários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Despesas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Lançamento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Baixa</a:t>
            </a:r>
            <a:endParaRPr lang="pt-BR" sz="2000" dirty="0">
              <a:solidFill>
                <a:schemeClr val="tx1"/>
              </a:solidFill>
            </a:endParaRPr>
          </a:p>
          <a:p>
            <a:pPr indent="-255905">
              <a:buFont typeface="Arial" pitchFamily="2" charset="2"/>
              <a:buChar char="•"/>
            </a:pPr>
            <a:r>
              <a:rPr lang="pt-BR" dirty="0"/>
              <a:t>Entrega e devolução de documentos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Entrega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Devolução</a:t>
            </a:r>
          </a:p>
        </p:txBody>
      </p:sp>
    </p:spTree>
    <p:extLst>
      <p:ext uri="{BB962C8B-B14F-4D97-AF65-F5344CB8AC3E}">
        <p14:creationId xmlns:p14="http://schemas.microsoft.com/office/powerpoint/2010/main" val="387463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itchFamily="34" charset="0"/>
                <a:ea typeface="Verdana" pitchFamily="34" charset="0"/>
              </a:rPr>
              <a:t>Objetivo Geral</a:t>
            </a:r>
            <a:endParaRPr lang="pt-BR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latin typeface="Verdana" pitchFamily="34" charset="0"/>
                <a:ea typeface="Verdana" pitchFamily="34" charset="0"/>
              </a:rPr>
              <a:t>Desenvolvimento de um sistema </a:t>
            </a:r>
            <a:r>
              <a:rPr lang="pt-BR" sz="2200">
                <a:latin typeface="Verdana" pitchFamily="34" charset="0"/>
                <a:ea typeface="Verdana" pitchFamily="34" charset="0"/>
              </a:rPr>
              <a:t>para </a:t>
            </a:r>
            <a:r>
              <a:rPr lang="pt-BR" sz="2200" smtClean="0">
                <a:latin typeface="Verdana" pitchFamily="34" charset="0"/>
                <a:ea typeface="Verdana" pitchFamily="34" charset="0"/>
              </a:rPr>
              <a:t>um </a:t>
            </a:r>
            <a:r>
              <a:rPr lang="pt-BR" sz="2200" dirty="0">
                <a:latin typeface="Verdana" pitchFamily="34" charset="0"/>
                <a:ea typeface="Verdana" pitchFamily="34" charset="0"/>
              </a:rPr>
              <a:t>escritório de contabilidade que faça a gestão do recebimento financeiro de serviços prestados e o controle de documentos que são repassados aos seus clientes.</a:t>
            </a:r>
          </a:p>
        </p:txBody>
      </p:sp>
    </p:spTree>
    <p:extLst>
      <p:ext uri="{BB962C8B-B14F-4D97-AF65-F5344CB8AC3E}">
        <p14:creationId xmlns:p14="http://schemas.microsoft.com/office/powerpoint/2010/main" val="167764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9E48680-4332-4958-BF41-66588DF0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</a:t>
            </a:r>
            <a:r>
              <a:rPr lang="pt-BR" dirty="0" err="1" smtClean="0"/>
              <a:t>Especificos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F81A6E2-6F1A-42D5-ABF4-4F2FC11F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  </a:t>
            </a:r>
            <a:r>
              <a:rPr lang="pt-BR" sz="2200" dirty="0" smtClean="0"/>
              <a:t>Gestão de despesas possíveis dos clientes;</a:t>
            </a:r>
          </a:p>
          <a:p>
            <a:pPr>
              <a:buFont typeface="Arial" pitchFamily="34" charset="0"/>
              <a:buChar char="•"/>
            </a:pPr>
            <a:r>
              <a:rPr lang="pt-BR" sz="2200" dirty="0" smtClean="0"/>
              <a:t>   Gestão de honorários contábeis;</a:t>
            </a:r>
          </a:p>
          <a:p>
            <a:pPr>
              <a:buFont typeface="Arial" pitchFamily="34" charset="0"/>
              <a:buChar char="•"/>
            </a:pPr>
            <a:r>
              <a:rPr lang="pt-BR" sz="2200" dirty="0" smtClean="0"/>
              <a:t>   Gestão de recebimento e devolução de documentos dos     	clientes;</a:t>
            </a:r>
          </a:p>
          <a:p>
            <a:pPr>
              <a:buFont typeface="Arial" pitchFamily="34" charset="0"/>
              <a:buChar char="•"/>
            </a:pPr>
            <a:r>
              <a:rPr lang="pt-BR" sz="2200" dirty="0" smtClean="0"/>
              <a:t>    Emissão de relatórios de empresas clientes;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pt-BR" sz="2200" dirty="0" smtClean="0"/>
              <a:t>    Emissão de recibo de honorários;</a:t>
            </a:r>
          </a:p>
          <a:p>
            <a:pPr indent="-255905"/>
            <a:endParaRPr lang="pt-BR" dirty="0"/>
          </a:p>
          <a:p>
            <a:pPr indent="-255905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98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2B72C2F-D778-458E-B37F-F7A3CDCB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</a:t>
            </a:r>
            <a:r>
              <a:rPr lang="pt-BR" dirty="0" err="1" smtClean="0"/>
              <a:t>Especificos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D8C0EC6-7046-4175-BF98-F63B782B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pt-BR" dirty="0"/>
              <a:t>Emissão de relatório de controle de honorários;</a:t>
            </a:r>
            <a:endParaRPr lang="en-US" dirty="0"/>
          </a:p>
          <a:p>
            <a:pPr indent="-255905"/>
            <a:r>
              <a:rPr lang="pt-BR" dirty="0"/>
              <a:t>Emissão de relatório de movimentação de documentos: entregue, devolvido, arquivado;</a:t>
            </a:r>
            <a:endParaRPr lang="en-US" dirty="0"/>
          </a:p>
          <a:p>
            <a:pPr indent="-255905"/>
            <a:r>
              <a:rPr lang="pt-BR" dirty="0"/>
              <a:t>Controle de Acesso via usuário e senha, contando com usuários com níveis de acesso diferentes: (Empregado, Gerente);</a:t>
            </a:r>
          </a:p>
        </p:txBody>
      </p:sp>
    </p:spTree>
    <p:extLst>
      <p:ext uri="{BB962C8B-B14F-4D97-AF65-F5344CB8AC3E}">
        <p14:creationId xmlns:p14="http://schemas.microsoft.com/office/powerpoint/2010/main" val="261031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="" xmlns:a16="http://schemas.microsoft.com/office/drawing/2014/main" id="{113C57C0-0CF6-4251-9EB3-66EC69DD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9" y="1912725"/>
            <a:ext cx="8251550" cy="422131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4806A5D4-E1AF-4C9E-8DA6-914FA0B0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45" y="977278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pt-BR" dirty="0"/>
              <a:t>Proposta de Solução</a:t>
            </a:r>
            <a:r>
              <a:rPr lang="pt-BR" dirty="0">
                <a:cs typeface="Calibri Light"/>
              </a:rPr>
              <a:t/>
            </a:r>
            <a:br>
              <a:rPr lang="pt-BR" dirty="0">
                <a:cs typeface="Calibri Light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56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>
              <a:lnSpc>
                <a:spcPct val="100000"/>
              </a:lnSpc>
              <a:buFont typeface="Arial"/>
            </a:pPr>
            <a:endParaRPr lang="pt-BR" sz="1100" dirty="0" smtClean="0">
              <a:latin typeface="Verdana" pitchFamily="34" charset="0"/>
              <a:ea typeface="Verdana" pitchFamily="34" charset="0"/>
            </a:endParaRPr>
          </a:p>
          <a:p>
            <a:pPr indent="-255905">
              <a:lnSpc>
                <a:spcPct val="100000"/>
              </a:lnSpc>
              <a:buFont typeface="Arial"/>
            </a:pPr>
            <a:r>
              <a:rPr lang="pt-BR" sz="2400" dirty="0" smtClean="0">
                <a:latin typeface="Verdana" pitchFamily="34" charset="0"/>
                <a:ea typeface="Verdana" pitchFamily="34" charset="0"/>
              </a:rPr>
              <a:t> Melhorias Apresentadas:</a:t>
            </a:r>
          </a:p>
          <a:p>
            <a:pPr indent="-255905">
              <a:buFont typeface="Arial"/>
            </a:pPr>
            <a:endParaRPr lang="pt-BR" sz="2400" dirty="0" smtClean="0">
              <a:latin typeface="Verdana" pitchFamily="34" charset="0"/>
              <a:ea typeface="Verdana" pitchFamily="34" charset="0"/>
            </a:endParaRPr>
          </a:p>
          <a:p>
            <a:pPr marL="754380" lvl="1" indent="-342900"/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Informatização </a:t>
            </a:r>
            <a:r>
              <a:rPr lang="pt-BR" sz="22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dos </a:t>
            </a:r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processos</a:t>
            </a:r>
          </a:p>
          <a:p>
            <a:pPr marL="754380" lvl="1" indent="-342900"/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Velocidade</a:t>
            </a:r>
          </a:p>
          <a:p>
            <a:pPr marL="754380" lvl="1" indent="-342900"/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Confiabilidade</a:t>
            </a:r>
          </a:p>
          <a:p>
            <a:pPr marL="754380" lvl="1" indent="-342900"/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Facilidade </a:t>
            </a:r>
            <a:r>
              <a:rPr lang="pt-BR" sz="22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de acesso aos dados</a:t>
            </a:r>
          </a:p>
        </p:txBody>
      </p:sp>
    </p:spTree>
    <p:extLst>
      <p:ext uri="{BB962C8B-B14F-4D97-AF65-F5344CB8AC3E}">
        <p14:creationId xmlns:p14="http://schemas.microsoft.com/office/powerpoint/2010/main" val="93260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>
              <a:buFont typeface="Arial"/>
            </a:pPr>
            <a:r>
              <a:rPr lang="pt-BR" sz="2400" dirty="0"/>
              <a:t>Trabalhos </a:t>
            </a:r>
            <a:r>
              <a:rPr lang="pt-BR" sz="2400" dirty="0" smtClean="0"/>
              <a:t>Futuros:</a:t>
            </a:r>
          </a:p>
          <a:p>
            <a:pPr marL="0" indent="0">
              <a:buNone/>
            </a:pPr>
            <a:endParaRPr lang="pt-BR" sz="1100" dirty="0"/>
          </a:p>
          <a:p>
            <a:pPr marL="657860" lvl="1" indent="-246380"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</a:rPr>
              <a:t>Automatização do lançamento dos honorários</a:t>
            </a:r>
          </a:p>
          <a:p>
            <a:pPr marL="657860" lvl="1" indent="-246380"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</a:rPr>
              <a:t>Implementação de Juros e </a:t>
            </a:r>
            <a:r>
              <a:rPr lang="pt-BR" sz="2200" dirty="0" smtClean="0">
                <a:solidFill>
                  <a:srgbClr val="000000"/>
                </a:solidFill>
              </a:rPr>
              <a:t>multa</a:t>
            </a:r>
            <a:endParaRPr lang="pt-BR" sz="2200" dirty="0">
              <a:solidFill>
                <a:srgbClr val="000000"/>
              </a:solidFill>
            </a:endParaRPr>
          </a:p>
          <a:p>
            <a:pPr marL="657860" lvl="1" indent="-246380"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</a:rPr>
              <a:t>Conclusão dos relatórios</a:t>
            </a:r>
          </a:p>
          <a:p>
            <a:pPr marL="657860" lvl="1" indent="-246380"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</a:rPr>
              <a:t>Correções após nova entrevista com funcionários do escritório</a:t>
            </a:r>
          </a:p>
        </p:txBody>
      </p:sp>
    </p:spTree>
    <p:extLst>
      <p:ext uri="{BB962C8B-B14F-4D97-AF65-F5344CB8AC3E}">
        <p14:creationId xmlns:p14="http://schemas.microsoft.com/office/powerpoint/2010/main" val="623997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194</Words>
  <Application>Microsoft Office PowerPoint</Application>
  <PresentationFormat>Apresentação na tela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Retrospectiva</vt:lpstr>
      <vt:lpstr>SICON</vt:lpstr>
      <vt:lpstr>Sumário</vt:lpstr>
      <vt:lpstr>Contextualização</vt:lpstr>
      <vt:lpstr>Objetivo Geral</vt:lpstr>
      <vt:lpstr>Objetivos Especificos</vt:lpstr>
      <vt:lpstr>Objetivos Especificos</vt:lpstr>
      <vt:lpstr>Proposta de Solução </vt:lpstr>
      <vt:lpstr>Conclusão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Sicon</dc:title>
  <dc:creator>Luiw</dc:creator>
  <cp:lastModifiedBy>Luiw</cp:lastModifiedBy>
  <cp:revision>59</cp:revision>
  <dcterms:created xsi:type="dcterms:W3CDTF">2018-06-24T13:43:45Z</dcterms:created>
  <dcterms:modified xsi:type="dcterms:W3CDTF">2018-07-10T02:01:59Z</dcterms:modified>
</cp:coreProperties>
</file>