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sz="1000">
                <a:solidFill>
                  <a:srgbClr val="333333"/>
                </a:solidFill>
              </a:rPr>
              <a:t>The product is a diving helmet that provides the wearer with an overhead display projected onto the glass. This display will provide information valuable to divers, such as dive time remaining based on volume of air left in tank, dive depth, sonar map, and alerts to warn the user of perceivable danger. The product will include technology for collecting the various information to be displayed.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Creates a sonar map from frequency </a:t>
            </a:r>
            <a:r>
              <a:rPr lang="en"/>
              <a:t>emitted</a:t>
            </a:r>
            <a:r>
              <a:rPr lang="en"/>
              <a:t> from the 2 rotational sonars mounted on the body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a:t>The Dolphin</a:t>
            </a:r>
          </a:p>
        </p:txBody>
      </p:sp>
      <p:sp>
        <p:nvSpPr>
          <p:cNvPr id="135" name="Shape 135"/>
          <p:cNvSpPr txBox="1"/>
          <p:nvPr>
            <p:ph idx="1" type="subTitle"/>
          </p:nvPr>
        </p:nvSpPr>
        <p:spPr>
          <a:xfrm>
            <a:off x="5083950" y="3269650"/>
            <a:ext cx="3470700" cy="1161300"/>
          </a:xfrm>
          <a:prstGeom prst="rect">
            <a:avLst/>
          </a:prstGeom>
        </p:spPr>
        <p:txBody>
          <a:bodyPr anchorCtr="0" anchor="t" bIns="91425" lIns="91425" rIns="91425" wrap="square" tIns="91425">
            <a:noAutofit/>
          </a:bodyPr>
          <a:lstStyle/>
          <a:p>
            <a:pPr lvl="0" rtl="0" algn="l">
              <a:lnSpc>
                <a:spcPct val="115000"/>
              </a:lnSpc>
              <a:spcBef>
                <a:spcPts val="600"/>
              </a:spcBef>
              <a:buNone/>
            </a:pPr>
            <a:r>
              <a:rPr b="1" lang="en" sz="1600">
                <a:solidFill>
                  <a:srgbClr val="FFFFFF"/>
                </a:solidFill>
                <a:latin typeface="Arial"/>
                <a:ea typeface="Arial"/>
                <a:cs typeface="Arial"/>
                <a:sym typeface="Arial"/>
              </a:rPr>
              <a:t>Group 18:</a:t>
            </a:r>
            <a:br>
              <a:rPr b="1" lang="en" sz="1600">
                <a:solidFill>
                  <a:srgbClr val="FFFFFF"/>
                </a:solidFill>
                <a:latin typeface="Arial"/>
                <a:ea typeface="Arial"/>
                <a:cs typeface="Arial"/>
                <a:sym typeface="Arial"/>
              </a:rPr>
            </a:br>
            <a:r>
              <a:rPr b="1" lang="en" sz="1600">
                <a:solidFill>
                  <a:srgbClr val="FFFFFF"/>
                </a:solidFill>
                <a:latin typeface="Arial"/>
                <a:ea typeface="Arial"/>
                <a:cs typeface="Arial"/>
                <a:sym typeface="Arial"/>
              </a:rPr>
              <a:t>Dieu Do, Luis Hernandez, Brent Yurek &amp; Kandyce Burks</a:t>
            </a:r>
            <a:br>
              <a:rPr b="1" lang="en" sz="1600">
                <a:solidFill>
                  <a:srgbClr val="FFFFFF"/>
                </a:solidFill>
                <a:latin typeface="Arial"/>
                <a:ea typeface="Arial"/>
                <a:cs typeface="Arial"/>
                <a:sym typeface="Arial"/>
              </a:rPr>
            </a:b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Concept - </a:t>
            </a:r>
            <a:r>
              <a:rPr lang="en"/>
              <a:t>Diving helmet</a:t>
            </a:r>
          </a:p>
          <a:p>
            <a:pPr lvl="0">
              <a:spcBef>
                <a:spcPts val="0"/>
              </a:spcBef>
              <a:buNone/>
            </a:pPr>
            <a:r>
              <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55600" lvl="0" marL="457200" rtl="0">
              <a:lnSpc>
                <a:spcPct val="200000"/>
              </a:lnSpc>
              <a:spcBef>
                <a:spcPts val="0"/>
              </a:spcBef>
              <a:buSzPct val="100000"/>
              <a:buFont typeface="Arial"/>
            </a:pPr>
            <a:r>
              <a:rPr lang="en" sz="2000">
                <a:solidFill>
                  <a:schemeClr val="lt2"/>
                </a:solidFill>
                <a:latin typeface="Arial"/>
                <a:ea typeface="Arial"/>
                <a:cs typeface="Arial"/>
                <a:sym typeface="Arial"/>
              </a:rPr>
              <a:t>Overhead display:</a:t>
            </a:r>
            <a:r>
              <a:rPr lang="en" sz="2000">
                <a:solidFill>
                  <a:srgbClr val="0000FF"/>
                </a:solidFill>
                <a:latin typeface="Arial"/>
                <a:ea typeface="Arial"/>
                <a:cs typeface="Arial"/>
                <a:sym typeface="Arial"/>
              </a:rPr>
              <a:t> </a:t>
            </a:r>
            <a:r>
              <a:rPr lang="en" sz="2000">
                <a:solidFill>
                  <a:srgbClr val="FFFFFF"/>
                </a:solidFill>
                <a:latin typeface="Arial"/>
                <a:ea typeface="Arial"/>
                <a:cs typeface="Arial"/>
                <a:sym typeface="Arial"/>
              </a:rPr>
              <a:t>information is projected onto glass</a:t>
            </a:r>
          </a:p>
          <a:p>
            <a:pPr indent="-355600" lvl="0" marL="457200" rtl="0">
              <a:lnSpc>
                <a:spcPct val="200000"/>
              </a:lnSpc>
              <a:spcBef>
                <a:spcPts val="0"/>
              </a:spcBef>
              <a:buClr>
                <a:srgbClr val="FFFFFF"/>
              </a:buClr>
              <a:buSzPct val="100000"/>
              <a:buFont typeface="Arial"/>
            </a:pPr>
            <a:r>
              <a:rPr lang="en" sz="2000">
                <a:solidFill>
                  <a:schemeClr val="lt2"/>
                </a:solidFill>
                <a:latin typeface="Arial"/>
                <a:ea typeface="Arial"/>
                <a:cs typeface="Arial"/>
                <a:sym typeface="Arial"/>
              </a:rPr>
              <a:t>Full mask:</a:t>
            </a:r>
            <a:r>
              <a:rPr lang="en" sz="2000">
                <a:solidFill>
                  <a:srgbClr val="FFFFFF"/>
                </a:solidFill>
                <a:latin typeface="Arial"/>
                <a:ea typeface="Arial"/>
                <a:cs typeface="Arial"/>
                <a:sym typeface="Arial"/>
              </a:rPr>
              <a:t> mask covers the entire face not just eyes</a:t>
            </a:r>
          </a:p>
          <a:p>
            <a:pPr indent="-355600" lvl="0" marL="457200" rtl="0">
              <a:lnSpc>
                <a:spcPct val="200000"/>
              </a:lnSpc>
              <a:spcBef>
                <a:spcPts val="0"/>
              </a:spcBef>
              <a:buSzPct val="100000"/>
              <a:buFont typeface="Arial"/>
            </a:pPr>
            <a:r>
              <a:rPr lang="en" sz="2000">
                <a:solidFill>
                  <a:schemeClr val="lt2"/>
                </a:solidFill>
                <a:latin typeface="Arial"/>
                <a:ea typeface="Arial"/>
                <a:cs typeface="Arial"/>
                <a:sym typeface="Arial"/>
              </a:rPr>
              <a:t>Echolocation:</a:t>
            </a:r>
            <a:r>
              <a:rPr lang="en" sz="2000">
                <a:latin typeface="Arial"/>
                <a:ea typeface="Arial"/>
                <a:cs typeface="Arial"/>
                <a:sym typeface="Arial"/>
              </a:rPr>
              <a:t> uses frequencies to create a sonar map </a:t>
            </a:r>
          </a:p>
          <a:p>
            <a:pPr indent="-355600" lvl="0" marL="457200" rtl="0">
              <a:lnSpc>
                <a:spcPct val="200000"/>
              </a:lnSpc>
              <a:spcBef>
                <a:spcPts val="0"/>
              </a:spcBef>
              <a:buSzPct val="100000"/>
              <a:buFont typeface="Arial"/>
            </a:pPr>
            <a:r>
              <a:rPr lang="en" sz="2000">
                <a:solidFill>
                  <a:schemeClr val="lt2"/>
                </a:solidFill>
                <a:latin typeface="Arial"/>
                <a:ea typeface="Arial"/>
                <a:cs typeface="Arial"/>
                <a:sym typeface="Arial"/>
              </a:rPr>
              <a:t>Vital information:</a:t>
            </a:r>
            <a:r>
              <a:rPr lang="en" sz="2000">
                <a:solidFill>
                  <a:srgbClr val="FFFFFF"/>
                </a:solidFill>
                <a:latin typeface="Arial"/>
                <a:ea typeface="Arial"/>
                <a:cs typeface="Arial"/>
                <a:sym typeface="Arial"/>
              </a:rPr>
              <a:t> dive time remaining, dive depth, etc.</a:t>
            </a:r>
          </a:p>
          <a:p>
            <a:pPr indent="-355600" lvl="0" marL="457200" rtl="0">
              <a:lnSpc>
                <a:spcPct val="200000"/>
              </a:lnSpc>
              <a:spcBef>
                <a:spcPts val="0"/>
              </a:spcBef>
              <a:buSzPct val="100000"/>
              <a:buFont typeface="Arial"/>
            </a:pPr>
            <a:r>
              <a:rPr lang="en" sz="2000">
                <a:solidFill>
                  <a:schemeClr val="lt2"/>
                </a:solidFill>
                <a:latin typeface="Arial"/>
                <a:ea typeface="Arial"/>
                <a:cs typeface="Arial"/>
                <a:sym typeface="Arial"/>
              </a:rPr>
              <a:t>Alerts:</a:t>
            </a:r>
            <a:r>
              <a:rPr lang="en" sz="2000">
                <a:solidFill>
                  <a:srgbClr val="FFFFFF"/>
                </a:solidFill>
                <a:latin typeface="Arial"/>
                <a:ea typeface="Arial"/>
                <a:cs typeface="Arial"/>
                <a:sym typeface="Arial"/>
              </a:rPr>
              <a:t> signals diver when there is danger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Sonar Map</a:t>
            </a:r>
          </a:p>
        </p:txBody>
      </p:sp>
      <p:sp>
        <p:nvSpPr>
          <p:cNvPr id="147" name="Shape 14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 sz="1800"/>
              <a:t>Rotational sonar </a:t>
            </a:r>
          </a:p>
          <a:p>
            <a:pPr indent="-330200" lvl="1" marL="914400" rtl="0">
              <a:lnSpc>
                <a:spcPct val="150000"/>
              </a:lnSpc>
              <a:spcBef>
                <a:spcPts val="0"/>
              </a:spcBef>
              <a:buSzPct val="100000"/>
            </a:pPr>
            <a:r>
              <a:rPr lang="en" sz="1600"/>
              <a:t>Small and lightweight </a:t>
            </a:r>
          </a:p>
          <a:p>
            <a:pPr indent="-330200" lvl="1" marL="914400" rtl="0">
              <a:lnSpc>
                <a:spcPct val="150000"/>
              </a:lnSpc>
              <a:spcBef>
                <a:spcPts val="0"/>
              </a:spcBef>
              <a:buSzPct val="100000"/>
            </a:pPr>
            <a:r>
              <a:rPr lang="en" sz="1600"/>
              <a:t>Diver is able to carry along with the rest of the equipment</a:t>
            </a:r>
          </a:p>
          <a:p>
            <a:pPr indent="-342900" lvl="0" marL="457200" rtl="0">
              <a:lnSpc>
                <a:spcPct val="150000"/>
              </a:lnSpc>
              <a:spcBef>
                <a:spcPts val="0"/>
              </a:spcBef>
              <a:buSzPct val="100000"/>
            </a:pPr>
            <a:r>
              <a:rPr lang="en" sz="1800"/>
              <a:t>Body mounted (2 sonars)</a:t>
            </a:r>
          </a:p>
          <a:p>
            <a:pPr indent="-330200" lvl="1" marL="914400" rtl="0">
              <a:lnSpc>
                <a:spcPct val="150000"/>
              </a:lnSpc>
              <a:spcBef>
                <a:spcPts val="0"/>
              </a:spcBef>
              <a:buSzPct val="100000"/>
            </a:pPr>
            <a:r>
              <a:rPr lang="en" sz="1600"/>
              <a:t>One placed on the diver’s head </a:t>
            </a:r>
          </a:p>
          <a:p>
            <a:pPr indent="-330200" lvl="1" marL="914400" rtl="0">
              <a:lnSpc>
                <a:spcPct val="150000"/>
              </a:lnSpc>
              <a:spcBef>
                <a:spcPts val="0"/>
              </a:spcBef>
              <a:buSzPct val="100000"/>
            </a:pPr>
            <a:r>
              <a:rPr lang="en" sz="1600"/>
              <a:t>Another strapped onto the air tank housing (keeps the tank in place)</a:t>
            </a:r>
          </a:p>
          <a:p>
            <a:pPr indent="-342900" lvl="0" marL="457200" rtl="0">
              <a:lnSpc>
                <a:spcPct val="150000"/>
              </a:lnSpc>
              <a:spcBef>
                <a:spcPts val="0"/>
              </a:spcBef>
              <a:buSzPct val="100000"/>
            </a:pPr>
            <a:r>
              <a:rPr lang="en" sz="1800"/>
              <a:t>Display to the user a sonar map from frequencies generated and </a:t>
            </a:r>
            <a:r>
              <a:rPr lang="en" sz="1800"/>
              <a:t>received</a:t>
            </a:r>
            <a:r>
              <a:rPr lang="en" sz="1800"/>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Diving Sensors </a:t>
            </a:r>
          </a:p>
        </p:txBody>
      </p:sp>
      <p:sp>
        <p:nvSpPr>
          <p:cNvPr id="153" name="Shape 15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 sz="1800"/>
              <a:t>Depth Gauge</a:t>
            </a:r>
            <a:r>
              <a:rPr lang="en" sz="1800"/>
              <a:t>:  </a:t>
            </a:r>
          </a:p>
          <a:p>
            <a:pPr indent="-330200" lvl="1" marL="914400" rtl="0">
              <a:lnSpc>
                <a:spcPct val="150000"/>
              </a:lnSpc>
              <a:spcBef>
                <a:spcPts val="0"/>
              </a:spcBef>
              <a:buSzPct val="100000"/>
            </a:pPr>
            <a:r>
              <a:rPr lang="en" sz="1600"/>
              <a:t>Mounted on the side of the diver </a:t>
            </a:r>
          </a:p>
          <a:p>
            <a:pPr indent="-330200" lvl="1" marL="914400" rtl="0">
              <a:lnSpc>
                <a:spcPct val="150000"/>
              </a:lnSpc>
              <a:spcBef>
                <a:spcPts val="0"/>
              </a:spcBef>
              <a:buSzPct val="100000"/>
            </a:pPr>
            <a:r>
              <a:rPr lang="en" sz="1600"/>
              <a:t>Calculates current depth the diver is at</a:t>
            </a:r>
          </a:p>
          <a:p>
            <a:pPr indent="-342900" lvl="0" marL="457200" rtl="0">
              <a:lnSpc>
                <a:spcPct val="150000"/>
              </a:lnSpc>
              <a:spcBef>
                <a:spcPts val="0"/>
              </a:spcBef>
              <a:buSzPct val="100000"/>
            </a:pPr>
            <a:r>
              <a:rPr lang="en" sz="1800"/>
              <a:t>Air tank sensor:</a:t>
            </a:r>
          </a:p>
          <a:p>
            <a:pPr indent="-330200" lvl="1" marL="914400" rtl="0">
              <a:lnSpc>
                <a:spcPct val="150000"/>
              </a:lnSpc>
              <a:spcBef>
                <a:spcPts val="0"/>
              </a:spcBef>
              <a:buSzPct val="100000"/>
            </a:pPr>
            <a:r>
              <a:rPr lang="en" sz="1600"/>
              <a:t>Mounted on oxygen tank </a:t>
            </a:r>
          </a:p>
          <a:p>
            <a:pPr indent="-330200" lvl="1" marL="914400" rtl="0">
              <a:lnSpc>
                <a:spcPct val="150000"/>
              </a:lnSpc>
              <a:spcBef>
                <a:spcPts val="0"/>
              </a:spcBef>
              <a:buSzPct val="100000"/>
            </a:pPr>
            <a:r>
              <a:rPr lang="en" sz="1600"/>
              <a:t>Determines remaining air pressure(PSI/kPa)</a:t>
            </a:r>
          </a:p>
          <a:p>
            <a:pPr indent="-330200" lvl="1" marL="914400" rtl="0">
              <a:lnSpc>
                <a:spcPct val="150000"/>
              </a:lnSpc>
              <a:spcBef>
                <a:spcPts val="0"/>
              </a:spcBef>
              <a:buSzPct val="100000"/>
            </a:pPr>
            <a:r>
              <a:rPr lang="en" sz="1600"/>
              <a:t>Needs current depth from Depth Gauge</a:t>
            </a:r>
          </a:p>
          <a:p>
            <a:pPr indent="-342900" lvl="0" marL="457200" rtl="0">
              <a:lnSpc>
                <a:spcPct val="150000"/>
              </a:lnSpc>
              <a:spcBef>
                <a:spcPts val="0"/>
              </a:spcBef>
              <a:buSzPct val="100000"/>
            </a:pPr>
            <a:r>
              <a:rPr lang="en" sz="1800"/>
              <a:t>Clock for time</a:t>
            </a:r>
          </a:p>
          <a:p>
            <a:pPr lvl="0" rtl="0">
              <a:lnSpc>
                <a:spcPct val="150000"/>
              </a:lnSpc>
              <a:spcBef>
                <a:spcPts val="0"/>
              </a:spcBef>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What are the Sensors for?</a:t>
            </a:r>
          </a:p>
        </p:txBody>
      </p:sp>
      <p:sp>
        <p:nvSpPr>
          <p:cNvPr id="159" name="Shape 15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 sz="1800"/>
              <a:t>Calculates the current depth the diver is at</a:t>
            </a:r>
          </a:p>
          <a:p>
            <a:pPr indent="-342900" lvl="0" marL="457200" rtl="0">
              <a:lnSpc>
                <a:spcPct val="150000"/>
              </a:lnSpc>
              <a:spcBef>
                <a:spcPts val="0"/>
              </a:spcBef>
              <a:buSzPct val="100000"/>
            </a:pPr>
            <a:r>
              <a:rPr lang="en" sz="1800"/>
              <a:t>Dive time elapsed</a:t>
            </a:r>
          </a:p>
          <a:p>
            <a:pPr indent="-342900" lvl="0" marL="457200" rtl="0">
              <a:lnSpc>
                <a:spcPct val="150000"/>
              </a:lnSpc>
              <a:spcBef>
                <a:spcPts val="0"/>
              </a:spcBef>
              <a:buSzPct val="100000"/>
            </a:pPr>
            <a:r>
              <a:rPr lang="en" sz="1800"/>
              <a:t>Current time</a:t>
            </a:r>
          </a:p>
          <a:p>
            <a:pPr indent="-342900" lvl="0" marL="457200" rtl="0">
              <a:lnSpc>
                <a:spcPct val="150000"/>
              </a:lnSpc>
              <a:spcBef>
                <a:spcPts val="0"/>
              </a:spcBef>
              <a:buSzPct val="100000"/>
            </a:pPr>
            <a:r>
              <a:rPr lang="en" sz="1800"/>
              <a:t>Amount of air </a:t>
            </a:r>
            <a:r>
              <a:rPr lang="en" sz="1800"/>
              <a:t>remaining</a:t>
            </a:r>
            <a:r>
              <a:rPr lang="en" sz="1800"/>
              <a:t> in tank</a:t>
            </a:r>
          </a:p>
          <a:p>
            <a:pPr indent="-330200" lvl="1" marL="914400" rtl="0">
              <a:lnSpc>
                <a:spcPct val="150000"/>
              </a:lnSpc>
              <a:spcBef>
                <a:spcPts val="0"/>
              </a:spcBef>
              <a:buSzPct val="100000"/>
            </a:pPr>
            <a:r>
              <a:rPr lang="en" sz="1600"/>
              <a:t>Calculated from current depth, air tank capacity/volume  and air pressure in air tank</a:t>
            </a:r>
          </a:p>
          <a:p>
            <a:pPr indent="-330200" lvl="1" marL="914400" rtl="0">
              <a:lnSpc>
                <a:spcPct val="150000"/>
              </a:lnSpc>
              <a:spcBef>
                <a:spcPts val="0"/>
              </a:spcBef>
              <a:buSzPct val="100000"/>
            </a:pPr>
            <a:r>
              <a:rPr lang="en" sz="1600"/>
              <a:t>Time remaining =</a:t>
            </a:r>
            <a:r>
              <a:rPr lang="en" sz="1600">
                <a:solidFill>
                  <a:srgbClr val="FFFFFF"/>
                </a:solidFill>
              </a:rPr>
              <a:t> </a:t>
            </a:r>
            <a:r>
              <a:rPr lang="en" sz="1600">
                <a:solidFill>
                  <a:srgbClr val="FFFFFF"/>
                </a:solidFill>
              </a:rPr>
              <a:t>Oxygen Tank Conversion Factor * Remaining Tank Pressure (psi) / Continuous Flow Rate (L/min)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Alerts</a:t>
            </a:r>
          </a:p>
        </p:txBody>
      </p:sp>
      <p:sp>
        <p:nvSpPr>
          <p:cNvPr id="165" name="Shape 16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 sz="1800"/>
              <a:t>The Dolphin will alert divers by flashing the screen red where attention is needed</a:t>
            </a:r>
          </a:p>
          <a:p>
            <a:pPr indent="-342900" lvl="0" marL="457200" rtl="0">
              <a:lnSpc>
                <a:spcPct val="150000"/>
              </a:lnSpc>
              <a:spcBef>
                <a:spcPts val="0"/>
              </a:spcBef>
              <a:buSzPct val="100000"/>
            </a:pPr>
            <a:r>
              <a:rPr lang="en" sz="1800"/>
              <a:t>This will happen when </a:t>
            </a:r>
          </a:p>
          <a:p>
            <a:pPr indent="-330200" lvl="1" marL="914400" rtl="0">
              <a:lnSpc>
                <a:spcPct val="150000"/>
              </a:lnSpc>
              <a:spcBef>
                <a:spcPts val="0"/>
              </a:spcBef>
              <a:buSzPct val="100000"/>
            </a:pPr>
            <a:r>
              <a:rPr lang="en" sz="1600"/>
              <a:t>Air tank is low </a:t>
            </a:r>
          </a:p>
          <a:p>
            <a:pPr indent="-330200" lvl="1" marL="914400" rtl="0">
              <a:lnSpc>
                <a:spcPct val="150000"/>
              </a:lnSpc>
              <a:spcBef>
                <a:spcPts val="0"/>
              </a:spcBef>
              <a:buSzPct val="100000"/>
            </a:pPr>
            <a:r>
              <a:rPr lang="en" sz="1600"/>
              <a:t>Dive time remaining is about to run out</a:t>
            </a:r>
          </a:p>
          <a:p>
            <a:pPr indent="-330200" lvl="1" marL="914400" rtl="0">
              <a:lnSpc>
                <a:spcPct val="150000"/>
              </a:lnSpc>
              <a:spcBef>
                <a:spcPts val="0"/>
              </a:spcBef>
              <a:buSzPct val="100000"/>
            </a:pPr>
            <a:r>
              <a:rPr lang="en" sz="1600"/>
              <a:t>There is a potentially hazardous object nearby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Stakeholders </a:t>
            </a:r>
          </a:p>
        </p:txBody>
      </p:sp>
      <p:sp>
        <p:nvSpPr>
          <p:cNvPr id="171" name="Shape 17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buChar char="●"/>
            </a:pPr>
            <a:r>
              <a:rPr lang="en" sz="1800"/>
              <a:t>American Academy of Underwater Sciences (AAUS) as the client to ensure product is safe for diving use.</a:t>
            </a:r>
          </a:p>
          <a:p>
            <a:pPr indent="-342900" lvl="0" marL="457200" rtl="0">
              <a:lnSpc>
                <a:spcPct val="150000"/>
              </a:lnSpc>
              <a:spcBef>
                <a:spcPts val="0"/>
              </a:spcBef>
              <a:buSzPct val="100000"/>
              <a:buChar char="●"/>
            </a:pPr>
            <a:r>
              <a:rPr lang="en" sz="1800"/>
              <a:t>Main customer are scuba divers.</a:t>
            </a:r>
          </a:p>
          <a:p>
            <a:pPr indent="-342900" lvl="0" marL="457200" rtl="0">
              <a:lnSpc>
                <a:spcPct val="150000"/>
              </a:lnSpc>
              <a:spcBef>
                <a:spcPts val="0"/>
              </a:spcBef>
              <a:buSzPct val="100000"/>
              <a:buChar char="●"/>
            </a:pPr>
            <a:r>
              <a:rPr lang="en" sz="1800"/>
              <a:t>Scuba instructors should be prepared to instruct use of product.</a:t>
            </a:r>
          </a:p>
          <a:p>
            <a:pPr indent="-342900" lvl="0" marL="457200" rtl="0">
              <a:lnSpc>
                <a:spcPct val="150000"/>
              </a:lnSpc>
              <a:spcBef>
                <a:spcPts val="0"/>
              </a:spcBef>
              <a:buSzPct val="100000"/>
              <a:buChar char="●"/>
            </a:pPr>
            <a:r>
              <a:rPr lang="en" sz="1800"/>
              <a:t>Possible Stakeholders:</a:t>
            </a:r>
          </a:p>
          <a:p>
            <a:pPr indent="-342900" lvl="1" marL="914400">
              <a:lnSpc>
                <a:spcPct val="150000"/>
              </a:lnSpc>
              <a:spcBef>
                <a:spcPts val="0"/>
              </a:spcBef>
              <a:buSzPct val="100000"/>
              <a:buChar char="○"/>
            </a:pPr>
            <a:r>
              <a:rPr lang="en" sz="1800"/>
              <a:t>Military  (Navy, etc.)</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Stakeholders Cont...</a:t>
            </a:r>
          </a:p>
        </p:txBody>
      </p:sp>
      <p:sp>
        <p:nvSpPr>
          <p:cNvPr id="177" name="Shape 17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buChar char="●"/>
            </a:pPr>
            <a:r>
              <a:rPr lang="en" sz="1800"/>
              <a:t>Target Customers:</a:t>
            </a:r>
          </a:p>
          <a:p>
            <a:pPr indent="-342900" lvl="1" marL="914400" rtl="0">
              <a:lnSpc>
                <a:spcPct val="150000"/>
              </a:lnSpc>
              <a:spcBef>
                <a:spcPts val="0"/>
              </a:spcBef>
              <a:buSzPct val="100000"/>
              <a:buChar char="○"/>
            </a:pPr>
            <a:r>
              <a:rPr lang="en" sz="1800"/>
              <a:t>Archaeologist divers</a:t>
            </a:r>
          </a:p>
          <a:p>
            <a:pPr indent="-342900" lvl="1" marL="914400" rtl="0">
              <a:lnSpc>
                <a:spcPct val="150000"/>
              </a:lnSpc>
              <a:spcBef>
                <a:spcPts val="0"/>
              </a:spcBef>
              <a:buSzPct val="100000"/>
              <a:buChar char="○"/>
            </a:pPr>
            <a:r>
              <a:rPr lang="en" sz="1800"/>
              <a:t>Deep divers </a:t>
            </a:r>
          </a:p>
          <a:p>
            <a:pPr indent="-342900" lvl="0" marL="457200" rtl="0">
              <a:lnSpc>
                <a:spcPct val="150000"/>
              </a:lnSpc>
              <a:spcBef>
                <a:spcPts val="0"/>
              </a:spcBef>
              <a:buSzPct val="100000"/>
              <a:buChar char="●"/>
            </a:pPr>
            <a:r>
              <a:rPr lang="en" sz="1800"/>
              <a:t>Recreational divers can see use in this product as well.</a:t>
            </a:r>
          </a:p>
          <a:p>
            <a:pPr indent="-342900" lvl="0" marL="457200" rtl="0">
              <a:lnSpc>
                <a:spcPct val="150000"/>
              </a:lnSpc>
              <a:spcBef>
                <a:spcPts val="0"/>
              </a:spcBef>
              <a:buSzPct val="100000"/>
              <a:buChar char="●"/>
            </a:pPr>
            <a:r>
              <a:rPr lang="en" sz="1800"/>
              <a:t>Target customers expected to provide usability requirements and help with prototyping.</a:t>
            </a:r>
          </a:p>
          <a:p>
            <a:pPr indent="-342900" lvl="0" marL="457200" rtl="0">
              <a:lnSpc>
                <a:spcPct val="150000"/>
              </a:lnSpc>
              <a:spcBef>
                <a:spcPts val="0"/>
              </a:spcBef>
              <a:buSzPct val="100000"/>
              <a:buChar char="●"/>
            </a:pPr>
            <a:r>
              <a:rPr lang="en" sz="1800"/>
              <a:t>Product software will be maintained by us, maintenance of hardware is expected from the user.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Difficulties - </a:t>
            </a:r>
            <a:r>
              <a:rPr lang="en"/>
              <a:t>Does not exist</a:t>
            </a:r>
          </a:p>
          <a:p>
            <a:pPr lvl="0">
              <a:spcBef>
                <a:spcPts val="0"/>
              </a:spcBef>
              <a:buNone/>
            </a:pPr>
            <a:r>
              <a:t/>
            </a:r>
            <a:endParaRPr/>
          </a:p>
        </p:txBody>
      </p:sp>
      <p:sp>
        <p:nvSpPr>
          <p:cNvPr id="183" name="Shape 18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marR="0" rtl="0" algn="l">
              <a:lnSpc>
                <a:spcPct val="150000"/>
              </a:lnSpc>
              <a:spcBef>
                <a:spcPts val="0"/>
              </a:spcBef>
              <a:spcAft>
                <a:spcPts val="1600"/>
              </a:spcAft>
              <a:buClr>
                <a:srgbClr val="FFFFFF"/>
              </a:buClr>
              <a:buSzPct val="100000"/>
              <a:buFont typeface="Lato"/>
            </a:pPr>
            <a:r>
              <a:rPr lang="en" sz="1800">
                <a:solidFill>
                  <a:srgbClr val="FFFFFF"/>
                </a:solidFill>
              </a:rPr>
              <a:t>An application capable of the following:</a:t>
            </a:r>
          </a:p>
          <a:p>
            <a:pPr indent="-342900" lvl="1" marL="914400" marR="0" rtl="0" algn="l">
              <a:lnSpc>
                <a:spcPct val="150000"/>
              </a:lnSpc>
              <a:spcBef>
                <a:spcPts val="0"/>
              </a:spcBef>
              <a:spcAft>
                <a:spcPts val="1600"/>
              </a:spcAft>
              <a:buClr>
                <a:srgbClr val="FFFFFF"/>
              </a:buClr>
              <a:buSzPct val="100000"/>
              <a:buFont typeface="Lato"/>
            </a:pPr>
            <a:r>
              <a:rPr lang="en" sz="1800">
                <a:solidFill>
                  <a:srgbClr val="FFFFFF"/>
                </a:solidFill>
              </a:rPr>
              <a:t>Combining images created by the sonar </a:t>
            </a:r>
          </a:p>
          <a:p>
            <a:pPr indent="-342900" lvl="1" marL="914400" marR="0" rtl="0" algn="l">
              <a:lnSpc>
                <a:spcPct val="150000"/>
              </a:lnSpc>
              <a:spcBef>
                <a:spcPts val="0"/>
              </a:spcBef>
              <a:spcAft>
                <a:spcPts val="1600"/>
              </a:spcAft>
              <a:buClr>
                <a:srgbClr val="FFFFFF"/>
              </a:buClr>
              <a:buSzPct val="100000"/>
              <a:buFont typeface="Lato"/>
            </a:pPr>
            <a:r>
              <a:rPr lang="en" sz="1800">
                <a:solidFill>
                  <a:srgbClr val="FFFFFF"/>
                </a:solidFill>
              </a:rPr>
              <a:t>Corrects the image when the diver moves.</a:t>
            </a:r>
          </a:p>
          <a:p>
            <a:pPr indent="-342900" lvl="1" marL="914400" marR="0" rtl="0" algn="l">
              <a:lnSpc>
                <a:spcPct val="150000"/>
              </a:lnSpc>
              <a:spcBef>
                <a:spcPts val="0"/>
              </a:spcBef>
              <a:spcAft>
                <a:spcPts val="1600"/>
              </a:spcAft>
              <a:buClr>
                <a:srgbClr val="FFFFFF"/>
              </a:buClr>
              <a:buSzPct val="100000"/>
            </a:pPr>
            <a:r>
              <a:rPr lang="en" sz="1800">
                <a:solidFill>
                  <a:srgbClr val="FFFFFF"/>
                </a:solidFill>
              </a:rPr>
              <a:t>All done in</a:t>
            </a:r>
            <a:r>
              <a:rPr lang="en" sz="1800"/>
              <a:t> real time </a:t>
            </a:r>
          </a:p>
          <a:p>
            <a:pPr indent="-342900" lvl="0" marL="457200" marR="0" rtl="0" algn="l">
              <a:lnSpc>
                <a:spcPct val="150000"/>
              </a:lnSpc>
              <a:spcBef>
                <a:spcPts val="0"/>
              </a:spcBef>
              <a:spcAft>
                <a:spcPts val="1600"/>
              </a:spcAft>
              <a:buClr>
                <a:srgbClr val="FFFFFF"/>
              </a:buClr>
              <a:buSzPct val="100000"/>
              <a:buFont typeface="Lato"/>
            </a:pPr>
            <a:r>
              <a:rPr lang="en" sz="1800">
                <a:solidFill>
                  <a:srgbClr val="FFFFFF"/>
                </a:solidFill>
              </a:rPr>
              <a:t>Sonars that are compact and lightweight (</a:t>
            </a:r>
            <a:r>
              <a:rPr lang="en" sz="1800">
                <a:solidFill>
                  <a:schemeClr val="lt2"/>
                </a:solidFill>
              </a:rPr>
              <a:t>able to be mounted on a human body</a:t>
            </a:r>
            <a:r>
              <a:rPr lang="en" sz="1800">
                <a:solidFill>
                  <a:srgbClr val="FFFFFF"/>
                </a:solidFill>
              </a:rPr>
              <a:t>)</a:t>
            </a: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