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B5BFC1"/>
    <a:srgbClr val="CDAA97"/>
    <a:srgbClr val="F4A8A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9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8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6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5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3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95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69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7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2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8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8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8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1559-C296-40A2-B59B-7C0589733179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D2FB-4017-4328-A9AD-9C30AA341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7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owerbi.com/view?r=eyJrIjoiN2Y5MmZiZmUtNmQ1NS00YTg3LWFjOTMtOTUyYjg3ZDA0MDNkIiwidCI6ImNmNzJlMmJkLTdhMmItNDc4My1iZGViLTM5ZDU3YjA3Zjc2ZiIsImMiOjR9" TargetMode="Externa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microsoft.com/office/2007/relationships/hdphoto" Target="../media/hdphoto1.wdp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app.powerbi.com/view?r=eyJrIjoiN2Y5MmZiZmUtNmQ1NS00YTg3LWFjOTMtOTUyYjg3ZDA0MDNkIiwidCI6ImNmNzJlMmJkLTdhMmItNDc4My1iZGViLTM5ZDU3YjA3Zjc2ZiIsImMiOjR9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p.powerbi.com/view?r=eyJrIjoiN2Y5MmZiZmUtNmQ1NS00YTg3LWFjOTMtOTUyYjg3ZDA0MDNkIiwidCI6ImNmNzJlMmJkLTdhMmItNDc4My1iZGViLTM5ZDU3YjA3Zjc2ZiIsImMiOjR9" TargetMode="Externa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app.powerbi.com/view?r=eyJrIjoiN2Y5MmZiZmUtNmQ1NS00YTg3LWFjOTMtOTUyYjg3ZDA0MDNkIiwidCI6ImNmNzJlMmJkLTdhMmItNDc4My1iZGViLTM5ZDU3YjA3Zjc2ZiIsImMiOjR9" TargetMode="Externa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hyperlink" Target="https://app.powerbi.com/view?r=eyJrIjoiN2Y5MmZiZmUtNmQ1NS00YTg3LWFjOTMtOTUyYjg3ZDA0MDNkIiwidCI6ImNmNzJlMmJkLTdhMmItNDc4My1iZGViLTM5ZDU3YjA3Zjc2ZiIsImMiOjR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19943"/>
          </a:xfrm>
          <a:prstGeom prst="rect">
            <a:avLst/>
          </a:prstGeom>
          <a:solidFill>
            <a:srgbClr val="F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7259"/>
            <a:ext cx="12192000" cy="10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5123543"/>
            <a:ext cx="12192000" cy="17344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B9BD5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3410855"/>
            <a:ext cx="12192000" cy="1719943"/>
          </a:xfrm>
          <a:prstGeom prst="rect">
            <a:avLst/>
          </a:prstGeom>
          <a:solidFill>
            <a:srgbClr val="CD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719943"/>
            <a:ext cx="12192000" cy="1690912"/>
          </a:xfrm>
          <a:prstGeom prst="rect">
            <a:avLst/>
          </a:prstGeom>
          <a:solidFill>
            <a:srgbClr val="B5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/>
          <p:cNvGrpSpPr/>
          <p:nvPr/>
        </p:nvGrpSpPr>
        <p:grpSpPr>
          <a:xfrm>
            <a:off x="6489898" y="36285"/>
            <a:ext cx="3265713" cy="1719943"/>
            <a:chOff x="7199087" y="0"/>
            <a:chExt cx="3265713" cy="1719943"/>
          </a:xfrm>
        </p:grpSpPr>
        <p:sp>
          <p:nvSpPr>
            <p:cNvPr id="10" name="Paralelogramo 9"/>
            <p:cNvSpPr/>
            <p:nvPr/>
          </p:nvSpPr>
          <p:spPr>
            <a:xfrm>
              <a:off x="7199087" y="0"/>
              <a:ext cx="3265713" cy="1719943"/>
            </a:xfrm>
            <a:prstGeom prst="parallelogram">
              <a:avLst>
                <a:gd name="adj" fmla="val 75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8331199" y="274322"/>
              <a:ext cx="1872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 smtClean="0">
                  <a:solidFill>
                    <a:srgbClr val="F4A8A8"/>
                  </a:solidFill>
                </a:rPr>
                <a:t>INTRODUÇÃO</a:t>
              </a:r>
              <a:endParaRPr lang="pt-BR" sz="2000" b="1" i="1" dirty="0">
                <a:solidFill>
                  <a:srgbClr val="F4A8A8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258628" y="536806"/>
              <a:ext cx="1872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i="1" dirty="0" smtClean="0">
                  <a:solidFill>
                    <a:srgbClr val="F4A8A8"/>
                  </a:solidFill>
                </a:rPr>
                <a:t>01</a:t>
              </a:r>
              <a:endParaRPr lang="pt-BR" sz="3600" b="1" i="1" dirty="0">
                <a:solidFill>
                  <a:srgbClr val="F4A8A8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920870" y="3439885"/>
            <a:ext cx="3265713" cy="1719943"/>
            <a:chOff x="7199087" y="0"/>
            <a:chExt cx="3265713" cy="1719943"/>
          </a:xfrm>
        </p:grpSpPr>
        <p:sp>
          <p:nvSpPr>
            <p:cNvPr id="16" name="Paralelogramo 15"/>
            <p:cNvSpPr/>
            <p:nvPr/>
          </p:nvSpPr>
          <p:spPr>
            <a:xfrm>
              <a:off x="7199087" y="0"/>
              <a:ext cx="3265713" cy="1719943"/>
            </a:xfrm>
            <a:prstGeom prst="parallelogram">
              <a:avLst>
                <a:gd name="adj" fmla="val 75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331199" y="274322"/>
              <a:ext cx="1872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 smtClean="0">
                  <a:solidFill>
                    <a:srgbClr val="CDAA97"/>
                  </a:solidFill>
                </a:rPr>
                <a:t>JUSTIFICATIVA</a:t>
              </a:r>
              <a:endParaRPr lang="pt-BR" sz="2000" b="1" i="1" dirty="0">
                <a:solidFill>
                  <a:srgbClr val="CDAA97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258628" y="536806"/>
              <a:ext cx="1872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i="1" dirty="0" smtClean="0">
                  <a:solidFill>
                    <a:srgbClr val="CDAA97"/>
                  </a:solidFill>
                </a:rPr>
                <a:t>03</a:t>
              </a:r>
              <a:endParaRPr lang="pt-BR" sz="3600" b="1" i="1" dirty="0">
                <a:solidFill>
                  <a:srgbClr val="CDAA97"/>
                </a:solidFill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190871" y="1748973"/>
            <a:ext cx="3265713" cy="1719943"/>
            <a:chOff x="7199087" y="0"/>
            <a:chExt cx="3265713" cy="1719943"/>
          </a:xfrm>
        </p:grpSpPr>
        <p:sp>
          <p:nvSpPr>
            <p:cNvPr id="20" name="Paralelogramo 19"/>
            <p:cNvSpPr/>
            <p:nvPr/>
          </p:nvSpPr>
          <p:spPr>
            <a:xfrm>
              <a:off x="7199087" y="0"/>
              <a:ext cx="3265713" cy="1719943"/>
            </a:xfrm>
            <a:prstGeom prst="parallelogram">
              <a:avLst>
                <a:gd name="adj" fmla="val 75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331199" y="274322"/>
              <a:ext cx="1872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 smtClean="0">
                  <a:solidFill>
                    <a:srgbClr val="B5BFC1"/>
                  </a:solidFill>
                </a:rPr>
                <a:t>OBJETIVO</a:t>
              </a:r>
              <a:endParaRPr lang="pt-BR" sz="2000" b="1" i="1" dirty="0">
                <a:solidFill>
                  <a:srgbClr val="B5BFC1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8258628" y="536806"/>
              <a:ext cx="1872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i="1" dirty="0" smtClean="0">
                  <a:solidFill>
                    <a:srgbClr val="B5BFC1"/>
                  </a:solidFill>
                </a:rPr>
                <a:t>02</a:t>
              </a:r>
              <a:endParaRPr lang="pt-BR" sz="3600" b="1" i="1" dirty="0">
                <a:solidFill>
                  <a:srgbClr val="B5BFC1"/>
                </a:solidFill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2636354" y="5167084"/>
            <a:ext cx="3265713" cy="1719943"/>
            <a:chOff x="7199087" y="0"/>
            <a:chExt cx="3265713" cy="1719943"/>
          </a:xfrm>
        </p:grpSpPr>
        <p:sp>
          <p:nvSpPr>
            <p:cNvPr id="24" name="Paralelogramo 23"/>
            <p:cNvSpPr/>
            <p:nvPr/>
          </p:nvSpPr>
          <p:spPr>
            <a:xfrm>
              <a:off x="7199087" y="0"/>
              <a:ext cx="3265713" cy="1719943"/>
            </a:xfrm>
            <a:prstGeom prst="parallelogram">
              <a:avLst>
                <a:gd name="adj" fmla="val 75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331199" y="274322"/>
              <a:ext cx="1872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 smtClean="0">
                  <a:solidFill>
                    <a:srgbClr val="BFBFBF"/>
                  </a:solidFill>
                </a:rPr>
                <a:t>RESULTADOS</a:t>
              </a:r>
              <a:endParaRPr lang="pt-BR" sz="2000" b="1" i="1" dirty="0">
                <a:solidFill>
                  <a:srgbClr val="BFBFBF"/>
                </a:solidFill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258628" y="536806"/>
              <a:ext cx="1872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i="1" dirty="0" smtClean="0">
                  <a:solidFill>
                    <a:srgbClr val="BFBFBF"/>
                  </a:solidFill>
                </a:rPr>
                <a:t>04</a:t>
              </a:r>
              <a:endParaRPr lang="pt-BR" sz="3600" b="1" i="1" dirty="0">
                <a:solidFill>
                  <a:srgbClr val="BFBFBF"/>
                </a:solidFill>
              </a:endParaRPr>
            </a:p>
          </p:txBody>
        </p:sp>
      </p:grpSp>
      <p:sp>
        <p:nvSpPr>
          <p:cNvPr id="27" name="Retângulo 26"/>
          <p:cNvSpPr/>
          <p:nvPr/>
        </p:nvSpPr>
        <p:spPr>
          <a:xfrm>
            <a:off x="0" y="1669142"/>
            <a:ext cx="12192000" cy="10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0" y="3360054"/>
            <a:ext cx="12192000" cy="10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0" y="5014683"/>
            <a:ext cx="12192000" cy="10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 rot="5400000">
            <a:off x="-3369199" y="3351998"/>
            <a:ext cx="6840000" cy="10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0" y="6756398"/>
            <a:ext cx="12192000" cy="10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 rot="5400000">
            <a:off x="8727899" y="3351998"/>
            <a:ext cx="6840000" cy="10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3" name="Agrupar 62"/>
          <p:cNvGrpSpPr/>
          <p:nvPr/>
        </p:nvGrpSpPr>
        <p:grpSpPr>
          <a:xfrm>
            <a:off x="526868" y="1876137"/>
            <a:ext cx="5701772" cy="1000202"/>
            <a:chOff x="526868" y="1876137"/>
            <a:chExt cx="5701772" cy="1000202"/>
          </a:xfrm>
        </p:grpSpPr>
        <p:sp>
          <p:nvSpPr>
            <p:cNvPr id="38" name="CaixaDeTexto 37"/>
            <p:cNvSpPr txBox="1"/>
            <p:nvPr/>
          </p:nvSpPr>
          <p:spPr>
            <a:xfrm>
              <a:off x="529883" y="1876137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OBJETIVO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26868" y="2230008"/>
              <a:ext cx="5701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Este tópico tem por objetivo informar com qual intuito nasceu a ideia da criação do Cecsp.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Agrupar 61"/>
          <p:cNvGrpSpPr/>
          <p:nvPr/>
        </p:nvGrpSpPr>
        <p:grpSpPr>
          <a:xfrm>
            <a:off x="523183" y="301338"/>
            <a:ext cx="5701772" cy="1220409"/>
            <a:chOff x="523183" y="301338"/>
            <a:chExt cx="5701772" cy="1220409"/>
          </a:xfrm>
        </p:grpSpPr>
        <p:sp>
          <p:nvSpPr>
            <p:cNvPr id="36" name="CaixaDeTexto 35"/>
            <p:cNvSpPr txBox="1"/>
            <p:nvPr/>
          </p:nvSpPr>
          <p:spPr>
            <a:xfrm>
              <a:off x="529883" y="301338"/>
              <a:ext cx="19132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INTRODUÇÃO</a:t>
              </a:r>
            </a:p>
            <a:p>
              <a:endParaRPr lang="pt-BR" b="1" dirty="0">
                <a:solidFill>
                  <a:schemeClr val="bg1"/>
                </a:solidFill>
              </a:endParaRPr>
            </a:p>
            <a:p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23183" y="598417"/>
              <a:ext cx="57017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Este tópico tem por objetivo informar como que surgiu a ideia da criação do produto de software Cecsp e quais foram os passos e empecilho para realiza-los.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Agrupar 63"/>
          <p:cNvGrpSpPr/>
          <p:nvPr/>
        </p:nvGrpSpPr>
        <p:grpSpPr>
          <a:xfrm>
            <a:off x="7043583" y="3548446"/>
            <a:ext cx="5561710" cy="1275188"/>
            <a:chOff x="7043583" y="3548446"/>
            <a:chExt cx="5561710" cy="1275188"/>
          </a:xfrm>
        </p:grpSpPr>
        <p:sp>
          <p:nvSpPr>
            <p:cNvPr id="37" name="CaixaDeTexto 36"/>
            <p:cNvSpPr txBox="1"/>
            <p:nvPr/>
          </p:nvSpPr>
          <p:spPr>
            <a:xfrm>
              <a:off x="7043583" y="3900304"/>
              <a:ext cx="5561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Este tópico tem por objetivo informar o por que da escolha de um sistema que tem a finalidade de trazer dados referentes as escolas da cidade de são Paulo.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0384189" y="3548446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JUSTIFICATIVA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6925325" y="5219187"/>
            <a:ext cx="5561710" cy="1025673"/>
            <a:chOff x="6925325" y="5219187"/>
            <a:chExt cx="5561710" cy="1025673"/>
          </a:xfrm>
        </p:grpSpPr>
        <p:sp>
          <p:nvSpPr>
            <p:cNvPr id="42" name="CaixaDeTexto 41"/>
            <p:cNvSpPr txBox="1"/>
            <p:nvPr/>
          </p:nvSpPr>
          <p:spPr>
            <a:xfrm>
              <a:off x="6925325" y="5598529"/>
              <a:ext cx="5561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Este tópico tem por objetivo informar quais foram os resultados obtidos com a criação do Cecsp.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0349534" y="5219187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RESULTADOS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etângulo 43"/>
          <p:cNvSpPr/>
          <p:nvPr/>
        </p:nvSpPr>
        <p:spPr>
          <a:xfrm>
            <a:off x="0" y="7255"/>
            <a:ext cx="12192000" cy="10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Agrupar 57"/>
          <p:cNvGrpSpPr/>
          <p:nvPr/>
        </p:nvGrpSpPr>
        <p:grpSpPr>
          <a:xfrm>
            <a:off x="9741245" y="577447"/>
            <a:ext cx="1922917" cy="609524"/>
            <a:chOff x="9741245" y="577447"/>
            <a:chExt cx="1922917" cy="609524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4638" y="577447"/>
              <a:ext cx="609524" cy="609524"/>
            </a:xfrm>
            <a:prstGeom prst="rect">
              <a:avLst/>
            </a:prstGeom>
          </p:spPr>
        </p:pic>
        <p:sp>
          <p:nvSpPr>
            <p:cNvPr id="48" name="CaixaDeTexto 47">
              <a:hlinkClick r:id="rId3" action="ppaction://hlinksldjump"/>
            </p:cNvPr>
            <p:cNvSpPr txBox="1"/>
            <p:nvPr/>
          </p:nvSpPr>
          <p:spPr>
            <a:xfrm>
              <a:off x="9741245" y="678099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chemeClr val="bg1"/>
                  </a:solidFill>
                </a:rPr>
                <a:t>Ver Tópico </a:t>
              </a:r>
              <a:endParaRPr lang="pt-BR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966262" y="2234930"/>
            <a:ext cx="1992796" cy="609524"/>
            <a:chOff x="8966262" y="2234930"/>
            <a:chExt cx="1992796" cy="609524"/>
          </a:xfrm>
        </p:grpSpPr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9534" y="2234930"/>
              <a:ext cx="609524" cy="609524"/>
            </a:xfrm>
            <a:prstGeom prst="rect">
              <a:avLst/>
            </a:prstGeom>
          </p:spPr>
        </p:pic>
        <p:sp>
          <p:nvSpPr>
            <p:cNvPr id="49" name="CaixaDeTexto 48"/>
            <p:cNvSpPr txBox="1"/>
            <p:nvPr/>
          </p:nvSpPr>
          <p:spPr>
            <a:xfrm>
              <a:off x="8966262" y="2377103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chemeClr val="bg1"/>
                  </a:solidFill>
                </a:rPr>
                <a:t>Ver Tópico </a:t>
              </a:r>
              <a:endParaRPr lang="pt-BR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grupar 53"/>
          <p:cNvGrpSpPr/>
          <p:nvPr/>
        </p:nvGrpSpPr>
        <p:grpSpPr>
          <a:xfrm>
            <a:off x="2150130" y="3849318"/>
            <a:ext cx="2673320" cy="609524"/>
            <a:chOff x="2150130" y="3849318"/>
            <a:chExt cx="2673320" cy="609524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130" y="3849318"/>
              <a:ext cx="609524" cy="609524"/>
            </a:xfrm>
            <a:prstGeom prst="rect">
              <a:avLst/>
            </a:prstGeom>
          </p:spPr>
        </p:pic>
        <p:sp>
          <p:nvSpPr>
            <p:cNvPr id="53" name="CaixaDeTexto 52"/>
            <p:cNvSpPr txBox="1"/>
            <p:nvPr/>
          </p:nvSpPr>
          <p:spPr>
            <a:xfrm>
              <a:off x="2910244" y="4038989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chemeClr val="bg1"/>
                  </a:solidFill>
                </a:rPr>
                <a:t>Ver Tópico </a:t>
              </a:r>
              <a:endParaRPr lang="pt-BR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855713" y="5586343"/>
            <a:ext cx="2673320" cy="609524"/>
            <a:chOff x="2150130" y="3849318"/>
            <a:chExt cx="2673320" cy="609524"/>
          </a:xfrm>
        </p:grpSpPr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130" y="3849318"/>
              <a:ext cx="609524" cy="609524"/>
            </a:xfrm>
            <a:prstGeom prst="rect">
              <a:avLst/>
            </a:prstGeom>
          </p:spPr>
        </p:pic>
        <p:sp>
          <p:nvSpPr>
            <p:cNvPr id="57" name="CaixaDeTexto 56"/>
            <p:cNvSpPr txBox="1"/>
            <p:nvPr/>
          </p:nvSpPr>
          <p:spPr>
            <a:xfrm>
              <a:off x="2910244" y="4038989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chemeClr val="bg1"/>
                  </a:solidFill>
                </a:rPr>
                <a:t>Ver Tópico </a:t>
              </a:r>
              <a:endParaRPr lang="pt-BR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4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rgbClr val="F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663440" y="430099"/>
            <a:ext cx="2865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INTRODUÇÃO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hlinkClick r:id="rId2" action="ppaction://hlinksldjump"/>
          </p:cNvPr>
          <p:cNvSpPr txBox="1"/>
          <p:nvPr/>
        </p:nvSpPr>
        <p:spPr>
          <a:xfrm>
            <a:off x="10064802" y="67809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Próximo</a:t>
            </a:r>
            <a:endParaRPr lang="pt-BR" b="1" i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87" y="558003"/>
            <a:ext cx="609524" cy="609524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321334" y="487006"/>
            <a:ext cx="2649212" cy="609524"/>
            <a:chOff x="321334" y="487006"/>
            <a:chExt cx="2649212" cy="609524"/>
          </a:xfrm>
        </p:grpSpPr>
        <p:pic>
          <p:nvPicPr>
            <p:cNvPr id="10" name="Imagem 9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1334" y="487006"/>
              <a:ext cx="609524" cy="609524"/>
            </a:xfrm>
            <a:prstGeom prst="rect">
              <a:avLst/>
            </a:prstGeom>
          </p:spPr>
        </p:pic>
        <p:sp>
          <p:nvSpPr>
            <p:cNvPr id="11" name="CaixaDeTexto 10">
              <a:hlinkClick r:id="rId2" action="ppaction://hlinksldjump"/>
            </p:cNvPr>
            <p:cNvSpPr txBox="1"/>
            <p:nvPr/>
          </p:nvSpPr>
          <p:spPr>
            <a:xfrm>
              <a:off x="1057340" y="607102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chemeClr val="bg1"/>
                  </a:solidFill>
                </a:rPr>
                <a:t>Anterior</a:t>
              </a:r>
              <a:endParaRPr lang="pt-BR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109007" y="2495746"/>
            <a:ext cx="119739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  A criação do produto de software Cecsp(cadastro das escolas da cidade de são Paulo)iniciou-se através da proposta feita</a:t>
            </a:r>
          </a:p>
          <a:p>
            <a:r>
              <a:rPr lang="pt-BR" dirty="0"/>
              <a:t>p</a:t>
            </a:r>
            <a:r>
              <a:rPr lang="pt-BR" dirty="0" smtClean="0"/>
              <a:t>elo professor Pedro Galvão das disciplinas de banco de dados, engenharia de software e </a:t>
            </a:r>
            <a:r>
              <a:rPr lang="pt-BR" dirty="0" err="1" smtClean="0"/>
              <a:t>sso</a:t>
            </a:r>
            <a:r>
              <a:rPr lang="pt-BR" dirty="0" smtClean="0"/>
              <a:t> cujo o seu intuito era que </a:t>
            </a:r>
          </a:p>
          <a:p>
            <a:r>
              <a:rPr lang="pt-BR" dirty="0" smtClean="0"/>
              <a:t>seus alunos desenvolvessem um produto de software no qual os dados deveriam ser  fornecidos pelo governo e </a:t>
            </a:r>
          </a:p>
          <a:p>
            <a:r>
              <a:rPr lang="pt-BR" dirty="0" smtClean="0"/>
              <a:t>capaz de que o mesmo fornecesse uma interação com o </a:t>
            </a:r>
            <a:r>
              <a:rPr lang="pt-BR" dirty="0" smtClean="0"/>
              <a:t>visitante,</a:t>
            </a:r>
            <a:r>
              <a:rPr lang="pt-BR" dirty="0" smtClean="0"/>
              <a:t> </a:t>
            </a:r>
            <a:r>
              <a:rPr lang="pt-BR" dirty="0" smtClean="0"/>
              <a:t>através disso surgiu o </a:t>
            </a:r>
            <a:r>
              <a:rPr lang="pt-BR" dirty="0" err="1" smtClean="0"/>
              <a:t>Cescp</a:t>
            </a:r>
            <a:r>
              <a:rPr lang="pt-BR" dirty="0" smtClean="0"/>
              <a:t> que é um produto</a:t>
            </a:r>
          </a:p>
          <a:p>
            <a:r>
              <a:rPr lang="pt-BR" dirty="0" smtClean="0"/>
              <a:t>de software desenvolvido pelos alunos da Fatec de são roque no qual foi desenvolvido pelos alunos luís campos</a:t>
            </a:r>
          </a:p>
          <a:p>
            <a:r>
              <a:rPr lang="pt-BR" dirty="0"/>
              <a:t>e</a:t>
            </a:r>
            <a:r>
              <a:rPr lang="pt-BR" dirty="0" smtClean="0"/>
              <a:t> Adriano oliveira.</a:t>
            </a:r>
          </a:p>
          <a:p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9007" y="6335486"/>
            <a:ext cx="34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6"/>
              </a:rPr>
              <a:t>Link de acesso para o </a:t>
            </a:r>
            <a:r>
              <a:rPr lang="pt-BR" dirty="0" err="1" smtClean="0">
                <a:hlinkClick r:id="rId6"/>
              </a:rPr>
              <a:t>Cecsp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86" y="5695963"/>
            <a:ext cx="824189" cy="824189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9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rgbClr val="B5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B5BFC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63440" y="430099"/>
            <a:ext cx="2865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OBJETIVOS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hlinkClick r:id="rId2" action="ppaction://hlinksldjump"/>
          </p:cNvPr>
          <p:cNvSpPr txBox="1"/>
          <p:nvPr/>
        </p:nvSpPr>
        <p:spPr>
          <a:xfrm>
            <a:off x="10064802" y="67809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Próximo</a:t>
            </a:r>
            <a:endParaRPr lang="pt-BR" b="1" i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87" y="558003"/>
            <a:ext cx="609524" cy="609524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321334" y="487006"/>
            <a:ext cx="2649212" cy="609524"/>
            <a:chOff x="321334" y="487006"/>
            <a:chExt cx="2649212" cy="609524"/>
          </a:xfrm>
        </p:grpSpPr>
        <p:pic>
          <p:nvPicPr>
            <p:cNvPr id="7" name="Imagem 6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1334" y="487006"/>
              <a:ext cx="609524" cy="609524"/>
            </a:xfrm>
            <a:prstGeom prst="rect">
              <a:avLst/>
            </a:prstGeom>
          </p:spPr>
        </p:pic>
        <p:sp>
          <p:nvSpPr>
            <p:cNvPr id="8" name="CaixaDeTexto 7">
              <a:hlinkClick r:id="rId2" action="ppaction://hlinksldjump"/>
            </p:cNvPr>
            <p:cNvSpPr txBox="1"/>
            <p:nvPr/>
          </p:nvSpPr>
          <p:spPr>
            <a:xfrm>
              <a:off x="1057340" y="607102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chemeClr val="bg1"/>
                  </a:solidFill>
                </a:rPr>
                <a:t>Anterior</a:t>
              </a:r>
              <a:endParaRPr lang="pt-BR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865454" y="2495746"/>
            <a:ext cx="10743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Cecsp foi desenvolvido com o proposito de ser um produto de software capaz de disponibilizar o fornecimento</a:t>
            </a:r>
          </a:p>
          <a:p>
            <a:r>
              <a:rPr lang="pt-BR" dirty="0"/>
              <a:t>d</a:t>
            </a:r>
            <a:r>
              <a:rPr lang="pt-BR" dirty="0" smtClean="0"/>
              <a:t>e informações referentes as escolas da cidade de são Paulo, no qual essas informações variam desde a</a:t>
            </a:r>
          </a:p>
          <a:p>
            <a:r>
              <a:rPr lang="pt-BR" dirty="0" smtClean="0"/>
              <a:t>localização, </a:t>
            </a:r>
            <a:r>
              <a:rPr lang="pt-BR" dirty="0" smtClean="0"/>
              <a:t>infraestrutura, dependência etc.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9007" y="6335486"/>
            <a:ext cx="34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5"/>
              </a:rPr>
              <a:t>Link de acesso para o </a:t>
            </a:r>
            <a:r>
              <a:rPr lang="pt-BR" dirty="0" err="1" smtClean="0">
                <a:hlinkClick r:id="rId5"/>
              </a:rPr>
              <a:t>Cecsp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86" y="5695963"/>
            <a:ext cx="824189" cy="824189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43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rgbClr val="CDA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663440" y="430099"/>
            <a:ext cx="2865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JUSTIFICATIVA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hlinkClick r:id="rId2" action="ppaction://hlinksldjump"/>
          </p:cNvPr>
          <p:cNvSpPr txBox="1"/>
          <p:nvPr/>
        </p:nvSpPr>
        <p:spPr>
          <a:xfrm>
            <a:off x="10064802" y="67809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Próximo</a:t>
            </a:r>
            <a:endParaRPr lang="pt-BR" b="1" i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87" y="558003"/>
            <a:ext cx="609524" cy="609524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321334" y="487006"/>
            <a:ext cx="2649212" cy="609524"/>
            <a:chOff x="321334" y="487006"/>
            <a:chExt cx="2649212" cy="609524"/>
          </a:xfrm>
        </p:grpSpPr>
        <p:pic>
          <p:nvPicPr>
            <p:cNvPr id="7" name="Imagem 6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1334" y="487006"/>
              <a:ext cx="609524" cy="609524"/>
            </a:xfrm>
            <a:prstGeom prst="rect">
              <a:avLst/>
            </a:prstGeom>
          </p:spPr>
        </p:pic>
        <p:sp>
          <p:nvSpPr>
            <p:cNvPr id="8" name="CaixaDeTexto 7">
              <a:hlinkClick r:id="rId2" action="ppaction://hlinksldjump"/>
            </p:cNvPr>
            <p:cNvSpPr txBox="1"/>
            <p:nvPr/>
          </p:nvSpPr>
          <p:spPr>
            <a:xfrm>
              <a:off x="1057340" y="607102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chemeClr val="bg1"/>
                  </a:solidFill>
                </a:rPr>
                <a:t>Anterior</a:t>
              </a:r>
              <a:endParaRPr lang="pt-BR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520505" y="2250831"/>
            <a:ext cx="9751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Um dos motivos por </a:t>
            </a:r>
            <a:r>
              <a:rPr lang="pt-BR" dirty="0" smtClean="0"/>
              <a:t>nós </a:t>
            </a:r>
            <a:r>
              <a:rPr lang="pt-BR" dirty="0" smtClean="0"/>
              <a:t>termos </a:t>
            </a:r>
            <a:r>
              <a:rPr lang="pt-BR" dirty="0" smtClean="0"/>
              <a:t>escolhido, </a:t>
            </a:r>
            <a:r>
              <a:rPr lang="pt-BR" dirty="0" smtClean="0"/>
              <a:t>criar um sistema que forneça informações das escolas</a:t>
            </a:r>
          </a:p>
          <a:p>
            <a:r>
              <a:rPr lang="pt-BR" dirty="0"/>
              <a:t>d</a:t>
            </a:r>
            <a:r>
              <a:rPr lang="pt-BR" dirty="0" smtClean="0"/>
              <a:t>a cidade de são Paulo </a:t>
            </a:r>
            <a:r>
              <a:rPr lang="pt-BR" dirty="0" smtClean="0"/>
              <a:t>foi</a:t>
            </a:r>
            <a:r>
              <a:rPr lang="pt-BR" dirty="0" smtClean="0"/>
              <a:t> </a:t>
            </a:r>
            <a:r>
              <a:rPr lang="pt-BR" dirty="0" smtClean="0"/>
              <a:t>pelo fato de o mundo esta se tornando cada dia que passa um lugar</a:t>
            </a:r>
          </a:p>
          <a:p>
            <a:r>
              <a:rPr lang="pt-BR" dirty="0"/>
              <a:t>o</a:t>
            </a:r>
            <a:r>
              <a:rPr lang="pt-BR" dirty="0" smtClean="0"/>
              <a:t>nde a facilidade de obter o acesso a informação necessário, decorrente da internet as pessoas não </a:t>
            </a:r>
          </a:p>
          <a:p>
            <a:r>
              <a:rPr lang="pt-BR" dirty="0"/>
              <a:t>q</a:t>
            </a:r>
            <a:r>
              <a:rPr lang="pt-BR" dirty="0" smtClean="0"/>
              <a:t>uerem mais sair de casa para fazer as coisas, devido a tudo isso eu acho que a criação deste pro-</a:t>
            </a:r>
          </a:p>
          <a:p>
            <a:r>
              <a:rPr lang="pt-BR" dirty="0"/>
              <a:t>d</a:t>
            </a:r>
            <a:r>
              <a:rPr lang="pt-BR" dirty="0" smtClean="0"/>
              <a:t>uto se tornaria viável.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9007" y="6335486"/>
            <a:ext cx="34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6"/>
              </a:rPr>
              <a:t>Link de acesso para o </a:t>
            </a:r>
            <a:r>
              <a:rPr lang="pt-BR" dirty="0" err="1" smtClean="0">
                <a:hlinkClick r:id="rId6"/>
              </a:rPr>
              <a:t>Cecsp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86" y="5695963"/>
            <a:ext cx="824189" cy="824189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0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663440" y="430099"/>
            <a:ext cx="2865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RESULTADOS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hlinkClick r:id="rId2" action="ppaction://hlinksldjump"/>
          </p:cNvPr>
          <p:cNvSpPr txBox="1"/>
          <p:nvPr/>
        </p:nvSpPr>
        <p:spPr>
          <a:xfrm>
            <a:off x="10064802" y="67809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Próximo</a:t>
            </a:r>
            <a:endParaRPr lang="pt-BR" b="1" i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87" y="558003"/>
            <a:ext cx="609524" cy="609524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321334" y="487006"/>
            <a:ext cx="2649212" cy="609524"/>
            <a:chOff x="321334" y="487006"/>
            <a:chExt cx="2649212" cy="609524"/>
          </a:xfrm>
        </p:grpSpPr>
        <p:pic>
          <p:nvPicPr>
            <p:cNvPr id="7" name="Imagem 6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1334" y="487006"/>
              <a:ext cx="609524" cy="609524"/>
            </a:xfrm>
            <a:prstGeom prst="rect">
              <a:avLst/>
            </a:prstGeom>
          </p:spPr>
        </p:pic>
        <p:sp>
          <p:nvSpPr>
            <p:cNvPr id="8" name="CaixaDeTexto 7">
              <a:hlinkClick r:id="rId2" action="ppaction://hlinksldjump"/>
            </p:cNvPr>
            <p:cNvSpPr txBox="1"/>
            <p:nvPr/>
          </p:nvSpPr>
          <p:spPr>
            <a:xfrm>
              <a:off x="1057340" y="607102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chemeClr val="bg1"/>
                  </a:solidFill>
                </a:rPr>
                <a:t>Anterior</a:t>
              </a:r>
              <a:endParaRPr lang="pt-BR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464234" y="2363372"/>
            <a:ext cx="11806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resultado obtivemos um produto que possui basicamente três requisitos no qual pode tanto fornecer uma localização</a:t>
            </a:r>
          </a:p>
          <a:p>
            <a:r>
              <a:rPr lang="pt-BR" dirty="0" smtClean="0"/>
              <a:t>precisa de cada escola cadastrada, fornecer dados da sua infraestrutura e a rede a qual ela pertence e que o simples </a:t>
            </a:r>
          </a:p>
          <a:p>
            <a:r>
              <a:rPr lang="pt-BR" dirty="0"/>
              <a:t>p</a:t>
            </a:r>
            <a:r>
              <a:rPr lang="pt-BR" dirty="0" smtClean="0"/>
              <a:t>ode se tornar o viável.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9007" y="6335486"/>
            <a:ext cx="34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5"/>
              </a:rPr>
              <a:t>Link de acesso para o </a:t>
            </a:r>
            <a:r>
              <a:rPr lang="pt-BR" dirty="0" err="1" smtClean="0">
                <a:hlinkClick r:id="rId5"/>
              </a:rPr>
              <a:t>Cecsp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86" y="5695963"/>
            <a:ext cx="824189" cy="824189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09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63408" y="2056113"/>
            <a:ext cx="114146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conclusão chegamos a o ponto de que antes de se começar a criação de um produto de software vários passos</a:t>
            </a:r>
          </a:p>
          <a:p>
            <a:r>
              <a:rPr lang="pt-BR" dirty="0"/>
              <a:t>d</a:t>
            </a:r>
            <a:r>
              <a:rPr lang="pt-BR" dirty="0" smtClean="0"/>
              <a:t>evem ser tomados para que seu produto atenda as necessidades de seus usuários e não se torne algo dispensável</a:t>
            </a:r>
          </a:p>
          <a:p>
            <a:r>
              <a:rPr lang="pt-BR" dirty="0"/>
              <a:t>i</a:t>
            </a:r>
            <a:r>
              <a:rPr lang="pt-BR" dirty="0" smtClean="0"/>
              <a:t>nviável por isso é importando que aja uma analise previa do que será feita e para o que será feito , levantamento o dos </a:t>
            </a:r>
          </a:p>
          <a:p>
            <a:r>
              <a:rPr lang="pt-BR" dirty="0"/>
              <a:t>r</a:t>
            </a:r>
            <a:r>
              <a:rPr lang="pt-BR" dirty="0" smtClean="0"/>
              <a:t>equisitos ,tratamento dos dados desenvolvimento do projeto ,codificação ,testes para que o seu produto forneça ao </a:t>
            </a:r>
          </a:p>
          <a:p>
            <a:r>
              <a:rPr lang="pt-BR" dirty="0"/>
              <a:t>u</a:t>
            </a:r>
            <a:r>
              <a:rPr lang="pt-BR" dirty="0" smtClean="0"/>
              <a:t>suário final aquilo que você espera ou melhor dizendo aquilo que o usuário esperaria.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9007" y="6335486"/>
            <a:ext cx="34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2"/>
              </a:rPr>
              <a:t>Link de acesso para o </a:t>
            </a:r>
            <a:r>
              <a:rPr lang="pt-BR" dirty="0" err="1" smtClean="0">
                <a:hlinkClick r:id="rId2"/>
              </a:rPr>
              <a:t>Cecsp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86" y="5695963"/>
            <a:ext cx="824189" cy="824189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effectLst>
            <a:reflection stA="0" endPos="65000" dist="50800" dir="5400000" sy="-100000" algn="bl" rotWithShape="0"/>
          </a:effectLst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63440" y="430099"/>
            <a:ext cx="2865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Conclusão</a:t>
            </a:r>
            <a:endParaRPr lang="pt-BR" sz="2800" b="1" dirty="0" smtClean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hlinkClick r:id="rId5" action="ppaction://hlinksldjump"/>
          </p:cNvPr>
          <p:cNvSpPr txBox="1"/>
          <p:nvPr/>
        </p:nvSpPr>
        <p:spPr>
          <a:xfrm>
            <a:off x="10064802" y="67809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Próximo</a:t>
            </a:r>
            <a:endParaRPr lang="pt-BR" b="1" i="1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87" y="558003"/>
            <a:ext cx="609524" cy="609524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321334" y="487006"/>
            <a:ext cx="2649212" cy="609524"/>
            <a:chOff x="321334" y="487006"/>
            <a:chExt cx="2649212" cy="609524"/>
          </a:xfrm>
        </p:grpSpPr>
        <p:pic>
          <p:nvPicPr>
            <p:cNvPr id="10" name="Imagem 9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1334" y="487006"/>
              <a:ext cx="609524" cy="609524"/>
            </a:xfrm>
            <a:prstGeom prst="rect">
              <a:avLst/>
            </a:prstGeom>
          </p:spPr>
        </p:pic>
        <p:sp>
          <p:nvSpPr>
            <p:cNvPr id="11" name="CaixaDeTexto 10">
              <a:hlinkClick r:id="rId5" action="ppaction://hlinksldjump"/>
            </p:cNvPr>
            <p:cNvSpPr txBox="1"/>
            <p:nvPr/>
          </p:nvSpPr>
          <p:spPr>
            <a:xfrm>
              <a:off x="1057340" y="607102"/>
              <a:ext cx="191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chemeClr val="bg1"/>
                  </a:solidFill>
                </a:rPr>
                <a:t>Anterior</a:t>
              </a:r>
              <a:endParaRPr lang="pt-BR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5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524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guest</dc:creator>
  <cp:lastModifiedBy>guest</cp:lastModifiedBy>
  <cp:revision>31</cp:revision>
  <dcterms:created xsi:type="dcterms:W3CDTF">2019-12-01T03:42:57Z</dcterms:created>
  <dcterms:modified xsi:type="dcterms:W3CDTF">2019-12-04T22:43:16Z</dcterms:modified>
</cp:coreProperties>
</file>