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62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2783-D0A8-49A5-9DE0-10687A70678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C345-69F8-48BB-AF8E-2D1CE0CED4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3.jpeg"/><Relationship Id="rId26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jpe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1896C917-7239-4F27-A5F8-31DCFD7CE288}"/>
              </a:ext>
            </a:extLst>
          </p:cNvPr>
          <p:cNvSpPr/>
          <p:nvPr/>
        </p:nvSpPr>
        <p:spPr>
          <a:xfrm>
            <a:off x="10746461" y="8703964"/>
            <a:ext cx="10477025" cy="6949440"/>
          </a:xfrm>
          <a:prstGeom prst="roundRect">
            <a:avLst>
              <a:gd name="adj" fmla="val 3821"/>
            </a:avLst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4B2A6E27-9D93-4AED-990B-8252E9D403DE}"/>
              </a:ext>
            </a:extLst>
          </p:cNvPr>
          <p:cNvSpPr/>
          <p:nvPr/>
        </p:nvSpPr>
        <p:spPr>
          <a:xfrm>
            <a:off x="129949" y="8718836"/>
            <a:ext cx="10477025" cy="6949440"/>
          </a:xfrm>
          <a:prstGeom prst="roundRect">
            <a:avLst>
              <a:gd name="adj" fmla="val 3821"/>
            </a:avLst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302C6-D654-4A38-A785-416E8782951A}"/>
              </a:ext>
            </a:extLst>
          </p:cNvPr>
          <p:cNvSpPr/>
          <p:nvPr/>
        </p:nvSpPr>
        <p:spPr>
          <a:xfrm>
            <a:off x="-1" y="15239"/>
            <a:ext cx="21396326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3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F74F946-D9D9-487F-AD3C-AEFC5AF0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3" y="62334"/>
            <a:ext cx="21388532" cy="87283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Damping of density oscillations in unpaired quark matter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BA428075-7683-4940-A351-327CAA51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3864" y="4332899"/>
            <a:ext cx="2761193" cy="27432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9438441-96BF-4491-A08D-0D731301C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8956" y="4343256"/>
            <a:ext cx="2733995" cy="27432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910141B-792E-4C54-BCDF-DB432BBF5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3296" y="4343895"/>
            <a:ext cx="2734380" cy="2743200"/>
          </a:xfrm>
          <a:prstGeom prst="ellipse">
            <a:avLst/>
          </a:prstGeom>
          <a:ln>
            <a:noFill/>
          </a:ln>
          <a:effectLst/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7FA0963-17CA-49C0-8076-EE03DFDF3EE0}"/>
              </a:ext>
            </a:extLst>
          </p:cNvPr>
          <p:cNvCxnSpPr/>
          <p:nvPr/>
        </p:nvCxnSpPr>
        <p:spPr>
          <a:xfrm>
            <a:off x="2468683" y="7383511"/>
            <a:ext cx="160020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7E421791-51A3-4F17-9166-8DABBA43E360}"/>
              </a:ext>
            </a:extLst>
          </p:cNvPr>
          <p:cNvSpPr txBox="1"/>
          <p:nvPr/>
        </p:nvSpPr>
        <p:spPr>
          <a:xfrm>
            <a:off x="7793" y="741714"/>
            <a:ext cx="21388532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E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r>
              <a:rPr lang="en-U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L.</a:t>
            </a:r>
            <a:r>
              <a:rPr lang="en-E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Hern</a:t>
            </a:r>
            <a:r>
              <a:rPr lang="es-MX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ández</a:t>
            </a:r>
            <a:r>
              <a:rPr lang="en-ES" sz="35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35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,2,3</a:t>
            </a:r>
            <a:r>
              <a:rPr lang="en-E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s-MX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E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s-MX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Manuel</a:t>
            </a:r>
            <a:r>
              <a:rPr lang="es-MX" sz="35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1,2</a:t>
            </a:r>
            <a:r>
              <a:rPr lang="en-E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and </a:t>
            </a:r>
            <a:r>
              <a:rPr lang="es-MX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ES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s-MX" sz="3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Tolós</a:t>
            </a:r>
            <a:r>
              <a:rPr lang="en-US" sz="35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1,2,4</a:t>
            </a:r>
          </a:p>
          <a:p>
            <a:pPr algn="ctr"/>
            <a:r>
              <a:rPr lang="en-ES" sz="30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</a:t>
            </a:r>
            <a:r>
              <a:rPr lang="es-MX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Institut de Ciències de L</a:t>
            </a:r>
            <a:r>
              <a:rPr lang="en-US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’Espai (ICE); </a:t>
            </a:r>
            <a:r>
              <a:rPr lang="en-ES" sz="30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Institut d’Estudis Espacials de Catalunya (IEEC); </a:t>
            </a:r>
            <a:r>
              <a:rPr lang="en-US" sz="30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Universitat de Barcelona;  </a:t>
            </a:r>
          </a:p>
          <a:p>
            <a:pPr algn="ctr"/>
            <a:r>
              <a:rPr lang="en-US" sz="3000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US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Frankfurt Institute for Advanced Studies</a:t>
            </a:r>
            <a:endParaRPr lang="en-ES" sz="3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8847417-5F34-4C03-9EBF-91956CA35DCE}"/>
                  </a:ext>
                </a:extLst>
              </p:cNvPr>
              <p:cNvSpPr txBox="1"/>
              <p:nvPr/>
            </p:nvSpPr>
            <p:spPr>
              <a:xfrm>
                <a:off x="556630" y="2318272"/>
                <a:ext cx="20283055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500" b="1" dirty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Introduction</a:t>
                </a:r>
              </a:p>
              <a:p>
                <a:pPr algn="just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study the damping of density oscillations in the unpaired quark matter phase that might occur in compact stars. To this end, we compute the bulk viscosity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the damping time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analyze their dependence on the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temperature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value of the strange quark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[1].</a:t>
                </a:r>
                <a:endParaRPr lang="en-ES" sz="3000" b="1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8847417-5F34-4C03-9EBF-91956CA3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" y="2318272"/>
                <a:ext cx="20283055" cy="2015936"/>
              </a:xfrm>
              <a:prstGeom prst="rect">
                <a:avLst/>
              </a:prstGeom>
              <a:blipFill>
                <a:blip r:embed="rId8"/>
                <a:stretch>
                  <a:fillRect l="-691" t="-4532" r="-691" b="-8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A89811D2-8D1C-4D91-9B13-71B65DB4EEFA}"/>
              </a:ext>
            </a:extLst>
          </p:cNvPr>
          <p:cNvSpPr txBox="1"/>
          <p:nvPr/>
        </p:nvSpPr>
        <p:spPr>
          <a:xfrm>
            <a:off x="548841" y="7565772"/>
            <a:ext cx="20283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Dissipation from bulk viscosity may be relevant for mergers [2]; dissipative effects could modify the GW signal generated from violent density oscillations a few milliseconds after the merger.  </a:t>
            </a:r>
            <a:endParaRPr lang="en-US" sz="3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87DDD69D-8AE6-4AAD-B118-20F6B2F19995}"/>
                  </a:ext>
                </a:extLst>
              </p:cNvPr>
              <p:cNvSpPr txBox="1"/>
              <p:nvPr/>
            </p:nvSpPr>
            <p:spPr>
              <a:xfrm>
                <a:off x="-8833" y="8758737"/>
                <a:ext cx="10698162" cy="6530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Neutron star mergers</a:t>
                </a: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Neutron star dynamics  is studied using fluid elements </a:t>
                </a:r>
                <a:r>
                  <a:rPr lang="en-US" sz="3000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locally neutral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Weak-force processes are relevant because they occur at the timescale of mergers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ms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s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At low temperatures neutrinos escape of the star</a:t>
                </a:r>
                <a:endParaRPr lang="en-US" sz="30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87DDD69D-8AE6-4AAD-B118-20F6B2F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33" y="8758737"/>
                <a:ext cx="10698162" cy="6530442"/>
              </a:xfrm>
              <a:prstGeom prst="rect">
                <a:avLst/>
              </a:prstGeom>
              <a:blipFill>
                <a:blip r:embed="rId9"/>
                <a:stretch>
                  <a:fillRect t="-121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2131E041-B866-4751-9464-CEEE3D4703E6}"/>
                  </a:ext>
                </a:extLst>
              </p:cNvPr>
              <p:cNvSpPr txBox="1"/>
              <p:nvPr/>
            </p:nvSpPr>
            <p:spPr>
              <a:xfrm>
                <a:off x="10705954" y="8719379"/>
                <a:ext cx="10698165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274320"/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How bulk viscosity is generated in neutron stars?</a:t>
                </a:r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 defTabSz="274320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Density oscillations with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~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kHz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drive the system </a:t>
                </a:r>
              </a:p>
              <a:p>
                <a:pPr algn="ctr" defTabSz="274320"/>
                <a:r>
                  <a:rPr lang="en-US" sz="3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out of  chemical equilibrium</a:t>
                </a:r>
                <a:endParaRPr lang="en-US" sz="35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2131E041-B866-4751-9464-CEEE3D4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954" y="8719379"/>
                <a:ext cx="10698165" cy="1508105"/>
              </a:xfrm>
              <a:prstGeom prst="rect">
                <a:avLst/>
              </a:prstGeom>
              <a:blipFill>
                <a:blip r:embed="rId10"/>
                <a:stretch>
                  <a:fillRect t="-5242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3C8EB6C8-3E6E-4C4F-8380-13A88933E594}"/>
                  </a:ext>
                </a:extLst>
              </p:cNvPr>
              <p:cNvSpPr txBox="1"/>
              <p:nvPr/>
            </p:nvSpPr>
            <p:spPr>
              <a:xfrm>
                <a:off x="2826456" y="12169487"/>
                <a:ext cx="5465320" cy="5539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𝒖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𝒔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3C8EB6C8-3E6E-4C4F-8380-13A88933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56" y="12169487"/>
                <a:ext cx="5465320" cy="553998"/>
              </a:xfrm>
              <a:prstGeom prst="rect">
                <a:avLst/>
              </a:prstGeom>
              <a:blipFill>
                <a:blip r:embed="rId11"/>
                <a:stretch>
                  <a:fillRect t="-13187" b="-3406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C143225-C0E3-461A-A7F9-B0F8D08A63F2}"/>
                  </a:ext>
                </a:extLst>
              </p:cNvPr>
              <p:cNvSpPr txBox="1"/>
              <p:nvPr/>
            </p:nvSpPr>
            <p:spPr>
              <a:xfrm>
                <a:off x="3565425" y="12642829"/>
                <a:ext cx="398738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2.  </m:t>
                      </m:r>
                      <m:r>
                        <a:rPr lang="en-US" sz="3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3.  </m:t>
                      </m:r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30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7E36B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4.  </m:t>
                      </m:r>
                      <m:r>
                        <a:rPr lang="en-US" sz="3000" i="1" smtClean="0">
                          <a:solidFill>
                            <a:srgbClr val="7E36B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000" i="1" smtClean="0">
                          <a:solidFill>
                            <a:srgbClr val="7E36B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rgbClr val="7E36B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3000" b="0" i="1" smtClean="0">
                          <a:solidFill>
                            <a:srgbClr val="7E36B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000" b="0" i="1" smtClean="0">
                          <a:solidFill>
                            <a:srgbClr val="7E36B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59FE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59FE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59FE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7E36B4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3000" b="0" dirty="0">
                    <a:solidFill>
                      <a:srgbClr val="7E36B4"/>
                    </a:solidFill>
                    <a:ea typeface="Cambria Math" panose="020405030504060302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7E36B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000" b="0" i="1" smtClean="0">
                        <a:solidFill>
                          <a:srgbClr val="7E36B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3000" b="0" i="1" smtClean="0">
                        <a:solidFill>
                          <a:srgbClr val="7E36B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000" b="0" i="1" smtClean="0">
                        <a:solidFill>
                          <a:srgbClr val="7E36B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7E36B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7E36B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7E36B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7E36B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59FE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rgbClr val="C59FE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rgbClr val="C59FE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sz="3000" b="0" i="1" smtClean="0">
                            <a:solidFill>
                              <a:srgbClr val="C59FE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3000" dirty="0">
                  <a:solidFill>
                    <a:srgbClr val="7E36B4"/>
                  </a:solidFill>
                </a:endParaRPr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C143225-C0E3-461A-A7F9-B0F8D08A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425" y="12642829"/>
                <a:ext cx="3987382" cy="1938992"/>
              </a:xfrm>
              <a:prstGeom prst="rect">
                <a:avLst/>
              </a:prstGeom>
              <a:blipFill>
                <a:blip r:embed="rId12"/>
                <a:stretch>
                  <a:fillRect b="-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427B51E-3F56-4A6F-8106-3D8A30E19DC3}"/>
                  </a:ext>
                </a:extLst>
              </p:cNvPr>
              <p:cNvSpPr txBox="1"/>
              <p:nvPr/>
            </p:nvSpPr>
            <p:spPr>
              <a:xfrm>
                <a:off x="16372044" y="11889422"/>
                <a:ext cx="4539892" cy="2474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274320"/>
                <a:r>
                  <a:rPr lang="es-MX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Source and sink terms </a:t>
                </a:r>
              </a:p>
              <a:p>
                <a:pPr algn="ctr" defTabSz="274320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break the particle density conservation laws</a:t>
                </a:r>
              </a:p>
              <a:p>
                <a:pPr defTabSz="2743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defTabSz="2743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E36B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427B51E-3F56-4A6F-8106-3D8A30E1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044" y="11889422"/>
                <a:ext cx="4539892" cy="2474908"/>
              </a:xfrm>
              <a:prstGeom prst="rect">
                <a:avLst/>
              </a:prstGeom>
              <a:blipFill>
                <a:blip r:embed="rId13"/>
                <a:stretch>
                  <a:fillRect l="-1075" t="-3202" r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568C13A2-7638-4905-99A6-90091F13A457}"/>
                  </a:ext>
                </a:extLst>
              </p:cNvPr>
              <p:cNvSpPr txBox="1"/>
              <p:nvPr/>
            </p:nvSpPr>
            <p:spPr>
              <a:xfrm>
                <a:off x="10740867" y="14911886"/>
                <a:ext cx="1078576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274320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Nonequilibrium pressure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568C13A2-7638-4905-99A6-90091F13A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867" y="14911886"/>
                <a:ext cx="10785764" cy="553998"/>
              </a:xfrm>
              <a:prstGeom prst="rect">
                <a:avLst/>
              </a:prstGeom>
              <a:blipFill>
                <a:blip r:embed="rId14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CD0757C4-F009-47E8-96F9-A108179798C3}"/>
                  </a:ext>
                </a:extLst>
              </p:cNvPr>
              <p:cNvSpPr txBox="1"/>
              <p:nvPr/>
            </p:nvSpPr>
            <p:spPr>
              <a:xfrm>
                <a:off x="15587" y="16139642"/>
                <a:ext cx="10698158" cy="3044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Bulk viscosity in strange quark matter</a:t>
                </a:r>
                <a:endParaRPr lang="en-US" sz="3200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l-G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/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0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𝑢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𝑒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=1, 2, 3, 4 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:r>
                  <a:rPr lang="en-US" sz="3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zero denotes chemical equilibrium; </a:t>
                </a:r>
                <a:r>
                  <a:rPr lang="en-US" sz="30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 EoS is needed to fix the input parameters</a:t>
                </a: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CD0757C4-F009-47E8-96F9-A1081797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" y="16139642"/>
                <a:ext cx="10698158" cy="3044231"/>
              </a:xfrm>
              <a:prstGeom prst="rect">
                <a:avLst/>
              </a:prstGeom>
              <a:blipFill>
                <a:blip r:embed="rId15"/>
                <a:stretch>
                  <a:fillRect t="-2605" b="-5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AA94BAF-FF08-42A5-B331-2990DF60AB50}"/>
                  </a:ext>
                </a:extLst>
              </p:cNvPr>
              <p:cNvSpPr txBox="1"/>
              <p:nvPr/>
            </p:nvSpPr>
            <p:spPr>
              <a:xfrm>
                <a:off x="10713755" y="16169842"/>
                <a:ext cx="10698158" cy="305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Damping time of a baryon density oscillation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energy density of the system.</a:t>
                </a: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a harmonic baryon density oscillations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3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ith</a:t>
                </a:r>
                <a:r>
                  <a:rPr lang="en-US" sz="3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EAA94BAF-FF08-42A5-B331-2990DF60A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755" y="16169842"/>
                <a:ext cx="10698158" cy="3053656"/>
              </a:xfrm>
              <a:prstGeom prst="rect">
                <a:avLst/>
              </a:prstGeom>
              <a:blipFill>
                <a:blip r:embed="rId16"/>
                <a:stretch>
                  <a:fillRect t="-26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18">
                <a:extLst>
                  <a:ext uri="{FF2B5EF4-FFF2-40B4-BE49-F238E27FC236}">
                    <a16:creationId xmlns:a16="http://schemas.microsoft.com/office/drawing/2014/main" id="{5852AB1B-AC9B-46A9-8A68-01D3C7177B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378" y="25555425"/>
                <a:ext cx="21080475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b="1" dirty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Conclusions</a:t>
                </a:r>
              </a:p>
              <a:p>
                <a:pPr algn="ctr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bulk viscosity and the damping time in quark matter strongly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Bulk-viscous damping might be relevant in the post-merger phase if deconfined matter is achieved in the process.</a:t>
                </a:r>
              </a:p>
            </p:txBody>
          </p:sp>
        </mc:Choice>
        <mc:Fallback xmlns="">
          <p:sp>
            <p:nvSpPr>
              <p:cNvPr id="71" name="TextBox 18">
                <a:extLst>
                  <a:ext uri="{FF2B5EF4-FFF2-40B4-BE49-F238E27FC236}">
                    <a16:creationId xmlns:a16="http://schemas.microsoft.com/office/drawing/2014/main" id="{5852AB1B-AC9B-46A9-8A68-01D3C717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" y="25555425"/>
                <a:ext cx="21080475" cy="1554272"/>
              </a:xfrm>
              <a:prstGeom prst="rect">
                <a:avLst/>
              </a:prstGeom>
              <a:blipFill>
                <a:blip r:embed="rId17"/>
                <a:stretch>
                  <a:fillRect l="-202" t="-5882" r="-549" b="-1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480B3AF0-3954-4884-9EDC-2A94C0FD43B4}"/>
              </a:ext>
            </a:extLst>
          </p:cNvPr>
          <p:cNvSpPr/>
          <p:nvPr/>
        </p:nvSpPr>
        <p:spPr>
          <a:xfrm>
            <a:off x="-7794" y="28875672"/>
            <a:ext cx="21396326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3" dirty="0">
              <a:solidFill>
                <a:srgbClr val="FF0000"/>
              </a:solidFill>
            </a:endParaRPr>
          </a:p>
        </p:txBody>
      </p:sp>
      <p:pic>
        <p:nvPicPr>
          <p:cNvPr id="79" name="Imagen 78">
            <a:extLst>
              <a:ext uri="{FF2B5EF4-FFF2-40B4-BE49-F238E27FC236}">
                <a16:creationId xmlns:a16="http://schemas.microsoft.com/office/drawing/2014/main" id="{B0B4B0E9-2F68-42D4-A4A1-95BEB746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7" r="48828"/>
          <a:stretch/>
        </p:blipFill>
        <p:spPr>
          <a:xfrm>
            <a:off x="280446" y="28989972"/>
            <a:ext cx="2972304" cy="1143000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6D6C0F84-0A79-4ECC-BBD1-413ED93EBD2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4" r="28614"/>
          <a:stretch/>
        </p:blipFill>
        <p:spPr>
          <a:xfrm>
            <a:off x="3444467" y="28990058"/>
            <a:ext cx="1111250" cy="1143000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5CE6BFB3-104A-4969-82BB-C8D6447E4E9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5"/>
          <a:stretch/>
        </p:blipFill>
        <p:spPr>
          <a:xfrm>
            <a:off x="4756569" y="28989972"/>
            <a:ext cx="1605096" cy="1143000"/>
          </a:xfrm>
          <a:prstGeom prst="rect">
            <a:avLst/>
          </a:prstGeom>
        </p:spPr>
      </p:pic>
      <p:pic>
        <p:nvPicPr>
          <p:cNvPr id="83" name="Picture 7">
            <a:extLst>
              <a:ext uri="{FF2B5EF4-FFF2-40B4-BE49-F238E27FC236}">
                <a16:creationId xmlns:a16="http://schemas.microsoft.com/office/drawing/2014/main" id="{986861AF-06A9-4E5A-9609-ADB7B936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77" y="28989972"/>
            <a:ext cx="46653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3" descr="Cancer biology (UPF)">
            <a:extLst>
              <a:ext uri="{FF2B5EF4-FFF2-40B4-BE49-F238E27FC236}">
                <a16:creationId xmlns:a16="http://schemas.microsoft.com/office/drawing/2014/main" id="{B96A245A-DF46-4408-87DD-55EFE0C0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640" y="29007072"/>
            <a:ext cx="217858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B979D7AD-580A-4370-99ED-313D92D9A73F}"/>
              </a:ext>
            </a:extLst>
          </p:cNvPr>
          <p:cNvSpPr txBox="1"/>
          <p:nvPr/>
        </p:nvSpPr>
        <p:spPr>
          <a:xfrm>
            <a:off x="13500102" y="28892006"/>
            <a:ext cx="78884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s-E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</a:t>
            </a:r>
            <a:r>
              <a:rPr lang="es-E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was</a:t>
            </a:r>
            <a:r>
              <a:rPr lang="es-E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supported</a:t>
            </a:r>
            <a:r>
              <a:rPr lang="es-E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s-E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MCIN/AEI/10.13039/501100011033 and </a:t>
            </a:r>
            <a:r>
              <a:rPr lang="es-E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s-E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FSE+</a:t>
            </a:r>
            <a:endParaRPr lang="en-US" sz="2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AA2EDBEA-C9DA-4F80-9BFA-A9C2C68C15A6}"/>
              </a:ext>
            </a:extLst>
          </p:cNvPr>
          <p:cNvSpPr txBox="1"/>
          <p:nvPr/>
        </p:nvSpPr>
        <p:spPr>
          <a:xfrm>
            <a:off x="-1" y="27278112"/>
            <a:ext cx="2141191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  <a:p>
            <a:pPr algn="ctr"/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[1] J. L. Hern</a:t>
            </a:r>
            <a:r>
              <a:rPr lang="es-MX" sz="3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ández, C. Manuel and L. Tolós, </a:t>
            </a:r>
            <a:r>
              <a:rPr lang="en-US" sz="3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Phys. Rev. D </a:t>
            </a:r>
            <a:r>
              <a:rPr lang="en-US" sz="3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109</a:t>
            </a:r>
            <a:r>
              <a:rPr lang="en-US" sz="3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123022, (2024)</a:t>
            </a:r>
            <a:endParaRPr lang="en-US" sz="3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[2]</a:t>
            </a:r>
            <a:r>
              <a:rPr lang="en-US" sz="3000" b="0" i="0" dirty="0">
                <a:effectLst/>
                <a:latin typeface="Proxima Nova"/>
              </a:rPr>
              <a:t> </a:t>
            </a:r>
            <a:r>
              <a:rPr lang="en-US" sz="3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M. G. Alford, L. Bovard, M. Hanauske, L. Rezzolla, and K. Schwenzer, Phys. Rev. Lett. </a:t>
            </a:r>
            <a:r>
              <a:rPr lang="en-US" sz="3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120</a:t>
            </a:r>
            <a:r>
              <a:rPr lang="en-US" sz="3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041101, (2018)</a:t>
            </a:r>
          </a:p>
        </p:txBody>
      </p:sp>
      <p:pic>
        <p:nvPicPr>
          <p:cNvPr id="87" name="Picture 9" descr="Brand Guidelines | Canva">
            <a:extLst>
              <a:ext uri="{FF2B5EF4-FFF2-40B4-BE49-F238E27FC236}">
                <a16:creationId xmlns:a16="http://schemas.microsoft.com/office/drawing/2014/main" id="{4B2ACAC7-47D0-456E-8918-2D176936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569" y="2901269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6424FB9F-62E7-4EB5-9CA3-6039E0E86F8D}"/>
              </a:ext>
            </a:extLst>
          </p:cNvPr>
          <p:cNvSpPr txBox="1"/>
          <p:nvPr/>
        </p:nvSpPr>
        <p:spPr>
          <a:xfrm>
            <a:off x="13500102" y="29607341"/>
            <a:ext cx="78730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Contact: </a:t>
            </a:r>
            <a:r>
              <a:rPr lang="en-US" sz="2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hernandez</a:t>
            </a:r>
            <a:r>
              <a:rPr lang="en-US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@</a:t>
            </a:r>
            <a:r>
              <a:rPr lang="es-MX" sz="2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ice.csic.es</a:t>
            </a:r>
            <a:endParaRPr lang="en-US" sz="2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5B2BFF13-2677-423A-A896-4D4635A39BB6}"/>
              </a:ext>
            </a:extLst>
          </p:cNvPr>
          <p:cNvSpPr txBox="1"/>
          <p:nvPr/>
        </p:nvSpPr>
        <p:spPr>
          <a:xfrm>
            <a:off x="7793" y="15804862"/>
            <a:ext cx="2140411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5E943985-5568-472B-9271-4FD5B1D58B2E}"/>
              </a:ext>
            </a:extLst>
          </p:cNvPr>
          <p:cNvSpPr/>
          <p:nvPr/>
        </p:nvSpPr>
        <p:spPr>
          <a:xfrm>
            <a:off x="3699697" y="12033346"/>
            <a:ext cx="3718839" cy="274320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49893BA9-3C31-400E-A57B-22C351A5A374}"/>
                  </a:ext>
                </a:extLst>
              </p:cNvPr>
              <p:cNvSpPr txBox="1"/>
              <p:nvPr/>
            </p:nvSpPr>
            <p:spPr>
              <a:xfrm>
                <a:off x="11076676" y="11899524"/>
                <a:ext cx="4572000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274320"/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Chemical potential imbalances</a:t>
                </a:r>
              </a:p>
              <a:p>
                <a:pPr algn="ctr" defTabSz="274320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endParaRPr lang="en-US" sz="3000" b="0" i="0" dirty="0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algn="ctr" defTabSz="274320"/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 defTabSz="2743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49893BA9-3C31-400E-A57B-22C351A5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676" y="11899524"/>
                <a:ext cx="4572000" cy="2400657"/>
              </a:xfrm>
              <a:prstGeom prst="rect">
                <a:avLst/>
              </a:prstGeom>
              <a:blipFill>
                <a:blip r:embed="rId22"/>
                <a:stretch>
                  <a:fillRect t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2F67B5F-F456-4FFE-BA9F-9DF1D7E12BDA}"/>
              </a:ext>
            </a:extLst>
          </p:cNvPr>
          <p:cNvSpPr txBox="1"/>
          <p:nvPr/>
        </p:nvSpPr>
        <p:spPr>
          <a:xfrm>
            <a:off x="12149178" y="10410331"/>
            <a:ext cx="7668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74320"/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Detailed balance</a:t>
            </a:r>
            <a:r>
              <a:rPr lang="en-US" sz="30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breaking induces deviations of chemical equilibrium</a:t>
            </a:r>
          </a:p>
        </p:txBody>
      </p: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9B586DC6-BCC0-41CC-93DB-4B9C48A1CC65}"/>
              </a:ext>
            </a:extLst>
          </p:cNvPr>
          <p:cNvSpPr/>
          <p:nvPr/>
        </p:nvSpPr>
        <p:spPr>
          <a:xfrm>
            <a:off x="12004125" y="10386816"/>
            <a:ext cx="7962735" cy="1004404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858D359-9363-4C4F-9396-C81583D0B422}"/>
              </a:ext>
            </a:extLst>
          </p:cNvPr>
          <p:cNvSpPr/>
          <p:nvPr/>
        </p:nvSpPr>
        <p:spPr>
          <a:xfrm>
            <a:off x="11074921" y="11807813"/>
            <a:ext cx="4572000" cy="274320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E16A7C39-A31C-4D34-A6C7-CA3E491DB07A}"/>
              </a:ext>
            </a:extLst>
          </p:cNvPr>
          <p:cNvSpPr/>
          <p:nvPr/>
        </p:nvSpPr>
        <p:spPr>
          <a:xfrm>
            <a:off x="16339936" y="11824653"/>
            <a:ext cx="4572000" cy="272127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86BE28A8-5523-4C93-A639-61CF88527091}"/>
              </a:ext>
            </a:extLst>
          </p:cNvPr>
          <p:cNvSpPr/>
          <p:nvPr/>
        </p:nvSpPr>
        <p:spPr>
          <a:xfrm>
            <a:off x="13716669" y="14838241"/>
            <a:ext cx="4970582" cy="657645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791B8835-3F69-4A0A-AC00-0709556B6AD0}"/>
              </a:ext>
            </a:extLst>
          </p:cNvPr>
          <p:cNvCxnSpPr>
            <a:cxnSpLocks/>
            <a:stCxn id="109" idx="1"/>
            <a:endCxn id="98" idx="3"/>
          </p:cNvCxnSpPr>
          <p:nvPr/>
        </p:nvCxnSpPr>
        <p:spPr>
          <a:xfrm rot="10800000" flipV="1">
            <a:off x="7418537" y="10889018"/>
            <a:ext cx="4585589" cy="2515928"/>
          </a:xfrm>
          <a:prstGeom prst="bentConnector3">
            <a:avLst>
              <a:gd name="adj1" fmla="val 35307"/>
            </a:avLst>
          </a:prstGeom>
          <a:ln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E61E697-5F25-464B-A24A-74B8DEA6426C}"/>
              </a:ext>
            </a:extLst>
          </p:cNvPr>
          <p:cNvCxnSpPr>
            <a:cxnSpLocks/>
          </p:cNvCxnSpPr>
          <p:nvPr/>
        </p:nvCxnSpPr>
        <p:spPr>
          <a:xfrm rot="5400000">
            <a:off x="14922111" y="12116030"/>
            <a:ext cx="1788193" cy="338572"/>
          </a:xfrm>
          <a:prstGeom prst="bentConnector2">
            <a:avLst/>
          </a:prstGeom>
          <a:ln>
            <a:solidFill>
              <a:srgbClr val="00B050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CCD3AB-7224-417A-8690-FFBEBC06AFFB}"/>
              </a:ext>
            </a:extLst>
          </p:cNvPr>
          <p:cNvCxnSpPr>
            <a:cxnSpLocks/>
          </p:cNvCxnSpPr>
          <p:nvPr/>
        </p:nvCxnSpPr>
        <p:spPr>
          <a:xfrm flipH="1">
            <a:off x="15963721" y="13185289"/>
            <a:ext cx="12500" cy="1652952"/>
          </a:xfrm>
          <a:prstGeom prst="straightConnector1">
            <a:avLst/>
          </a:prstGeom>
          <a:ln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3E3B516-C8FF-44BD-ABC9-184504BAC4BD}"/>
              </a:ext>
            </a:extLst>
          </p:cNvPr>
          <p:cNvCxnSpPr>
            <a:cxnSpLocks/>
          </p:cNvCxnSpPr>
          <p:nvPr/>
        </p:nvCxnSpPr>
        <p:spPr>
          <a:xfrm>
            <a:off x="16014043" y="13168527"/>
            <a:ext cx="325893" cy="5877"/>
          </a:xfrm>
          <a:prstGeom prst="straightConnector1">
            <a:avLst/>
          </a:prstGeom>
          <a:ln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85417DF-6C21-4BE9-9F43-B121BEF2F9D5}"/>
              </a:ext>
            </a:extLst>
          </p:cNvPr>
          <p:cNvSpPr/>
          <p:nvPr/>
        </p:nvSpPr>
        <p:spPr>
          <a:xfrm>
            <a:off x="143011" y="15812327"/>
            <a:ext cx="21080475" cy="9675110"/>
          </a:xfrm>
          <a:prstGeom prst="roundRect">
            <a:avLst>
              <a:gd name="adj" fmla="val 3821"/>
            </a:avLst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AB33DDB0-F67F-4B1C-B172-8F4F3262CBE4}"/>
              </a:ext>
            </a:extLst>
          </p:cNvPr>
          <p:cNvSpPr/>
          <p:nvPr/>
        </p:nvSpPr>
        <p:spPr>
          <a:xfrm>
            <a:off x="143010" y="25652354"/>
            <a:ext cx="21080475" cy="1574392"/>
          </a:xfrm>
          <a:prstGeom prst="roundRect">
            <a:avLst>
              <a:gd name="adj" fmla="val 3821"/>
            </a:avLst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5975AD9-342B-4E5E-96C1-A4BE95C05A12}"/>
              </a:ext>
            </a:extLst>
          </p:cNvPr>
          <p:cNvSpPr/>
          <p:nvPr/>
        </p:nvSpPr>
        <p:spPr>
          <a:xfrm>
            <a:off x="143010" y="27381625"/>
            <a:ext cx="21080475" cy="1434808"/>
          </a:xfrm>
          <a:prstGeom prst="roundRect">
            <a:avLst>
              <a:gd name="adj" fmla="val 3821"/>
            </a:avLst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38496A60-D640-4BA3-93F9-B4C1D3E7CB55}"/>
                  </a:ext>
                </a:extLst>
              </p:cNvPr>
              <p:cNvSpPr txBox="1"/>
              <p:nvPr/>
            </p:nvSpPr>
            <p:spPr>
              <a:xfrm>
                <a:off x="17444317" y="6738659"/>
                <a:ext cx="2139973" cy="513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2743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mrg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ms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5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38496A60-D640-4BA3-93F9-B4C1D3E7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317" y="6738659"/>
                <a:ext cx="2139973" cy="513410"/>
              </a:xfrm>
              <a:prstGeom prst="rect">
                <a:avLst/>
              </a:prstGeom>
              <a:blipFill>
                <a:blip r:embed="rId2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41ECBC9-79C7-4F2B-98CA-77579F9E5DAB}"/>
                  </a:ext>
                </a:extLst>
              </p:cNvPr>
              <p:cNvSpPr txBox="1"/>
              <p:nvPr/>
            </p:nvSpPr>
            <p:spPr>
              <a:xfrm>
                <a:off x="2468684" y="7312770"/>
                <a:ext cx="1600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274320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−20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									-10										0										10										20</a:t>
                </a:r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41ECBC9-79C7-4F2B-98CA-77579F9E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84" y="7312770"/>
                <a:ext cx="16002000" cy="400110"/>
              </a:xfrm>
              <a:prstGeom prst="rect">
                <a:avLst/>
              </a:prstGeom>
              <a:blipFill>
                <a:blip r:embed="rId2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0AB33ACC-0D47-4633-99CA-0CC97A19F753}"/>
              </a:ext>
            </a:extLst>
          </p:cNvPr>
          <p:cNvSpPr/>
          <p:nvPr/>
        </p:nvSpPr>
        <p:spPr>
          <a:xfrm>
            <a:off x="148203" y="2408528"/>
            <a:ext cx="21080475" cy="6158850"/>
          </a:xfrm>
          <a:prstGeom prst="roundRect">
            <a:avLst>
              <a:gd name="adj" fmla="val 3821"/>
            </a:avLst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20950426-2873-448E-96CE-125C2290DE9F}"/>
                  </a:ext>
                </a:extLst>
              </p:cNvPr>
              <p:cNvSpPr txBox="1"/>
              <p:nvPr/>
            </p:nvSpPr>
            <p:spPr>
              <a:xfrm>
                <a:off x="192443" y="24904227"/>
                <a:ext cx="2101797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Continuous lines: PQCD up to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with running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; Dashed lines: MIT bag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=150</m:t>
                    </m:r>
                  </m:oMath>
                </a14:m>
                <a:r>
                  <a:rPr lang="en-US" sz="30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MeV. </a:t>
                </a:r>
              </a:p>
            </p:txBody>
          </p:sp>
        </mc:Choice>
        <mc:Fallback xmlns="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20950426-2873-448E-96CE-125C2290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3" y="24904227"/>
                <a:ext cx="21017979" cy="553998"/>
              </a:xfrm>
              <a:prstGeom prst="rect">
                <a:avLst/>
              </a:prstGeom>
              <a:blipFill>
                <a:blip r:embed="rId25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áfico 59">
            <a:extLst>
              <a:ext uri="{FF2B5EF4-FFF2-40B4-BE49-F238E27FC236}">
                <a16:creationId xmlns:a16="http://schemas.microsoft.com/office/drawing/2014/main" id="{E97CEC9A-DCDB-4150-9BCE-B9A6605404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6835" y="19187914"/>
            <a:ext cx="8886825" cy="5648325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318F576B-C460-4C41-B263-3FF7DE0019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570630" y="19183873"/>
            <a:ext cx="88868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</TotalTime>
  <Words>620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Proxima Nova</vt:lpstr>
      <vt:lpstr>Tema de Office</vt:lpstr>
      <vt:lpstr>Damping of density oscillations in unpaired quark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Damping of density oscillations in unpaired quark matter</dc:title>
  <dc:creator>José Luis Hernández</dc:creator>
  <cp:lastModifiedBy>José Luis Hernández</cp:lastModifiedBy>
  <cp:revision>45</cp:revision>
  <dcterms:created xsi:type="dcterms:W3CDTF">2024-10-02T10:51:00Z</dcterms:created>
  <dcterms:modified xsi:type="dcterms:W3CDTF">2024-10-09T11:04:27Z</dcterms:modified>
</cp:coreProperties>
</file>