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2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3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4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charts/chartEx1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5.xml" ContentType="application/vnd.openxmlformats-officedocument.presentationml.notesSlide+xml"/>
  <Override PartName="/ppt/charts/chart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6.xml" ContentType="application/vnd.openxmlformats-officedocument.themeOverride+xml"/>
  <Override PartName="/ppt/charts/chart1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7.xml" ContentType="application/vnd.openxmlformats-officedocument.themeOverride+xml"/>
  <Override PartName="/ppt/charts/chart11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8.xml" ContentType="application/vnd.openxmlformats-officedocument.themeOverride+xml"/>
  <Override PartName="/ppt/charts/chart12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9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D0D9"/>
    <a:srgbClr val="F216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4" autoAdjust="0"/>
    <p:restoredTop sz="95278" autoAdjust="0"/>
  </p:normalViewPr>
  <p:slideViewPr>
    <p:cSldViewPr snapToGrid="0">
      <p:cViewPr>
        <p:scale>
          <a:sx n="100" d="100"/>
          <a:sy n="100" d="100"/>
        </p:scale>
        <p:origin x="25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hlui\OneDrive\&#193;rea%20de%20Trabalho\Luis%20Henrique\ESTUDOS\FIAP\Tech%20Challenge\Fase%203\bigdata_covid\Tabelas%20e%20Gr&#225;ficos\Tempor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file:///C:\Users\dhlui\OneDrive\&#193;rea%20de%20Trabalho\Luis%20Henrique\ESTUDOS\FIAP\Tech%20Challenge\Fase%203\bigdata_covid\Tabelas%20e%20Gr&#225;ficos\Populacao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C:\Users\dhlui\OneDrive\&#193;rea%20de%20Trabalho\Luis%20Henrique\ESTUDOS\FIAP\Tech%20Challenge\Fase%203\bigdata_covid\Tabelas%20e%20Gr&#225;ficos\Populacao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oleObject" Target="file:///C:\Users\dhlui\OneDrive\&#193;rea%20de%20Trabalho\Luis%20Henrique\ESTUDOS\FIAP\Tech%20Challenge\Fase%203\bigdata_covid\Tabelas%20e%20Gr&#225;ficos\Populacao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dhlui\OneDrive\&#193;rea%20de%20Trabalho\Luis%20Henrique\ESTUDOS\FIAP\Tech%20Challenge\Fase%203\bigdata_covid\Tabelas%20e%20Gr&#225;ficos\Temporal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hlui\OneDrive\&#193;rea%20de%20Trabalho\Luis%20Henrique\ESTUDOS\FIAP\Tech%20Challenge\Fase%203\bigdata_covid\Tabelas%20e%20Gr&#225;ficos\Tempor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dhlui\OneDrive\&#193;rea%20de%20Trabalho\Luis%20Henrique\ESTUDOS\FIAP\Tech%20Challenge\Fase%203\bigdata_covid\Tabelas%20e%20Gr&#225;ficos\Temporal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dhlui\OneDrive\&#193;rea%20de%20Trabalho\Luis%20Henrique\ESTUDOS\FIAP\Tech%20Challenge\Fase%203\bigdata_covid\Tabelas%20e%20Gr&#225;ficos\Temporal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dhlui\OneDrive\&#193;rea%20de%20Trabalho\Luis%20Henrique\ESTUDOS\FIAP\Tech%20Challenge\Fase%203\bigdata_covid\Tabelas%20e%20Gr&#225;ficos\Temporal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C:\Users\dhlui\OneDrive\&#193;rea%20de%20Trabalho\Luis%20Henrique\ESTUDOS\FIAP\Tech%20Challenge\Fase%203\bigdata_covid\Tabelas%20e%20Gr&#225;ficos\Temporal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hlui\OneDrive\&#193;rea%20de%20Trabalho\Luis%20Henrique\ESTUDOS\FIAP\Tech%20Challenge\Fase%203\bigdata_covid\Tabelas%20e%20Gr&#225;ficos\Geografic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file:///C:\Users\dhlui\OneDrive\&#193;rea%20de%20Trabalho\Luis%20Henrique\ESTUDOS\FIAP\Tech%20Challenge\Fase%203\bigdata_covid\Tabelas%20e%20Gr&#225;ficos\Populacao.xlsx" TargetMode="Externa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C:\Users\dhlui\OneDrive\&#193;rea%20de%20Trabalho\Luis%20Henrique\ESTUDOS\FIAP\Tech%20Challenge\Fase%203\bigdata_covid\Tabelas%20e%20Gr&#225;ficos\Geografic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'Total por Mês'!$B$1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2166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por Mês'!$A$2:$A$4</c:f>
              <c:strCache>
                <c:ptCount val="3"/>
                <c:pt idx="0">
                  <c:v>07/2020</c:v>
                </c:pt>
                <c:pt idx="1">
                  <c:v>08/2020</c:v>
                </c:pt>
                <c:pt idx="2">
                  <c:v>09/2020</c:v>
                </c:pt>
              </c:strCache>
            </c:strRef>
          </c:cat>
          <c:val>
            <c:numRef>
              <c:f>'Total por Mês'!$B$2:$B$4</c:f>
              <c:numCache>
                <c:formatCode>_-* #,##0_-;\-* #,##0_-;_-* "-"??_-;_-@_-</c:formatCode>
                <c:ptCount val="3"/>
                <c:pt idx="0">
                  <c:v>384166</c:v>
                </c:pt>
                <c:pt idx="1">
                  <c:v>386520</c:v>
                </c:pt>
                <c:pt idx="2">
                  <c:v>387298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8E-48A1-98A6-9842AE60826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"/>
        <c:overlap val="-27"/>
        <c:axId val="278653135"/>
        <c:axId val="278653615"/>
      </c:barChart>
      <c:catAx>
        <c:axId val="278653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78653615"/>
        <c:crosses val="autoZero"/>
        <c:auto val="1"/>
        <c:lblAlgn val="ctr"/>
        <c:lblOffset val="100"/>
        <c:noMultiLvlLbl val="0"/>
      </c:catAx>
      <c:valAx>
        <c:axId val="278653615"/>
        <c:scaling>
          <c:orientation val="minMax"/>
          <c:min val="0"/>
        </c:scaling>
        <c:delete val="1"/>
        <c:axPos val="l"/>
        <c:numFmt formatCode="_-* #,##0_-;\-* #,##0_-;_-* &quot;-&quot;??_-;_-@_-" sourceLinked="1"/>
        <c:majorTickMark val="none"/>
        <c:minorTickMark val="none"/>
        <c:tickLblPos val="nextTo"/>
        <c:crossAx val="2786531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'Total por Mês'!$B$1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BAD0D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por Mês'!$A$2:$A$12</c:f>
              <c:strCache>
                <c:ptCount val="11"/>
                <c:pt idx="0">
                  <c:v>0-9</c:v>
                </c:pt>
                <c:pt idx="1">
                  <c:v>10-19</c:v>
                </c:pt>
                <c:pt idx="2">
                  <c:v>20-29</c:v>
                </c:pt>
                <c:pt idx="3">
                  <c:v>30-39</c:v>
                </c:pt>
                <c:pt idx="4">
                  <c:v>40-49</c:v>
                </c:pt>
                <c:pt idx="5">
                  <c:v>50-59</c:v>
                </c:pt>
                <c:pt idx="6">
                  <c:v>60-69</c:v>
                </c:pt>
                <c:pt idx="7">
                  <c:v>70-79</c:v>
                </c:pt>
                <c:pt idx="8">
                  <c:v>80-89</c:v>
                </c:pt>
                <c:pt idx="9">
                  <c:v>90-99</c:v>
                </c:pt>
                <c:pt idx="10">
                  <c:v>100+</c:v>
                </c:pt>
              </c:strCache>
            </c:strRef>
          </c:cat>
          <c:val>
            <c:numRef>
              <c:f>'Total por Mês'!$C$2:$C$12</c:f>
              <c:numCache>
                <c:formatCode>_-* #,##0_-;\-* #,##0_-;_-* "-"??_-;_-@_-</c:formatCode>
                <c:ptCount val="11"/>
                <c:pt idx="0">
                  <c:v>138.501</c:v>
                </c:pt>
                <c:pt idx="1">
                  <c:v>171.51400000000001</c:v>
                </c:pt>
                <c:pt idx="2">
                  <c:v>159.24799999999999</c:v>
                </c:pt>
                <c:pt idx="3">
                  <c:v>171.28</c:v>
                </c:pt>
                <c:pt idx="4">
                  <c:v>165.13499999999999</c:v>
                </c:pt>
                <c:pt idx="5">
                  <c:v>151.291</c:v>
                </c:pt>
                <c:pt idx="6">
                  <c:v>111.80200000000001</c:v>
                </c:pt>
                <c:pt idx="7">
                  <c:v>60.369</c:v>
                </c:pt>
                <c:pt idx="8">
                  <c:v>23.824999999999999</c:v>
                </c:pt>
                <c:pt idx="9">
                  <c:v>4.7350000000000003</c:v>
                </c:pt>
                <c:pt idx="10">
                  <c:v>0.28399999999999997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CC-44F0-BD3E-0F659FDFAE3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"/>
        <c:overlap val="-27"/>
        <c:axId val="278653135"/>
        <c:axId val="278653615"/>
      </c:barChart>
      <c:catAx>
        <c:axId val="278653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78653615"/>
        <c:crosses val="autoZero"/>
        <c:auto val="1"/>
        <c:lblAlgn val="ctr"/>
        <c:lblOffset val="100"/>
        <c:noMultiLvlLbl val="0"/>
      </c:catAx>
      <c:valAx>
        <c:axId val="278653615"/>
        <c:scaling>
          <c:orientation val="minMax"/>
          <c:min val="0"/>
        </c:scaling>
        <c:delete val="1"/>
        <c:axPos val="l"/>
        <c:numFmt formatCode="_-* #,##0_-;\-* #,##0_-;_-* &quot;-&quot;??_-;_-@_-" sourceLinked="1"/>
        <c:majorTickMark val="none"/>
        <c:minorTickMark val="none"/>
        <c:tickLblPos val="nextTo"/>
        <c:crossAx val="2786531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BAD0D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'Fez Exame'!$A$2:$A$12</c:f>
              <c:strCache>
                <c:ptCount val="11"/>
                <c:pt idx="0">
                  <c:v>0-9</c:v>
                </c:pt>
                <c:pt idx="1">
                  <c:v>10-19</c:v>
                </c:pt>
                <c:pt idx="2">
                  <c:v>20-29</c:v>
                </c:pt>
                <c:pt idx="3">
                  <c:v>30-39</c:v>
                </c:pt>
                <c:pt idx="4">
                  <c:v>40-49</c:v>
                </c:pt>
                <c:pt idx="5">
                  <c:v>50-59</c:v>
                </c:pt>
                <c:pt idx="6">
                  <c:v>60-69</c:v>
                </c:pt>
                <c:pt idx="7">
                  <c:v>70-79</c:v>
                </c:pt>
                <c:pt idx="8">
                  <c:v>80-89</c:v>
                </c:pt>
                <c:pt idx="9">
                  <c:v>90-99</c:v>
                </c:pt>
                <c:pt idx="10">
                  <c:v>100+</c:v>
                </c:pt>
              </c:strCache>
            </c:strRef>
          </c:cat>
          <c:val>
            <c:numRef>
              <c:f>'Fez Exame'!$L$2:$L$12</c:f>
              <c:numCache>
                <c:formatCode>0</c:formatCode>
                <c:ptCount val="11"/>
                <c:pt idx="0">
                  <c:v>3.4870000000000001</c:v>
                </c:pt>
                <c:pt idx="1">
                  <c:v>6.8559999999999999</c:v>
                </c:pt>
                <c:pt idx="2">
                  <c:v>15.326000000000001</c:v>
                </c:pt>
                <c:pt idx="3">
                  <c:v>20.916</c:v>
                </c:pt>
                <c:pt idx="4">
                  <c:v>18.882000000000001</c:v>
                </c:pt>
                <c:pt idx="5">
                  <c:v>14.772</c:v>
                </c:pt>
                <c:pt idx="6">
                  <c:v>8.5419999999999998</c:v>
                </c:pt>
                <c:pt idx="7">
                  <c:v>3.9820000000000002</c:v>
                </c:pt>
                <c:pt idx="8">
                  <c:v>1.504</c:v>
                </c:pt>
                <c:pt idx="9">
                  <c:v>0.23300000000000001</c:v>
                </c:pt>
                <c:pt idx="10">
                  <c:v>1.7000000000000001E-2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27-4313-ACA6-CC3F26AB286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"/>
        <c:overlap val="-27"/>
        <c:axId val="278653135"/>
        <c:axId val="278653615"/>
      </c:barChart>
      <c:catAx>
        <c:axId val="278653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78653615"/>
        <c:crosses val="autoZero"/>
        <c:auto val="1"/>
        <c:lblAlgn val="ctr"/>
        <c:lblOffset val="100"/>
        <c:noMultiLvlLbl val="0"/>
      </c:catAx>
      <c:valAx>
        <c:axId val="278653615"/>
        <c:scaling>
          <c:orientation val="minMax"/>
          <c:min val="0"/>
        </c:scaling>
        <c:delete val="1"/>
        <c:axPos val="l"/>
        <c:numFmt formatCode="0" sourceLinked="1"/>
        <c:majorTickMark val="none"/>
        <c:minorTickMark val="none"/>
        <c:tickLblPos val="nextTo"/>
        <c:crossAx val="2786531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BAD0D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'Resultados Exame'!$A$2:$A$12</c:f>
              <c:strCache>
                <c:ptCount val="11"/>
                <c:pt idx="0">
                  <c:v>0-9</c:v>
                </c:pt>
                <c:pt idx="1">
                  <c:v>10-19</c:v>
                </c:pt>
                <c:pt idx="2">
                  <c:v>20-29</c:v>
                </c:pt>
                <c:pt idx="3">
                  <c:v>30-39</c:v>
                </c:pt>
                <c:pt idx="4">
                  <c:v>40-49</c:v>
                </c:pt>
                <c:pt idx="5">
                  <c:v>50-59</c:v>
                </c:pt>
                <c:pt idx="6">
                  <c:v>60-69</c:v>
                </c:pt>
                <c:pt idx="7">
                  <c:v>70-79</c:v>
                </c:pt>
                <c:pt idx="8">
                  <c:v>80-89</c:v>
                </c:pt>
                <c:pt idx="9">
                  <c:v>90-99</c:v>
                </c:pt>
                <c:pt idx="10">
                  <c:v>100+</c:v>
                </c:pt>
              </c:strCache>
            </c:strRef>
          </c:cat>
          <c:val>
            <c:numRef>
              <c:f>'Resultados Exame'!$E$2:$E$12</c:f>
              <c:numCache>
                <c:formatCode>0</c:formatCode>
                <c:ptCount val="11"/>
                <c:pt idx="0">
                  <c:v>1.8420000000000001</c:v>
                </c:pt>
                <c:pt idx="1">
                  <c:v>3.9580000000000002</c:v>
                </c:pt>
                <c:pt idx="2">
                  <c:v>8.4109999999999996</c:v>
                </c:pt>
                <c:pt idx="3">
                  <c:v>11.737</c:v>
                </c:pt>
                <c:pt idx="4">
                  <c:v>10.778</c:v>
                </c:pt>
                <c:pt idx="5">
                  <c:v>8.3490000000000002</c:v>
                </c:pt>
                <c:pt idx="6">
                  <c:v>4.7430000000000003</c:v>
                </c:pt>
                <c:pt idx="7">
                  <c:v>2.21</c:v>
                </c:pt>
                <c:pt idx="8">
                  <c:v>0.78300000000000003</c:v>
                </c:pt>
                <c:pt idx="9">
                  <c:v>0.11</c:v>
                </c:pt>
                <c:pt idx="10">
                  <c:v>4.0000000000000001E-3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50-428C-842D-53B6B0FA220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"/>
        <c:overlap val="-27"/>
        <c:axId val="278653135"/>
        <c:axId val="278653615"/>
      </c:barChart>
      <c:catAx>
        <c:axId val="278653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78653615"/>
        <c:crosses val="autoZero"/>
        <c:auto val="1"/>
        <c:lblAlgn val="ctr"/>
        <c:lblOffset val="100"/>
        <c:noMultiLvlLbl val="0"/>
      </c:catAx>
      <c:valAx>
        <c:axId val="278653615"/>
        <c:scaling>
          <c:orientation val="minMax"/>
          <c:min val="0"/>
        </c:scaling>
        <c:delete val="1"/>
        <c:axPos val="l"/>
        <c:numFmt formatCode="0" sourceLinked="1"/>
        <c:majorTickMark val="none"/>
        <c:minorTickMark val="none"/>
        <c:tickLblPos val="nextTo"/>
        <c:crossAx val="2786531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'Fez Exame'!$D$1</c:f>
              <c:strCache>
                <c:ptCount val="1"/>
                <c:pt idx="0">
                  <c:v>Sim</c:v>
                </c:pt>
              </c:strCache>
            </c:strRef>
          </c:tx>
          <c:spPr>
            <a:solidFill>
              <a:srgbClr val="F21667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'Fez Exame'!$A$2:$A$4</c:f>
              <c:strCache>
                <c:ptCount val="3"/>
                <c:pt idx="0">
                  <c:v>07/2020</c:v>
                </c:pt>
                <c:pt idx="1">
                  <c:v>08/2020</c:v>
                </c:pt>
                <c:pt idx="2">
                  <c:v>09/2020</c:v>
                </c:pt>
              </c:strCache>
            </c:strRef>
          </c:cat>
          <c:val>
            <c:numRef>
              <c:f>'Fez Exame'!$D$2:$D$4</c:f>
              <c:numCache>
                <c:formatCode>General</c:formatCode>
                <c:ptCount val="3"/>
                <c:pt idx="0">
                  <c:v>23673</c:v>
                </c:pt>
                <c:pt idx="1">
                  <c:v>31712</c:v>
                </c:pt>
                <c:pt idx="2">
                  <c:v>39132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8B-4339-8D46-00BD993968D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"/>
        <c:overlap val="-27"/>
        <c:axId val="278653135"/>
        <c:axId val="278653615"/>
      </c:barChart>
      <c:catAx>
        <c:axId val="278653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78653615"/>
        <c:crosses val="autoZero"/>
        <c:auto val="1"/>
        <c:lblAlgn val="ctr"/>
        <c:lblOffset val="100"/>
        <c:noMultiLvlLbl val="0"/>
      </c:catAx>
      <c:valAx>
        <c:axId val="278653615"/>
        <c:scaling>
          <c:orientation val="minMax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2786531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Trabalho!$B$1</c:f>
              <c:strCache>
                <c:ptCount val="1"/>
                <c:pt idx="0">
                  <c:v>Não</c:v>
                </c:pt>
              </c:strCache>
            </c:strRef>
          </c:tx>
          <c:spPr>
            <a:solidFill>
              <a:srgbClr val="BAD0D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Trabalho!$A$4:$A$6</c:f>
              <c:strCache>
                <c:ptCount val="3"/>
                <c:pt idx="0">
                  <c:v>09/2020</c:v>
                </c:pt>
                <c:pt idx="1">
                  <c:v>08/2020</c:v>
                </c:pt>
                <c:pt idx="2">
                  <c:v>07/2020</c:v>
                </c:pt>
              </c:strCache>
            </c:strRef>
          </c:cat>
          <c:val>
            <c:numRef>
              <c:f>Trabalho!$B$4:$B$6</c:f>
              <c:numCache>
                <c:formatCode>#,##0</c:formatCode>
                <c:ptCount val="3"/>
                <c:pt idx="0">
                  <c:v>178832</c:v>
                </c:pt>
                <c:pt idx="1">
                  <c:v>181443</c:v>
                </c:pt>
                <c:pt idx="2">
                  <c:v>186640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F7-44AC-9F88-5D559A9DE043}"/>
            </c:ext>
          </c:extLst>
        </c:ser>
        <c:ser>
          <c:idx val="1"/>
          <c:order val="1"/>
          <c:tx>
            <c:strRef>
              <c:f>Trabalho!$C$1</c:f>
              <c:strCache>
                <c:ptCount val="1"/>
                <c:pt idx="0">
                  <c:v>Sim</c:v>
                </c:pt>
              </c:strCache>
            </c:strRef>
          </c:tx>
          <c:spPr>
            <a:solidFill>
              <a:srgbClr val="F2166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Trabalho!$A$4:$A$6</c:f>
              <c:strCache>
                <c:ptCount val="3"/>
                <c:pt idx="0">
                  <c:v>09/2020</c:v>
                </c:pt>
                <c:pt idx="1">
                  <c:v>08/2020</c:v>
                </c:pt>
                <c:pt idx="2">
                  <c:v>07/2020</c:v>
                </c:pt>
              </c:strCache>
            </c:strRef>
          </c:cat>
          <c:val>
            <c:numRef>
              <c:f>Trabalho!$C$4:$C$6</c:f>
              <c:numCache>
                <c:formatCode>#,##0</c:formatCode>
                <c:ptCount val="3"/>
                <c:pt idx="0">
                  <c:v>140487</c:v>
                </c:pt>
                <c:pt idx="1">
                  <c:v>136881</c:v>
                </c:pt>
                <c:pt idx="2">
                  <c:v>129831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F7-44AC-9F88-5D559A9DE04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621466703"/>
        <c:axId val="621467183"/>
      </c:barChart>
      <c:catAx>
        <c:axId val="6214667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21467183"/>
        <c:crosses val="autoZero"/>
        <c:auto val="1"/>
        <c:lblAlgn val="ctr"/>
        <c:lblOffset val="100"/>
        <c:noMultiLvlLbl val="0"/>
      </c:catAx>
      <c:valAx>
        <c:axId val="621467183"/>
        <c:scaling>
          <c:orientation val="minMax"/>
        </c:scaling>
        <c:delete val="1"/>
        <c:axPos val="b"/>
        <c:numFmt formatCode="#,##0" sourceLinked="1"/>
        <c:majorTickMark val="none"/>
        <c:minorTickMark val="none"/>
        <c:tickLblPos val="nextTo"/>
        <c:crossAx val="621466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2400394608367076E-2"/>
          <c:y val="9.0269610854645341E-2"/>
          <c:w val="0.80918682028004729"/>
          <c:h val="1"/>
        </c:manualLayout>
      </c:layout>
      <c:pieChart>
        <c:varyColors val="1"/>
        <c:ser>
          <c:idx val="0"/>
          <c:order val="0"/>
          <c:tx>
            <c:strRef>
              <c:f>'Resultados Exame'!$A$2</c:f>
              <c:strCache>
                <c:ptCount val="1"/>
                <c:pt idx="0">
                  <c:v>07/2020</c:v>
                </c:pt>
              </c:strCache>
            </c:strRef>
          </c:tx>
          <c:spPr>
            <a:solidFill>
              <a:srgbClr val="F21667"/>
            </a:solidFill>
          </c:spPr>
          <c:dPt>
            <c:idx val="0"/>
            <c:bubble3D val="0"/>
            <c:spPr>
              <a:solidFill>
                <a:srgbClr val="BAD0D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89-41C3-B1BB-4DCFD2FD8E40}"/>
              </c:ext>
            </c:extLst>
          </c:dPt>
          <c:dPt>
            <c:idx val="1"/>
            <c:bubble3D val="0"/>
            <c:spPr>
              <a:solidFill>
                <a:srgbClr val="F2166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889-41C3-B1BB-4DCFD2FD8E40}"/>
              </c:ext>
            </c:extLst>
          </c:dPt>
          <c:dLbls>
            <c:dLbl>
              <c:idx val="0"/>
              <c:layout>
                <c:manualLayout>
                  <c:x val="-0.13147910645362065"/>
                  <c:y val="5.154937172744506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718400331264253"/>
                      <c:h val="0.2534339713098979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889-41C3-B1BB-4DCFD2FD8E40}"/>
                </c:ext>
              </c:extLst>
            </c:dLbl>
            <c:dLbl>
              <c:idx val="1"/>
              <c:layout>
                <c:manualLayout>
                  <c:x val="0.12374504136811348"/>
                  <c:y val="-6.627710095849986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182329847937576"/>
                      <c:h val="0.2534339713098979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F889-41C3-B1BB-4DCFD2FD8E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'Resultados Exame'!$D$2:$E$2</c:f>
              <c:numCache>
                <c:formatCode>0.0%</c:formatCode>
                <c:ptCount val="2"/>
                <c:pt idx="0">
                  <c:v>0.42174629324546953</c:v>
                </c:pt>
                <c:pt idx="1">
                  <c:v>0.56887593460904828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89-41C3-B1BB-4DCFD2FD8E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2400394608367076E-2"/>
          <c:y val="9.0269610854645341E-2"/>
          <c:w val="0.80918682028004729"/>
          <c:h val="1"/>
        </c:manualLayout>
      </c:layout>
      <c:pieChart>
        <c:varyColors val="1"/>
        <c:ser>
          <c:idx val="0"/>
          <c:order val="0"/>
          <c:spPr>
            <a:solidFill>
              <a:srgbClr val="F21667"/>
            </a:solidFill>
          </c:spPr>
          <c:dPt>
            <c:idx val="0"/>
            <c:bubble3D val="0"/>
            <c:spPr>
              <a:solidFill>
                <a:srgbClr val="BAD0D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7F3-4B37-A3D0-52CAA25CFA07}"/>
              </c:ext>
            </c:extLst>
          </c:dPt>
          <c:dPt>
            <c:idx val="1"/>
            <c:bubble3D val="0"/>
            <c:spPr>
              <a:solidFill>
                <a:srgbClr val="F2166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7F3-4B37-A3D0-52CAA25CFA07}"/>
              </c:ext>
            </c:extLst>
          </c:dPt>
          <c:dLbls>
            <c:dLbl>
              <c:idx val="0"/>
              <c:layout>
                <c:manualLayout>
                  <c:x val="-0.13147910645362065"/>
                  <c:y val="5.154937172744506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718400331264253"/>
                      <c:h val="0.2534339713098979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7F3-4B37-A3D0-52CAA25CFA07}"/>
                </c:ext>
              </c:extLst>
            </c:dLbl>
            <c:dLbl>
              <c:idx val="1"/>
              <c:layout>
                <c:manualLayout>
                  <c:x val="0.12374504136811348"/>
                  <c:y val="-6.627710095849986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182329847937576"/>
                      <c:h val="0.2534339713098979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37F3-4B37-A3D0-52CAA25CFA0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'Resultados Exame'!$D$3:$E$3</c:f>
              <c:numCache>
                <c:formatCode>0.0%</c:formatCode>
                <c:ptCount val="2"/>
                <c:pt idx="0">
                  <c:v>0.44175706357214933</c:v>
                </c:pt>
                <c:pt idx="1">
                  <c:v>0.55187310797174571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7F3-4B37-A3D0-52CAA25CFA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2400394608367076E-2"/>
          <c:y val="9.0269610854645341E-2"/>
          <c:w val="0.80918682028004729"/>
          <c:h val="1"/>
        </c:manualLayout>
      </c:layout>
      <c:pieChart>
        <c:varyColors val="1"/>
        <c:ser>
          <c:idx val="0"/>
          <c:order val="0"/>
          <c:spPr>
            <a:solidFill>
              <a:srgbClr val="F21667"/>
            </a:solidFill>
          </c:spPr>
          <c:dPt>
            <c:idx val="0"/>
            <c:bubble3D val="0"/>
            <c:spPr>
              <a:solidFill>
                <a:srgbClr val="BAD0D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BB5-4356-8774-9E51EF094584}"/>
              </c:ext>
            </c:extLst>
          </c:dPt>
          <c:dPt>
            <c:idx val="1"/>
            <c:bubble3D val="0"/>
            <c:spPr>
              <a:solidFill>
                <a:srgbClr val="F2166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BB5-4356-8774-9E51EF094584}"/>
              </c:ext>
            </c:extLst>
          </c:dPt>
          <c:dLbls>
            <c:dLbl>
              <c:idx val="0"/>
              <c:layout>
                <c:manualLayout>
                  <c:x val="-0.13147910645362065"/>
                  <c:y val="5.154937172744506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718400331264253"/>
                      <c:h val="0.2534339713098979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4BB5-4356-8774-9E51EF094584}"/>
                </c:ext>
              </c:extLst>
            </c:dLbl>
            <c:dLbl>
              <c:idx val="1"/>
              <c:layout>
                <c:manualLayout>
                  <c:x val="0.12374504136811348"/>
                  <c:y val="-6.627710095849986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182329847937576"/>
                      <c:h val="0.2534339713098979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4BB5-4356-8774-9E51EF0945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'Resultados Exame'!$D$4:$E$4</c:f>
              <c:numCache>
                <c:formatCode>0.0%</c:formatCode>
                <c:ptCount val="2"/>
                <c:pt idx="0">
                  <c:v>0.43483593989573749</c:v>
                </c:pt>
                <c:pt idx="1">
                  <c:v>0.56110088929776147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BB5-4356-8774-9E51EF0945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'Resultados Exame'!$C$1</c:f>
              <c:strCache>
                <c:ptCount val="1"/>
                <c:pt idx="0">
                  <c:v>Positivo</c:v>
                </c:pt>
              </c:strCache>
            </c:strRef>
          </c:tx>
          <c:spPr>
            <a:solidFill>
              <a:srgbClr val="F21667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'Resultados Exame'!$A$2:$A$4</c:f>
              <c:strCache>
                <c:ptCount val="3"/>
                <c:pt idx="0">
                  <c:v>07/2020</c:v>
                </c:pt>
                <c:pt idx="1">
                  <c:v>08/2020</c:v>
                </c:pt>
                <c:pt idx="2">
                  <c:v>09/2020</c:v>
                </c:pt>
              </c:strCache>
            </c:strRef>
          </c:cat>
          <c:val>
            <c:numRef>
              <c:f>'Resultados Exame'!$C$2:$C$4</c:f>
              <c:numCache>
                <c:formatCode>General</c:formatCode>
                <c:ptCount val="3"/>
                <c:pt idx="0">
                  <c:v>13467</c:v>
                </c:pt>
                <c:pt idx="1">
                  <c:v>17501</c:v>
                </c:pt>
                <c:pt idx="2">
                  <c:v>21957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CC-49D2-A679-0C5CA789264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"/>
        <c:overlap val="-27"/>
        <c:axId val="278653135"/>
        <c:axId val="278653615"/>
      </c:barChart>
      <c:catAx>
        <c:axId val="278653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78653615"/>
        <c:crosses val="autoZero"/>
        <c:auto val="1"/>
        <c:lblAlgn val="ctr"/>
        <c:lblOffset val="100"/>
        <c:noMultiLvlLbl val="0"/>
      </c:catAx>
      <c:valAx>
        <c:axId val="278653615"/>
        <c:scaling>
          <c:orientation val="minMax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2786531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b="1" dirty="0"/>
              <a:t>Estado com menor </a:t>
            </a:r>
            <a:r>
              <a:rPr lang="pt-BR" b="1" i="1" dirty="0"/>
              <a:t>%</a:t>
            </a:r>
            <a:r>
              <a:rPr lang="pt-BR" b="1" dirty="0"/>
              <a:t> positivo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3.371477445612301E-2"/>
          <c:y val="0.22811693824309814"/>
          <c:w val="0.93257045108775394"/>
          <c:h val="0.556753073607245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'Resultados Exame'!$AA$37</c:f>
              <c:strCache>
                <c:ptCount val="1"/>
                <c:pt idx="0">
                  <c:v>Goiás</c:v>
                </c:pt>
              </c:strCache>
            </c:strRef>
          </c:tx>
          <c:spPr>
            <a:solidFill>
              <a:srgbClr val="F2166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'Resultados Exame'!$AB$36:$AF$36</c:f>
              <c:strCache>
                <c:ptCount val="5"/>
                <c:pt idx="0">
                  <c:v>% de positivo</c:v>
                </c:pt>
                <c:pt idx="1">
                  <c:v>% exame</c:v>
                </c:pt>
                <c:pt idx="2">
                  <c:v>% trabalho</c:v>
                </c:pt>
                <c:pt idx="3">
                  <c:v>%auxilio</c:v>
                </c:pt>
                <c:pt idx="4">
                  <c:v>% ensino m. completo</c:v>
                </c:pt>
              </c:strCache>
            </c:strRef>
          </c:cat>
          <c:val>
            <c:numRef>
              <c:f>'Resultados Exame'!$AB$37:$AF$37</c:f>
              <c:numCache>
                <c:formatCode>0.00%</c:formatCode>
                <c:ptCount val="5"/>
                <c:pt idx="0">
                  <c:v>0.4137200931611264</c:v>
                </c:pt>
                <c:pt idx="1">
                  <c:v>0.11460532382130985</c:v>
                </c:pt>
                <c:pt idx="2">
                  <c:v>0.38902234840212563</c:v>
                </c:pt>
                <c:pt idx="3">
                  <c:v>0.49566863216131618</c:v>
                </c:pt>
                <c:pt idx="4">
                  <c:v>0.40707578073815248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4B-4FDD-84CF-EEBA28FD38B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"/>
        <c:axId val="1235712032"/>
        <c:axId val="1334575312"/>
      </c:barChart>
      <c:lineChart>
        <c:grouping val="standard"/>
        <c:varyColors val="0"/>
        <c:ser>
          <c:idx val="1"/>
          <c:order val="1"/>
          <c:tx>
            <c:strRef>
              <c:f>'Resultados Exame'!$AA$38</c:f>
              <c:strCache>
                <c:ptCount val="1"/>
                <c:pt idx="0">
                  <c:v>Avg (estados)</c:v>
                </c:pt>
              </c:strCache>
            </c:strRef>
          </c:tx>
          <c:spPr>
            <a:ln w="28575" cap="rnd">
              <a:solidFill>
                <a:srgbClr val="BAD0D9">
                  <a:alpha val="57000"/>
                </a:srgb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rgbClr val="BAD0D9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'Resultados Exame'!$AB$36:$AF$36</c:f>
              <c:strCache>
                <c:ptCount val="5"/>
                <c:pt idx="0">
                  <c:v>% de positivo</c:v>
                </c:pt>
                <c:pt idx="1">
                  <c:v>% exame</c:v>
                </c:pt>
                <c:pt idx="2">
                  <c:v>% trabalho</c:v>
                </c:pt>
                <c:pt idx="3">
                  <c:v>%auxilio</c:v>
                </c:pt>
                <c:pt idx="4">
                  <c:v>% ensino m. completo</c:v>
                </c:pt>
              </c:strCache>
            </c:strRef>
          </c:cat>
          <c:val>
            <c:numRef>
              <c:f>'Resultados Exame'!$AB$38:$AF$38</c:f>
              <c:numCache>
                <c:formatCode>0.00%</c:formatCode>
                <c:ptCount val="5"/>
                <c:pt idx="0">
                  <c:v>0.559952177915084</c:v>
                </c:pt>
                <c:pt idx="1">
                  <c:v>8.1622025865642364E-2</c:v>
                </c:pt>
                <c:pt idx="2">
                  <c:v>0.3516447550225219</c:v>
                </c:pt>
                <c:pt idx="3">
                  <c:v>0.51878437007765221</c:v>
                </c:pt>
                <c:pt idx="4">
                  <c:v>0.39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4B-4FDD-84CF-EEBA28FD38B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235712032"/>
        <c:axId val="1334575312"/>
      </c:lineChart>
      <c:catAx>
        <c:axId val="1235712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34575312"/>
        <c:crosses val="autoZero"/>
        <c:auto val="1"/>
        <c:lblAlgn val="ctr"/>
        <c:lblOffset val="100"/>
        <c:noMultiLvlLbl val="0"/>
      </c:catAx>
      <c:valAx>
        <c:axId val="1334575312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123571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441075165846762"/>
          <c:y val="0.89006154720838915"/>
          <c:w val="0.4511784966830647"/>
          <c:h val="0.103788090477156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2400394608367076E-2"/>
          <c:y val="9.0269610854645341E-2"/>
          <c:w val="0.80918682028004729"/>
          <c:h val="1"/>
        </c:manualLayout>
      </c:layout>
      <c:pieChart>
        <c:varyColors val="1"/>
        <c:ser>
          <c:idx val="0"/>
          <c:order val="0"/>
          <c:spPr>
            <a:solidFill>
              <a:srgbClr val="F21667"/>
            </a:solidFill>
          </c:spPr>
          <c:dPt>
            <c:idx val="0"/>
            <c:bubble3D val="0"/>
            <c:spPr>
              <a:solidFill>
                <a:srgbClr val="BAD0D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D8F-4F38-A0E8-33932EAB61C4}"/>
              </c:ext>
            </c:extLst>
          </c:dPt>
          <c:dPt>
            <c:idx val="1"/>
            <c:bubble3D val="0"/>
            <c:spPr>
              <a:solidFill>
                <a:srgbClr val="F2166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D8F-4F38-A0E8-33932EAB61C4}"/>
              </c:ext>
            </c:extLst>
          </c:dPt>
          <c:dLbls>
            <c:dLbl>
              <c:idx val="0"/>
              <c:layout>
                <c:manualLayout>
                  <c:x val="-0.13147910645362065"/>
                  <c:y val="5.154937172744506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718400331264253"/>
                      <c:h val="0.2534339713098979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AD8F-4F38-A0E8-33932EAB61C4}"/>
                </c:ext>
              </c:extLst>
            </c:dLbl>
            <c:dLbl>
              <c:idx val="1"/>
              <c:layout>
                <c:manualLayout>
                  <c:x val="0.12374504136811348"/>
                  <c:y val="-6.627710095849986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182329847937576"/>
                      <c:h val="0.2534339713098979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AD8F-4F38-A0E8-33932EAB61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Sexo!$B$2:$B$3</c:f>
              <c:strCache>
                <c:ptCount val="2"/>
                <c:pt idx="0">
                  <c:v>Homem</c:v>
                </c:pt>
                <c:pt idx="1">
                  <c:v>Mulher</c:v>
                </c:pt>
              </c:strCache>
            </c:strRef>
          </c:cat>
          <c:val>
            <c:numRef>
              <c:f>Sexo!$D$2:$D$3</c:f>
              <c:numCache>
                <c:formatCode>0.00%</c:formatCode>
                <c:ptCount val="2"/>
                <c:pt idx="0">
                  <c:v>0.47991682095780253</c:v>
                </c:pt>
                <c:pt idx="1">
                  <c:v>0.52008317904219747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D8F-4F38-A0E8-33932EAB61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'Fez Exame'!$A$1:$A$29</cx:f>
        <cx:lvl ptCount="29">
          <cx:pt idx="0">UF</cx:pt>
          <cx:pt idx="1">Acre</cx:pt>
          <cx:pt idx="2">Alagoas</cx:pt>
          <cx:pt idx="3">Amapá</cx:pt>
          <cx:pt idx="4">Amazonas</cx:pt>
          <cx:pt idx="5">Bahia</cx:pt>
          <cx:pt idx="6">Ceará</cx:pt>
          <cx:pt idx="7">Distrito Federal</cx:pt>
          <cx:pt idx="8">Espírito Santo</cx:pt>
          <cx:pt idx="9">Goiás</cx:pt>
          <cx:pt idx="10">Maranhão</cx:pt>
          <cx:pt idx="11">Mato Grosso</cx:pt>
          <cx:pt idx="12">Mato Grosso do Sul</cx:pt>
          <cx:pt idx="13">Minas Gerais</cx:pt>
          <cx:pt idx="14">Pará</cx:pt>
          <cx:pt idx="15">Paraíba</cx:pt>
          <cx:pt idx="16">Paraná</cx:pt>
          <cx:pt idx="17">Pernambuco</cx:pt>
          <cx:pt idx="18">Piauí</cx:pt>
          <cx:pt idx="19">Rio de Janeiro</cx:pt>
          <cx:pt idx="20">Rio Grande do Norte</cx:pt>
          <cx:pt idx="21">Rio Grande do Sul</cx:pt>
          <cx:pt idx="22">Rondônia</cx:pt>
          <cx:pt idx="23">Roraima</cx:pt>
          <cx:pt idx="24">Santa Catarina</cx:pt>
          <cx:pt idx="25">São Paulo</cx:pt>
          <cx:pt idx="26">Sergipe</cx:pt>
          <cx:pt idx="27">Tocantins</cx:pt>
          <cx:pt idx="28"/>
        </cx:lvl>
      </cx:strDim>
      <cx:numDim type="colorVal">
        <cx:f>'Fez Exame'!$E$1:$E$29</cx:f>
        <cx:lvl ptCount="29" formatCode="Geral">
          <cx:pt idx="1">0.070722006934529874</cx:pt>
          <cx:pt idx="2">0.075919268548135993</cx:pt>
          <cx:pt idx="3">0.12654603756298671</cx:pt>
          <cx:pt idx="4">0.09569425569292983</cx:pt>
          <cx:pt idx="5">0.074227399634158087</cx:pt>
          <cx:pt idx="6">0.077898792606862874</cx:pt>
          <cx:pt idx="7">0.19192127363594208</cx:pt>
          <cx:pt idx="8">0.0815483870967742</cx:pt>
          <cx:pt idx="9">0.11460532382130985</cx:pt>
          <cx:pt idx="10">0.075992432288900694</cx:pt>
          <cx:pt idx="11">0.089323558050289242</cx:pt>
          <cx:pt idx="12">0.074147324427196057</cx:pt>
          <cx:pt idx="13">0.055090441261185147</cx:pt>
          <cx:pt idx="14">0.088673176008426086</cx:pt>
          <cx:pt idx="15">0.088809172589513208</cx:pt>
          <cx:pt idx="16">0.064209626512361909</cx:pt>
          <cx:pt idx="17">0.054964324585802395</cx:pt>
          <cx:pt idx="18">0.14496786330145792</cx:pt>
          <cx:pt idx="19">0.087261234025010306</cx:pt>
          <cx:pt idx="20">0.086973931846394112</cx:pt>
          <cx:pt idx="21">0.068074803558962019</cx:pt>
          <cx:pt idx="22">0.077838594704684322</cx:pt>
          <cx:pt idx="23">0.11686226065472514</cx:pt>
          <cx:pt idx="24">0.07038735624073944</cx:pt>
          <cx:pt idx="25">0.084900051655409689</cx:pt>
          <cx:pt idx="26">0.086686055905639034</cx:pt>
          <cx:pt idx="27">0.089671686936795003</cx:pt>
        </cx:lvl>
      </cx:numDim>
    </cx:data>
  </cx:chartData>
  <cx:chart>
    <cx:plotArea>
      <cx:plotAreaRegion>
        <cx:series layoutId="regionMap" uniqueId="{E1A88995-E459-4479-8D05-CEFC493D5684}">
          <cx:dataLabels>
            <cx:numFmt formatCode="0,0%" sourceLinked="0"/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b="1">
                    <a:solidFill>
                      <a:schemeClr val="bg1"/>
                    </a:solidFill>
                  </a:defRPr>
                </a:pPr>
                <a:endParaRPr lang="en-US" sz="850" b="1" i="0" u="none" strike="noStrike" baseline="0">
                  <a:solidFill>
                    <a:schemeClr val="bg1"/>
                  </a:solidFill>
                  <a:latin typeface="Aptos" panose="02110004020202020204"/>
                </a:endParaRPr>
              </a:p>
            </cx:txPr>
            <cx:visibility seriesName="0" categoryName="0" value="1"/>
            <cx:separator>, </cx:separator>
            <cx:dataLabel idx="20">
              <cx:numFmt formatCode="0,00%" sourceLinked="0"/>
              <cx:separator>, </cx:separator>
            </cx:dataLabel>
          </cx:dataLabels>
          <cx:dataId val="0"/>
          <cx:layoutPr>
            <cx:geography cultureLanguage="en-US" cultureRegion="BR" attribution="Powered by Bing">
              <cx:geoCache provider="{E9337A44-BEBE-4D9F-B70C-5C5E7DAFC167}">
                <cx:binary>1H3ZbtxItu2vGH6+VMUcwUZ3A0UyNdlyyVNV2S+EynZxnmf+zcF57rf7B/Vjd1GDK5NKK60DH+BK
QHfBTjF3ROx57RX0Pz+N//iUfrmqn41Zmjf/+DT+63nYtuU/fvqp+RR+ya6aoyz6VBdN8Wd79KnI
fir+/DP69OWnz/XVEOXBT4xQ8dOn8Kpuv4zP//1PfFvwpXhZfLpqoyJ/3X2ppzdfmi5tmwc+2/vR
s6vPWZR7UdPW0aeW/uv55VX91389f/Ylb6N2ejeVX/71fOdXnj/7af1F94Q+S7GutvuMZy16JLjN
FSGM3PzQ58/SIg/uPhfmSNhaGcOMffNzJ/zVVYYvOLie69Vcff5cf2ka7Ob6v18f21k6/vbn588+
FV3eLucV4Oj+9dypr+Yoff4sagr35hO3WBbuvLne6U+7R/3vf67+Antf/c2WNtYHdeije8p4f3x3
GN/SxP+icBfm+kNNgR9pwzm1bbnfFLg5ksbYhEp2t+0bGzi8kv1GcPfcygrczdOygp8/1V/uDuRb
drBrpg96pH1kayMNEfpWDXrXI5U+MpQarpi4+QV5J/xGG4eWs18XN0+tNPGz+7Q08SYqnp3UV/nn
L88+F89eFQjHd2fzAxQjjwyRNkI9XOT6Z6UYLo8YJVIQfas5hNKbOH2jmEeubr+e9n7JSm1vXj0t
tf2cXgXFVXN3Wj9AVfaRUoxwJK5bHzK7PgRVaS6pIobdqBKfb6vqO1a0Xz1fH1yp5OeXT0wl2VX5
I5MLOSJcCXLrONf/WalE0iMioA7CbtPPynt+Priib2jk9rm1Qi6flkJuSsC2eHb85fOX+goV0Y8r
AeEMNqOUCLHrJQKZxtZaErNfJbdLeXZXnj60pv3Kuf8NKzV5qLCeUkXoXIXR1UPn8NjynKEagFMg
lu3qZinGCGUIcfrWqe6k3iSbgwvZr5Dbx1ZacJ5YXY5YMRf5D80o/IgytiQLeptRUANv90kKEY4K
xajmN7+wqpG/Z0n7VfL3kyut/HzxtHxjt3R52/3IGMaXBGNLZt/PKowqm+PDvWp51Jr262fPV6wU
9ebt01LUpin/+k8dIdm8vcrb4i6w/IC6jJEjThTq46XNXH5W6hLXnzNmFFLRdkH2iCXt19K9L1jp
aPPEdHRSRH/9148smak6UjbhmsjbmnkV4IR9xKThhgACuFPdtoYOL2i/Yu6eW+nj5Jen5TNvv9RB
VP7IdpOSIyQbadsalfB2quH6CH9tbChj10m+Yw37dfD1wZUS3m6elhIurtD8h3/99w8NWUeSCgGL
v837ZKUNIRDSENMMW34JP0AFtv3iu9a0Xy1bj64Uc/HECrKLKySTE+DnzY9UDZVHigqb2krteohU
R8TmjH9FalaO8p3L+ZZWtvay1su7p+YwX/eyIGY/tiZDshfwHZvc4pRrz5EC6lPQEZLK9Q88a9dz
HrO4g8r6usG1zp5Y5r+I0Nk8OwEIEP3Q/A/cmaLuQhfzVRvbWUfwI5tLhd+5bXD4Slvfuaxv6Gnn
6bWGTp6WV2EmdvXXf/64ujugH1A46yPKAY8h59+moVUW4uLIKLSetrzFnlfa+Z4l7dfM30+utHLp
PD2t5D8S07SYxPAUcxpEuJvUv8JolpLZIARSuM3Nz51F3GA0y9EeWNG3dXL94Folb56YSr7U+VX2
R/fpR1YF5gh4JXp+qGVvIIOr2EBqOH7pRimrgu3yuxb1DcVsPbvWzROrpS+jq+6v/9wZ7A8IYfII
3QzVf+tl3WAyzNeoLYz825u2y4HDC/qGTm43stbH2dPylQVmwlzz/Cr/EtU/0l8YIGY09QRo8tco
tUr8qLA1x+Tz5meVWr5/Yfv1s35+pac3509MT0X++a//m//QKYA50oousMs3mBkKtRnBbxj7FrtZ
VdJvvmdN39DO34+uFfPLU1MMKubsBxZliFdMLF3/3QRmBWZiJKCkFpis3c4M7mnl4IK+pZPbB9ca
eWLpf0GXr565V+1VjfL/B6Yapo+Amxn0MvjP9c8uPgBSmxTUMCL39zLfv7D9Clo/v9LTW/dpec5b
IGrPLq+69IemHX4kObeVvaSe5QfesZN2gEczY5S5Iw2sMJzvW9Q39LO1obVunhgv4B1IpuCC5s0P
dB8gz8wQZPyt2fKOagwgT8mvyYB3qtuu1L5rTfs1s/XoSjHv/j9PN99gKdycy035vPMrjybqYjR2
/UNWdbPkRzeV2R3ZCZ9va+OOQfvtlexXxd1zO6v+3ybkfpsv+5Uz6SFfbK7pz1t83Yc/vd4gGNmr
R2+PaW9vc3NaZ5//9RzsaM40it6vxOrla3aO+I7IuuehL1dNC5o1ZjZMcsQzhiGbYAh7z58NX64/
EqBgY0YNiodAd6SMls+f5aAuhniMgZIrlbYN1WhWNUGr2hTd9Ufg5kiNb9OK20IhlLKvxPPLIp2C
Iv96Jrd/fpZ32WUR5W3zr+cgvz1/Vt783rJJtcDoRi70RtvAkMAIx+efrt6A3Y5fp/9HjF0PDnpc
OKrtrcHTXZpVTjdXzeepL2TkxCQLTwwN2sgNIjb+UUzj+IdgKrnqdZ3UTk2HuHdkkcvfeRd1V1Pc
Nb43F001u6bX0+eA9N3giVH1qVdFk3odW/MUOAHVfuIouxB/tozR11NoJ+mL0fdj4hTDFDAvqYz/
3ufFPDhFYvWNg8hUXyZGlZ0Tzowzt2t7WrjRNJDCCaOCvaJ+lH7wI3ZRK2WSUyI6P3C6YWgSZ1C5
b5x6nvr3vdKW3FAxJZdzPPSjR3qfn89xIQovjtJc4Cs5114e58V5TZt0cotyiD6OQ5xVHldZemER
1ZQbls6COZHt15Xb9aR90XZjyp1ZtkHkRIJ1uaPGhvVuPfrtGxJq64pVFQmcnsZD7eHoyquuaZrL
ciw7y9G9rNKTMZ6DxBvqILjgs+GTUzZ2azuq6rsXlPupPCZJ1r4bAtOGJ4M/JNTJ8lyc9VE0dZuG
knh2Gp2U6jxTEymdiEbxnzOoxYNbSkkaTyUzOZ/TxNgnQePH71q/1a/C3poqp4xMdpX5Y5q7E6FV
5fnaHz4MQVQPDrjLfnIaqSz+nU1Dahze6so/DqTQvhtSP/xU9WXSudQKk/x1rknRVhve6bA/EY2o
1LFshpBfxWmZ/t75zK5dKsY08GhUBakT2zxNA4fxlnNXaZJ86LqZvRoCqWunZyLKXSzIKq4SPc/6
RcmVL1/6cuhU72o1ZKObRXOdnFYN9YfKIcXUnGWRbc0OEUXSuLkYyvjYKNo2x7SkRXFSWB2RJ0ZH
zW9Jq/xig9KRbNQYdcFG0FILL6V2Wzo8z2rpMpMVkROMZZ94vFJ56aZVnE6XsSn14IiItqNbibw1
jgGf6ANPyin3AmqXk9MMucVf9aavB9fKg9g4TWIN8ICyKhOnt7M8cI32+2HTsJCdlu0winMap216
qfwsHd7BuYpfZU8JbMEiafGqD9qUu3NRFq7uws6t9EBeW42lfM9mPj3xfX9KnbCX3XRCe1rTX/NI
z+lxGSZT6JSkl4kT193wumKCf8x0TyLProLYdhPfjOnv9Wyb5CQxfTc5k13bjSNjYiUbzWbzsRZx
FTh5HJTxSUGCIHRCKw0vdNHn5e9+TLuLIEgZcVORTa8nYrjlhLaFVWZWl71ox7Rr3GFgNMPJNiEO
w5rit4ku6neVYvaLqBjZh4BxXTp+3zfE5QI2dErtpPk1yApaObyp6AcaFRY7zu1qeonAFVZOkMCd
Nnbkp59gf+nkRWnPP8YWn36vGeRtxl7n761ChrMjrSE+s1o9jSdNGc2Nm+Vz9r5gSRJvit5OL3gR
KbmJiLJe1tPgN5uA992vfWbljZOMVTlvAlbIi1RQVZzGZlDJWRsSTl7bA5spwqesu41VhwV+vdJ1
5AgDbThCN/5vwRgIsSmqoE0cojIf1kOG6s+oLGsOL5cq9rLJTynsPeniY2rRGTHO6qvfhtFUtoMG
qF/iSsRfDkU9GW+mgzW51jDJxhlHmiSesJj1iyGqUG7YFPydyZVlOyjFh7MpSkUMiSW/qoK67z2Z
FX3/IpNNkLpJJsivTRzXpatYQIiXDV35S5mVInOGmori1M+D5LVNNeldeFs9XyTNMHzop8R4gS8/
1JQH1I3HLEscKwzb5qTM88FLMp/CkkxVDMdJbQW5w9Myyh2/nlXqdnxgIwIvG5JTK2yHyOGiHYdT
C3SiX0QnitgZ4Qivo6CKu00lWPNLVk/1VVgk44ikUASNO/fGejvqAlaVS56ca2K/jLlI9UXC+vF0
CtvYeqEnNhRuPY3dW99G4ntZFI39Z54miNOcR9G7eGqS3LNCK26cPGnS/DyAWQXHwVipdCN7Pxqd
OgMucIJ8kIfOnA60dWwddW+SsLCS416kNEGsybvCQ5iKRm/MGt244ZQK3yOktTIXKXrmjtU16Zuk
6WfqWp1Pe8ePmuDTnIckcdKuLPDlCZk2I6skO5v8KvxUttaUeQMj0+zMXcdq14iJJU5XZi1SbYK4
4c7t3A7O9g2qnZrhU1FOdRRAL9eV09c//vvi7hLc9a2qv/9+ufH2959+6b/UbVd/eXZxVTbPjrv8
8/U9uPUzS6339SFIuq39lupq5w/3ir1vlHM3V+y+8eFOrbdT0t5Vy0sZhCLqgTLvriL+u8xbfv+2
wmPmyAithMHFA4VbIFsVngY8h8EdExJcHlRzy0e3FR6ujCjM7NAEo90ilKutCo/jQhaGRwCP9E3R
qB9T4aGK3KrvpFrG7AuXSGjwIgzKvd36jsPbYhbUk1PJ66SB64/1SdflojgPZhm3IGJ/LYD3FJT3
xQnBDYUohrqWMuxru5wsLe13SStGhybNJD+PaULn1Mn9yBJvA2HX86eH5YEfuNqekBjFga9OJWZu
yzluyyNRntRTWo1OZZH8Tau5eldFKj55jBTMjHBwBhxf3C5ZWIx6WcVWkdzPsx2QDsHfMKv3prZE
0YEghdHPQ2cH9srWXm6lcIavB+iLKgHIx7aUwm9K3/Cscfw8tjd+Z0mnzsf0YzDOlRcltoX7Pw/J
2z27RR6o5GjkMX4RRsASd+WldNbSHk3tdLUtjiMzjMdh2tOb+HFzs22PReyTwqXW2oBmgEseq13R
zkRxTfzaiUXIfiNRlZ215Th7D+/l/tnJhQgsNawddmDgattnV1cpCVtt186YiFC7oT0WnZPUUnZO
YU/Iw7QawncPy9y19evzw2hLAjNB80bZ0qBvy7RzXpVZP9VOUeXsnFiV9PomiS9IZ9SB7e0RhRAD
h7IlR/e3Ng1WZqTIOrRbRdqXqBnz+biMutJt4izFIOUhq9hzkugKhWAax6gRgnZ3JUuVGws1r9NH
TXzWRbE6VYgTL0XB7V+GutCnD8vbYx/b8vSqAZ3aYi5UD3l1TufyNKN+aW3iXkUH5Ow7QsmojWus
2B7wx919+ZmZp6iQlWOnVdi7cTzHk9dG3fyRB311QNi+Q5S4Po0JG8dY2iyfbwUMu6qVaWJ0VAFS
tNf1NXsVKuW7UpjJU6MR7sOHuHdzhmvF4GdSqZUr92h0TRuxyqFpJxxpx2wTtUw7QTQHB/x5nyhF
BNfwZgooYpVQqCVlYo2kcqaapF7LUvWqiWfm2FlQH3CwJXhvYRNLgFLbolYO1s+6rBuKXcm5+CUM
dXBikqn6VVMuXg4iqX6tTff7wwe5zxq3Rd47yMga0VLjIEOSuaL25TEu6QcH3HmvFJARjJJgkoDU
u2sejV2G9WyFNRpuu7tMijJ2LZNzQKEPefJeKcugSgglpDYrz/KlL6rQ1pVTNBmK6rFQx1FfqAO5
cZ+pK8MFqh+6jMRWUmqUv3VUqcqxakBqrrHT5DxFX/NnVjbhOxvxqj3gXHstEBMCAWwMtwvFSmJs
hWkdKV45LQqzk7TvPkgh/mAV05vHH6AGjZEtmcuwBaHb9mIlSRgMEiEj9C3tDlljPBT47QGHoisI
Dma+sCGFwVRELYlkFXFDy0RdKvPaqThawCbngyvnMN6UZRmc5EPBnVJJNPVJcsJlO1hO1eedMxMR
Hogi9w1GwXUUYQxEmqXo2d2vHWWk73tkGZq3qXqdNyJszkLeZc0BDdLFjXY9G5KArxIGPg7YISs3
G5vAhHQsasB2YXJOUtYfV1XJ3xV9fREoazyvm7LY1ElB0Zl1mTtOSehCBy1t7bNusqoDpdD9SGMj
ucIjcQ9VYMaxWs8woT6y+hEIGDEDd4bAzpTD2iHg3kACBhSt7tWbpmuz8YD27585JC8XXzDF5/fL
o4nxMesoMsXIC+PWRZy4M+/yA5rdu78tKSsTm/rSnoMKQXsIae91AGjcofKtk0wEQHg+FPFQeY/1
HewLCsbBKU2JvYrdRg85R0UJuGYytWvZo3B70eYHTu9+8IEUhWmuURxYulzl2bxgftLotnKSwFZv
CjMBckya+IR0afxHG9Xz8cO72neOMNmFboH7Mvcigp8UeGuJREZS8SBKr6+M9YL5BACeyZoL1k92
640BqsAD+zwkd7VP1QGCqApROWmW1y/ioSjOyrCbL+LOql90oFa5JInpgfC373CXahPAFQp4wVfh
byxNVqV1jsONqPy9tbqx2zC7j0+G3AawHOZW+9vDx7t8425YsJfOF+A6sFZ0zavI3vFgyIFEVU7v
N7mnqqr2eIbxgpWPjy87UUqjglEc5BqFCchurEvEPCeDEqUzDV26IcncHY+tfHwxbQM2RkGCQhC0
A7HSWz41RSHYVDqWLocTngBIS2L9mlSJdNKaHLDOPbFkR9piRVtV5xAw1YwK0YpEqU9dHulEuT7D
0OOAZSz1yUpPuB8O/A3WAaI/XdUv8OMoDcO5dNKeNOehsbKTIs/IeZFJsym16t+Ng2UlTjYN4S0e
9c1+co8rgOGJWRrqazTkfLVJnYxmTlpk/9lq7bcp8LFfKGGdWzJZnRW1mmOnDH15YMd7LHMhwi1X
fTF5U2yVINCTqJZTTBYk9Tun5HbqlDQOnYj01uNjNQZ/19W1Qpsil6VsadGUzdQIDAeAoBb9C9VV
3VnGW3keCZudtr5uQyetmu5AhNmjUkAcwB1QiBjJ2Cr312HFZrwZC/G6A/brpFFkvCEqmnNZ8O7V
uKCwubEbt4r66IDoe2a7JF0lOKMYiCIHrjQq/SEvMRYrHcxGSoeRnB8Di+lxDfqhavieBq9fMQF0
AK6IcmsdW2p/5PUww2bnqKWF03Tx7KHFTU95qXO8xuMhWft2hOiC8tNoYDl0FccSEYlIlhgeJXY+
lk7VWfPH3mKpPmAqe/ckOIfKgAyodRCL5rg0A+lKWGUyeU05iRck7bKzauyaA7Flnyi9XBLhuLxD
AF3uWmU7+HlRZBlEVUHjAPawvHKePoQFmQ4Uh/sOD7UQXIBKglnCKrhUmQmjkZWlUwsSbWoLtW44
hNXm0Spa0gxSIw4Pr+5ZtbFNoEO7iiKEMDmPGMQ0oVMVmTmgoD17QUG94HmQgbecrKTAi6gJUr9w
hmSyXWDC1h99Z+eP7slxgxcIJRjUSDELvW1XOZplVWgFSemIqvOP26Rt3IT3sQs45MXjj21b0rLh
reCUF1Plz1NcOrbqfzU655uc+eUBW1uy4k56wXYATS6xDzEXOPKuEMxSK0z6rMLBeI28rOKxepvx
oTizMWyewQ4Yx5OHd0XZPol404PNhaCQurLuuUrjdMB42RGBjQOsaOiNeZ64vt0zTFKlH57mYx9s
pkjaJzmp2J/WZJ03Mi+PQz4kbx5ezj6rgSLB7qDAZoHb7+4/JDKkZoTVJDr8qDvL2lSh6g/gfPuE
aIm3iWlc74bdrGxGVcMcNaUsnDGqWeROQ6xaryF2qQ74wD5talsAMgL/BRc0lsiyZTK+SHLCJxgn
+BSjG4dcOWSwjqnsT3PMtA5I27ctozD2MFqAvb4uD7qxUWPWF6WjW+m/SPqpOisRQb3Ha8gA7ADR
5ZrEs4pROtU1nwJEw7jJ6pdFF2abUfLo8SrCsaGBQjSEotYnl+SYKdpRuNSoOnyVDrZwaSTDx8JE
y01NoA8IG+hr8IK5Xf2Yubdaa7H9JOLZRTaNzCv93ByIt/dRjkUMhlBSY46Crm1R3JYZZGouJMl0
4cSdH720JsOPaZWeF4MEuYX0r8wg34De4MPWtf8CWPe5ssvyQG65VzxiEVRSjhEBkBazLgLminR2
G6QoAlTP6KYdwya/FKMk/UsJnhB3x8FOo7O6t9khiHaPG6ATwMCPcQUK5bqss4pQki6zC2fKYp64
IVGTN5TRSy4C4YIzhf9/tI0i8TDgz+Db4tBXMa1jesxmgigiwjByhobXxzqbD3nC/bqAQqVAx2BB
19dEd9UKvDkYaw21qjAK3NTo4mzKZ30mfDs8YEL3TxCiDEeJiN6DkXUzhVipSC1xgkUiI8ubirQy
DplD+t5uuPwcDtngH/Dz5Yx2MxFgKpBggDIifOGNqLu7C5NKjkHFC6fMM8sTdiV/rbph/qPqdOpR
mrM/AIGML8qQF6dZzZqPD6vwvrlSDvCEoctBFYmotis+y0EW64eucEhaB16q9Oe01h9lDnCqsvPM
6cShivJ++FwkomHFJA0IK195aTNEIGLQqnByi6FhrbruFK6SH9DkEh5Xx4p3K3BkONgncs8qfLK4
5VIUbeHUsVWDvJBH0e/VPGXCq0tfXFZJP0dOYkLgRTpNm0M5Yo/NSoIrz0v9B+RoPaSu51Inue4L
x0r96lgGydS6tk/Dd0VT8/iAG+4JfBiToE3GXR5gKOgHdpXImZWIoQVFcVLNJeJi8o76duL1ok6p
J5pQvk14hjZ59IemPWYgb2nHaprqfViLvDzQa+05ecxiQQQAv54uzITdxbAUbxyeqwHBvgrhrn3X
/jEo1PI5GW0nnfzkojG/0ioIH53KcAgYoQM1AylALu/52Y7+JLNTWZWwZDmJtHDbwOfzid3TqDlw
3Pt0i6YLRAdQY/EaguXz7TST57EPekPhBE3nv++nmOvNRG3/RRuBSHagbtwnDLez0KwD4MH/VqfZ
CsZCq00KZwaqfg5aYfdqyLXl9aoY3j0cCvYEP7WIIBgmagz6+O6+qC/kpHPsS8fa/xy3dHpvWt2f
gOuWnmKYGf72sLw9WwM+D2qLBBpgQBPYlZcKK8q6qUBcL7QBJwrDy7oOME3HM49XmcG4GSkRWwNS
vLINUErLoGlBQbYnUQcOmFmdj5Ffzs8oy4EDPryxPTHVoKYSS5TDO12vRxNbBhKPuUqDzsodmmWx
6xdhEztWhaGf65uGfW6nuicnFXLNgc5pn9zlHh8kXhNJVrbStQNNQWuE3CEHejN2kXjFJgwZ6zwK
3w8gH780fWgdKO72qBHkBJQAenk/rSQrd+h1L7LWChDqWiAEfg4vL5MKvFHdqAOhZY+FgkIO0gBe
WYA3EpiVhc586HQ/ZIXjN/PspqDvnkyqN6dd7cfekAfWAZBl39bQUi+jk+V1SWa1tWrQQTUaO8d4
U6gzZs3MywJZvJlNlB6w0MUCV/nKoIrCnAFXY3CWqzwsVMXaYPJzhwRR+krUgI5iIcPjhy1zrxTk
XckkJoH2dSLZskySlUmmJKIJmMXVpvKJeRFa4fBoHAwXRhXQCNwjIJLppRXektKEGLupqYSUVI7a
BastnU5FjJmaN+H11NWBELnPKoBOLX0MigphVkdHyKzqLkLcstr2bd/Or7OiGhyFesrRVVwdUNQ+
acD3FvoUIGL0dbubK/MmVryEc9dTFZznUc2PmyTQZ2QcyxfzMHcHdrdHZYjIQKFtgnepYny3Ky/R
rBxGMM+coS9xLWEOCeu9oKD+oSpij7FDxAKKAZ/FC3WXhWxpbSwFDdsIfjz2vc48UNs7TyeFwT2D
yK/fPmyIe04Rh4ixJAgKePPlWpg/0jFvAwOWsR3K3MNyqk95LaTv+BZAXKD+Inx8dETGBlKKmgQl
9zptz4XJxnBkuRP3ke8mVuAJ5kdAaaW1EX49LszmwXt4m/vOFEW1XODnBWdajmHrTBdOcJlZAjVm
k54zTBI3acYDJ8HFjQOh8ZCkJTdsSVIlKGFgBOVO2bVRf4ZQ3aabfEr60o2SEqp8eGN7Uo29vI8U
xE/QCVAs7IrL2tqkYUNzpx3n9mSepHU5K9/2KtlUG2u0p3NdRf5v/wOheB/aNf0I3dJKKHjRA40M
z3HfAYcYgQbyPpvU+1Dl9TFRFT8emlAckLmnPVvu+yJiEnT1wNt3N9oY3DOKeZ3jBkxFnSDMz+1y
TH+b/DDGv+bBs48yI7UnLVKfsWHMDgSb+7X0MhFCCEVFDXLv2vlxsUSPPAWPvdMjfd2xfHLSsA6u
LL/qLmZj+ZvGr5oLq2wOZL77UWcxV3gK6mgACut0lLfCjlrgk47PQBrCOCPYxDxmrx9W6P0ogK5T
A4cEpQw42jq/4rpEF0UsBGDjd+HHYA770GvxT6Xkx8Ifi49tJ4OrhyXeP9ClzwWkphVyoFzHnbDN
rJDUqCCyNsoGp4pyeWl3cxI4NUYqx5Ln0tF5QMCWL/34EGNhn/TrKp7iytJSZ+8aU28VJKICZSgp
yzD1tAXHdAZZhINrD2lEnSj358ErR1ImpwCL6ZeHd38/SHDkEJDBMZLgDEjprnyFaQTKZAQJNib8
DP+7SkoxnLDQmONHSwJECmQIY5xrgH1XEnoHZs8psmTu2zr38tkMk2MnmOcfq15O4YFwdN9LOewI
791ZqG4IDKuDbWIrice2QTphafUZCcRLhjjxaOIDgWvz4iTIpupDOejyJJ64+PXhzd53FkgHlL68
zFzjH9BY1Tttp1SCS3a5A9ZY/IKWiuA2U84e7ZKLFNzzROGL7Ly+RgkPMWBoD6gQB8s+jyeBC1+j
dfY/2Iphi9eD6WmvOTUNeH4WGGk4yGEuL0FI9ycMoEl/iAe2x/MBbjNAlXhtD4rrVRWF2anMhhy3
YgIiJG6GgU9v0yw4A9dvPDemtR5dkoJsRpZhB667ojtayWsCNhXVoiLLivkm7U36SgL32mTBKC4f
PsJ9tgjWJbkBLMFJ3zX9LI4I+q0JOV8PzRmJK+ECTMi85UrjWdnU5LzCrP21rOPyQ6jD8oAr7Ikx
KONwpECdQIZf84JlmvSgfaD49sfAYk4FRPFSmFQDxxx1/Y4xS+IyrYiqdyIKpvrA5u/XBaiwcE8C
wx4g4GrNliqsGSQJwC8OrpSRD1BGpJycwRndLgzSBjTHJHkTWKP8HwQcCAa3AEpG2Flj/20UNVXQ
owmYaNW4FlZ41ps5/J3qLjlQu67cHZ5ng81DNRoAxHBUdrsK9vswz2wxRR4ZGulRkzYntOjjAxF0
DerdijGIZ4TD6de9Gu6pZyTCpTEvxoyitdPO64PZ2hQkttxKNeQV5on5ecKtS3/0x+MK087Xftc+
0pzvLWMV3ERJhhbFbeRFdZ05Iy7LnqAwHE4KnXEvsedNoXjrwJsBvIHIuHnYmVYZ61o6yH1gq1Ag
qUBwds+6LqIiinUXeSYIunNZqWlDgq4/LqL+0Jhhn1q3RS1+vV1Bz1xPMusjr7PtaNPy1HhsbIoD
al0FvusN2QswbFDNofFZPt+SYvVhIsMoDj0/qvVwTsCA9d1mKpP6jE+xTd7qsvUfWc0tQsGix5QP
F5mWS1+rU+STqGpZ2IE3+GFw0Y5W6+Ww4APF6p6taeB5DFcgcBdHr0vlDhdFfAsAk2ePk8ledDTl
yWnLM81OZ1wIxP0fXSLiP2wgq4BzvTWMLheWFmSjGdk9zwLXx8NoEpGXjST2MQAuu2h29dwMtMZF
Wj3aboubscNJ0FWYtj8s/J7JLP9yw/KiJoQ67HtNf6/7VgvLx21+WbXBKan9yVUgvR6QsoroQgFF
JwxlFBTIMQteIQBdGuHySsEo3o4wBb078bT4Ja5Ge2Op0do0E7J1lpf5MWdzcCCc33M/iDYg44AL
xzBOWf4Zl21rteOC+EmccZeSIqSXTJZ99WvUtswSDvgtTXtgGrVP3vIqMkB8aLZwoXFXXjiLlPlW
ydwpEb2TDrPBKxJY6spurr2HdbdHFLB7GxA+yE3ww9XWStzmqhPQaVwfXcfGr/L/x9mV7daNa9kv
IqB5eJV0zvEYD3E85IVwEkcURw2URPLre53ul5ukUMHthwIKqLJlSdTm3mti6Bz2ZZS0af7LC/yt
Izi/QKggQLHjnxLBUL+tUS6KKXbrjrtaInPNqB5PhAbVJqTsH+0Gjp/uK2+5cjBcp/n+l5f4x3d5
vjyoETR1UO5gpf76UBNS1+iBWdJikVYnEmzSZMUMYDoiKfoDEz38+5P986vAWX/goLERg9OETuLX
6429E5RTlLVEiuxCSL0dpoHZvzzUP+/ql6skv30Vok5rMomUtmD0y7avCtNKB9VdzOqHbUvzv9SZ
f7oc0NmzMBsmCtzfrzeVa2CnQ1X0HYpYpPlxzGY/sJblMpVrU2kYpfXBWzlkx//+acKwDRjgfFIm
AKxfL8wANUK/n5A2rUzxxgRoTLP8l3IgvCRYarE1ANEBA4Qv/teLSOMlQ15W1nrczlsdGd2BxRj/
gsD9uTBgfkCa4NmSUaIX/+0Z8m2j/c5r3iUJWJ+8GsyBQL52+d8+MFzljBGBEgUw9Ts0hTSCnY0V
4d2YJejMYHc9DtHyt/XwZ/koUBIx4sKeCca1OP/3/9jHAdVTn04V78jmEQ3DImxve8wvHAVZ/+83
9McWd1Y0oadCmHkJo9DvW9xszg7bYRDdBJvY9yBW9ZTn/XSceO66pTLkqgeI+pf1/k/3ByVECv4W
sgDYXn+9vzngAfcTniIf2ATKGDL2JdFl4whSXv79/v7pUviisL9gXgEu8tuyyCXbBti+wOCE1N6N
zKjWbFX8lkFg+F9/TGfnHjRIQNTPsN5v6zwKiAca10p04x7MqV7kzzkt/iY9+PN9YT2cs84BMZ3X
yG/1dklj2NPhasUCLP2X1YTQBZKxG3hel9uIjfJWBzL/jRv78+P69aq/1QlaeAO7Fh26NN7CxTYO
9mSWLbn493f1Zy8CUhMIGrZN2M/Bb/66LHLnBzERDCWkWod7JdbQ+NLpVmVjch0zTlUz7DS9yJil
7/9+6X+6QWximGwR1gQM5LcbdGEZCXEO81BRuK5YE3EjbPQ3JOkfrwJQG+w+0F5YyH67Qb5C8UTz
oSuTbTumoxHQkMV/w3X/XPKYaVAI03M8A7i434YqU0ZKx5bxLloDXU9mH5fkGPgs1MWkEmv/UhLP
y/o/yEXcBi4HMwpSGjBFYZr89aa2XmfTFDLe0TBlp15M4UHng+wQwwKsql63+i/L5B8+AaB+CMM+
4+Zoj397V8xmGdnKnXdViW7D2hicVUlMdYFBxR43aMpvtnJZ1OHfl8g/PFbUY4hucNUCe+ZvL8+S
c/M1bRyxSFV5zDUPl3RYAekaDPN/M8z/w0NF81+AksOHhyjJ3x5qrSNf1giM6RZrewPrGVq/c65U
VbRDUS/sQmRmUP91WQbQiDze8waHLIrqt9qSlUgaW9ZVdRpkaAtsiT4Vu00vQmq27//+MP/hSwBx
hc8cQDHo3N8VVHYtwQKwTXXQ0JftFm95K0P94/9zESDRwDlgA/t9HI7isYeez6oOAuj9wDQSgfRe
h7/soH+sC8An2MbA+wGzOQtdf13/DsMbyEVuOvjKpwcJ2L2Llnk/MR8XL/9+Q38USKz3/EyIoUs8
Z8Gfn+p/9AV61nOvEXDXcZOnTxTKLHo5BA+Da2foHNUddu69Ym22j5P4yve1Tv+yRECh/vHqMD9B
KokG+awEgZH+1z8C45yA4VNMB59HAh5wElKZyPtNhqUXbaGyRYWmGFSQNTKT5oXLJqpUVIg2BnVH
J4RcRbGKPweVevY+CGgxsksEso3kmZUaCMUL9YJrflEiNI/80IoTWrVkiCjhzSA2jZSraO8jmiKX
SG9T1NkNdC8/2ZrP6dPmxpqYtmBsP///LEzp21QyZX/GNhr3l5CEIv00q3JWPyaR2bVNVj/EB07M
MPGGx5arq3Xkw1VU8oKDHOObf3VMWxDkeu1nXh7PeW5r62Ox7XUDhq2abyN5TkrgKZPVM+CdJLsu
4KOMftQLfE9fBAbClDcGlqhYt3gyquw2Sfiq8ccbR6/GmSvbniP39s+xJwWsksZySjsFkly03Nt6
/uKydOZ3s8lJeiHrmgIgxL2Y/G2Sfk1Dl067K/OLeQp9SA9248BiWhnJOisvZraQ/WQVpFZNIast
KTs4U4ahbFU91arxfqRRZxhN/aNZQ6x/yFEXyXCyiKN5mRaMs1snZzOST9DLGvrJDnWA2HmNlwGD
yobQRFVAWfIar30EQ2satA6fx2KEprXuERtxcEs02XYtc8kflnMGjepIStb6Jae+XL6O6yyRsgaQ
Sa+fF8MBujab5nJmGGVpHV+wNLHusRicFZgi+rBO4CuR64Y8MJnMa3gpXCn7L0NebRM5Ij1g3+Sl
XLeVPZRsHbetgWWmyh72vTRyb6zsd8/bMyuLHhvBjs68zCXc+pi79Fjb5+DTnbpm2PJAHqol7eX3
DDt20iMJjlT90oV95kkFxj/K18+mYFH+kYSQ9QKg9DKxqGX9VnLWDojOi5fWrxPiM7u+NnuPy+ND
rp849Qqa9XUsqnDyfa71W5WLiIsGegnmsbfItdy/olZuSdTYNRPhfloryCBPZKn9kjYJ13Pet6K3
6To3QxUS+rHMOsmxlGmxwLZAvI+jV4RthQV+9cyFeWt7Tib/NrI6xFd7MmbhS6bntf+c1tTqJzhb
nezympK9hS0ilE0VWaq7zQw+ulVVT2H2BxgfniWBesR2Zi1w8XmfyhvveZE9W16t4VhRgwrUQna3
sKhbqIl7cjF5Cea10VPm/ZvOFD7Uo4o8IhqaUkQBEhHNiZ6j63RO1Fi3gSL4aT9pRvJSthGrAAM2
IRHgAq5XhLSFuo03tYYfOSNgsTrKFqiAmtj4yGRHSIR0BbdcjNDOGGGgQe9vUFgS3jdwlFN9kyQ9
gUoVGT+QJTfeVL14z6fZjUNb9lGIHgs2IjjhnOlJa94E5ORBXoECm6/fFfecsYYkfT2v7VkPsSxX
ZSynzH4SJsrlfDlbycb1NDvYgpd2w1BQFt3/pT/qlBdqRW7RwDS7tKjWHBrp/8xszAgZRTusezUm
lyFVKF9fEKDp1/VRi3QS9WHRdbnHX2ZqMPugu6vylJ85SVLeOhucu64gGlqSw9iHbG/22q/xYVk8
IoG6GiGC873ik58uJmR5DByKQmsEb3Be6V7/qFQCzuNouS9+2nHYy+s4Ekv0tRySxTypEm58qP4g
VoLwECZS8yNJUZObZEO30O5uQCpfVIwlffIYkNfnyJpZnpCRWSTXS4UsqhblK/pWWoVwo2H14+VM
gzztOY0RELFPfdwU/d7fFjRhdzWcB8dE1uIOvNoIvkeV9ZI/VUOuxAFw0+ySBqS3YXfFuO0w7o7p
lJHXJAX2/R33NKSvtuALYAGYkeoT/ixQDjETq2+hQ5DpCXLrSF4vXtO8K3a06a3gdTIhEjapSNQQ
pabxhuSilo+JGOR0E2MHpvdTNjh/g3o3voYs9uy5R6Ij/V4G5JA+cEGq8sFOUahfoQWazHExZCg7
Fo+bP6FX9bbZnIZo9DARRT9MvcTzPWSrgzq6fnD1NyxZgzVHY8hdHuYi0fpHTTNewFQ44zkcTNjm
9GPINqDTDTFzglWNNRK5hzxVoKeI9rb4rH2YwhVCATPY+jNHpXimCF+N9EW2L8VSHqN87l184TAo
UNeGveLzz61CKu3HJrJJ7w2zcbaSdrEkS74ls3NrCve8dkXo4NDYFtkiBanvHbId2YDM3d2wsyp1
ZunklrbwetIf5aqiSDammhY4ZVmf2Pp9yng0PpdDhuxT6HSx0FkDZVgoklYYn+ZQpsSrshqFtHLz
qao2Cf85eI/pdiD5njYQyiAuqDIO9RzSg2V9U9CFzg08VMOK0hiLuBXQgUBjGRsCIsmZAbKiSAxZ
9ex6EKfPdCfqR69HxJpOmdwE0OAxfo4JELM2xVpM2xJBk+r7sobqEQIv7Ni1iph7KPTuLnp8X/RG
sJRp5CCy6RVJw9veLOkm3haIeh6lN/xHMeRWXYzGpQ/jvhcPMJ329n+3hbe+imcHn+NSXOl9Yutn
dAoVIGmW1+o0BQRbnBBmQu0hKmnm2tTUc34RlgiyFsh91bOJS7wsH8jlPPso7oCNsqhhCFtcWwjx
EEWATF7Jj7zI6Q2mG6+aUcnwPhDs35ejTabsMLJlhwTbWnWYp1gci8rH2TGLdH/C8IHEkNGLMYKo
DTGO3ai0idoNovFuBnuxnnZsb28ptJiynSj2mDYXG17K4CVSgTaoWm3r530Vl8uwlb7JtgraMSTF
1T3Sg9y+dYMni7vqEXnhG851eSHUjDRauGGquIsItqEmPl+qXZFwCs1HvNKsnWNTkC51iYshsuvZ
I8pd8rKkRm9N4uvlS8bL/kveO/qTgdl5iGdEn+CJEBIdEbUMHikqZ2RVwhde701dLWhWERozFjcj
VU48GBP0ckqyhY+XzsCjc1xTm7gvAi7zqcumkiBaOl920EAGS7NYapUdqK8i03L8zN35PQAJ98Js
raU0SVr0KKbssoBeBLpEr7CJ8FJtTaHX5L3ec3XdIyvadVA2D7iHyNn0NJAwwVEeBv7V4NUM7bBL
ckzh+s7x12pIivJ81JD9KZG0GHbUkWcS/woYFj14LyqEfKY87p9nwTm9yHq6J02JTgUSDF7Vpq1j
Od4JWVTsWCYceTb1shb2mJolAqVfB1E3JizGt2yDsrchecwyfPoqyg9hVePjXi4q/6xEz+N2Lwi3
jXLliNRYNjl3m5f9CJt1n9Z9q/u9jDuD9zl+mkKUXJieq/zSpNJR/BDJ0F2WaxyaFM6grbGlRTFb
wpDJo1YbuUsgrTLfYiN8QyrUzGYq3Np3rJ/wa1NR1uKw1Rs6vqIc8h5KcV1e15KX2amSqOFrI2st
PkRI3f5RIHTlVckR+wlnw5B2eqnr+WhDH+Fe4kWfo0kzxD7ukHtcUTfnz0nul+pKU/gAWpZu/WMo
ex0hz3hy125D0m+z7TuavC2MddIVJutdi9ApRA9XzA33fkqSr0tWs5tBGpU1Nkp7i2JY86HVdENh
3EOcfZmRjvqVGEHrhmwIZX5MVou4ghwSB/Uq5mkDNiYWu+pP+CyRowo9PHa+gg4RuWfoa5/CShDr
EplkuDZxvtatQbwk8rSFEX2HrOMqvcCryrdjWNm+YKnq+nGD3YQfqBssbXpw1Oxi2AnyrgWkOsh3
ho2pPFJLAQcHQhXiko2LX7OdnAVRcHPyI0DI5VCnG9Sg1DF6CskWIYMo73t1IuinxxfG070Zq1IM
7dKvqF1gNkqBUF5YJNXFDL/rPbC3RHbgj7b4ciptDIcYAojRsYoC4cEnpGg6fqGzah6v0atgahN4
LfwCIAN+T8TXfOkWl8EKDwMLewGtrz6SOPQ/2Gj2H4h+Ye97L+SNzqHNO6aY0pGdvoonTYlEgDoW
1Oua6mg5RSLVT7MgEWqmQtLtsXSFRFMQ0Zp0ORqK9FTESCm+TKVansCz531oMe9jegtWp48zPHb+
AAfS2DHKC+wFBLtWCxkvsrGozKoBzaDGgLrJtLgHK49gigAzU32ERj+aj6ScS/eFayRYX9pMoB22
W1QegtywDzXLoFN7GJFVNzQFIeyN93DONxCtReqJr35fuk1NND2hFJtbiCgoLL5pKGC7WeuiyQJH
TgCEFPXPaE7cTwT61j+XLMdku3E6+XaN1hykZbVgP4PATiL5OVbJgeYYz6F7OYdFulhN7/uOgHcI
VlMEJS91SL+DLMEMZOtYoEUm85eKluab0p6kVync6ac4KqqhBZw9T8jhAAp8hHNFjC3PKbQnjE3x
82bohs/FhP4r8sn3T0XI6HttPXlY02R9qEm9i9OIjgfySZvDVVwqkE6HgfPpuGdqGQ517CrasHXw
t/skXXSU2e6+lYgjFcjM9vY7T5GRgJQXnRYddUl5ktG8RQBu+vC+RNkGq/xYaXexiSX9tu/ZWsLT
4837iOIRDuVa8duEJ9HPZFX7p40ABz+m01K8b73kTyxHQgYsjXK5WoseLVIOMmVrPDQ+24WECNd3
0z6on26KyDe9OJ6gvnn/eTAWkSyLCZLd8WHKQJuqTX/Ecpl9u/taiIMnmZRQbsr1mig3zoge99PP
vsjoV5+O/cOKLfy+kMy+MZtXqtnw1L6Xk52vnZpi9Poa77xB/oqLWykI+kAp2dm2my2QLUSZlwi8
ZWz9VM8YwxvuhMVU5dl5TKjy4T5OlNPHMRpyIPIx0oyO2+K3teHTkJcnMJfxW2FFXiCbZCF32Zzj
c09guywBVGGG7xxs7XOTla7EVAolQQW2ifj6sKcOFg7EYJurAM43O+4JBvtDMlnQnjaz9lRyPOum
tsoWrVmTFcchLCUWGd2y7I5OFXuG8kI+7ckKHAiD34pjFsZ6ihqKBIaiUUXlHoXs84/NIBd9X5BS
feUYSbMDYsitOM5OVbYV65lRiWjcX8ZTKe3Rubp+wp5uhm7LB33N4fC2l7ORxVezpeTW4RCI/BhX
jL30aFjXq7Kf60dWU+/gfRTwGCypy2nr2TQdqtiVSPaPM83bPhuzH9WUOoiANJXXWZjDc4aYctvO
+VJoxB15sjceb+akQEXux21j4ZX2zrsbVItcHetEJAeVVcjLniCZQDs79hjuKG4eT8fX/hVDd/qU
i7T/LGYYfZvBTnnS9AQ9QJcIH/2UA1fXsPudSzjQq+I4b8NYtnDR2PvSekS94xXGeABhL9oAW9Yd
Mt1S17IxFLpBVnkxHXq07XlLZBZd5tuO26xhgkAOpNrLssH3nH0Hw0e/RGO2vGSQ038FTeCve7ly
11om65dq38wPIIHyfkYG+Deeh/TS4DbnFiw5jixwYImQlgHNP3Rwe00vkbcvK1x39VhRhNr9QKN0
S5o4oxOeLGoGcJAkXx4lwj0w7CdQRaB6ltP9hil1bxDiy+Pr0ZP86+aX/LYs+PwuB5G9pCUotGbJ
pP0mFqRONU4C/2wXZQqFssdl0szrUr2DYUaTvLK6vwn55ObG4yHeIjE6GmCtQiL7uPZoUqJ4jTtP
S2lg65pI0XjMHW8E0qy3aigy/N3JCEsIhBvmlI0c54j4bXYYgWArxYENYTDTiSqy39LqnD5dgIq1
zcSSsm8XZqr1gK7J6zZbAn+FTJ/eJ2uxb43CfBRa1Z+7tinbzIUukEfYbGNRmrZPYdi/qs7B88nm
s6ci1BlqNwn6weDYh5e8T2N/WYtePI2Wm+8WEutbxEcYfxyKoXaNQQrGa+QApDYJdmCY/4cpfpSb
xhZAGWIzUWKL8sHpqHxZ0xGjHFTE2TPbNmwdu/Fw/RSzcPLKRjy9lguGZPS+qVm7VMfkdagMYukw
M1AMpFWGIKcFXcuNCjgXphkzOW0NPvHiGyG77A9s2hF8xDERt7IX4k6nmCeAA4FTPsmJ8ps5ICjh
REkdX1aLKD96lekr6NfRxcgNLUZsK/cEZLmcOsiQ6d66ilSsq/IRAnoJQAxRmfDN3w4gm77v0tbF
0VqTHPNiQ0evLQ9Dm8zz8hZNe31fQNwHrb1GJEkjciXntkb24zWoTJPjpAoxfO6VsGM7Wp1IBLJu
6L0qhEaljU179XmtSbm3ah/T0NosdjdZ1fsaW6EdHiuk8JaNGu1QHtNqjY94x2NA5wars0oW8gZx
EezuML0nS5fLfLmRcMftFwIs0VNJ9pldITUSmyNDW80a1CJyUbPIbaeoH8uym/MKLvW8R5HJAJZd
0ViGu8XKqT4Ex8S1137OMYDlPm1q4pe7YS+wq+myB40p11lfDCWIokOA8vA1p2N4n2oXTR3eobhZ
nU3irt4XLG4pqHqxRIzfaiWzvi3QoXwHyeBveblb1mFm1p+s80TeR4hisP1jPQIE7pxJLeLf6TrM
b3HqFdqOYc3WTxlN+qKrdDX5byKQ6HzkgcVXQCqLtxChVcdkuKQiPZ0FALA4D3P9vciHWR+meQk4
Foau8ecKxOGF3yKGDyds66tRe/1drUayYxVr/Yzg9OxlNYTP7Z4S9RYN2HWbCBP3l0B4jdAlHAF0
jOcCq7Qu1l0eyLLW1cGtdBwuZmDdS5PoLA43vazRswSMxZ+LDMd2gA1JkAyQAsCW3TCKyjWIKjXu
UFXcCMAcqfosHIITEJ0eNGnczNybzTja0KSMdXlQEn9MZ7YJl8bJGuXSRcG7WzTPOGVDe+mnVgHR
Gw5w5ysFTG2c3onfiqr/LsMZUvDRND1UnFTVIamgOGn3ffI4hGHINZCpcrVRS7wLBpvKiCM1DDjt
n4kvI8T+4j0MyUVe7+PXia5IOaXlOqUtMGaMNb5MVyA9pDDj1ZIlRCKiM02BDiFYDyjxPDLV6hDy
+5Xv4maLyK47Z3eMQn2AbK9lbkaIPJvtuB+TBD0GFDA9ZMBqVDMOfoG575HPK45o6cNmPsUpR9/m
eYjUMQD1zdpCD8WDklANNM6vIxA3ocpPiKRLy8aOxfoDhni3NgBDorEr8JrHTs2EAbAa6/5+8wjG
aQCUiOi0QbW7d7lDOmebq7qasXSS7FZSujyCVFGY7b3R8bl8y/fBZSvKNPLb8OMDuumG4GCMpyRk
Nc4gcdadINfn94vu46TLkRHxYGuENyLP2yLxXRd7AroqZis6gWhJYnJca0BGz4rxHhoP3m9xa4we
cGZJJjCq4XAcrprKrrk7jIEguJPIsMvrYa7ii3kc7daM4P+fGFaVhbJGVgxYRWZ6FOMBH9QArUzf
OMi9MIgWeX9a+7QKHYKJR1CZlNu+qRA6Tttipe4909JGJ4Yp9RKYanpnyr34yXDEF87F2Xvr2wUL
qGxyKUN0FDgBKnQzTbanPSeKNHE8+AXZGDjQBCTMUKoWh7JA8O2RjeUqiC7SsAPmhR5WfNqRn5a3
4Gn3Cd3+Xt2CJJq/UEjkIhD+gEKQZbsHoH6xBREw7FMgracL9KPxgL1Jxpn8RtgQAEpmtXiiYOjH
gypJjTNmMB/c146jc4K7aGZNFC047qbwUlzSNIGv1zrQMg1ORINttETnOrcrOD6FNxkMBgCX5XOb
8zH7XM8x5uoYpstHUD4xIIwpXtEIratorKjASfnSjvfrgJa3Qx63uFSCocfYepyE0207274l1EcS
/d4+3nChZHyZWEqe5pClD9D+BtXkltZAWCM9zwcFtu82mBwAGOtz++V/SYam3urxI1lnd0c0tc+E
mkke6nniHzhEBtvpuLnwbfdkvku9Zh+TQYQHhoOU3uF4pwIliJrkeZMZ8no3oE8XZWKS73RFycOt
Yo2BFw1rtzo9fy01ATAfwobErbViEpZkRLkgr43nB+xz2R0YtOURo2oY27TP/StE0uSrBjOBjaxm
bsGxMDHht0grBZ/U22n7PPqKeej9A449GJNy/pgjZLagWy8+CEIcoxbDaPUpSXYOpHd2yxfiFDpr
ZtfoVuKUMaxqxuiDxvZp293G2zXIEbhvIWQuyflAmri4dXnIClAzSj642KPfxSX1XeJIgVjDDftd
VW4oVnNZRI9Tpfl0vdAycSCY1JZ3fSkBUyJCu0ou1ilDVFaOhJW8s7H2P/GEzsUKraZoR8Cpz/HO
AJYK5OPtTZ4B9ugRTZJfYBOMgWsrCiI8Cco8iHPSwLHWib9B2Us1xg+0901REfOTEpVlrXZswii8
peaRu3rZW/Dlw3KsM43Ql8QN8cOMFiRqC6h87he0/zPKQcVAPsE+ssIZ76IZTXbvkP5O1bg1ArUO
9qRtKP1lBkfgR5VznjUqXjPVYpH4123l5KmPOQ578n6e37WgQGs3nFiCI3rcNt4XiCb9PmPnuQPS
HN8jr9ck9xO08BSQnRI4euPMEDuu4/mFAvmLTjz1672K4kVd08KG0Ez4vIojzIjg/zg5Bx6fs4YP
alnQy6fVUA9Q8yxkaCGxZd+0ADYLE+WMgZbMQoAmGgW7T+CGXQ+z3eZDTxdQ/A5SPjxfn6CpmGVU
PAicITXhUffoFQzUoN8iAWL6oBeU4tZzhxVbmaj8adPIP2Z+3ZbrsSqw5Xh4buK23HL3Dhy8zNoF
IuRTgdhbdjlkkMeftznkYY6jSdH+mR64HWJoEtoC1g2v3G3xmxeyinHimyDXML2bj6LcATwj5Blh
qxwU8Msqy61sZKTA4ed9OV2qheA3q3mb0NJmpczbSVT5T/AeOdgOqAjOZLGC50pnC8YshMZH34Gd
ABbXKGpbK0AfJjd+VtEXSbIpORAcjDO0+wCWHzgyBRlfMuC/HbLkzKPYU//NQcn1hhvCCS0YNqQ+
lHCHFG02bYs97chOvwLgE+HcQiyhz+iWtOz6lJKoNVUg6cnHNn2Lcj08Q6XKvq7AZt8Q5RmzE3hq
9TzxIf+Yg2GuQdODU98ycHPfRjNlt66upn0+5Fsdf4dwfAxNQjlCAHASRSYuIyH3Fx36Ob9KmKZz
Z6EGwUKGsfMnvkc3AT2cwBMPm/Ro8aC8mQ6FIGw8LPOQXS9ImwDd5HT2QVMFJCA2Fe3YvBf7sRwC
1ITDmkcEE4MhS3/b51zhnsEMkNZhvfqjWddUtgrv7krHJgKXDEPmhxh3+zDqgKaW0IXmrQdcnR5y
nTvejpFMo+tA5UxxOOOUv5HEgRHSfZXYI8cA+1gKEo9tnRPiL4eZJU+QwyIZIIoZeoPSIMPF2Bjo
TH/uA5qe0vFO6nSUKO67/kxm0GPYpXHaRxNwqt9DtBRbf9yJVV/LEd1RO2iA1Y0kfY79LJHjk51c
/gOeC+AzWqymbGYLP072miHJML5NvU/CjZizgTSpoECbtj4v76DVHUVXYR8OHbPVhKJE8hX2ug3p
EMceh7fIE5VTya8TlA8gz2yy8QEHIuHUMdF7wD35ToaDgS4pA5yXAFYebRHaxK9QD8ciiGf4ugrV
KORZ9PjxOXSFToJtsEWC41ix03wsCNDNOjA+8VWxKyqQYVkXV4WoiAOgv7vPDI/yeQwBJmPH68G0
RKD2tRtLGOKGtZnGIyCh/n5h53wOuRfxM4nY+gK/Bz4/vVIIULwa3dKxrFqyticjpBgZrZLLheP7
e4dOAAUyKzWIriRFsRVos/Bx6mQem/h/ODuvpTi2bIt+UUakN69pykFRFCAJeMlALr33+fV3JOfh
ilQFFeo+3X1kgF3brb3MXHNGpBggNwEcCW9iQxAb6VWLLlAmKdu0hfeN18DwPXUkiLBVGFM3ed8K
8a2GBp9um6M4IsHYw0zkpDkJ1Z056dqvUqvCbzkmJWQRjG5fSLhErgkGSn2Yk7S7nVSxiG7xzvTb
oRSNfKv1eR85mpYBqsFzIFsjLSqJbtbLAgmYOeDwhJpWoGvXMZFKiYJzRtD1bSQmoMVHKCA4mM3S
/5KYAQKPElJvwIB4OmKPUm99U5a4KZuMnHripEiudbTPKvWd1A3FDyEVtOhmlHVtR/d19wNZVM0T
5bCr7kjdU/NqaYqcMEqV/tvqs+jnRG31V0r29ata6kAnfNT4WkdJAry3tsI1d6O+VE8tcA8QYtRg
4VHqp5GSQ68mziRDQQ7p5lC/GTGCkXYXki3nJWmN2omTqGErBoOj35plrtp52KhfLaBHb2EqjV/F
yjA7O5Pz8S2HIFpyY3RCz/gTMwiVig9vmNkXVe3qr8lYiJaNrZZieqDAnYAcU2uclikoIyiP9BzV
OqqbrR1BAEOqAfZ40lylUZu21I3qmya16hdFNLqzKhCg2o3ZNz9kMcjxRwiCStenrLnPmCAund8p
NxEuqe6kUd8UYFbgrIbsU4GYti8BWXD1s3LLWxh+N9RBa6GWnhbVvaqKdFcFCRO5PgsoOcByDe6q
zzlwIlmJgC3DGUb9vASwZS82maYVNli1aySlbnOTdCcVuaT8CsFU+jMZ+3oRjZ3TU44YrOJNfVBS
1qK8m7lW3KvjZowpa1ejnlXOZCQqM/PpEvVmnweG2rg5vpaJmLwRENDHHWXC/CRLk0jXilANT2ow
xQ/y1EskjZB5hGFGUIoSPVmZynRqtsWpb/3qLlNl5UudE+mfSTspqlOBvHqd6Kx7CYope2z0BBcb
BHgMJizyla+hNhV04E+RcidQ5g53RR5Ub2FfLAhEYhD0cqFxa7edmCeC3XcW74UwdTHlJIqJT7oO
qCUOobm0hypvf/U0XLzqhKAB/obC/VRwEvAmqHFZXqEPUetUzRx8kVoJMFFJRWdR1AgpV2jFwDpH
GdTTNqKG0nlUhvGcIUxWkrpU4zcQdQQhU9v/HEEWZzaClpziplGjYjeXSf5cUBDmQFvpGDkCiQHR
pnYQWjZJJ1JRs56Ex7Atc8OpVbnmHR74pk0Vql2ItEdIcjwVhSndqZnf0kURjO0ZVVwgFvECtLdV
dQgn8Gid8Exsnp4UjVQ3Kx8Lp7Jug3vaaSDP9SUEeGWpJQeMWio036yNBkFkUnSma5BU+0pSsXwR
g0HWPENMycv2dSTdgZnMdYe+EhJXxGs6VelYMiYHOwt4A9crP08d8jCuUClseNhSSna5AnR5BCD2
noVQKUdXCSdxNwiU37Hhwfhmlpr/pOHFsE660H2XlJkqPwyeERIzkjYRqAtD+BWxZM0/QMk6nPIK
xpgNVwHDBjSPt7LQENyjAttXAZ67UpNvykqdp2Iq6ltBxbbYRouEqdumajXbgj75J/ot+odeNtvv
vdqq9U6CM+QmRwt2xHMrfMqSqvZGHm/A/Bl1sCsUOuzJxUbFVhwqkD2jKpQ3TLUB2mDIYehMtFz9
ijg/jAB/+6YRM/13qYapjrpqn78t5oEojZoHPN54EnvDHzNoDamXvlTmgBpoFCpBzgslmKRnyFHc
pTXNBcBjdP9uNlLU/GYScWARwrnoXcsvghKXSI0Os5aTwS59cOokMEB/bCphSu4Sq+DxzKpskDk+
tXJINGpOcN6IRUoMpScPYjvGP4ZiNl5D8OAAMkNF/NbMFUGRlsK6o44haJtAFukxDDrRxy3Xe+Ub
pzC+BYr/Y/SbtHKUvMTbMyL8c2M2ZRgh81TcxXIJnmmcKXJisOMq9GITl93uBSJRO6ZcB9gIDdo9
oJzQ9GC6Q5dJR374LZdVAWul8AzHeS/uwqbiSpD4t+4buVTuSzLQuesPyvBSybyaHD51+C7nSA3Z
cRLrN30D9svOrSL6OkyUy8hJDdqRHuyBEw64MvQ6gH013FClSjRvJFQx9FoSD2xcDVYjGYWnxBoD
gGwLALHQUBva9lUfYXD9/KWmifR5UJriLhejUdkhEy1ucmFs1S3GtUocoy3aUAU1QUoQKSDyCWl/
SHLqn9JSSQRTZ9oGHaX9brS0jHpDFukNFkgm2YtICo0O8ORT3u6VhPvEJvg1OKZW0yl89OYxGSLU
zBqF9PiRpjKyB/mY6Aa6MjX4XNISZCt4N8LW60sjVTaoBJHSjjulfi5iefg15LxBMHJRcXbjdqoe
DUsS0luAvtFNjLXIHGNYoipqzHwI4DJRYBv4Xs/wkKJMW4qUsY15iN/UUB1+UeNj1DppEsslb5Wa
p1rNSAijbjgTD8B/S9U1N7X6G31wpXYTakX0BdBB2+Jw9WUHZCYSwIyMtLIkTl2CwNoFpNSaW9pp
m2MP0LxzTNJd8w51xDIKT9RaR/kJhMX8HcerBw8/GqrffG2DhFYQr4aCy9gLlPLfYPkensdAGbst
NXmzcC2iYjAWnQA7JPE1ye3AmIUXC0o0aLtM3boLu8QKQYOFJs51UTw2lPEBVomR+F0AHpG7c5Ro
vgc4xAIaRWiauWoDRohK93IB1G6CrFDOzb5yTN4UHQ/bAGlGpc96aovKPM+dMogUK2emSYdytQVp
OxznvplJv81YBpfCSPcQAJruqA9JSUVO00y+RtAjKG5XFDWsP6AAcTKTbCJX3GiYnFpKCPpNgCES
kLG2bcGlIG5OiUHg2FC/hcYxKWfD31XkliNIinBwnUKUKRlSgsv1DbRjJdxMUKmZGzL3CW+TIlOa
U4GRwxlXz4TLed3LFK0Qan3EeRx6L4RB9QCZjESGRcwFgeC44fgOowirQhUjDm0nE+adOiIJnz2s
4ATTAE4MsF1zLL1piZzQP5xDownbap+Mbqb06s9wzrGBQoQSjS0oGTlaKwYDbHcY64c6rdIvABOV
0iOqH7/2QZiFewHHm9pGVCpnI5Bh2BqlkhPZ6nkrUTWUpOOAc/NWxb35CF2wBfgIpSLfS62Zls5Z
kdu72ozk17CQDc2N41Hcz1pQlKfaKurzMOWaCHbDBMFeLK595itJ7ahiByoMj1yg8zrXm295mBLn
xtCCYuQBcfoumXH1jDmghkSPGZBcJU8FAfCb0N1jpubeUeIEjGMZw2g0VO/vgNpavV0gSn/ENFIn
BkfkP9OJke4mmFVHF8AD5UFgPtXLRH9c41YA3qoDmini72DMTWUrCuT4HNIEEk+JqKMeiXERTE8a
FMJPiMfbn1kgNwMOdRJ8hWO3P0/hIrE9l3rwVrXT9DswgNkhgW0l3y0e6drTuVhUIqrYrKCgiQ1w
oRMup8OJp9ithgL3hi4GHD9C7+QHOfr8rSiNaLAlqOG/UsUlRzM07XQsisF6g/sFNA8VY62iCjDH
QJYVwfyZxtn8PSK2YlZSCqatQ/NddeIo1tqlnKf1jhgZ6WsEtyuiPdJMu71Kpo6qZ7T0dDS9BVg0
L+YM8IkosvkBZbtDM0xya4uGPGjcA1UIQRnFQe2ZpQXsmrcFOSUzUOfAoSBb3aE6Jk6uIerirRbk
iA1E0pAWW/zH5FtVYJVx4oAedXKJ6QfwmP0Abhrf09eKUroayZnggQj371vsU+jg5kuEaVHRPcpg
xb+U1G6eNJ06gsrreJsVqfIQp4qan6t46KDasaJ+2slmPz42YdNAgzrXCjRAZdr626lQ4oeuVBoy
T8NE08okzmQb8V0gTZ1lMzE9oiRB9yK1IFwcm0qvXbnl1nhBG43YR2uo832ujnJHO+6gmha5VQ37
oCktfx3SzvMDpflScOBaK2A0iKUp/m4WACe2UGT0/rEnxgHQZfj9wwhu7pdKaMBWSwuZSx6Qa/fV
EDjZBAIGeEMrpt+HevSffDz9n5BCLWnWaRxUDAE+oEcrjvJCPwhIj4z2oJcqGnnI61aytlU6JFRZ
6RDKdiP4zgdilRJR41hugM9rNAcN0lxJTpPSiWgnspwiDM8FUF3fp00GP9Iw7slN421qdAXcxDXw
OzdCXtKkeNDxPAGuUb7KUxV9H02QvU6aGni5dP/VlVOJpn+fxyo4Izx/nFzKrmGyKZRMfxQyGSBP
B2nIfSNIiJpXpt8NNu1voJlKQyyeEiOaXs1Olx51ClqiJ/mzKLihZVGcQBcqiJykznBNU0HJz5LZ
mg8oNxYvotBoAJaKIpAd7CHpQ5Th8lta0oScvuZaeYNPHsAncNxsX9N41XsSvO+tw+cRn3x6ng/z
PBRgREig/mySKHiRyaaBqK3GLKISyxGzZSUTJpCC/YK7BOAGOAAI/Dc/n0LVBZE0U4Y3zHILwp7v
VMDWoREfUX3DOQaSb3cKPGleULfGXRtrwoipTiWN3F8cP9dlEj1ZfmLdUzYk4zL4/iwsCa6xsE1d
oLVljFTc/QnL9obTQKghg7K024JmB5vGKv+7HpKq2DRWFavuBBbCAufVTgd11jO4LsTlhYnFKo08
tQ9Jy6YgOhRPykzjtMSdGkalm/dN0QS143c9uT34m+RbBOzVL0GCFbMhuIxQHyIs2Zh1iTsDeXP9
e6Dh7zaqslZ2+1qkXh6ZdBWw0hxIR2urILX7eRKeaUBkj8cJSnQzmqUnZTSgaqnAXcqkxnDRUNAp
ZBpvktw6t4k/azbBeojT4EsSF0KUhS9DpMxf/KjvJADhS54ZMrjuTY0bpXLmgTyMM6NA4S+8ghMF
N3JG99lUBgLwWcJqe1IM6Ui7WH1nWgGAY0PK8OwD1WgRirLKYcTSU56Xm4lS7zwmg78BKKoGu1Rq
rLOQh7BoWBYV+xulH6hmUA5vXB+z39BiwVu/l2PVEuymRUe5zWuBWLSl7O4RrOYxbYhxUZzlSQIW
AGasoYnGF6l30SPXedUYTqVbi6OkOuZMC7Qzil331iuDMHhDV0vxxgqthDsVWjqeFgDUGfhcEMSu
REow+jkGJGa8bhak3skKGuBxzKYEyIVVydEB/jErOw59ZN5rUZJWrtLPKW1aBRi7Ey0/FLU7+hRY
jErJfkpJLjWbKZz90Z1GUlabIMQxdiVWsXZnjDi+RUyVioVNS0EiKyT7D1Fl4EtUSF8IAD17nJCJ
u/orzUfE1CP6Ph6KdoLhZZEBOCKI0D6DmVUpQhaNfqw06s6OMk8l0GKzjOFiVH0J5C2WyxYopNxJ
vgTkZSSTChJvAJbtpvQP/Sz8cvpSpFJ8UkGliwtgkNwx2ViDQLQof5t+T/BHXpdcIdlDPK5Yo2DT
Gqn4isc3tA4hSo4L2tfmSSqVStr6qjm/BsIgHmkx7cUbmsmUn4MmKUtyJgWeiZZQsCcxHM7UR8X8
RHOBIoHhV7qQMjsCBw4gIG6UMcbiOUT0IHEKVWTDelHUnrqmpqxcdTrl3URsrP0kBO2wHdjvx5kX
fNypZDP2MdmTc6v05JDgOOtuAUTwShagT+7wDnguUrEpentuSGJszaiqSWDJdBM8kpNMcUGKXgYv
lSfmWc8KwLA8N8GpSkES2z2r/A2Een9aAj2gOGJKP5ggFM09fZL+j6Qkg+z0ykiEoY5mCkwESZUX
K5y4zEEZTgb4rJR0RRZDrOvBhqf+SEm2wQwrl+FTqOYtka9oVS/wDOkpSbY8/RFIVQ0Kwk9IKdHN
nZZg0vPySSpAAGBkwV+oGpzHdtQgSO5yi6dXa9LnHj9eAQsykKrVQOHgNoKTVtMHNaKXwaEKpX/X
zNo48wY1yqbwA+rcHN3aE9ugxsWvS6V0Fus8beSY5I4Xjy1pbM2cAUaGZnZaMKiTG47VeMRzyRt9
F1DRnrxQlcwKarlKODY9r+YuKQplb5ITkW0TgnlC+GIspVNDM+DP2hfnkx6ZaWsPACu6XTuTf7un
98yH21QwCtYmVLXCQ8WrNW7nVk/Lr8QFwlfBIjFKGagUwefrMV5uO5TSS5rPqogPSHj0wwriXrAJ
v8Ao+hJNU9uyAjX+zUAx1KLkYuUaRkIhNQbONiAJDwAomr6ALu3R27BoXdooJb08dtFN6NB+3nG9
cAn8SW6AeADUn9A1iJCckYVcNXen0qRZFcAfCsKq/Cp0hW93SdVtjWQY7wUhhexV8AO2ru3cNOmk
7efDrxu+l+HRaaUd34TGlirYx15reljrFthKZtN6RTiUAmXudiIoQYXuzvJEjcKyZ00NbuoxBRb8
+eBrVTHE5RhdFkWqjoq+8Kd8HB2dMF2jdJfbic+T69WSz0XKkAT0EqKKCFgTWbSAzmzq5xERFT2i
XpKDNsGJIeFd6e3zlU+07j1ff6IVxQqAZ7+qM7YjKFTsMCVMNw4s2cFV+lrhCmN4qIXXdKN5aTto
8HuZ0zbPyQDIQwA0fCLlAJ7EurJSawqA94+FgOHCeispfzGLVSMWulMJifMsIN1K71wAsCMlG5k0
hV64n6/CmhtiGW1h+DAWdlMwMSualHJQcyTeQYIABza/q5GhAI+jXQq3cNTG74j8yldIdC4dQyj3
JF1bzqCkragvAEg2RdJQh6cdUL7XgZng5kpgcVtx3IOes7ZlTu92oej/Jv+wyBvqII315QQyvrQ6
gWZBByL4F8p9EOHRckX6Nyq/ZCpvwZ5MEKXtz5f274l+HG91viZdoDGlLGk8zMVhIVWdjhPj3oDH
UMCKV61bmVX1YGlpsPl85L9PNiNDPqNBamygR7V8sj+oHZpJK6RI5WSjkCQeArCtPLxl8Y9cLe/r
iUggx4aODJI4H0dh6EixKm60MkjtQVugb2YmHSjKD48GeOsr5+bvewH7NuaD6jEFQXbz43CmavlW
JnBS65bXrCU17JBx/EZzjbT7fPn+vhMqPBsGSuSUe+D3XZb3j+Wjlauux4i3wa/kao8HQy8W7cOR
A8CTruSadO4VyfWLIyoQMdEBT2vCmr1QIsKuso47X4bC8MOfSHRZbbxkEuswuYet0bzCM3LphCCd
YNIIYUL/tGYXH1CEUKncYo3rjnjFmsumdEuj6fP/4SgiQQQnvKSq7NpqLSPA5HgUrOVcGRVY59YC
czRWV0a5tH7QlUuAp1BBARP/cccGA5xuEjJKC0JAp7XQmndxKNfeSI6VCj65sM+PyKXDaIkW6AHc
MqzZ6obpRa0Fk7kcEam3zkMOMYgzBoEheF2KU3PFkqxJipabZimGyCqqsEasZUoKq0vxgek8rqUg
e4so6IEPTYCuzOWt2eSLHLHQ9l8/n+IF88XDAAmZhK1E+E3+uKazb86KBkjUhlOAjk7J8LfNRL5V
yeJNlfomWQhF3aoKgMcr072wm5DAUm2Gkwnjoq4clV6OitCsuOmN35kvMo3XMW+x1O8QK+s2Af3R
3udTvXAbFocMaRZF4klam5ZmsFowdim1LOChrgaz5aYTlGuK5Bd20ZBhdNMlWIqgfl5NC7qaIM6X
O+fLiTSCek+aeKs0jSRupHaJJaSGlqhQ6mLryvwujsxDQAsbYoHwpX/cSh/c/9hmaCQUSS8+022V
kN9J/Og0oYzxHdMO1nWgk9O/Ykgv3BKGE3Eu4LoG3rZ8rj8MaU3Hu0GDKeualOOhycXegwhWOFsk
UK4YtAtThP1PQb+Em7IohX8cqkpFeR60jCnS+ucKNciyUavpu42oH51LUMrPiWRdoyu+MEFroYZH
PkgjgSKutpR+aSiYe+5IxN65Yg0aic4WfxuINCn88xm1gHxYiGygegMH5scJxvSck05igj58QK7V
AmMaKu0a3dvfN2ERXBDRWNUgfNPXjIBibyLiUSEDI8AfcEqGBDhfGPdXPLELoyzUePyD8YRBf2U9
O9pVslyzqEUbQERLKdcA64T6lVN/YRTkDKGWh0JRFiE/+7hioxj2I947GAswI9mphluncItaaMMr
x/zSQDiUkNmLvHGchI8DUVBSg5z0qT0PEJNGmVw74BWvEA7/bRTfFUWhy0IdHu9nNRsZf2UYc3Kc
TDc5YDujyYsa4B/lSNO/R4N1Ob3865GDixetRhDq2qKssjIbEahu0gc4zIpSErGFZrkpp3F0Px/l
wsQME7OoirxtOmHex9UboG8N6qQiErcqKoZpaNyiJdNsTKMLnXIMrmnzXB6PCAAdU9y7NSl+L4ud
YZDWAYEgNJT/UBOluOoHNNrEYlycu7FWfnw+xQsHhCmiYsYjA+X/X5E39Pg0rbCQU5hHNO4WFBeK
dv738w4lD3kxTVmsrrXiGbYanRZ3eg7sLhX9e3Ok36mJk+mKeOXfbgGZKI2XxOCppCN+dXd9PYRt
amHPVFC2A6gNKQtNM8MjiH1raw0mLbhJMFLBa9ps+/kyXtg5vC3oAjWkCiVSKR9PSh+JUVWhV2IX
uho80wGkPdOZpzabtIC1w9YTEEWbz4f8+1lBl4KlXAo5PJ7rNzsc5NwaENG2fSWftxqgrNdUoCB5
K8hE5/c+DbySXVQh6dzPB75wZExYPU0uoMn9W1PNInuJ/wrdoN2HrXAXa2pmN2U5/LMby/QsaC9l
+q1g/F69X0U50spvgvuyUjPf0tbow/Em5AZXIU0z7coBvXR0eJpJBi4rCmbu4/51CopYwFQJS80x
2kLtBbQujQRI6X0jPkJHOB01cnZbBd/66d+X02AZERsxOT7acrT+8ESMiNR1oGuA/8Ey3UtQPnkF
lIpXQtRLB9SQCYlxITUi1ZXLDOVTqUA4DzBZTwy7Aa/wqoyQegK/rXa0iTS7z2f1t/uBXSaShueW
qAdT/XFWM2wqBR2CdPdkoQY0Ug0oSepUZ4F6QZR15UhenB2R/uKB8P/mKt6HnQpoKCwNsLj49BGg
DkzRpCmsMd0lmSY2DzPdP9eyYRcGXYRSiH1YUd7x1eswy0CVy5lemwnVNupUtHFNYOELuG2CLHP/
eT2BJkBXSqzK06CsDEw2JHTaQq1DW1RLg5ETzWOVPtP/ZVQjXeLTIF+L7N61UT7mhBfZFKIrk3XF
hVht4ZhZYaBTnrAt7l7mRX0rHocRFjEravOdb1I+kqKq2YagI9EBFChR2cFkUBTM4Mm7cn4vGB0L
8hPsuqJj4Nc+ZjiAzkQhqgBfUwceYrrA+ALY4j9f5ctz/mOY5Vj/cRljvU170UcBx5/nUbfrbiHY
Qi5S1ZxMsdoTp1nYiwM1NjOFtbZMKUdDXm6izBOLV7SqLp0vdvw/cQXMw+rKFhDK+YbKlAPw444K
YvWXUlcJsDAxOPQNcdrnk7+0xCTAeVB4Phdht49zV/UZfQqoGW1DUyq41+giMqZsuDKrC4YBt41y
CAT5Cnu5zPqPFQYdrKZjR7AAjV714scBtcRKDt4Q377mD1ycEIHXwlIOvldcLSAMyYAEJLyOGiFx
169BBVKsCa94HRdHobEEw0P+AyP+cUL0NvmljHQqUsFBZG6gKlI7l3CLLujP9+fSyiHhw/tK8p0E
xMqXr/HwTRpbGUhoxY0AOt01it44l3QNP/4vQ0H+bC3eNTrgH+eUNWPTWgKbVI5teTL9NqTKaQLl
BVE0xF/+h8FQvCINh58trUNxKG1CGKLxenuKMJuuaxG/BCXu9m2abT4f6tJe4afxCkLJzDO/mhc4
JlVvMtI3iqJlZ+gszDvd7M0rtmr5KWvDCVGysaSIeCHWfMx52utTNHPu8gbspN2BF91jHIevIVmq
TdnR8fP5tC6dDBJ+wBRBLFHHWj1/SkvjeKZTPoNTK3fimRa5OkYoDOc+vLJZf8+NlInKoeDhI52x
ntugSlbagKteOqrrbehX58KsD8Dl9J1YR/2ViV0YzYR7GQkFdF8WyNnHczh0ioDiOCV2bRD0Q5BZ
whPyTrTvSN18D02ff8Xp/Pt8kF2XEM/Bj5Dpdl3d5UjUAe0LBY3t1NlfSmmeyLvJw8Pn23VxFJQO
ucbkM6h7fpyVIPT6OMPQBKoNFla1D+o7YJzXdJUurN3iC1FsIUIg8bz8/R+GlpQ9HVIm2Pq8n/p7
SfIX2ASdvwc1G/RvcuWnv/95WhxBMk0yjPVUeVbTUvS0joKQuACWMTz2TP4Z5cY/6lSTXSAoUDFL
GHQej7VfKQsQTuRzT4xXKDDpNvDHkGFWcwc4Bk1qInt25Tb/vVvYdQ0JTgJLXMx1UbDqS7pwegtM
X1p1t8Yc+0exG5Thn607bRWigXq5gXWXzZV1NzMwP4BAEtgx2sLLkuzXvMDNaj2+JoX114R0RSIM
N0TiZBkF89Wlgu23FjqRZkSpmqKXrBBKL2nDf87RMwrxKe7EIpjAhD4eP8CgIL4NKIfrZFAqO8lN
6HCGaUiUY9+VQPfixgJIR688lx+2y+pqrezSPBezQViOBaHq+PETpIQ7S9MvCKY6BS8T1Up4q0Za
9q/vP8/JorPFw8zLjGn8OIwIRXynLrk8WsNM11KGXzlA493nd2vxtT88KaQ9F8mQpR5uLf/9OEgd
5U3dNvprR59wWQhnPdplorEpJNlG9QYHh8YvNBuunMm/UgzLqDQckdtVF9Kg1R6CJ4Sxd9Rfx+5g
heZt1nty4TupHrvz/Pz5BNdDkUAWqUAglEPalS7olfGI4JaYgYfSGayPwR2MJ77TDVl/I8C57pmZ
D6CM19T9fND1CXkflDo/dU0ZF2Od34thHtKGYgxtODySMz0CqTebk3lllPXr/N8oJj6voizieqv7
RiE6gBKYqYW0Og0AS4QlHwuTkkNv+TXQxIXBFsEQetGoeiOTsbL6dVEgVaYtiMTQZ6yhNB940Hgx
x9b/x4PPvD4MtTr4mu77xlwxFP2JA40Mmb+FYOVfXbZlFNI/6GOQXMOSrOxi10kh6HsYGjEy2nag
ckzBbTY2/3oSqNDSCYGdIuVEkuTj/aLrYI41nQZFPypLotgmhGUx/VfLS/nnwyirW0xAAi/ASPAI
Kahvw531IibSy+cz+fsAkI6AntWE2oWkkrHalTEVWjmYoVNDuEj/KY1wOqQ06S7cEsY1uaT3o/un
WcLBYDBSBJRMKDKtVeoGeBLUqaeURSUdJhl8RoGGbaO5rYWsugOAW2xavet2EMDKzhjF8h6m3PSK
bfzrFhMjo3sigeAylz7O1YyzCpb1LDSerYgugAqqRWfUk2ve1MVBQHmwppRtdHE9CNQvUAkHL8lU
ZZanVIp2yNGrs7b/tHsLKkYlEKKOwkBooKxsRZemoxXq42AjiBeCXi7NL3Cn0EaqxuGVGG81o/+G
wstFrpU6NpKGH4+84htRkuPc2npGA3jDBN0uFaRrRkL8OA5FXSpcLJuqsEG8kusKA38kCVIonW/2
p81p5242tr25OW42rrs5Ovz+6PL/ruvYO37lHm82e3vP1xyP/Pbguvzdzj3wd96BX/LVm/3+5O74
2yPfvOdLHWfPT9tsbX4kP375kk3B9++fNqf9np9m8+Nsb/nrzX7jvPIlfATbWf6EX/Mbz7adnbNj
XL6Wn3i/PfHjb1yXH/XKn+w92/P4ic/u0d7vn+y95/A9nuc5nuM4y5d5fD8/b/lhzi2/ODITPtHD
Mvx25xy+eoflS73D3vacO8fl18x6ty2YvMOn23i7W8fZ7I+b5YPy2bZ854Pzxk/d8aWHu8fd7nFZ
JhZq+W73eMzsZdhHhz/+/Ay+Jy7//1b/tWPrak0W140KdOl83Jxe95snJuU5b87u4DxeGek92fPZ
SCvj3jZ1KrecjY17fv5+CuyT7b3cOaJ9ZRxluTafjbPyLpqqKelhZhy26Hn/8MA+O6w3W7K7Obo3
jnOl5L/KI/69hKuI3JfaKoZN/Xx0X584LezT53sEyuXKlJZr90d4B0abHiQYko7nm83NcqA3x/d/
+PfpdcPdOHFWj6/HzevxVNlcnOPrK3tp3245WPuH7X673Xrb7a19xwk7ODc7jvPL7e37cby1nbsd
+83N41q4zvnGsbmf3uHs3Nxw+g67Kyb86kFY+eqqiKxlzHq5z+4T94YVu3aq3939z87Ayt5Bt0Mj
I0PcbF5Pgce15LqflgvPsj3wn7295VfLrQ5sZnj4vYPP0/7t7na734N9frx2RN7L4p99oPWT0ppK
nC2H8rR/Om2c37t9ZG+2m2XRjxtsnPt4XMwkG8NGeDY20Fl+6542T+7T/uHoPhfYtq39fPN9ww9g
KqetvX2671k+FyvysN9y7rwD57y0vbu32D48stWuK9vumQPxatlfvDssyca1d653xg4djouB+fyo
vgfIn81z5VslhTAqEicVg320n7G5vc3nftlu7If/LDPTw4jeOO7Nhg/hYXc//wTKux/y2UdYOV4z
9IbTsCz1M+b9yCocF7t2fHRPrnOz32Otd6/cFow1Fp9XYut5FeZ1s2HNeXp2yyvgPrM5m1d3fzph
sDk3p4fAtr9xijbsCa+Ed+AWPmO1D/a7Ldtv96f9w699YP96WH7o96fTa2Q/zfb3wN5j7LBDpwd+
++sXpxGbv3PuHrGx/Pu8e/Qed78dTP7u0X7iFRltO7C3XNVvt3d33+4OO+/L/rD7+XjmpXDOPAeO
5z269tstD9HufOM+ckVt73C4xWYfdiy9y6q+LzMz/81y87gyIm/L7si7fLxxdt4dV/39C78+8seL
UXh0b87PzxxE5+eVHfnceuG5fbReSCsVgsETwyt5w/84u9ujy5PH1bcd9/DfI+dcOQfI1X1qNBG0
+zhs0htGXzAsY7IcxxP3n6u2jLq83pXNLbK/L2895pJ7sbf5QqzD5mF5ldloNp5fPfANe/sOh2DD
r5bv3e+3d/x798iiuQfn/O7YsKyb5dXkRt1xc/fv7sLucOBCLkd9s5zB02Yxp6G94wix/FjrjYs9
vlm20d09H/F03N3J5Xs+34Dldfj/C6G/O3/Act59TNTJ1yDRuShg+MxDmqBDFNJqyGpuFXG+BqZa
d1b8NwzIj0UXmSqCttpmKA17sE0CHY69Vu/isZpuIfjt7rQu0LYhdQya7kcNjgxa64cEfTs4bLpg
r0Gp5+BpX4u/VrHR+8fRgWkskRF5yr/KxGYuw24Mi1cxjandqEl6M8I0tYmgHTh+vsDvkP31CtPB
IOPPg6skZfnxqKlqhirHhHsdxvVTR981rKbKdvaTHWoSO62oX7toeO0klA1V/zHXuucRdOBEMq5q
kz2SQdfKR4uZXX0g8ismeRZLpsNhDeSm+xXCFBP1IlGqLeVXBjV/csgbEGj30JrnySaJ5kx+gK43
+jFHCIVcAZJfWHxd1xURFDlYVniRPy6IX89yBzN7b4PaR15BLwqX1q7SrcI4vXLRL5zuD0OtvIlK
muRwWo5d2OrCPuFA3JIj7K74YJdHsQidaDJYUhQfJ1TDOOLnKXeom4NwI1ujsCllaEA/P0gXRyHb
LQHPAiCir86RhQBWCisu56iI41cIa5o7oRf0h89HuXQ4QOFyJShbgatbOUeAYYOyzyC8SSIp3vYZ
7jLNulLgBWrQ3oolhFtyV5YHpY/7L/8+tClzIMByy39fFFhvcmnIYH1QqJkeR0kb3pCsEvaw8Gj3
GYS/sNrq+j0h+bW2jb+Xlp5G0uAgyclxYhI+bqAwALsR6v9j77yW61ayNP0qFeceangz0VURA7cN
vRd1g6AkCt57vM48yrzYfOA5VUVuMrhHPTF3HR19cUqikkgkMleu9a//S7BWM9X6LEmLchtZ7TEl
zPupNVFn8epEUyTvfiijiMR60MUqn20cE65FXXsaVPM2WPT9gLkedvrd1lCbI8HlGjq+/dYpFMsY
OVH9lumeOggtaQ0fqYYUM6Yg+Eh9tSqYLdtKUmLdwf2/irDTbkO0MbinJ/efv863J/t6spgS6QS0
pqhikDsfDI2wmT7/lKFNnV45ZQoSr6yi2gNDSR9q1xwrCH0wvYynolChXYy+ooOVO0tLoIYyVoXw
KVJnKkp9a+W94E5VWm3x4bjFh7nagoo4hmd+v5+tci0k5HT9sHoOhQwRKGh8a7C/xm9ScFKxFNxU
bS2/wv7U/XxOPxyKcgoeHVhNc2q/Xai4PI5GLlQYnGXIJp0I66n0Iq4G7Gu71Yft89HefRYQkdG6
6iqrdpVSHhzawoSzjanRH6tNOKsJDe6jVQrW9vNR3q2TtY+QIVZxhgawfn2vr+6vVsAlesEhFBvj
3Gw9wvOkcDM90n7SuW/iVFslqv/5kO+m8WDIg2lUMuwZTHhTDkYclSup6XNiSJ2b19lw5OHeTeFL
kyQKVAIsZIX6wdEQLXMkYlgZO+Fc9zuc5HKHzu3iyLJ4PwoVJ0SSSNA4VSHrvJ1CPN+HxKjxkLHS
VvPqaFjw09SXzeeztv4rr/cSwhc+LD4tFrls4hP/dhT65iWInAiR+yAQrydrAGkZ9rtZMQYbPOR0
PZTzkaThuyGZMVLKa1Pd2lN3mI3PJEOZlJY217htJHeCLqM5VtkJlxK+lxeW2a1uwnPnff6g6+t/
86CkzInU1q4QBiUt+fZBs2nsBzEF09n5sd07o1dulDPZjY4Mc5Ab0tkz3o5zcOwQMPZ6nTFO5X67
L1zIaPbP/eXT5w/zkin+7GmUt08z6W2ELwOjyBv0njakNU86x4TPhU7naB6iKPuksffAjez54fOx
D8sC755wXbivv+0mzdRmBZ4KW9UZHVoU7R/GmbH/3aP1cCbXD/7VOFNW4NZVMI56FWxqTI/uaTfb
B0de2OEJczjKwQmDWVKSCevTLD7kNgdbZ6dwqiPf8rur0uEo6zfx6lmUuJHUZH1fZ7X3PXVun7XN
0/3NMa65tL72z5bFwbZLm1k2SzHD1B5dQQ7uUPY9VugXi2Pc4a6+O7IS1rX82XAHW64FT5ztg+FG
5zuW/PaPwt7/cm7ujwzzwYbx+tM9LJvkbdEaGLWvT4U/qUMZz4Ho6Jiu7j5tHlv3DifHYy/syHZx
2J5O9q6yonXMweVuxwcWew+L/ePuPLIvW/eJa4Ed2cmRg+XY+ztsfVSwUJOz9f3NzvfFFzfwSr3W
j87jXWBnm94+MrFvE+fv9ir5YBdJVRwuMH9YHzJycv5PtfFjJ0N/bP2vn+onC+VQTK0KgCIjNGW2
VABeGQIaVcum3w+pceyZjq2Vg03DNJLWLNYPzdS+9sE2hmRRyaBoixSjuGNSwIPM4/sJPNg8ElOQ
Nexg/5zA7AKKlmv4EHqdu9iNXRLLMxuxaP869pQHGfX3Ax/sJ2OYQ3qqGVi5kfftfXle75XvwSWF
YKAo1dN8W+zjC+VSuz2yYo5N78EGE3ZTrJfrilFYM/hisT6HLVGeE9iGU3mFF7qmYzr6kU36Xb7l
YP+UD3aaWS7SrF0/DKRhfryV3NvcIbca2BXTW/qyffQc/2gDQKpFj+XqZUD789sdu03NvBDXJVt7
kDD5PhTXInJQHeskdwAsX7WX8EY2zUY9tXZHZvmjffX12AezjNvfnCFdIVZxR0+/z/zIH/3ZTf12
J2+Ppc0+eqUoPZCT0O6AXPHgQpCAEUnmpmrtBjaPKOGNgnmoOj/3ReMmy9Xnj3a4Eay1M/qZZLSR
9GAiJ307q3oXy0GUqYsjKJ3i414J80JqYgi483JkC1cP9hyGovEGCSYd4qaBa+nboTJT1id5gGsa
4CF0UlpFQbuWkh3ZQw9nbx1FRVvEbWD1MjlMrajSDJapxYyywzPlAktwY98MWeuIs5xfJFWe39Fo
Ll3+9iySxOFaRdCOPE1f18+raKLExqppK0ja4MArD9d89lS1y6+ACWXH1uK6hb3eunlA7nDkbuiT
1GiOP/gOYCU2i2UIs2MUQ2E5OJO1d1jz4nDZaKWS3mbS0GHHnxvVaKM5aAUb5+r8Mkvm4F7riq7E
3mkYhl2d6/IVOt8aAmQTV6ZdiVAtP5+Xd8E3ajhUS8gQEJpbCqqitxOjgjgrOsMAMS4NA0Q4IQtn
dkOIApE7tXpAD4uuDVPiw58fnho0YT/C1gpNV0K3tfhJpejH/IcO48v1V1JYHwiPMOKHMvn2VxKw
0IxFqZocAFgpGAhFtkGF5Y9IMjT8ZKvB3M+VzLEbD9ORXfP9x6bw0mgcICVMkv6lyPxqmeCzL4wz
zbtO05nfamS1dx3WkBf4oR/r3/lgpLXRWUcgSVYBlfXbhwzbFUhsyQtmx4mOyJVWdLecE7zcURA9
f/6S33/XZDFJe2HqRCuteCiWDA1xykuMRh0Do0Kvaybwm3V45I767pLDa8PzQqFZBmkfR8D6xK/m
LqQ+oSRLPziBEAX2BO/dTvJQsVlQ+T7ul9IzsiDzZDFRz9BZZs9aPktHdrD3nx6/A4rotZmcBoDD
ZNu8DGNY1nxdJqQN3QvLQLhRU5FuDavDqXAHXAKjvd+e3XUfo/8aEbZEsv7tc+dalCtlFmCD1Jb4
E85q6ue5oWx/fxTaztZ6AWpQfEzejhKOA+WpORkw4YO2jk8lDIhyPiYAfT9/qqjwIBKJtVWhdPDp
pbOSGh2SXSceq+IsU1vJjQW8AUe83d28nwL/d59qVdPS60IRhJWjHqwZeRbbbJE76D1LHO6TUlh2
AcS8I5eE9xuKKWs4avBQVN3etYPgyUJVbzZbxxDiwhVF3AkzEDpb0dQEtLTaiG//1A67QGj/Esv/
x4/pf4TP5eWf2377j//kv3+UWHGugv6D//zHWfyj4d3/6v5z/bF//bW3P/SPi+G56frm+W9nT1X7
N78vfj51cVkc/sybf4KR/vpN3Kfu6c1/eEUXd/NV/9zM189tn3Uvw/E7r3/z//YP//b88q/cztXz
3/94+pkzO3HbNfGP7o+//mj38+9/kBBjxv/j9QB//en5U84P/s/sKSyf2vc/8vzUdn//Q1C0L2uu
elVo4jpEkwmJpvH5zz8yv8gKMQIj4Ayh0335x9+Ksukifsz8QvWH7YzsFLY35P04Z/nCXv5MEr+o
KKfXtjos/NiPzD/++eu9eWf/fod/K/r8soyhyvJALzm9V0c6JyN7yrqvYOuh0ZVw8I03oQAzKQTK
nkijullr9eNNJ5WgpXJqtV8B0GtsrIM5yefYbKaSjZ0JJVxAaHKwWaZFh18yF62JdV0TA+IwUP+L
gF7l7nlO2+xGLyj63USDGX8juS0KvoAb0w1Eq+k6hGuR4YibYIuZV1V6grc2bctKVkYltp+xanhN
W2bJRsR2GJ98PSxpOO3U637uDUyR8YdnpddDGz9YuVQZfhGJ4KUBHpFElFVBVFy1CpcYfITROxy2
DJYa1v08cBh5oQ5Q5pYG1/zaSAKIGKOQhCfdgBOaLUjZcEUuu8sc6seGvMMIsSnOtRQwnU3MYfyq
o3oSXE2y8lPaWFvJTiN5fKwwuUy3YjUHsGtS0M+23LQIwQsktWfDMo3PgtREIcCiuS48uUnKxsd/
1bqJ6FZYaSLYGtHuEsMpxSexXpyq19XYLaohfZiq1sy2S6+Osj8GI1fYKk8z2xAj9uaUahbNFoM8
Oyo0ukc8bjvJj2FVkQsMJREL6L5QCjeqMJt2E9NKzwfcmb9xeCmDi/OjKmDLU0anvbAy6/BMnnSn
xlX0RuvUPPYKrUM7X3bDwD1HrupfvYndLmGgigZ3zKGq+RjOhu3dAqxS90ZdTM6aRk0Smx7bvneh
XgGLx2gu+w5sJ3ss5bC6CRGCP+Xwqkx7beC8qCkh0A9Trr9BJJWVsg2syjqvKfFS5OFfUD0D22zr
rCeBBqIU8fsvhXrFr8iaRME26ya5Koa21/x6ENrGgU+QpmejJLaaj085/2qftWkPJQSsDoTTasZX
Fpv1fQ7KLvfKQjPAnxWmcIPdQkykpI3jV9Mal3nXlUsN5cgMOWMJB+QUlGEeTk6uY3kFjM4slv00
LkO9zUjGLrhwqcJDZkh947T039ROTCsOZrtjE18tRjN6SwjNxi4AZv80kkEn5IPoK5/IjTSJYGVp
j7TZU7Tbjr4aXGQh/dJDhnUgfOG6xElYN5LeE/kaAMhEmpJtubh2AGkDASOsSijr3sl6IZWcsV09
kyetb61tLDW5ttHr0CR5WmvpQ0fhDkB7bFYKfC0BL91Xu+Ff283r7eUgFGRzeatQXw/lV4HT/1+F
+npWvhrs/0mh/t+n4qtT8aUV75ND8UdDFP/n+boeoi9//a8DUde/6Gi1XtzcVMyQXh2IhvIFTYJI
oZBLOp1Bq/zhnwei8QXzt7VjCO0Fxi/E0K8OROkLDbicYiiPMFtZPV1/40D8s8vk1YGo0AtKKEWu
R6JTiCaRg2UUTvSzWWMoYluz8vPEGedq9uJCe8PPSzmB3KpSKydI4vjMwjJ/Xw5Wd5laaf01qHPj
oloAYFeYud2oFk0tELjHzJ7wBo7dZepb0VnYd33QdiutBNfsQhG6K82adK8C86tuJGNw8U7ftVHH
1lEKQv3ATaf6apVGSP1UgR3vSFkOZCdTs58v5L0pUrvzbhTCBvMEKdobCIw2Cxazl5kxL4kzVlh3
q4BAsXhcRRalttAUoBPXZ+NiOlzuE0/O+nlTdQumRLik7Eu1H5CFpIN8OiZ9czXGc+QUWZLuwQPq
v/4k94FLty6SVEs3bcYBZ8u1nJ0ms6DuMqFG5CWNdwRDItUbJQ8e5IrjvOn1cG8khgVZsrmNuyT2
8DOH3gQpXIKntxWWJb5csPvYVwA4rus0uwyjNvUq0Ffn1RDLZyqkuYegXootxGUDW+6VAjiJSnjf
agXl5hm5mmvonbDpcBq/rTqQNlDIzXu0apW74KXtqWqZbgEq1N5UCtzoODwCj+RGaFISR8hR9GVI
bQsLeSfuo/msgprnGWaZOPU8LLu+CC0vx2t6V0fS9TBne4yBHjoLtpeSXCYm8VCIo7Qjp1VPuruT
iJJWzMasmQ6JpGSzGj/gtZ7R6h9O1eTzKmV7EZVsH3ZFdEJ79wrYwXHAkuPal+tFdNVUr+EF6K3f
datPoEnuDD87jisOkF0E8eY7eKreg9GkiY4SJbiKzxN2/eoEClSvQSVDsrqWilixTbW0p1xzmhB0
JD3E9fXciKG/pOJ0LSyBsR0NQNiAJBIn1bMEI3Nz8BBY6FeMUF4LvTy5aSuFgMqiwcu7Kt8mHFIg
w4fSHVhc3VU+aaPp410HXojgSIfiFmWD5gO8wRUKYH2XfMu1zmpVbxhHK9bOw1amtG2HDbTYbV4b
tNLDXbFSRfXTGt8FlIwyqFHBVZc6KqWzSsK1Gq6RXChA623KUOnYXc/ARZb4RIeilEqXiR4Xu5GT
z1XatHSrpsayDD3cs0lrqquGqepDaI9Pwnkof+rRUt8FuT65YjrPuwbU3tc8CWGTj5poXQ4a0V3b
MFkRdj5g6KOo9XrTLK+RbFT+n/Defg6UrQSo9ZRGn5SgTqqFRwiV/UlIHwRIV4W02CRn58hN0scs
MKwNnsTV90KurA2O9MbZAp9PdDR43JsILtv1MoX1YGvwLuj/rNvwdhjV/ERfGkv2h8hkkxrXfjPw
6boMPlwpPdCG+jlQzOiGene9bfXG4vEr/LJCoA6AoAvBzQqz8JZE1fbJMOtbWQi6yzEw8NcJrVvF
bOpTOaIshHiUxi47aHo84sUsvcbAsoOVqAHAMjv5J/jG+f5PUDDE2vqUC/jVUiiRl/d8MAQr8g1d
kETa7WKcGr1YejGWiJei0isPRrngTpSJ4IMxutLGvQSeDJ9ppQKCXOAY8StCMneLs0d4McrZojht
UsQPWDi2l9Fo9ZOtdpJxI6px5ILnbNi4wkq7L6JyUzY1ND7AdflGhpLsYgWJR1YkJNYG8seCnQ8J
DnzsoZzDf0t0wSshk5zTQBKxY2bp1dSR/xYB/1JjDGegQpjiIvUo1AiXEZgXF/XQy6Wr1uBOYkTI
oQ1iLv4G87bGKaHAVyYsY9hu4bRgG5Tp/HfSqbdy0FpPOVm+wCdr3Z2JwazdYI9JMWMRxUsL9tPN
ElnKPh5i9WlsLAkAo6mdTW0mA+qcjQXiTae4k1FwFRH5dfCDqIZLLPdlT0/i9AwbT+FrTEWq3sST
YJyPijb7qjINO/YiEt8tdyjfwC4NiHiNUNSctBPCwOBHCUhnM82WWLv8quByoz7OE+hflbITAZm5
akYmD1nFYLey8V3UO3ND1ys09CmOOv7KEMNXx8bdhWyLza5eRi6We9U2EbTRpVGx+6GPfXgqcVra
U62Y5wUW8NCTcHs4h26y7MGvjleGlSIKgaZExTNIOqcMFMlGoJhfC5bUelMshr3dxHG/6+RUuOwk
kwRSIyvVM65f5XZqo/kxEJv8rFY4pZ1qDCHKFVpx1s3F6HdpFSeOlZv6hAN9190N2RJHtoYN2m6M
2uwhwJ3P0TopheMrGNpmNov4el5K8XLQjWpDp2rqmYLenLP1VCdilU2uwG3XFgGHtIJLK/9i/LC4
g+m7JtLNp8joOeCjQDwfdYNZ5eYGeQnBaeF2Qqs+9aXSb5ARVwAPjfAcQqlwps1W44hV1QG8pWDx
E2DxdK/yUW+iiEONHLIRPI5pG2DAsJz1lQ49KC8cfLCdPKhhash5mzuooPa1KF9YqWa51Tg9cj9p
9+A1lHvDGrAc6ltTesDMOIKv3SVfxakSvxeTKntA2fo7dr36PI0Dc1dxW7+Ua6wlItAnjmTkd5Ke
nNdSFbothL+TShPTs7ypOr+NIYEXwk28Yo47HWMlP4uK/So6DWJdOutnuXMnue98NVS566+dv26i
B+2JGOn5JjTqemNoILrzdBLP2lHjRlrnpVvHpr7jGxYxwpOjbSI2+j5WQZKkuFM9kPuTnAYjbSiL
0nyKGUG5B4uDMyA2/psJsPo2FoXAD7DYu4FZYXkcU5Yz68pyifv8fFElVvRAH3V1/gKqlpIFMjEe
KBspjRI/L6TZHfUg9fsk0PczWYsLNJHxuQaUHC+f3uc7a3pAo/CDJOU2ViSvJjyYzZSu8yI6K7ti
b+aRF6eLrwW1O4zmtsCJOhIHe2i+VcqzlHb6BUUAsG29DC0OYmo5bhZDh7MW50pwJYlp+ICD7WY2
5tYdJfm5R5j+WGKffx7oE+GOtAxrPsAoBXEUTv8EZOcsvMlt8KVZnDx7tozaelYohDmS2nGrLcSO
Hwgb8byDJQmAWgY+TLL0VK5avsu+bm4zCkzuaIYRV9El0kH/BEH0NAzVssu1UoNCw5fo9jO8LIgK
D9D7AlctAfbVcj/6oZjgrJVMkUCoiky+WiTJk8FPfhfx4Hfo4609dI4jcKNY9NkCIBC1k3wZGrFf
ytBhgomzl8Jk+hXcaOcJIbgsmJbxngB1/Db24uA3ZS87GppbD1Rx8bMTYQDGebecF+GgAw0FqyCl
ue4JY6u4ERp8V5jnijAubq2zJl1CvxPz8soUTaLXIUk3WWDFe8DH7faF/Q3Aed40LNcdhi6EhRg/
xfgX7MGbKY4epro7Kb2+0WdF2IvYlfJXwLAMiTq6/STJbpzHIWjdEA9pSPEndSl9xRvmFsLdg7CW
OyGmEmdWqQzhSjhR+lG3JX2+CpRxJXRhUjs1EDBfIOO1IM3XbR1CuOsoZWERL3jjUJKbF6r7Beyl
m2EcZxeFwTtLGsoU8fCM8WfktcCW3Vgdz4TQOKmGNvEU2aTjODZDNsP2QlWIz4w4SGxt0c/5Vs5F
o93BLtJgLrah02kL5ubq6pamxd8Tq2dLHluZUhl/u8pqWzIr8bHD0KSK8zu9si5mqS63IKVmR8pB
1SV4qroA5pGWAHLnf0M3kMUOSGBlH4Qzd5Wk7B9FUkTPPbyoxLbAjm1bQQUrDbjEMfBG9fCoa/28
Ub91lVWetFmY+wpukb5i1OYm6ZLsughJzcytiH4r6W57NYzPFdCBfl2qG0MwSzuf854/gwXbqsZp
vASaPXTSV1lBfI8jccKmXNwtzbBrcL63E12mW2MGnZ3h51SvFm1tEMPp7FM4w1aGIz/zJsnBSZdp
5nWGXawPH6nwBCFpdhNMtf3cRdYO2TKLn1Nl0ynybHfUvvdLlIl+0hWDN2Kr6wwddKZgggEuG2l3
o2PxvhMyE0Z4Mm6qxiQOj/pLMzfuKZMgPOgXAGVkj8CXuqH0a253+J9xbhrZcNsvG1MsJNjY2XBS
GUnngbSERahfJm01eOrSTNsQplvXxztdPR1xUOPfMkdfzH+BHLbF/jzFenDPqTtsC3AsNzgnRDtV
1UUQl0tI0naSWo55AjvYghDnX5JH/51KeZUbWctDr1JqawXjTYHBf/753Dxlf/uoOPHnz/6VWFGN
L4g2VueY1fNszYP8q9KgUmkwX1L7SC1wlFyTJ/9MrEjaFw3Rr4RbKFcXKhWovv5VadC/iGj8/511
UX8nsYI9FPm3V4mV1VqGpMrqG82foVg4SKyoc7OYbY6GeWqkhvhe0kfYyoOcRCfjMIz1z6rILYMY
0NjUSX0amNpmKWVfUtoTKJ7kuDVuIHgmu1n22BgsU1XciaF5kteTX5Tl9ZJ0p00Re4QxD0ta/2im
kvK6KThZWj23ZrLPAy4IQn41VlbNnl04mtQgBNP9TmkaN2hHv8JzX7TGR1nXN3MQ3cdLvRkH8xJA
12kXArjtlcUte+uyr7SraMqxo7b8Ycy5uxGUWI1wqk/NJpRjP8c6x9Zj8VlLgxtqLFs8Z2UOBXHT
ydbjSKZ1TqS9THlK6dWbWgIxqCUIu9VNa8RbgL9bOcjOiPh2ktz6SRGQy8ks6OHGplCqR5BdkLSB
hTMz+1Ir/fl5rM46/VZODYyWkF/191lnwFkmWawszaYAGtp1Na12hgNabkvn/6aw1PMmbCai+dQH
S3hXiNFJ0Iwl/F340IXbCty1KXur0TdF5HHUfZmk7koK5u5FE5no1UIKqLSHCw0Sa/w1z3dL0q++
8A6Ax11Yg7NqZRui8d5QiTc6tg9TRHZhuOXyRDAEuUKBd1vu1Fq7CpOvbTG7ClHFwmbfMqQq7QvQ
12J4XYmj04wPYTz5sVZuGl6ncR7SfNKGwN0REpozGLfhzGA/1hUvbUQ351l7A9ovR584KJtKbrbK
IDhF/diM+2YaPc68fv4JpssRx+s+uo+6mzn9hRGdXxqNbyjfonay02QvZNdy5NSdtV2EdpPqwZ5r
D/Fe4un4stBjaDnUg25kI/dMMXkMpHATpNkWo77TKajPhlB11SSYHEOL/DYwL3JMnYZG26FreEij
6jJcNBIW4zbG/0OKEze2eINdcA+Hy8264rwNorMg7DaSom0m7lruUGm+1Jo7vqgdx7sPSnZnZg1s
jOZcV4dNb2V+lQYbKkBQNome2rzjxYkXch+dxVPEU6UsUtE8Ga3IYwLuKrkj98aZsuhUB0KFA5TQ
o5Azb56Vn7GZ+JEWyqAhG0+yptNcXba1JW6slGO9DurMJi20yabgIlOUPffbjYpTbg7ezDHH6GtN
ui5UrW0gcTHJymobZXm0oVXMwPQ5csVQuS/i/ms49g8KZUcY9gLGrKZ23UQkOMPK8kKzPpnFaqMl
AV9f/DDXsrGbrH4n9dqPOmpZ3q3uERA+yfWYIAVJSydpRaIfk/ZDLdNuzG7+UWoCAor4hk3HcERh
vAegm1UQABLSjgVAMs2BSRMYD7Cy68UbtdSUKses5e6bEKvmsMmXcWu2c7+B2/nDGrrWE9Kxgq9p
ZbuiAocJ5PxHFdSCLYtDcp7X5s9iSW8nEhdOXq/XyVbkQtwnu1KoYx/1fGGjSMq/y80Q+8HYDddJ
tdyiqoQ/mtYn09yg64eLV4/RPTuP34QyoYKyDfXU1ayvinZV3qcNcEWSup1ZcI1C3y3HXEnmtU6U
g9jrSlDXHZto65HfdCjgXsrj4Le5PlCYk36lQ5dQ4VR2Q7x4eE20kP5qfGiCbUi+IBiFMyzNPfDl
mGlSmSyJN9XFumkE6QQ34tbuE/VEGwExQw/mgjfJLs0bj4ZcnqX6eBZ32pY7MUTfyS2L5ZfFhdwR
kgEgfK27+Fv5XbH8LDAfrjRrZ1narh+KS53o2o6z4mYU460+wvHLm1vBDDZ6ETxkneWjeqUUB023
FLdSljidnp63Rn8WDk3j5MIE82+mya9XNwNNYcu8QDGUzB/J3J2CrzmZZPN7FktXIbkS4qOrKbF2
KmJWgN2PmtRlnpUpuqeH0QVZZRyWKoVEb0qFTRuaSPKsVLTwCtcWxW0y4cYw8jNt4Y703xHQocQC
qZj6aQh09kRvW/S//1f5uqb010/9M/iRvhiUf2iN0pC4KdBXXgc/a8kIJQ5GnyvIjrH+FfwQ3xCJ
UI7izQO5XZXo/wp+xC+4giLUYwOnO4mi0O8EP2to8yr0QdeElzdp8fXfQblx2CEuJx2/Od+h3SRC
s+BvF8dfa7CqHI9VoF7W6bAAgDYjVIpGlpHvfhUzflCGPZRCruPDuVubfcnraGhg35ZGsYPHc7kT
KXrr7SUNgemtFFipO6gNiWC1jbSbVMlpb56CkbNPDrB7s4W2re+iRsVV8fPf5oPJQESNUTwG/PhR
HZpSyhk6nAX8hJ3WSCGyoe++j/oskIeYLBucaXrWmveo+KIjMr5VR3bwEig4olrVRYkWOp1Q93V9
WMytTKurvrS1mW4pNLqBsmysQYrbI9N9UPV+me0X0SlCS1lDDvJ2IBBHCZoHnMXDtg/uhjlRDG+W
LK6Hsdobv1difxmMTRFN/LruVznQm6fqiLUjAQdOxJW6uK9Q7pyPhSG4g16Ot5+/uPX3PphAXD4Z
BlyDAWtvneBXBXYpULXZKHguynbBz6ST5juzM4ZNikf7NsEE6eHz8T6YR50EBG3qJLFMhOJvx8vA
FOb9jN2mXhqmK0QEFE1D2rfkZ37/lZmrkx5bBZ2I1mHzS6wjQ8F+mN6eWeVuok59H5AEKRTC76I9
1s25fm4HE2mqq7c/6i66mV8axF5NJKwZHR4t1pAkRRInKNfoRainkXSC2co/u7kZxE2Ntvb3esXX
tWJy3WNIdGWrQcPbCe27UcqowzLuWLQIOvtYPUeomDtcm6K7EcfxU3OIhCOcpQ9e4yp1NjFNp6ZM
Du7tqIMxUM4VUJixTIlGC77yKq1LxzDaYy6FH6xQuGIqfemISXH9OFihizL2BtcxQkewMAhgFnkz
64O57ZsgccciFH7P4f5lQjH+hpFiruqEw/HqESfiySQ7V7aqvpOFRXbzUOMqakKB/vxj+GD3Qn1M
ZwZziE7iUKen6sSg4RwU3IXi7FxtksWlahf5/4VRkDvDBMAuGCvpt+9KzCuSpBq7SZ1QE4d3bp5E
QjQecUz5aEWYuDiYAKQ4gtekw+uNpKX7q9FnqFF1pk0GrHs9m7cqegEK2yiRj/kGfLQqMGXAcl7l
gqQeyphFcdEbXPvXBdjdDN1ylZc1sgfSDbZBpuHIi/poNMAypiXj0Y4/9sGuVRVtoisVH3cD3nJf
4EXst2lo7MRpqk6WcemPHAAfLAx2ZL5mbpqMeehNkhoyVR1BLOwRU/0XgoU8uGEpBccaEj94awyB
lz4qbQIqa/3zV7vWVNGg08V8x9MwGLmbA/92jbQ0YzuOg+bm84X4wSwyiZj363S9W+Sn3g4WTNJU
dCGEct0CVOHy69Q/ikZFwBEIZLnsbFCj398dSamx5pEgESkeNnktpZlzMZYLOxniwEmF0FXX4gNX
Ju47AWmSaZJG9/PH/GhOMZTGvZUomND14PSOugQVJ57mNlz2vUyt38tyRCypSr7r85E+iLrgLvx7
pIMOKL0Se7PRmVBrsEaqWXhx37Nfc9MpcOdqSA7p+TVSx0LyknHQji2eD448WCCInddYhTNm/fNX
iwedopmBeaR8MC3dBktk4RKUjuXWWgsDYloTRHV8DLL24aA02uAkT1IUX+u3gza5NUoxuCe7HZnU
2MrSu3zW7yK9aHz8/xV/RF3w8Pk8r/N4cLavBwE76HrheNG+vX7Q1ly4uq+UtbyoJTuk7GlVU/ZA
NjH5UeZK/k3LRVQ7gtjs5HE6Rk58/5ZZRavknAibq8vhZiCqFFhgJ0JfMybpiiLibGdREz4JQd2f
LaYQeG1Qt2dCdYxB+X4XWpcvX47GWUgW+uDgKDoVJfUEUSZAhnMRd/gJJRCfj3QMvt8VaOHAtYim
FM7Cd2igwSj6OJapGBNgR9/CJRoit6NBofDVYCq/db0WHjFXeD+hDGNhVkRKHb3t4aYH40CIkBFQ
MurifLTruNAuLaouIWb3auxrCtIVowgp4QZVkNRHtoePRn+J6vGSBrp52G83QH6J8QoobWQAUeYa
QmVRFNbKaHRQeWO6ExfBMrrVJFbpFm6S9Pz5Yn6/PeEFz0Lm1OQg4/L49gPSKesSNrNpyBPpIf7/
CXezcSNHpun/9kg4mIMlhL6wrqSDw4W7hGwtQN9gIFpG4RaLOc425kJC5+uDNkdHJvb9V0qphGvF
i6pURTz69sHaREiTqWs5XtD+/eRAQQNPaltKA8nruqLchPlcP1YjWo9kVtT7zx/2/cfC6FDg12Dc
QPp/cLih0EKW1jJ6lDXJiVTpoo1uUD4SnH48CokNAmERh+mDZ+QLMWOUrESMo2Dtk1k9p4tD2P0X
HoUeJL56evCsw3O6pRqIxQ6D6ONSXYp9EWDPJIpD9NtRFVOGGpcO2//D3nklyY2kef5EaAMc+hWI
iJRMQSbJJF9glNDCoRzw2+wB9hRzsf2B1TPDDMZmGOd5qsuqzZjGdDjg4hN/gcgVQePLD4Z9q1ur
BvPpFIOuXSi94iK06hRwnr9cB8Fo/HWIio4XXM1NFgny6DEpbUjF2srtE9HDtffVHFR3bjrTMUgX
5+H1V3hqLQaoaWHeAmOSCsXLqdVFbpJ/rcQAvhquzEJixgUCdidWVV11Q29eS3t0H92+oO/jZ+fk
GE6cMYR1vFJISoCnjwXE3Kqcq94kGE+W1BCRdEL54AQV7ARz8fsnIQwX2KGTyycnT9f+zOT/vKKJ
uKyt0rYpR9L4eTl5aHEd1KmqjSzAVZ/4GDmQM8FmxGYtxdcoS8rybWos7v/gwGHgcHNtIh7hiHs5
8JjnQChmkgIgCkNs8IRXc6CzZ8ufynevf+B/PGp/Dwo2bDqYduKerQb3h4EnfmQp+28CRjFoZwEV
02tQwFZIMSNfhRQXmW83mF4KKuiHPBjT8RCUVa93gx12Y+yupfXJH4O2ib1mbjXEHhn8aNZuxQLK
xSZvr7s6uarSLZuZ66y/SmcT1JtnDSPROTL9fbROOSYHvgnJC0PBeQVnMs0rml9N5+9rQpoiGubM
/TnookBYxepqn0bHJN/QpfXRDZ0tt4vKpC6/FzXm1qBnxwWDTqloqCW5y68tTH/5Ir28+mbaiE1G
UJLMPCrKBbG2ehjgKlkTwodROjsG+gVpoG6zesn9G0SvUhn1wimtA2gufdF7YACxAHUAipTE6+m+
H/vurVWssGDmtU/frY4WdWwyza/jiGcAx09V55GewHru1tCT1wYg64n+lVV9dtKC1mlJWLHZGK7F
NRYdYFiccGxutdd4d3hI9su+8Dp4YwZXgBtJT4s3mV3muEL1oxtSLYRPlU1qTnaLNCbajbBxq93g
TOO1ObrganxSBNqea6oeR2wER5qRkwSnCV9XRKBULT/yRdl+NYMOJI9pjXV34ILF6zQT3RjcWFaL
4YWom+Wx8mff3dsTYl+RZYRtt1N527WxoqEF+S2EGJCG0/iYVYlhxgI03U3eEfoT29ucI7K2pjtZ
2aLbgTkVELTcyXyqGw+hNw4R2o2ZMTz3rT9+dMYAo8lhyosFQbENo2RnifWtmDPl7uYZr8l94C6l
jOymGNV+WmS/HAqvTcJ9aZYlaEjgeHHeZ0irABEFieIvCcGRrsty2GU+/K3dYjXLukMRYagj7Zaj
3DWUn2i6yd5N40Jo41PWluscpWmDhxV4fm1E/Zh6dtTUrTeC0er0tCdmpR3dgoj9GCQs0h3Ya7Db
gV9NUyQBz8u9U8ngsZZONgBqMeTnpKPojo3moO/KTR0yFqnbTJFQvrtERZiET3U45H1sz66THmot
SzsCliZvglXb6y7ToTJj+rIS3TXIjRvqex2ehrCZ/Qi43fSt05kMdjbInc+69rMnVgOvwbTXQwVU
aXkGsZCGUQrIXMShBFR5VQLjW67sbBbWTqWqH74ooAPqJzJydhe7Hu5nUdW3Zr0HhK26XQLatrqY
m8Eyn2snWb8MXd+kgJG7rLubp9Qo33YCLt5F4+pBxsoZSHcy6BlZXFlJ218oX1mU0w1tG7u28pLq
WtbLulzObpfbN7OA9huR9vXg/2GHrM+pqfKHrPHDLEprEFURruU4rE69GXxUm77G3plro4i0Z1b6
0qDaZgKQ7v17219d734sGutJ4qPlR24GkfMycZXod7hriv5NEOBW8pzigVvuRQHL82FsgOvuJpXI
7yNYa3tnFroiezGCyf4hWUXAACo3WT+PkCmg3sPB2DCZhQcwoTBEeIOb0PBl5c/VfYKddn2fdFU4
vYHraI+0Gd1Eoy7RuF5dvJu8oIR6qZVTXRWcgH5UcU4BNmmq/A22dsty42MYSLfT9aoR2LTjqLiY
pPnRWNGsj7BNhUG6ssDldWrrZLyAXOqoqGrGKQX+K4370YU/up+2RRoHI332u1zlwBmnwpBjrE0v
S3e9XunslyE1dOAcrfUgu04+ZN4wq4uiz8cxtn0ju51rQP8HWJurcVNltcw/0WUvsjuMoIXmLxZB
t4df4NuXXJFhEilYJ+p+SpYq/CIn17ZBIuReDjnTadp4WIrJuB2L1fuZJASf0Yhr+3QwSwxVDnSs
Fv+xqe18uPHGsvLizOPbH6ZQqJ9OnZT9ZVPPtb8r1wRC+wBbobhKTav4ho40erERnbnpA2TlLogh
FdQWpV1LmRHanJ1/g/yDK3cjbAsDROYSvgVlZyaALLXdxrKnV4NktLlkO7ebzRwg2SjhD1dirm7C
Oqz9awpSXnjl6qr+5Nc43HOGyYnoZGz7CqS6mMcdDpb+x8agyrcbAqYUJ4NrfvXHTZwoB5Z61Se6
ulBuYhnRJoT6Yx389aOHTukbdECy+9Cc6oOowvLequCMXnn1JFXcDDbfyK9WoQ9Dm0PbqKdiHu/8
Wg39FZYwBcKZQ7O4FDDW1TwsQnVz7E01uMjVbRCB7JCdgZBsTuge65XTOe6BhLZYRJZoVix9Feax
cGt33Ve2ZdV3tTnX9SW6HGziIcsDf+85o75Ww1yWlz72MMYu1wiDRUNipBXOwDlgRrwz+Ta9UdrJ
vq1RuY16PDUr6KetHVxMgddVfP8g40FKwHpXsNro0zfOthtaLiMVs1/RkXBG2MFXlDacdyrLR3/v
5J5iNTpaJ5yWphTR4DJYPIboxESEamhKmRwDN1hOJ+7Ogx/mxI6bc4j3dA/vpoYII+5MORZ7SEsk
CVbu6B9JYVhvQNFX/kYx97q9AFnwYLEv+ttsXKr7YUhTseGHuxLwouQamxez6vbcw/YarSsOXhHG
UN3HtjDFYx2shBmZkQ9vle3kqIyE7phh+5ln1HzS1J7iyZnsn/Q+fKSqUkpCO8Ib1LGTwK6yd1ji
NMBGvcWMi9CpTDBHcnl0ZoRXD7PRmSX+WiL3Y2Mm7Wezz8uto2fTopKl0p+Z42dfisXkynHYWFmE
GDhtjSoN+mbP0eUiL8PRXkFLMpfpgju4eNRmnVeRN3reve92WKx18zgBzXa78HPJ9qRJsob5ByC3
aPnY6Ty0O2+U6qErKEpiLTYut0CPaaA2HUIJUR0k7oNCYfU270T5rCblfx0F9uU7G87aJ1avlca5
GzTXC3bH3JXuJMuYqARj5VwbKxwBa03tC+R42juFYvgdvmxmF5GmV5/7rla8r7Efvg0ln3I/BcLf
azF7Tbz4GueiyuRhoqWs5p8Q4Pr3TTc1P2EBOte5sJMBfEY11jtlLLMTYwmVfsvaFciN6tg0B9En
gxUX0pzBT3jZRwOxYY7FPNEUWNJReTvsnsL1Fp3x/Gqq82HedWumVCSaHFRTODesra7y5NOgA3tG
+NjsqzgcOO+jqSPJvlu0nxF5laBfYjVRo4zLugTZ69ZpIwnDMkkw1nQVHThdgLMRmSOWBjBfB8mI
bHNOyngYeOkRmjysJXueIRO1XWjvky6bCMpo4XcxnV2yFWPIZAHGvCf01I7O2h213eqt7jVYa8Oc
hd7PiNnYl7SL+uch4OTeNYnv5zvDEJV9CKwCgKFr9ma4q2YCBu6Mufhi9NmcXNhAtkZc63oXrF02
8WvRsQou/bYw4NmE1apjx9LOz1RVjKPqxLPuhG1QSS6A6lkI1GYVTHzLgQaQzhlQL2NFAHhn6Ibf
Pjc2xpccEEt+4XP1vR8HK9R72RN0xGkCBe3SWnuEenNrJMppZT4RvybzEl66lcSrMAT0/yFzAkMC
dHLq9+06V4Sevq2NGxgInrvLglW+TQY/09FoTE0fO03fbQeJSvVhHETT7RbPC27RRnA6cFVZp+LO
630zDhyo5JG09FiBEgpkcB2EefCD+I4dNyeCeHw0w+7JoIgzRj2wsgdlw1uLwCbm72ydexDjPH/4
WdZz6ERG7i+U+Uew43GPBHEWmWWmfxZrEV43C4DTfdAu9ttymPUbPVXqw9q53crpZdSXga7TPm5G
yfvz6rC4KotEBId6TjxxNVtpeLO0GQ/hpYH4GZi4EcW6KbMldlFggi2MXVoRc2uSIKTGlGaxEVJ7
JO53Vz4rIeh3txbzzJFX5l0s/QS6LZD7oo+5zjJ71/hVO18alsCNrwgG/qSFL/UEG6KbLvSsNNC+
Rg45WEOHJZbw5HsUCzJv146LcTN07gp0XXuAsEplripWyjBZCrqwPwU96juRw6HH7zayWkTC0qm7
yTM25GDLFN4qVawatojLglaiWOt9YbTbY03T8tUcEMqP0zBjKfdFzrIsDW4cAklHPSldt+2DHaSw
OtsQVSg+wCrfFd4kXMgKwDx3/rKwtu0083yyg0H96H2ZPaoq5AGpBJKpzFRZ4VYIk4FVPST3hW86
782lIXNpV4LciMi1QNE31Ba6DBXMVX4fFs2APmVFIUGqH4W5vcfWXTAJH1Jcew8q8yonLpyeRIe4
KnssaltbG8eTx4Glp36YqcNvMgJICFdtrcz0qilCRrD1OLXcvUN429eqhtu4NkyHODe8LTgGRm5q
1fW7vHI9f09ove3DUbnzwa51cFgTBNP3Y2dZPz34p19frzscFZYw0KUPQM8fb2+f9pJ9VOLgWd1Q
bpB/zU8/GxNZO5DC6cIv1fIAcY2qtgHCNHLHCfjgdE784aiw9Gt4j6oWHVfq9eCoXlZYXBRMxs7G
qno0AFbCs2uK6dJME7QmiqS7hyIYkg866Q3Ugu6c0tqv0vRvJZd/Rt8qyb+0AVDNejm6B+ld9jWT
T1vH4DCGAEQuJgjLgw+yg1soJ6cnzWzTfcUH2TVFsF40zTDshUqTKFvd/qNhs4Rf/ybH4r9/PNf2
1n5rhDWm9FyK+Q21lFVm+x6+FCqLYbPsS2H+zBvQWWwvIzej3qfAD3Wt2ZcNJ25fQ1rH2WN8fv2J
jmr8/zzQLxFz3AgByB09kFwqi7itoPJek6ODmkS8P+Eyogs5tN4509KjDs6v0TZnW9pTVDr55+X0
OwVVrbSwZV8LN/jq5D4RXaJq5Uf54i5fk7IVZyrHp5ahD9SG2qK34eCOehiwqgdYZgHxrWzEg5e0
EnlzK9ino7lcrbMJFRiOa9za3hncy58DU8+00TVjBTL+Mehu9Qy3QsiFbLYx1VbNXd+sQJpulozO
Y7/IcScRxHmL3lB6ppny58Z/OfLRJw1aOPhmQw+yn1fot60o5vCOc2i5D2UNNFhhwEsIbbl59752
ejFfzdkwyjNL/aj/wKfmKQBYwiFB50ocu0EOq9sS77MDK65wMuZC3K+6a880IP5cUIwCfYXFhGU3
wpQvFxRD59jusp/gvY7XrkUQEdTWdSCVeufb4pyRyJ+7heYjhwqy8cLjZDsaDkvZJKwN1m8/kr6O
SzLACeGkwETx8vV9eWpixNIWYDaQYiA8Xk6sC8u+XyD3RYkU8qoqUgtxdZVSWPAN8ue+9P0ztj0n
R7RB0CLFj0+yc3RfWKYuJBlugziIob4lUN1jGIZ+Hrmw4B76BK+G16d4aoWAJKGps4F3UXB5OUUF
QMZBs4OzsJ+41kPdDd2u84e5OfwPBgJtF9LCRH0zOOouojiGa+3Mu9TSh9QwwroVC4TA10c59f7o
1lqACAGFWebRhaf8YNSoM4BxmDLXiww31JfI8/X7ZZTtw5AZ05nmyanFSNXJ3WB9Hmfcdg78dpdA
DnTTNdiWiDWHj6rR0kZ5KvWN/VTViDa8Pr2jVs2v/YygEygjuuEOh9rL0aA7VhNAKpY+APovOZII
lMhK0iLd3QZDQ3xEjDZ/eH3QE4co14WFMwQnqE2D+OWgOgm07bbIowR5lh34xAkclzWJEEo7yCoJ
7joO3wvHXpG9en3kE1/TByxsh0A5OFyO6WpURtsskOz0IZmCT8IqLbi7kzVf9prKWWpnzf71AU/s
hi1MA6lG25FPuj3Qb19zUOHoOhnVTySDQIig2HCY4LofXh/lxFf00e9lmYJ5B359tEjDNUmLZttz
VFGshXC5HIoLe6C+fLDGNfmGcISro8yaivDM/E6OzEWASxr1ITAiL+eXBAhcjICjEZqbzedhnUsd
OWWS368Ag75ytNdjpCx3Ts4cpCd2CcOZhBy0+pjx0W3Y06Hwx4lx67JbrmHPz3sP8ZDHsHOmMwfa
iSkCssJybjvMcIM5uh1kZQqt3Jop0iLbGb1hXyzYJFURYifisUPG7bm0wnPYmxMT/NUZB00JDlxs
kpW/Lxy3a6YwnNkjOd9uZ/Ywwxuqrheocugzm+LEGsWlHSjK5icI3fRoOxb9WPeTZoJJJZyN57fs
lHTPoZj+HGXDm5h0TdHhAhZytFLMmcJcLkHFGTKb7ktVNns/K+Yz8dmJUYhOLP7H4QmA4Oj0nIKm
o5wcNrC/evQErMaNLZmdU6s/Mcom2YsPDNJkJv31lx+HyuC8kGXAblrppNzjkWi2u7Y3xuzMMj81
EGEmvXxwrqyEo41tz46TUh3njlOmE+e16OM2Wz6/fnr8eSgiFcptg340dWD+/+VsYNMgIU27i+Kg
W15zdubrnk4Cs1uaSezLLO3WT68PeWJeAL0ozAG/4tD45Qbw27GYNx4YpIpg1rbJlfss6A7duiy7
10c5MTFUWol8sInDD+t4FAUmPyX9B18Syi5uq8y/BUo3HAKfEieE/nPQxNPjbUztX0SA43ttFubk
w2VuIrcy6IUaVZ/6YJ/SkJ66WbSP09Lb316f4skXuYG6uWRAPPyRj9dmHiIDQeqVNfkOAk66q9pR
nznlT4yCrJoJbxyMOnIZR7uK0itl64X7ZarM5CFYRloyBUpfr89lW2cvs3sAGVgGAAhBah/FwJfr
MPGyMYVlg1gsQP9DVi2ovBSzege/KbwIVeDHZZkucieGsb54fegTX45oCyj5JsBr+cewqjk3cymB
a0Wt56TPG9zjWU+hM2AoQDkv8krIkofXh/zzWgGcwwcjHYAwAsft5WwzZLFo+y3of9iNvnAnYX2u
jGkdbg1Bzv6QtDPiSK3M6LC8PvCpj+k5HqaxHPZQAo62Oywg4td2BHSRjcZd4aLOO3Sd+uswlulB
woObheklF/3L6bXd4k9hMFHOr4Lmgn4lmAiggD5boapq98wCPbV0tqsZaBdvFID5y9EmLjW4+EBB
qoBSd+E5W1cnN5zYpa0JpzNd3yDJZlzQQFmf/v51YkOxEag2Q8FjHXk/nxGM81y0bLRLx6v2w327
Wl78+iinFiga8ZuZGpuQe/TlBGnGdRD++FQ1usfR0BjGZ3sBprqWjrxcDO+cNdef4QfnMpm0T0GH
u+E4vtJ6aNthApnj1pn7VqwOqKbAK7aSTpaj+fj67H5RUI63vk+qv4Ug/PcYLpejCIl/PAJ1rU5m
FfWAd6ZoaMOlunSttWr2U+kjaDbbPbIpTduhAwFgN1prgG5nnuXEm97gY6REvGiu9+3N/HY1aZHa
XqcBCa5g2dF3u+jm9VAIiM5+Wte7MxM/ORrZK4zCrSJgH52stSrhtAuK4IWVpDD46zop6CQlbtDF
GfwgvH6WIsAbqnP75gbNbPnRkuRyEdqd9YRmD0I03yzEl5bLajFc9L4cTqwbX8yAXBLSqzMb7Zh1
SnhAkGh6gljfBGp3TCZa6jBLPRNiN4o9Y73P59F8o5bKvgAq3lwmAdqJ6HYNF5nRNpAtDASqonT1
rSebxz3nSnH6aaChoXTucW8cr5vCGyu0qAH8JVpvCkYTsmQRQC3HjWs7HO9ZvcaVCe0f8IGkJ1vV
OjLmNQCIWJh/B83958389ixHYXQGVLsAA9xGYPfSPfTJKlapOJdQnlowrBdIqFSrOHQQn/99ebab
uKjvMEq6SRY5fTj8sHtZvpkHM72eB7K/11foiduCMM1jS3Ipg5bffv7bdnA8bbaQdQCyurbc94YG
yLrW6sy7O3HcMMrGeCXT4lMebboFjGW1TKQgwEjkp6RAIkNKkX6B4Xwuyjg5IdK5zbjUFMI8+kyb
KHlN85yKB6pKO1Cc476fxV/ykn8tBtx7NrFsqip/AnCR8esE/DTQTShxHZplQVyMJC47R7w+9eYw
C+bWptC/lTVefp+evCGA48lAxmge4BYUO7+d/ccuS+13ry+F00O5dJ62mB02ysuh6gF5ytDgI3XL
2N0HyQi+pAx6XN/BlxXv/weDASOmuEf0jsTRy8GcGhaPJ4ilIcBlh2kaYRSBgNnNgFUOrw91akUQ
/XG3wlokeDhafOjxOd4ASIxkxK0fSzMP7rxgPmcld2rjohjgb4UnLpjj6LapZo+WJeuuAUFrYjqu
EBgWufqQUfs6dBMqZK9P69TnoowIBc0Jwo3H8/IN2mOWpYjVEJi0JZBiZIff9wV4BlKG7MzH+nNu
FGIgC/gbBRkr5uM3iA1YNdSALrBT6y+yRD62QX8N/M67NPt8PjOxE6MFgPchC4VEKHB0X05MTTZi
PkVPbILb1PUGGH0CyVTsqW/ph0RmyZlQ9s/1gd+RhfEAwQm5/rHPWA6rzLGMFkiJL9NPnaWB59hC
vX39c50cBfoI25g8zjs+lwyUAxctGcXv0vKLM6f9XVZnf2nbzLnE9+GdbavQ5/Y++lI0AlCEDgBz
NfM6P1hWgvSnbAoE4WrlfRQyqX7+9bRYgtBVYM1uvaOj49b2ql8mNOQBq0MeUIvveeP/JRn416w4
a6ER0zCiKXgUHQtjSroG+6vIbm0b2mVSG9StnSbu4XKPkck3i/92WpzrYOxRvUc9AdjFyzUoZ9Cw
60zDba3kdOvrInljTspWZ27fP/ewj4abD0UcyxjqgUcTC2rDQjnUxnDLHnHRQIRRdwosoFecMwn8
Y/l5wK18thPZt9iy75cTSoH7GpMpu8iSa/6pbo1uX47Zucr/n4E+w5D2Ek8g+w/352gYZPhbGWB/
QeCqbAmqJSjsG7Wq0sbppKvmfYF2d7k3pdstFwWouPAhSRyQiY0lz3bjTs15O0JI/DlN6Py9nHNF
QpW3FQ+z9hXmIbC6s1s8W+ozdY0TwxDfeyxMDkgPJuXLYcwVfIazVQtbXwU77Kp+NLaZXv5akP8r
rPibsCKt4K3A9YpLRf2l+4//87um0L//yn9qCoX/gnCGWQVVD6hgv4SD/m3d5Dr8aDOcI7mh0EWR
+r80hZx/wbPjX4wtqJtQAGOX/pekEIZP/AQ2uwMP+xf24S+MKl6WMVweDPUJ4PYsaLYJRhUvV4oN
ZrYQKQavY4qux0UGdnVTMHPDdg+2kCxGNJtgsZ5xhopQOhPnkt9fgfZ/J+LbE1Ck/9WsollMY+Vo
rXaGn0wl0LTIlYXhRHqWKrlcy55yQ1Anz5k7wMXJndp6dos2p8lkDGR8pS3z/bDaih7eCnbgosem
prkqkFMGQkss/PW3r/rwz/P8bkHzckf9ekpshODwUjkOsMc8ekozb8qegxfSFRoJb0d23ZPMYQ++
Pgp3L+/7v9+Gxx/w2yG3i8CGVcox//J7pHmKaVIKND8d+gRbJmtAXqIdfO9bMTpBNIjFQ1cmsSg8
BUnQ4QmilvsR4vFTEAzIraGjkHggYZGZ3xsDWFyoWTR477tyDfFVLyloHNKFoPTWaAJlPSThmjlv
UO5dxDuntdZ1n+TGCuJuBf92lVqtrfdmC9bk2qPloD9siiGIaU5e+5GAvbHjNS1lGAOgBIYF0o0s
kYJnGSvQyZhcm13vPSpsFsI4gLzQ3Cw0e5BZRrwaJ4mhcpJDgOuHdzBB/oa70rVBualegKh07Iaf
tsTJ6n4tHHxFPAhYcIXMnN+MI7M/ZBF0C5MEx8IyfLgegsxPPgABRAyk8nQ5xlg+JZcIGYbiYzY4
crxq0NBadl5Dv/BStxTOnzvYBfoqLbforpJQyuJ8IJqOWtS1sHGqOvT/DZg0fZxvItJXULWMIAYk
Ur5hwYKJh66AyyYUCp/60WiqfocGs9icHgClGqHppHhV2ADKqwBTJhqyQfEc6pokEDoZvcpcrSuq
hi5om/0w1FoQQiCbjKiV8TFfSvhpiNiPeG7pNAj25Yo39N4pgAJEcGIWRHr70Jx3Ncy6ARy0MvsP
TRjK8AoQqyh2KJjCTJJOYXYfUiAp4x16yBpp8bF3nryxr5x9UQOxvPT1bHr4rGgYjCpBkhf4gdet
n2vdjPUTq79TuyYIgvddb4v2akiglcZ+2djTHvEl+d0d7e66Li36+VkaIF8aBDPYgTK0QvkmR7Tf
jhAvmBw83RYE3M1mhv2DfryTP2B2i0XqsAm8RwI9YisuYehTGbfwokVGo1cuq6ewnwQBEhqcKK9L
PDUQUvywpFBcP6AtWH9Pm64I4J1W6KsCu3fee/mAlqcNWcOOJ4Xb1i16RdW6GyYdvE2sNnsuaOl9
M2uJiMKSdcUQeY1aLk1bZ8adkp43RcaUyefAgrIbDfZcfhqQY3hbrW3x3cvdsb7sAPg+dkp5j1lr
pmOMsUn/KQ2sfomFNXjXZhr6yzuooytbYigTNP/DEr1LVJJbuUddHMNduw1791Ij6MgnRdr2Q2v5
PSB4baAbvZrWLimSzIyyDrRzTEkPkuMwGC2qAY4w7jALRlvachf3y2qlBnu84EKKulFIZ99lg0JS
a6Rs1oM0PnjBajkHQF3pxThuyod4l3UmjakVdL6ZwZ2PZ+KlHSRKMV0oZvPJRlunimWy6iF2y5kP
mIO7B3uMShEbrFdTeTXks79GDoam1X7okhC3yHxRMwY1xrBcp+ZUrfCsGv+yhAUJmLtWgbUzAbYk
kbUNFU+tIBlurClxkH9sPWNnL4IlONAKeUtSJz4Odov3jFjD4b1T+Ol7N10SDD2C8NGimbzEOu9n
fQjt0X7vt+5z5Yn8a0kP+2ObV97Wm3XXdpca1LEgvQ24FADs9NSl3y35HY6Jhb8zdabVBUrpFrwh
5DUdNrnsZQxvc0rRiWzdr3mtHSeqi6lA+A561UU16tlAzbLRYj/ZqnKRkXWhwI4V3JMDWNjWibGh
RukRqRL/gxUsobrw87q/yXGxAaqkUhurBazIgc86HXoMwKrbb30xjN/TybLo6GULDVLcVr4aiPt9
CowqTy8Wew5RDVXqW+5Vj4lQcoB1C0mEfnotbntKJnhD+dPDGnbyY2uaXwWON9iMc+V8EhXCoql6
O2MB883vpX+lgF7jRTHagAj1+H3te7IKuaxAthqzNT4I+BifUPfMwtiuww0gsKbyk6qFvgmhrtWR
aGX6efI17h1lMo1+ZE9i+NpAFKj2WZGuX7J6QNIYyOYh7T3rXVnI7OsYburNdpG/x6ERx7wgn5IM
yLNon7tcoA+kGeUOFlePE/tgV+Lz6rWjF+dVMKtLFTjZGnvjVP7wClG3cYAlI5KlZdKjCu/3Zb3r
spDmQRmm1YPOc/CajeHmdmTndvOu7GHkHfpEts9pIzzEoJVffWhm7Qo6jsnk7YxwQJWcmTr3KrS7
7zZ3hoFdStF8DwNUBWOvK/FZtqA+pBztA3aPcAfW+zabJwyfKpGa1+RSwdsFInR4NSFOc192yYil
pN9ZY+QjR4G31ODD69MuvoJvbOozX/I6Tb0otGc2tUa0yI67VNDZVWUAt6fXWf9jqs2tS9K2xfPo
mJ0JOl4Wd02RFw+TWUAoSQ1rROk21PNHL8i3IzSYKO4b1KOMXV1k6WOSeUEd4w84Wzuwq6K5Lf1K
prj++ISCbbUUj6utBxWteCV/YlEhdPi/ycOxJumWCVB8+P8nDw/5l+k//u9x8sBf+c/kwfwXlRNa
tkSD1HSFR7T47+TBQVUdMUMKKrRVaYv8Lkgq/kWlAMUV4npsf+jf/ZY8mP/acnoEaEiF+Ql1s79I
HjxnSw9+C1dRPDV9Si0A5n6VC44hNkPXG6HXcCimVZZbV3jEBXd6qGEsdWI0L/+JBcvFdd7XIcFM
lDjdioNX6ZObGmvivR9tZ7CwhTI4AQgjjAqN4Sm5px3uepuycvo98Ze6iuoEVndcjW7iHAZO9x9G
gw7MZb5YNs5iI8FlvNru8GgFiZfuZmwhKM10Vm4hU5AgD62IW382Zhn8wBFCP/WuBKwDM3itoylw
M9jPplHCzFixvOgHR7fwJBXkU0FFQF5OK+nbfhVB+disvvnVcouNyte1zl0tRhB9xJP8dapgBkw1
otVvhqHD79jGd1OMpRdxsh6M8AlVt1E/UYvriXGqVCApqHG2ipogbZ4xF3ZWWBSoOl5nsy+gv7cI
GOxrEsH1RoiK4zEdu+STNjMwbyMaARBi3cz7YWiVfZ69YEz2C94ZWMBPaVrGOJXk467Pdf9xDSj3
7gEESo6Vue64ltrRfQ8xtXmw13aqLmEraweqX7cF10osb8dR9RaEHH+TGaAjKOIFCeofxWgX71w8
Y7w4MAY5RYlpUPFVaUmM34aQ73o1wx5CKR+SSuIgWQHZSLgVFz53F5X82b23XTkD+VTJ+L1CuATL
JDsrcXjR7fKU5Y5pxJOFAQsSq6nAKtg1YF/X0rXvCzxSQCV1iWC5YPcxRCDg0+9t6dDQHOt8TXZ5
MzuolgsNbcmmanbr5dLMLie3lf2FY+CJiEmYgYRYRW/jLRERRBIbIZgpdge7vuvx/krv6EUXwwUZ
FkY8I45hl/RRgkfhdKhShMr+rky0xmO8EZPP4QyfZ2egO/6lMChEQQVrqyk2rCR/57ZLuhK7zi6e
gDBfH612KBF96L0fi1c1zSHIViNA7FHOF8Sb3QVGrsSTsy7vpT3V79Hezt57aGjYu1mI/8femSxJ
yqRZ9lX6BUhhHpZtYLPPY3hsEPeI+JlBQVEUePo6eGZnZ6VIlUjta5t/uruFmaH6DfeeW/1aQWPl
OzG4VNO1/DHrUsw7pURgHZrKtl6XpVckE1WFftaR1ZGpvIr6xh7RsyCXtMN7CcNBPlHcBPaJ70Hr
70I9rMEZIYDJNWvzEe1UEWUGM/tF+Duz8UBaAE8HG9UtaDjQVUQeirp2pi9t9Zjft6EDFKzFeGbH
HYFZQ0xEge7iJS9qPOf2BCQALE1wi5DipvMcEh+VzzgYeR7Ea0XqHZ1VNeOjDTL56SMRuS+coVL7
xU+bx87aFMEZjJ1718Uqe8qKUQM5LmxdnSaHLyr6yNWvY7cW24Qim9Hwr2Hf6UPdpNbCqLnVSUam
GMD9uWl4xp05t2J3DD/0UoVJLbX+MIdqWG9TVvRTrNaheiRbwiVxhgeF8wFH7X1PEpKZjGU5iLhu
XPOt9STWab/ppulK+gFWO7dznU/fALS1A+uoz1Hr4/spZOe80GkLn/CxPHtYZquqkkDVfCSmpek3
2bmvIaa1wrnxbIX4Zp7DHhRJH/XvtgHQJqahVuWhXdIaT3zvYfUFv0Eij2fq/q8Q0QB5MH02MrMl
MNjde4yj370wn4jD6zdRYtmYONjVEEi1T7H4WrsZ14b5WIXar85kBoXdCSivd0tOD7j6NVv4v3d+
qN6MihJ+v4xVdouRmlikbmgbEjPruty37dq8jqKgMRgYLMxHn5bznAkPY+YCY+3VQMdt0x3W64+y
npyf9VA3mJKLtP6VV4Ol98E45RBbRL7c5GT1OQdX9tZHx4aOuRPUkjcX0DGP7iTgxedgcQTRP7P9
sdRZepXCGl7MzCifyxq+2A42Pt8qr0uVxOWnmusYNRhyVoiyxs5rg/kRXoltxkAU1K0zhUIQbFeT
pxVq9FalSbTFUbolVdBUFtFPv+RC2K8R627Ku62mc3NHnsZS9EHidXp+9iYemrgizWnY5UVAzIFt
LSaRhhG+6LLx5PCs0FAePXA8BuIFn0cj6rN+2Y8bqAJuygaTCXVifTMsstBwqz0uFGdMbK8yocIw
3pIwUFRxW6JwVmdbrUSN8MrHH+NEB8FzEVAW08oj0NmIGWaY1g+Bv5RTYqaMkcAhgdQwrflitOuW
PIQ5Pt8tuhmyxPvmb1TkYmLIh2z0Q/kNbI5vTEfWgkCBCrfhO/QaFA+ZCoph71qDukyNYtLR5dux
TZAVmKlVLRjK0dJB8oFkV2J1X+kwdpPH8QHAsPM++P5H9aXUqXxUNATmbiSwk3u6SBcOqXkhHovB
DFEqvd0OR1BKZR5P3xCSVdKjxGNu6QrKNkYyXzsNXoh55gESueP9gcct7b3wZxLczDZoKMc3womh
1PRRRa0keYnQQILs+q6uD7aqu/oIxiC/ldkWUNIzoH13usYkq8RnvwcZYGOo2GHaV8kslsLjwcXI
Yoes5WIsq4jkhNLBlo+tWRAEg7asJEubad1vIvGRnAfSHPfwQ9aXTi9cnJE/GiGmEYK1+BjJPQsY
i7zDcB/DZBiqggTDyvT/uIFEXwT/JcjK7idHP1CYxi3Ur+EbFROGtXwhxRWATG87gmiFb7AMibxA
Zipl91dUBqUDEmPD0NTfSJpio9NY36Aa6xtaU34DbLKNZYNwHayN/CbcmCSUwVywwsei63S/hytB
IaT+jsbxHLJE8K8W70BPOGsYmy1qi7f1xrgVA3fbks8Lye+jZRIn8w3hcXBaf3QL06+4+8b0YA+X
fdLpDHxPJIUmtrBOuyiZvKaUSfiN+/Hkhv4hZwUMkP5GAlWmVz6YUTYcMp8THjvzNzkI1LXe88pL
jLbexCGDE3ryEneDDklIHHQyvK1z4qqeugDd/vieb7CiKU+7h/qbYDRvMCNpEZQe+4VviaT3e3VH
lOqyKVsJCeJeHccrEcBMojwvM8/AZMihtQziLuaNoJTluuviHCS1SAarr4iudCVHJOpm/Sgq0zEJ
MjOH8OoPIhqZWHa1OFCeUU+FG8HJW1GE7ZZvsBOvSWCXsLt1jIfSmh5bjGdGLKhrM5BQq39hpCZq
Ans3aFRtapUmKoMlZaezG8WWrfFcDhttarU6rNJOMQmPKN6in/fmxqZiTEOTN3Pgc72I8lLxF7dw
VllFu2ajW60Ghy2V1QLzajIIUvS+UVii4UTawfgwvxYjsJpYbdysfMpoQbHriyfJhCrbV9+QLYfh
nQfpA/ZWaxJMdMjngmlVNIUExYVy0TcmGqUiln1nH81vipddBSU5fTZssnjsQvIL1m/qV8H89pfD
kfLZTNPkHh3oJ/jIQqHDPVOclq/JBhFrmxKeGA+sHyTcbv3t+E0cG77pY8MGIsO3yUAmHTY+GXs5
zvH8m1uGyMM9gi6HZpZ/k828b8oZG0mK4zL3+nP1zUEzUPWcjWHS0NFgL7fcQ0DTpmJU5sHxyBbG
vWdvyLkKwloHjozEs3DMf4J6AL/GTnGqD5aRNswGYTDZR8SbCBt9cDIjr3hl7xFslm3SQq2/pG9T
4/tziqWYtWmW7sFHuMTI5enI4DRtR665YOpt3PYREaVTVui9w1eH53/q8dkjf1VAtnByfAVVSCOk
MOXLuPOs5ssbUL7vTLe0X7u2zECKBTpwGVoMgMVyt3F4JWTc9ReLr94Q561RY4Zv+i1t0o0iptUG
KpVaU6BwiICc5fPzebiMfODXcuQMRzsbYRB0XcicoUQgy41Y9L7zyLZg4cOcRoPEStUeXWmbR0rN
sTz871Th36cKFtKW/26o8H+bz7VrP+W/jhX+/jP/mCp4jA7wqQD43Tr3jVv4z6lC4PwNKjyMQRbz
YH+//9M/Yk7sv9k284QIYQ/hI5tv4/9PFdhxcpK5kevA2sYiHf5Phgoowv/zUAG7Dn+eZSkA+U0z
/u+8ZVcXUU/oOs2t30xvuZKVse5bsbr2R4UcrTmpGQ+ClcwF1lZYGKxh0jVWhmF0P8220nrvA8nY
KYk95kDmKm0yVZomjnDxx+KTTBDv0kdicm7z1kH8D1mmF/d+rqV1RcrSQzXQ65CdaQK8IhHrNOyq
ehYGyWU4sMtp8p9Gu8vjzhUUJZ2UY1IPet64CF64BLFFp5n/bEPTMJ7CnJvE3ZCY+6wjz/iAGz4I
ripazJ9GB/elc/Pc2hkWUfXA+MqkqlpL/A5MGhhq77V4Kcy81VS7dlG8eCWnLdnnioFny6jXdm8M
N5tfJn+VhDdP1bABXoZ8flnBy40asZwtlqMhRstlQqha+K1UgF8TmgkCqRUbMfLD8DYYHIzrrkuH
DdmR8i9m+BDRQWerk787eAqrnTORzDGQExzt87Y3nEurQoBlI0jKk0P3i0hktVyPEzzoe5p8m65r
qqPyNDpmcyfhDLPwm3+0GDRR/3dm/yRVXpVXnKYCWBo5AhrUz5rnYEIhf+hLu2TbPhjdLDuAYIzy
P03e88MGdQaJb1MgWyqPGjliLGmt7HeL+qc/KHty6rc5zFCInWq/CJqzbCBwfMGHIR8ZqtXUmk0V
c3oZ2veBu0GT+mX7hijX3wvSekAKXRG500EHuWK4W1Szb7/RmAYUvK3RZKxYlMy/XHsI95bKNlxe
Zl1TQY1Xk3vwV09AHXGv3HlBFswngJDNs1zhXs26sX5FfGcV71XtOdMTKbXOeMPUyG2OyxwG1nnu
KqLecsMd0lNEQtjM/VlNlXzURWH4j8Mo04l5iU2KNFiHNGAoPMulvHZlL7d8OoA4Filfw/wuQRBe
yoo+5qOXbAHvI3+dvA+sMP5CkZFn9o3X+c6cqMpgj8DYS9vyrILKZy+QD7at4sUcbbptG/AYpXXl
O/djtzjBFJuhUU10YwEUJvFhdhDpdnqxwLvAYPcR7LqlF0sJBZQRdzReK184D60Xzr9tZbCuKQeo
j4KFZEmjV68xZh9KPgAf+4AvOp5nOSTgB2EwBZ76cpfV/egq4ZO8XLoxGJjqlhNA7iaHxLhVwk6c
S2NHknpzdkWY7oM6W+EE1Wrf0DqeSl7D2ctblkskx/EF4h1sogFGKhDsHTyPyyCc9pH2pt8vlb0H
rJUnauivXsT8zhiqOh7TPGTg5/7VQ/5MapfJhBzp+cvh2q/2+mjmuXdwRKiuoT1GSVm445H2UNy2
PhyvEexdgVDBuEuXLVKsq+6HZviylBSxG9TFqdbTfGzAn/MpmOKknfKRFQIpwcEAnrHkWSUaLvEW
Mz1ZOTYEszHvB15YYg+ZBbqv39iaWe9/TqLxsDZTlug+tFi32K0Gw5qDtIkaKjMqIR1c1FS/ijAX
7B519DhO1YNvpm6yWEVV7tCqWIeuDbt9JN3sjBO2PrMNADVWySKZqxQMfL4mlnT5/trM8ViPFwet
2MN7g0SEadKCRQNJidXQw9p0l6J42khBuwlOKb2PwaxnZQfmGZXxbE2T9VF4Rn3HSh+rzppxpkQR
fV7VygeT6o/4auTz9GDhwSR387dhAhvZMWpq4oaC6cMTvnOebVZwjumXh5kd221k06BPwyRI0xvk
bR6EHxtR7mRN83idRu0c2wy+KMyl9kqudHFmj2nuehwPR1IXm3NHKXTgDvhy7Nk4kGy1XBdrSGMe
ron2hcg9I50KRCdYANYyC+8CpWmglspk1lB70akcGVwMXpo9NrW73DtZ0YZMCaaa2ELfPVuYB3a1
708/CEU3bjozOMy+S0jyMM/HqDHr145BZNJLy7nLTEMk9GCsapiR4O7rvXuxCJtNVaSKG7OV2aNb
j/mPvClDXiF6eWiCJ29xgxixQhpHhY6uY1cYJ4Zh6t7MmxTQExvbRpJu2I+Q7IwhGEgWn+yRRtql
Ze78beVtNvWpr7wptkdZ3g+b6r/moPnA6DVfUhFMF0BdZblDhMG9NwKMNI9wE/NnasuBNaGLgoIo
5YhHMyNGcKqCzE8y0zRuVO2uj0XBrBqnIcb/ukqfkFC9e3YZ3NWRUZzD3mMoyPDD/dP6AXgjer4D
0u05zleGnMGaj4x4cvav9WJY8Pe84m6pipa9lmOpX2ntjVv4sMa+Qw4G89OopuLGVQ1ea9KsG9Fd
4MTPeH/6Obz1RM7opwhk8BeCivJzDdJZbAboIUFXg4mjHG33lQU2UwYkx958A8gOsYob1Tg9QXWZ
PtPpdHiXKHv8uOrL7DekPYFJhjhn9sJSHoncmR96x0qfu3KmMZUiBFntRYY78V4rLgjgjHd0HM1t
jinprFfgdFQNCHQ0i3yjqX93igLttPhrtGF682qPV2mJx9Jcv+opMJ8toT48Z/YS6RjlyKZFli9M
e/GiGlP+bs7NeNY+esgzYUQkUtZL+elLd0Ddw4zZbZfqsBCH8GACLYftF5Cko7uQz8+imIc/NsSo
8bOLkm16l6n2cfA82kzN2pPX3Gr75zqvgqe7NE/T0iwxWTxv3ZL+WXu3SlpICwRmLI/llEHAMzPx
OszNQxDMb6moouewasQGeFF7mmQS5MngTjxvbv9EEPx3wAyfi5qhk2W4FkSRAuzSEvxet2cT7VdE
ICiAzF27jMYOouWbWmABr5V5Zwfb3ZCll5n9zGF2WYE4tK6Aitz7GWHMfeunwYlcXiHRCZgPXZM1
MXni79FsPWnbGXgqzZtQu3ekzp/zIpQvruDp6YAGklWOMgB7b2ftF3IyNjwVdd3MmTtql3nsPJ+l
GrnWS9tgglhY223KrjioggfmaPUNM4NPprbzHsVWezERhybwqvmochkeGdrZv4RRUuKwjHJIF+hG
oNxWeMsAwIkzpFP35tq2iYbSN+06YtUuna3Te9tnDlWp3r9OkCH3AmXWgxm22T3ZrD1qJyoXXUzt
JUO9nIRUh6+h9EUMSJaLJMNMkGRaUhFmQNxO9rIphvxxUZe5W+Sl8YlERzXTnhzHQtik5nwNT2HK
7q9Hpfa794qF/F185LwDXd4gStu+7fT+YxGnppK3vl1ScDB4je6qEbAv2KRi/pKiIixYD2DVwqGH
l5/lE5A6mfWMlbK8ZrrBscSrCi3gauSy54+m2QIezQT3EOY9ytnOYkjIyKOx6qTi0oFBW4ekmTbN
i07LsEhQnW+/YcmN6oAkbGreJV70XWb7XJGyHReL6X2GIi2zGvtjVv0CQLZvSPjkfSfW03Kjy8gH
9rBkIYS/xfHTYzBY9USo8eC94ZeHq8oWYAhOiB2dCQb4GLUXmjqbVULHAm+Xpt0IrtSs3OogWs/W
MZ6j4hRwx59dq+kY5hLxV5yIIdTTJR0FfTdywI+V2jm79LV0/PcsdEV/NdHdOCcxhYTv+s2Sfzpd
ZQy3y6RMLoaVmXONxsqDJQvQlj8EPlsa4Qu+VoojGOX+GlDfAOCbro1r+Bgep3ao1YVRm6MfSra+
6pxnQ9c+Ubu0zZ1e0tX+iZopJ2MeJjHFFIvWaTmXRcNaz+67tEh8AAXMuJi9MfQSMFRd/t6fRU/1
xzrVQVKvxicyjWoTj8hTkM9o22QbPPhlvRa/uCJU/p6vXjaeI91RNdQy4vTYmXmRjdkTExG84HPn
jCgViqLonwmlAbgvmXDVx5HZPWfFLD1golgXDXbGIH+zC/qg6FeFHL2cd4yh8zkRkbdEe12Xacdp
Qo1ysoYlLwmBxu6ZFE6+fjXLwpkACrl71R46klvJXDSk7NUrpzO8bLv/gDVoc9B4nWjFo7nMy21q
LPIDFZOIeM0qGv7QzD6HOdv9xO+D7ino/PmIdIuKInvBhjToM/tlNg1/vCl37Hhiv7szyhze82xi
MmGLpc5AD6Od1i5L8UpfyrL/mtrJNKiSsPg8byvOYi+cpSnsk9/Qhb52BiuEHRJaJzJ2o0vdkvSh
YPSPotdhlA8LDjjq2JSi2ZW96MaYHCURPNPsyPTHEM48DuYgVHDIXcPpcpbRKKP63TKbxrinliyG
N67ENo+zcPW2X+tnqxXBacVxAjU1Qhr3hqIlAIXXKWPbIreWWcqz7N0OwWigSn1XpW7qRcmmhjyg
omPpx8AyHI6KdeyPMg9RraDpb6y7NmydJ9TUqrxzuf2DITgMpg39r3UN9cvJoqo8Ifcrqjhy2UFe
a5YgEAGXIWiepz4YFxbZWTa+Gi5941vOPrA/iUVKtvMp0HxhLkV2zpbR9M6lXXenCtJfdw7cKYVr
HdQjGiRLl0V38JplmA55xIeY2HUo7kiuHn+DfTD3rt237/jr5xenmtzbsnfak8eM+kI9EpJabrZf
BUzh4+wKxzkxhPWn3z2rtZabzvTV7URlQP/fhnw1OlRjw96Lml7/hdi4747rzPy+OGbTMB7aQue7
zktbOh9AdIN/FJQPy6Ew4IlDxI96K2AjaE3EudU9PGE2RWufEvoT1Sq4dRF8G3Q6njfMF1WzmkMx
wEaMb5ihJ+boUbDKK21o8cSK3TGMPS9nmtadjhiEo82Q6NOXne3CEB9NmMwO5a2RpPaaDsEHdRd9
wz5CUFb+tEuK/ObveJz/NR78m/GAudh/rR26LZjx/Z/jn+Gz+E+jvm1wxw/+Y9bnMJoDSwPvAX6n
b2Ok/Oesz7P+Zn5r/zEvoSBBOPpP+wE7akwGYGY2k8Fmv96Ml//Pf2DbSIiYlDNA3KgUm139fyAh
IilpcxT9i4bII1QICyRwG0Z9sFmsTRL/L37faW6jYWlRgS5FZD+EHqaDFcAuTPSlu7PR/WHevYdk
ne+tMeOsCM3YkaMds8k7tYGyPvtVR2fu9uwgAmbRGioxY+kN5dqwK6OUqPaOLlPMTO4L2dxILZuu
vQOzU9ygKEf9MdbViYKDZ9Toyr2ZBSzl2QQlFpCDUmUPPWpnEAvl/VRCK87H5alf9FGG2Qb1Dg2C
s4Z3DAvzftl2rk472BDppz4uiKV7FUs03Izkje8NoYuzW25N2jy89oC5r+S3ub88j1OmGdpgAxTb
x8pY1I7rNv9UQetSFcNPprTwD4XwfjPFuBNogI+mN5JsYRAfwdsC7ZL7ZjnlZBPEjO8/hFGL82yE
w0NZZEGMh35ISsLKj92yLHe0a/doYZsNYGUda4smxE3b5ueUuvyjq0Yx7ItY6TosLHuhnyVDg8OI
I+BeMrqPGaNB7uksI5aBodgVFmTrKvdxNlqPYFYkKX1eVS+eAfy4lFTG0m8PSwDLzrHZ22UBwpR+
aB1EM/2+dGHz5yFjjnAt96MMEWiv6yscLgNuk9FxCQ5Dwoa4PRdworc7KYvbsvSeOj3Wh6UPOdUi
qlbLtJr9WumndbQggrn0RqhW2ouXdufJnUlYYMXGhY9pvSKR4p3VOH1vTz0G46wf0BdtQ43ecNFq
DjKxVfqFSNTci1H1T6FhvOEP2TMwnA8g2J8asTxkyCrpIxF+uSEJj4oRpM1aaCfqitZqUR/h3L4b
tX9snfndJdZtt45IOaMsN2NGrBc999MZBgyYWOkNp5mF6LnHmwBiQxsbEJpKZhTD8JIF7noIlXUM
o/Hd4W+8bPPB7aKXn6scHjZxKYMjT78EuRiQuY8/ibx4LWfvTUTQqlfGcKywjqIDyg6yvnr0ZkP9
lbFwRvk+MVvdWWhSW+aoLKzOMNXmZq+Krg2uZbPMPwkzDu17M0q7OxcvMRgtEiaqe7b8zb0KGdOJ
2HSr8G00hG+VMZmsix9nhH5D4qaXvxeerNcd01moQTCh0OlmNV6bXYusXOzzFHsQvZHK/Ne2cgAN
lIONyMLqLWTv3cL5daDCqNj+FlY175bMs93bCoDmPVyOTNw5QKILDwefLUI7wbtT9QenKPJmT9YX
G34sUFbxe+hcGOyBsY6sK9tGvLGy8h9nhW4BbwWO5dgMWCEg6SnJC6Ka0R/wZKfsAlusuMtGRMpH
OWbrJTWMFh0tZQF8kJVsaQiCXc/jBiiYx71K6/6sJk1kUoCyOzxX2vVUUtlz+kJ+SpQm/sK4bs/g
wHzyJ4ycMdaJNosD0Qs7QejQOocKBUN0KirIzExotA2DvKcko4tirc9gSPfKjJheoCZAJLfJAUNb
RePJaF16/6Bx/OGA98XtD2saIGi3WndU+94jL+TgMsrOD2wnyoLNIurTeAzGkKAVMKTv5rRII5lT
0a3xSnPyiqCrzlGX4HmIsS/S2GWsS/pr0KcNsUKIvofEEUN+7vIcGPiC6+I9a5i+/1VaK1osNYT5
44S3mu2k1czDLgP8Np5rJBDka+AMHu8aGdAPyWxcx9tFt4Vxh+ChYC8D2Hx5iEwZji8GoQMyMRrP
PoEj4wPubG+qzlXaUt4GcNCjY81AdKYqmfWnLdP1Tyfd9KmKct6QLiqo9WFNLivv/kC9Ho2D4/2a
9OQ+RHmqP2ecP5+uJttj7xfORKtdry6VFncrskYRFvZxxaKDczRoevvAfkB4pyzk0kB/z8x8L3Sk
UKLOXkWQiaMK2ozMm0mLmcf7gSv7MNnGdKIZuZpGXl4rduf7sR3bRw+Ve0HKz7FHjpXkOpgPSmbd
PcwTuAeRqe8DQX7IGjaYZBbBezzl+tPKyvWY+8XdPPjGcYnwjshCmjcggcS+beaz6fOwteT+xHKE
yTvPWWL2ROD2UshbAGYL2xrl7fxAFQdqNUgmAUIVEaVHMRR+7FRWsa9mJfZT1zzX2fSYOW4aC+5P
QPQkwuywfQ+35VJl1etg1pVxk0r31Ngc0VqMUGRcWIo/K3KV5iMKgYe288WlM6KeANXVO3eZcecR
j3WtjPo4yJkROT1s2t7mszBvVY3mdko/nbVxMFN0fw0CWFyu5vaQG9YDo39GeyVyMClDFv+17yRq
TDkTuod0+4Y2TGJWJyS1xZgR9HBaMXvs7DskQBphIhJJkxyxSji/hfZ+9Jk2L53UObejf5siFTt1
rfBvq6WfqGoLA9WZzRSk27OmO/mr5ZwGPco//oqY3ytIF6lqfcqLbuxQixqMrhVXcymCd3iRL4Nl
jmdi01CjGLC3bIncZ3SGLyaC1Zh48/SknYjBxIb/Qxpm0GFzU5EMEDNeTBN3QuoBeNC5lprQIqUM
ZKUDGFNsmqsR/DbQsGSXvITcjwcirL33Hn9AHueNa69H2GKLfzdl1nhFSggFFJME6ThA1SdI/GhG
mUzWIuu2WJk2fST9wd+SEFhC4ONrNbclEfJF1K20AH4wXd2ViNBdMK7lY2l24zPpQzBApkLihG9c
q/ujqb7EAc6e5z2MOcbuRBUL8RSwGkR7bRa9nLoZvSZOkYCe7lTkq2VdYA4C7tWVDT+/YPv7u2ka
zDBhqI3+pEcyepgq2N54VrLPl6NQ/KKzWBenHnZlW7nTR0vOgHeMcjw3wwGV5uZ0sHvS7ND9eEGy
FqlbXjA7LdZrG9Zcvi3RH8XJ7bFd7cLWdfIrwI9tJeDXVkYJguT+fQ0snisnc7NCEvolfXkLZq8Z
dr1TtPWDv6DDeTClmoGtSxTf6T7UWj0peK+sAUyvfYzMYSVEw5VW/7hQ83yMbj65952PaisuQ5d9
QNuO3ZqEdpsFz0bm0SCuNnHD92UfUMyhhSL7jJSwjuqQikqceBU4h8huDfOzbxYeezNKg+4wBrrI
6Mak1bD1M2uqhjEibCCLxvy1aZZqTVBdhfXeGL3WeEIf/eE1Fel8ZngqJruNOSL7g4V2ZyWh44TO
iJpWcgkFEf0jh+41mgr1Urgu6Y42e8zc+CJJRLFKc/Dr7AYWNHHlzyRkuSkvM2QPV4ZMTkb/ggVp
T92WRMYYHDrHzRNtruLYSHGygp690Rhlr/gQ49Dqby2/tOKuQeLjyWY6DhaxNz4yHYR/0cFHwH12
zTraBtEX1XcvvgQKM+ktz2GNTio1EqtT90zo9SNv8HtelvmOMON7M0R53PsEYGgkMWPQX5a5LU+p
8s6URPeZY4kPjrH5zhvDFzhWz8poD8pBTsvcck+6zw+rtLB4smvGlRrFkNffGP0/yEidcrv9qsOu
SWjRn+3ceWTMRoxK2s8/i6wlEANQkhDFhX1qzw5quHhVzs5SOAerFPmOKDY4z9XKijq9rXvvecTh
u2PPeqt7AqTKIOpvitDWO7K8qIj86N1l3rNzu+6vdcrGJPUsehUmbaxd7kCcXicrYhTW3PrSeERg
/7YG8g6Z/4NXOMWF8LZfQqG9aSQ67yJ18iNCK6K/MEMVK2Br9Owm4/Z6wsYkxNekELKawRMUEoY9
2XSbu9GJXuqAfvKqZgnpytkGrUNwg8aPYlRlu2AZ77zaegwEAQAE0D2UkfeIsfqAPvJt6jCJmraM
eERXYvOUmJDBjT+4qimRdXmjDMbkzFePlLo/GJke+qXnEocPF/deHy8oPJxJXGwUDsfSkPWxjMTv
1PaGY6bDzyFF/5YTNyKjC1Lmt5DWiNkY41eReb/niKJcMNxyBh2TnvGFRgHjZltbR2TNP0qaIe4W
RqpXd/TfzbVf/5i+Md2kbvEareX4rKUfT6ZLhjMBfEVL2zrP+6xPL0OzsB8yr+26LkyS0wftB0ev
9W8YRoJJqvZlYE5vi1I3q5gfKhqruz4Inlndoa50bZOjnmC4cpjDc6FKGQcA0X5qpteLV4onYgec
D8/Vb0WLL01ONhYLp6Aty+oh9pr0Ie87EfvRaiSI+uxravvNfsHDxshus34Wrr08hI54qLCNx5k0
9ZVkrF+rIdh6ATa/4bIRxC4ueBXneX0eoDKd+R12xj6NWKMF4Pu+Kco/UY9joXOnDtpO2qONjtRh
Vd4wHl3lIHDTk8UqgttWNe9VOhvEHX6LRlxCL+9dcJMIVcyRKuqeLm7uDtK2C3WGp8JPuRhdT5Tp
pUjGgUylY1VMJMTQ9rhI4ggg2BJTMBb7+0yTTHnoiERk/ywljnMm5OS9rNHikf1SeVsMUqjYxBmN
oV9CVTLY15Hcomsm/le7sY3yZu437zaJFUho5tT+WJdAazLztjwj03eKa2lq9C6K+J8WV3FPLHus
gsGnYBuW6FLBtvnJ8BkriGYAIzgTlnKP9mWlmh06/lUoTNqkNLQ+mF7OMs9pxTTc4P2U+YkUScJB
vZyGJ9INJbnBEL06W77f/U5TMV1QXfDh2K2PRl+M2WNljXV7JcDS+cvJnP6lzQhuOxh+pihq5+hc
s0ARmHnNTw/JfeY65YPsx5A3jqCcbS8UTod5tf2SRby8jGH6wJrojXzBq2+Fd9JYRJMMo23eNsEc
XdtGW94BR3xKUJWHAtdX7d3gGNc5iGh8ylkRwfof7J3JdtxIlm1/JX8AuQytAVOHt+x7UpxgURSF
HobeAHz922C8rAoxs0IralyTmCgkd0djdu3ec/Yh+hWBpd7RCQ5Vm1phwbpQjKiql5aI8cEkCGm5
cXTBRWiW0E68C4scsqFhxyzt4YDa/cnmFHieyOUKTzNhdlhH2kIg6jTKtz7252OXT004+BnYoK68
Qp5Mbek2ejOZ1hNG23lXLt4P9qGrySHRrLHvJ99LohNoHFIOXDsy3kRQBffRLKxot3Rpjzi6G+7o
bEUX0KlWtayR64dY6c7eaWMs7hRhhZjSstqodibHuXnreySIXsCTDA6LI0HhqMzR/B6lmWMgg7xk
AL5XWZJw/hgtuCsNdpsfHXZ7i2ZQZKltj1mKkk2ryz4Y96mov2cW6FVNRucGS8Y34pvjQ2uQ51mh
O2JlRCpmTO8l7QFKj6ApkHtnrFi+dcfxkYN/Qr+DUV1gX6pqfqGZ9GHEy7TCAsSb46qzVIzqdprg
ErUsmAe256W6z/JmzRXSje3dKGfgPBmXa+k1duRDrvgLpG6EabkboaRqtzlhfG+cfrg6g2DNJMqP
UiwWDBp2ol111gKdfL7PiwI9gypLUoyUofwddSivPxyONRAJHPYte3c8hW0zVHu9ON5+Sd1swdme
pkVIA2B+JjdyhJ7Ud+2PCss2e7rufAKb8lLzQsdOotvLtinK7q4dCmwJsiWqb0+o/djuAhwwDCg7
uCnvTRXIlxmB8ipqHY2d8DlQo8woqVvjeY190nbCsjP5eSt27ojUl4XU0N9rRN/GGQPAisR4j3Hy
VGacVgWqABrp6t508v7c1F5+43S2/MnEpYF0oOSxpKVIrd7T1qtr8a5s+nFofYrxUBZD/SjxGsAd
n2+YN4ybMhbdSQ7DR6kWNDo8QPtomKR5VlcWclld71qFgOgsmfxxOXp06u1b4jYnKHGmz6ZAcxCu
BYfTIDvTgTHjHoFaHJ93HraQQ0/B+qMp0Tbg3/Lnnw3IjGAXMGokqjPPdXAgsn6IrrSnkAIi5alP
feWM+LyzUtqn3BaMaZbB7KbzzlkF9HmDnWVneGwakNZEmtGJqWm2paXtx2fQMRT1ZJOz8MZdH13D
OUZbpgS2d4HY66WB3PaYzI0IST9ARJUR6pnSrboqbDE9pRQXamG+DtGDzhI9ng8nWsmkInazNy29
4kBkGCiQTnvO45gXJk4VLJbodDgzLMsQ3NsErh15E4KAbhSfvTUnWi9o1RI5XfQK9zxqZTuKy0v0
2ZN532UEFexZY6oGIDwM5qPtpug3xonDyym3og7lRyuae46DXYRBK26WGyxi8fQ2ZYpAJ/Bes/vg
jsItdm0rhgWWiTstx7xGL33RVklW0LmTzqNuRVXdUQTX1a3tz2n7mGFQjU99NJt69aIHiOWIQs8W
dDMS3E6P27PaWn4V4OMn1rZcLnwv4hqQV0+9EHVFlRwrpdaoRlI6swd+CpwYbMCDuTdFzo2GHx0n
t0WniOFl1cy/RRB7jV3c4nf86ZpN+T3l3vzkuG2WLw1DczISsepiru95MhPSm74PcdY0qxyUHLW4
BxRBPBvjASSZcDKvI0JqvzsG1tCdwRNDMxIw9nnaw8zZN/BwNLdOs5/1sQqa3ZTnRO9h3UNjW4EX
uI/YgcwbSr0WIgdk3YvYCEa55zVpjO2gAfqF0SR6+ouuE/Bfp1pCmCmLtyNjM7nl9JN6tL7W0Lel
NXk8EfSSUUh5HP/oIjsKNtJg3nnGwmbkICHKhRWij1jUUMO263dGc77D58BSVkdeN12R1JmcBtOi
JskKuZ7fh5SHGT9x5u3InIGsQquw5gtIm3RkyZt1hXOziK8ns015h7JBksXADMCIy9F7sYZEfhsn
7dyxRlAFytpgrW8k5X+fbJueQgrmA1HszCq/o7JN8MC1w9WimuUyHmf7rkA7sa9jnzS5ku6OP9qn
pu+tJ8yQx5KaGZ+eNe3Ie4sfEX95RyoOyqQFR+xVZjdwMAiupZ2JX7ZYmupSmWN+9Ov2LUEYtBei
QU/k+hGgXnu+aguG5MwP4fRYkccqGDtXbZQ6Z77D3Lx2bSwvy0fp6VNTzgQscppephLKrxXU27k3
H/y2i0jD7IpvnllV9z1r+HEyUTstdX/X+eT9Nv4dgsz+3VHyIZDFmSvY2Qtqku0gLO8eQ8NFHNSX
7WjEYaHmA6l7sJhTSdYgYY6Om8VPve//GKso2Gf2aJ7JEknRNsuyeaNTrsXGmDzkNC0zHBo7rvcH
Jfb/Ro1/GjVaALD/atK4eUvStz+7Cf74C/+aMMp/2hwFSNnwcLX+MUb8b0aBKz1CJJjRW4DZLeaS
/99NYPj/BOxP597EfgmwVlh/shOY/j9tm8JB2AKwpyvIkvsbE8YvQEPaLNLB0IBhge2fJ+ILvpj5
9hQkHoosuyCDYZlq/5EEZERDTpbc/+m63Pwxs/yfIWH8mvWjAHZ6khUDstMXeJcdScQncDo3HmnA
vE+psx0Kw/x7cL/PT7EkZFB+jAUC9QvQcFFM/NFdEF2eWAQ226q+YN/+XayJ+cWF8cfHkMFg4wdh
23a/XDdLZyMpI8ZIZ5bhVMZCc9GncriChuMeEti/uyyeXJZKa6WT9DB5x2GIT24GkIHO6e9okf/p
NjJtJn8SJKoA8v/rlDj1K6tHfE4PZEb9S3VSnE9CVvsUGNHlX99G8z99FnIoi7tJwhE4zF8/yyF8
OZOY2DdJ1j4MOYYwpezDEuVHL3WPrmpfh1S/DmZ0Sp3ovnKHF8wf2xmAZdPnJ2Bbv0Muf4VYrjfD
o2JieB5Y0Ea/Zqp5BDbmDpA2KpI2sD/KqpvysyxpBjJms6Tr2BWbijo8XUrrzpys9L2NB0PtYCGY
1u6vL8+vKLzPp9zzPN5NiIE27++XO9GYUNXm9cFIeo8xJbfsAtrl8Jt36T/cg18+hfXhz6qAqF1w
HWRME5gctZvJU5w7iMzaNlRY2//NDwp4YTnvYij4crtb0majquCFGpY42VsBiu/aQgzzv/gUcLFI
HWxyG74SBAP64gVScR4qlWWvWi3dFUZL7+6vP+VXnuMfN2ddbQHGrEWS/ELMJqMqrscSwFqemtkB
0keCxXR1aNLE7i9EneYX1lDXZ/aYjY9//6OhFgtcKtA/4Jv+escqw65MXQak2QLLuJxMl6labBon
pLTuTWkE/a6UnofTQP4uTfHfn0jcZzjaCHizHEGO3a+fDCXGc42WkoCGb3OZ5ZU6JkH3u4CKf7+0
gHPWWyd8gUFNfLm0iWhGT9TlvBms+k547tvo0CjGmjtmHSyHuD9Kp/1NEti6lv+ijUEPwwMT8GC6
2O++glzHROi46dcTaTSlKFPNoe8ug3oh+KA2beZ0HVLNZGsCz5Ic4vPM3uS5F2RPf31rVwnO16+x
ov8JqGBDQK756wUmeyxZNdjEunp8C3uKsh2Jw82uIEkSlEb7O7ryf7jU6GgduEYuUy/LXReHP0mC
ZnOJnBgr9jorzOHOKO8YlANzaRpcR1FWQGJkfRw4XR7/+of++6qzJqowmbQBLuFz+fLByeJk3RIx
vYyc3Ahz6Gfb3OmCfZ3Nw29WnfVx+XpNXZR/Qlo2KKavcTVJTZ+nNMgDrwqSjUIoRbnYIRae57Dk
UP5mZotJfd/iRfy7KxGVmrNKvniaQTf5X18Xupum7/bWxp0CJESt3+zq3Psd9/vr72Pr5N5x97iO
lu/5XxZw34LJKWriqIYoEndTAJc1igecRHLcQLyY7kb1u6AFAD1fLur6oTw3hEZQNrIEflnKzdV0
4NgFuZzazIqzFcdI3mk7snR8lIOl9FXfpz2tKsuvGcZyIGuiExlQRfCQRXNZXnZZl5l3kMNzsY39
MVDHzNdJf18kPa2RaS5HY4sApWKoA6MD1AW9p9I4TrFsaKij8UDLjsZSv+LlIp1r0w9OvtzMcvYy
7OGwmJoPUr7nzmaG1tXBZaD6nNk7HGjzLI97G3e/Nwob2g2NomrfYc5esX5T1ljnI4fi5tLCauRd
JkqV9W4oHR4dPJf8yNReeDnUYHs/3cJPqrA3exfbdm8ZFujUhotSZQgeNohZdX8T05Cdv8HIW/jg
IHXQ9LpFNF84VTvE9/bYxSlqUabC+BVwe24SPyGkzY0NXGNdHus36I3QJoVjL0D2bDqYZTrRE650
4sw7Xw5NtWvoCiKg4uJ4WyQhUdUSWVQvT4PFsraRwwq5C1JprLqGtLGPCxSeJ7ct4DBaGm/8ZnCC
9HtgoFnazKS8XysCXbB96EZe9EuKPwdSYhCHi2EM/nmwLMkrfUUpdn7qa3yCQeXmdxZoqv475VBH
Uz/Dq6DvTJXn9CeQ9g8uIYeNM8/fKqf06MEHKU2xn40YkpM92dNwpfXoIser5ubb2NbCXO3t5avG
efEjTwK1ejzK0tyuT0kKzVIP73qhfRDS7kbJFRN875wv0koYVBeOezW5PhMZcFf+rUHMCZ7buHZq
7D5RyfUOZmNfZXbsU/XoytjUYOSLDYpoGYdlZXg/664izzAZmJqGfWkMb2Jqg3vHnM0ibAUagG3i
lmTydBpQL9ahAmmf0sVy61uizA6ySkj2CwCKvqdT56DiayI5bEtmP69Z09vLWdFF/SMX0tbbAY0X
8NGxNp40B5v7ondS7lfp2M81D2G8GebUZHhUy/ipiSKaJ5MY8qc4TYdkv+BKccPeglBwkc+zvhLl
7EK+Amx2cOceslqMRePRS9yRvqA0kqvIbQMyyy0X7QYdNO5iV3kthUxuJHTHGKgWB1r68727TuhD
q477B1+uC2gKUjaiJdkuz00q1QcIaCRSlNOe2k3o6+lt4XV/0nXeCyYwojwB7nKxyxCd1YRZsASX
ddPaZejVK5K0MKeKVUuk8mwZAaRuHFy1ajMWXT6w00paw4YrwB0ENBvbzTJhND8q2J4MGGvlwvN0
UsBTTpEHP3zDXq2kCcPlXeWIGsvumuwWktqOQpyeJM3V1M7TkBkHBjmndIdxKw0eNttoghffaIt2
Z5QtDV2mE2a7A6Anq5Ao8BWUQhv+sUsXHGlx5wrcXqwP7ZZj95xsAw/ICy8QpBHOaClmpAzgs97T
pJsYwCUYGlDHLDPkrM4u1aVpDNNTYiTVdWnmtK444LWAbnCA4LVEsWVvpiQCMlLToGzDmTCRH3Fj
DuHgRna20Xyt5KzO6u6p5OExD0Y385yn5rjo3WBl5XFWeqClV+TuzzIvhpIv5a9GHKjME28qyluK
C7tqcI3XPOIetCszNOG/QdwIlqS8nVXKIMDszDHD7mTVCKZkAgw7qbyx380afNEmkb1pbzxGu+Zu
sgf3TblTmpwEzP8p5Bw3PTUjXksqOJyOSO3G8bIItBHtAe4wWK5xKTz1eWmg44QjwAw8KuLttAzp
yLONGzucsxIAWDcmi7eRdNxv0Ds5sJQGAYsEE/WrQTTtxRwZBHo3xhgLsEiJwr0KCe4BR5X+0GOH
e6tbJyUz12Rbli73RpEB9k10KcOgkXp5nUkCbUFfupihyOwOZgq+WUapY9++cDVidyNpVFZhoYVf
b1VW9/jr6LQyvc9jdF1lECHsqxz2CoAnZVfsfPxwzLmtCr3qPGeM+A0jcuNjsELuEPIm3WFlmsVX
QdaXV06DBSNEd4RjvjZa9y7xeph5jlsxcI2GuG4PzWLMyVFEoq8vGgb5L57b2MV++KTwqaKkkd+t
cL4hmKxu08BZBfLaZSsbsF8z80zZmjiq/IkNrjPhVW1jVtEHcx1f7F245MkmLUbMFbYLD0gxVr3O
AdMg6/7ECQ6iMFJ0MySRsdyN6/xJ9AkAKzUETMwGoITozWtYK3qFFeY93ELTyvIP8xNmqD7Bhrj0
gBySGDPfOZ/oQ03b1tli/kBcDk+nukHV5T7yyDPScD7xifTN4Szy2rXP1idgkbwlYIszZB9sFJ8Q
xljAY0yy2f1gsoN5d+z7bOFdbBNzWy45hsURDqC7Q9yLcKaPLKc4gwhh09lfQZBW661+008+5PLJ
ilSf3EiUmcEDa1EJedBLcaYz0gt+0KW332keGB2/F4zShkAZsQZ2BPYVtQOcytbqxHfE3/ktj710
d3DDu+ZIS4xV2GDgpY4MCDp0smPGs2GVQ3LXfpIxu09KpkVX4QFPrPygIbT8TJ31DVriLjEPrTX3
vHUpWMYtX6i7ddj6kNAS3DyHsfIgdPYrrLNGzersLVx4ICGXGJ5nDhjyh/9J+YwLgJ+oBaJiP9oV
HNDukwkqzcl77MsarfnQ2ChDSr4xNjAB2jtuqZbpWuPtH6dVvsbW519paL3mKQZ6me1BgomD9wmb
SVbuDIeM6d1OVxpN/kmmqT8pNfYnscb8pNc4nySb0VqpNvkn4cbDJ8ZmtIJvOkciBFDuXJ2ln2Qc
C5k9qMNhJeaQTgA9ZxArSQcFgXQ29SdhB5GF9ei1NtydekXwoE9mhFc1MZfLqfPyaakUsX/1WKXx
rsEWHbEcNMxcEkgG9XVJg8vax6KP9dYWuJDf+LfKaRe0jpduXTExuHMEPsV925oB/2RVVN8nw0Le
JJmFGrhJB21uB0EkHvzMsTP756WduURRVXUH7SXDW6Pl/DAPtY0KSZOPi398COJLRA2VPgDSkPE5
PuzIwS2ESOlM0Fr6AcbIScIWLeC3IJEapWWsZoDgkSPCzDXhySEygPy2jl533VTGftjmsj4fVOX9
DBRHq6PZofPdIrUuEZ3nXRztSzdfXlRt2xc09OsbVUsGrzXOivwoMiz1W5zeUAE0OvAd9IMIR5dd
JsiG+dqvCVof67xP+vQ8Fzl07alk+ZaFL+sDe7JJzYjN65rjuw6toLOOukoC6G52ZT2mbZxj6Wtl
+pI5tb5VHgsYPZNRvC8IS5ixG6P/tphzQk3R5faTP9Pk3nb9NOqthwmNTSlJrFt7iEAtdNz+c2+M
k4euomJGe7O05/BHE5R49dLtMA7mkPVSF/g6MJFVHMAudhqzPL5PR09+RL3R3yX4JG+XJTLvW3+E
MKW1k4Mpm0buT9XLl6iM4a+MZv+RFaq0Nr1G/wnQ1EBEQaYN8vUWo8hGOVXy0CQBEJ0oq16hq5j9
PkLwDgQrHsmJmLzYu+Q3pK/DPDnPcjJgRjZCL9bBsxCEICz21f3cQIJfkZMNGbGKd9DjieTZB66H
ULL2mTDy8p87Xe2+amh2H/Sf1JvlNb57bfL9WS0jQxXbNvG6E9NWDIxTOfW3IwtdFUZJnby60YQz
Ii8tSBEUGOgKypQt3zXmB3TEMX+UzRZZCeiPNb+2x7WRUnLEV9oSY7e6JedskzTCZZrKqA0gFczM
YiM0hxJU4yiAAqed8K+a7SpUtTjKOBUzQZgWWt52IO2Z96tIoIzKwU1yZjVtHy0ozsGdnUeMBKNo
zNh68rZkwQuaCLO+MprvaaE7/JX8n2/ZvNjnXdCmHyCC5mBrTAmWj04vAakPVUKYMGHJ8DUQg7f3
ii2w2Jiu3f0o1Vw8D0bH2cIjBo9/om+cA8cfcP8Gbe+73iXVNiwHbeV48GkbhEYWwF8bICncpeno
IESRWX0dd+jStn6skmJHQz5Tu7iU6MX9SFE5oTlywCwu7XQv8VHcIXmdPprO8i/tsswkg8hmfCpr
KOwhxKHybshbrhVaC8aViFlkEqaG75/JLODJAkkBuZMD55xQgIH0MgYkFgx1U4odk0rz3TCspLko
hSye+6ZEW67trvyOvBTtX9m28s2eE5EcHDvmjqpW2WCNzS47JJQ5cqsZ9lMcDm4pd4ZwYec09eR2
275ubBp8bvbUxTaLIPzIWh6NJNX9nqe7uhpdPTQnxhrS2ZZpMB8mfOnFpga2eI/WpzyjUgORblge
X7elBoi32p0LEp8hwId1N4x3xGz06Z7hdYesI01XRXibvLde2z2P3ZoPmI9RJSAzNjUsmcga2WaN
gofcTMc1/MMoXucgX6heUkkiBWPo7AfMIc8MY1cW2SpUk9kWW0WQ7kqniKezNiN9dpfGSr03resA
NSxMmMOlZ/Pzmzgab/NmrrJdbq6VqGAs84pErk53aeXN3/mXlzc7K1rG38kCPUcLcFQh6iWUkVJl
MD4IXfHj6xTqMYWU1RNQBsUTgVbCjPmh9jmDbqe4bN+ZBYNVMPqZ2i0DI2FTKwAA3LtEOyR7ncej
DBfEe2cO7Y4RpH8TcRrFuraK/BzPPGaGjAvUOkH2ZvQT6nTcsW04FiK/9RrhceqbkDH6nWX4x8Zp
IAl14Cbyjau96GxuSi9Au1ci+QA/w3+NQpf5GdxWJNx1PfjebjKm+DHu6ukcQznCDf8PxTfokSxF
8vmHJHxKZ177PuvGiYZDVsdHuP3+N5lG/nMe+O2L3arizhwamou0yDkn5UMKm6D4VJ0nqwBdWxoQ
dtoWzJWTpfIQ98yU/htbRGSjzVlln7WjP9F8gRIGCyIQhAioqQXUrZGOYIoLxrsZ6MMdpAogf23X
cexKuqB+8WZn/nANiNocsrT1jChuhWvDAboZhtRtd3E1d3EIwWp0d8Uqqq+W1AFkiM6GYdyC+Knw
5vE6N01t4jpbYTzushhXfY3pDVmdMxwszlgkKlkN4IaYlk615/XJ2LWazkCQSMGSAWuGHXZAMYoh
IO6i1NrABsZ1nhpW/OzIIBbbhWEcjnN6V/O+/bQVdOzZZshBcq0gnchww9iY4FqyzyEmGHVrlQds
k8GP2SX+dqN7Ca637SwYFOmYfXdrZJAcS2xkJxU4jG6TePCE7Dx/1BH3pJ04Gm1mU8VmOCLkgSe2
B46NfjCKNFzShkCV9uTFLWJC2FjJQMMrGc+BRCMA4yDVvktl4BtBXHbLC42elsOgB9zSB5csxzb4
ZitKIHpP+DDIcpqjn4I53jPsJDwifWpHV1DkAEkXxPiye5cElQS0tSj+e83uFtH/3sIzgLHQ8pqt
/R2O/b4rqqcyKPS3yVB1u3G6Hm5YpMmTYHXslxMhQuUbiJ7+JncmuhyJy8QMVohlX+EcRE81mpMd
7UdsH/W+5+SFiCrPYnif7MUXTj8OcRVaCZOlbNWFuB+fXe//Uzn8WeXAXIgW9V8Yqt969Y9DC65P
/eOH+sf9UPyiefjjr/8LoSjwQDOMpRGLzWkVFvy3rdr/J+nznh+YQJA8Dsh86L9ED6bkzzybyYaJ
G1XINU7hv2zVzj+F54P0kNY65JXS/juiB4///ZfxgiN8j6675eHh9glylF9c1ZFtpXFkQ31oi8zV
m2oQ9mMnMzlgOZhEC6WqHT5G3cwvmFwFQDfm65sAYe6ptvQUgpIx7x17nrZrOtyx0tm5MTv1symL
4T1u/fyGJk5/1Q9WFLZTPJ462LLJpiH+5DahA2+hTiDCecG2vSUxgbU8jUYTJ6k3gvAY9f1E6f88
BVWyr/tsOvPzfOVRId2vGC7fyCZ1xMEmK/GRDhZBJCYMNxhjXUtUmIyJiAqGTj7jAGhZTuTSX7B0
5t9MZlcme1u2YCxq1A8G6nzvppbfiEGRiOusO8UcGCTJUk0PPpGvj92YBmgPJ8A5HkFRVA7USlqb
yGGR5RFS0GHs2kZd7IV6mqfvdFf8A7My4xz0hnPdlHl2SbOD7g0vJ4lpmFxxU/eN4b2QjkBTYgxs
WjhRHepqWvkzq47fMQRa+DGfHkqU/I8DyCcU8z0NHhFN4G90prlivl7onhAlZFPsTop1IFnT2JCx
3OoMsP6GSoa2R250NXDJcnoQa16GIl8qIcNlHkoyuKzmXvc+IkJnmr5zQKY1ixuuSalhneVcaxh5
6PxcMz7x6xDHEjaC+jcnGHurEq5Hx7Rtm5pWfl/a2InorJtEctjgfsN5nLN519GHpX05R+BvheHo
M81gcgthz/4WE8dwDeRnVjDufXlDSCphlCOTB2SURbd1xBCcp9xIRO6CAnyeq/p5dlF5Io3WNZ3V
SN/gDBLjrshG3DOOi/ebiWEHJcNUt7ShvHc9zhI/rwMO25jMsO/Kd7Du1xqcErJtX5nHuG8QZMQO
fV+TqeO1X9gJIwjZHxR77CMxRzkdmjhnR0FVKEPXiOgaxf0QnaI6sq9a01WESNTyFjlIQoTc9AFG
ZM1a0tnzhLMAxyiWCkE20re6cbzHSJuOBjJgN48d+tRdExnFMx1YOzn59swdihpNJeOY1YVnNcZr
MM2BcRQ0SlrMmivNCapRCRDK8dF286AKWkZAMxFovulkKPxr5Wru5ghOZ+vYw/BiV8N4Td5CTzC2
UyApHUiISagX0yWk44Mm9xMVFberUrfw6rog9W1V8IpPNW8P9z7bQwzO5BlUP//AmDebtuyMCIEZ
ea/4JdH7EnQY1gZybzED4IjfaMw0BzOA0nwZeX013eusj7BI1cQjBUaib5qS8GwgiWgWYRBUAxge
Ze2yyoUZNzpZvFsKmoLBAHPurV2mguSxjI4IgXWmM93WlDI/YoXzo+oRPG+RoZmPNV/zkJW6OCyL
CwssB8vo9R3/i4sHPCPA+F5OlM8bLWWKnwE4n/UghnG+LTga71wv+ulq6SUEg9HoOq9pK8iQpy+K
bzB6l+auGR37VfXV+jJMUeDtGSD4B3YN3ssur934Tlc+77gvU4wP2uLkorTPSpFXkqoztnhN9yCV
kKpGiMzxoGKPxFw+5jS8Jrfyjy5huj5C6jGzwL3mgKhS/pI6gWXoiqM3V2V/7aXqVvSEHsomeTGK
4EzZzXyXL3Lc02R/reKoeQP8EkDwGunh25N3HAq3ErSPm4ihV9DI+5Y0T3uXi44vi8XxrrWCvfTW
gUad/mwC1XKMm3PA9oKUAabFhyB26uploOjQIeVenRDE18zLkSwUeGEtlJELhjGAuToWi/RQ9iTa
jVscQAuqlmFYvJC8MDrmUYbvlA5kGjCHwG6tjhFKMYuEKXmZenVvcY4jn2zXqVn6YTcHr8D1Le/Q
T2Ks3vlzQUxE7jhPwh55dN1JHjW0TnMJIFzL2scMmgao7JpcxSHgzbw9xQWuiJ1ikbpwY54Yj0mT
APEjAQHHo1nXewaXe7xLNOZT1xDLKRjV8KqXpg6OuCWRyeRNI1GmI+kWNpa+kfljXwVTOGrzAzNa
6K3oB5xS06Fzndo9DJ7Ty8OSvbVqeWKoO2V8L8OeT2s/91oWlQFfjSgPjN219UitnpdhxTfwDs3U
B9AwNXGPJ6uG0MikljlkrrwLDaEY9wBOMMJcarHqbLXaz7HmjbK762DhXBrODTBSvOftcB4ZTQwM
BOhiuBTZmskSEceyjtEC87rIVlAQHAZhXfsBptBDmnbNGfklk7kfdGnnu8Lrg3PgHdZN7EA6G1wS
Y3bAYkt7NwNRIkSIyQLJCBImXpsk851qjOWjVaVxUEmePEKOVcsZyr/OO/ipLC48oZsPepnWdTMw
fPjO0CyxTxFZbOKSiEt4XDajopvG76AqYDKZljCFIC7CSpXwlZjijXeM5Sf7FHstlsY0a6qUZV3W
c1iI2fxugFPEGFbQqCA2YRHzBnc6668uEjgReR3fdW7mL7dYh/s1YWNcI5iSJjrGZRZ8bytG9GrT
1m0mtm3dxC2JMlHTXdS1y+nOMGgMccTDRoNKYNGfbhnm0Qj8cYR3dLpKbsO7sL1qPPezntK9rmTs
gFcz6MYO/A4IcBwonXweOw6E0om6JzYXuWKwPHO6IpIq5RxjsvKSR8jwZ1Nj+WdysDRpzSVe56+D
TY9yS+DqIWGKVm7t1iXDEBAyGnJtMwy84bCe5pse0sY5QCimncE4+3LneE0dMQ43AUpOYxnslRrQ
Ws/xkLNnTrVn7LO0b4OLeiGdbzuUCVyYyiqmvUtOIqDMABGV3aucjSliLKPykeGOyrz0Nhj5Ybup
c9OFUsUejVBgl/7WjGTNbprRFgnqnIWlm4+dc+Ad9AEyA1LEVTRYeX9A8yDUxTQmVvbImAo0cUCQ
z9FA1ngpsZxEGwI8h2LbA23JTqBQKJvUJLIH4Y3uO5DSaQhzjNgzmsYy8TdxA4NhB2Gv3nkVcySg
Dni+zHh+LqFQmxSlM3UJuirMaDh+KnnQNqc5MDGKFywJMgbhcoDqQRRpVV+Lai7AaFtxdnDVKiAj
onfqYJupwjtRWaRozvXW8XPzkNRF5J3l48g0WXZu7u2Qp0PBiGJIczxZRS129NbgJnNTdqoZOdH6
/XKOU4o1pDuKgS6aGsSxnVjtTE/N8QUL1PyKnjaoDm0i5rMO/p+35YkeDq7fvPtuht0dJVTGpqI8
prO5u49s7yD68t5inQHuuR8y9zbGKpAkwE409FnwcDTeLsTsn2VpndKDkBUkEJpCNJDQjyDrZ8o/
FW+e6p79ynuene7exjFH00SZoe0uW6PgkNsBgQk5sYZGhGJgBEE7qlfqrjt3TC9a0wBN89636SsM
2PfOnM/aPnBPMApYgEEAqYuiBqx8mhXtMihiSCXqJrlh8BaIc93QEXlgmn4GeaYKiSm6mzibu9t+
LF6YrvFUoGPdupqnM29IBFskfMct3fjU7ULip1zvNllwa4fL4MWhrU3L39fw5uoHYc7eTWPwgG0r
rnFystqFv1PqXtuhwQEgeySB9Ds5vTMYg6T/CWghkGduTR52SFMXhHKbNM/eHOj32ukYDycTDjy8
wbx7G8aGRnLUmJJIyIG6KI6BuWBXARyfVtu+X4k/aNfkDoQl6FM0BcsFtpk23ed+PllnM1KP7AiF
3vl/7J1ZctxItm1HhDQ0DsDxPgFEBCMo9hQp6gdGihT6vsds7gDuKGpibyGUVUVFqsSX77t+qsxS
JiEAOLw5Z++1Rx8rSdRRLqAStrOxHMLQObSLiV0wF/DXP+UQmUDMD+yhqbOw2/GBqYfPIOgDyVsy
OGfVNT6+CyXSqGDX1hzNm2ZwYPeJQFVfEyBufCCBpkWfYaqm+x4osvJJyzWKhTVih3T333rCX2IY
VEAHv6sncPL5x/82MUWFu2cQDu+LCdqPv/tnMUGXf0iBT4LTOhVQk+rRv4oJQvsDqKFFsQ33BNIS
5G7vagnUGECnkT/i4Hez39cStD+IbtA1h3B15MyrCvhvGCj01afxs1QR0au0SCYXxqqtU09qCVlj
5EOAR9lLED+trZDZeo4VpKg7lS+i2cYOHikM8SLVPSTOy6cUXLDJkgbQ14sS4kZggIZ9sps7xwg9
rhVSUHPm+B6pf3RVdjYVUnUGjJGkA6NWt63urarTfLUTrJjnxZlAio/53JGilOkldXNMrzuRKU3+
RSZF9dxFcbyy5A1j3MQiKvdzoEKMm21F3LQsh6HXh234Qs+QqN2iamMmC1xHxUZXl/axo1U4ndtL
PX5uVUivrsRV3SK7s40ZGk9MmpQdUX4EX1dabp45OvqedFIyWPKgvM/oTw4JB/qQEvgM4J7CB4GT
NF2nnJLsBdkITcg2UFf1O31ZBNw4ulNaco9SCf501DX2ZcFs4exsM3C6r9Na4oO0k+RbRZTK0vsF
nUjCd3SlLMhHB/c17xJVnQkDG9PoSU8jcceRiCBKIpeNxBsho+Qb1szmfMlT824pHCRpmlaqZFQk
6LTRdJghWU2dQTMxW0nRgakDbBd1eafKJfsCI0plNpsz58nS4+wFZzx5DG4DPHxjHglKfcFDFXKp
hL++QIBAdGForiU0FhFI9QKfbBvcdh0opnlIrWfHSvXnJgpAgeFQYDfelYQHoZ8jQNHtaqx43sqY
+Yo4NTR8KxZthHlwhT8BvqM+UWtlcoWjWH+FQxXQI+Lo22ziTgeQUncWIeGO0ZBTqIQrVCobTL3z
tHoUcjtF7fAU6RWVe50kcOZV4C838ZFPhfG5JhJN6ZSHbsGmSd9koHcMxwaoe4PZxK2bFRA8F3Zx
rsPYRiZ2RF8VdTfeJhSZExTJhvYVLzObbVF1PIQQ2RYN35LB4Y5HlhaHGvoJURCPpVuR13BjAKnh
NchSOphaE1hcsu0aIqErp6RfZa6krraIVXWL9DRDd5dSftkaqAN2gegRIYVhgV4gtDW4hbNN1wn1
4SozqS1Uku5Ur4CwbFndOQDfROcDxpGlr8jYfLJEoSa7RB/ZvtaRyEg1omBThXvwypyxjLoja3ha
xjHeIFEavo99X5IISXXk0Uxs/hVMXeb3qqUGuklMrBOc/obsuUIHHLgUsRlfmES669Kmr+VWgPEu
FFVOnMmjcEExlw2EGto0Ri0XiJi8DJwafipMOMCAIREzr+HclzEKB2qQdm2kd7LlJATwl9ToFsHq
Jwiy9kNdw9R10dGMM4+6a1/6GqNjElj1wJFPWo8Oe4uehRAk4babU8yCIkcfBiGuiF/qVsWMWdP6
InQtLm0HOA37a7dZguSzVlfdYZElk9i7JeD6h7z7vUPsVJ+sOmAF0F0zaUuTaf1kJjWyKkWTLICb
R/TcsJS/JbbW+XmdDd7vr6T9ZdI+udSqz36noXcCRDiLCRUqpovRbiC2EtySGflajqKJicXefF3B
yoCD0mLf9FHsjaFdrTBCWz4kOFg2v/9Ff3FprD/IAuKPcw0LgbX+4Hc/KAIfQ5yDSbOJlNI9NeHc
E3Zd/E1ZPYsHS58uLBvpsYEd7+erUPmhbdlma78bZdeEO5Z5gdLqtRa14sohzXeft3P3wb2tD/O9
mJ+rsngLSiWrc+BoqHx/b9KmQlJkpGZK80sfnMUI1io988wi9RVdfvRqT10hp1c7eZIdGBeHZZX8
Ex9rmouQc/O4uN8+X0budes/jy6dXTf54KqnQ/f0ouvrfff6gECHHeAEmH8F7YOBUHDa9sRBpqRB
/n6gaB89zfWnvLtU3haoHdf7qzc0OL3aJaPBJeLdt/zn3VPrfx7d8INh8xeH3entnXyZdK+zKsuP
zzTyUFt4xMi7nEjc6qMrnXRmsJf8PFZOPky6Ndmsxce7M33VGw+t+0Dx+4r0+s/0ZfYfPMyPLnfi
3TEMgmSy9XKz90Jpa0dk6abdRpfxHsXQ7sN3dzrtnN7dyffnTBEopfU5jt4LA9T9VriH797dw+/v
6lcjROP7xoplYJ057ljfjZBEn5Rkbpi6mwGBLBj6PMcpOL+RfuQny83vL3bqRvr5liz1xFSCC53s
u/WWli27Cw8ut1d4Hw6L3z84Sz1x5cBTJzl4nUIu6s1L6t2/mbvnhzvjg2/ro3tZf8W7BzdRlQRV
wVXETbCr4VA8EJlxCD6YDj/4mix1HZTvLuMQmSSa9ZEpZ0RXeBRS3G/2Bd2FD/xa+vrs//PEa6kn
sxKweiin61PTd8QmMBUqG+2Sopyv+aVnbgq3cc8b99C7EKwefz8s/mITPh0XJ9PUrBdp1q5fFlyn
bXym+fe5t7hvgYv8zC23AGg+eqy/Gvb/Xmas04NY2E2UW9fHajD1m67gUx7OWOE9YpU8HAab0Kcw
7H20cmvr2PvdUz6ZsvBJ9xaQWwJ3/a8P9AO9wn09XD9/8DzXKfZ3VzmZqUawsYqs17u70w/tQ3lZ
H4yX4Bq0JIqN6nm+R3t7ZVyb9x9c9/fLKcDbnwdrIhXQki3XHfzIy67Ki8C3t7gpvM8IzPzvBN4y
ilT3+0dz5QfXPX5E7z6SbBr7QU25breldOyNm3JnXEAA/mjU/Oo6SABWZYFpU2g4ub82lTnIaq4D
83+jcY+G73BF4TnnuYeC6aa9LjxAizvxydl/8Gx/Nau9u7Z5MnfGdTJn5rjeo08s40O2pTe2Ja50
2+71sz8ZAf/VsbzTsbC5lUw0/1nHsivjf/xP+1O56cdf+bPcJMw/0OprKE2cH2UlhsOfwA7T+EMX
NvIVFCqoR9Csvas36X8YjsPORTXh7evYY/+tXdGcPwSOc8yXlKQ0TNh/C9ghKU/9NBGgjtFV0m5W
j6qGI1+eDFhNRHImctjyIrukjA7JCFDVSD74gWrZGFxORT85O9xOGe6O1ctHqn2LM8EaqM+2KwNL
DcCY7UwTev/5dMRkqZgbiD22UPTROtPQyOOnW/IbIqU644Y+HbgtHHmDcwgmtp2TVXtmrAa7vkpq
ciSB4230Ho8YrUKUGQFCasIBW2xB0yuhAJ2XrayvuZXzQSxJ+7Z0Qv2WKHoMOiIvNnIyqjP0yWhm
NTOCUj1ZHZV9AqbRmZd3jhCESpshHZcf/DEE9MqhW7FklFYglI1HWtlAW6HcgkGiN433C6JZaq2p
6VmsKxvLggdCNwr8mdV30vkWHKloYqyILraOtLSBgiLRMuhM21vFWIlqNNJXuQtMY9DoKKKj1RML
gm3BKVp4CIhop6gmjDbq7fDanDqxzuseFcZw5LmlK9pNzBqlDftIfCtW+Ftx5MCBpkWcsvzgw7U5
RTVlWblxQtHxPhF5AoTpaItKVsgcWhrC1JKmQn0iFgjE+N1A0oVYsGj/U/DATJTXpnWdHgl24DT1
4m4wjXFHdI/iRivsDuk9/Fpzb4GJepzznp1uZwUYE1IVziJOjnpCO/JMRtXnppUwBWe1IdfSIOoe
EaXilSt4r8hQkdiEeqHfbqCmKdU3kpUYhCutL86S79ES7XPR3eDplaC+hULWOJp0UH/VEfqHjdQo
kUZUn52kebVzmoTnYwBSE9ooUnIPl5uzc448Qf3IFjSSMig21ZE5iEA8u42OJEKxQgkHNeKBVG3Y
HurU+abwZMMt2bGQDLUVaogGK3yZsEXSIjXqhA4YcThlSutsLrbNYJ4VsBGjYsaRWyQvdECQLFoL
8v+YoFQzOm86+1PGntCTmO72eZ/dtyt7sYsj4VXW96ZNbjOCUc9HTX7HvewHsQn5VM/YOnbbtp5D
D6yiP/bqPR2j81YNnicpN5li7oiVwWBWlz5BqNlGDWTt9jEkLlqxjJ42+iTJS1JEiviB2NBitxhY
dLawt53zemVQSqJYcx/3+iVENxCLxgNO6qtMGS8Y8cSGolIDZylEFkP1BSiFk8lJri3Al05iPEMW
BoVJQnhyq4TW42RNRboToVHf24U0vmfaStLMKMIwaAxrq8/GUx6hOkXPDXiTqKbyNUxWGufU1XG0
zXXM2K4zifSS0iXprg0/pPlkLHEPziyHrJzXyj4MJ2sNMMN0tp9y+On43gZnvCVpKcD9QrnxhYoY
aQbYGoXpA18mFjDdGbXTLHtIgiTPq4lW2V4uka6jBwjU6DAqrYm8TYkELhWUKHNyOZN/KnYohYVz
HtQN1Zvc1Bp0uhUMYorWgK/x/EFh346BpkMEPRJKHXDf9ARDtqojltdDt3JMjR9IU7TN8E3TI+z0
qDiiCpdWz+PKRCUOb7onZgNQKtnvUcqLq4nNHStiilqyLTUat/graNDzX8URvKoeIazhyCKEjmqF
s5ZxgEImNNEcbMsjwLUMJ0RntNlXsmsSr5jXiJCXemce8a9CVOoZHhWgsDLL0n4PNIW5LyWKqr4y
flBkjZUo2xzhsirRi2t7YoXOjmGFNs44wmgNJeq6Xds4RHc5HtKRfKsqYbgWKS+yala9TimsXdw0
IZnRff80RNmVpuaPQZRdVyOty7Ax3SYdryK9Iw1gMVd1Pd1GvGjfLNgfN3W/KIQyidpv6L37g6q9
STEPOwIlTJrqwbKdrDT5qgLcXMuM4RauNcmfjX5dBeP9FOFpiDPqoA5cgn0KCfy6pIK2U2KSOGcE
oz4xWpcIJPqdTHLdow5r4LyyK581wIR5yHcaNV1zRblPehUNzEszzaU39FlxwdANdiQmEiGWCnDP
uPE/aTEZAGHg3GgR9pJJYDeO+RF7tHlfimqV9oC9PcS5HDd6XfU71Objp2Wcp500cn3Xm/NzMtYP
dYEFGzX0ZavZllvPan0Yw1G9S6nTYqCL/EyvPhdlph5IJljOYIcZ5yZ/0euDMN5aJrGpltqx3NlQ
QSOG+FZr5XcNF79qIEGo+SnYSAzj6xKSMc0kx8EOWYNvVVH+2cH57k4Btx5YjeXGOqmtGVHNN1Wl
JFsJfnmzxIm/RMq3kDWBzFvUGnxO42Uk9K9tXyyQxQN53tBQpf9gmJcYBcbzOFd7N6sCdG2xlXi2
hWuZEkQCEhXZzF2Ggf66H4T+DRhw8hDaAwIqraVovyEUTtyyfJpnUa5Pl8fvQSPdeNwMjOsnUCIp
wFJNbbZa3lsEa4D1O2to73xBMmPBjkEWVvApLx2qnA73UmDp+hN4p+48O/qexrAgXVfW2XynWWHx
AIsw/9IMjeoFVZM/qTTiE9Rqk9wttmLcsHLUkxtFXf3GGMrGA/ncsPNLtX8wimR8Hbp6toHRrjYt
jI4OQ1YLbyJt0a4pGRfghPMy2Dirv4uYabVFGLm84b5TryXo/oOJaHGHvkK5sNhxwacOq+oupTCa
bkSkGTjTQm3E/kfXYYPnwgCwymQFNp9lq7Iu09ZSHoxmerVmPb2OrCnoPyt1U+pkJkRZqGyGCO0D
/trR3sydvjpak7DU1/S+1d6URPFdwMTrTXGP5JR1fV8bhF8TapCrtyAItJfZ7LMti53u9+iewWOP
ff4Zpopm+60xd3fIXmALD1ZlkO7ehPVZ3WcYypp07tHbSe0JnV8OdDbM7P3sQIqwg7y57EpVJ7cb
Bs3NZDT1C6pM/JJJOXcJv3OYuy2SRvVmiNPynN2QmiN8nswrgndHnWbVojcEleDETe0hzvaOOQdo
JQc9ath5KCsNtCTigCUhxZoA9jYMX0epsmHCqQ90d8xKIskz29QOjYLz2QsHpmU4FzE9P1LAgXLp
kAMyY6UI2Hl8k+nLN7ONviycCb1B9IdsyM7wivDMllCFXZ52tY/EPXgWcGt9tBDnlrpcGxHbKVUS
/GqPL2T9WB24VWK3t6w8PhucDQvYZW/iqHCFASqAKB82bbuUbeZWGVCVbv/ECB+FjSWoYHxcSjdu
ZdmylSmbo8rYssFxCoQT2YF6htykDXIrwSrvtWEBtRrhtJxJcxnbCTFxHTmYJUMIcxIOQce2nuB1
SPB82nB3FbRRI07aASBQPyyeM8XF5Cm6KEfK8Tmi6lSrnE9RndTJQ5NCarkhKaCr7xKZANu0SjRQ
kyExRRqcVDnt4/2hNZT3TmATB12g33A7AdvdpN7YGZS1XkGuobOQyaaoUQnmeMkfe7x2CKFsRGfX
CrRSDgn4ftMzRy9zjH1LXj9iaCE+rM5b5RUwOg8Dpedic5iI1HJbR+Si+9CLx9e5Hx5MHIV75l4U
5s5iXS+JcMyXOEWod05+YP8osKvv2qHsnqVZWzWqEgPdjlDt4CpirXnSkdJfEs/Y2ECqg0vSYhcI
dUtVKodK9Gm0QcoUQE6hwhqseBnZX8QamACUUXNODUTKRt9BrEU7yrkiMR9UnG/ktDvg8j8RHTst
uy7CJLtJWrUmLsU2mavKYuh9xdEr+qJNRU4HRvNm11oRnWPgsqWyzTvd+Kyovb4z6MG7K45auUyI
HN0UbY1ddtJRt15oBY/gLJ1k7tllZzUvhNGWiIeqqPUTw2xHD3GAUW90ZWobNmdLeUUMkL1jLjRa
AjJTdd47xFrTDCVPN6W/iurLw90sWG11ki835KGPxGqYRjVcQn0AodW3MwtZSOZJu5qT8trQFi/j
rMuKz6acmDSYQcsaBVSdgfqIJSwLEL948FMyDNoAvzRgLNml9PyD2kAMV3aowKUW5Wtk+21i61rm
zpz5wFiRKxl9orwo93zhRfy9HOLQvAhbpWTcBlaJSo9e6goXsmp7m+E4vhW0/m9bW4e43kIjXpLo
sWWs3ZDvppWbOODIOYrS4LQDuXEH62QfxOypz7Wgd5BBGkp3rnHria8OGoFDykD8xxiNbDnRs111
FY8JArHqWZMd3lZ2S8vUKc5AzCAC06YnWRdfSegaPN6x8sRx23jriWuIr0q+p+gGGfPsjzZSag6/
OS5TiNQjFuemhIpPFPb1UpdPsVnfZ7NB9nplH6TaUb5Ma0z1kZL4ia4iGbdhbaOc29KRRo5ObBE0
B6IimGDAr/S3BSVCf9HbzkMHaHp93VpuBZUaT1R4UxGj7UYV4HalcXr2e1jHb2YnP5d5cCAKBnG9
7CY2j6FFJDGeRZIAxBsyCEdeMUCHGTa2Q/i8MFTO+ig6DALhkQm6mY5yyqvCpexvWBc0D9qH1PdB
2tsKcX6TTdAXuR7mfRRqxT2U76WG+GJnIQelui33yXEmnI9yb3GUfrMsIANPDewdxOIhDidGIiNQ
h37xFu0m+vHkqCUH9MmueVQt/Uk60XpQn0N0//xnFN1YEMPb5ocsPSjkzj6K1WurxSU4SA18hTOw
azxq2lVWEyR3CLDxMR517+KogY+7FeCjxNDVAN8kaZQ+8LIQzA9H8bx1FNLHq6ZeU50x9REsa491
VHF5YhTjVYUfJ2Lxu0jQqIsJkMgCLfmcH+X6pPcyITIKmLdbKQ71D2k/c0Re+rKv0PxDZkIJFC8y
ups0JqWQg9jkVUfXAD4A8Q1JjQKY4mguINUIo4HCGXw/jlYDZjuOd8S54UuAIwC+/Fg1+28x8V0x
cRWcUZH9z8XEi3+b4t5XFP/8e/92w1GvwwhHbdLQBPKGf1UULe0PSwdBjh6E4rNqSzoL/1SwAQ6G
3Qk/3sLWbsB1eldQlH+oQjMdfHAcDTRLaH9HwEYC6klBkS+EmRourw3KFv3BSf/CmEI0qQnW9AU0
SrCjIoTRrHTC9qYCQWid6dQnBNHGS/jUY/Wi6ZsbzOcc+HEiLKRblWyyCny2kkVM+my8o08gWahu
jDZLIYo4I37mRJxbfmLKJSVpUcky1yGMzjwMep1FOydeur3McgQYHZk132qjDmlZYknV9xb65HvE
yex8QMRv2rZH4OyQQvGC+Sw6ywpd+8qX4nxmj41QWlojWQFtk0maFNNk7ucxYyvEFGZsp5LUdzcR
1He9ap2q22xwzgCLtWQuH+d7pCnNU6BV03049uV3XSrt9QyTgTZWNUMF6gxHvSFLfMWZWU56UZGh
M3p8gn3jNwExqW6iOVRKFkKuVpeNUe0NxVG/B/FEvW801OIWVEpV4lKYISYR8YywF3e5OW5HBDs3
2rgG3iT4uCffpDvQemi0k9CHIhNRmAH85MN0YUeagim4T/QmyncdyXssPSla5TDuxaMzsi3bTOTO
JQeznQbO1gkpPPGozOZeqe35ChCp0mztapgfSGpJIWZgPwboFIZ3NWSZx6TrMe5ybhpeHKdku9n2
tn1F4DKQy7A0M4uCZjZRhews/lBVqEy6REVbracsaviQiaGOcFOnsBcyvXXucKZxlkxNiClblM86
Z9PcWmqSaqkAeVHaKrwre4ruqyXLv9fsCCYvwXM2uGROsWlRFII6ozjHqtWum5L6uMHJuhixt0Pg
yAtJBAVdTEOr8m2HPOmKQUBeV9yHOJ9H8JTLRlI/6dxiIsgUYZkiYEl1JW5tFfcF7EKVSqSb9clS
bSc1Dq8cMssF8QVJudKC1j1aWuj54+QEue1hHa1m0u1t567QIv3RcZT0K7pHtsB27uSEW/GOStds
YmP9CPqwI3I1GB6p80VYZpD8U3IZE1IkSwD6rwSK9mTDghRLEFFiXHLzbqzDTYY54MwCBjKdJ8ft
Z6iD69mOlU1EANZDFbaT4bDWoAW3ol1QTvqblVOF3nR6Kb7R7pd36ZwGcFjD4UmbUmLSmrDRLgyn
86jBR29Cq1CTi/6KgGAOyZHMsc9Xpa83lYw2cFXqxzbPkZBNSEUhszjE1bmk5Db3Yl5D9pwlz2Kv
DsrgKSmj+LFu2/ETXNvPCRaJAzVgeE3a6NxEMbshLwXxdYsDoHkOp6RhYuAcx0eiqcmNAnRgJDux
7wntRuqWYbyYyT7j/a91f6ZIvDIFX50hectu3Mt0RLJpjdnGYo/2mqmJg5lf0TjKJAGkoaoZVRwI
6N6zXWYHJHQEiWlf6UQfUzKnEZB4ahwEyW6yKY9vBBQ3xlLFWRpYLXYgd4kSnO5tFrX8u/B3iBUN
ZVNsYLSp+7Jx5ofSHgLkjXoj4XIU2q0g2m6TZD1JlNR8KI1FJKvm3jzr9b7hv8BBzKs63g71SqqK
xGKzNeirt0WtA9Vr7FKjCEdO+DdbC8iTi8ex26jUZh/Z3WSBX9IVyK4BntqMFdoeL2XJ4NvJunPm
Ta1XKm1DwnPX7C3ZqWcZmG5SgeXScfTRu0QG3wWRWMkAnBZvVol6p0O1ml1imyPx57wmmczMfQQq
ZLzHbqWi9ZU+ZMzMxs2nU0BEBhp9KUnNnMHSBEHo62McU45xYCecq9QySM1UA4f6/2gjAllnMs9y
8uBVH/EKeY2cM2J7ULLmbrD01YLnLZrEuZWhqPRmldnOp/IoH2QENNWbDL0hVQo2ztclJ6Tdk5KN
GhibRR13s2D3RR7XQE8iEVHxsDg2GMxEyD7b1L1GCp+SkbLMTrh9kjht4f8qcWdjcGmbR01pl8yT
wNbeeh0UjofpivIhDBa7/1RIAc2sJP8l9R06JBWnGqDyW4FGMqQdQLaor5bwqsmC1iyEn5ynxTWH
GrAleWBySFc6QlW8thz1eGMq5nA/4a7LfL3T1GEP3JTKHnvh4stixIZzqKOx7w5UhlocyHbTufaY
l50vZrG0O4LAOKPmcVqtMkgcnq6ulQ2EwjhrM5pnKuUnoVt0gRIeD3g7OzNs/L9zhIbFnvrbPOvW
uzb0KvXaqamtrW1zC2AcC4zF4WyspESVq2yKbiV1qoQjobpCJfilsOuWtgT5U5djkwcaAcPkSLpL
S6KXS3CUPpIe1i1vhWFq875HVizckHK0thEwsTR8cWFHXCjPD+JITsYvXVIlOqdmStEBgGe3T8pU
IZp5sXAVBqm+etwdEjI24ZBRF2mhVa68xj58TZSBYBow83bst8htExfbJv8bTlF2yziZXhpdw/5b
ttEjJIocuXdoluSYquGtOTtlC5mysd5iqAPSbfRAfJ0MjXVbqVobSg1TLDrgnmMqnSqBETGsg+Qx
UCYJI5IJhAmI6PHZUwpJ2wwP2nA3kh+KID0O9Bs5DDD10irJSG8qR+oZ8aKbBy1KxnaXjBMHssxs
tJuEututXpaEZppzEiu+rApUKdMaxqYk2vjWcNbWkJmaUbchtY22oTqYEP0a6C2h21pD84WVlnct
WA8RCgfBEffXyYukkXQI0mVKntXEqOtdMlFQ80JCbLDEE2JwWU9JMYutreUXObw8td8iPWclpEjR
fo6goj0AXjHOAdcs8VlPHvtz0WcrfqzTCIadBQHXk2o2O0ghTPgAX7vLZSRxwOtKUGuUpEv2WGTk
hSS8a8XEqyHv6kshtfoN8JrxJricQ5yKhJkArKTHfcm+gx6F87hM7SxInwu7x7Snk0aoUvXdVmLt
E1UgqWzhwst1ZgjVy7igBj4XWnVfKxHA2hwwUXswnKTwhyXEv0YRDWhWkxrlG1qZ5vuA2Qe8w4TJ
YRdHWUbET8r3QDA1GlStYFR4+IQiy29yiyfYqbVSPuMytQ+51gYjgbMqKmd7LOwvYVtTiEm7pn2x
RrUj3xgDB7AeOVyOEJoICqJNPfi5Rma95hA1zdrh4JVcFEs3NtS0jfucrA3TNSu1wBCfa/bnKSI3
1zWtzqwe+EP1PLRN3XanUK8vAXgNRBbqRKBtLALvv4fMTAIcQTU5cMwSLXrGvzYfaq3AimYvM6X4
zhiIdm1LNlqw4FYPcwVwjrC2YdRt6JaC2hrV2QrKvpodKjIocZoEtXMNucm4riJJTXvKDPG2CLxz
LkLi8UUvatIrkpTe9tCaveIWThk/jDPlJhf3l3lRTQlhbxPQyo096Gq06VUd8ms2VFDX4KJjUzMJ
9j5XsAHilcUYci/apr4T9B8xY/D1Vbuhxiy3kqOeGrNfvjATl5eFGk/GGSl/6rZQpo4XuGQ11YBk
HtisphIGdEkcl5klEd67pcyGA5ZVegN+GQDxSH3dNCma7AEPOpV8JP9Nwoad2+m7Wavp0+SYue42
7JxAYCuAMr1eId/PVVmZYPUY6YqjgOpKYT7tyEQMi0FerKlYGWVyogsvVNMEel1MKzUgDRvK0hh9
mbcMu3T8jIk1YtAyH28l8W7WNumN5kuJreBtLNYRZ6ciDX3YQfWdDeA1+2SXAZGKECKp62HD4JzC
v0alt8XO5uKibZiRB+XcrlRmPpsk0GcRifEtMdaKOI0+coTxcsM/aEQuqcrmkUpjhQTq8EtURIbw
QotwrbOmMRBawFiYHtmZ5c/5ODXVtjWkcqvkVYDXs9HxytLtfCQlmaVC70MHeFZpVIkPPKIdt9it
VAUnXU6vTxvKzPb6qc7varE23Jx4zZe2QqNrN3WVGU9TbtOeISo0ZM2VbTtT3RTjxdgvVOetth8b
ePJ9Q1cMhtMTtm4aN1VYwGxWQrg/NGuH9KnVLGrtcT2GEYXolBvDnhtm7ljhSvVGU9eu8WDhZqGb
7EhyMCLzKybvZqSBbKXpRRO31g0ZWGwmE6rFV4WZW5ess+rVnFrz/SKpxtVsw108MuhVAicZii2E
SB59Tjk6RzhDMclf187X3FKAcodSbe6dLozeoklX7wuR6fC9Y2xGTNtieGVplphB68W+aau80jx4
TOIbbdUoIgNOh4RdsY8HKgOqzx3sZFYv6MfFt9Qle3bCfYwFNedkuFNCY8HrU4Cy3WOyBPkE/TH3
Y6FP2qaocJSjWjB7y8vCZZHnZJTa6lauLCnmbMXuvaWM1SsrGNpiV4zLsLEGZxG+GcYTmw0x8k2R
vYxNEpir8th1aztRm+bZ8Os+79/WRG/agqKoPdimiur2wxA+xY5q2Lw9tW79Iayn5oBmoL/TutJm
MgK1/dURgakgk7BNNCuznGo+Gz1ozqf4SNfFykWOY11j7afpoHbwYwxSBNIjLoGZgewzPx6tdX+j
6hY2275lcWzxkma+Wi+kYRGtRH5iS/C6w2adjwuLcWGcT1jYlYOzsIST6rcI242tSc89zYbqRlz6
kJyLIo96pv9F/5TH1OR2mW4a50pvw3MvjUR9ziRWmLWWOhC/HsdLQZDLwB/+t4Z2agTVTc35bQ3t
+rn5x//8VD378Tf+qcezAD8ZukBYp+kWIHJKZP/U4+EMxWeOUs9QcYFSxfpX9Uz/gwMhxbvVSWqq
Qq7xCv9ESTl/SGo0WD9tk/+3dPPvFM9WAfU7Ua5BVARhS3Tx8e4AXV8tqO+V3MOyAOABL+FKXRmg
UVSDR/DCR/6ZE+nvj6sYVBGFJskJ008KdGXQVkT85VguC3IMg15BdVFM2ddwopgep45y+a6Kef3j
97/3Yf31rkx6PugVVU1IweHu57sCLmmbDlx9twc6v6WLOm2jbNB+DP9v0/8J38r/x6sYtFcpe+L5
oPz581WQM8RJo7K+coDTH9W4zvfsbRb/9/fy12dnqmtOmm1IRwrzNCOGUFQ16my2y9j8IpsW3VT2
pLiaxBaUzoz0FhNkdP/7a65v/edRAWzHpAelYkpGrXmq7y+Mmir9TLRwXegHAMOmv6bPXMA2sD64
vV9cCm+00DQ+DXvlmf38EHXwQ2UOjBSkFWBW5qhlC6QUCHuSZx8kq/3iSaKO5ouyeYy8tpNRYVZW
IZUCoQLEnmTfg7U+s8ykw25oOFdjQ9br75/iL0bhT9c7eYozch8cl1yvKbSlOsu1oFI2yWDFH1zn
V4+Q/YGDbndV9p6Wv8Fu4WwFcE+gRx0NXpIsyex3cb98NcKh/uBiv3qIpg0ADxOoKnmOP78vh+Ie
R7WZJRt5h98PjX4ZWcgwTSFn35qk8H7/EH95c9Kw6TPY0mSa/Pl6KBsCeK1I3rSsF0QgJPrqCUZ4
Fi/h3/+eLSwmhs3XjHZN/8ulYmUa0bzSpFQxiBE0v43b7iMr2vqATr6tn66y3vA7W8Cw2FXTatyQ
SV87iuxwJ8nTe7A1Q3xa65UPjey//P1n+P7G1nf67pKaYpqETbNpnimp+52eIexKFp2wj7C5//2l
fjXmLYTdck2xA6p48jljyY2aBdK6W0F+u05LhF5Ajo2r/4+rMNj5mAFX2acZiYEZCEQjVD5KlMf0
5UtrGw+ltfv9VX411FGusTCvq63jsHK/f2yNY8ew9CzqK4TyWZ50svSQWXnwPa/a6N5hvuo++Lh+
Ndh5dEyHBHtbjMSfr5goUdbEllEjSLGtHUHrT3BZXvSa88zvb+1Xrwk5FXF1jPX/y96ZNMetZNH5
v3iPDgCJceFNoeYqDkVSpMgNQiPmGYkE8Ov9gf0cFilZjOe1Nx0d0S1BhSHz5r3nfMcDuPD2Qo6t
x5GiU48ymqG+wqW9tlDNfvBBvTcWse87LOwW9QqoTNsQ7+whMXZ0CbaMdrJoxaorhSLNCMEi85+I
Un4Jn3DsXRhmyGTtXhH9PDAFmXX48//29zp8P4uT0MZy4C0Wi18fJUc6fRgGdhkD1pxzKTsr7g6x
kMVHjjVjWdTfft5ciYJPN4Vn2yAm315p7CIvNkYaF4z2sqMOx5Ho5FrAgmivIkcbj21XV5s2q4yV
4PrBOGWc/t2AOCf/IKEVfFAK/b7cLDhSvkhfpwi1xbt/j0K7CLuKfIVa5xi/UpFfOHTTFQwGpUfm
oosbnLtO9sg5/n7P/3hlIKVUrz7T2ff+p2mo/TlaPBGKJJa1jHIa1JjTdwXwuMl/rtCLrv9+xd/f
an7rL1d898FOpuAAbLA3gSUilAA2NgooWf7rd4mr8IC5cY6LMOLdVTyaaYKKssGjQfdNY4ocDBZo
xr//lt8XH67iAKHFMIAF1n63FJRkNmedi0Ymi3znjrZjA6kegLou8/Rrn7Tz9u/X+9PT4pVdzhw2
38mraeeXPSLMqjnJkX6iB1MWSufG005mqKNz84ruCl2S3wMRpwr84Hd+dF3v7fdCc3xsmspqQDKX
7SlFVAJOWc5XKc2sk4SygOArNT5Y/v50c5dqUxc6BTzCw7cXJSQYJENbcnMTw/7ck40kN6Y/IKwq
ffwRcan1T3+/vb+v7L69eKcERyC2xVcJwy+3V4pILfE7qNzCrlw7DUFOApYKtgboh3+/1B++AggU
Ji8PcdtErLy7o8ys50w59GQITcKakc1yO/b2R8X0n66CohbzH2oosEbL//7LD1KR6XSjw/rBJIco
J5G4mROEqHKnf/+s7F8v9G7pBpZeVZY51SvNrWmGZcy9yQ+7gKezEdrrH3wGy815u3wv52qX3o9J
7c6+//Zn8R0neUzAOt1fvTvGnlbsmHDryFhtb1O7DrMwBXRsVUyoLf79p+Bz4jd96msO5OLdg3NR
RM5Zz+4/az3en8Y2MSuYMsA01TCwdYC913Fof3B///BmgmHioEyF7fDemG9/MWcSpxcGPTgbLeGq
Fj6qWyOFzKgDAfz7m/mHbx1a9Wt17YAIsd+9M15NapgV1RRUcTWApYQTAtHTPibgsfZ96MJnyRuS
iv5+1T88Uloc9B0oRJbY53cvEJQ3c+57riokrdZVnpB2opKqO9qVkNejRTO69HwCvSC5fnDp3z6S
ZdOljjOZ1y4KpXdP1IYRXzcNKwrRV/XK1EuxpRczfBBo/dsT5Co23szlTEa59X5taUMmImrmnZ0R
/GGkQwPCqBPWLFPh8vz3m/mnX8TqQvlJDjAXfPd9ZBbkQrvGw4B7gJljI7X5BU0qHfS/X+ePvwn7
BY+MzgAKsrdvZUKsg6eYZPBWIj3t6sk6QcaGaTjK7oNP/k+Xcnn/oXq+brTvLtUvYiNmfVyqAQpG
20PDNjA9M2Ga9n//UX+6edRCfAIG2Dbj/R7bFEQGjWaN0cvSk02rUevGKm42//oqyzbD58XN0113
qVB/WZm7yCXAZtE15ItDUwehgE4a09Dfr/KHu0ZBvfTzuIZHhPHbq0wGNqy0gxip7IHikoVqA287
vYRNND//P1xqWS586HnsNcs/5Zcf5JoF6vklxclqZLjts74LMjRlAS2RD/KY//CAwPf/nyu9qwvK
imB75pA1ktTh0XNLsSnxtHzwvi1/yZsthskC7Ukug2hSFwtm8NefY6BSLqolENFwKv3cpGMDfF1V
Bz+yrZk4z3Hc/f3+Gcvf+NsVUW/62LoNIp7fHcNg6gEyYzC8siKfG4g8bT2WOAJDHxAxaRVhvC/H
IdrgAvZ3pd6YP7VJO3Y2YK1YqOzu7/+cP91kHqRDK5z+LDkLb38/abyFJLWnWsH6RH2OqWtDi+DH
v78ImlXTQhBK9/T9TXYWGUBX29VqTFpc2pNK4Wp2ul87H3wHf3qaGO1pG5nwGImGePtrSDsjl3Hi
5SxTbClpjBFQV9rWsId92WvTB1f7073zHLiPngsCC93D26vJsXPGYqjqldvb4SkbpuZQs4qu//3N
I+jUR3jDvuW8b2y7OfK8KWJFROzfnolgKTajjW/wX1+F27YQLjl20Mx5d+eg8GokEzNZnZQbX+fK
twLsi/G/bRX5tDnoQHD05WxDI/HtHfPmAfbf8u5niUA6Mo0m3srS+2DN/b3TsVyGqG8bCTKAhde2
wC9rFGJQZCSLRSiVYXLWJk9sjQb3E+4urJDDtafsu5pYiE0Tu+GJfvfR8ev6g/3lt/qKf4RBm4Ux
Ad0Wbuzb3zqTa8w8F6/b7AymsekBI5a3aJT14WxLBRd3VH6eHGDHImD9+8P8w2dAke4xahFs1sRo
vL20VsW2Lgu/IlMnFVkQ6w6GkTo5CwsHAMIk/vPvF/zDl8Dmw+qB88nnpr//Ekx3LBDrsaYtUmYM
K8iBi/mjL+H3Xc7gkdIh4w1aFPDv7ig952gEjI9LKgYpSuAg5NFydg+MbD/iuPx+B7kUlA1BYgPy
A+vdLsda6SC55A5WmY22aqpywAX6HBuffGTj32NVqPCD73z517/dF2hVmRx/iSNiROm/u4dx1thj
1IAzqMtCW1t+Yz82Us1fG+nma8Moza+0QUZCFES1L4gZffn7I/z9dTUEDRQg3YxAkT+82wiLstEj
PHPoVfM2WueO+z1v3Re7pEHV+LDupfVRVfn7S7NckUMr0zS6rO/P/Z1K0sQ0IJqXiP8QVki551Mp
P1gM/vDSANGlnqQIe83pefsttDMhFihdKhScYbO1o2zqAz804oeqa6G3/v0meq/nl1+fIs01j9Ey
Y2IKHsvW391GYzD8Dt9rHFjEzWl7yXL9A1S0tmiF0u5+RNFqrEaYtv5mGr2pPpsTYqkd5T05MUzK
qmY9I8dD8833Q/qhlppnZn/agOLAXYILyq4aDmTR5NlOhcw7j8qDE7/1REf0gyq7OiFCIgvFkZd6
io4keXX5Yc4ALqxdHEjxHj59bO+XYZLcdY0vy1uopB3GgizMYHpkxHoEOOlab03inPFcs/lkQZtj
3Qo6VXkJPvIBHWDmlKK/g9+eE/7pAc24dIjQ8jUBd5EBMp5Qk/DkETQm9l6RjdOCcieulh0g+44v
X5EqrlxqHR1I/3y00P67lJQD8tmGpwm9naWNeO4u60nLIb+AZBMz6TcRfkArcDowAAjFc44HE33t
ZGN4VQt6pRzSdk/2YDbuUFlHEZZJpIpBa6KvXIFWpQbQweEAcYdeYfFPIDllFyf96Kx9JdIiqCIn
+xHOKUKjuZAEAdRUcmsrLgx91aHjgFYbzqrYMR4zeYQoR+rVqKoECqzuW0MAO8LXtwONQeJhBj+J
jtIdXZsaVgkZkDAWqi1PAIJepMMtQGXTRh6xJ4vXLVOz42wWATO0YEeUHFL59quNHKrEW5lF0U6E
jsyeQOw+l9xOADdxU+BBjpbumT11A/h84aEZtsOoC/J2TCBIL1qd6yU4MF3lsI2RTSHpG/ZN7jQP
QPDJ1MGynhYrozKUWplx1A9rDtDJQapRm85lQ2tp3WHuRjtaTih8fa9MnpJGH64KZfVELab5PG0T
ojVpYOeIPXu/cBE9V4ksMBuKkOQ5pVvHFCn9T7eZ2k9Tlg/AXZCjk+E7SyhZBsjfoMh88oVkYzSb
HmXkN+IXCAOgLZu/kLPOyb0qTf96zozqOsu9WOymVsxFEFt9kQdI/dAe5Wz7HORsrzzO5gw4YSbz
9VlSK0TrQSr36+Sl+WcFNR9pdmjfEsK5JLQSd4ztCM8iRwA8AijuDXVr0WHFPWeEbbvCPpA+ZqBw
p3Vu1/5L3hA4t/j70Gm7vePcCFfAza+cPr34rjeRJTDFIkchhIN6W/teV26qecCMYYcOerOh6BPS
USw3/kKocvzTnsFZoN20xnM4yDlDOTam+CtSV8eVKIhm3NpGM14I2ijwvvTOSPpFP5c7rDRlfD+A
QBhXkFHNBMR97sJXs6T4CSyclhVCfaS9WtVImMnuEtCER6O7w+qq8zUbmnlx7Kh5SgQyxZUEuIry
HgI22SQRRoA1cRV1ttZTLTLXfCn5DW4UHSCLhnu87D2n3iS6hqxfSzXjiphf/Uc2I8hekcbbtp9B
nfvjFypxuziRjNtHW5gpiTqC12nqswZ7GRlzluTN2UgrO7wlFXOczpHe159niyDgx4gcl/Db0Fum
fm82ZUEoT6Z57qVBrmrurbDOvG2pl8o59onWDlhmitZe5zrIkFM5mCZGbxxo8thWvq3WANwBm2Pp
4PdhB3Ei48CmM7a7Fqe+s83IuYfVqBUhSshQ6etM9XG41kXbFVs3Jz8r6BBIMilC7+Z/lYh+NUb9
7NjRPjRIUrt4FrPso5ZSrW/90MI9Q6RhSQROaKr6NnaZ+HxeXgTxI7EGfEI8lxbmwkqvlT5eMgrE
8gmvRZbelxMqxyM7gEWf3xrDPHsMI7wYJd57HFTDqknZ3PoVQmr4LvuxUnU4BrPy0vZnKL0ov5tt
KxcENJNPRnKCnrByNnaWZnB0gH4FlQd9+wZRJnGIyiTLHqmhg0g+GgQ/qiJZp8RLHrWjedWFbV2e
VINRnyUSy8dFxQ56OX4tCzHFiunjwK1qH9VqXFLbpn31ZGX+aG4nkU3zY0Zwe3P8R0JOb49mY0z8
75VjEEFxT7xvZqL3bzPTO7eZPohtThVIMpLlF+3N7HUMfoes0MZN7SWEKSMfB8UtOTI9RMIdb3RX
1fciNJyCpqmFw6gqOuebY3RULiq0aaNqOFjwySEkeJ7FTMpd5OR8qpB5phWFPHYPvkCzPIf42Iy1
Rk4oxmXb0G5TWvsaSkJJ7s0E/KtHhxOrp1hjRrjpl6PfJgvz6DrXmvQ6psWow0mr0s+Fm4cFlx3b
HyN/eg4gtdKq0x0/5v5YIWB6B4H4guBCfEujJW+v5s6FGjVMnJcD4dbMgNmrpY3RfPRvphQz4KHU
DO+uys1IP5KnJSei0P3pxh5cK4d0FrNIu3U2eEfMYSSDTV1afregGwFaKcvmewoN6SYKOwOdJX4w
Z10NM6xuWAzFY1ya5Kp2YVN9hqgumy1phtV9pdmJWGlSBwpAPnF+a7gTdHG4YnmBDmnurGVuEwLU
Tc0C0ngvsx8IT+IpSHNvUJR0UAWCpCOm8MXOawLL9Slqrv2wxLlgaokcsdy4JNHrFISfOOyijq2m
wrx3x1Jl2yxGFkxzIsryjSXN7qsn8IKjcEXnv4JPFL2gzbZx3OFNOEHbqp8tDj7kBhdT5Adiytvn
2TO0RxAqeMcdXPoK/P7cfx+MXmD2aMbv+Pfjb7RAMBYK8gLxiiZwVONI+yl6JW9pauRf+4FlfIUk
FHd8PWvq2yQG/5uvIabe8ciSZwK5568t9IIjmXAG2inL676TIFV9Y/gTE64KwdQmdyQSJbnt8LLJ
P/IacmpGX+30yXYfk2iKjU0uDfxCY1dp2iYj4JnsNqFyXpIefekm9jwk82YoXG1XpjJ9AHFvWyj8
K/tr19vwyspURLgQpF8SISMUVYsnCRnfmVS+7pr5VnJth6Gj9pafmDE4IBdtN96szDkX88R4lg68
jxsXnbhP6LUNE4WBYD68KH3KcQTBAgASk0yOMsDJkFQNBGvyID6kXVrfhGkYQ36fsmoI+jA0TQyb
SLnWmNOQyDrgLpDspy7Vj1NK8wt6/+IUkRI7rl23SwYIdrjodnjiRLwy4Qq9NPg41VrQPydJgnHQ
1rbJrtkQHkz8RR2BmEqtnP8qIIfN6KWd4UWkRgR6hGJjb0Wk7PKBhOqUy1E9EQXnE9Bs5PVNljte
vHXNFHEAq6nTb0XV6ZzxlmgIso2JSwviwbEz4hWMGNgBcyd7M8uivgN0qK/S2Ym9S5FFeD6VA81+
VYwQZ6jS4OZJjRtzsN2opnsdQe8LLCN1n8cIl94K1bNdX+M7M/cV3DP7UIl8DPnjGlzC3AVdRiiA
D0SJtYV9oZsTK9+y7Wk3OLNCuSYcozsaZOhZ2IEcKgLPx/AizLHiOyGU6TmOGtdYi4xEzQ0fKUJ3
6bPvrh03oQgKy9I9+Xnq4oCgsUiCoB6PeZAiavzSW0Adt4PfmmTpdsD3+OLL7MdkNwNMJ5lGFzHq
7hdLM3KAIPBP1NphMP55hiyAB6W09X4LMigRnAKy/lqEafSZmGOfggMMzn2RsR6zZUwsVXovBzto
QMnwstlts4BRWvsxHmO3gWqV2ufWK7NLGSIgDGIxRHezG1H91loznsYh5B805BGJB2bfx0/DXPuE
eFUWhCs0RD4K2nhMbqfGNF/GZEQeMI7YrHodrvqqwo8JVTcciFtSs2F9ak19eoFyiPIbXpDAJuPD
uQnA6ufGKpTLmjoKRSPFHHz9PHoO9JRvqYHvIBgoTuNVOXmEP1pWx+44y9CuNxgHo+8l5kb8GrFn
1tuKB+RvLadsAUkOOSHL3MnijsNx821hwdG6rwgr206103V7n0S7NnDgCLZBTYgIFUvb5tN2mkrG
FE43mXezPkQcH6ZRelsX2sOBn9X/zE3RPMGWKm6mKsWaNPdu9UMv9fmr17l4iJHtWeNaxJCw1jVh
3ZuKBjRfo4m6gW18tKJNl7QQy7BvPZj9zOJApZFYpO0V9kMLhfEx7FOjXZO1GV70qSNVWoRVsff7
tsiviIgM20DWg3ZdZ5xiVzYJbAeCTbxon02kIOzTqaaYxAijO4Eg4esYEsmNQ3m2llfD651bFY/u
J2KrhBuYoFJ+DHqq7mXV+0+1LGNCI6xuOAGvqiG8lJZ7byb1+BPum2Sz7EPnMlC7X01q9GlEmXyu
EnJNTJD7yO5ipCjUSCW3LyORuU2QkCH9Y467+W4gZ6sj0DOcntDb9iLwzWy4z0epXszCV+Pa05Ph
4M1h6x3ZASdvxUZkEovFobHaAZNh25rrdAnl6bNuWnlliCHfxN30kM5Z2uxJYqUv3dfIUHGq+iku
2iQZYM4ZMvwcTmNzF1nRbKHHHnDlT4hz4TDPZrhALFsoahZmKLIn6eXDVuFTiXg/03GbtzGJjn4J
SKqIJ9HvRyLVz0jB6vhrjjfa2c5WvTQJvLy8Q6iM0ijrlhRsunVwUdpeBw7lNfSfN0hsfFsy0Gfy
4U+Bx6R/mGUA1KDUC8Q7GeX4oQnd8DvlcKquyMqR7X7EZ9XuhObYzT31tK8z6OxTZ4tS1DLxnOvI
2WfiuPe4T7TpSSqZ0R3w0dFg0o1pfY6vFlbj1c7KcRxrq7W4XDFwY3jlZcP8mr8aYX1eiXSdvxpk
9Wwxy86vxlmAQZhoaftjqC1fzbWdU5XOCdsSWynKWFuezVdLrqxCHfbq4tTVX027dqU1T/LVygvJ
z+cMQwjgM5V29jCpCNtv8moBLt2W+rAUevHovJqEm7SbgEC8mofB31ImT6+mYgv144t6tRq7r7Zj
uTiQnSya8zUZ7RiTjVeTsv9qWE5fzcvNq5FZpu4ABXfxN0N6weqc/9f2nJbhYX41Q5NMhTHa+K9J
2hhSO+AILnA2Lz7qziQJCfIj0wI2GPZzvNb/WK/jzpiF1wRkKr76tLVqVln3KXs1dL+2v/4/xuUX
jAviZ59O5v8d43JXtV+S4suvJpR//sz/RrjgNIGLgrTFJTfsv6nl/5hQHOs/6D9NOkUoXhiY0cz8
h+Bi/2fxq7g+Tf3FbyIc+rddJfv4f/4PzfgPZ/Llb0T/hk5mmc//iwgymrBve6YozlyPuTi9aFwA
3tJXfNszBadQd07RVkHmJHYO2de0PvVZU8ywK4i4ZONHbdD5evoldTv3J2tNwxY5/HCaEcSbZ6x7
xByrVpK3ZQ8zUYx5EzbrMjHDKbAa3ThlLaWWrGsZraBMtFeY2XMRpKMB4A1cwKXjfHQZpTUA/J0J
JZvoT1xkjFlwVnGyKSAY/6BBPo5YvLXkYJTSvSYG/Ml34+QEHLO4t6AngUnquupLHsVEIMvWqa/A
nTbPEDqy68S2y3vHIKkr5uAbsjBH+pYcTvC8iBonN6AZlnE4xzZ7JG9zOo7F2DyLQs+uzFikN23k
RjdGr9v6ioaF6DfFWMSkejZdclWEZnYqZKHStTSlfyD/tHtKWBTPWh/SrMDNO6yQ/IbfIqh8D81M
6BsFiuw5wbUMnP0o7g8T9CpG38ZMCHvv/8T+Tfp45ViHPIIcZ0ZJCYMC7NgNRpRuK2Bm5yvWQF3D
UGFPj7CaCHwKh2TndUAicr/Xg0jG+SaxvYI+MQAYZhukczPVwDTcDZYfRO7SAE5lviu1OnsBrgxT
hR18T5DuMxn13ZVblDUqodo8z2Ix9lm1Iw4yzLRnVtlmPVQ6uGVzwvaQDTjIvXH6pjw7fnR0lS9/
3xP+7h8F/NgbN4s1Ci0t0+49Te++DTFn4zCp6d/4kTr4mkkbLwUXaKwqaUcnmGnqbpY5Nnw/sfhH
h1uO8fnKJml6R/dUHJeFcVOXrbXRvW7EB62HFvSg0nvCKyvXRWW7RzdK4weR9A7YzG7eEksFMQQX
tfc8uw7iRjSW59bo7V1fxsQ98yFuxln6dziAyVsGgEwbzY/KZKWJmSef5Zna4RskjyKekx2NzJtK
Awdph4h+rHxKPmWJ1e+G0i++GnhItws2jGzsGK0hhN08KEj2+dbVorwMDiH0uU/yclN50TnCkb4a
ouW8X0PfoIXy2XctOK3S99RKK6AlKNHkiIyodUsYxVeLbjMAxOzsKyO2n2uzGr6C78oDYyytGw6c
nNqGpve5Y3y8ZTtktzK0mJL3+HBO1C+Eqs59TND02D6KuO7ubOAWbdCPGay3kk7wFcVyFW0iret/
ppqqK4pQBxfmBWxGCIcQ6dVwqzSFB8sr8CEzafHPUQf8SMUh4KZMCj5OAMlPqhrUD73vrU95O0U3
ZeZUa4uD0jMuV+sTo5zkpBN1f9A137uOOhs8TVlRs3AAyHd6ZhL9TZYx4WKhTbdkICtXb/ul6Dbb
z3pG8jiVLMg+IqSuYSZBNm919WOstfJSDm69Ux0oltoQ44mM42jdRDrNeo31ZF9RHW/8fPK+SPy5
1zQL5LbSpuYSK+U+DE1HX0xPpvjSVXW9cU3/u26NSNYqKx4furoGzhfbICqavjx2WYUjmz+tflRh
FT9ZgyyP7dCP19pY5l8qbeHBLPBNdATdWrZKf7S6anwg2RQ8UNgn06c6rHZZEqbfpsoyODcAgL6I
wlG3TSfCK8sIB87+VAeYzyI9Whu2k983TurQ8hptYsLnOb2PB8vYDY2vP5f17Nzqje4+5dj17niv
tE90Bse11Zr917z1oq3Mhvghxib51Eq3vOTUuC60SKM8uC1NtZDZYGDNXi9pDYz21uNcfwa/1TUr
0+WlsibmLcnTVNvI+bpqX9rmwvbwnUOX5TSYx3kJwXboxCdCDKsQ3u8epleE/ZluxnXMwPympy39
wqC5X/l+eeiQ7OykTAdz1beMejvWMEaU5Vi2h6GebwH3TJwjSKUJOrcNDwA/2k+m1tZraWnTCVM5
AQB52PfrRXYgQPKA45jT4sGreuOxh6KHSMCc5jNn6CVCbNauams2AOW0AM/jDGx+SaXVWiNmCfhh
G9T7clUgxNoCNRlOVu0B87My9TlvlLGvnFnf0mObz0nv99cDfKdVgitmW9HSfCgACgU+hvBL0ULl
5Pk1QcqNu05FXl4rK+Y41ibhMbcScuATmt8rbYrSDTP8/ppRcHPO0/ae/y/La12dHC9HR1nU/bBp
lkeSuZG+E3FqfhfsyMfZldpLlCT+z65Zjj2mW9mn2dLyICl67yxizPhxDvOQDMSbQTn5T45QCbTP
tnqoSPR8mkPW15CszSnqDrZRFHBaqVtua6PKvnC2N9aMkfVNZ1TuIVem3JPy7u+NfhgDh0nsCedR
H2B5t6DMQF80jNq+hYpYXxm9k2/qxox3EvYBGGXrnOkEUApriIPa6r6ELrB7zyWJUddKZj0+1E8a
Yv0+cTUziPTaOLWkAQWuB/kq1JL0MOgkgMNdKXgrpugrEIfs2psWzpqyEXP1drvlzNJs6ZVanzPu
z/cagPCVNxjRQ83k9JpSIDxwmmfAAsmUCmEVaoPcFPi3dy2N8AONAeDl2OTXwp2XqVDZ8i2yy8Xg
uaEpF1TZW5oo9Xe7oGhadhVgjYKYHfZzKKOcQ5i8xZrYToYxw31p8miLOVJuQKSpA9UWOCKPs7hH
BGVgNj4Njnq08dvntbsHJ55cxDA0J5iVzsYejKpaDaQdeGXnvZCyYO4TMLT3SeL4Qa/71doYtG4N
kn7YmlLQCI7p/JmTyk5RXD/nXtQ8x3pr7DtPqk2pavuSG9O0NpsqvVW1nM4TmYH7VjfiDb9vPvp2
o4POzLHMADjnWxf6cJklnQU87pXaRO08EK4ZluqzgoxxDYYg2oLBmo6RYWcHWBzyaeg0/RYev3Oj
MqG+aoCYQE8J6y4anGGjGpewAmcGcV0WOJAkXrwqj69Eph7rcOJwlI3WGXUrc0ywTzUxirkF3r/A
ydwbtuJw7MfDw2wk4kFCX4DqEyf1qYqtJuhpgk1hoh0nGQnmhZq4zV2zd8705cTeMVtISqnZn0bn
xS4aok/GiYbXiGEoMGezWEivNuvVGJYnOgSAK2ozphc1l83OiVomCLZlFJc6n9mUNNWDI6xCrz0z
ZdIOzBCjjUa19G1UFsw/P6zTTZT09CtYms2DgK7TrADcKvg5fROfa791v9C1Sta0H+at5xTeV7vz
rZ0Rey9g/uipY2a9wLGoN1SAybXh9F91R4q98GFVrUZHfnKg62711hx/6r3GCmDZNXLynCF428zD
EaZG8RgxbHpSddEBjnGaOWgYqn/hd5gbtlWGHbZhjQ807rvtaBTNFzlb1SlBr1EFsVvQ5M90cUEP
QBeNdmf+BHY8XmOuL5960wg3k/LYsujnZwTH0cPrcqDVUWoPuwJDxNXgNdZS9gMujgcAaxFD0OcZ
KN6mpYRg7q5M4rVTO8wlqRaN8Wh5mMSMmclQHfblSfe9/Ix9Izw5Za2undkKv/j9pF36cYq/55pp
HoDyqLUbQntBTFyH67iQ5tkvGErQBgtT5r0UXccC7xhRNQt42jA0kmbAmF97s64HcjbLb2XcQ42q
9WbT6FZ3W4SttdVUTnOpbaDDIdSsQNeKgRxms5bwKz31CUlpvAdHIkgzAZJva1PP/LIweyIVBloF
6aDvUkNiCyYw4aCyZNxbkm+KxnLycwKF9SDgT/hhfiI8VFz76mHQw+le0bFf8NEb32xPvDnzif+i
Hzg8JKR2zY65iVBnrTOdVIHA51/3DcyV+KqUxcBkjOrqZSpbVrOWKZrBRPS6jWZxm6Ek2VZDpu3t
OCTgPjX1nyQ7qOtk8pxLTd19cJpuCZ4gEmSKqqcm964ocLZpntKels3s30jTDM+vMGL6QGLH11Fu
aLXTRG5770iPXX7NUTXtxl7vnkIAwnDbCnObTOwiBFX42jrUpuIAcJ3x+pjg5YAYwnlgoVlt/FBO
F+ZJYgf/C60Jcr1tzSz60M3TdD+5+QhMnC/vFvB597NiBHwSiUz3A8Slp9gWGz1JH80YdyUjJEfm
QR/rx2WvlXX3afLD29ArbyvOixsRjnehJGHENou7qRT4Snz0Oe59vgTkeuFdnmg/HFe7NyXTLTe8
BifoBFkzAd2tmBCzxSpny7hMY6VsnB+jmiRXF/ZN0fQDCDJbqw/1mMtTkZKdWNOPD3xfOtdN5SBA
zkT4gFSoO4lBYUYeigymUhHtJGyk2wRs+G5QoX9H+i6KVhjkO4/jxCd0ONOq90juHNV4jEKdiF/6
9wfpTmcAgaMEqya6a8tt7WOo++oU2emGfnl9YJRTUQoa0c+I2RRfpGlTUQsm7iMnUchlhJkMq9qb
2KbZ7B22i2vq3vQSF98Zyqmz3kq45wkQqxWlsamvLbezHyhbPH3dl82d0jP/CFfJ31hzFN2ReOMx
kJQcD9tQWCeoEObFKJxmF3vzqDNMnAYWqSnRPyWpEvWaL2B8dMOkIWGEjNJnbkH0VDmTfivgjot1
jEkk3jRDxDCzTOadNrWY0iE931tobuBPthYWvaXEI/mY5JNOH7b6WBSXPDZ/pmkD98kprfjiJ7bz
pcxReVTF2J30eTC2SezWFwhonQv8Zragz+WACoU9+Y9zE0Nv9EsFoAfb2nU7p3PQCb16JCyDWWdK
BsXPEhgzx3R23G2jdLFThDbf2h2T8EIJyizHTuwNVY91igA4nt0GcYXsVLRP/BqlUtYzVpCJFq9J
CJ4YMSakYHLk35e625JH4KYlHVbNOCcTEZwjjvKzjn5rI8vJ2BkThLw13DPaDGU0kcHNHpOd3c6h
vTzMZMNB9tIDK9G8o5sZ7jkNgZ3BzCzPsdJKJFIhcTHTpKaHwoWBPsRR6gSzI/pL5xd8C+EcRrsR
kILF66G5G9oJ6kYXytnUbZwA2cqyAsbXcg3FQJKVZag3jhFGG6VCBsYc66tm41RpvU67mfdfMW0n
e2Yc11kEGLRo83EvG5pKuVYa7danT7AKm8GJ0BpJ5kMFscarerDnH0xo031LStJt3DnELYCZf5Bj
W51T4aQrq9W1B7NJQBURK/LVIWTrlNdWzJ+tpkcqK+841DIkW8eNDsNYzfetD55nkla3i/F8rWB+
o1GQpAmpeuSR2L1ZAIOMGtoBVbfkk4N2WvWFINuqIrGCRlPb4J7qvfuQXtBK/C/2zmw5ciPbsr9y
rd8hwzyY9e0HADGRDM7MJPkCYyZJzJM75n/qr+gf64VQqipJ6Spb/XyrHqpkUgoRAcD9+Dl7ry2b
8S7VinKH8sO460tEY6XpdiN89Lw854RPosaseLva6lgLOShXTGeGbMsBQR7KdH5v1SVnqZOcrCxm
UqTYIP+A/kYuEzKtSIcsqDbqtak46vvoCP0MyRCIt9iArZQjCtpniUDmRGzJxujK5giAUyfsoCzf
o6TzbkjGYcExXe1RgcJJq54hXpASfcDsRqm997lLof9CEc8Bdi4KmeExWoIaWdE1WBf1iuFKjkiE
nehiqY3yujLldEU8mk5Ji5ftSSlM9VB1SIFwl1NmlW3u3GYINW7BPE13lWj7vZVZ2pEXQpwLRm4X
Xp9ZIa8nuZ6Ua0EyasPXWF83zkhdLmRSdq9kxyXPldnO57ULvj4bG5WTmTHsEX9pB1XlkO2OQ/2q
amVxLfqm/IaNtTwDHaluocR2rIlDdHDgl4I5VOez0jSMw7yG0BRzEd8CC3UWxOOJsx/1qT8WLgWl
j++xfdObsd1KMaCwMgcz2ddGt2g+5Ck6LQsPpBfYkNe2OolbF3ipqmcmieWdWkhxn+uWvI2K2tvo
qaHtnW7OjtZkGkewWsMdztjxcZaqfgPLNUHTbCeMdoVx3ut5Q6eonhRkGob3CC0ubDV1Dux+DTlw
Y/fQl1lxdMm72Rv2oJ4VaW7yizGDp4SNbqM04lhNOhPEXIyhvpgcxMzd2HUcN/Oek5VFdKui80Gm
etjBjK0X2C+q8t1a9PhCqZbWgBBXPaRJ2+4WXal8JHHaqySi4LaClLe30kbbWTnDVzuyswuddxrr
8iyZsOkK3Ukos8WOU6x5Ta/TCRl41DuohWLL1GNnwfzqu4c0Urw7e2ztW9sao3sOpup2nmqUFTOZ
KtDAyk2vp+3dEtcKqQzDuEmUqNxWvTZc2nH/ntFtAjcNv8vXpJIciwQ/yzIk2iO5azr7X2kFBG91
mwmZMPD7zA7tLo7oY5sL5pshXmB2Og56ghURnEaiPDcyDn/JlGePkH0rpvJjefCaHH0PyUMAy4Hh
q8p4N3cx2VZGl/BvmQDwF5AEzple9dfIPZJjn7IBlmt/sGcIfCWRnH1BrTtcJaNRPHrx9ADPrND3
k+zcKzqFKYJZ254t1EGuIOdMIOilkQKfmJCfHE0ZKiKmhGt9FDcDGmHIzeiWKJqnvWJSnlqKJpy9
UeSMqKjj+0dpou/wOyyRA+vKVKJHbDXjOmoS5LD2BKRhR7VKlczsgVagWupPjhtH9lZU3axB4+wR
zZi12Gfeyufm0d6MZVfbj31OAsHGgOjMAxMBfQ5lovEnfp8wVgkq2kyjJ+cA7zhnp53u3U7SFMvr
HlyqUEVy42g0zSp74N8QxxKlGdxXOIhKPJAxI5cqNTgQiMQIRZNXYT1P07dFN2ksCMVoLykZlHPT
FEzfKWvp9omVsFgxH0VV3vfTNzRY7qWIbC7njl17ZyQcu+lpJou71w0NX54UaRkHdtqngcZeSj1a
pOpeLMtElNa40AiILXJxgJdXZ7Gbk7g40UyMLbp3a2nBeu+mYGfrfqzOhsjmAM9oErnlCLo/UHrN
PZ5amQNFQDiShEXLVgMSn+NwD00qog3nuCo03Tb5yqvEV2TmfdYpENadsk9vKUHon4CICI1BSj/N
e+86xrVyxrrb38qFM6BiTfDf3eYSa4S2qS2luK96IzvGvXFVuNMNEPo20HK1Sjh70t1Qa0ug/q2p
zaokv8g6I76Qqlmd25HyXAKN6X1F4/gJD5eVEhhg4kdMFL8JLN+h1trKjSW1Lkxt+9EFzW/aDy5c
Tp8iuXpLuyjdKXrWb3rTc/YAoZEuuIP1VbrQdf0scsotbv9o6zRVzIl+BRm60V1vcECPDTZMK8eC
wM+07F0EBT6qrfJ5AJx3UbaDA0gczLs3evGVqkRyiy0q5zwDKdEVnhemyH3OmozMC5i5MUxCir4z
p5izF0DI3oWgUHvRLDE9lqibvyxT2aGmG5KvNe2uaIM+nzWgBzwOQt9egFROQ4IxQZvprXVGU1/G
PHPHmof7JgJEfWT5yS89hHE68FyL5MK2a6I7qDHTtYil3OG9aXw6JMBFeFt4caY5fhWrtQXZSFPc
zgt9fgo9+2pp4INu6J7hJauksKbffcL/PZf9aS5LpoWKZea/nsuCBnz5P//724fB7I8/9GMwa5i/
YR7EnUb85R/j1x+DWcP9jQGQZ6+eKhUgwerq/CNbA6agjs4V9yiYIGABqz36j9Gs+5uhghBYOWc4
wSCUeP9kNGu4qx3zJ3sJdZTJYukCCcQABTlt9dT85GzLI7r9VcHgB7iY+NJoRfYstD6+N/sRKLmX
d0p3AEsdfakb1X6Ni5gSXs9QPhp0Tc7jZqrf1zfvbGk69mU1czQmsqbGcEhlkpsAU44WwjkauFh+
Dn2gCIZJp1go+vzaVZjIhkntMXZ1GpF+m6oaa8jYc0yHoC3qZNNFGsdndY7aJwAi8ZNEY4sk2Cl0
ZCU4MWBXG9TFMIVrMYaRkRfQjmm/s1ifxMk0iwp0SQwzCb2RKBrUjKS8s2Fyqoe8sfoBhbzbesy+
FuvBxVtPQkK+zmCNoVdvDbIBNb8gA+MiRXKRXM5YRPPQmVL9WUWC0e4N00RDRv+vuJ6LdBRbGUWV
vVn0Sd+37VgBiYWggSW8En1FCcmOwVnIxRgLsfu755beV8R77R3JpQbk6XIBSz53mrzsTFeYd4wt
zGXXMiTGLDK6hE+WxJNtYyXP7YOt9cu1rtbjE5mhDcBtWgRHg8S6F9TTEB8MejxsCXCskrNG1uZD
PeZzGrYOcQy+LTo5ht6Q99HOoPumBL10J0wkRoWoO2Oscal2lYOLJY6QllWLuoHzyFYsC9t8Sq0+
ocdikDzE0dIrlgDkFGdLW4P5GERLS21JrC2yVcWstPua+QNMYISkVTh2hrjpaWOrPj1oolDiMe7d
Lw0un5KL6fU7I9c22WdC0ZLAq1T7EVdk1x90pvBPedH1BmCQ1DsAkp3o7y5z9NVWGpbsQdGoxgzs
xygwIWs7O0dBrhy61GY8dkVEJENUWWgva7R5GhLiKfpKpgjF6pBJ2rioiZUHp1uXY9GYMP8FB9or
iggCU4S0kFDLrpQOwQSrXHFmjLkjZq45r+YpVTZCzVN+pEVOCr0cJ7+FzUQTVItnWzmfaxcTSKOl
g8XSn6XiQMFETGMrXFTPJDCN50RQJpHfN5PzDbzskuxMY3EMQjMHqnUzLtopUAuyTHzY/+VXrajH
r1NsGdfsD0npw+gGkcuO3h1RA0ePjlvN79RjnhVkoiwdul5kOQawP9DJZXo1ZmiDOvnATVp3xWYk
fGRp58HeYBwrmm3cpfEzUYUA/3EY5Q/FAprSX5y8uEOgNrS0tCLvDW+Qrm8HIYfriDMqfx2nReil
PZmgNlItWuaKpl8TI5102wYM27VRptMjAPbOQkSqsjV7sMOMA9KwkfY1LgNrk3Tx3PtWT5wLj48T
d2FbjPOZInOEXiM5DDWju6zX8bJVTPXc1NGuqTad77JKpu9GKaIujO1O+U5YX/KV9sIXdcKFAGop
JZpAQRh4q0sx3mg4NHCQ65lm7fIC8wgNaqZxKHa9hZxWDxV2uAjdqjd6MSbQnStv7kJhTPPN5A3O
Ox0a+pVJUjnfqiFva0DGeZOGPSLhlJq9JP4EiKhLE97q4pQvVJbkHw4q6pOxFC3PYmTofjZagnRy
G7EjIb8FqhbuxTM0cOaQdPVqkrdQrIYpPigzmLPaXCcxuPFQ8DNpnZDiXwvOKBbRjsXwEJuTtx7F
RhweOd08jEf4ZQgyTPWjGqXFEx177RLoPGxylhxk1kXNLSTLDVyLD+JEXFf0lCW3BVUXlR1vREVw
mc7ooM1UfyaIsTiXyJBubMU03k3yF9ABKOuEOR1K+yZOo74Ia3WiwKRCzd90xNuvih1j460Lo+OB
1phQBtaU2V+YyqXOFkk1EX6zN0w4i4eM+Sy76QKyzsC9GnJ0Ng9yUieT0SGzSV/M0mnPFKeNzo1C
Aoowsxy5C5rybCKvpmposiSM8IOJlMHHyWzPo8m0rWMfO55KdoOyjrONNqccdWuTxB4wKrOPeXu+
HxvdaQ9mrNHKTvAC8ohqxtehLfEDGKAXqrNEdUClY3+wtkWcWw+10WqcqVRaZ/xkEQemNkaUh0JZ
f2tRaF6yr9jcBMauPRHyzbhHRUJsNLnHyP9x+XHiNgoSISypOm9iVqJ14j1GDx4Yx4S+Seo2BOq1
vdh0VR/LrVUk7Z7HxxXboVEzy89mFa+EQCd/OXM+0jdDkWHh87itN+PSoS6fpqlEB96O9x1L6Bd9
MVrenUzrnoQdp2coBjqkwZObYHKah/rBGxqXHUuLSmz1ueAA0jW2dozJt0k2Uu3TF8dcoocGryRe
dNGn3xGO0M7wssS8Y5bH75bKYXjR41l5bR3mpf4/VwVeNW/VXSfe3rrjS/M/18L1e92wIKNkOknV
/v1XV8Ob6Hrx9h/8g/I/tn31+tKldfX5z3z4V8j/dfrbgILDl+7lw18QNIKB76bnZty+yb74/XI/
/sn/17/5o8y8n5u3//wfLzS3qxDW6Gc4NUAPFVjVr2rQ6iOg+l9/6g9ENXFsvLgnLImBi38FyP4o
Qi3zN5tMNQxz1H6nAvXfRagOpFpDAghCmgQOIMGA8P4oQnX7N0cDYgmTCMoHparzT4pQy1g9zD8X
oRA4ARx5K6aakhb6xcciVK+7RMO5RPxojYGCrlQ78BpoVXmj6EJHZK7YhDXaE2eeFl4XizYBYDmU
DDd/MWk+6YEyYnWnhk3RvU9YtyLf0VMRbQZTJUcGxh0jKha2+GBHOhkpGbZocl1nSYwlqtb5uyuc
LgrUEncPp79aw5ci+xZwf2/O/sxafmUpsXYej7LPgykyYWlJRJXYh+kUMj5u18Se1HPkjZHqOokB
nSTGAguROgXlpJBDKoRqfvXsMi9DNdUgc2LbW9ROpbCrtWif2cJ+7fSpuVlfvBe2DDMOCLYkmGgU
Kb9BBvlhCfIUgwZbJX5ODQkI51JX6Ud/wBpysAU9WdjRoiHzeUwwf7CfcFacxGAhd1iP++jjlvRl
ThogjTkRSV2QJJNENjFmq2m1XLwXQnolPuEyIVOUEDXq3x6dynOUczamJa3M+9jBbetjByRTks8q
H6tqtTH30nMOblzld5Exynu1tlMRFiUbD6rpGlVPp1B8ihTHCqdZ51uddO4jlUE0773Y6a+sqOGu
Czv3tM2cOd25Oo7VMSZ06MviaATg0usuriROMjVom2p8dsxm+YKrXaJ4UntUBkySn9HHt7fpMKtY
TsmlBzpCa7qj92rlFgqgvB7vFYw6r1yRnCzFSK0H5v8jqVfRgngepp42b1sUExnzWSP9hi2sfaun
NtWwX6d9p2+WAjMy21JGtTYhIU8CPc1niWy67u/tFT3sE7+FM7Qc9eyLppemPKSZ153lkRM/ObOZ
nbfTHL2IKKnTQI8c2W6L2ulu7apaXir8fcCpZlxZmgtZJG3m8jIj/ZZxo9tGRKk6C339Dhec4RMM
HGEzxPJCZJXmOt8Sy0LrUXdZFIVghwuFh891L1Tk9nGQactyFeXMaVvN1h9Lt7afEQDDALDHXlyA
L0P9YXqrKbGwCGCTFS2FhpQvvyUfAvME3u4bDkBMUdCG4yaY0866s03c8giWPGy0C26hUDVruWU+
592mliJoPcqJUqvxdkkUly8knRU9sF1U/JhDBcW4HJPa3eHUHG5RsGHaKFxVPkt1FDbV9ITOT6Fh
xzWdxcAaWGVzhA5EE8cR6uJ3t3VlRP3Or9oJuzU3BeKXebvESPlwdhQm3q56gYbcmHXu7nqrVMEj
ZQPx4kucWrfsxv3z4ra6FajNaGgknEmNgHq0DCaOjLW5PuZq91oRDVJt8a4ux4ZJqLlX7ThnFK8O
jYGlZ8mHXdJaCVHeJFNcTE5d3ZDI6pFqxQn4tU8WfKOe5ZovBrcIQRDZxpqvYh8JKq3RykCMlL6B
aEb2VGgepEmLen2UREauuR8nIyMM0qggduK6jG2IE3byxDxFPgOALS7GIau+9Z2wbL+nwCLHG+sd
zrRWqaxNnDk2ErFUOnelWeFv5wLAOLUOh5vjIh3baF2vIxRq+SCKOy+kg+WG9ZSlRBuHy8ht3GDT
JyLdUbAwiETV272NNYyxqoVYRl06LNAIiu0vpVWoOK5xUG4QlopjZE9ZSqt1Kb6i9ILTU/SufBcx
kCi/LIYx3TRMGEKsRW3KYQhRQzg0SvLdlQnwR1NXkIjP7ZQTYN8qMtDJFm4DAByzExrxjBhlwgXs
e6posSax5t1GrRvPGyut69epj7w7EFgGpwYputuoxBTEaqaTrcdSxzOBUmOCNrCM5oHvGlu+IlMW
PAJ2MtSl5Kbb/oLY6euEhrljCWlVguvRPAO30qbssRlLh+TEvqrORjMFYUF2FjJUppgPdWaj7Mxz
RF2B2o/tnUsWWhHGBAnbmxgFCSqnSWX+p3rx2t/GfSRAIrT0iGNhLoYPx5W2nsyweoRxf1K7lgQO
hTFN72/M4ggVtusWVTpuJwKFNKzTA9W7slEd1mi/RNDVYbLtmq8SeQL5MFEHLk7mtCE3tcKbzXI8
mGfE2Kjljpw1nu0iKy9pxQz4tYGSPGUTqSNEVDoKXqGGofmu6LuK+9O12Sv2evuZFpCrb8CszJ4f
w2dUtrRy9PyMKC+wNpaimufLUi8e8qLZNkLNQ8fBFJlOVEBGIyli6iTS4iBJK7d8PETeciPZcB9i
NaPdnlckBRxoxozLPu80vHQMHASO09rOw7rh1Q4k0RbZpu5AGiDic7s6XKoRZ1TjTO1BHfPWvPUK
jo27BGKBsq+TSZC2xUIw3SFJYJDF4kTwN2CT8QpdPT2BxKnL52igcU9aRo1OmXNhnG3VVDJlZuxl
73VUyXWgzh76ZkasC1IForicM4lxH6fqQrzibial5bZvDFQuw8gUkBizJSv8qiBDjtiWtemfjY5i
b1KzpiEwydYWod4Jugqcuye5Ed4oqkNFj6jfqraGykpTmDdxu7IB4RnMBHTkiQVM0zI6/vnETsvv
Tbo0ChJGg76ZkZGWxaNpzHcOgtj+DP9k3+9SIoPuyVkX0b7Miejw10PdPb5o7Q2Og/tSQ/obQaLG
HJQjMxlz6F0ERXNFtfg2iomoznaMXpUk5mQ5zujPAoSszohSbm7P67Q1nkSRINMqcaQ8telENJfo
NG/HCZ4DV55nVbknOza67YDHk0iS6RI2EAiBzagtLQE6Rc5AIdd1GoX5RKIYDUQkxeSXOM61HBV0
JHVjRGe1ohpV2PGVsVS1FZBtQ87qg8opDuGxgnqXsXRF5hCUKRFEYqqvK9IXIwB8Of0eTZcJIiWk
z3fsZBRzndSda+irFqo1N6KiWg1vI+nyan0/kfFlU+/Y0Dd1idEVVXwHziw11HYKdadPdlUVt93G
LqVhbwpkxVdFEg2PJie2OxOpdnnRKpPzSnuSWDepMxrluGopCnO/nKFpIia2e1z7vboh7NN9yIZY
ZTlQllVxkMz105Bl3BEYdGz388LuvYt7tdU2DtizlJg/ByiFkSNRd0m0XzXii80CkzbcOn6HeAw6
d4arKFBjMkPyNNLfcrFAjWxoJYSZPeZ35Mt1/a6BP00eGhqJMSR3kZkU7bGaYoCgZPRG+B8lS7iM
kW+xUdjIhpLyQcNdbPCkV0V6NnXlrP0CgvSJ62TauJBW2LqOj4ne6wmR9FOPOhrwSnsEuobqKK1Q
cwu502okDT8dnK5/P278nCrzGfL24zLYnjjwAD3WPkHOOPexwhpGGmag2zoPnSAzXGVTAyoJWluq
l63Zl9ukdZiWTtG0xXfk3UR9Z17//Qf5xO360+f41JI3G3XEHwV3JRUCDoHliJ1jrK+lU+K19Nhm
EM74VglgxgLyvvn7q//Vj72OFWDNArgiI+bjWQyggTNbJft+73nppjMKN9ShB/zix/5oCLNP3/Hn
q3yirIs6rdPM6VOas3F/ZrX2vFHjftjW6fAryJv+ecTB40O6jg1y2YGl5VmfvlGNwTRJZzNFzk1+
OO4IXnlWTNAgZyn9m+c+sRaNDmSlPkf6MNGhxvkEJqnUdvmomccmi0jpAtiu0OLK8r2GYuGtZ+T3
3NQ5ta9CLUbrBMP7ddyzFv3Tp5+SGtK3RjHCuJzj9scbkg1DREq0l4U64ZyM1NN6o6SpdviHt329
Ci5C2wITzczp0xFc1saYIL3KwsbUeb1co9ymqrR+79z8l5lKf7rtXAVk8gnzajna57iXmLHobLRu
FioDXVwiMolvGrVsP0WA6P7+C60f+ENPgUvBgeNVVh2CMKy15/DTokH1DAs/TfOwJeTlO3OV8t7C
9LdtM2sKpVsruLFIu/z7i/7V94PyZ5ird5Lrf3p1xcIPHLf8ihnSFtx/aHClXiGWVbTxF4/FX12K
7ACTGaJuMcNbgYM/fT/6gAP9Bh6LEefcVZPUuHUHV3syc2P4xcv6pyVBW+Np7FN2AD0f89OzoS5t
OjcYY8JmXOqdJ4t3Ydi/wur9+X7xPGgEqdkU4Osz8vH7SIPhjUlqEw+gMz/0nNng1pnJBZlO8kiE
dnHESwPt6u9v2F99tZ+v+umroeOoiSOJYIJpw7IfYHftajno+7+/yvqKfnwWwRKuQXCGjl6Ijezj
d7OmGYM8vYZQcfv0usx7DjXQaILSbPRzgnjB+qRjZOyRoUSMm/81kv6LXe2vviDoOFe16MmjYf+0
ekyLbBS0H2xqtj2FNtqvi1UKGv5/XAW/uOlpvNQcMD99waynzkKyEDr6MGyRNuTwUTlM/v1V/rxD
8yCC4WUuvo7N8Sh/vEztECrPqTULIyIj67Ada9yWNocwiCTgnTrfqFPjYk5yxQikUCsW6FbFTTWD
UaDb3zTtLz7R+lB+vrF8bYPeJZslILyPH2hAw962i8kHWlpzF1O73lQWE7BMNDbGjH7wfvEk/cVb
AlXa03BS6yoJSZ/2sqQzTWVw8AG7DlmwXYcdJ3SU2t2zB3I+B6t+MThkM2/+/pf/82KDSsHCJ8lV
bbJe1qfsp8WmU6BOa8ibQ0iMztaqsuUQpT38Ifq1+q8y406F1qdfleheW9fXLYJp26figJnvjGe3
zcLaWbXscNGYOkvlrrVUJxzyIgL1mGpM6mStT0dNXbxLnvxaCQ3OsLtOgBGnVxXtTr/Bf2tePmhe
7LX5/q8FZp1+/Pjbly8ls4rrN1G9lN/67/XPOAKdEQJ/7MfAQfd+Q/ZgQitFgQx6X+Nv/Rg4mNpv
hgFo1yGgj2mvvq7yP1Qv6m8eVQWPtEuQFDOANcroj3mD9xuVKOGBjrNuQuuc4J/MG7j8h5cWyxBU
WpUtep01/KkeTLFJ0gXBCxnbU3wZL0MU9GM5nCsJkma3jMDGkED+D1fI00XXDD+I8Dzan7H9DBw6
mGgo1gRe/puchthmAZn3i6t8fk9/v8qKRDfIk7TMT+uRQW+WNhNfLXFHbVxZBmhrlxnTn8ox7hcX
44Z8/h3XdYjqak3aIcnh46JgAY9ylpYeFvaAVVlRRrvatspfFB9/8ZU+XOXT1kJyuY6IgasMScQ3
Ghv3VlNqXJI0cP4Zstzk1+OhZOqloijhYft0qb7XOBVEReo7jmftRgZjftsvzq++0MdvBP2Z8teB
q4PmSwX2/jmdbYmhrlqJdnO+fb6KN/5h5x+2V9uDv90et7f85+Dv+H/+ZrOJ/eBsf/a+b4LRfw/3
+/376N/c/aJQ1j5uYn/+POv78tPibqqcMFBF3YSP4f1252+Czf4XT4q1Pnf/XtH/fIlPVUheKxPa
WC5x3B/9x224HXz/4D/ttv6tv/V9rhnugzA8D8Lz7U3gb87DX3yCU7rj332CT6jvMhOIljPt5ri9
ej5s77f8vsFLsD8L7n5xJcgpf/9lP5+gJWggMBlcijt8zrdb7+v6X/736nl73IdXR/9wfD5un49X
rR9uj8fnZz6Rf7E7+LeH291ht9ttdrsL/3KzD86C8z1PwtPFRbAPfP/CDy73fOpwzw+2D4Ob88AP
/P3m7CY4Pw8DHpdfFBxsoR++DhpFqlaTc4apw6Wk8lgf558eD8ZdtEpMusk65vc41BMnH/1GX5Sv
mH6rL8qaTRoksKaULd2b4djpg45kp41Ux5ddMX9Be5hPwZgrWXKYjd56mZEcwK+PUsz809iD2IwR
bHcEMCVoJWIXIttuWiaqnBQfbucXjFjLm2Qy9SpAq0EeFbEDZuXD+YBuXXisB9BO834KJBhSJLca
fkPcP7n1vtSoCTdlI8o9cjF1XOeLpK71UQvEwCt0+WVkKpOc6TrubWhdrJRYZMfX2q08AbMxSmaf
iUmHcIfwOfBuSgdAhB6wg0dOlRWy4X76YkijrI8JKhg8G8lIKEBij6z1hoXSZgtrejQh5Op57bs2
onTftmH5QmSvyAlThKUiakkXcAGpMZcPkdo60PvMxK0C8CywKBY7SvEpKqIQG11pvccBK9FTzch6
CMkXwVwRpUaeBngxGm+jJp55hLEx6kHWocv3u8TQmg3iqSQJEfF7r4vaMx6tmxr/T6XBv/aBvkmx
t9USFDCCzRL6BwxkESCgG6yt04rsphgA+/qiVu1322609zJrLdrbjjN7R+gFrrmZsVMooYLd7LIj
Z9XYI+DG1tpYho3hJ2vEVdHEI13pvDRfKj1u7qSjF09O2xbfRGURMOsId+iZEZu4ngZbzY6zZhb2
hmNRLB+Gsk7iLf66CcSIOyHmyyarfa+6YYBf0HkjG5FuVkyUmgXbVT5AWGHkzCeo8jq5AHdjKj7Z
cwZzcb1Nnolyzy+1qi7HEOGWWYVqjAnGJ352UDZyRoW5NbyxeOr7QcedmXgSRyP9cyhdJfNvozE9
XKa0x2xCrWIgH6hb92Uz5F8ZgnAUwnMGdV3UAHaBSEN9gP2VksnJrfLuSlnjVpndRVQbQZxPHIw8
8G8w7d1jmcXYI2ZMBzMd8xbRaoG1Jt/Tsp6e8H12mk/xVV4gv4FWblmt825izMKn3dZddWlasacf
cskoO2AuNNzM7HrfCw3usN8vKeNcN+3KW2SnIr+fBp4RwPGT8jCRd+ij50XbRx9DuWljs6o2imH2
Z7TMy2rrKm6zshW7bgpa3qIZQwkMa7r+nhvSftd5F9WMxr0y2NGRGSaqqQJjXRY0kQ56YVaUxUIr
a9buRgjyVkE7ZPLG5lzV+wZM4xsVLR/sQK0akr2QjhQXvdFZ5SZTyloNo0kzkq3ojBnBQ9d4KqRj
RwIo1r3mLlqltJma6t+1k75WquDj5El1K8YRUJ44qXHVVZgLSBSNbpt7vdimq3R3aYl58Zko5O3e
XcW9LW77PJzbckou0b5WFwJZDe/9KgqmDUFh4J20wqZdWg/dmKAgVq0CNfG4CotRhqxUvJaW9b49
aY9TtxKo4k6a5JE1hZn2KlXuTqrlZkpWBfNkpl0w/q5sRm/gYVFC8AzKsX3qf1dBYw5NNnE8jxbs
3VUpTRBJ8s1rG/TTjSlgo9dJGt0D0mWqXpbcieWku460hsGndEc7CWMjR5u9ZKtOmzcKRZm9yreT
Vcitr5LuSJlt5vnqMt1D5bZfJ9lHXwiP87oDSlaIdpBR43tvMNJnMrTaL+Ik8GIYi9bLxu+vnARg
OHaNO/MkC6uEl35vT2KxyoiVB5VX8iU5ickserDH4iQxkye5WXSSnll2Wj84J0Fa65pSBFicUmDc
Wf8UsU4BYF11bIkwULSVPc7UadW5JQQ63Ywn8ZvNcJDB5KqJGwYyzIJVpMOc7SSbs1cF3dQCadzi
7Rlg/DeV16BOdRHcDa0XPeABQoanZbn7Zq7avCZdZXrFSbJnn+R7aYuST5xEfbw/bFoYHKNLnLb6
29JUEoHDqgWsY9NDB93zlh/yVS2ocEy1th3xElBNG7M649RN4OGwqgyZICGcM9W2v4yz2m4PZDHM
925VIU5MTkJFs7QzRItew1gaUI+rbvRGMS0MmM35vGod5Un2WKOT4mDeyHQKrJM0kjQGZJIx8pFz
AzkY4smTkLI7iSq1TDEP1klqiYsB2aVGA8DcLSc5ZqnadULXyoqdLZN8FJsn8eY4obq/pKVanTMw
nFVGcL2IQr1P+xfAxuaj1EZcrFkDYNC3dDt/GQU8Eh9EDBQllY8WpGqZ7JahtlJ/WFr5qqRLgcWP
EeMYomVgAuflDa7WoUG9EzD90XEU9D2yzlHGvD9th8E/bBUn/s7CY+kHJPLzpuwboLUYk2DcR5mn
fIuHCP2iOjWIceNBFremBVbFz/EOl0E6F2YUzki60aLggwACxciuDqFqkBqh6lmUbyMn7W+VxGOP
JhmyZAiXLra30zTaEhwgG3gCYMdFvMXGU2DoShUsBIrNVwgXqSf3jpwJj21q6b0rnjn1F/yrkvsM
Kb8eOB2SoWNGStKVMMHXc14TDCerWa+7XUycXBEuJfYizH5ezT1f4P3wswycUDgsq7rvjCvCaB7K
yuaFl7a+l5Yu5W1cCReW3GxLPyvi4mLytBpej6INdzPSa9ojDHofwIbY2nYcs2byUcJ7RPbC5a4M
vqTQq/y705Toz/EwJw/odMsHyN4AG8zGuEmNpdnxwA47L5kVNywYcVbbfDHeGn295Z3a6jeuwhHI
LzRDmYJYj9K7SuI2CIiwsFVOizwqiArcIpy1JHqGDzgsW1so2Rks1KELupooZ5zN/QjLFfmpF2RQ
VC2/VA0gR1XWdDkofdVtoADOVEpzUqLfcHNHPAonZ88kcWMF+vDyoenRXOuyt4p02iySJ8+n+jCe
orlpL+3eiq6mueapk+V677HmHAeYKG914473GCkrpqRQNtA+5yBYYd6V1UXmiuLZ7NX8tQdaEoeK
HdXXIJ5m27dbzAPBqHrQWselT4dftBz/L3vnsRw3l2bbV6noOf6AN4OewKQ3ZNJrgiBFCt57PFe/
wX2xu5Cq6pKoailqXhFlSDEzkQDOOTif2Wv/EnVz1SyZFKuIHaQoy59Cqayi5yELjWeLpjO3UtgM
jXryp5rTzyEqe/7lIIsFGcQEnfB+CXF+2PNnSqSCtubpwyPQ8pRK0XYKHGmw03XEw/qHDNLN9yDs
p8LrnwKmT4mEtqlTmQ7Q25V7+/x2Duyz7b2cHNH+U2R2taf/TRBofgrwE3arfUEQuHePrusez0Td
RwLva8xrryr7TFj4RuBtE5Mdl7/wQmLy1cXmn7b8cQlVCVmJ2O2TzZ/4aYmXt9v1if/f3BGuuTvn
9khoRkh/XC0Bpus6J2e12nq8kN93O8dZwtzVkTD0vFpittDeEBTyHkLClUvQt+eFBHjPx/MS551d
3vP7S/7HGPVToggxbiEYXAkOyTny7ez10d1eL4XNKfCt+I/zhxugXA21fncDlsH9w7iaDRAQ+IXf
rp65nMe7jbNcBH5wz66z326PxLVfiI23/NclS7Bde15l8+NqwyU9upvVF3vlPq/Wq9UXd3s+cztI
m5wvgW0/kURZcRW5T96OmPvZvjg7+zqatuvteXv52Ab2x2X50Lf785fIvp/tt8DeMty2l8v5wq8f
HyRjVjZx9umOvAD/f7u58+4237ixm82dfX/ZbkfbDuw1gfnT4XR6Ou023sN2t3m/u3W8tXPruEfH
8+5c+/Ww3EHG2R0Bue3tdgfyDLsNl9sltXHNdXDm38h5HF0C+M3G4fS2jJi9s/FOjITrCx/v+Ocl
BXDn7m+fn133znn/wzj4uTb+S2LG/BTcN1VThsZyQ8hSPHMhGAjOwWGgOps939Vx/pRs0n5OJ/x6
xM9LS2uiH1qOeN4y/J1vm21kc0OXgc6MO3OSzCt+ZbrwP/aOO7/86p5X9+799nJ0nwtu+tp+3r8t
84cvfF7b6/ubfkkiMU0vDBrnzmOWeaXtnV5je8c427mubLu3JFu+WPaDd1rmtWtvXI9sk71bVoM/
zLBPtapfz/NTVs2XaJObOc+j++V+u0z9u9/fOvVadPndZPr0JCC1KCGRYzVj4JxZcJZU0365dpzl
sgAxtBhIjC9mDgNtz6VieLNs8SvXg79tGJNH19vxI69ebbn8G/5KioqfmQkOc8olJchH8vHLS1YF
79/ec/NYLJh71wVxOeJ25XzhJXwF2+EuLC/nF89eptOG4/JaPvFmfebjmQJ8FFN5u/WW1fZ4fHZJ
iW3vbS4U7yHftYxAVk6+HO/n85YPcw78wBJx5BsxFUmccl8fvd3yUm+35f6frqsWZ71ZF5w8t9Ze
eRvG87LOL2s4323NOy/OK5/KpHN2p2VqL5eJC7W8m4GRseJwuxz++XrL/lNB+rGCBN+Zgfh/V5Au
UfG394+/7V7R7tc/V5G+v/UfshUKQjr7GzobdKoLdGX9s4oE1JpiOpoUNigK+XrWkH9op2URXTX1
j0W3Qicm7h3/LCPJyl8KEOyljUYGbb2879/AWi/Pqn9OPx2LZ8yXzaWYhVBbvoq0f3yWTV3Zx0ZF
7tNKGg3jT+ggpq/P6x8uzr/YHH3aiWnLQmKwz5MUygUaVfSfn5h6C+M6TNUZ75UW01FVCoGF1pEb
EgR9H57/Z3PO5xPiUBTVFc5rqc+p8qcVK6UEN0LFQb/bVeG+sPIcXQKOY78/oZ/Xf/r4OAradTpk
UB1BLP90FFWaksxoyD60QTid61E2YNimBGCTnJ3jMsse0CNKN78/6L+4ilQNqUciqKI5R/+03Smm
GppaqaIPFEh39RLwoF5ts1upFdI/NFLJy271x3HBCS5FTHbNHIzGo093DCZuPVskTklVw2l2oiRt
HugrBWClTchB8YNCOyolJboZMwOXbWrNcJwyWBi2ESWNYC842RtESaRd2rzFMdRKgOzMNQJ2t8p0
+XYCipJ7Hf4bmo2jXWnapWiOl99fsk9loeVGUQ6jl8M0JGoA/PfnkacWQpy3hkHmfkDeSJfzPOnP
eIUq7UMdJMFFMvsG+WujVZckGQr1IME2jdaYLI7xSo31/rWmzPk1aKzAdEHapce59ZdGFDr+6z8M
quWa/nzNafRiTGFyqjN2r/WnH/aVAv6HkSiVODSjm93pCbpa8DXZS4O+R7aHsjd3Uyn7BO/96P3+
Ov06tOgPF0X6sJY5al61bT8euqqEAW+/0YFM+KWa++yhlTrxDJGm+8OW4l8cSab5VUdRQ1MbadGf
b0jQaFj8WTImgWRiEjskEoZfQ/7JntXp4/dn9etaoKDHWAru8CHouPnUZxIYYO2KcmYQj1PqtfX4
Tv9H8Id6q/Tz7vM6xPAXUGSaGolpxV/aAQkvlXjuescXFjFVbyKyyGDfQpnIdlE3Fx64ndSTxVg9
WoqZfmg0F/9h1Vu6ET6PHdqLsfZm9eO58dkmd5r7IQA/ib+UWQpUmLEd3mtC1a1m1O6rDP6Um/mB
7nUS6RHs2vKdmogo7gd1VL4ooYl3HFC3TWXm+BEWAbKP1q+1QyvlqGj/7buyrJnataFLgqH28wjI
tDBTClzWHFjYHSgb6E1I+5XNv38U2jZ46tJDQBJgGYc/jOhg6OU8hCnqjGHckrrCkEorpj81RPwc
9C/3njZrToRuuGst/NO5JLj4Ga2lDE40lPkxVRvJxW2xQqqDBj7rRn/1+7OiavnLjVZpYmQ4azSp
sbP4NH/E0TIA1NYigM0SLaNiUVyxVao3j8qUFxGC00bWbbnApthRxra6D7u06vHQVVj+EuRMTwpq
yc6LOz18o10+tNyhq8SXWchpMpuQqg1OglLokZVAuLSjVT/JXQm5KKZAtKHaoH5MQBvJZyVQuVbA
PlJ09pNEoRE7+HqweYBhD+pbYnpDMTPSAGU1JSIvsvzO1PfNPY/HxXmoLMSnCssnBJpmH90JYmpe
8gKOiWOEgDIyH/K3jTXNdMFgkgwZSDz9fmzEqnWiNERNEWKcK9sZrevrDK6RYiPXbst1n1EpcUTT
tzobRHv/IueiBXdxSsHj0hSvQYsyNLJOlczQDkcaOQFYmiVAtKZ5xLqUhJsaQ4x0G72FlIl+cz5S
rYFFUCq8rBqMDCMjIaMcKvtjsO+0OBXsOJyb7smaJpi4uiHEL3pe9BLccG18tNJAk0nxmeolnQzp
G9lHP3CtrBMbFwTT/BiAOc6ggKQ4kU2QS+sdPXninSRE1DwBhle+U7KfkG25G3rJRh4E9w/jSvM2
6QcQqtSwu/c6UeYeMWcmGW4HrPMEaawOIG6X7Qvt/kAHEmS20AR1GNirWgEZf6AOUyMehkAbbwup
1AtsUdUsjR4Kv8IzI9QVzKARTFXIwFj91sIckCjPFQ0SCrjCRUOk5NIOFz6I1xOKpW2bpyQ7Rame
jpaKve3Kbw1a3aIKp1pPi2lU9fpamb6G1FxFR0hLGGSgOJLYbZKBdup+DCW848BN3TK9jfokTZAP
IRckdF+4vU5J81UFHJPfxEAf0DVHaldrUE/UCn8MtGf6nqqeLx/0usI0tuuFwSmHhWGl9/NcwTwN
g8XuQ2gQ7kS0uzqGnuN34sMSpUaDLPVBE+cmRHhbGMCzuhYDrAnhUwwaQAvfeHxJ5JPFHg1hA7+7
XPkLG8wbsI18SnydudbDsXmt8X96axMNfwBAMEzJIRyMR+TFs3To6il8a0atJF0bp3c6Yru7Yq7A
boSgct7ZKZPo9uu2oDgC3RrizmxxTdN+LljOghljAAreFLHmTgSnaMn8sxWIsG5K3JGNBhXZSoAk
yM9+zdiURrL9iO6YGDDCqxSw0KRZNyUQ0tab5xCEO8YfMNcwE3B804xOjRoXz+ZcTu9yFmeMnHqa
XrNKjSWy04kgOD0FMXw2TLN4TNNIeqrkCskOIKgo83BaSZdsOWh8dxy1ekfLQiSe8qlRdgVI+mlZ
9KvcDqeE9sguCJNbNbamBK9BJcZDgkpI7oRjVR2WO1aspigQhdOkpUm0M40hixD/KG2Oan2a2I9i
AwBAwreyc4nRgOmw0i22VCBhGcAp2ko0j6L/KkyK8kDiPQSma5hAUeVKglZuolG3HDRCxXlkTvRw
29vOo62AqxCw30sdK8I6dGliEDRsB6tkDZ+u/YpTWkV5Z1QTWjWY+jd1vmhZDMs3zhVeHLMTpEYm
bkzM2AYHzx9rvKmiOnokJQ1GZjS0OdxlfVBuYDhSs87GQepcqKTjOVYwSoaF0yrzCjhaMTogYI07
s47jat+iMdZtpDUQhGJaAHyXu6Q2Ht5Z+l6tOsIDKRf7+6yjaOMMJoUmvH+rMEUaaTTeRJFYdweh
zhCiBSAdrayMay+jc/uRJZpCdDPSpd61TfkqK21TYHgmd3eTOpWQ3dUpfZS6iquEJwVgfjrQsreQ
8/4qdnUBgylsiq8VbdyVWxKDUR/EFxM0ok6dYRqxTg7DZIB2laCZpjcg4cFpdfjVAI2ZUXBLMCuA
TzU50K7YGIJTZ4Ad96QyNi6CEktfI1zhypUOdsCyJ9CGgOQs0QjtqsKCxQ4wQL6BvSSY6wGm032F
MwVqf/ijsauy8TRtTdVa6MaSDPQH/SDGRDm9uQWYiJfJHwceZPBnrT/seH/dhZoyuwTKnzKPc3qQ
ft6JyJPYpLOMcE2f8T2PkbVt/ZHug9/vDH4NHgBR0+LERoTqJ7H8z0cpWCRDmRtItwucDlFsrG0q
y/GGpIRAP6g2AG4acUL3cXj7fuj/ZIR+zggt3Xi/zwit69ecrNB78bdTUbcEKx9XzMr2/b//SzYY
BP/bXKwof9EgvAR59KRpdKtxN/+J1NPQ7YEl+ftf2FL+Iy3EuzSN7exVm0OoaPCJ/+gu1v8CfAcD
hXQTGQJDITvwb6SFlrD4h1BUJTFFczPWfigVkAV8jpxqEAZsh/QviPGdshBu9WiTicaqYAtCxG3X
4MjtBRT+wxW7+f75P9bQPgUx34+6TBZSHArdqZ+CdaHT6BPCbAKlrxWah6z35AKXNGKXeX7+/aFI
ZHw6RUI1FXETOTmyAgRwn1I4ci9qiYhA0Q4AXaKNvILPsPOKBa9feGhgbbW1CPmi8sQubLFquMLT
witIjYddaJ2xNQGwpi+stTaRhYfhCmAD6k79O164bOUV0Qa9AEKE0SvpwOraJikAkwXpNsJINdby
FfVmTEraepDwZUyEFhocu6YhcJKFERdfcXES7SIvRVb03dZceHJKIcshqKgFMwccrvhWXOFzQ10P
5uMYVgqUYR50GLEZEf1JV2xdfkXY4W8l3asFqQbbukLutCvwTr3C7/orCC8z5xzrcgnWulsvrLzF
t1OyJcQL3hjFYNTVzNRdAd39SZAX2J5s9piDWEmgTLjfRrAP60ya8JzClJ5OywBs+Z7tP/1HogLn
wukEddJ2OJ5o7MpHA7xNY+Ixa/WBjAsdzdgQ4pSTCEnOxrd1vmCc8twEbIXZ38Q15GctVxo2HElG
4kgQdEAedUJfXlPXPr7EmGHQWTXgr03HFTkfW6AJE4MHaOu1m5nwLVYlwn1EgiqIBBBnPVy5QpK6
9jKbmbAWe6EQzmqYGu9jNCTBGjlH28FlstjS1rGZBuDBoUtulcoA6IP7U/FcdGb8UTU6jUxwsUrd
kzuec46A7rfw6j7nQdWYWX+0LKiQbtoJ1rYt4Xu71mLusJIhzSdnaEAkL3MNRBXUjRzCBGw2mGVS
NcfFGhZPWbkkbPN4JyDWDNi+0XFVeSMGp/lt1Q8xZppSH34dckv36SgUSxolRB3oXKhnMZdwspJN
UXfL5oUh9lL1Kp8oR3oCRn1qs9c2aKHIj21snAra3u5zHEqsdaQM8s4qzZlrTgPh4IRSFH/LpkCE
SSlPub6jfRDehAFbHcqt4StbFYnk0uSHh9GaxGF7H+ImsvRh9t0eKh6ea1w1ZbKDSRYOrS4jOOxV
Nh/rNphbwb76O1TSUL6C/gPnAEpsBhMTGsJrr0ztZeyC4LHA1uSrpWXdAdIQwDqBgQbsg91L4QQL
067TOjaAsk5vLmbVC/pOumLwJmgNhYfbccbLr6g8aZrxEoyvCD2rbWVtPTYZgDmpgbKHe217Sa/o
PeCNYCrlMXmsei0EfAmjD8Sw0LpmNYxf+yvDr8zkmzQxSAWVOf7sNm69xDZGtdyHeuEA0ncaLt+l
h3cYXFGBdThZUE7qekQWHRqqss2srAeZJKjsbw06mZ6LhT3YxUncruaFSIjRgxTTCNkBKvSVBVoo
61370dVNfzMPxIurVuisD8MqaM2jkSW5w+LdHLHlSJIHoKJgEQd8t3GQyJJypaR9p3s0voZgUK5A
xTQNm4foilksrsjFMWW+OspU5gaYkAXL2GvK9C1aWI0zxLGjdgU4GvMckFpauI7iQnjMF9bjfMU+
Qk0AAVmxIwUHyX5FcUVEyOG6XYiRtEOTQWsWjmTlq1nmEoKVvtdcUZP4QEOZIA4PEIYIpirsxyua
MlooldeHw382ND9sSJaGeGQiPzw1f5FJXYr8/f/9Tx69/riR+d/3/b3CpVl/UUEin8f204JfsSie
/r6V0fW/2Oqb7B40/aoZ4k//2MoY1MUsdOyIUP5eGfvnVkZS/uJvbAAsevQMQ9Skf2crww7406Me
E1gIABAidYo/pozu8ue9sdnidzkrcuK21fCOu0WxnYO29rAios2rN0YpsmdYlRt9LvcqXuFe1ksE
CxpLcC5Z0ksCSuDAg5eHYWqMvTOrYb8N8lDbkTRN13Ba3kcVJhAPoq2Vjtk6saZzSu/8PizjbD35
3as2I9IC8tMaj2XD7iDrb3Qdd/IsXmPViixoOlTD5DXjAJHTehJnybDJYjw1U3zQyvDraGw6U/BC
rInUotx0rXarpJ1Xh6Zjdg2wn5M0yM+RGXkaEWqVmLvZLL+2k7Lz/e4Is5HGv4mwtrmRxxH+RmdA
Hc5pMJyxY0NwuAtZPWr1TRQDTJgkV8NHlUbdAWpis47n3Gul2YlifxvJNIa1uPK+KnTue0aOoYYR
+uuu+ioH82Pc1AbOVPKzIGvStmrnpxke3Sqqq2ld9uu+KNygD3rX7NV6axACrntIR2JjHMaw3gHk
vRsr5SaLdKyjU/nOICtp68Z030ixoxCu4lWyjYYjbhW2HvY0dp80tUPLqW1rOXO7snRL/WHK5giu
Vy8crNpyK7VYt92GKM/Jk/xW6f0XGZvtpo0WLG1ol13/kA10T8Z+Pbng8PCbC4Apk1PH9g4Pv1NJ
asaudZJgRmcF2zxnCCSPlG1fckh2TjVLt1bQjF/wmFqM6afncdAOk4FZCFLj+I1If/gaDdprKGe9
XQXaqyTqODppI+lLsrzrilZ7ZLBI+s02HVb4BueXqYguerDS9G2cD7pjBAUuRviTwLfT60OJu8CF
9mXlHligfCPX4/QUNAoQOpoA6VGfVpYeYIMOFtuJkPHYDEv/pZT8va+n6rbX8RyFA/8ApeNZqczh
hH18tDVRxezEvCUXl1b3DVkxs+fVWMg2LhaOyQpeIf4SyhkW+6bm4aY100EeRhyCfNIMVuGnp6TF
71eK420CuM5TS+nL3ObfMBkF3w+nyZan5IHCxKnwI2BiZt0bKxxUintTHh34CY+DgXujJjUZGCaz
dxLMJVI1nVeyUKrHYCIxUGY2XSnH1ozYRNLwPsAFlAZs8frBcPAxQPhWrskKu1JnbpoBp47Q7ZQB
p4isaW9oM/wohvSpMOsApwFhcjWzPU0xFo/luBaFfmUoX3se2Rr6lUhskAAUzboeaJ3UB3WTpPmd
hhFqk7X1JcfiKWg/5qF/qdnE0BkcbcumWrOT7e1Go/0Wvo1QvBaj/yhGbfA+64F+CtUIkKGmmseA
TTiQrAHoLWbwcbfBqqQoaEsfbFkb3zU2wb7csL96FsvsDkwfX8pJOzm0I8t/4g2YphkFxZ6qtSVj
ArNDUgNSsrpKGAC95t9DTUrt0oztudz4pXXU05mNstDBaMs9ud/OEIAGhoudY5KKuudtNpO7QYvw
tQ86UpDWs56tRb6HqN1Wojms50IG9yfKICEW7YTVGcdJgGANdidxqOyQnemaYaOWenbJZv0LC6mj
wwvy/S9J0K3CRCcvJm19/2tLxcySWqrBUvyYUCDT2nKljsFqbkZPrOZdaUgbBVIP+/PEzdtgO/hn
aXiO6xViGWklpuWhiRlRVWy90+zu4nLgp8OhjTBYMoUGYzPAzdpbJuQnJWzXXZ2uI1DHWeOvxbhb
CWG3Hipx10jV2iqAEIM+i4Jz2qsuZje3EfGpA2hxB1d0i0XefIem5JiPr5DHD9nUnySreB5T+RYI
286I8PiIk32OcbXjx2zaIyqOtqFFTihHF9C9y55HaDaZHhkuQGFo60OK547OppjtN/S8x8SozmaZ
32WxtUNC4hJqOdgKIhKpbooGWwhF7rwkNTaxET76ALmcfopxlhDhSIf6liL4gxyYd0RnTmLp5dFC
4OPkMrWQgLKKo+Fiil0NIzZDeb8JjfS2zfSbOhPXsEUegiiJz0qqHqIuW9fqkwk+TxKa12Ac1pU2
n7pZvg8KaUcYCORJG+8NvIJIqTcXUasxkJX6t65hKx1Y30bcB7NkPqVqfIFfCCJ6ynPXag1pHQs7
afkGqZBQgEJNE9byOk4VfMib6ENsw9MgaejijUYEfEwgGdISLprQUMPIlfLyvteGFuYeDb1rQJt7
LVAYcP3bPFXtEYOLm7BoEWAxIVZyrj7lUbKh9/8BSlDhmaq5C3sR483kVmujtdI9RayiTuc35lap
65tp6rY11kc+rnP9+GEN6BQyEz+TKD60mckaUNLR3Yk7rBl3eshs1NNhb4rSGV82EJhhjPRtwJmI
6L80w9uumciQzqUTyeJH3sxbS6u0Ix7i2kaatPuwDc9dop1RN3e2UcRIFgrFhly2iwxh11qW79CQ
Tt2n3FPPeJzjcCVNxrbAJLZCzgsDnkDP2EyWanmm3zf7UGR1FspoPJjoDXEzU58Vv9Ruzbqd9jJm
JyrZ0LidV1kweikSG78OL9Auq5M8hUQhMhVZyAOiOL7JQfPY5/7N5CdfEkaz0n/AUXIASwFP6KYj
7fmD10TlSRyC1gbUWYCZj6nvke/acGIZgkC4S00UfjTy8JIac30ikWKsYaruTJUigjooW7zjrMfO
lLdTJdzjVhytDHz0jpksGE4PWJD1zBBTb2ixdLAGiLiKTulJPupYhg8tpR+5i5W1mlcG+JFgWxY4
jtZl91TB92DE+HjbhZlhXeLCPyIp11ZVyUUcE9NcMdxFrzd4hBTqV2YLVgZpeqK2c8J2Ut/6BrcR
6ZGrAMzcNhM7MsKM18ZHOQHb0sHgkHKMcpd1yVHUreJVSXzzqAkh3M8MQ0dFdGtRoSNAyuCKs6bp
qB/tUOkWuwAzOwyGCeOukL51+LFkqZh7Zl2juJiUvTAnd5gtEGT541nOK8RBarkZ00WqaSLiK7FD
ZyW416XsWONuUedQ7vuO2k8Q7/vYxBQcXR0OKrXpiYtzziAJ6M6XirxTT5Kyi8aHwJj884A1aCR0
yFMl1Cqi1qLxDMIYI0SUbSqFPxcKusKA4Q+IXonWk2r5yNrElW3Kd4XMsZJqxL404B1AqZbr0qDR
VKCvJnU72sMsDPcJWb07se6HVSKP4W1T9dbB7K36WcVO4PuLCxMPcDgG+S6ZenNtWp11SEoJF6GA
PpuXxMQKqCHs9gpLD58SxJ+KHngjwguH/rma6oqKAXoAgf56WGzJ+BCfq5DEyzvrrN1ODYi4bqw/
BlPEvOj6aUOK9RJyDMh5khQZxz6KKodV5NZKMHursl0wdw6iofIEG3LTjje1D9UP6Z83FwH0p1jZ
K9BbUf+q+k4BFI6vMT1ZWYRVoSTVN7WQPeBv94j1bcVQiUk8Ye60Boo+udZcfBFlIFjkHEDTMQ6n
ALF+cRErZYvyRnTFOhpWJmRLJ+vqO0FPzqZQ7sBRrCnDMDWsSnIVtB+lFa9mtaakqa3GGT0d5kwv
zVBeUFX1DlDNYZ9kfoSwpZo2ucwTMC7ku1lVblO8nz1DGO9iMT4ZYXk2s+AW0uQBXOfoWl1OC8nY
zOyCLDBGqA2/ipnRbYjZvhj+aLhWHlt7mRYRSvzYjxu6/4HPK8Ym8XgksQzANMi6O3oY+hXi52Gd
9WGxhRY7H7HQzu58MXljJCEYMhIkK0OkuZ2vD0s6pD0WMtWwUprSHZJbuDDaKrfGygWEs6y7ATsD
A3MlS4wZLYgccTSL1uAQ13Pg79AqRS4AGcMbK611taiXD6MoaEgXMZumHQ1y9hcjVt/inGc8uUfy
bV3xbs44eNaBgWuL0vgnCqqA8aZoPplVNziZ5XMnNGWThFXgNFJY4pw7OUxAqsGaT0PDoFqnVMN1
KqGE6LA6DudSz2OHgmXk5IGF7STZZMvF0do4LJ5eaSCpm4gmlRupl4yVgM519X3KVlN6STKeOaaf
YoXbmuk6KFr+TWeSB2KOE1fXMT2UcpnvNTOjxFmDXJTFvjvFRiGQ9UZxm5m5q8aqfyYljdzMnJe3
p6hzl2rYUZ4nOfV8fHMmdquWeVL7GqRqhmzoukIgf17mq9Bsk3ngaE0aYsllKXwZSpZegRE87QJW
NN6r/qI1U8cifBqkkbVlUEC7CgOTfBbmTVM31R3VffUhqSxszBLy0HtjVNUHI5bL3Zgb4ybvU5Fr
q5W4QPGJCobTu7YIw8uQTopLKRohrGHATxXZateOOvT+We3n8ElthsWNrMIpjHFaPw9ixhbm+1KW
DOj11IbVKkiUDnnrzE4EOKK4uS5X4LO5Kt+/IpmM0qPYUj8nRdRuY6sO3oM54Dvhi6KQl2O4ielM
s00jL5qshk6Ghw7xW+lmUQd0lJaRHS2NKtJQ1lmKkUsNeEDAqqy+L4ZlM77h5q04RWCl60QOI5Le
xRTe0pdXOkEQjPcAAfjJj3p/fV1F1Xoxh0t7Pi8ZSl7//V1ixQpbVH4VLba1WH4URi/sMc3iPDU+
JtFb3oGFdcjpEkrVDHnuTX6XZ1HBdrwQX3rTKtZDKQnkfkfcgEOguHQb9LGPRDrj9UOVKbLDU0xO
7X7JYK9qLFRcw5CHctM0Sb/nOU27AHVomR6EQl0bebEIRYvSIKZn7ZJp27nR6eaAE5+FgjfWYxU6
MddprwwWJFoFUeux9NG5a1GL59yAKNSdcTDblGoYSrYRYEeCmZD4Za7gK069IngCIOmdOCujFysG
5PjST4zbQsXe2F4qF89auRSSByIrOgNwFXrWxUF4NEJoBvUUCazrxbAE9bNhbGtFiM5dDOPdKyul
fWlyvYSVm7fjDvTNjEXOEOcb+muM7mLRjTSts0HQ7yuRFtaAl7lS29NCJBQKOVY6hN4QK1q7Ti6w
lDSHFxIa803U94PbNMQEDs094xO9lYhJYwraQ0hHoEP3RbiuizjY+oGsarYVicq+zfDHK7PYAAMQ
y5LmmUvzFv5X/lZOjFLYWIYZH3AjrRvukyzgJKoqnV2ptbbOui597CdLcmQt7I5Sg5lrEAb+Gh1n
2boqbNSKfZ5ARC8tzx8sg20p7bRNHuO5KMWl9TbHAftv7Dks2i2Wxtw26SwaI3r6WGgllJqdNNTD
mUk/Yucql489Fjh0XMgj6S+UmfSvxkHuyl0WOiUIQ2L+XNiheS407gll/Vmb511B5mk3j6J5w5ib
jtOICaBEzG/Z2PQa0CBkEU5z3IgkPqJIfOyKSqOxseuGXT5KIW1Ece3fqqBttkHfk7UqWFhtDR43
3W6TVb3rFBOORp+YK6NTcBMoZSk+SlB2JULkLE9dkZwH4OVJER74NcDIKlWedfw5qHEMs/EOV5kW
NHBi5lOSWvo9w1M/Uu6x7vEJj9f4Ehm3WRJXu0GUprvOtCZE3WJfbhcK5ZMv5+ajEPbW+5KcJDdY
UaxiCZHCaFXErHPa7IdveVwTbghSXqmuWqflfalEWb1TqIQeOzPKdDuSmubNH/PkMKXw67FF5q51
TfHWK9zJGbTxMR21wVxVwVwpb73qEz2wmjnKXMtboCfGah51a2U2enGclMH4MKRCpWGI0Nmacu5B
PgA4jjvwJqpoWhefLolNMwbWeUjGpX9CjXeKSocofD4fUB2GALZMi3ttD4Mh3qCXB9BLk3i9ITTA
/3XQ0xNpQYouvFmJooOWBq89n3VgcOl4PPr03kSttTZi2mzsGZf5w4zVDp6KgE2VSGEjNBn4TppS
tIe5UzuaKAk3fkpENCNn3TcSW3BRajE/kmWQKOJgYqD7pOHD+cylr528LtJjphs0mcy4jLms8oLX
mamxi8hBbcwifZMF9jplW7T2KPXZdsggx7fhaNzCQFcruxLV1uUhVh780MQ3aygwVqWhxk61HPua
zB/vZn9i+5r64546f/bQSKqMDaTYXQZICjZW8eQMsynG08fyyRAEmnjrt2Z/gAo9OdRq3wYMoW9g
PVCQ0fyllDIr6SkKVQKBRhZMx8dN1k0A4KtOXQeiC/d7xDKBLEIrTz5PKBluRjIIm5TeTU+kirqp
5KE5a0OUubORz+9VXcsbyQqGnaap8srUO8FtZEs4Ro3UfMOKLEaHAYqcCVIOT9Uw46BDUlovIZcs
bmxgT5QpeDXx7TpmI2tWjVU6Fhf0Nth+ktXbNJb6vRhG7YYFAbxM5nfKvp+tqFzLmFPjQ0x0+iVt
jDRzUFREN+CVs3Ld4kT7Bpgg2quYmnVuHi5Gp0pJgocmKwNmcJr2H3M7h2eohUbuJH6cXEeiOu5Y
S5QNbkDqxZJjrDIkE3C7oZQW1bTAuhdMMe7t2hqLA8oEs3XpzzW3SadCO8nTXHts/j9759XcKtOm
61/EV+RwKoGCZVlyXvYJ5bBMaHIDDfz6feHZb+1vanZN1ZzP2YqyhKD76Tv2nv2XY6KZHUlXISza
tOpoItPghiAdgqVprranXYc3AqTMbPS/Q5ByNGZ1nutdz2pL62/rT+803oqP2lMji1zJBepIBdIQ
RWjjo1HX03nEz3+DiFB7HmsohWGO8e0LdqItsA/4jpjy+G7s4/aOgJ4kMrtx3Ouipbods4xEL05/
l70lqHx6n9NRvSX1XD5WowdUz3P4GBgL29/IEe0ldeYaH/mkO+HcFSOAG5JAJpDYS3dl0A63NLf4
0aQCo9taBe8A3CazrpIkfJ+Bc67pRXEgJjPaIChISvL72u2Ri+aGP3Cm10yaGfzFfxoJvn231tiY
QqBcNQ2vuZBMnx6qtniUhWOcqjSh7ilQ8avj+KjZGqs1d41ZtPhFBJVeZTAl5nZwkCUr8LYwo+NK
Es7dTLt00NJms8ZFHLpCT0jO76rmMllqus81TOQbTUzJY53G4ime+/F7Yl2mLySe4MabOUgyNg8N
9G2hEPcPCwlvZGE3oSu9DFhwE6fwqaCty3Hrz2L6nFVSgKQN+OKnJdCP7lLc8LQ2aaQFdUC9tmsS
jd8Ojf7NIN4d7LZpd02R2X4E25SR2kj2/n0iaRnfKCM2XySrzRl9gxaSDJ/eGEGjHyiQOuqD45I2
3kzVPnVae8dNZqC9h8cHBEm66wRztm+6PrkanJQyIIPK5gl0hs+sMJ0jI7dlIgt0nCLUfLAaG7nB
Dvi++xy0PrldKKn/m9apoPBkls4FwIS9c+wy447DbwesOfoIhLPBhQmoclDirbCr7DQp1LyUXBXU
F9B4SG0Nm2YTnDKmAtq37L56SDq01rvGJjZn03VOWOa5ikRaaw+1TQuE3k/6dokFRAK8+kYR640k
8In1677XiP7RXDD0zFkwsmhWOOfEBKIySL5LWTzP5hymdO+eIRvaUBAKdR7sznpTkBn7ssARMPQx
hH3rPCiZHrWmjVDmxTerbDBg49HM9J6C8l2pLWHVZV9qotmrTi+AIGA+Io7g9KKyE+R7ChHGrv2a
1nR06/qTlCB6gT/s8kC9NbF36hqUqDNP7J42QX+LZ2CFtzobsSOIXU4tT4G2pDPFsheOjr6+qvGs
dXMcdkng7tbwnjunr+coqAIbqqLPXju/bN+Nhk5BRbHzWRIxeNR8DFGb2Orsw6K5OdXKxqj/BObc
3HHXskrZtJOOaHufzXoybwZt9UwZqTfcd9ZYPfpJb0RtRc+SWBxB7v7yhML75MFoUKUycgzD/UKp
j7JPYoSLz3z6URJt2otpQFvTLLnJQTAXZ87zzK2Vlx+TUu/YWEj0SS2PYFmKT+57neJL4oHGm2xU
MQp1RC/7tKvaB602hm/o3xosHZ5kSlW3r23Th2mYeaJL3zrhcpnPjZXIO5eMjmFj+6P32I3ucBKp
tzBpTt6XR+DzTrYm/cbMnFsX9cFNJdtiTyJHtgvsxf3UKG7dCq8u/kjLdMKANKYbGnaYs6UeMP8K
99WyUzNCTLQciyp1aYkx42pTtn1J80Zu3NmNhmjUbJqoVIF/mGe3f9biydoNND1+lVPZn8t2Di6T
SfwGd0n65HG6+6tPFjAoKnR5LhpDj3pb5TeOXzu3hHsrmpzLctoXa3u3bhDQNQuHY/M847NI85rz
CLG2IbVO4g2larFLCHi9UpECLLjGZBpZIq5jreKvyeq1K3yZFVGGHtznREFdBfwoxInVHIqYQo2F
ZLW1DFPcxJn9VqNJ21eI4yI0wunfPCEWZTb9+cFyJDcSdZ/0AmWj9dH6XLmJPpNjrWBwCIrvHkk7
IvBdCN5Q3Xehkc/N2W88VEWLl4QD69mtlv6CUPYwh/RFrF0VEH+1HpB0BunGs4+UBNLCnhcC8vKl
DsvFaLZ51SwIMdLKOKb6vOxIixK3nmgTFpSVDIjJ9C2WrImsulw+86BgYjFtaAmwrQN5b9qJnLg0
Mt1Kjzx3UCd6n9UR+lNiYWJ6LS17OfRuu7xTSVWzjHXVwzJjJxmaeYpaylWeqF9qd7Wf7Dmi56dU
of4CObT20DcD9y4hmMyfo4GBYuCK1GvasLc1iSK/wQ1BKxu42y7pJu957hbyQDAG7KrCTm4n7Imr
b0Lou5Gd8EiPUVBt+sRKXqc59x9djXrsjTNk9a72vPySNGl2lxfI6zdpoMxjFau6+1+N7X9pCjRX
Dcl/K0jBdf3/NLaPQ/HvwpT/+7//MV4HaEgQdiJw5KyOmpQX/qcv0PsX5sNgtcnhx8aZ/O/Ga+9f
qNH5f5yq3QApKjLqfxS2iHaJVTVYSD1aBmzUM/8TWcqv9fs/aWxdmxdhfMU6iDP6v1hs+Usx4CNu
qadwr26bNBdrIJp+LXe1CrO4jsUigXNdqtfoj6IbhxDLDfF2WEaQ1BNqJba9kc3doxkw6TLTWRNN
T7WTdB+ctbXuutBPLyQ2tMBx02gped4+MoF1Gkq/wCb44ktdAWU5sGrZWfcy2yHNbqHlxgYS6MYc
2Rktqtp3VeZajLGCwEGk/6PnVPG7oufN2yRr7eZJVwRFbHA1STyyFYIuEnYSBnai9yrv7BC5d2er
eulCr0qQbcWFqXZT3sYj2Dzx4rDZfXfr5wPRcfgz5mtRWupnKWWgbS1o/ldR156/WXyjZAyMmeq2
6Kf1G8CpnoY46SWXmVqIfCPyAIxaQ/y6K/NUoBYrsuARa4f7Etdd90L1Uf04l0zSfIhCxy6E8wf9
oZs/EiLVXjyElWeuOh7bXB+N40ADeLyzmq56Z5aqn+NZupTRIdn8tBaTQxDq2/Sn7/tObL2lGKGn
SOda1XN6h96yiin6ERxVTgt5vB+ZRZvhRvP0+Lu1qo4BxkIjWvjQ8VE/JWWzaaesufoJw8YWXoUT
aUFH4y1YUmBuiqyeX2h9EOmmCBoYd6aIwaOf3BTpScuaFHAwN607Ow7GF1QVnCorQ5pmGPPRHnNO
uv7OmXTztTFE8FwDB24nlL0j8/3o3kLxs5ul0zScZndmI5tJESV4quu7R5ecNEI8bS2/ZKgsb3UE
kfRPxcg89bZ7xZ6V3cbCwn+RusWrU9v9OcvZpjfWPNIJkBYOmfZaPyQoEQqHwcQgXvFWQJWz5poC
GrknkpXc0NTSvpKu9B/qOgYq6oZUv5KLRRp9QCR0hLqyHw9kpTGS+52Bl2dAeZtnwJIb6XHvYYb0
O+wmRumcZ2DuG8eklBLTYaswKaXyTWsFaZ/J5Bh/cuoKcoKR64lyIWQtHlyC0xyRARfI2+vZfnSV
N188u5xvZZBThkkvd/kIbMHWQD1Q5m3s2svbjV4axGGCq0pCMV2x/KWfywKPFrr2Djw8viYCSgnR
8iCeqN9zH2vy0yBLBOmSdiNqiESFgnqrUw8E+OhLGvWwEsmd0Xkt8pKsokzd6MriwR2r8dOUJEeC
ihneZTGS5S3Wk4JU6WGqngrdJTqwG01QA1WYd07ucTiBt6FkVDEwrES0mXz6Sy6/bI6z19zVCees
NS21UcbBPGxkqyBNzcaND6Zmzs+l38RIr6hE3tDuVP5pcy3TaDLsxCt1MlOxreJp/pBljAJZ4TD/
Gv2hIftN8McbP24d5icdV9RgWFzngB/4VrZm8ifwY7VEvbcYCAuc+irbpa63meZTFWT5Mbt87Lcz
nXF8mhtK5kF3qUcrsOFL9PEyHfCSdpOb5ZvU0BaFeD9Tny64C4IZ2eKMq6EyqrBsmgZ9jaeaW66j
/64lWfCHypuehUsT/RT1STO9uIkynxDrxDLUpry5KwuqQLdaW1EmDj/aTlEnuDjbgrqsERNN3jxY
hMxO4QqwX8lkBsEIis5FKV92Zbwh5i9H8CI172cqunraY9oJsrAwGjVuUw4ISFbKcUG05/nNHgla
a24tYsnofcsMpBCMaApBhJUjkki63rvrc4f0OS0rDIdFNs//dI3InoJYBAjlQHE2irRbMvVGNa3Z
vJqpbyYKSmt6rt3qQ4qgedPNFElSD92GZsgU8aebJs28kwG93CSEpiZhv0M/3zCAlyX6HtnT6a23
RRbZY6pz4Kcz0YqM0veQ4DCKcjoalqOsZUIv2TDqPgxNat4Sf0fxnejiDmWXm530ohuWnd9hv4b7
qrofZfnuLdRqb4Zjp3s0gqPXBDPkRD3CzLWsEeMya3+QmiK7Q0NjhH62GE/WRFM2ea01FRimk1Rk
lIraHLfUOQd4L+KFDIlMpHEUx4aBAE5f3RgE/D3DpQxA4cYwNRvDN4cPO5c4IxYFzLtdHJ3vq82q
mQJt7JJXi0g+BGZ9w8o0LSA9lgHYVOnyqRR1xxNltSCd2sjKaJRZS9Sy1y/hGDQKa4Fqlo8W4Bs/
7UjJH8iKaSeHwpABo2aa9tsgmHrzZNEX+QJ4M8gw7jmzw7UTgHg08zVmk6c7uPQV3W9h0mu6jKwU
lvWYof2v7ylTX+mxGfM1CZzywyGdmmffYIGJGlKYKf9UgLx8FdSYbCd9GFDKK01FauiMfMdmT7ig
M7Gdba1MUYjoCByAIQWFKFBbVGLvi1RlcWEvMvJoQGI+bsuaPpvNBGYywM+0ZnZTYBsqz2rM/Cs6
MWzuFr7lhH845eYFgg0/77DoIxentcpvQ7AL7eZ0iadwBrY3d0n6q3zn8nbo72Y7Db1B2uoph5PR
kAY1GsyPMuOHrPU4dbU5zt/t0o9eQ3ZhV/4tqqkZt1lSBbQ/zr0Ttstcnon97v/EfUz+9FxLYHrU
ZC4QOFL1re83GBEyOzYexoHCvo0GA35Hwi5KwymZYeANsLGC3F+n+K7jZn7uHDa7xvHBliRmHLwo
2Ck/uAeaH6Q2GcmywrAfyEXkTVHFRLBJzzzxLtFK9CD0IzHJLECkVwKAGfvY9pf3RFP6mclz1E8+
bZ7fyjGgbBZt7cRti5X/sS2aTHVdry7A1XS4Evcy4JKkhYUvMy156DzArvt0Lm3sqLbOFzgivX5i
2OOIjzuexRNcLjhqWC6eW1MgcCX0ZHgkJnKCgYahujMGq+jwjabjfW+NyEwMimxvJY1BgArwz3de
psBYCl3W41pZGuehcDUa+TLyrDckAHjJvUKR9o3OWz2ahGEi9ahHlK5uJfx7lyxeLo7XJpe2WM0L
I9f/tSRQ/aLmBmSeVAC93WhaLa+wzvGXWGOuYXwnjVTGyWfvo+eqeAtS9u8N56rZi0hdRjcNGQYm
yrRvfxWJBoZDQH0K2FT1JaWZQfuG0QsFY95U7BJG2xlAgwh9NpOrWBtyKA2+5doYn9qpRETLcEM8
QDJZ3RCamLF+gtldxjAVVpNt1ThzsZ0EHw1CLhvYNpMgi60h3E/aSb17wnGrazZX/jXWJZxFHSfG
FRHV0kUrAkU1dNfgZVpX+Xln5pZDesLUFx9e0epLRLZuqcH2z3UQVkvtn8rS7kE/1Aw/GFhLXO4m
04pFmBKk1FISCBWkzAWPL7RcTGc1+giTYPhkaLdWPTXGBfLe+xaLV8PBQ46ceYhRknZoAI7kFCq0
hLWy/ixC1Pk28BTy706j25epKbf38+Kk5haxASnKDg8x3HorFGo421Y7KobRwLALay+4PRjy6e/W
RTS6uaZtevjjt6JaCJImqUDLv4IkHzHuaKQd0OSMG3fftLjKXj2KgoPQzUTCEd0g3jt/VJaNw3hM
EoN2xgXBCVw6PzHsgmQisrxBGkFMCXoFpl3n9n/tHYCc/b+fhq01U+y/O0s/1V8fuFMr+f/5X/+c
oR3O0ESn6vif3fVXHIb/OUMTUGaTDoWSEB0sEpt/s3Y4/6I0zibESHc5A5GOgo3znzM01g7b9VjE
1kO0GRBx9j85Q5v26nj990O0RakghTuB47geL8dj/J+tHTzBpUcgPwvirybN8lMdJkSpnZPJfmcm
yXKc7IXxvRx9QSoVC80z2WrORY1Y/WKA3shztHbfiFyGZIiD0iNa9JNyuXC08m9K6COsBlrrnvSG
AWUjNFwPJeKoHTPn+EdPSd6tu7IFWrPqc+6M2lcWGOrDsYtd3TjX2Rv1I7BafWoTI3ieyuSPEXvT
uyPs9omc9fiBVor6rmoGWu/QYJJW23TXwtfCMqFyO9CqW7Mtu+c+T/1dTJ7R9wi0RmgK0pndlFTt
JZCeDDESWqd81KmD1kiWVyMi1C7rvdCD5IAWDwbjUnhBeVCDK67WJB6hZ+GDeubEXTxgIaHAzb2L
kWOw7s4MEUXf3afVuwfPGrJXvENn+S3BMrUXNtAXkT8stMfmE+29Opi3TiBxYankefadEa+hHtRb
ryxvWq88usV8qTP09stUzHuF1nCNXBa7aSqyLf6hwA6VlwcbVp+ljGqBRiajMfKYx0MdFdM4bnHX
uDTWYiwNZW0gYBhiL/LiTC8jy+pdAH+3GoovFIqraHAVSGEP7dgKAewuC7zc7BBSFmv+Tc4R/qUX
Cho5FeWF0pgeUakIDqxE8Klso0Tmj3O1a3y/2tUVXIROzpm3XwbRdvxpOXzUA1ostKl4AirbjTpI
qIPv+YhTOCvoakB3+GV0n2nFsOoDjdpiPjhJ8mYr+boYwCZl/GIv2V7E1b6NCfFP/iKm+iEM+Ybh
kLOh8VdPyuchdykVsbJj4VrHLKiOCX22rqWdS5BJo5/u5jp56EV58uP41JbpgfQeeWewMoR4Fg5T
qm0RJ5BOTV8k3ofQsVEgIlTIMtPZVrN2PxRAusHEsZxcaJlVT2DY/qbojFVcgT5M86pIGkjX/erg
xSLKchyrnR75erUZTGs/meObZ2XI6P2duWK+9r3mRKJ3H+z0NZ7fkYLRQRyP8Ubp/ZpGZO1cbBB3
mJuYSd29XqHcK+sdEi9We6sTwLz30nVR2QbTzhmc/WDR4z3UJGNnrxzTD45oot4n8Np1X7wOYq1Z
X8NBY1L0yVY3T6b/s8JkqYc8z5uPiMT3HPKNvW7pY9gG+XPbWPmO+J2nRHi3Q8EpQIfb+ymEDaim
Xe25jAoneO4z/znVcSOqmBSWTGuoedA5sP/NoE/JeocO4wi1aYUXIGejc5t8OT2i7BkLLDZFqVBX
WcVPA2Xzji6qOLu5CEIKV7CnyFdKxCNLrWJh7VBC9Y9BsPMKFx/NYv7Maxdzaqdb24GQSb55al9T
9Dl6u20RZZT2eRHWX9shIV1PnidModugkgq0TbtQjY45ZKg+DCT26GKreqOm/CFdRS8Q0JdYN8+x
L9UGCVm10RImGCMjy4S8Gekqzj/D/YStaZiQU4yrQKTQoBiLR45sJ78hy5yR717vizcEONyf4lzP
8g2ly1Gj9XlIwDGSOgdd643PRMkv1fUvQ7zkmK0wfiD7/2Q/+QCgOxmDeTAJxGnT9pkyWEbZJH+P
K7SkEMNhD6PNHenfD/60pxlnp7Lhgjt1S4cKboiJPMc2zXcKwTeBI37N7Sl4vhepn9z+mlqwgvX7
VOHl6bLbnHcltD/W5G+Hjtj8xF8+4pglx8V7N0wb2CTJDTo0oTSybdvcpYFxWAab/KfhfVTl/AF2
tTMRuZjiuYlPOsugrg8/0Eo/IufIUnF6nr0E2VE8/0xtd98UJYkJ3AZLRxVF8S1ZFxAkviPY+5ys
AEe4dmU/4p4FuqNq14nlBvHX1m8DsVVaom3J3S23DiH1bSy/WmxI+Lmq17lU16CadomFpwHjGar/
z6UukEUbIrSy9tjGWrlpaeuxJFhDQRzc4ow/g+lf8kV/mY3kjqazK7qA4wQuBI1P72KDRGUYF+QV
KhXHXLbudhk4xE2BSU5MhWOLyAmC6DFykLuF8XvMn5OkupZTcihLEwLK6L/dKn6adPnt1XZyKnMk
Aij8QhRj8D9VfOzdvUYrR0ZtS+e4EJCiNIn1cRXhSX0SZsvRqc55Z20dNZzRfH8HZEfxx/nt1Npc
5BLpbQMIGmQVFkoNV4yu+rtsrl+ysjn2dhwZ9FtvYO007r3Mv5gld4JeP0jEG9zr5usEU/qqE0T6
MzXzvFlW2KQI5EGtIXhz3el7vcH0x4zP3C6mOxaZLyMrLiI2tHtc1hHSzpZH1z7R9hNsXTTNFnQ7
WzlwIc9qw5mM7oS3dvl2ujKKLVqFhkeG31Ntpbdx1z76q4p0NL7yVK921WAMB3CprZF85U2LKHzI
KKVBTglX3sW1d7Da7obmFhudvpEclHxPu5d2drYx3zW6IiQuvb11FbEuHen5jqK7OWiv0k6OnVEc
mJx3aRpvhftGo8hRd9OdYy1UArqbYoRZ8EGZqhtlJpegNrYjJHnO/VtofyQapxTZDcoDnywguHG3
T8PGlTcmx4aAxdYo+P4Ck8lBD5P0x9evGSrT3i32KQIta0zv9OqLRtE3OppX0dtWTcnt4BahSu3X
OmhZiquwxpYG0/qO7GKLSNvcGAlgTl7fUWewS6V3MEz0JwHGotE+Si+NCG86kQqxqTRce06265tl
l1o4VkAlRWEdBznTV2CdG6T2uj++S6TpIFWgbvGGYLQwrc1dBRhsW8mt43zmtXVFN71plXGYam9f
18Z9yq1iWT9DELOwJDcNRz5yMoBWAVSSqPSS93Js6JN/lQuPjlyuZl9cupL/Rf5bBItNUsrIQKBu
pEVkVl7Rb2pwyur8CcA2G0JPyCdCvG4ElpcJDCnRVpaxrnfaAIarlvkgfZtcCHuIsnSp6Qt2iApJ
k2E7NOn6pT+xI4UO00xKXdgpqLx4PzXZd1fK+WI3lJvEwW5upXNjToG/QyHz5WY0DnPuompjhasG
95gueBw8caFfcVfq5outG5Hrp+dYNqyI/qb1JKpJw91lfEUDrNUGH6G6w5OxsdPTAobXaQw7W4f8
wDCey/auRSUJ/TEaYddlT62BQUkZPlkMiwzC0ceFJuBNsPsjcRzNfptW/PMmCVvmqY0i+NHI9gSG
7CvH+JQ1h0uUWcrzohzcY4TbcTPtI8viqBrY4oOxPjm4d4kQuUvbEXNi5+0oQCH3w3qqRwQvspmj
drbONd49ytIi2S2EIwRHRrsInDEM3A4c4ZwVNK0ylRRTGumaDUQ+2sCw8VvMWGvU1HoVNUlaCM5T
Me97+29s/DEtpqTNQMUKnq2t2WcSoUKab7TC3vo4F/LEjjL7oRnumGaJRihO7mBzXj8Y7niwIN1z
yKeNRWGTcEhbLqYkmjmvQDcftM4PS/HSx+jVu/rWWnwz8vGJWLm/y1ap2uyPocFGeXDVU9n/abBT
6/f+jNQ3PlhQUS2eNxrVXjRy3Pph3loaySkjlTyQQptFXY0hwCmq/8UGd6hR9IwEcFJpt09dzkPq
LZ1c2nL8F8nCnPg/ptGEU9EeoVK0MPGxdGcU9fKHGSO9rdZ2LKAUP43QeUG6A96gZ0qK6UbmU5iI
bGcsLotw++g0eR8xCCPK1oD1E/1sFE9l8Cdvj6rS7hxYGh99jZYEUUD4BCsBCpENcz6ihRgKC0Bm
a1pAGEgaoES0KKaZxrSNnV819pEc1Hb9QvfkCWT7gd9ohFdUy2ksnHApzPKmEb4MZfGhl97bmnfh
ibgE0+4eK9Z91Q2bUTNRsoHjD8y/+C3nx7RG5epdnCA9y9VIZlY79PR7noJj2pQH6XTq6OKn4GtP
qr/oh7xDUtSRq6N/bPPj3CBitZyNmOMH2b8QgkfImvXSZ2h3DHBxw+YW6POn2MoiXfHt0wkkMits
2Wn2HQ3rlkFvEEWG8lYExma2+j3Gi5bb32db7ZNnFha8uPoeLxRmYI3sF9sG7TIjU2c9mfBPSqOR
YTGbE8N3EESxQ4pkNtPDROLPopYT2s39aBnVdqhtYwsIjF6NpJNFB8yzELno5K85ZM/ssIuGVkIK
ImkydAL6uKC6V3IVI1mZN/lYRJADGymJIUrvSK+BYfIUw0TyYIMv3TkJc41bsAIiMXPM1yUj0NPW
7mo58wyTO4qEXqH7pyWZh8wh/QhzUk/Iy5iSRGyS/RE6SLICkSMJ4bnLT77D9dUjTIth0QJ6lsFd
u8pO0r8jdV+OjSbuTU0ZZrC82k0pAq7GeegtGGpcQ3KuI2IGH9uM8WF58FNiesRHqz95SXWI+bYy
zsNLW90pgYazDswSpaI6UDy761LIQjZvomK8CErniCCIEMVkGf5qU8/yUg8RKs8TuuX2pgbALt1R
XGLshc4cvwnPPxIrF+oTAyfaXAIkCXfQmgIPDLIpj2mVjK2IEqL6xk+7ZE10oC+ShXp2pL8xOcSG
ohpktSU+Js93nTPFNnxb4SUnDEEucmJjaj8L0iFtYhXKbedka8gfZg46Lce8fJljOXBlc46QWf83
Vj7+QLFDNCkOZesjhIxt7sBU0/vbeWq9Y59mkE8IiLTqkBrDkFwmSqnkvR/IyQhHrcGh2igdHWMZ
Wt60i2Huh5ovmyGaSfzak9rXJn7U+jPDpNC+XJKK8EPwsXscWGQCTuZ8hqYILbfYFWzdyD4tbqSo
6WacHXqACnDgdk5BSTd5HoyYJnwT2BdpEJEWXck/H5X7SpZ09+kCE4Rmq6vQgnH/syCMPXdWXLYf
pJum2C+q2BU0f6XXfnHr5lJWbb3SyXqihWD1GZKlCoc186D5AgAy3iDKny+iD1ghp6Z+Klkcj73f
1ZchLQE3aqY/2reU9kM6o37GJ7f2dKX+XyQWBsEVBU4x12EF0osexyi21QfilJJXYoqaiMTQ9XYc
+ZYXt9kIyUYwJ32AWbY0b3Wt/qT00gWJ9R6apkoP7sgHxrNmP8/Cr6JxTAGTdd5/Oaz5Tlkz3iyJ
N+Gb4QSbpX3xSeuntvFTeHXO9fXJUyuy5JXeO7WGgqxgjca5qQy8d6TnJrniCb+Xeglw4mdj+7ie
rvbSa4JbfVD8Fnr65E8uJwLHnBgivKDL7qUmcVcOCaDPr4WpznGAcxZr+6NvIfcQbIB3Qsb+XU/2
/+0i2B6kH2Qn5Mz+OSB36aaa26PZuU+Wa9U09w3uQUKPPMPRTRRGBt+iqnhLPM36ASEeQZqx12CX
UV9AXd2DnqzWNkgV3nqVf6ilWr2pq921xFzla3P7qEgesbciW99T3/VHKV3+YdfyequTVVX5GGzl
zKvWAWYyhU8oETPVbgaMkD5ajOzrj5RNS57kKP1zWkgsyoR9HmobT5p0BN48henq92cmdYlXaymH
CyFt8iz4dpkOsvTexx1539ijPLQ9CP1UjEdIhG/dbHhdpVuhEhbCd3Pxz8oqodKSYP1lg5+MvBZ+
5aOLlwGWL1ngoq1dzdqSrY4FIuONSg+Tnh5jm/2PT2qiqo/JQAPWsKe9bMlGcFZXb5Nab2gSzbck
I5VUQaGff69tvfru7C7n0Sox0NYtvmFC6njhrrliZQiAA8lpy5jv7QxrH7HTGIBdyUFaWYvFgKIZ
zKzLqzOUat802qOUGBeVxV3UzuWXNIoUkxIXWM+0bz2xEBh6zRpqEXzrAQ9EUnvF/tdMLBM8iD1n
y7e80h9+b6bfN4DS94Pg4fc6z8AIu6l4wEyJCTHQXlTMG/99c7W2uolL/Me/F8gm4GD/6zCWTFgw
liwOnsOJHPBQ6BxLbQrUL0VMsGEviHYm9ZSt3UInpXtTcCtjPJV+wGVAw0gkhX92Gy52vepjZTn4
e3vk6yny4N2KCXz+fZug5N/2mLzWWGcwSwW4o3+Ny7kKblWTvP6+uT4mK0CzXeeBR45zkM37l7qF
UXLG/0Sa87TxCoIKMg1fd72asBUWT9lzxFqvn/LtG2LyrlVbMT/H30LwtNgj10UtiFf9caTPD63D
Rrd4M4I3QoRbtYFCeumM9AvNkLe1MWaGklTaqFtvfr8FLc954LmftG8riF+wa1Shp3dqx4jG+Q1k
EIZeeyEDjA/m88P0yr7i2f6O/QQWjRkwTLH0HrB5whCtP56O2BvRcz/9fspf86RNoMDBDMYPu+dF
fx3lsnB5xKex7rfLSK63ImF/i+SEt2Lje616HmrambFsEpEcpsFyI8z1A65eTJsl5/ddIUwJboeq
uNPSud1XLQ/U7wWpJQp81Fh8j+snrEnEv/gTv1XeSPq9HIsHlZkWySKTdtJs5Z+JAvb3+I2woaua
9aJV6f3v3anaZfr0gU9JYLO0E/nKGOxHfr5S3BmJBV79+1VjiA02zUB+MGmB5GQIj7Xn94lKOlac
/6AoyplXSCVmzoSSUQ7+2iNHJpCIXGKC6YLWfzJ8pFEyw8X++1WotuNvUBThg53m7k+hYTwbsne3
M0HTEePtsiGxnogmcg6xSJqnXlcUumSGcZMHthYiJGluJ3PQ/wR2ztI2HFaYvW8ZRJOuJiAS7m7P
FuTed0upbXtFEIn5EDgjkcE1au3k/7B3JsuRG2uWfpWyWjeuwR1wDG1Wmxg5BGcmyeQGxiQzHfM8
OPA6/Sj9Yv0hVLdK0r2ttup1aZUmiRnBCMDxD+d853HMGrp6MDHRALOop/Jjpd8xporVr7Qpt4tT
k+BIcqJXONe1bx6nvvuJZkvsrQDyRgdIW8SOOgx1Xm1qCJboVbZitm9ad8LdTQJnP6BHjMnr3Bgz
X/W46i48wROt8WGhV3l+Pwx9fVfzh7CdfkIG+j6UcXn0mu4DZdppoOola+TCHep3b9D3Adf+Jiky
euivPHoIGbSlk3XoRvM6OO5PNgwtj94PTrB7sgi87/i2P5FZX2caM6WzbKSc7gyytaA35SU9p3PR
2oQ6owb+DqGQOW2jKo7j5o7FJqVi+TDo/gHD1CdIRQmEw9ZbBR0IWTswCXy0/qyYzYpXpF9PrVsu
e5oXbCcHMlEfygCS9+R8iz3vUg3Bq4sfrnWd8MGMTKp0Xbbj1jLMl3Q0tBuata8GC24WINoveGAx
tcG1GmbzSxtDBNI6PLaqAYk0y5c29NlnqRtKog+XDMQ07uRLWDo/EX5fTCGGik4+JpN7sByM4F64
CWtv47fmNrdRlmSrk9VDJXEo0bXgHmm+YTRCkylu4zjdK7QfQY9mrSV6NZDvwED3MasD0P/BdaXE
I6yWAkiAQBu/iuSNO2/R9L2M9fxmdIXuCAADtS4Fcps1u4S52MbjsIImeFV6rDPsLFAs9/lGphzs
hSn7PToEsRuaDAO3B5wCoMBL29VvU5N4K/M+3ddWmB/8NaZ1apW7GTilduEU0CJDWIlm1JM1c+xt
P5J3qTIzP3XDu4iCncJAvyPfE3S+VbOHsIL8KsxNdiniVFzU3Ex4k3LzLafgfh+HKL1EpTvsYMRZ
l20O5I3fPt/gNyOxdyLJExvWeGcDFQGiNC57FGGClAI6BzMv2TGsnJpD1Hpo8eGa3AUAN3benpUk
+cpW4z4T8/zFxie/EtHKU417eRg5KQ4uqcLXkrCRDUVe9zqKZtgxxW/vKxW1RM6SgssLOMfJ67Jf
JIsKTk3kLzsFi+IoapXd+s6YvWG39q+APq5gkDg8eB7tXVejdqnwcV5pLmx0WKPnXwKxig++7Tsv
GjfsDnUhKP8pSOk+DN6wwR7kvvVKhAFqVkysoty56korOwCr5ctAQ/FuXHTyLmddBfmyaXYGsvsn
x2oLXMzOL/GPoXnLrdR+r9RKIvBw010rDUBqE/dJgUIfCX4V8QVtrNUX3CngRv2QsD6cZ/+FfNxV
HhOoq9wZnR0CmxpnVc29mzfI8MiqKAiNFRhTa00Bh5Uz9lEWiHcIPv6m5OGD/sC0DEyiCiHF4Fy7
zRJihw3tbdh35W6APHsyQ06gLFmyH5B9MgztXOTXttUI2nL5VgeN+ZIs5GHQmGwb9AWm6XVpDUPQ
YCGeBp8LkggSaJcllajdh3NyXMTMsMH10x3c8PHSq8DtIQaDYIY9lBoNEfF0inQYvaFvSz/ONAZd
WagNs1yGJxfF0cVkgDm4kueItdThE1NRwU8vYf0ViKk8YpzGVLWWvNPkUgyXdYhEMlQ1hJDeo8Ct
UisEKjYBAhxn6CG738pWIZNrHH/ItrNuTYrJEnICeo9ZaWENy379Cgih4pHJYJt1DwvQ/kD+VXST
DvzaG5MO5ksLydmcdfI203zRuyrycXa6aiJU3OvJsw2SHlqDWUvSIKdI+63Qbij1yVRR/cbOhoWH
fUmND1A5fyRhXt9WGd9BjkCeq6f03vFJd5hhrP7bKN0UZWEU3cxerh4JZi4uisHydgmWSgx4Ui0X
YWvH7BZlKo6LBPKMDC5h7SdRpbSxUx6zjGdnjLxrKUb/W4eq+mZQVXTfLqRQxwtDcQ2E4W4efGrs
muvOhsV3sMGzDjr0HyVo9ZtyYJfOiLsPd6RnEMeAOi1k6JWoI4triRJ4CLqQDKc4Y0Cihl8SHdYu
RqB3ESXLdG2orem5i+XQKYgyrmFehQymPBaVF90vi6S3RZB4cpI4ZlXcJ4rxnujEFyNs5+QWIr9n
Adwx05ch7UXBRLkBWwIrZCREwWItfkeGR2AfKhZ9jyEf/es8VfAWTTNX2zxwuu8ITYufGMCLo/Iq
q2QAwRwLB+3EaYxJ7rHIVXQReSo7JmJRr0pZbGxRESZfuW+TE434XNyRvLXsS+1lP2lg+y90ifJy
MritEFoP3bvwe+2vr9neBm0ir4epztp19Zxc4oUeEpw4KrtQAsJy37p8QCAlJAHPuT7F4IbQ1Xcm
LbduHQ4n5Y+w+gqNq6DNuCs2Vab8t9pK61NOisS4DxM3/YGqnynCPKbNca5G/7YIRvmBaQ+bYiuT
7N6HWrlLU63dVbm4TnTtlkgLkGyUjP3EtWtb62W/Vve1Z2fXAhcwhv+2t0CjNC43S+DYPKVFlhNk
U3o3OXewu7WrCo+FzVoUiEfrBLdDNPj3mVVD3E1N9I1VHZN5yvybyLLSg66JtdkyC3rJPWxIP0I6
bTqpfhDyVK2tyjbmuRrcBmnDTVXOOTJArgFWlm6V5ZC2HUNp4mrfus4BlzCao/y19qKZM8Znjp9s
aNCz9iqsJvHdFzFz53psSRICOuSm14zf4E77Bi7fQnZ8cWoI9v5KTDh9kJuSPptBpGssma+9HZUY
tJuG75Ori4dJteMhZH1DsEncTmhHdFwkmTNSxK5wZVkLoBLGKWzNg1iqk8j4LUQxLfdZUxTEZQ24
IRHjLN4Vz2pGymOk2lfjRiw6U9vnF88weH/B8fa/W3NNUIlMoB4Jnx1V3bPOpFXq8kuD4vSSo/Y5
7szDXFcNuUAVVBU/qL/UDDvCWZ7cKKoesvOsHYUuGD1GF8iMmTSNDNgTa/YeC/xsGMan+YfbDPfz
Iu0TukOmhT7/b7QE66Hu4XGgJc/2XKDuLnFG/UAsoLpqUSYf7Ub7+7EP1InGx3vwsng5zolBZDTE
zUObx+712Pjeu+/p1TXOYdQgIqe9KtvrJcycHyaxiAmhvrgiUB1VCCvWKN+NYEQTo6CvTANy+zBc
QyyUvwBwqJcSC67FiOsCs5AxsDgQkO4WYozqDVlAoQH4QgiSTmdd7nPLl0/1MIz9nntvPHl1J46x
g6CHebsXTDs1Vja/3+LO/g5PuIES26VXy6RGZ+9EDu5N2JTTU01L8Kk6BmaI0MX7CEn9Ym5AgoHA
EhS4kS9fHFVW6z4/q5ydb2T4w+HrTLYEmrHaUn7wyKk2chuWfn8xj+H8qSonGJiKtyHtIQ8A62Lx
wOvZADg2AkDiBtovm5QliaL0WNRlSH5PjVIWi4Hy7xjfUvybEaVvFfDu3ZyTnLoidq5QMNff+jGO
P7SX2HudRmh0JpxGJ7d0b9JeOZ8cI96PtK5Dfwui1KdqE8U7x9pwr52xOc22N751tkTnOmrgltoN
EM+E8EpNBwEdR8sMbDepKNLY71vDa10xWdpA6xqphTsHRVCrLvs5768AhJRPIjLdM/MJrE2CtRu2
iTwjAWFJpifHUvajjwzieyiCZT/a5XjblRNgTTUGF77Xzld2PlS3sKj0T6+aw2sSXbJfHss1EBJZ
2F/nsoHIQyN2H83ctkUaxXBHuL3ekWTmRzMN0a1E7QUhvRjVLqmb/ARLRN+gYNi3JWkwsSWLlSyi
T4y9EZoIXCINGIU9mAZohVp36aZG4rodwuU7phZvO81e9EYUmXtsAnVtddl9FjD2CmunuGC3qved
xASARb2vLkBt2Pu5phgu4qV8jWrsp72M8iv8SOO+Edaj04j6oa/H7FFLHR3IpqIrraJbPc3c/LXV
v9QCsa9LtA4D5Ejd5n3uf1e2H2Hvdf1fenHm2zjP0gk3NZbqqQI57uThkfrnloonfZC+gbqKKeqe
4VT/oYjzOuZ2j7zeGpor2JUsWVcErB50w0TXFTeBrDQLT8D6Lbr2Q6tHssJKdzwyxDQQfTvrkvAm
UitaYEQny8+mi6ZJMCDkodZHws/SnYNCPt9gfxY3Vmsl27aoius0wLVOD4KmrZ6CvTdBI+6oSob6
OXWzo84CrutJusltzRbnKu+c9j40sbMt4rB77rNmvqJm8eiQmc/8NiVZOPCvqVKYqARiJW/ZHWNT
Uo0eW+LDWLlpfTkzWN67rPb3sD15RHKcu3dtTpYc877m0OcNu4MYUC5JaABClh6hha3UnYcG7ySp
8q7q3onv2EZne4hd801s5d0ly6TlAlgBeVJOrHGZueKbl4ryesEYfdkbZEyMJNgc40tObv2ceY+E
RcLRzjagpMPdClwQd2lbqsPq8rhtCy+8hvGUnJraogog2/FyAOZ98DK/YDIxz/oyjmp+eJIXQ4nJ
uxHdcHQshnb2Sv5u81MnAbvglceR9cRegrDS2Ql6MsRGCMeulbPUc1rgwhsCzqZn8DDDKQm8lCvI
c3YVPkmqek4RTeOIXpI1JOQA7E25HcPE0ZYUp4luekM6nX+f57g2dTTWXM3MB1FNLeEJZoVVcHC6
UJp1wgMDnlF9GXtht+k7y+yticWoqpvoB+Sl8HaBuvLRtvALR+zQLHkHMtrAymiUb54IGeNhznn0
40F/ubRuV3MsehiKGCRODNCiO4cp1LU7Cybicyleh6B3WC/TY5cNg92JLCGwtUzU2oYxYhBV9+fZ
HJZ0Nq8F81TUjYz1ncyefjo0Tq/I4IOjP8j2TQfrReMz5GQ5A9BRQXQ7Lw3woTArQ+Z36VuM6Cv6
A6ZayUqSI4qTlyIj5ctdSEdjhIc23LXI5GKE2+WPNqrMA5gyGgBYZtRMA0sEpjqrtXEdjDrriFzK
kEGp19qf0l/IhgHrjA3kA/Tb9ADGQu9x+tFpejkb5ImaM5jXPdSED9bqXOu5o9U6hFP7YvtPSYcy
jbC3+y4060Ks3gGiYs4RNv4GL1l1b0yBAcWZHrLUtIc2hKLoUZXAf+mbK3RT/p2OsT4J7Gg87agb
eMahVez84LhY/tWsYG6itkSYWBdUBREOL1Lsuk3EIkBzQtsSFjDqBrsPukNWBsstkAS8FEPYXOPg
kpSB/I4VsucLy5mB9Uy+unfCq0VRE3V1ET/NKjCfOuRrHSAlm7GId3RrJZcpVSpPKdqojOP5oypL
sHBwcZ+oQ8ITCy4ErDZN5llsWzZ8sHY/ajIEJcVqkMrmqSM7+jQa4kI2VsDVYnvMqxljAu0JJnrJ
ZEClBAECB0VqYjf6/t8i/T+L9FHOCTT1//dQqSck+h//sv3oP0hc+kMMw7//6N+V+sHfHPzq3G5k
IlImBP+ZJ6UIjXKQ3K+MsWCNDf292139jSGE7wWYY6TNQ5Ef6xAvx//2r5YM/+ZIn7+U96hcIk7l
f0Wpv8rwf58n5Yn1lUVgB5wEygv+FLbEsmHqumEodiV7F1TJbvTsAYy6WJxq/PzdJ3T/jyFSf3IE
cCLxUiRROJLXCzz1p9DffvCh4cVjsRP8wttRjGqbL+HX/8+LeIKPbjVIYGP4Q7qsLWpEMRXjTeT/
kMFQ+e7KKVyu//pVlOv8w+eGkd2zFR8eyY88Vf/4OhYk2lzWNmSO1Tk/+zMNhLHy+bZadO3fuDEb
+C0iYyz3ztl+v5yt+FZ/tuX3Ib7mrsVr+4X3z2Zg2lkthIxtTzkCoK1wfMBcMXDC+F5OQBm3xqX6
8alpk0MCgLjcpZgIOACgp5oLFooW1XQXMR10PHIbdrXKxU+ptUMQwjR+5SAyll1YF9LeNl5EVTia
gmGapQtUntLAZrpQQCMB+EvX+gX5rrqpBuGx3GfqAp9YpsNPdmMJ9s6KaMztkKvpyXjMCrAEKvmt
DCj9xJARxllE0CRgN0Vtsl38At1MVQ7phJxmIKchsdm3u4OcILEPE7QtmWGKQ59QogDD7IIcbSGg
Af+b7fa/msztBwoV4n4QgIzli5KpQu5rPPnZs0e9QkzFZseMnKT8/SsRU4Bf3aLLZZ5RWz4ZTkrJ
WF5XeixvbT/1UoaFvvqwUw9TYyoFuvAZczRAXqh3uKmzbkQvJomWLfWInM4jf+mEy9KYTYNK1cVE
t1ApJByvAR2pZ8D/scxlHu+3HZNmB43Eg6CaQcFfeuo9LgzIe2lM+1D2kp15g96zYI1tdahq8aHd
2LhIXiI5oMHVAblOhtjGH3B7NQoTlB7LHtYRDjpQMbXYDp0y7bUAXwtkAhoFWCFhXD4C301Rwuno
WwQb/9mx1yWJKcakX6OfCKJcH371SubW7aNpquodyGV6r4oFkFLPEvklzoLmXQZdaW8hbOV3ZQzM
bqdr4b1kLIJultTvr+GUBgIuRjnM+0j7w12k5nC+qLEnvDlJ6P1Aaegum6bqrQT1v1udVEphLiqP
b2Ko0VmGusyexi4EmE4pCJgF0cBbqIkbXn0BCKmghc0XIOqYfIClbt9R2pBNRuxvyYSqdzrkbFy6
HwRqUR/2sm7jYx5Ful8Z57AOlLUkH5V2IHDO7UgCRVfkuBC8JXXGnW3jQd2q1kYskpL8cpkGFpqu
uYWMvhGqjTHxmcE86Lgf562QeYWNlIkkvmQFYYFU3Kn46NCePIyV731ldR9d4IHH9QyxwXoDhv9e
YdzkJmtt9zWiIEMdlXkLivDSo/uUGP0ZdQ1T95A3HRJbF9Ym8o5okf1+hikxrMPoHraIpcW1Z4x9
Z9QAUD2VS99s8dgjChZF3n7vAquDQ5+n86dH5cIEubRrvLRW0NtbdkH6siOc2OwH1yYAxEot4pom
dM1ETRNMQh1WWIR0ru5tSU5ekH1MPbCFzdwIFoGThZh9o8bZulwEXSn6uLKg2avWb73yKanJI5tX
a0WZJ1cSx4KziQc7/xZbwewdiqHTgultSuVjj2ZZ6HSHsme9T5orXnenmXbNkOPP9DviKY6ZN2VP
CBGcXc4RROe+otbwkTZA/4ZgJqDT+LEmLTip0frXDFKgfaczM0A3M/ErcAmBFBipXnLUAbZLoteE
J49VWqKM9l1c9Bxjc/XdjtfbPxu13dLM4iPR+dDjIWFRjQ9pxpeGxSld/ZOyBd1kORn5GK1l/C8V
Qfw/qXLQT0UcjW81JdYdjC8Hj9ESVT2+szLGsClrw/YfHMHW6QiB2xo9kfqw5JV8c1hBlXsRLbbF
6icMwb2ZQCfw2IuRVZ3llA8i6IPHOLJ4pxaT/F0EjFIy/htiUvIG+QK9wT8KV1mIaZbW+VCJRSfj
yqG4bGHQjHuC9LgPZDTY66ZaXgXWmI2bqM5inA6J/s6Onq97wGmbbL2oofWWTkFxDDQYgR8KMpCz
HfjK1zyXSM3Thdy4Jhbytg5WDAC5l+ASAOHWeD9WikJwBiqUE0AVJE2tj6r7DF3ocye+d88oBlGP
9eP6ibAYows4+VAw3oj8bs0+OoMc8jPUAaNWfcsf8SaolfpgQNK/TEk5EIhwxkIs/hi+IZgK3heu
4lN+BkistUtJ+7CCJZJ0ZoOSjGb60QO2Aj1xxlBkOudsttoVT4HyJP+EjgG0QucuLDdJPPlOnrEW
Hrb/NfUGIsK2X8kXqqvFLWBfcBj5SsYIzowMxmlIQM/oDH+laPgQCuZ1mQlcY3TwQHcjw4k9GNL5
I+GlcngEbvbazKRXbsZQF2/tGdoB5Sd6ds4kjzqxLtoz3iNecnZp5Rn7kZ0RIIK7CtOKW/4owzr/
MbGqASd4Boe4Z4gIEzUJpnJwQIuslJElzstnEtqRrWMqWb6XjDLvBPCCeZfQ1B9cZ0kuFYSiRyIR
IAcg0kbrPQqrPRRnwgliFWgny5l8op0BWwLD1IhAHCawbFHBpMDqyJ6tdGWnjCtGBbGS/kC6glrW
G+zlJzwciCsQgaCvVDbDjw3bZqgs0Gs4nlN3Kp6YHnIMeivCZW4wdCLudZ94VkF4QUZYX9ZQf/kB
h/ac73XlwUx1Kd/8RClG9SswxoygY1y5UmSSnBVjh8/iZqmWDlPBmTgz+oWFkeQ3Ek3Qim/RiqdB
KgSppjhTa4ozwMbu7PvyTLWxGgA3niqtz44RJlSRMwEncBqYEwj08lN1ZuREZ16OPrNz5Jmjkxj8
gPTM4HUsDWiHGTEkmhW+Q/xB+7o42bhfOtA8cOj0aeqa7E6dyT0Oj6cnc+b5IOOD7aNXzM/KUiOI
e4X/MBmBAwQHlmXBCgfK48R5Tc7EIIAm8omJFhyhhrWOoVFvp5d0BQ21qaIxX878Id9Wg0+0+Mol
KhNsQsxuV1zRmVxU0+Ke2jPPKIM7mgHkcUC+sF+qkYHamhQvtp7evl6hSNGKR5or1rgb/GrJR+Z4
5jrErIsXLYkaKFCjBWEJ38josV1d9yHlCmGSC15kDJ5L8yM8U5qSFdjEY7t8H0SWRofMBuhkCokf
pHS1uoEe3dxZBvSTqqUPb4XF0eVyZkM1flw9hSswihm+eqEUCZ4IVkpRj2Fdaw5MVr1PcyZOoZvS
dygYO2K4VyQVD9gAOx/HOFdQMeOn4F8kr+U0EfhBrNf0y0aWfR+eWVfxGXvlkz+2YewDDWs6k7H+
Hz3EnzsIaZMAz3ENtxPRF7HAf+hU2A/DXSHNHbWD1TygFUGHzFVyjGfhvf71Szm0kn/s8qTtKun4
nkPT6GKj/uNrlW3Z6pIAzV1aKecZzX+1jgqt6L0JLMAtnT+jzmesuQCUcRnZHpBnz4SINqGzzxQg
cbaCNpmUHeEf106LHwjVE1K4jVva4tqYqXqu5RDYO75X+XNAWOHtAjiPlz1roFvSrdNfwre7B9zp
87tS05wClVBMZOoqCz/M4Jh3kUxew67EBA99IeNnr3WXH+hLCogEkqyLdKI/2pw/l/+Ok/xdnKQE
lkdS9V+MMv73/6r+5f5jyKvfAwf+/cf+PsZwQQcIxwsdLiIeYx7kgL8DB5y/CZtESGgCzJR8YfOf
/p4lKYigDNBIhDZORH54vS7/Y4yh/ob7RbgBPAIEGFD9/itjDOYmf77E6fUDBgeB4wIcZOLyx0t8
dJ3MG5Iw3iH+x5vQ8nQx+8lI72c2D8G3fnKyd9aL2HFVWpX3olvoNbQjWKXA7J8+Awzz7jXy76zb
Rlamb0q/i9+zGirRZmS0eRPoQNrHVtboX6FFjc2TVEgGWH3P01si5+nBjQmce0gdkYdXgxv4+b12
iZhiLM6xsssKstTW9avzzlQhu7NRh9QH6qOsfmlkHmc+q5hJDD+mPEfCQj1+baFLJyGOZf0rCHVz
O6IXOHDbCpRHw1rFQ0jpYdUMDlTSwFTDe9LK2N72qDm/26kNWThH2hNs9NSY+5H9mcf2oU+/eG7m
bJrbPqxvJ1KFDY4rMb2njPdL/DG6dU/wqcMCSrsZe+obf37zKK3Q7oQsDjdVz/gcr8bEM36ZWOxu
dQy/d5f2hfNTYxU4IWDB/Sj8lKls1HI8c/bOdr+Hq7KuDrvU4gRGcVRvcFhg7bSwpDBfXSSD/Qzt
/kpKYZ3fGGFtIk9ikUKFBg3KBoP4WWbh8NR3afKrH4bpivY1fc1cyoUtU/jeAj5lu7fG8dsbJnDd
A3oNg8FFSYmasWGhsCDowJkT4P0AlGymlfglBHbp1LvV4AkIiBMy/Om5qqf0SBKeFgGm9nQ311Qj
WxMW4fMEgD1EnNmE93MH6IL4upxpcwLFnS1jYZPSnYBSqpEoz+KTBan/yIWCHcWJfX3bYn3wN3U2
Ly0UrjUZg9WAwIxuhw6RNtm48pTDAGiRdmZ0DgGtz3sWzxg0esAuh5Y6qVlD3cpPMTDAPobwnz+5
y4ofY9izga0t2RNp6c75C9obtKRhJQEOCdFW27GH8JL1S35TzwHXP9l30UtU1Gm7D0rDqtRYbXG/
NBleFZX73T4omjg/mICI302FzhjkTkJEz8bGBmtvePaEv/xgMh8MAGCGoRiz31DmYFsdUPhsE7dX
xSF1Jrp4B6c/s3hvCZAqCJTdtOsULw6Mkwh1R8ZYPMV5TCQaTdozRTtQJjpDri8/WZsMH1DiJmIb
PGztlMIYpk1Aw6oXEmcQgWoXqBRo3we448yQtBVZp8kjgwwZUZY9w9NCiFm1llXsCd7BwuM3TgqX
RC/mEe5W8Gw58fALhD19siED7pTJ1eIGyZreuEJrQvPeVN7nKFbcY6Mn/z1gG4t/sHQI2+QcrJ80
kXEvAvc4WDdj9yR8stGLdunAHrW0kw53J07ddGdz6WLUbFLf5VRATLKnaZhPyH1LWoxqmb6NlpsW
XEV5Uu/gE4nxCMcQe9MCYDXbUhZjtNJ2ytovCtwF76O0cUDXAJOu+GhtNOwsjO02wB5DE/IYiWOg
bt1qIM60InXrsff8ON8tnuRSRDBM5ANCmfRQsip7GbMhGThTYlpAaUVEaxHT3r37bJf8Kx8M0wOU
o+TLm/JO7+I0mQmbVRDRDqUmRnIjSy1+4boFoD2wumJfZXkd045ZAXxhSXM/Jp6qMC5KVHgBB+Gl
1VYTAU+ZybqDHnPz3E2abBY6MP8NP4XtX3d1iNelxfb2vURL4TJJgAuGkH2ix8jw1T9rDkJGAyEB
2Cz45nWTFQds537z1+isQVmedWgruZARUVssQB8aks6vpqjxin1SdKZEAAxWeZcXXnGCaLp0l1Hu
s09k3JQj0caLfptaZTNv50KgZRGCxWyXE16yr0TvPE0ZOm++8tn/Yp/DOFSiL8IW4RU/jVdzjCHs
sY59H8FpiQ07wclSHi49lCmbqgvycG9UAXouQbCIj03Bf5iscZj2JLm7P6Z4JIKvkOiE1la3Qhwo
Q+XjH16NR2dNoMPQE9xbknNdl/GQtNctRv+J9WlL2KQeybhC6rGE2BbIOyO3d0lc/LQLMZ5etWbK
TFasfyIQ0t41GoIq30V5h7O9h5Mg8YSAlDypwG7ifeb6UKZUtpg92yga05jizzk2pc4WjgnXel/w
COECscMJ/7yvwONqGAhPhKeMMVT30n6GoJAEO0oOctxyCv1qS2yD7vd+guwXt3KMTndeBnRAZRqX
zfa3dSaTCSwfDKk05K2M+CjXQaxIHKXVXGAGiD3YBojoL232z9gkvGh6xq3AxeNqsm4wyxvPpV0f
IYayuufzh7DLdo3wLPMDRxQpVjoYuEzsYnC/uTP/npSvwfzQHfLniy5RZrmwh1UK6QZkE28YLkc1
WVtU0XuEOuWay4hIKXD04O0804Tvk5+R5jG4YTZRGPuRfaywokebMUXhQnulXTJaTZ3hT4jq7mBI
vTA8mhaUv5jq0WfxXJiTi2rK0GNmiDAw8zqCnXrQ8RYDVZKJNYQTxBaX5SafzczbD+ASwrJhjFts
O3z4gm9l5WwQvsVbr2TNn6MgXJAYBiiBjjjmURGLXJn5lPksOHbjYHVP1si8e+kHPv60H6f5QGpG
hpeVkI7k6Fr19BNVX3mLgbJZ9k5XmkfJSUlCBvGT8shaPugucDi6DYqC0mkupgae/51eytHbT3Ow
/lVwHReA9TGffNyAWLoYJzChPOx1F14lKUXNJcyACgniFNnermnQwG6G3CL2BvkAUHK0xGV3ObQW
H6TDBGLrTQid99EgxK+Irr/ZekVtrEO6jKW+SJNEKAZN1jwirdB2BcHfq1672DDrBK1hgdJ1bGvb
OQsFgD9pBJilSQhVy8QyvtKAEhygexpZgJbhyvgj8Dk4cABgmqd9Ys8OTa856rSz13TcetYUNKUL
gcGZWnONEnF0r2xrvYy7JQqWhy7skvwSoSgbfFWRnDhOFlEc0JoAaHWogY5ZnPaXTnZ+ExW30mWV
k1y890Mqa66OpAbc2ZHEuZsZg4QXdWOzG6DBF99A9sjsiivQsw7oyuZwI+sIF3tiXFRuQqVf2dCT
6IQmNWuOsIsRLq5AXOegrdz5HhgzYjZGSn9rGadcn152cSx7i1+hBEPyGAgZhbCW+lVE0Mc4DyMs
Ia+YbEFFwL5jwDhA57PA6q/radeWeALI52ieLFi23/UymR+ARNZL2p1XTUIKdW63sHPzgL2u6gpy
Drjj0jivWy5+wYVcmtUHoc3C/2+huvP2fmVzwS6rMzJbgoKsoRQ4GMUz1kU+1+nnBI1i2bvxhHtv
gh6GTsOkb+AiqB8SRT7QljSBAZN6EeDNZ0/lbWBncJRFHYOGTZIQVUIQ6OReBr5h+M0WYsFyo+Sq
cRt9Csqxa/tHnwaKQ3SIEH2jyvjCNkSOutX37iO6VQQMGIapEAmlNL8qP0MFR6xTQRZvSJ4fOwyd
/3TkOtel/WjtQ4rX6bNuRzaaZdo3yT4f0KuRwjMlGHmhCZIX0HW/CIqwKkaHOeMnz6SkLIZBe9O4
JlXwQr3lfk2ReFkWuJybpi4YzCt/Et+a2JbNBd+4Kzdz6faHeWINuLdYRiY76BzqexTMBA77YKq2
dj/wkPL4bMFgiB4mZkU+COl2S41yJu70s5X4Xv9gmqBQe2cmIGmLNF06h74HLrMZx7T84QRWfgLJ
AzYl7ePvC/NStUXrji9Hh2vSJN4AULhjZ7n+xkeMbSColeQ2NdOA6aQQNe8EAWyxbaKVSimVYsPF
Ht39KExWEYoQRdEXtNsV2ANK8WEOKuekGxUvW5kH+Qi1KEN6ung6Sw99TFjgBWCf5abFv1sexszu
v3wnr8L9hDOCKLxOgq6xUymhsaSTUJzKeni3Euk+0q7Nclf4zRJTa1UZTs9qvSZQ5qlyjw/DQnHP
bAOcb+s17h75VnrtNwFDStcbp8/UCHHT5cQ8HCAuO3QkLXwTZp08LzfgylpvnwV2986GgMPQndzh
Ea0PQp/ftfv/ZC8v/mExT3seAr13ghDpiPjzzpzMhIw1b4oidWls7mGCVDyoG0F246DPe4+HpXmN
Ozf/clSE8dF2hcty2h6AjzdpYVGI9QWeJ2Id0oLkoNb98ddv8J+8P18yKUAysKal+H/SKDizC0K3
CjVjuFjf4Arsd0S6zNu/fpVV4PHHIRlHtYOzWknh84+7DtE+Px6TUnf/9q/ifwxpQcZHMMa70MxB
cd0SvO3vHDXiibWbLAO1hPtjWrttcq17o75VRrIwxJNTPlek9H4kTAzL30ZUn+Z/go77J1/OP0zu
1jcVOJIEF8XgMvzT5M7K6YOhmCY7r/0kxCtddnVbzxe9+3+YO7eltrElDL8Kte/l0vlQNZOqwRBI
hhwg1JCZG5djHEm2Tpblg/Q28wC522/Ai+1vSYKRZDBQSs22cpECm7W0Tt2ru//+2yd2VISvnWl8
kSp+B2gjcT/CINmeAsSMpUsjiJKNReaey+koR5HC77x/psU7tzEnKkLewS5Eieiq8Bi1JjrwzXUY
c6BcP3fhuee4fYLN2zklmi6hkPFBhFESvQVW5n7e37Ui2u72bSsmzhVHhQqzxHU0FtmZxfII2ip4
DPNt9DVcjMgp1Lj2H3MsBWSA4IYKPz62/JD0D4LASeJGyin0zZLH/oM+4ywK0Odfkk2hXCyMvJgk
UKjdStoITgd9ZGDgKJtidANH2Uw92f/2u2AdlsaQ8eXaBlgIgQpqTpxX6IE6khJ1mM9xwwfkuKIU
ROXcFSUcXt2VoVAyFoefRllqs3MYICjwgJxRrHLkUfiMUF1xstXgdJ47ZDDu7+qRJTFMVfgWAUoZ
mtzBBc3m5kLZrjaMipKSv3vwMMBJBu0ZLIewKK4JRow2q9lwFm61i41mbJ7ZEjsnTFHxt4GjMnWT
LWnhLG1Oqio5TpYBduC+6pJlXGQq0jlFp8sSuE6gkJf7h7sjzaBeVQBwati2ugBFtftL3C1F8wj1
o47m+vk8iMBTQw/xzKTujqrdS2erzGF4paiCNhomEmArcgRJIRK3W8VzLtdrWHD2D0owznbOlcYj
4hgyMQZN6eChjEgOExC57kmWaz7sQVvjEvg6N14rkmCrBeyoqNtvijmaj87J01POELdOeDJf4DLE
WVssb9CXGAoYJYF/Hm4jPzhZLVdqfJ6Lcg7HSpbAUMWOhT51kWbK9XZbQNrlm6O/fAevxTPjeWyR
cErLMkg1Feafzp70EgmHDnb2ULNjmNrm/tdFvJxf7Z+03U50zUajseWJzdrdnRDEeeCZEGcP80CD
WluOcaBuo6TCqr0qyPEpmUZfsnQ6zT6Mk1/En05iePR9cCxvfmn99Gk9TbNVOj3ii8ujt1AFjDM/
jrp/02pi+ab8GIV2AiCy9cMpTMZZfrmapvnVdLkKqu7qb770wzqacZ0n01//M77FlDsBi9HFbLL5
jP2Bjmnq+sm0GeWo/6aOcmjmQHN0U4hYIJHEy1iwOsqh2QOhLihyq7EjQGty3u6jHM5ASErH4fpE
+SIdtop/ohyKMgBUSYBPgbpYMC+/ila5u2EcTUA+FUj8RNQEzdkWHetZAq0WoW/IskQ5i3T+pzxX
/nzdpuz20RGHeubAKGmuFscjn3xdN4f6Bwr+564AIrzTFhiiH/5ZDMPixgGKtSV2zSVxhCKHM8xB
BCoUUqRS9bFrRhQ1iu3wr1WayBhdoZtCkeObsC7Im2V6FmzVjOQL14MjawT1vnSOggihd85VT3qP
zi2+AnzOZ8dGGsy/E+dX8ivYKhf56dZU5KtNtOZAA4EKLLhM0J/uO5fMI6CR7iJeXGAiUmSD2vMU
ocQmJIv4TPJtKpUk9kKm0s7CmEOZ7lKaaEbhF+MsN1ZLB8oWGfuEd4FslhrACwCLIymgeLNhAddP
PUOjeBPeHhAPpjWD605bQKsaKYU+SUikColwR8kcWrXMuAbfkXj46uDHO44dC+Yq0mdx+sfoSDha
ZpZ9LFspBCEbuH5mcpGCp4I0ZTEMLeIAw9zVpRuKn4yKYb6BuePc9mwKCUcm3NgwNoYueUNzyozg
Nl+SXbCKiwVjx9zI36392eZrjAlG4mBkS1/kyJ29Uw3Y8akCVTgfKLRgLjCRPQGdo5Diu3Uyz+Tj
UFtqf+CIAlNTGGiZUwotAfHNyUkcm2TOE5HObyBT2OK8d3x/c7yNx2B0s2slt8mItjA44KWRiuBs
Npe8mNwmE6SEDT2DfGpyVecquOY0EKKWvI8GnQd4COMAr1y2kUGLkAdWhMKrPMupouCt8Mlf4HAK
jaHk+SvvLfSxc4ACYRbjnrTcP7LcV9xjJU/h3rZDXbvZZtAwAp/0Id6ObOIg2mymnADqVzcnIDHi
C/hvoaRYZFrxnqpW0k0CjxH7FcwdMSlddiZaSoDieBlmAdUAN0FxqW+KOQi7DQkdcLCEhjcEDgpB
tobnIgCHqTlflqRrj90VOZJDZato8Cus1vp3HPsjssQThTi8Zm9giwIADAx06y6lt+TMkDCPqZV5
F4YM7dpIjrHBlTSzLzeGDeZmrfikTlmqR00kuXD130eLAtDkusioG4g1upr49obc5FJgvEq/fPAn
abyMv2ddPfEv65b6pYUa2lEuaKnK6hKffo79KLtmN3bU04u+tL+hl2krtExDLj+8Uqkp97UQoI6z
1S2KUHIGBN1xtesW9wfxcJMM4si9/9y0BrYCB7+JtVU+6CVgAI05emoW9g9wV5HvttMawiReQanC
BcDlJtFSvwj9FjChbGh3DjoNNOZAkQfi3snNk6aagye7Qi0HbZnV4Kuu/v3BP3lfQQFqJEO8bAY6
rTRmgNqHNld9R9iF5YPCbk4ENxfDth2Z+8z/afk77z4tz9y7W3wqsoxZ8pIN0GmiMXyqSWK1Uayx
XmbRYmv4xsDiXkiShsoVjafq8YD2gWo4vTeBoiILVEpuaEiV1vBZfRkXq2MB0SmfQ9sEgHWU3rtA
ZfxkMGGu1avcmQYdkJJjolgrmcA8Hdo0gM1zuM73OgzyQNZw49YLXf7XOQ2GMsDpxkZRa2lRGUwH
dBoUnE09p0FisXFjMn4ETPl0dIPJRIGCxM0rLG+eg5OMGkwwlbbuXFl2dePTohHdqNowQDXPflM2
6OQmyvQjtEP5HNxmcIh39t0MCgqAosGki2FNt4bP9Yip4ap8qGcB0bhTdvmJG9LTu0ATUgF6bqH4
msNHFKgKTlc+rFb/4A6BWLLey69yQZRNy5LFFUk8nWnQy89VlUJPh6YScEuLdNxeKkGyKZvN9Qc8
bLXKcvd6qA/AoON9NOr5qXo8JI3A4vSXhSYV02SSsEnXLR82VvM06M5ANeDm5RLxsE2Y+AOaBhW8
Rv/TIFyVwldZb4bubtB1TgvHBcRdNQ0HtxtU9mnfe5KkDGDp1NgJ99fBzqFAM1KgnrR8td4N1ZXk
oHYDb99XNqAayQYh4C+82c3TYJgD8GSqhqf5YE8DlTP7jh/dQPaN7si1f6R7Ggyd+TGZBORC+Rzc
BUlYDb2FAlka0FRhOBDmuh9mczdgPFHAEUwxLHnlc3DGE37g/p4Ea6CQ2QLCoh5ldzdo+sDGhCTN
pPa3Hdw0iGg9EfS+x8IeWBB0cPCf8CiZ7AdZUHiQ1HO/Xw5LVzoajBwiQ6jf3Uk10BO4VxEQtRxs
i0lxabCRIAS3Hj4/rIkQ8qG3c4mysbJBavfDFbJ7d1IHNqmMughwVk858QekLR8LDb/akMKcxqFA
+RuBEGnKR80a8GshOCo/1gENXFiQlV3Tw49gsLyQ6cBfVC8virc1fgNLUjZ0gHkHKg/EMeg7DWzy
EhnHMaiejiGJUwkUkY6nofY6Hdxl4TFSq1efAtUacARgPFL4r3zam4GrMwgFMiEFkEs8B6clH0uI
ff00aAODvFYTjvZqmB2ZoGNvqmDk7Xtv7CtEwwvkx0OYcuj5wW0ZxfSnywbM5tkv3If4dhuoQ3ci
QIP3rfU9gcCpWq6COOLnNy3XU2kxNz68t6DLbuo/r8e323Orr/tB3f/y3J+m43Ti5eUHef2WH8ch
odDfJum0GVcsg6v/vMUOaOjhWrC30WDsxuNls90qYNW74XBcxFGn5dLt3bfl47Hnj5svXMWW+jb7
dnrL3AdHj6GuKhdt3x5Ol8ndDwjL4iNBrNdKRK+9gH17OIv9u7/bi1n5lfo2/GGcjiOPHPrWvFfO
mv5tMyNnICuW8dEtc7MK2p2UNvBP7KTdeulh6Nv653F693er3cqB8xPaHd/9+NbZ7aUZ2LvpaRqN
w2+rSXtJK29s38avfJZyevR+HE39tN1BFQj9GR2csSXphC3zMU6zlmisb4Q/t5fuxqziFn37eJ5j
s0QSPAoLfZGE/7KX+aJv40+jTXu2fB1PEJLkMzaPVR0x7Dvnv1EnpX1e68B034Y/QJO6PDpDj/jt
9648WH2b/+yPV3c/WhNSmb59G76KeeOwJWZqa6J/y9Ht3X+jtsJ+cOH0bR25O47aK/ngFenb9nDa
FeoPWKb9TT9283sIsuzeB++BZo/9WfuuK74xCXitN/8DAAD//w==</cx:binary>
              </cx:geoCache>
            </cx:geography>
          </cx:layoutPr>
        </cx:series>
      </cx:plotAreaRegion>
    </cx:plotArea>
  </cx:chart>
  <cx:spPr>
    <a:noFill/>
    <a:ln>
      <a:noFill/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60BCD-FD49-45C4-977B-274DC62A6503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D02AF-40F4-41F1-8127-98E831D2E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286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D02AF-40F4-41F1-8127-98E831D2E4E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21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D02AF-40F4-41F1-8127-98E831D2E4E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327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D02AF-40F4-41F1-8127-98E831D2E4E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066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D02AF-40F4-41F1-8127-98E831D2E4E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665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57ACE-C467-5888-B6DA-5AC3D71EB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572AC2-BA88-777C-97AF-2827185E27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CA25A4-3127-08BB-0BFA-7E983EA9EA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96452-3AB1-9C10-1354-EA66C06FFC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D02AF-40F4-41F1-8127-98E831D2E4E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16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02185-DBE5-4AF6-B765-D17A3326D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7DE2F5-3208-D520-F5DA-DAF4623AC8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02D665-5B88-DB70-6914-9C5E23BED6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7CEA6-4A16-22E5-A6F4-BDA9A841E3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D02AF-40F4-41F1-8127-98E831D2E4E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190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D99F7-813A-6A34-1D13-38192F376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62FE17-5A7A-D2F1-5C64-33C3EB61C2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55B537-99D0-66C6-42BF-801E205D95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D0372-FA9D-B9EB-64CB-BEBD4ABF30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D02AF-40F4-41F1-8127-98E831D2E4E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101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F3202-02AB-0520-B386-98D76FADD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FBE97C-8877-4077-999F-4893B03921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719463-5961-52C6-F70E-DD48098FC5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5AAC6-D191-E6A7-0B9C-40C0C2420C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D02AF-40F4-41F1-8127-98E831D2E4E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062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AE677-42EC-CBB6-AE78-81D31B7BB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F1732B-0E2F-DE52-4E39-B6F84D47FC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4BA272-2AC0-F95B-2157-FDF9E9D8B6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0B56-14A1-730C-714A-7CFDDE6D87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D02AF-40F4-41F1-8127-98E831D2E4E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757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DE4C-8EEB-0525-21C4-8FFE88C7E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54D7E-1D72-DD01-377F-3D7AF10A4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37DA0-995A-1799-9AF1-C5617378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1077-91F8-49F5-A33A-1D28C9287FA9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04832-7B1F-6AD1-8BF3-2A531AFF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D3E40-D7FC-69B4-D7CE-8EA011B2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9363-C3F8-49DD-BC40-88768B6EB3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33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ADC76-9E03-5B87-93F0-B57B3639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F380C-C851-7383-282B-B250EC913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CDEA2-47FC-157B-934B-FA85C4E2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1077-91F8-49F5-A33A-1D28C9287FA9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C34B1-BD24-7D13-C892-32FE70515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BC522-E8EE-FCF8-0D36-64FA711B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9363-C3F8-49DD-BC40-88768B6EB3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59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E4EFD-E0B8-43BB-14D3-685FB583B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008EA-E122-8164-EE76-780ADABB1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1F2CA-3133-AC9F-7953-FD0F6E56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1077-91F8-49F5-A33A-1D28C9287FA9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27B6F-D301-860F-E977-C53687218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01B85-07FF-7EF5-D82A-F45706DA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9363-C3F8-49DD-BC40-88768B6EB3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63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ABFCF-F36F-62C1-EB29-B29896A3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A3D7B-65D4-EF8B-8A33-AE6C98210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1599E-D9E7-72CE-6770-7DD1622D8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1077-91F8-49F5-A33A-1D28C9287FA9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C5172-FC66-6416-0F82-BC4CB09E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F7FD3-0B30-7C46-C9FD-8DAA3C74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9363-C3F8-49DD-BC40-88768B6EB3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36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5A032-E27F-755A-E9A4-BF4F4BB59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C42F0-6A28-A8AB-E6BA-3BA177872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F9BA3-241A-9F32-75BC-778923BD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1077-91F8-49F5-A33A-1D28C9287FA9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1BE6D-838F-C90F-22E5-8D80A736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4CAF6-2DD5-990E-FB4B-EA47DF232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9363-C3F8-49DD-BC40-88768B6EB3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64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3C2F5-AD51-498D-58E0-FE51AEA3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8877D-4ECF-40DF-6243-2D99917C9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4789A-266E-810C-0838-2FBD7ED89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91EEC-5791-B741-D62B-B43FD704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1077-91F8-49F5-A33A-1D28C9287FA9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20C86-ED92-CFDF-087F-6EB403B48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1448C-1EDB-AA77-8ACD-5C415839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9363-C3F8-49DD-BC40-88768B6EB3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54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8F81-B4E4-E67B-4E16-C67E795F3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B4DA7-E069-232C-02BB-5F43EA80A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81EAD-6E30-F8B7-487C-12FD831D1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86139B-5BF9-2EDD-89F5-B0E59E8F7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84062-1FF8-6D7E-E47D-6FA84FF0A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BC18A-20F3-024E-F18F-907A3735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1077-91F8-49F5-A33A-1D28C9287FA9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B3A057-F160-A75A-CC83-3F72DD71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8FB3D1-E2E6-9E79-2410-1D48E699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9363-C3F8-49DD-BC40-88768B6EB3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81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B630-53A5-41BB-69A9-91C4EFA6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6A1C2D-D2CD-7DAE-5A6C-C8D61F0B8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1077-91F8-49F5-A33A-1D28C9287FA9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51F907-C988-47D6-7279-0A080D55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EA4DA-3F00-1DA9-F54D-0CE40876D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9363-C3F8-49DD-BC40-88768B6EB3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83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CB3D6-80E2-DCBE-F0D7-3F5ECCA27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1077-91F8-49F5-A33A-1D28C9287FA9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80C811-3EB3-D453-3B1D-A8614746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83064-1D48-88F6-9AAB-72C982BF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9363-C3F8-49DD-BC40-88768B6EB3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3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AD7B-7103-568F-1601-81306F7D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7E422-D47A-D764-D92F-555A1871E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053D7-F6B8-2B9B-C3D6-DF805D0AB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B38B9-87B9-4231-26A6-32524F17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1077-91F8-49F5-A33A-1D28C9287FA9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35499-3E7C-F1AD-8670-75EB55BDF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3D815-8510-F523-2E21-69F282A5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9363-C3F8-49DD-BC40-88768B6EB3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26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CF329-B5D5-F1BD-FA9E-0A50BB74A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D4B72B-A379-9BA1-3F81-F32EA3747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CE42D-F5E1-1B1D-DDDA-2A033E2A2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5991C-D2F4-7FF0-9F6A-E3136715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1077-91F8-49F5-A33A-1D28C9287FA9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5ACC1-2F42-71BE-BCA7-AEB7564D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5EF3C-4AA2-6F88-080C-EF9AEF5C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9363-C3F8-49DD-BC40-88768B6EB3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89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A32E8-AA33-B74C-5435-A9506217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570B4-EF2D-D808-AA33-348846D0A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E495F-C446-F101-BA28-D9E2AAED3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371077-91F8-49F5-A33A-1D28C9287FA9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FBB1A-BC09-47C4-F3D6-064ECE9A7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9CE05-CF98-6AD5-F3F9-81A7283DC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8E9363-C3F8-49DD-BC40-88768B6EB3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20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chart" Target="../charts/chart1.xml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hart" Target="../charts/chart3.xml"/><Relationship Id="rId10" Type="http://schemas.openxmlformats.org/officeDocument/2006/relationships/chart" Target="../charts/chart7.xml"/><Relationship Id="rId4" Type="http://schemas.openxmlformats.org/officeDocument/2006/relationships/chart" Target="../charts/chart2.xml"/><Relationship Id="rId9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chart" Target="../charts/chart8.xml"/><Relationship Id="rId4" Type="http://schemas.microsoft.com/office/2014/relationships/chartEx" Target="../charts/chartEx1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13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chart" Target="../charts/chart10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8.png"/><Relationship Id="rId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chart" Target="../charts/chart9.xml"/><Relationship Id="rId9" Type="http://schemas.openxmlformats.org/officeDocument/2006/relationships/chart" Target="../charts/char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3D Corona GIF by Matthew Butler - Find &amp; Share on GIPHY">
            <a:extLst>
              <a:ext uri="{FF2B5EF4-FFF2-40B4-BE49-F238E27FC236}">
                <a16:creationId xmlns:a16="http://schemas.microsoft.com/office/drawing/2014/main" id="{49D4C9C3-34C2-CAEC-34CF-84ABD6452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361" y="2055818"/>
            <a:ext cx="5294671" cy="2975605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AP – Impactos Positivos">
            <a:extLst>
              <a:ext uri="{FF2B5EF4-FFF2-40B4-BE49-F238E27FC236}">
                <a16:creationId xmlns:a16="http://schemas.microsoft.com/office/drawing/2014/main" id="{6878B2A3-EC27-AF6E-4C47-A9BA0EE80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140610"/>
            <a:ext cx="946765" cy="47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8F04CC-5290-1F30-72F9-A70655F5752E}"/>
              </a:ext>
            </a:extLst>
          </p:cNvPr>
          <p:cNvSpPr txBox="1"/>
          <p:nvPr/>
        </p:nvSpPr>
        <p:spPr>
          <a:xfrm>
            <a:off x="292100" y="970771"/>
            <a:ext cx="6271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BAD0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 CHALLENGE III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8E7F84-3E1E-0BE1-36C2-7EA0D32D0BB2}"/>
              </a:ext>
            </a:extLst>
          </p:cNvPr>
          <p:cNvSpPr/>
          <p:nvPr/>
        </p:nvSpPr>
        <p:spPr>
          <a:xfrm>
            <a:off x="412955" y="1678658"/>
            <a:ext cx="2025445" cy="248624"/>
          </a:xfrm>
          <a:prstGeom prst="roundRect">
            <a:avLst/>
          </a:prstGeom>
          <a:solidFill>
            <a:srgbClr val="F216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Data </a:t>
            </a:r>
            <a:r>
              <a:rPr lang="pt-BR" dirty="0" err="1"/>
              <a:t>Analytics</a:t>
            </a:r>
            <a:endParaRPr lang="pt-BR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365B9D-E4D1-C5BC-874F-6A690E66AA1F}"/>
              </a:ext>
            </a:extLst>
          </p:cNvPr>
          <p:cNvCxnSpPr/>
          <p:nvPr/>
        </p:nvCxnSpPr>
        <p:spPr>
          <a:xfrm>
            <a:off x="292100" y="6341810"/>
            <a:ext cx="360000" cy="0"/>
          </a:xfrm>
          <a:prstGeom prst="line">
            <a:avLst/>
          </a:prstGeom>
          <a:ln w="63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18B042-28E9-1055-DBD2-39472F456C3F}"/>
              </a:ext>
            </a:extLst>
          </p:cNvPr>
          <p:cNvSpPr txBox="1"/>
          <p:nvPr/>
        </p:nvSpPr>
        <p:spPr>
          <a:xfrm>
            <a:off x="292099" y="3361389"/>
            <a:ext cx="62712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Inteligência de Dados Aplicada à Pandemia: </a:t>
            </a:r>
            <a:r>
              <a:rPr lang="pt-BR" dirty="0">
                <a:solidFill>
                  <a:schemeClr val="bg1"/>
                </a:solidFill>
              </a:rPr>
              <a:t>Evidências da PNAD COVID-19</a:t>
            </a:r>
            <a:endParaRPr lang="pt-BR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3333A5-EA28-4D0A-52EB-1EEFB3E783F0}"/>
              </a:ext>
            </a:extLst>
          </p:cNvPr>
          <p:cNvSpPr txBox="1"/>
          <p:nvPr/>
        </p:nvSpPr>
        <p:spPr>
          <a:xfrm>
            <a:off x="213442" y="6341810"/>
            <a:ext cx="6271261" cy="31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Luis Henrique Mota Rufino - 360028</a:t>
            </a:r>
          </a:p>
        </p:txBody>
      </p:sp>
    </p:spTree>
    <p:extLst>
      <p:ext uri="{BB962C8B-B14F-4D97-AF65-F5344CB8AC3E}">
        <p14:creationId xmlns:p14="http://schemas.microsoft.com/office/powerpoint/2010/main" val="516507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A95DF-52FB-D465-7465-4F3D0DFFA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ED84E5-439F-26E8-8CCE-3DBFEB076C88}"/>
              </a:ext>
            </a:extLst>
          </p:cNvPr>
          <p:cNvSpPr txBox="1"/>
          <p:nvPr/>
        </p:nvSpPr>
        <p:spPr>
          <a:xfrm>
            <a:off x="477724" y="280213"/>
            <a:ext cx="44086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ANÁLISE DE DADOS</a:t>
            </a:r>
          </a:p>
          <a:p>
            <a:r>
              <a:rPr lang="pt-BR" sz="2000" dirty="0">
                <a:solidFill>
                  <a:srgbClr val="F2166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SINTOMAS</a:t>
            </a:r>
          </a:p>
        </p:txBody>
      </p:sp>
      <p:pic>
        <p:nvPicPr>
          <p:cNvPr id="2050" name="Picture 2" descr="Doença - ícones de saúde e médico grátis">
            <a:extLst>
              <a:ext uri="{FF2B5EF4-FFF2-40B4-BE49-F238E27FC236}">
                <a16:creationId xmlns:a16="http://schemas.microsoft.com/office/drawing/2014/main" id="{99288D51-F2E9-A335-A6BE-F08AEE17B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341" y="260745"/>
            <a:ext cx="741600" cy="7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B025003-A611-20E7-0963-9878FFA13A9A}"/>
              </a:ext>
            </a:extLst>
          </p:cNvPr>
          <p:cNvSpPr txBox="1"/>
          <p:nvPr/>
        </p:nvSpPr>
        <p:spPr>
          <a:xfrm>
            <a:off x="181494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Objetivos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A91026-0B07-24EF-B03D-9ED2E019B716}"/>
              </a:ext>
            </a:extLst>
          </p:cNvPr>
          <p:cNvSpPr txBox="1"/>
          <p:nvPr/>
        </p:nvSpPr>
        <p:spPr>
          <a:xfrm>
            <a:off x="278505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Arquitetura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C79987-6D8D-7DD3-C912-4AA5DDDA1FCC}"/>
              </a:ext>
            </a:extLst>
          </p:cNvPr>
          <p:cNvSpPr txBox="1"/>
          <p:nvPr/>
        </p:nvSpPr>
        <p:spPr>
          <a:xfrm>
            <a:off x="375516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Tratamento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BB95CF-43FD-A84C-9C1B-71D742BB150C}"/>
              </a:ext>
            </a:extLst>
          </p:cNvPr>
          <p:cNvSpPr txBox="1"/>
          <p:nvPr/>
        </p:nvSpPr>
        <p:spPr>
          <a:xfrm>
            <a:off x="472527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Temporal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7A2AC1-F5FB-33DE-0BD0-AFA23E8D477C}"/>
              </a:ext>
            </a:extLst>
          </p:cNvPr>
          <p:cNvSpPr txBox="1"/>
          <p:nvPr/>
        </p:nvSpPr>
        <p:spPr>
          <a:xfrm>
            <a:off x="569538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Geográfico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907001-83DE-FC85-8FF6-1313F833F6D7}"/>
              </a:ext>
            </a:extLst>
          </p:cNvPr>
          <p:cNvSpPr txBox="1"/>
          <p:nvPr/>
        </p:nvSpPr>
        <p:spPr>
          <a:xfrm>
            <a:off x="666550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População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A0B894-66ED-0692-B3BA-85A2FBA0EEAE}"/>
              </a:ext>
            </a:extLst>
          </p:cNvPr>
          <p:cNvSpPr txBox="1"/>
          <p:nvPr/>
        </p:nvSpPr>
        <p:spPr>
          <a:xfrm>
            <a:off x="763561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Economia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85285C-7D76-F629-350E-F259DBE29017}"/>
              </a:ext>
            </a:extLst>
          </p:cNvPr>
          <p:cNvSpPr txBox="1"/>
          <p:nvPr/>
        </p:nvSpPr>
        <p:spPr>
          <a:xfrm>
            <a:off x="860572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21667"/>
                </a:solidFill>
              </a:rPr>
              <a:t>Sintomas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71748E-1B6B-2154-49B0-C2D0D81DE951}"/>
              </a:ext>
            </a:extLst>
          </p:cNvPr>
          <p:cNvSpPr txBox="1"/>
          <p:nvPr/>
        </p:nvSpPr>
        <p:spPr>
          <a:xfrm>
            <a:off x="957583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Conclusão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625B71-AC9C-81E9-371D-1FE9C17F43E1}"/>
              </a:ext>
            </a:extLst>
          </p:cNvPr>
          <p:cNvSpPr txBox="1"/>
          <p:nvPr/>
        </p:nvSpPr>
        <p:spPr>
          <a:xfrm>
            <a:off x="10545951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Plano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952607-D578-F940-68D9-532DE3787AC6}"/>
              </a:ext>
            </a:extLst>
          </p:cNvPr>
          <p:cNvSpPr txBox="1"/>
          <p:nvPr/>
        </p:nvSpPr>
        <p:spPr>
          <a:xfrm>
            <a:off x="84482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Problema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20CC080-CE6C-3147-160B-77B6B1FE5CED}"/>
              </a:ext>
            </a:extLst>
          </p:cNvPr>
          <p:cNvCxnSpPr>
            <a:cxnSpLocks/>
          </p:cNvCxnSpPr>
          <p:nvPr/>
        </p:nvCxnSpPr>
        <p:spPr>
          <a:xfrm>
            <a:off x="838200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059F573-73F9-955F-6E32-7327E12D7D1E}"/>
              </a:ext>
            </a:extLst>
          </p:cNvPr>
          <p:cNvCxnSpPr>
            <a:cxnSpLocks/>
          </p:cNvCxnSpPr>
          <p:nvPr/>
        </p:nvCxnSpPr>
        <p:spPr>
          <a:xfrm>
            <a:off x="1810119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A75F7D8-A3A4-8D52-0D27-DF40C4DC8766}"/>
              </a:ext>
            </a:extLst>
          </p:cNvPr>
          <p:cNvCxnSpPr>
            <a:cxnSpLocks/>
          </p:cNvCxnSpPr>
          <p:nvPr/>
        </p:nvCxnSpPr>
        <p:spPr>
          <a:xfrm>
            <a:off x="2782038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061DCEE-BFA7-70C7-0FEB-E06C76D190DD}"/>
              </a:ext>
            </a:extLst>
          </p:cNvPr>
          <p:cNvCxnSpPr>
            <a:cxnSpLocks/>
          </p:cNvCxnSpPr>
          <p:nvPr/>
        </p:nvCxnSpPr>
        <p:spPr>
          <a:xfrm>
            <a:off x="3753957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964BD12-81EA-FFC1-2834-83D6BD58FD8E}"/>
              </a:ext>
            </a:extLst>
          </p:cNvPr>
          <p:cNvCxnSpPr>
            <a:cxnSpLocks/>
          </p:cNvCxnSpPr>
          <p:nvPr/>
        </p:nvCxnSpPr>
        <p:spPr>
          <a:xfrm>
            <a:off x="472587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CB1AC63-60D4-73D8-20DA-FABD1D427CDE}"/>
              </a:ext>
            </a:extLst>
          </p:cNvPr>
          <p:cNvCxnSpPr>
            <a:cxnSpLocks/>
          </p:cNvCxnSpPr>
          <p:nvPr/>
        </p:nvCxnSpPr>
        <p:spPr>
          <a:xfrm>
            <a:off x="5697795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F5CDE8B-45FE-8D1D-39B4-16FB53B3B84F}"/>
              </a:ext>
            </a:extLst>
          </p:cNvPr>
          <p:cNvCxnSpPr>
            <a:cxnSpLocks/>
          </p:cNvCxnSpPr>
          <p:nvPr/>
        </p:nvCxnSpPr>
        <p:spPr>
          <a:xfrm>
            <a:off x="6669714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63BF067-3EA0-8838-ED3C-96A6BCFDCF19}"/>
              </a:ext>
            </a:extLst>
          </p:cNvPr>
          <p:cNvCxnSpPr>
            <a:cxnSpLocks/>
          </p:cNvCxnSpPr>
          <p:nvPr/>
        </p:nvCxnSpPr>
        <p:spPr>
          <a:xfrm>
            <a:off x="7641633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7B22F2B-BF0B-C8E3-CE38-C7ECBCF7407D}"/>
              </a:ext>
            </a:extLst>
          </p:cNvPr>
          <p:cNvCxnSpPr>
            <a:cxnSpLocks/>
          </p:cNvCxnSpPr>
          <p:nvPr/>
        </p:nvCxnSpPr>
        <p:spPr>
          <a:xfrm>
            <a:off x="8613552" y="6577786"/>
            <a:ext cx="833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CA0D22-2E02-4D60-384C-1C94C9535997}"/>
              </a:ext>
            </a:extLst>
          </p:cNvPr>
          <p:cNvCxnSpPr>
            <a:cxnSpLocks/>
          </p:cNvCxnSpPr>
          <p:nvPr/>
        </p:nvCxnSpPr>
        <p:spPr>
          <a:xfrm>
            <a:off x="9585471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A648E75-A2E1-3DA6-ADD7-2115678D04BD}"/>
              </a:ext>
            </a:extLst>
          </p:cNvPr>
          <p:cNvCxnSpPr>
            <a:cxnSpLocks/>
          </p:cNvCxnSpPr>
          <p:nvPr/>
        </p:nvCxnSpPr>
        <p:spPr>
          <a:xfrm>
            <a:off x="1055738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631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ADC2E-9055-1A91-AB62-AA229FB41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EE25B8-AC11-C638-C6F1-6A525FC6202D}"/>
              </a:ext>
            </a:extLst>
          </p:cNvPr>
          <p:cNvSpPr txBox="1"/>
          <p:nvPr/>
        </p:nvSpPr>
        <p:spPr>
          <a:xfrm>
            <a:off x="477724" y="280213"/>
            <a:ext cx="8371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CONCLUSÃO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ACFE49-31D4-2757-798F-89E18A2E5AF1}"/>
              </a:ext>
            </a:extLst>
          </p:cNvPr>
          <p:cNvSpPr txBox="1"/>
          <p:nvPr/>
        </p:nvSpPr>
        <p:spPr>
          <a:xfrm>
            <a:off x="181494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Objetivos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3E92E3-3346-455B-0EFA-8F116BB7BAC0}"/>
              </a:ext>
            </a:extLst>
          </p:cNvPr>
          <p:cNvSpPr txBox="1"/>
          <p:nvPr/>
        </p:nvSpPr>
        <p:spPr>
          <a:xfrm>
            <a:off x="278505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Arquitetura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699078-2E78-59B8-35F9-DA13980690BE}"/>
              </a:ext>
            </a:extLst>
          </p:cNvPr>
          <p:cNvSpPr txBox="1"/>
          <p:nvPr/>
        </p:nvSpPr>
        <p:spPr>
          <a:xfrm>
            <a:off x="375516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Tratamento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CC6B74-E171-81B3-28D1-AB580C368A38}"/>
              </a:ext>
            </a:extLst>
          </p:cNvPr>
          <p:cNvSpPr txBox="1"/>
          <p:nvPr/>
        </p:nvSpPr>
        <p:spPr>
          <a:xfrm>
            <a:off x="472527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Temporal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334D5F-BFFD-BD69-30D2-0144D9CB3326}"/>
              </a:ext>
            </a:extLst>
          </p:cNvPr>
          <p:cNvSpPr txBox="1"/>
          <p:nvPr/>
        </p:nvSpPr>
        <p:spPr>
          <a:xfrm>
            <a:off x="569538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Geográfico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25E5DD-7878-F2E6-F0C1-2E8B7DECBC40}"/>
              </a:ext>
            </a:extLst>
          </p:cNvPr>
          <p:cNvSpPr txBox="1"/>
          <p:nvPr/>
        </p:nvSpPr>
        <p:spPr>
          <a:xfrm>
            <a:off x="666550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População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061238-837F-6C99-115A-2EFBDD772B41}"/>
              </a:ext>
            </a:extLst>
          </p:cNvPr>
          <p:cNvSpPr txBox="1"/>
          <p:nvPr/>
        </p:nvSpPr>
        <p:spPr>
          <a:xfrm>
            <a:off x="763561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Economia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934D47-E40E-57E9-4281-F039A6A06500}"/>
              </a:ext>
            </a:extLst>
          </p:cNvPr>
          <p:cNvSpPr txBox="1"/>
          <p:nvPr/>
        </p:nvSpPr>
        <p:spPr>
          <a:xfrm>
            <a:off x="860572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Sintomas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FD2BA4-DC27-71D1-D108-F523F56419CA}"/>
              </a:ext>
            </a:extLst>
          </p:cNvPr>
          <p:cNvSpPr txBox="1"/>
          <p:nvPr/>
        </p:nvSpPr>
        <p:spPr>
          <a:xfrm>
            <a:off x="957583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21667"/>
                </a:solidFill>
              </a:rPr>
              <a:t>Conclusão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C364D5-B702-E35F-5B9C-FD6FD7434923}"/>
              </a:ext>
            </a:extLst>
          </p:cNvPr>
          <p:cNvSpPr txBox="1"/>
          <p:nvPr/>
        </p:nvSpPr>
        <p:spPr>
          <a:xfrm>
            <a:off x="10545951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Plano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565DF3-1D04-DC25-8B76-60849AD6F7D6}"/>
              </a:ext>
            </a:extLst>
          </p:cNvPr>
          <p:cNvSpPr txBox="1"/>
          <p:nvPr/>
        </p:nvSpPr>
        <p:spPr>
          <a:xfrm>
            <a:off x="84482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Problema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FD64AA3-A0A3-C1DF-3BBC-3645EF733B60}"/>
              </a:ext>
            </a:extLst>
          </p:cNvPr>
          <p:cNvCxnSpPr>
            <a:cxnSpLocks/>
          </p:cNvCxnSpPr>
          <p:nvPr/>
        </p:nvCxnSpPr>
        <p:spPr>
          <a:xfrm>
            <a:off x="838200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FAA23FD-B747-650E-B55C-CF9097076F42}"/>
              </a:ext>
            </a:extLst>
          </p:cNvPr>
          <p:cNvCxnSpPr>
            <a:cxnSpLocks/>
          </p:cNvCxnSpPr>
          <p:nvPr/>
        </p:nvCxnSpPr>
        <p:spPr>
          <a:xfrm>
            <a:off x="1810119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CA4E2DB-C71F-207F-F4CA-4E10E8AE7FC5}"/>
              </a:ext>
            </a:extLst>
          </p:cNvPr>
          <p:cNvCxnSpPr>
            <a:cxnSpLocks/>
          </p:cNvCxnSpPr>
          <p:nvPr/>
        </p:nvCxnSpPr>
        <p:spPr>
          <a:xfrm>
            <a:off x="2782038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C7F77EF-2D79-D2D9-C4D0-4740888CA1A9}"/>
              </a:ext>
            </a:extLst>
          </p:cNvPr>
          <p:cNvCxnSpPr>
            <a:cxnSpLocks/>
          </p:cNvCxnSpPr>
          <p:nvPr/>
        </p:nvCxnSpPr>
        <p:spPr>
          <a:xfrm>
            <a:off x="3753957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7118FE6-7EC1-4654-F7E6-3DD288BE1560}"/>
              </a:ext>
            </a:extLst>
          </p:cNvPr>
          <p:cNvCxnSpPr>
            <a:cxnSpLocks/>
          </p:cNvCxnSpPr>
          <p:nvPr/>
        </p:nvCxnSpPr>
        <p:spPr>
          <a:xfrm>
            <a:off x="472587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79657B6-7213-91B0-EDA6-33CB4D6185B8}"/>
              </a:ext>
            </a:extLst>
          </p:cNvPr>
          <p:cNvCxnSpPr>
            <a:cxnSpLocks/>
          </p:cNvCxnSpPr>
          <p:nvPr/>
        </p:nvCxnSpPr>
        <p:spPr>
          <a:xfrm>
            <a:off x="5697795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75A1B1D-9C49-F34E-6F61-D5C96EE236A6}"/>
              </a:ext>
            </a:extLst>
          </p:cNvPr>
          <p:cNvCxnSpPr>
            <a:cxnSpLocks/>
          </p:cNvCxnSpPr>
          <p:nvPr/>
        </p:nvCxnSpPr>
        <p:spPr>
          <a:xfrm>
            <a:off x="6669714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2F97A36-7244-6594-1325-B775D2A3073C}"/>
              </a:ext>
            </a:extLst>
          </p:cNvPr>
          <p:cNvCxnSpPr>
            <a:cxnSpLocks/>
          </p:cNvCxnSpPr>
          <p:nvPr/>
        </p:nvCxnSpPr>
        <p:spPr>
          <a:xfrm>
            <a:off x="7641633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A24C8C3-3196-44D1-185C-8A5C2B3F7CEC}"/>
              </a:ext>
            </a:extLst>
          </p:cNvPr>
          <p:cNvCxnSpPr>
            <a:cxnSpLocks/>
          </p:cNvCxnSpPr>
          <p:nvPr/>
        </p:nvCxnSpPr>
        <p:spPr>
          <a:xfrm>
            <a:off x="8613552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5DD700B-A71C-ED20-CBD9-91368EBE3102}"/>
              </a:ext>
            </a:extLst>
          </p:cNvPr>
          <p:cNvCxnSpPr>
            <a:cxnSpLocks/>
          </p:cNvCxnSpPr>
          <p:nvPr/>
        </p:nvCxnSpPr>
        <p:spPr>
          <a:xfrm>
            <a:off x="9585471" y="6577786"/>
            <a:ext cx="833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77C4211-A0D1-16FD-A977-B0FDE216DE53}"/>
              </a:ext>
            </a:extLst>
          </p:cNvPr>
          <p:cNvCxnSpPr>
            <a:cxnSpLocks/>
          </p:cNvCxnSpPr>
          <p:nvPr/>
        </p:nvCxnSpPr>
        <p:spPr>
          <a:xfrm>
            <a:off x="1055738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8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FE200-D4EF-3842-0588-889244353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6BB067-FB94-FCA8-E58D-5D24AE948553}"/>
              </a:ext>
            </a:extLst>
          </p:cNvPr>
          <p:cNvSpPr txBox="1"/>
          <p:nvPr/>
        </p:nvSpPr>
        <p:spPr>
          <a:xfrm>
            <a:off x="477724" y="280213"/>
            <a:ext cx="8371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PLANO DE AÇÃO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2FD147-1289-F8EA-8894-505DA54B160D}"/>
              </a:ext>
            </a:extLst>
          </p:cNvPr>
          <p:cNvSpPr txBox="1"/>
          <p:nvPr/>
        </p:nvSpPr>
        <p:spPr>
          <a:xfrm>
            <a:off x="181494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Objetivos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183383-7F9A-A320-22C3-7853B081EF96}"/>
              </a:ext>
            </a:extLst>
          </p:cNvPr>
          <p:cNvSpPr txBox="1"/>
          <p:nvPr/>
        </p:nvSpPr>
        <p:spPr>
          <a:xfrm>
            <a:off x="278505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Arquitetura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403996-D080-3F41-1E56-5F08EC6A4FA5}"/>
              </a:ext>
            </a:extLst>
          </p:cNvPr>
          <p:cNvSpPr txBox="1"/>
          <p:nvPr/>
        </p:nvSpPr>
        <p:spPr>
          <a:xfrm>
            <a:off x="375516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Tratamento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1F72FA-D7BC-B280-9EC1-471480ADF99E}"/>
              </a:ext>
            </a:extLst>
          </p:cNvPr>
          <p:cNvSpPr txBox="1"/>
          <p:nvPr/>
        </p:nvSpPr>
        <p:spPr>
          <a:xfrm>
            <a:off x="472527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Temporal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60845E-2509-1864-29FC-085750FD1E60}"/>
              </a:ext>
            </a:extLst>
          </p:cNvPr>
          <p:cNvSpPr txBox="1"/>
          <p:nvPr/>
        </p:nvSpPr>
        <p:spPr>
          <a:xfrm>
            <a:off x="569538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Geográfico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49D1FA-BC90-92F4-9ED6-53568494D655}"/>
              </a:ext>
            </a:extLst>
          </p:cNvPr>
          <p:cNvSpPr txBox="1"/>
          <p:nvPr/>
        </p:nvSpPr>
        <p:spPr>
          <a:xfrm>
            <a:off x="666550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População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2FA448-127E-82FD-9A3C-C51DD6086199}"/>
              </a:ext>
            </a:extLst>
          </p:cNvPr>
          <p:cNvSpPr txBox="1"/>
          <p:nvPr/>
        </p:nvSpPr>
        <p:spPr>
          <a:xfrm>
            <a:off x="763561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Economia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42BF3A-9A17-5771-74FA-6B32695F05F1}"/>
              </a:ext>
            </a:extLst>
          </p:cNvPr>
          <p:cNvSpPr txBox="1"/>
          <p:nvPr/>
        </p:nvSpPr>
        <p:spPr>
          <a:xfrm>
            <a:off x="860572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Sintomas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16DE6D-B118-6E11-40F1-E7E636FF8D43}"/>
              </a:ext>
            </a:extLst>
          </p:cNvPr>
          <p:cNvSpPr txBox="1"/>
          <p:nvPr/>
        </p:nvSpPr>
        <p:spPr>
          <a:xfrm>
            <a:off x="957583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Conclusão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B58B97-6DDA-78DA-A604-767AC3EDE010}"/>
              </a:ext>
            </a:extLst>
          </p:cNvPr>
          <p:cNvSpPr txBox="1"/>
          <p:nvPr/>
        </p:nvSpPr>
        <p:spPr>
          <a:xfrm>
            <a:off x="10545951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21667"/>
                </a:solidFill>
              </a:rPr>
              <a:t>Plano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5ECE6B-65CE-7C44-9585-6CC7F60808E9}"/>
              </a:ext>
            </a:extLst>
          </p:cNvPr>
          <p:cNvSpPr txBox="1"/>
          <p:nvPr/>
        </p:nvSpPr>
        <p:spPr>
          <a:xfrm>
            <a:off x="84482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Problema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5D3897B-6958-A5F4-337D-5BD4E6D1C6B9}"/>
              </a:ext>
            </a:extLst>
          </p:cNvPr>
          <p:cNvCxnSpPr>
            <a:cxnSpLocks/>
          </p:cNvCxnSpPr>
          <p:nvPr/>
        </p:nvCxnSpPr>
        <p:spPr>
          <a:xfrm>
            <a:off x="838200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0ECE5B5-1426-A0A9-3A10-ED0153D9813F}"/>
              </a:ext>
            </a:extLst>
          </p:cNvPr>
          <p:cNvCxnSpPr>
            <a:cxnSpLocks/>
          </p:cNvCxnSpPr>
          <p:nvPr/>
        </p:nvCxnSpPr>
        <p:spPr>
          <a:xfrm>
            <a:off x="1810119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BDA2F4-0D2D-EF8D-4157-074693D87E7D}"/>
              </a:ext>
            </a:extLst>
          </p:cNvPr>
          <p:cNvCxnSpPr>
            <a:cxnSpLocks/>
          </p:cNvCxnSpPr>
          <p:nvPr/>
        </p:nvCxnSpPr>
        <p:spPr>
          <a:xfrm>
            <a:off x="2782038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26D191C-D56B-8EE2-3B15-11B4C54F3C46}"/>
              </a:ext>
            </a:extLst>
          </p:cNvPr>
          <p:cNvCxnSpPr>
            <a:cxnSpLocks/>
          </p:cNvCxnSpPr>
          <p:nvPr/>
        </p:nvCxnSpPr>
        <p:spPr>
          <a:xfrm>
            <a:off x="3753957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E18E399-214A-ABFB-9A8B-BAFE40EFA78C}"/>
              </a:ext>
            </a:extLst>
          </p:cNvPr>
          <p:cNvCxnSpPr>
            <a:cxnSpLocks/>
          </p:cNvCxnSpPr>
          <p:nvPr/>
        </p:nvCxnSpPr>
        <p:spPr>
          <a:xfrm>
            <a:off x="472587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B8279F1-FA49-8003-362F-C67F3C307657}"/>
              </a:ext>
            </a:extLst>
          </p:cNvPr>
          <p:cNvCxnSpPr>
            <a:cxnSpLocks/>
          </p:cNvCxnSpPr>
          <p:nvPr/>
        </p:nvCxnSpPr>
        <p:spPr>
          <a:xfrm>
            <a:off x="5697795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68B7619-7868-A720-4134-8E6DA40BC1A4}"/>
              </a:ext>
            </a:extLst>
          </p:cNvPr>
          <p:cNvCxnSpPr>
            <a:cxnSpLocks/>
          </p:cNvCxnSpPr>
          <p:nvPr/>
        </p:nvCxnSpPr>
        <p:spPr>
          <a:xfrm>
            <a:off x="6669714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8C3EA3-20E7-6C63-2233-C9E45F48560C}"/>
              </a:ext>
            </a:extLst>
          </p:cNvPr>
          <p:cNvCxnSpPr>
            <a:cxnSpLocks/>
          </p:cNvCxnSpPr>
          <p:nvPr/>
        </p:nvCxnSpPr>
        <p:spPr>
          <a:xfrm>
            <a:off x="7641633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DDB9ECE-AF8B-DEA7-526D-C9B3D5E6E9E6}"/>
              </a:ext>
            </a:extLst>
          </p:cNvPr>
          <p:cNvCxnSpPr>
            <a:cxnSpLocks/>
          </p:cNvCxnSpPr>
          <p:nvPr/>
        </p:nvCxnSpPr>
        <p:spPr>
          <a:xfrm>
            <a:off x="8613552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C0C823C-DE9D-E2D7-4EBE-AFD38CD9F08D}"/>
              </a:ext>
            </a:extLst>
          </p:cNvPr>
          <p:cNvCxnSpPr>
            <a:cxnSpLocks/>
          </p:cNvCxnSpPr>
          <p:nvPr/>
        </p:nvCxnSpPr>
        <p:spPr>
          <a:xfrm>
            <a:off x="9585471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662323-4BD0-E3DF-4130-E3D2143051E2}"/>
              </a:ext>
            </a:extLst>
          </p:cNvPr>
          <p:cNvCxnSpPr>
            <a:cxnSpLocks/>
          </p:cNvCxnSpPr>
          <p:nvPr/>
        </p:nvCxnSpPr>
        <p:spPr>
          <a:xfrm>
            <a:off x="10557386" y="6577786"/>
            <a:ext cx="833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33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825EF2-9415-F335-29C4-E50839B7A998}"/>
              </a:ext>
            </a:extLst>
          </p:cNvPr>
          <p:cNvCxnSpPr>
            <a:cxnSpLocks/>
          </p:cNvCxnSpPr>
          <p:nvPr/>
        </p:nvCxnSpPr>
        <p:spPr>
          <a:xfrm>
            <a:off x="838200" y="6577786"/>
            <a:ext cx="833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8BFD1C-75DC-3E39-7413-9349BB402057}"/>
              </a:ext>
            </a:extLst>
          </p:cNvPr>
          <p:cNvCxnSpPr>
            <a:cxnSpLocks/>
          </p:cNvCxnSpPr>
          <p:nvPr/>
        </p:nvCxnSpPr>
        <p:spPr>
          <a:xfrm>
            <a:off x="1810119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D5F2B4-41B0-C8F8-49DC-00E4F97FED39}"/>
              </a:ext>
            </a:extLst>
          </p:cNvPr>
          <p:cNvCxnSpPr>
            <a:cxnSpLocks/>
          </p:cNvCxnSpPr>
          <p:nvPr/>
        </p:nvCxnSpPr>
        <p:spPr>
          <a:xfrm>
            <a:off x="2782038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6E1F47-8DD1-2F85-E22B-4F2336B8968E}"/>
              </a:ext>
            </a:extLst>
          </p:cNvPr>
          <p:cNvCxnSpPr>
            <a:cxnSpLocks/>
          </p:cNvCxnSpPr>
          <p:nvPr/>
        </p:nvCxnSpPr>
        <p:spPr>
          <a:xfrm>
            <a:off x="3753957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3C1E5-CF1C-9076-4BC9-A95624C1239D}"/>
              </a:ext>
            </a:extLst>
          </p:cNvPr>
          <p:cNvCxnSpPr>
            <a:cxnSpLocks/>
          </p:cNvCxnSpPr>
          <p:nvPr/>
        </p:nvCxnSpPr>
        <p:spPr>
          <a:xfrm>
            <a:off x="472587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5D705C-FD21-1446-D6C1-72B71EECC185}"/>
              </a:ext>
            </a:extLst>
          </p:cNvPr>
          <p:cNvCxnSpPr>
            <a:cxnSpLocks/>
          </p:cNvCxnSpPr>
          <p:nvPr/>
        </p:nvCxnSpPr>
        <p:spPr>
          <a:xfrm>
            <a:off x="5697795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93A53D-6D74-D732-7164-7C0C1B0BC473}"/>
              </a:ext>
            </a:extLst>
          </p:cNvPr>
          <p:cNvCxnSpPr>
            <a:cxnSpLocks/>
          </p:cNvCxnSpPr>
          <p:nvPr/>
        </p:nvCxnSpPr>
        <p:spPr>
          <a:xfrm>
            <a:off x="6669714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B29F43-8A10-8FF4-2561-9A575D3435EE}"/>
              </a:ext>
            </a:extLst>
          </p:cNvPr>
          <p:cNvCxnSpPr>
            <a:cxnSpLocks/>
          </p:cNvCxnSpPr>
          <p:nvPr/>
        </p:nvCxnSpPr>
        <p:spPr>
          <a:xfrm>
            <a:off x="7641633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1CED94-FA41-BFC1-F199-D648EAB1404B}"/>
              </a:ext>
            </a:extLst>
          </p:cNvPr>
          <p:cNvCxnSpPr>
            <a:cxnSpLocks/>
          </p:cNvCxnSpPr>
          <p:nvPr/>
        </p:nvCxnSpPr>
        <p:spPr>
          <a:xfrm>
            <a:off x="8613552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3C2D1CF-CC68-E5D9-BD64-5173F99AECC9}"/>
              </a:ext>
            </a:extLst>
          </p:cNvPr>
          <p:cNvCxnSpPr>
            <a:cxnSpLocks/>
          </p:cNvCxnSpPr>
          <p:nvPr/>
        </p:nvCxnSpPr>
        <p:spPr>
          <a:xfrm>
            <a:off x="9585471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E43B13-4760-4649-3A0D-6BDA9125473F}"/>
              </a:ext>
            </a:extLst>
          </p:cNvPr>
          <p:cNvCxnSpPr>
            <a:cxnSpLocks/>
          </p:cNvCxnSpPr>
          <p:nvPr/>
        </p:nvCxnSpPr>
        <p:spPr>
          <a:xfrm>
            <a:off x="1055738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97A193-4E66-A257-7403-4CA511B80193}"/>
              </a:ext>
            </a:extLst>
          </p:cNvPr>
          <p:cNvSpPr txBox="1"/>
          <p:nvPr/>
        </p:nvSpPr>
        <p:spPr>
          <a:xfrm>
            <a:off x="477724" y="280213"/>
            <a:ext cx="6271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PROBLEMA DE PESQUISA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94226-2557-7EC7-CDC2-792C1FE736A1}"/>
              </a:ext>
            </a:extLst>
          </p:cNvPr>
          <p:cNvSpPr txBox="1"/>
          <p:nvPr/>
        </p:nvSpPr>
        <p:spPr>
          <a:xfrm>
            <a:off x="181494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Objetivos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33FAAA-7713-A4A7-5709-9821AAECFC75}"/>
              </a:ext>
            </a:extLst>
          </p:cNvPr>
          <p:cNvSpPr txBox="1"/>
          <p:nvPr/>
        </p:nvSpPr>
        <p:spPr>
          <a:xfrm>
            <a:off x="278505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Arquitetura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F399AB-F10D-071B-3B58-EC5DEEDC0751}"/>
              </a:ext>
            </a:extLst>
          </p:cNvPr>
          <p:cNvSpPr txBox="1"/>
          <p:nvPr/>
        </p:nvSpPr>
        <p:spPr>
          <a:xfrm>
            <a:off x="375516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Tratamento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AB84EA-CBD8-FA1A-04F8-61AD9487ACDC}"/>
              </a:ext>
            </a:extLst>
          </p:cNvPr>
          <p:cNvSpPr txBox="1"/>
          <p:nvPr/>
        </p:nvSpPr>
        <p:spPr>
          <a:xfrm>
            <a:off x="472527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Temporal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7A12FE-B707-FA91-C0F8-66A9101604BC}"/>
              </a:ext>
            </a:extLst>
          </p:cNvPr>
          <p:cNvSpPr txBox="1"/>
          <p:nvPr/>
        </p:nvSpPr>
        <p:spPr>
          <a:xfrm>
            <a:off x="569538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Geográfico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BAECA4-E26D-99CE-D9E0-67B2003C5735}"/>
              </a:ext>
            </a:extLst>
          </p:cNvPr>
          <p:cNvSpPr txBox="1"/>
          <p:nvPr/>
        </p:nvSpPr>
        <p:spPr>
          <a:xfrm>
            <a:off x="666550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População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5AAEFC-5FC9-DF98-760C-1E61E09F75A1}"/>
              </a:ext>
            </a:extLst>
          </p:cNvPr>
          <p:cNvSpPr txBox="1"/>
          <p:nvPr/>
        </p:nvSpPr>
        <p:spPr>
          <a:xfrm>
            <a:off x="763561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Economia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428434-66C6-B0FC-72FE-8FE53EB930D5}"/>
              </a:ext>
            </a:extLst>
          </p:cNvPr>
          <p:cNvSpPr txBox="1"/>
          <p:nvPr/>
        </p:nvSpPr>
        <p:spPr>
          <a:xfrm>
            <a:off x="860572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Sintomas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3F9F35-D5B0-E41D-C758-943BA7863E57}"/>
              </a:ext>
            </a:extLst>
          </p:cNvPr>
          <p:cNvSpPr txBox="1"/>
          <p:nvPr/>
        </p:nvSpPr>
        <p:spPr>
          <a:xfrm>
            <a:off x="957583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Conclusão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45BDDA-7CEF-34F5-E5DB-6819300CCCC5}"/>
              </a:ext>
            </a:extLst>
          </p:cNvPr>
          <p:cNvSpPr txBox="1"/>
          <p:nvPr/>
        </p:nvSpPr>
        <p:spPr>
          <a:xfrm>
            <a:off x="10545951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Plano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790B2C-404B-EF5F-5655-D5041A3045E9}"/>
              </a:ext>
            </a:extLst>
          </p:cNvPr>
          <p:cNvSpPr txBox="1"/>
          <p:nvPr/>
        </p:nvSpPr>
        <p:spPr>
          <a:xfrm>
            <a:off x="84482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21667"/>
                </a:solidFill>
              </a:rPr>
              <a:t>Problema</a:t>
            </a:r>
          </a:p>
        </p:txBody>
      </p:sp>
    </p:spTree>
    <p:extLst>
      <p:ext uri="{BB962C8B-B14F-4D97-AF65-F5344CB8AC3E}">
        <p14:creationId xmlns:p14="http://schemas.microsoft.com/office/powerpoint/2010/main" val="26779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59AFF-54EB-1041-A440-22912A96E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71536D-16FC-7273-3D86-F2DE2CF05D3E}"/>
              </a:ext>
            </a:extLst>
          </p:cNvPr>
          <p:cNvSpPr txBox="1"/>
          <p:nvPr/>
        </p:nvSpPr>
        <p:spPr>
          <a:xfrm>
            <a:off x="477724" y="280213"/>
            <a:ext cx="6271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OBJETIVOS DO PROJETO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A4012C-52EA-56B3-F1AC-970DCA50D347}"/>
              </a:ext>
            </a:extLst>
          </p:cNvPr>
          <p:cNvSpPr txBox="1"/>
          <p:nvPr/>
        </p:nvSpPr>
        <p:spPr>
          <a:xfrm>
            <a:off x="181494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21667"/>
                </a:solidFill>
              </a:rPr>
              <a:t>Objetivos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C68156-7C9B-E224-F4C0-5A1CE0B76652}"/>
              </a:ext>
            </a:extLst>
          </p:cNvPr>
          <p:cNvSpPr txBox="1"/>
          <p:nvPr/>
        </p:nvSpPr>
        <p:spPr>
          <a:xfrm>
            <a:off x="278505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Arquitetura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E8B4E9-D754-C96D-8B93-9D6E4EE6D14A}"/>
              </a:ext>
            </a:extLst>
          </p:cNvPr>
          <p:cNvSpPr txBox="1"/>
          <p:nvPr/>
        </p:nvSpPr>
        <p:spPr>
          <a:xfrm>
            <a:off x="375516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Tratamento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A2E016-47E5-74AC-847D-C482CEBE514D}"/>
              </a:ext>
            </a:extLst>
          </p:cNvPr>
          <p:cNvSpPr txBox="1"/>
          <p:nvPr/>
        </p:nvSpPr>
        <p:spPr>
          <a:xfrm>
            <a:off x="472527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Temporal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2C7FDA-B199-8C1D-2C47-881683F0A2C7}"/>
              </a:ext>
            </a:extLst>
          </p:cNvPr>
          <p:cNvSpPr txBox="1"/>
          <p:nvPr/>
        </p:nvSpPr>
        <p:spPr>
          <a:xfrm>
            <a:off x="569538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Geográfico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CAA281-3F81-542E-CF32-F4AC7AAF4227}"/>
              </a:ext>
            </a:extLst>
          </p:cNvPr>
          <p:cNvSpPr txBox="1"/>
          <p:nvPr/>
        </p:nvSpPr>
        <p:spPr>
          <a:xfrm>
            <a:off x="666550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População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9ADF29-32DE-ACE3-FB43-FFE60F35B9AD}"/>
              </a:ext>
            </a:extLst>
          </p:cNvPr>
          <p:cNvSpPr txBox="1"/>
          <p:nvPr/>
        </p:nvSpPr>
        <p:spPr>
          <a:xfrm>
            <a:off x="763561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Economia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6C5C01-DBCA-C5D8-C4E8-508C541915D7}"/>
              </a:ext>
            </a:extLst>
          </p:cNvPr>
          <p:cNvSpPr txBox="1"/>
          <p:nvPr/>
        </p:nvSpPr>
        <p:spPr>
          <a:xfrm>
            <a:off x="860572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Sintomas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EF02D4-F9DA-C7FF-A0E0-94B7201FAC3B}"/>
              </a:ext>
            </a:extLst>
          </p:cNvPr>
          <p:cNvSpPr txBox="1"/>
          <p:nvPr/>
        </p:nvSpPr>
        <p:spPr>
          <a:xfrm>
            <a:off x="957583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Conclusão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D1E84D-C12D-5373-9F03-CDFB59922A51}"/>
              </a:ext>
            </a:extLst>
          </p:cNvPr>
          <p:cNvSpPr txBox="1"/>
          <p:nvPr/>
        </p:nvSpPr>
        <p:spPr>
          <a:xfrm>
            <a:off x="10545951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Plano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6F283A-FF9A-A745-3279-8108E558F12E}"/>
              </a:ext>
            </a:extLst>
          </p:cNvPr>
          <p:cNvSpPr txBox="1"/>
          <p:nvPr/>
        </p:nvSpPr>
        <p:spPr>
          <a:xfrm>
            <a:off x="84482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Problema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DDEC79-BBAB-8F3B-06F0-ED9C24021327}"/>
              </a:ext>
            </a:extLst>
          </p:cNvPr>
          <p:cNvCxnSpPr>
            <a:cxnSpLocks/>
          </p:cNvCxnSpPr>
          <p:nvPr/>
        </p:nvCxnSpPr>
        <p:spPr>
          <a:xfrm>
            <a:off x="838200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32E74E3-4AF3-C86D-6618-C8C9942ED7F4}"/>
              </a:ext>
            </a:extLst>
          </p:cNvPr>
          <p:cNvCxnSpPr>
            <a:cxnSpLocks/>
          </p:cNvCxnSpPr>
          <p:nvPr/>
        </p:nvCxnSpPr>
        <p:spPr>
          <a:xfrm>
            <a:off x="1810119" y="6577786"/>
            <a:ext cx="833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FFA8909-4401-699A-3AE2-B68CD8BFBEDB}"/>
              </a:ext>
            </a:extLst>
          </p:cNvPr>
          <p:cNvCxnSpPr>
            <a:cxnSpLocks/>
          </p:cNvCxnSpPr>
          <p:nvPr/>
        </p:nvCxnSpPr>
        <p:spPr>
          <a:xfrm>
            <a:off x="2782038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96C6CEF-F11D-FD76-C2B5-6F7048F4DD00}"/>
              </a:ext>
            </a:extLst>
          </p:cNvPr>
          <p:cNvCxnSpPr>
            <a:cxnSpLocks/>
          </p:cNvCxnSpPr>
          <p:nvPr/>
        </p:nvCxnSpPr>
        <p:spPr>
          <a:xfrm>
            <a:off x="3753957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B3D0D1B-86EA-77FB-CD23-70B2F936D801}"/>
              </a:ext>
            </a:extLst>
          </p:cNvPr>
          <p:cNvCxnSpPr>
            <a:cxnSpLocks/>
          </p:cNvCxnSpPr>
          <p:nvPr/>
        </p:nvCxnSpPr>
        <p:spPr>
          <a:xfrm>
            <a:off x="472587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AD7418-C777-C1EC-4A2C-B844FBA9D7E4}"/>
              </a:ext>
            </a:extLst>
          </p:cNvPr>
          <p:cNvCxnSpPr>
            <a:cxnSpLocks/>
          </p:cNvCxnSpPr>
          <p:nvPr/>
        </p:nvCxnSpPr>
        <p:spPr>
          <a:xfrm>
            <a:off x="5697795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5A088C5-65D9-2420-7F03-34CD152E255E}"/>
              </a:ext>
            </a:extLst>
          </p:cNvPr>
          <p:cNvCxnSpPr>
            <a:cxnSpLocks/>
          </p:cNvCxnSpPr>
          <p:nvPr/>
        </p:nvCxnSpPr>
        <p:spPr>
          <a:xfrm>
            <a:off x="6669714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527374E-742D-0F03-8AA2-2065DA02E7E7}"/>
              </a:ext>
            </a:extLst>
          </p:cNvPr>
          <p:cNvCxnSpPr>
            <a:cxnSpLocks/>
          </p:cNvCxnSpPr>
          <p:nvPr/>
        </p:nvCxnSpPr>
        <p:spPr>
          <a:xfrm>
            <a:off x="7641633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40172BB-301D-774D-C88C-A8EB793FF562}"/>
              </a:ext>
            </a:extLst>
          </p:cNvPr>
          <p:cNvCxnSpPr>
            <a:cxnSpLocks/>
          </p:cNvCxnSpPr>
          <p:nvPr/>
        </p:nvCxnSpPr>
        <p:spPr>
          <a:xfrm>
            <a:off x="8613552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8EA5872-EF14-5499-3B1C-B518444C6D4C}"/>
              </a:ext>
            </a:extLst>
          </p:cNvPr>
          <p:cNvCxnSpPr>
            <a:cxnSpLocks/>
          </p:cNvCxnSpPr>
          <p:nvPr/>
        </p:nvCxnSpPr>
        <p:spPr>
          <a:xfrm>
            <a:off x="9585471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18A6C83-FEDC-5161-D1AB-E3923D6E6904}"/>
              </a:ext>
            </a:extLst>
          </p:cNvPr>
          <p:cNvCxnSpPr>
            <a:cxnSpLocks/>
          </p:cNvCxnSpPr>
          <p:nvPr/>
        </p:nvCxnSpPr>
        <p:spPr>
          <a:xfrm>
            <a:off x="1055738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06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4BAAA-C7ED-2ADB-D376-AAA07336A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1EC37C-44B7-DB0D-B7C3-CE501218A0E9}"/>
              </a:ext>
            </a:extLst>
          </p:cNvPr>
          <p:cNvSpPr txBox="1"/>
          <p:nvPr/>
        </p:nvSpPr>
        <p:spPr>
          <a:xfrm>
            <a:off x="477724" y="280213"/>
            <a:ext cx="6271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ARQUITETURA DE SOLUÇÃO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1B83A7E-348B-3D7C-4CFB-08DC5C5DFFF6}"/>
              </a:ext>
            </a:extLst>
          </p:cNvPr>
          <p:cNvSpPr txBox="1"/>
          <p:nvPr/>
        </p:nvSpPr>
        <p:spPr>
          <a:xfrm>
            <a:off x="181494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Objetivos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0926FF-3D4A-6518-6F3A-A099FD0D622F}"/>
              </a:ext>
            </a:extLst>
          </p:cNvPr>
          <p:cNvSpPr txBox="1"/>
          <p:nvPr/>
        </p:nvSpPr>
        <p:spPr>
          <a:xfrm>
            <a:off x="278505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21667"/>
                </a:solidFill>
              </a:rPr>
              <a:t>Arquitetura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B9D95D-5B54-F18D-976F-F483CBECDE10}"/>
              </a:ext>
            </a:extLst>
          </p:cNvPr>
          <p:cNvSpPr txBox="1"/>
          <p:nvPr/>
        </p:nvSpPr>
        <p:spPr>
          <a:xfrm>
            <a:off x="375516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Tratamento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E212EB6-ED97-1B3F-F70C-3C7784AEAF9B}"/>
              </a:ext>
            </a:extLst>
          </p:cNvPr>
          <p:cNvSpPr txBox="1"/>
          <p:nvPr/>
        </p:nvSpPr>
        <p:spPr>
          <a:xfrm>
            <a:off x="472527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Temporal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9571BFD-A717-45E5-4A9B-002507466D30}"/>
              </a:ext>
            </a:extLst>
          </p:cNvPr>
          <p:cNvSpPr txBox="1"/>
          <p:nvPr/>
        </p:nvSpPr>
        <p:spPr>
          <a:xfrm>
            <a:off x="569538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Geográfico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E605D24-C371-8CAB-18BC-2659D11F14DB}"/>
              </a:ext>
            </a:extLst>
          </p:cNvPr>
          <p:cNvSpPr txBox="1"/>
          <p:nvPr/>
        </p:nvSpPr>
        <p:spPr>
          <a:xfrm>
            <a:off x="666550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População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ABD8315-04FC-6EAD-8350-B2F05B0ADCAD}"/>
              </a:ext>
            </a:extLst>
          </p:cNvPr>
          <p:cNvSpPr txBox="1"/>
          <p:nvPr/>
        </p:nvSpPr>
        <p:spPr>
          <a:xfrm>
            <a:off x="763561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Economia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188793-394C-BBCD-7A90-771B2CA77FF2}"/>
              </a:ext>
            </a:extLst>
          </p:cNvPr>
          <p:cNvSpPr txBox="1"/>
          <p:nvPr/>
        </p:nvSpPr>
        <p:spPr>
          <a:xfrm>
            <a:off x="860572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Sintomas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C998DDD-342C-8974-6B15-D00F115A500A}"/>
              </a:ext>
            </a:extLst>
          </p:cNvPr>
          <p:cNvSpPr txBox="1"/>
          <p:nvPr/>
        </p:nvSpPr>
        <p:spPr>
          <a:xfrm>
            <a:off x="957583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Conclusão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F9A1F1D-AB41-F532-9948-FE08E391031C}"/>
              </a:ext>
            </a:extLst>
          </p:cNvPr>
          <p:cNvSpPr txBox="1"/>
          <p:nvPr/>
        </p:nvSpPr>
        <p:spPr>
          <a:xfrm>
            <a:off x="10545951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Plano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47AE0A0-4B89-C038-1A2E-993E414E1C47}"/>
              </a:ext>
            </a:extLst>
          </p:cNvPr>
          <p:cNvSpPr txBox="1"/>
          <p:nvPr/>
        </p:nvSpPr>
        <p:spPr>
          <a:xfrm>
            <a:off x="84482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Problema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E78920A-FD6C-88A4-651C-90443927889C}"/>
              </a:ext>
            </a:extLst>
          </p:cNvPr>
          <p:cNvCxnSpPr>
            <a:cxnSpLocks/>
          </p:cNvCxnSpPr>
          <p:nvPr/>
        </p:nvCxnSpPr>
        <p:spPr>
          <a:xfrm>
            <a:off x="838200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C7FC342-CB92-519F-EC64-1144A9CA9464}"/>
              </a:ext>
            </a:extLst>
          </p:cNvPr>
          <p:cNvCxnSpPr>
            <a:cxnSpLocks/>
          </p:cNvCxnSpPr>
          <p:nvPr/>
        </p:nvCxnSpPr>
        <p:spPr>
          <a:xfrm>
            <a:off x="1810119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3D6AA0-1E5C-0B85-A82F-E251941487DC}"/>
              </a:ext>
            </a:extLst>
          </p:cNvPr>
          <p:cNvCxnSpPr>
            <a:cxnSpLocks/>
          </p:cNvCxnSpPr>
          <p:nvPr/>
        </p:nvCxnSpPr>
        <p:spPr>
          <a:xfrm>
            <a:off x="2782038" y="6577786"/>
            <a:ext cx="833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4274730-C7F1-1E4C-CB6C-DD265A3F914D}"/>
              </a:ext>
            </a:extLst>
          </p:cNvPr>
          <p:cNvCxnSpPr>
            <a:cxnSpLocks/>
          </p:cNvCxnSpPr>
          <p:nvPr/>
        </p:nvCxnSpPr>
        <p:spPr>
          <a:xfrm>
            <a:off x="3753957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4E04193-5E2E-8080-6EF6-ECBE46841C2A}"/>
              </a:ext>
            </a:extLst>
          </p:cNvPr>
          <p:cNvCxnSpPr>
            <a:cxnSpLocks/>
          </p:cNvCxnSpPr>
          <p:nvPr/>
        </p:nvCxnSpPr>
        <p:spPr>
          <a:xfrm>
            <a:off x="472587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4AAEDB4-C9B0-5E13-C0A5-B781FE1C6EF8}"/>
              </a:ext>
            </a:extLst>
          </p:cNvPr>
          <p:cNvCxnSpPr>
            <a:cxnSpLocks/>
          </p:cNvCxnSpPr>
          <p:nvPr/>
        </p:nvCxnSpPr>
        <p:spPr>
          <a:xfrm>
            <a:off x="5697795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37F9EA6-931C-8719-27CA-EA88F1190A57}"/>
              </a:ext>
            </a:extLst>
          </p:cNvPr>
          <p:cNvCxnSpPr>
            <a:cxnSpLocks/>
          </p:cNvCxnSpPr>
          <p:nvPr/>
        </p:nvCxnSpPr>
        <p:spPr>
          <a:xfrm>
            <a:off x="6669714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51A0DA2-518C-6169-8839-6CB78BBFB7DB}"/>
              </a:ext>
            </a:extLst>
          </p:cNvPr>
          <p:cNvCxnSpPr>
            <a:cxnSpLocks/>
          </p:cNvCxnSpPr>
          <p:nvPr/>
        </p:nvCxnSpPr>
        <p:spPr>
          <a:xfrm>
            <a:off x="7641633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D289BBD-3BF5-3ED3-169A-AAD05B0AE406}"/>
              </a:ext>
            </a:extLst>
          </p:cNvPr>
          <p:cNvCxnSpPr>
            <a:cxnSpLocks/>
          </p:cNvCxnSpPr>
          <p:nvPr/>
        </p:nvCxnSpPr>
        <p:spPr>
          <a:xfrm>
            <a:off x="8613552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CE6E1F5-EE9E-C163-36C8-B098310016EF}"/>
              </a:ext>
            </a:extLst>
          </p:cNvPr>
          <p:cNvCxnSpPr>
            <a:cxnSpLocks/>
          </p:cNvCxnSpPr>
          <p:nvPr/>
        </p:nvCxnSpPr>
        <p:spPr>
          <a:xfrm>
            <a:off x="9585471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CC632C2-C17A-0CF7-50C9-CBF9EABA74EB}"/>
              </a:ext>
            </a:extLst>
          </p:cNvPr>
          <p:cNvCxnSpPr>
            <a:cxnSpLocks/>
          </p:cNvCxnSpPr>
          <p:nvPr/>
        </p:nvCxnSpPr>
        <p:spPr>
          <a:xfrm>
            <a:off x="1055738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51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FFFF7-E8D5-353A-0116-0F2378E29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7249D1-E6D1-8E3B-7E08-F919002F2CEE}"/>
              </a:ext>
            </a:extLst>
          </p:cNvPr>
          <p:cNvSpPr txBox="1"/>
          <p:nvPr/>
        </p:nvSpPr>
        <p:spPr>
          <a:xfrm>
            <a:off x="477724" y="280213"/>
            <a:ext cx="8371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FILTRAGEM E TRATAMENTO DOS DADOS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BABF90E-E767-57E2-4CE8-4E5D05E728AA}"/>
              </a:ext>
            </a:extLst>
          </p:cNvPr>
          <p:cNvSpPr txBox="1"/>
          <p:nvPr/>
        </p:nvSpPr>
        <p:spPr>
          <a:xfrm>
            <a:off x="181494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Objetivos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DD27F0-C6A0-446E-D2A7-3526C792E260}"/>
              </a:ext>
            </a:extLst>
          </p:cNvPr>
          <p:cNvSpPr txBox="1"/>
          <p:nvPr/>
        </p:nvSpPr>
        <p:spPr>
          <a:xfrm>
            <a:off x="278505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Arquitetura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D62095-9482-B7D3-0E15-5E084502333B}"/>
              </a:ext>
            </a:extLst>
          </p:cNvPr>
          <p:cNvSpPr txBox="1"/>
          <p:nvPr/>
        </p:nvSpPr>
        <p:spPr>
          <a:xfrm>
            <a:off x="375516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21667"/>
                </a:solidFill>
              </a:rPr>
              <a:t>Tratamento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18C1C1-7EBA-2866-E982-1C32056C59CA}"/>
              </a:ext>
            </a:extLst>
          </p:cNvPr>
          <p:cNvSpPr txBox="1"/>
          <p:nvPr/>
        </p:nvSpPr>
        <p:spPr>
          <a:xfrm>
            <a:off x="472527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Temporal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E0588B-9EDA-FA97-30F0-D2B9C0602787}"/>
              </a:ext>
            </a:extLst>
          </p:cNvPr>
          <p:cNvSpPr txBox="1"/>
          <p:nvPr/>
        </p:nvSpPr>
        <p:spPr>
          <a:xfrm>
            <a:off x="569538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Geográfico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3DD3EEC-1FD6-E6C9-8045-ED228EFEB3AC}"/>
              </a:ext>
            </a:extLst>
          </p:cNvPr>
          <p:cNvSpPr txBox="1"/>
          <p:nvPr/>
        </p:nvSpPr>
        <p:spPr>
          <a:xfrm>
            <a:off x="666550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População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B5202F-ABBD-946E-5A57-354F93BB1394}"/>
              </a:ext>
            </a:extLst>
          </p:cNvPr>
          <p:cNvSpPr txBox="1"/>
          <p:nvPr/>
        </p:nvSpPr>
        <p:spPr>
          <a:xfrm>
            <a:off x="763561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Economia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FB519A-D2E3-2049-FC40-E0BC7E20DDB9}"/>
              </a:ext>
            </a:extLst>
          </p:cNvPr>
          <p:cNvSpPr txBox="1"/>
          <p:nvPr/>
        </p:nvSpPr>
        <p:spPr>
          <a:xfrm>
            <a:off x="860572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Sintomas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1FAA3F-4C87-3828-A452-6E8B26395027}"/>
              </a:ext>
            </a:extLst>
          </p:cNvPr>
          <p:cNvSpPr txBox="1"/>
          <p:nvPr/>
        </p:nvSpPr>
        <p:spPr>
          <a:xfrm>
            <a:off x="957583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Conclusão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DDDC91-A081-988E-FB3F-350B65460DE0}"/>
              </a:ext>
            </a:extLst>
          </p:cNvPr>
          <p:cNvSpPr txBox="1"/>
          <p:nvPr/>
        </p:nvSpPr>
        <p:spPr>
          <a:xfrm>
            <a:off x="10545951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Plano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A998BD1-290E-78CC-9729-163D7F42BBA6}"/>
              </a:ext>
            </a:extLst>
          </p:cNvPr>
          <p:cNvSpPr txBox="1"/>
          <p:nvPr/>
        </p:nvSpPr>
        <p:spPr>
          <a:xfrm>
            <a:off x="84482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Problema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1A88EB4-2FD8-D9A9-E1B7-FE759CF20458}"/>
              </a:ext>
            </a:extLst>
          </p:cNvPr>
          <p:cNvCxnSpPr>
            <a:cxnSpLocks/>
          </p:cNvCxnSpPr>
          <p:nvPr/>
        </p:nvCxnSpPr>
        <p:spPr>
          <a:xfrm>
            <a:off x="838200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F8B1DFE-95F2-2F66-DE2F-0F451A54F618}"/>
              </a:ext>
            </a:extLst>
          </p:cNvPr>
          <p:cNvCxnSpPr>
            <a:cxnSpLocks/>
          </p:cNvCxnSpPr>
          <p:nvPr/>
        </p:nvCxnSpPr>
        <p:spPr>
          <a:xfrm>
            <a:off x="1810119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AEDCB0D-C8C0-B0C5-6013-9E09A5846C66}"/>
              </a:ext>
            </a:extLst>
          </p:cNvPr>
          <p:cNvCxnSpPr>
            <a:cxnSpLocks/>
          </p:cNvCxnSpPr>
          <p:nvPr/>
        </p:nvCxnSpPr>
        <p:spPr>
          <a:xfrm>
            <a:off x="2782038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6E2D6DD-A786-0DC3-5007-19FA57811FB5}"/>
              </a:ext>
            </a:extLst>
          </p:cNvPr>
          <p:cNvCxnSpPr>
            <a:cxnSpLocks/>
          </p:cNvCxnSpPr>
          <p:nvPr/>
        </p:nvCxnSpPr>
        <p:spPr>
          <a:xfrm>
            <a:off x="3753957" y="6577786"/>
            <a:ext cx="833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794805B-EAE8-2338-9A2B-F4F9FA4ED6BD}"/>
              </a:ext>
            </a:extLst>
          </p:cNvPr>
          <p:cNvCxnSpPr>
            <a:cxnSpLocks/>
          </p:cNvCxnSpPr>
          <p:nvPr/>
        </p:nvCxnSpPr>
        <p:spPr>
          <a:xfrm>
            <a:off x="472587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824088-A0DD-27BF-1482-57EE961DC0B4}"/>
              </a:ext>
            </a:extLst>
          </p:cNvPr>
          <p:cNvCxnSpPr>
            <a:cxnSpLocks/>
          </p:cNvCxnSpPr>
          <p:nvPr/>
        </p:nvCxnSpPr>
        <p:spPr>
          <a:xfrm>
            <a:off x="5697795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12B0A37-CE48-5855-ECA9-4D432FCB6230}"/>
              </a:ext>
            </a:extLst>
          </p:cNvPr>
          <p:cNvCxnSpPr>
            <a:cxnSpLocks/>
          </p:cNvCxnSpPr>
          <p:nvPr/>
        </p:nvCxnSpPr>
        <p:spPr>
          <a:xfrm>
            <a:off x="6669714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66D7123-55AD-5EB1-905A-9B9A49ACFC05}"/>
              </a:ext>
            </a:extLst>
          </p:cNvPr>
          <p:cNvCxnSpPr>
            <a:cxnSpLocks/>
          </p:cNvCxnSpPr>
          <p:nvPr/>
        </p:nvCxnSpPr>
        <p:spPr>
          <a:xfrm>
            <a:off x="7641633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DE9428A-0860-F25B-A5D7-09FC696C3F36}"/>
              </a:ext>
            </a:extLst>
          </p:cNvPr>
          <p:cNvCxnSpPr>
            <a:cxnSpLocks/>
          </p:cNvCxnSpPr>
          <p:nvPr/>
        </p:nvCxnSpPr>
        <p:spPr>
          <a:xfrm>
            <a:off x="8613552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1D8C1E8-9DBD-40E2-063C-BD9DE18AEDA9}"/>
              </a:ext>
            </a:extLst>
          </p:cNvPr>
          <p:cNvCxnSpPr>
            <a:cxnSpLocks/>
          </p:cNvCxnSpPr>
          <p:nvPr/>
        </p:nvCxnSpPr>
        <p:spPr>
          <a:xfrm>
            <a:off x="9585471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D60AC13-409B-4BEC-DEB5-D6740DEA44BC}"/>
              </a:ext>
            </a:extLst>
          </p:cNvPr>
          <p:cNvCxnSpPr>
            <a:cxnSpLocks/>
          </p:cNvCxnSpPr>
          <p:nvPr/>
        </p:nvCxnSpPr>
        <p:spPr>
          <a:xfrm>
            <a:off x="1055738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34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4F9D1-2D4E-7BD3-C3AF-80192F015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72AE7A-F764-B2F1-0E49-681EBD449383}"/>
              </a:ext>
            </a:extLst>
          </p:cNvPr>
          <p:cNvSpPr txBox="1"/>
          <p:nvPr/>
        </p:nvSpPr>
        <p:spPr>
          <a:xfrm>
            <a:off x="477724" y="280213"/>
            <a:ext cx="41901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ANÁLISE DE DADOS</a:t>
            </a:r>
          </a:p>
          <a:p>
            <a:r>
              <a:rPr lang="pt-BR" sz="2000" dirty="0">
                <a:solidFill>
                  <a:srgbClr val="F2166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TEMPORAL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2DB3A1E-8AC8-012C-E67F-0F91253C11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7763624"/>
              </p:ext>
            </p:extLst>
          </p:nvPr>
        </p:nvGraphicFramePr>
        <p:xfrm>
          <a:off x="535469" y="2269738"/>
          <a:ext cx="4190140" cy="957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71AA71F-519B-A509-C5F9-D81D9BE51393}"/>
              </a:ext>
            </a:extLst>
          </p:cNvPr>
          <p:cNvSpPr txBox="1"/>
          <p:nvPr/>
        </p:nvSpPr>
        <p:spPr>
          <a:xfrm>
            <a:off x="477723" y="1569245"/>
            <a:ext cx="687121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AMOSTRA DA PESQUISA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4DBAE8-22D6-6FFE-B908-275B01786B0C}"/>
              </a:ext>
            </a:extLst>
          </p:cNvPr>
          <p:cNvSpPr txBox="1"/>
          <p:nvPr/>
        </p:nvSpPr>
        <p:spPr>
          <a:xfrm>
            <a:off x="1486749" y="1957565"/>
            <a:ext cx="2172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1.157.984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110E3C-A291-2D22-152C-CE0882AC8E2A}"/>
              </a:ext>
            </a:extLst>
          </p:cNvPr>
          <p:cNvSpPr txBox="1"/>
          <p:nvPr/>
        </p:nvSpPr>
        <p:spPr>
          <a:xfrm>
            <a:off x="1395837" y="3184331"/>
            <a:ext cx="235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FEZ EXAME</a:t>
            </a: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672399E6-C24C-AE43-9FDA-BF853B9315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4764246"/>
              </p:ext>
            </p:extLst>
          </p:nvPr>
        </p:nvGraphicFramePr>
        <p:xfrm>
          <a:off x="657594" y="3245822"/>
          <a:ext cx="3830400" cy="10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4C00AC80-03EE-FBF6-021C-BC4FA1D57ECE}"/>
              </a:ext>
            </a:extLst>
          </p:cNvPr>
          <p:cNvSpPr txBox="1"/>
          <p:nvPr/>
        </p:nvSpPr>
        <p:spPr>
          <a:xfrm>
            <a:off x="1395837" y="4270060"/>
            <a:ext cx="235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POSITIVO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009BCA-D580-4B58-E34C-FE9D525C5C5A}"/>
              </a:ext>
            </a:extLst>
          </p:cNvPr>
          <p:cNvSpPr txBox="1"/>
          <p:nvPr/>
        </p:nvSpPr>
        <p:spPr>
          <a:xfrm>
            <a:off x="657594" y="5637810"/>
            <a:ext cx="66913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dirty="0"/>
              <a:t>A quantidade de pessoas testadas praticamente dobrou, passando de cerca de </a:t>
            </a:r>
            <a:r>
              <a:rPr lang="pt-BR" sz="1000" b="1" dirty="0"/>
              <a:t>23 mil em julho</a:t>
            </a:r>
            <a:r>
              <a:rPr lang="pt-BR" sz="1000" dirty="0"/>
              <a:t> para mais de </a:t>
            </a:r>
            <a:r>
              <a:rPr lang="pt-BR" sz="1000" b="1" dirty="0"/>
              <a:t>39 mil em setembro</a:t>
            </a:r>
            <a:r>
              <a:rPr lang="pt-BR" sz="1000" dirty="0"/>
              <a:t>, acompanhada de uma alta consistente nos diagnósticos positivos, o que indica uma </a:t>
            </a:r>
            <a:r>
              <a:rPr lang="pt-BR" sz="1000" b="1" dirty="0"/>
              <a:t>expansão da transmissão comunitária</a:t>
            </a:r>
            <a:r>
              <a:rPr lang="pt-BR" sz="1000" dirty="0"/>
              <a:t>. A taxa de positividade manteve-se elevada durante todo o trimestre, acima de 55%, o que sugere subnotificação e testagem ainda restrita a casos suspeitos. Apesar desse cenário preocupante, mais de </a:t>
            </a:r>
            <a:r>
              <a:rPr lang="pt-BR" sz="1000" b="1" dirty="0"/>
              <a:t>40% dos entrevistados afirmaram ter trabalhado na semana anterior</a:t>
            </a:r>
            <a:r>
              <a:rPr lang="pt-BR" sz="1000" dirty="0"/>
              <a:t> </a:t>
            </a:r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FC050396-E730-36EB-AD7E-089517DF2F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3117142"/>
              </p:ext>
            </p:extLst>
          </p:nvPr>
        </p:nvGraphicFramePr>
        <p:xfrm>
          <a:off x="4819444" y="2092667"/>
          <a:ext cx="2547884" cy="3449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53DFBE18-42FF-CA70-5933-05E72AEBC0A3}"/>
              </a:ext>
            </a:extLst>
          </p:cNvPr>
          <p:cNvSpPr txBox="1"/>
          <p:nvPr/>
        </p:nvSpPr>
        <p:spPr>
          <a:xfrm>
            <a:off x="5324796" y="2019000"/>
            <a:ext cx="1994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TRABALHOU NA ÚLTIMA SEMANA?</a:t>
            </a:r>
          </a:p>
        </p:txBody>
      </p:sp>
      <p:pic>
        <p:nvPicPr>
          <p:cNvPr id="1026" name="Picture 2" descr="calendar Vector Icons free download in SVG, PNG Format">
            <a:extLst>
              <a:ext uri="{FF2B5EF4-FFF2-40B4-BE49-F238E27FC236}">
                <a16:creationId xmlns:a16="http://schemas.microsoft.com/office/drawing/2014/main" id="{8D9123AB-6DC1-0BB0-16E6-31EF293F9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426" y="261857"/>
            <a:ext cx="740488" cy="74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762572B-3464-5DCB-8ADE-5C07C3C910F6}"/>
              </a:ext>
            </a:extLst>
          </p:cNvPr>
          <p:cNvSpPr txBox="1"/>
          <p:nvPr/>
        </p:nvSpPr>
        <p:spPr>
          <a:xfrm>
            <a:off x="181494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Objetivos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8521FB4-E71E-53B9-86C6-14B1734BDCA9}"/>
              </a:ext>
            </a:extLst>
          </p:cNvPr>
          <p:cNvSpPr txBox="1"/>
          <p:nvPr/>
        </p:nvSpPr>
        <p:spPr>
          <a:xfrm>
            <a:off x="278505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Arquitetura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E46548-1E5F-86AE-16EF-191EC0663DD4}"/>
              </a:ext>
            </a:extLst>
          </p:cNvPr>
          <p:cNvSpPr txBox="1"/>
          <p:nvPr/>
        </p:nvSpPr>
        <p:spPr>
          <a:xfrm>
            <a:off x="375516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Tratamento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87D861-81C1-FEA2-BE1A-D5C3B7CD6BB6}"/>
              </a:ext>
            </a:extLst>
          </p:cNvPr>
          <p:cNvSpPr txBox="1"/>
          <p:nvPr/>
        </p:nvSpPr>
        <p:spPr>
          <a:xfrm>
            <a:off x="472527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21667"/>
                </a:solidFill>
              </a:rPr>
              <a:t>Temporal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7DE7EE-5927-37C8-ED3E-24D02DFF499A}"/>
              </a:ext>
            </a:extLst>
          </p:cNvPr>
          <p:cNvSpPr txBox="1"/>
          <p:nvPr/>
        </p:nvSpPr>
        <p:spPr>
          <a:xfrm>
            <a:off x="569538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Geográfico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7F34E9-DF5A-C4F1-1895-D4CCC6981415}"/>
              </a:ext>
            </a:extLst>
          </p:cNvPr>
          <p:cNvSpPr txBox="1"/>
          <p:nvPr/>
        </p:nvSpPr>
        <p:spPr>
          <a:xfrm>
            <a:off x="666550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População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16F285-3A59-D4B6-6627-FE0E78415141}"/>
              </a:ext>
            </a:extLst>
          </p:cNvPr>
          <p:cNvSpPr txBox="1"/>
          <p:nvPr/>
        </p:nvSpPr>
        <p:spPr>
          <a:xfrm>
            <a:off x="763561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Economia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79C682-5A99-4C7D-5EBD-6C0D6ECCF745}"/>
              </a:ext>
            </a:extLst>
          </p:cNvPr>
          <p:cNvSpPr txBox="1"/>
          <p:nvPr/>
        </p:nvSpPr>
        <p:spPr>
          <a:xfrm>
            <a:off x="860572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Sintomas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BC3CA83-2F60-3971-0389-ABA5844B3328}"/>
              </a:ext>
            </a:extLst>
          </p:cNvPr>
          <p:cNvSpPr txBox="1"/>
          <p:nvPr/>
        </p:nvSpPr>
        <p:spPr>
          <a:xfrm>
            <a:off x="957583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Conclusão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64A93D-8F21-6662-91B9-683A4E016044}"/>
              </a:ext>
            </a:extLst>
          </p:cNvPr>
          <p:cNvSpPr txBox="1"/>
          <p:nvPr/>
        </p:nvSpPr>
        <p:spPr>
          <a:xfrm>
            <a:off x="10545951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Plano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F42F47-3A98-0C02-F1AD-6F8F80F9512E}"/>
              </a:ext>
            </a:extLst>
          </p:cNvPr>
          <p:cNvSpPr txBox="1"/>
          <p:nvPr/>
        </p:nvSpPr>
        <p:spPr>
          <a:xfrm>
            <a:off x="84482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Problema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1801269-33A3-4FFE-FE39-BC774EC66B76}"/>
              </a:ext>
            </a:extLst>
          </p:cNvPr>
          <p:cNvCxnSpPr>
            <a:cxnSpLocks/>
          </p:cNvCxnSpPr>
          <p:nvPr/>
        </p:nvCxnSpPr>
        <p:spPr>
          <a:xfrm>
            <a:off x="838200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94163A2-F4AE-4737-1B7A-814401227303}"/>
              </a:ext>
            </a:extLst>
          </p:cNvPr>
          <p:cNvCxnSpPr>
            <a:cxnSpLocks/>
          </p:cNvCxnSpPr>
          <p:nvPr/>
        </p:nvCxnSpPr>
        <p:spPr>
          <a:xfrm>
            <a:off x="1810119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EEB98F7-B26D-10D6-9364-F6A951AEF349}"/>
              </a:ext>
            </a:extLst>
          </p:cNvPr>
          <p:cNvCxnSpPr>
            <a:cxnSpLocks/>
          </p:cNvCxnSpPr>
          <p:nvPr/>
        </p:nvCxnSpPr>
        <p:spPr>
          <a:xfrm>
            <a:off x="2782038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C21AC1C-6EB0-4100-80D2-AEE428FDC1EF}"/>
              </a:ext>
            </a:extLst>
          </p:cNvPr>
          <p:cNvCxnSpPr>
            <a:cxnSpLocks/>
          </p:cNvCxnSpPr>
          <p:nvPr/>
        </p:nvCxnSpPr>
        <p:spPr>
          <a:xfrm>
            <a:off x="3753957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34E3FD2-2BF0-6DE3-E43D-D5D24269C0EC}"/>
              </a:ext>
            </a:extLst>
          </p:cNvPr>
          <p:cNvCxnSpPr>
            <a:cxnSpLocks/>
          </p:cNvCxnSpPr>
          <p:nvPr/>
        </p:nvCxnSpPr>
        <p:spPr>
          <a:xfrm>
            <a:off x="4725876" y="6577786"/>
            <a:ext cx="833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7082E2D-A2E7-E7D6-5CBB-30089AC1B75B}"/>
              </a:ext>
            </a:extLst>
          </p:cNvPr>
          <p:cNvCxnSpPr>
            <a:cxnSpLocks/>
          </p:cNvCxnSpPr>
          <p:nvPr/>
        </p:nvCxnSpPr>
        <p:spPr>
          <a:xfrm>
            <a:off x="5697795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DD5B24-C2A9-53E5-B14F-84DBF2C90E27}"/>
              </a:ext>
            </a:extLst>
          </p:cNvPr>
          <p:cNvCxnSpPr>
            <a:cxnSpLocks/>
          </p:cNvCxnSpPr>
          <p:nvPr/>
        </p:nvCxnSpPr>
        <p:spPr>
          <a:xfrm>
            <a:off x="6669714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3ABECACE-FFD7-29B0-3439-2680B36289E4}"/>
              </a:ext>
            </a:extLst>
          </p:cNvPr>
          <p:cNvCxnSpPr>
            <a:cxnSpLocks/>
          </p:cNvCxnSpPr>
          <p:nvPr/>
        </p:nvCxnSpPr>
        <p:spPr>
          <a:xfrm>
            <a:off x="7641633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FE7D1EC5-F970-FF4E-9C2E-3321CDB06338}"/>
              </a:ext>
            </a:extLst>
          </p:cNvPr>
          <p:cNvCxnSpPr>
            <a:cxnSpLocks/>
          </p:cNvCxnSpPr>
          <p:nvPr/>
        </p:nvCxnSpPr>
        <p:spPr>
          <a:xfrm>
            <a:off x="8613552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E273B5B2-CD95-FE00-3B10-01DC90E58CBA}"/>
              </a:ext>
            </a:extLst>
          </p:cNvPr>
          <p:cNvCxnSpPr>
            <a:cxnSpLocks/>
          </p:cNvCxnSpPr>
          <p:nvPr/>
        </p:nvCxnSpPr>
        <p:spPr>
          <a:xfrm>
            <a:off x="9585471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5E5B841E-5939-1DC3-002E-12C5316FF7A8}"/>
              </a:ext>
            </a:extLst>
          </p:cNvPr>
          <p:cNvCxnSpPr>
            <a:cxnSpLocks/>
          </p:cNvCxnSpPr>
          <p:nvPr/>
        </p:nvCxnSpPr>
        <p:spPr>
          <a:xfrm>
            <a:off x="1055738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5A6DD280-A3A1-A001-A2E5-1CE8AB31BDB0}"/>
              </a:ext>
            </a:extLst>
          </p:cNvPr>
          <p:cNvGrpSpPr/>
          <p:nvPr/>
        </p:nvGrpSpPr>
        <p:grpSpPr>
          <a:xfrm>
            <a:off x="9520439" y="1418876"/>
            <a:ext cx="2221378" cy="1630987"/>
            <a:chOff x="9520439" y="1418876"/>
            <a:chExt cx="2221378" cy="163098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B08BD0D-6479-7A49-FBA0-33EC819BB0E6}"/>
                </a:ext>
              </a:extLst>
            </p:cNvPr>
            <p:cNvSpPr txBox="1"/>
            <p:nvPr/>
          </p:nvSpPr>
          <p:spPr>
            <a:xfrm>
              <a:off x="9520439" y="1418876"/>
              <a:ext cx="2221378" cy="321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1100" b="1" dirty="0"/>
                <a:t>JULHO/2020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0D64A26-0724-B11F-7720-96E3F0927C98}"/>
                </a:ext>
              </a:extLst>
            </p:cNvPr>
            <p:cNvSpPr txBox="1"/>
            <p:nvPr/>
          </p:nvSpPr>
          <p:spPr>
            <a:xfrm>
              <a:off x="9520439" y="1726424"/>
              <a:ext cx="222137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00" dirty="0"/>
                <a:t>Em julho, dos 384.166 entrevistados, 23.673 realizaram testes para COVID-19, com 13.467 resultados positivos — uma taxa de positividade de aproximadamente </a:t>
              </a:r>
              <a:r>
                <a:rPr lang="pt-BR" sz="1000" b="1" dirty="0"/>
                <a:t>56,9%</a:t>
              </a:r>
              <a:r>
                <a:rPr lang="pt-BR" sz="1000" dirty="0"/>
                <a:t> entre os testados. Foi o mês em que houve menos testes em relação aos seguintes.</a:t>
              </a:r>
            </a:p>
          </p:txBody>
        </p:sp>
      </p:grpSp>
      <p:graphicFrame>
        <p:nvGraphicFramePr>
          <p:cNvPr id="1031" name="Chart 1030">
            <a:extLst>
              <a:ext uri="{FF2B5EF4-FFF2-40B4-BE49-F238E27FC236}">
                <a16:creationId xmlns:a16="http://schemas.microsoft.com/office/drawing/2014/main" id="{D89D348F-9713-91FA-4A37-8142C3ED18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5950021"/>
              </p:ext>
            </p:extLst>
          </p:nvPr>
        </p:nvGraphicFramePr>
        <p:xfrm>
          <a:off x="7934236" y="1561592"/>
          <a:ext cx="1641600" cy="1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52289FE0-23DF-CF45-359E-962B0A4B3E11}"/>
              </a:ext>
            </a:extLst>
          </p:cNvPr>
          <p:cNvGrpSpPr/>
          <p:nvPr/>
        </p:nvGrpSpPr>
        <p:grpSpPr>
          <a:xfrm>
            <a:off x="9520439" y="4595117"/>
            <a:ext cx="2221378" cy="1784876"/>
            <a:chOff x="9520439" y="1418876"/>
            <a:chExt cx="2221378" cy="1784876"/>
          </a:xfrm>
        </p:grpSpPr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E9B0E609-21AF-8199-0E4A-EF681AF3B5D9}"/>
                </a:ext>
              </a:extLst>
            </p:cNvPr>
            <p:cNvSpPr txBox="1"/>
            <p:nvPr/>
          </p:nvSpPr>
          <p:spPr>
            <a:xfrm>
              <a:off x="9520439" y="1418876"/>
              <a:ext cx="2221378" cy="321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1100" b="1" dirty="0"/>
                <a:t>SETEMBRO/2020</a:t>
              </a:r>
            </a:p>
          </p:txBody>
        </p:sp>
        <p:sp>
          <p:nvSpPr>
            <p:cNvPr id="1042" name="TextBox 1041">
              <a:extLst>
                <a:ext uri="{FF2B5EF4-FFF2-40B4-BE49-F238E27FC236}">
                  <a16:creationId xmlns:a16="http://schemas.microsoft.com/office/drawing/2014/main" id="{675D8F62-A600-EAE1-6577-85D3C02F4D53}"/>
                </a:ext>
              </a:extLst>
            </p:cNvPr>
            <p:cNvSpPr txBox="1"/>
            <p:nvPr/>
          </p:nvSpPr>
          <p:spPr>
            <a:xfrm>
              <a:off x="9520439" y="1726424"/>
              <a:ext cx="222137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00" dirty="0"/>
                <a:t>Setembro apresentou o maior número de testes realizados no trimestre (</a:t>
              </a:r>
              <a:r>
                <a:rPr lang="pt-BR" sz="1000" b="1" dirty="0"/>
                <a:t>39.132</a:t>
              </a:r>
              <a:r>
                <a:rPr lang="pt-BR" sz="1000" dirty="0"/>
                <a:t>) e o maior número absoluto de casos positivos (</a:t>
              </a:r>
              <a:r>
                <a:rPr lang="pt-BR" sz="1000" b="1" dirty="0"/>
                <a:t>21.957</a:t>
              </a:r>
              <a:r>
                <a:rPr lang="pt-BR" sz="1000" dirty="0"/>
                <a:t>), mantendo a taxa de positividade acima de </a:t>
              </a:r>
              <a:r>
                <a:rPr lang="pt-BR" sz="1000" b="1" dirty="0"/>
                <a:t>56%</a:t>
              </a:r>
              <a:r>
                <a:rPr lang="pt-BR" sz="1000" dirty="0"/>
                <a:t>. Apesar disso, a proporção de pessoas que trabalharam na semana anterior se manteve estável, com </a:t>
              </a:r>
              <a:r>
                <a:rPr lang="pt-BR" sz="1000" b="1" dirty="0"/>
                <a:t>43,5%</a:t>
              </a:r>
              <a:r>
                <a:rPr lang="pt-BR" sz="1000" dirty="0"/>
                <a:t>.</a:t>
              </a:r>
            </a:p>
          </p:txBody>
        </p:sp>
      </p:grp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381CC154-8F22-9EE0-40CD-70D95DCC9763}"/>
              </a:ext>
            </a:extLst>
          </p:cNvPr>
          <p:cNvGrpSpPr/>
          <p:nvPr/>
        </p:nvGrpSpPr>
        <p:grpSpPr>
          <a:xfrm>
            <a:off x="9520439" y="3006997"/>
            <a:ext cx="2221378" cy="1630987"/>
            <a:chOff x="9520439" y="1418876"/>
            <a:chExt cx="2221378" cy="1630987"/>
          </a:xfrm>
        </p:grpSpPr>
        <p:sp>
          <p:nvSpPr>
            <p:cNvPr id="1046" name="TextBox 1045">
              <a:extLst>
                <a:ext uri="{FF2B5EF4-FFF2-40B4-BE49-F238E27FC236}">
                  <a16:creationId xmlns:a16="http://schemas.microsoft.com/office/drawing/2014/main" id="{432E77DD-A6EE-3A4E-44FC-AA28E9C56011}"/>
                </a:ext>
              </a:extLst>
            </p:cNvPr>
            <p:cNvSpPr txBox="1"/>
            <p:nvPr/>
          </p:nvSpPr>
          <p:spPr>
            <a:xfrm>
              <a:off x="9520439" y="1418876"/>
              <a:ext cx="2221378" cy="321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1100" b="1" dirty="0"/>
                <a:t>AGOSTO/2020</a:t>
              </a:r>
            </a:p>
          </p:txBody>
        </p:sp>
        <p:sp>
          <p:nvSpPr>
            <p:cNvPr id="1047" name="TextBox 1046">
              <a:extLst>
                <a:ext uri="{FF2B5EF4-FFF2-40B4-BE49-F238E27FC236}">
                  <a16:creationId xmlns:a16="http://schemas.microsoft.com/office/drawing/2014/main" id="{3CE5C009-2F10-0612-E655-A98A23351DB1}"/>
                </a:ext>
              </a:extLst>
            </p:cNvPr>
            <p:cNvSpPr txBox="1"/>
            <p:nvPr/>
          </p:nvSpPr>
          <p:spPr>
            <a:xfrm>
              <a:off x="9520439" y="1726424"/>
              <a:ext cx="222137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00" dirty="0"/>
                <a:t>Houve um aumento na testagem em agosto, com </a:t>
              </a:r>
              <a:r>
                <a:rPr lang="pt-BR" sz="1000" b="1" dirty="0"/>
                <a:t>31.712 exames realizados</a:t>
              </a:r>
              <a:r>
                <a:rPr lang="pt-BR" sz="1000" dirty="0"/>
                <a:t>, o que representa um crescimento de mais de 34% em relação a julho. A quantidade de casos positivos também subiu para </a:t>
              </a:r>
              <a:r>
                <a:rPr lang="pt-BR" sz="1000" b="1" dirty="0"/>
                <a:t>17.501</a:t>
              </a:r>
              <a:r>
                <a:rPr lang="pt-BR" sz="1000" dirty="0"/>
                <a:t>, mantendo a taxa de positividade em torno de </a:t>
              </a:r>
              <a:r>
                <a:rPr lang="pt-BR" sz="1000" b="1" dirty="0"/>
                <a:t>55,2%</a:t>
              </a:r>
              <a:r>
                <a:rPr lang="pt-BR" sz="1000" dirty="0"/>
                <a:t>. </a:t>
              </a:r>
            </a:p>
          </p:txBody>
        </p:sp>
      </p:grpSp>
      <p:graphicFrame>
        <p:nvGraphicFramePr>
          <p:cNvPr id="1049" name="Chart 1048">
            <a:extLst>
              <a:ext uri="{FF2B5EF4-FFF2-40B4-BE49-F238E27FC236}">
                <a16:creationId xmlns:a16="http://schemas.microsoft.com/office/drawing/2014/main" id="{CBA580C5-4208-DB72-3EDC-F2733D2C5C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6237855"/>
              </p:ext>
            </p:extLst>
          </p:nvPr>
        </p:nvGraphicFramePr>
        <p:xfrm>
          <a:off x="7934236" y="3095039"/>
          <a:ext cx="1641600" cy="1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050" name="Chart 1049">
            <a:extLst>
              <a:ext uri="{FF2B5EF4-FFF2-40B4-BE49-F238E27FC236}">
                <a16:creationId xmlns:a16="http://schemas.microsoft.com/office/drawing/2014/main" id="{2C7B343B-71A1-EB37-B012-EC19FA6A99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2904910"/>
              </p:ext>
            </p:extLst>
          </p:nvPr>
        </p:nvGraphicFramePr>
        <p:xfrm>
          <a:off x="7934236" y="4628486"/>
          <a:ext cx="1641600" cy="1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051" name="Chart 1050">
            <a:extLst>
              <a:ext uri="{FF2B5EF4-FFF2-40B4-BE49-F238E27FC236}">
                <a16:creationId xmlns:a16="http://schemas.microsoft.com/office/drawing/2014/main" id="{9CD04D0E-3518-490C-871E-C2A4AB3D1F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0559256"/>
              </p:ext>
            </p:extLst>
          </p:nvPr>
        </p:nvGraphicFramePr>
        <p:xfrm>
          <a:off x="814198" y="4311602"/>
          <a:ext cx="3470400" cy="10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3512FAEA-1DA3-1C11-386D-1A5C2AFA5F6E}"/>
              </a:ext>
            </a:extLst>
          </p:cNvPr>
          <p:cNvGrpSpPr/>
          <p:nvPr/>
        </p:nvGrpSpPr>
        <p:grpSpPr>
          <a:xfrm>
            <a:off x="8124547" y="6233137"/>
            <a:ext cx="1460924" cy="249740"/>
            <a:chOff x="7949912" y="6253363"/>
            <a:chExt cx="1460924" cy="249740"/>
          </a:xfrm>
        </p:grpSpPr>
        <p:grpSp>
          <p:nvGrpSpPr>
            <p:cNvPr id="1054" name="Group 1053">
              <a:extLst>
                <a:ext uri="{FF2B5EF4-FFF2-40B4-BE49-F238E27FC236}">
                  <a16:creationId xmlns:a16="http://schemas.microsoft.com/office/drawing/2014/main" id="{70B2A0E2-FAE8-4188-D49D-257EE9F9773C}"/>
                </a:ext>
              </a:extLst>
            </p:cNvPr>
            <p:cNvGrpSpPr/>
            <p:nvPr/>
          </p:nvGrpSpPr>
          <p:grpSpPr>
            <a:xfrm>
              <a:off x="8649552" y="6256882"/>
              <a:ext cx="761284" cy="246221"/>
              <a:chOff x="7971568" y="6219103"/>
              <a:chExt cx="761284" cy="246221"/>
            </a:xfrm>
          </p:grpSpPr>
          <p:sp>
            <p:nvSpPr>
              <p:cNvPr id="1052" name="Oval 1051">
                <a:extLst>
                  <a:ext uri="{FF2B5EF4-FFF2-40B4-BE49-F238E27FC236}">
                    <a16:creationId xmlns:a16="http://schemas.microsoft.com/office/drawing/2014/main" id="{FD555A72-E30A-13C4-153D-ACBD041888B3}"/>
                  </a:ext>
                </a:extLst>
              </p:cNvPr>
              <p:cNvSpPr/>
              <p:nvPr/>
            </p:nvSpPr>
            <p:spPr>
              <a:xfrm>
                <a:off x="8003587" y="6307993"/>
                <a:ext cx="72000" cy="72000"/>
              </a:xfrm>
              <a:prstGeom prst="ellipse">
                <a:avLst/>
              </a:prstGeom>
              <a:solidFill>
                <a:srgbClr val="F21667"/>
              </a:solidFill>
              <a:ln>
                <a:solidFill>
                  <a:srgbClr val="F2166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3" name="TextBox 1052">
                <a:extLst>
                  <a:ext uri="{FF2B5EF4-FFF2-40B4-BE49-F238E27FC236}">
                    <a16:creationId xmlns:a16="http://schemas.microsoft.com/office/drawing/2014/main" id="{88FE0016-8233-B4F1-3585-8B6EFB3F3E55}"/>
                  </a:ext>
                </a:extLst>
              </p:cNvPr>
              <p:cNvSpPr txBox="1"/>
              <p:nvPr/>
            </p:nvSpPr>
            <p:spPr>
              <a:xfrm>
                <a:off x="7971568" y="6219103"/>
                <a:ext cx="7612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Positivo</a:t>
                </a:r>
              </a:p>
            </p:txBody>
          </p:sp>
        </p:grpSp>
        <p:grpSp>
          <p:nvGrpSpPr>
            <p:cNvPr id="1055" name="Group 1054">
              <a:extLst>
                <a:ext uri="{FF2B5EF4-FFF2-40B4-BE49-F238E27FC236}">
                  <a16:creationId xmlns:a16="http://schemas.microsoft.com/office/drawing/2014/main" id="{FF4011C8-69DE-2CFC-221F-23F4791219B6}"/>
                </a:ext>
              </a:extLst>
            </p:cNvPr>
            <p:cNvGrpSpPr/>
            <p:nvPr/>
          </p:nvGrpSpPr>
          <p:grpSpPr>
            <a:xfrm>
              <a:off x="7949912" y="6253363"/>
              <a:ext cx="767659" cy="246221"/>
              <a:chOff x="8003587" y="6219103"/>
              <a:chExt cx="767659" cy="246221"/>
            </a:xfrm>
          </p:grpSpPr>
          <p:sp>
            <p:nvSpPr>
              <p:cNvPr id="1056" name="Oval 1055">
                <a:extLst>
                  <a:ext uri="{FF2B5EF4-FFF2-40B4-BE49-F238E27FC236}">
                    <a16:creationId xmlns:a16="http://schemas.microsoft.com/office/drawing/2014/main" id="{473B65C0-558E-9291-9543-A45728DAB168}"/>
                  </a:ext>
                </a:extLst>
              </p:cNvPr>
              <p:cNvSpPr/>
              <p:nvPr/>
            </p:nvSpPr>
            <p:spPr>
              <a:xfrm>
                <a:off x="8003587" y="6307993"/>
                <a:ext cx="72000" cy="72000"/>
              </a:xfrm>
              <a:prstGeom prst="ellipse">
                <a:avLst/>
              </a:prstGeom>
              <a:solidFill>
                <a:srgbClr val="BAD0D9"/>
              </a:solidFill>
              <a:ln>
                <a:solidFill>
                  <a:srgbClr val="BAD0D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7" name="TextBox 1056">
                <a:extLst>
                  <a:ext uri="{FF2B5EF4-FFF2-40B4-BE49-F238E27FC236}">
                    <a16:creationId xmlns:a16="http://schemas.microsoft.com/office/drawing/2014/main" id="{E8B29062-D0F1-1047-42F6-E78922524538}"/>
                  </a:ext>
                </a:extLst>
              </p:cNvPr>
              <p:cNvSpPr txBox="1"/>
              <p:nvPr/>
            </p:nvSpPr>
            <p:spPr>
              <a:xfrm>
                <a:off x="8009962" y="6219103"/>
                <a:ext cx="7612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Negativo</a:t>
                </a: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CCCEE05-CDA2-A90D-9366-646C55A6D78E}"/>
              </a:ext>
            </a:extLst>
          </p:cNvPr>
          <p:cNvSpPr txBox="1"/>
          <p:nvPr/>
        </p:nvSpPr>
        <p:spPr>
          <a:xfrm>
            <a:off x="8052254" y="1493833"/>
            <a:ext cx="285947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00" i="1" dirty="0">
                <a:solidFill>
                  <a:schemeClr val="tx1"/>
                </a:solidFill>
              </a:rPr>
              <a:t>positivos / exame feito</a:t>
            </a:r>
            <a:endParaRPr lang="pt-BR" sz="1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03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5BC2D-D8AA-0F05-649D-348B931D4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82D316-8294-9415-6947-0340753B746C}"/>
              </a:ext>
            </a:extLst>
          </p:cNvPr>
          <p:cNvSpPr txBox="1"/>
          <p:nvPr/>
        </p:nvSpPr>
        <p:spPr>
          <a:xfrm>
            <a:off x="477724" y="280213"/>
            <a:ext cx="42475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ANÁLISE DE DADOS</a:t>
            </a:r>
          </a:p>
          <a:p>
            <a:r>
              <a:rPr lang="pt-BR" sz="2000" dirty="0">
                <a:solidFill>
                  <a:srgbClr val="F2166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GEOGRÁFICA</a:t>
            </a:r>
          </a:p>
        </p:txBody>
      </p:sp>
      <p:pic>
        <p:nvPicPr>
          <p:cNvPr id="5122" name="Picture 2" descr="Location - Free signs icons">
            <a:extLst>
              <a:ext uri="{FF2B5EF4-FFF2-40B4-BE49-F238E27FC236}">
                <a16:creationId xmlns:a16="http://schemas.microsoft.com/office/drawing/2014/main" id="{68C0E9D2-C163-8EFF-0B6C-5E228B088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314" y="260745"/>
            <a:ext cx="741600" cy="7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9E43DF8-5E2F-FE3B-0085-E85136417C11}"/>
              </a:ext>
            </a:extLst>
          </p:cNvPr>
          <p:cNvSpPr txBox="1"/>
          <p:nvPr/>
        </p:nvSpPr>
        <p:spPr>
          <a:xfrm>
            <a:off x="181494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Objetivos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C92D8C-D4CF-BF58-2CCB-E51C3D2D649A}"/>
              </a:ext>
            </a:extLst>
          </p:cNvPr>
          <p:cNvSpPr txBox="1"/>
          <p:nvPr/>
        </p:nvSpPr>
        <p:spPr>
          <a:xfrm>
            <a:off x="278505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Arquitetura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623668-5116-E496-A533-5EF0612A5A9F}"/>
              </a:ext>
            </a:extLst>
          </p:cNvPr>
          <p:cNvSpPr txBox="1"/>
          <p:nvPr/>
        </p:nvSpPr>
        <p:spPr>
          <a:xfrm>
            <a:off x="375516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Tratamento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30B34A-94C0-88DB-DF3D-1B7BAA4BFBE2}"/>
              </a:ext>
            </a:extLst>
          </p:cNvPr>
          <p:cNvSpPr txBox="1"/>
          <p:nvPr/>
        </p:nvSpPr>
        <p:spPr>
          <a:xfrm>
            <a:off x="472527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Temporal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9F7C19-9F5A-9B35-4532-E028B0B81270}"/>
              </a:ext>
            </a:extLst>
          </p:cNvPr>
          <p:cNvSpPr txBox="1"/>
          <p:nvPr/>
        </p:nvSpPr>
        <p:spPr>
          <a:xfrm>
            <a:off x="569538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21667"/>
                </a:solidFill>
              </a:rPr>
              <a:t>Geográfico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7863BE-BDD0-8FF1-2C33-8F372970D53D}"/>
              </a:ext>
            </a:extLst>
          </p:cNvPr>
          <p:cNvSpPr txBox="1"/>
          <p:nvPr/>
        </p:nvSpPr>
        <p:spPr>
          <a:xfrm>
            <a:off x="666550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População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22DB6-1297-B96F-A54A-A74A0208E4F0}"/>
              </a:ext>
            </a:extLst>
          </p:cNvPr>
          <p:cNvSpPr txBox="1"/>
          <p:nvPr/>
        </p:nvSpPr>
        <p:spPr>
          <a:xfrm>
            <a:off x="763561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Economia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6C79CB-70A2-7062-A05F-65E2FB51ACA8}"/>
              </a:ext>
            </a:extLst>
          </p:cNvPr>
          <p:cNvSpPr txBox="1"/>
          <p:nvPr/>
        </p:nvSpPr>
        <p:spPr>
          <a:xfrm>
            <a:off x="860572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Sintomas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A932C9-58AF-7427-9D21-5EBDB4AA383F}"/>
              </a:ext>
            </a:extLst>
          </p:cNvPr>
          <p:cNvSpPr txBox="1"/>
          <p:nvPr/>
        </p:nvSpPr>
        <p:spPr>
          <a:xfrm>
            <a:off x="957583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Conclusão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AB2128-3E61-C98E-E3CE-4CAE3C5E9555}"/>
              </a:ext>
            </a:extLst>
          </p:cNvPr>
          <p:cNvSpPr txBox="1"/>
          <p:nvPr/>
        </p:nvSpPr>
        <p:spPr>
          <a:xfrm>
            <a:off x="10545951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Plano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A58DBC-E1C5-ED70-A431-F47D10785635}"/>
              </a:ext>
            </a:extLst>
          </p:cNvPr>
          <p:cNvSpPr txBox="1"/>
          <p:nvPr/>
        </p:nvSpPr>
        <p:spPr>
          <a:xfrm>
            <a:off x="84482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Problema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695A87F-72E3-771F-5ADA-EBDF21F853DF}"/>
              </a:ext>
            </a:extLst>
          </p:cNvPr>
          <p:cNvCxnSpPr>
            <a:cxnSpLocks/>
          </p:cNvCxnSpPr>
          <p:nvPr/>
        </p:nvCxnSpPr>
        <p:spPr>
          <a:xfrm>
            <a:off x="838200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F1532EB-4419-EB46-2A79-91E4A42BFFD6}"/>
              </a:ext>
            </a:extLst>
          </p:cNvPr>
          <p:cNvCxnSpPr>
            <a:cxnSpLocks/>
          </p:cNvCxnSpPr>
          <p:nvPr/>
        </p:nvCxnSpPr>
        <p:spPr>
          <a:xfrm>
            <a:off x="1810119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9732E23-56C5-F2E5-FA48-174D2FE3B797}"/>
              </a:ext>
            </a:extLst>
          </p:cNvPr>
          <p:cNvCxnSpPr>
            <a:cxnSpLocks/>
          </p:cNvCxnSpPr>
          <p:nvPr/>
        </p:nvCxnSpPr>
        <p:spPr>
          <a:xfrm>
            <a:off x="2782038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679C459-31D7-4E56-D89D-1A3F0A31EEF2}"/>
              </a:ext>
            </a:extLst>
          </p:cNvPr>
          <p:cNvCxnSpPr>
            <a:cxnSpLocks/>
          </p:cNvCxnSpPr>
          <p:nvPr/>
        </p:nvCxnSpPr>
        <p:spPr>
          <a:xfrm>
            <a:off x="3753957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240FC1-C99C-F437-1F76-28533E20FDA8}"/>
              </a:ext>
            </a:extLst>
          </p:cNvPr>
          <p:cNvCxnSpPr>
            <a:cxnSpLocks/>
          </p:cNvCxnSpPr>
          <p:nvPr/>
        </p:nvCxnSpPr>
        <p:spPr>
          <a:xfrm>
            <a:off x="472587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E942BD2-FCF4-9D0E-CBAF-E36CFA82AFDB}"/>
              </a:ext>
            </a:extLst>
          </p:cNvPr>
          <p:cNvCxnSpPr>
            <a:cxnSpLocks/>
          </p:cNvCxnSpPr>
          <p:nvPr/>
        </p:nvCxnSpPr>
        <p:spPr>
          <a:xfrm>
            <a:off x="5697795" y="6577786"/>
            <a:ext cx="833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175090C-967D-1D85-6103-4048FF34485A}"/>
              </a:ext>
            </a:extLst>
          </p:cNvPr>
          <p:cNvCxnSpPr>
            <a:cxnSpLocks/>
          </p:cNvCxnSpPr>
          <p:nvPr/>
        </p:nvCxnSpPr>
        <p:spPr>
          <a:xfrm>
            <a:off x="6669714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EA9D003-7E06-18D2-0EAE-7920127C1BEA}"/>
              </a:ext>
            </a:extLst>
          </p:cNvPr>
          <p:cNvCxnSpPr>
            <a:cxnSpLocks/>
          </p:cNvCxnSpPr>
          <p:nvPr/>
        </p:nvCxnSpPr>
        <p:spPr>
          <a:xfrm>
            <a:off x="7641633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CE50C21-2D47-C173-7073-FE4F3B0A35DE}"/>
              </a:ext>
            </a:extLst>
          </p:cNvPr>
          <p:cNvCxnSpPr>
            <a:cxnSpLocks/>
          </p:cNvCxnSpPr>
          <p:nvPr/>
        </p:nvCxnSpPr>
        <p:spPr>
          <a:xfrm>
            <a:off x="8613552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AC82662-F8B0-816A-74B6-56CB1A570767}"/>
              </a:ext>
            </a:extLst>
          </p:cNvPr>
          <p:cNvCxnSpPr>
            <a:cxnSpLocks/>
          </p:cNvCxnSpPr>
          <p:nvPr/>
        </p:nvCxnSpPr>
        <p:spPr>
          <a:xfrm>
            <a:off x="9585471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701028-D866-7141-18D8-5D8D01A18665}"/>
              </a:ext>
            </a:extLst>
          </p:cNvPr>
          <p:cNvCxnSpPr>
            <a:cxnSpLocks/>
          </p:cNvCxnSpPr>
          <p:nvPr/>
        </p:nvCxnSpPr>
        <p:spPr>
          <a:xfrm>
            <a:off x="1055738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cx4="http://schemas.microsoft.com/office/drawing/2016/5/10/chartex" Requires="cx4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16F1E65A-C0C1-DE66-DF66-E505A99D259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78363044"/>
                  </p:ext>
                </p:extLst>
              </p:nvPr>
            </p:nvGraphicFramePr>
            <p:xfrm>
              <a:off x="-675248" y="1428751"/>
              <a:ext cx="6927694" cy="459345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16F1E65A-C0C1-DE66-DF66-E505A99D25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675248" y="1428751"/>
                <a:ext cx="6927694" cy="459345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B18B26C-D038-B302-4C00-AB696C496E6F}"/>
              </a:ext>
            </a:extLst>
          </p:cNvPr>
          <p:cNvSpPr/>
          <p:nvPr/>
        </p:nvSpPr>
        <p:spPr>
          <a:xfrm>
            <a:off x="3818631" y="5638800"/>
            <a:ext cx="2439293" cy="7668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C28BC-AB0A-EB4C-30A8-8EE5AE17640B}"/>
              </a:ext>
            </a:extLst>
          </p:cNvPr>
          <p:cNvSpPr txBox="1"/>
          <p:nvPr/>
        </p:nvSpPr>
        <p:spPr>
          <a:xfrm>
            <a:off x="-28206" y="3919715"/>
            <a:ext cx="20607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Fez exame? (%)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DAFA2F1C-79F6-A00A-105C-497AD3CB0BAE}"/>
              </a:ext>
            </a:extLst>
          </p:cNvPr>
          <p:cNvSpPr/>
          <p:nvPr/>
        </p:nvSpPr>
        <p:spPr>
          <a:xfrm>
            <a:off x="3753957" y="1172754"/>
            <a:ext cx="833284" cy="1064722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7720"/>
              <a:gd name="adj6" fmla="val -46667"/>
            </a:avLst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Top 5</a:t>
            </a:r>
          </a:p>
          <a:p>
            <a:pPr algn="ctr"/>
            <a:r>
              <a:rPr lang="pt-BR" sz="1050" b="1" dirty="0">
                <a:solidFill>
                  <a:srgbClr val="F21667"/>
                </a:solidFill>
              </a:rPr>
              <a:t>DF: 19,2%</a:t>
            </a:r>
          </a:p>
          <a:p>
            <a:pPr algn="ctr"/>
            <a:r>
              <a:rPr lang="pt-BR" sz="1050" b="1" dirty="0">
                <a:solidFill>
                  <a:schemeClr val="tx1"/>
                </a:solidFill>
              </a:rPr>
              <a:t>PI: 14,5%</a:t>
            </a:r>
          </a:p>
          <a:p>
            <a:pPr algn="ctr"/>
            <a:r>
              <a:rPr lang="pt-BR" sz="1050" b="1" dirty="0">
                <a:solidFill>
                  <a:schemeClr val="tx1"/>
                </a:solidFill>
              </a:rPr>
              <a:t>AP: 12,7%</a:t>
            </a:r>
          </a:p>
          <a:p>
            <a:pPr algn="ctr"/>
            <a:r>
              <a:rPr lang="pt-BR" sz="1050" b="1" dirty="0">
                <a:solidFill>
                  <a:schemeClr val="tx1"/>
                </a:solidFill>
              </a:rPr>
              <a:t>RR: 11,7%</a:t>
            </a:r>
          </a:p>
          <a:p>
            <a:pPr algn="ctr"/>
            <a:r>
              <a:rPr lang="pt-BR" sz="1050" b="1" dirty="0">
                <a:solidFill>
                  <a:schemeClr val="tx1"/>
                </a:solidFill>
              </a:rPr>
              <a:t>GO: 11,5%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3ABA7-4CFF-5184-0766-E4963E63D777}"/>
              </a:ext>
            </a:extLst>
          </p:cNvPr>
          <p:cNvSpPr txBox="1"/>
          <p:nvPr/>
        </p:nvSpPr>
        <p:spPr>
          <a:xfrm>
            <a:off x="4584699" y="1221813"/>
            <a:ext cx="2221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dirty="0"/>
              <a:t>Esses estados tiveram uma média de </a:t>
            </a:r>
            <a:r>
              <a:rPr lang="pt-BR" sz="1000" b="1" dirty="0">
                <a:solidFill>
                  <a:srgbClr val="F21667"/>
                </a:solidFill>
              </a:rPr>
              <a:t>+3,61%</a:t>
            </a:r>
            <a:r>
              <a:rPr lang="pt-BR" sz="1000" dirty="0"/>
              <a:t> de </a:t>
            </a:r>
            <a:r>
              <a:rPr lang="pt-BR" sz="1000" dirty="0">
                <a:solidFill>
                  <a:srgbClr val="F21667"/>
                </a:solidFill>
              </a:rPr>
              <a:t>testes positivos </a:t>
            </a:r>
            <a:r>
              <a:rPr lang="pt-BR" sz="1000" dirty="0"/>
              <a:t>em relação a média dos outros estados, </a:t>
            </a:r>
            <a:r>
              <a:rPr lang="pt-BR" sz="1000" b="1" dirty="0">
                <a:solidFill>
                  <a:srgbClr val="F21667"/>
                </a:solidFill>
              </a:rPr>
              <a:t>-0,71%</a:t>
            </a:r>
            <a:r>
              <a:rPr lang="pt-BR" sz="1000" dirty="0"/>
              <a:t> da </a:t>
            </a:r>
            <a:r>
              <a:rPr lang="pt-BR" sz="1000" dirty="0">
                <a:solidFill>
                  <a:srgbClr val="F21667"/>
                </a:solidFill>
              </a:rPr>
              <a:t>população trabalhando </a:t>
            </a:r>
            <a:r>
              <a:rPr lang="pt-BR" sz="1000" dirty="0"/>
              <a:t>e </a:t>
            </a:r>
            <a:r>
              <a:rPr lang="pt-BR" sz="1000" b="1" dirty="0">
                <a:solidFill>
                  <a:srgbClr val="F21667"/>
                </a:solidFill>
              </a:rPr>
              <a:t>+2,40%</a:t>
            </a:r>
            <a:r>
              <a:rPr lang="pt-BR" sz="1000" dirty="0"/>
              <a:t> de </a:t>
            </a:r>
            <a:r>
              <a:rPr lang="pt-BR" sz="1000" dirty="0">
                <a:solidFill>
                  <a:srgbClr val="F21667"/>
                </a:solidFill>
              </a:rPr>
              <a:t>auxílio emergencial </a:t>
            </a:r>
            <a:r>
              <a:rPr lang="pt-BR" sz="1000" dirty="0"/>
              <a:t>por população entrevistada.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B6211E-07EB-39C6-10F1-47F26C94EB9C}"/>
              </a:ext>
            </a:extLst>
          </p:cNvPr>
          <p:cNvSpPr txBox="1"/>
          <p:nvPr/>
        </p:nvSpPr>
        <p:spPr>
          <a:xfrm>
            <a:off x="5137150" y="3434521"/>
            <a:ext cx="5969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TOP ESTADOS</a:t>
            </a:r>
          </a:p>
        </p:txBody>
      </p:sp>
      <p:pic>
        <p:nvPicPr>
          <p:cNvPr id="1028" name="Picture 4" descr="Seringa - ícones de ferramentas e utensílios grátis">
            <a:extLst>
              <a:ext uri="{FF2B5EF4-FFF2-40B4-BE49-F238E27FC236}">
                <a16:creationId xmlns:a16="http://schemas.microsoft.com/office/drawing/2014/main" id="{AEE2E664-E783-706D-3453-349801050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423" y="389392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apa de formatura - ícones de educação grátis">
            <a:extLst>
              <a:ext uri="{FF2B5EF4-FFF2-40B4-BE49-F238E27FC236}">
                <a16:creationId xmlns:a16="http://schemas.microsoft.com/office/drawing/2014/main" id="{337FBA6D-DA82-02E2-EDB2-71FC90528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423" y="508897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enefícios - ícones de o negócio grátis">
            <a:extLst>
              <a:ext uri="{FF2B5EF4-FFF2-40B4-BE49-F238E27FC236}">
                <a16:creationId xmlns:a16="http://schemas.microsoft.com/office/drawing/2014/main" id="{2C40AA7A-B2CC-58BD-5707-78209E013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096" y="508897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omem trabalhador - ícones de pessoas grátis">
            <a:extLst>
              <a:ext uri="{FF2B5EF4-FFF2-40B4-BE49-F238E27FC236}">
                <a16:creationId xmlns:a16="http://schemas.microsoft.com/office/drawing/2014/main" id="{20FE1EDB-D13E-596A-6B08-01CF9FAD4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096" y="389392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50A35F9-18A4-244C-2A25-06218D068D52}"/>
              </a:ext>
            </a:extLst>
          </p:cNvPr>
          <p:cNvGrpSpPr/>
          <p:nvPr/>
        </p:nvGrpSpPr>
        <p:grpSpPr>
          <a:xfrm>
            <a:off x="5574947" y="3817312"/>
            <a:ext cx="2221378" cy="1323211"/>
            <a:chOff x="9520439" y="1418876"/>
            <a:chExt cx="2221378" cy="132321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156008-B828-D838-0E89-A63B043B6B67}"/>
                </a:ext>
              </a:extLst>
            </p:cNvPr>
            <p:cNvSpPr txBox="1"/>
            <p:nvPr/>
          </p:nvSpPr>
          <p:spPr>
            <a:xfrm>
              <a:off x="9520439" y="1418876"/>
              <a:ext cx="2221378" cy="34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1200" b="1" dirty="0"/>
                <a:t>% Testes positivos </a:t>
              </a:r>
              <a:r>
                <a:rPr lang="pt-BR" sz="900" b="1" dirty="0"/>
                <a:t>(</a:t>
              </a:r>
              <a:r>
                <a:rPr lang="pt-BR" sz="900" b="1" dirty="0" err="1"/>
                <a:t>avg</a:t>
              </a:r>
              <a:r>
                <a:rPr lang="pt-BR" sz="900" b="1" dirty="0"/>
                <a:t>: 56%)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65DEAE-CCB6-A667-EE3E-7092BDDA5A2B}"/>
                </a:ext>
              </a:extLst>
            </p:cNvPr>
            <p:cNvSpPr txBox="1"/>
            <p:nvPr/>
          </p:nvSpPr>
          <p:spPr>
            <a:xfrm>
              <a:off x="9520439" y="1726424"/>
              <a:ext cx="222137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00" b="1" dirty="0"/>
                <a:t>Roraima </a:t>
              </a:r>
              <a:r>
                <a:rPr lang="pt-BR" sz="1000" b="1" dirty="0">
                  <a:solidFill>
                    <a:srgbClr val="F21667"/>
                  </a:solidFill>
                </a:rPr>
                <a:t>85% </a:t>
              </a:r>
              <a:r>
                <a:rPr lang="pt-BR" sz="1000" dirty="0"/>
                <a:t>das pessoas que fizeram o teste foram diagnosticadas com COVID-19. Estado com </a:t>
              </a:r>
              <a:r>
                <a:rPr lang="pt-BR" sz="1000" b="1" dirty="0"/>
                <a:t>-6,52% </a:t>
              </a:r>
              <a:r>
                <a:rPr lang="pt-BR" sz="1000" dirty="0"/>
                <a:t>trabalhando, </a:t>
              </a:r>
              <a:r>
                <a:rPr lang="pt-BR" sz="1000" b="1" dirty="0"/>
                <a:t>+7,24% </a:t>
              </a:r>
              <a:r>
                <a:rPr lang="pt-BR" sz="1000" dirty="0"/>
                <a:t>recebendo auxílio e </a:t>
              </a:r>
              <a:r>
                <a:rPr lang="pt-BR" sz="1000" b="1" dirty="0"/>
                <a:t>+5,31% </a:t>
              </a:r>
              <a:r>
                <a:rPr lang="pt-BR" sz="1000" dirty="0"/>
                <a:t>com ensino médio completo.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192A9CF-D447-FB9F-D9EC-6842BF6D5C1A}"/>
              </a:ext>
            </a:extLst>
          </p:cNvPr>
          <p:cNvGrpSpPr/>
          <p:nvPr/>
        </p:nvGrpSpPr>
        <p:grpSpPr>
          <a:xfrm>
            <a:off x="8674629" y="3817312"/>
            <a:ext cx="2221378" cy="1323211"/>
            <a:chOff x="9520439" y="1418876"/>
            <a:chExt cx="2221378" cy="132321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4E4D358-3691-7AB4-153A-D2F340B98F30}"/>
                </a:ext>
              </a:extLst>
            </p:cNvPr>
            <p:cNvSpPr txBox="1"/>
            <p:nvPr/>
          </p:nvSpPr>
          <p:spPr>
            <a:xfrm>
              <a:off x="9520439" y="1418876"/>
              <a:ext cx="2221378" cy="34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1200" b="1" dirty="0"/>
                <a:t>% Trabalhando</a:t>
              </a:r>
              <a:r>
                <a:rPr kumimoji="0" lang="pt-B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</a:t>
              </a:r>
              <a:r>
                <a:rPr kumimoji="0" lang="pt-B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(</a:t>
              </a:r>
              <a:r>
                <a:rPr kumimoji="0" lang="pt-BR" sz="9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avg</a:t>
              </a:r>
              <a:r>
                <a:rPr kumimoji="0" lang="pt-B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: 35%)</a:t>
              </a:r>
              <a:endParaRPr lang="pt-BR" sz="12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9F5BAF-6CCD-AC2F-A342-13EC4777ECFF}"/>
                </a:ext>
              </a:extLst>
            </p:cNvPr>
            <p:cNvSpPr txBox="1"/>
            <p:nvPr/>
          </p:nvSpPr>
          <p:spPr>
            <a:xfrm>
              <a:off x="9520439" y="1726424"/>
              <a:ext cx="222137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00" b="1" dirty="0"/>
                <a:t>Santa Catarina </a:t>
              </a:r>
              <a:r>
                <a:rPr lang="pt-BR" sz="1000" b="1" dirty="0">
                  <a:solidFill>
                    <a:srgbClr val="F21667"/>
                  </a:solidFill>
                </a:rPr>
                <a:t>43% </a:t>
              </a:r>
              <a:r>
                <a:rPr lang="pt-BR" sz="1000" dirty="0"/>
                <a:t>exerceram alguma atividade em uma semana. Estado com </a:t>
              </a:r>
              <a:r>
                <a:rPr lang="pt-BR" sz="1000" b="1" dirty="0"/>
                <a:t>+2,32% </a:t>
              </a:r>
              <a:r>
                <a:rPr lang="pt-BR" sz="1000" dirty="0"/>
                <a:t>exames positivos, </a:t>
              </a:r>
              <a:r>
                <a:rPr lang="pt-BR" sz="1000" b="1" dirty="0"/>
                <a:t>-23,69% </a:t>
              </a:r>
              <a:r>
                <a:rPr lang="pt-BR" sz="1000" dirty="0"/>
                <a:t>recebendo auxílio e </a:t>
              </a:r>
              <a:r>
                <a:rPr lang="pt-BR" sz="1000" b="1" dirty="0"/>
                <a:t>+3,30% </a:t>
              </a:r>
              <a:r>
                <a:rPr lang="pt-BR" sz="1000" dirty="0"/>
                <a:t>com ensino médio completo.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981693-141C-E9FC-E620-3C0EAD8A8827}"/>
              </a:ext>
            </a:extLst>
          </p:cNvPr>
          <p:cNvGrpSpPr/>
          <p:nvPr/>
        </p:nvGrpSpPr>
        <p:grpSpPr>
          <a:xfrm>
            <a:off x="5574947" y="5077098"/>
            <a:ext cx="2221378" cy="1323211"/>
            <a:chOff x="9520439" y="1418876"/>
            <a:chExt cx="2221378" cy="132321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18AF642-3591-2378-C82A-2564C5F62F8F}"/>
                </a:ext>
              </a:extLst>
            </p:cNvPr>
            <p:cNvSpPr txBox="1"/>
            <p:nvPr/>
          </p:nvSpPr>
          <p:spPr>
            <a:xfrm>
              <a:off x="9520439" y="1418876"/>
              <a:ext cx="2221378" cy="34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1200" b="1" dirty="0"/>
                <a:t>% Médio completo</a:t>
              </a:r>
              <a:r>
                <a:rPr kumimoji="0" lang="pt-B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</a:t>
              </a:r>
              <a:r>
                <a:rPr kumimoji="0" lang="pt-B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(</a:t>
              </a:r>
              <a:r>
                <a:rPr kumimoji="0" lang="pt-BR" sz="9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avg</a:t>
              </a:r>
              <a:r>
                <a:rPr kumimoji="0" lang="pt-B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: 39%)</a:t>
              </a:r>
              <a:endParaRPr lang="pt-BR" sz="12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46FBDD3-6D55-9B47-5527-053EE1606E36}"/>
                </a:ext>
              </a:extLst>
            </p:cNvPr>
            <p:cNvSpPr txBox="1"/>
            <p:nvPr/>
          </p:nvSpPr>
          <p:spPr>
            <a:xfrm>
              <a:off x="9520439" y="1726424"/>
              <a:ext cx="222137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00" b="1" dirty="0"/>
                <a:t>Distrito federal </a:t>
              </a:r>
              <a:r>
                <a:rPr lang="pt-BR" sz="1000" b="1" dirty="0">
                  <a:solidFill>
                    <a:srgbClr val="F21667"/>
                  </a:solidFill>
                </a:rPr>
                <a:t>55% </a:t>
              </a:r>
              <a:r>
                <a:rPr lang="pt-BR" sz="1000" dirty="0"/>
                <a:t>das pessoas possuem ensino médio completo ou mais. Estado com </a:t>
              </a:r>
              <a:r>
                <a:rPr lang="pt-BR" sz="1000" b="1" dirty="0"/>
                <a:t>+1,96% </a:t>
              </a:r>
              <a:r>
                <a:rPr lang="pt-BR" sz="1000" dirty="0"/>
                <a:t>exames positivos, </a:t>
              </a:r>
              <a:r>
                <a:rPr lang="pt-BR" sz="1000" b="1" dirty="0"/>
                <a:t>+2,36% </a:t>
              </a:r>
              <a:r>
                <a:rPr lang="pt-BR" sz="1000" dirty="0"/>
                <a:t>das</a:t>
              </a:r>
              <a:r>
                <a:rPr lang="pt-BR" sz="1000" b="1" dirty="0"/>
                <a:t> </a:t>
              </a:r>
              <a:r>
                <a:rPr lang="pt-BR" sz="1000" dirty="0"/>
                <a:t>pessoas trabalhando e </a:t>
              </a:r>
              <a:r>
                <a:rPr lang="pt-BR" sz="1000" b="1" dirty="0"/>
                <a:t>-15,10% </a:t>
              </a:r>
              <a:r>
                <a:rPr lang="pt-BR" sz="1000" dirty="0"/>
                <a:t>recebendo auxílio emergencial.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B87B78-88F4-D380-D5FB-ABBF434495B6}"/>
              </a:ext>
            </a:extLst>
          </p:cNvPr>
          <p:cNvGrpSpPr/>
          <p:nvPr/>
        </p:nvGrpSpPr>
        <p:grpSpPr>
          <a:xfrm>
            <a:off x="8674629" y="5077098"/>
            <a:ext cx="2221378" cy="1169322"/>
            <a:chOff x="9520439" y="1418876"/>
            <a:chExt cx="2221378" cy="116932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EFA165B-4B21-6C82-DCB1-D75BD3046907}"/>
                </a:ext>
              </a:extLst>
            </p:cNvPr>
            <p:cNvSpPr txBox="1"/>
            <p:nvPr/>
          </p:nvSpPr>
          <p:spPr>
            <a:xfrm>
              <a:off x="9520439" y="1418876"/>
              <a:ext cx="2221378" cy="34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1200" b="1" dirty="0"/>
                <a:t>% Recebe auxílio</a:t>
              </a:r>
              <a:r>
                <a:rPr kumimoji="0" lang="pt-B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</a:t>
              </a:r>
              <a:r>
                <a:rPr kumimoji="0" lang="pt-B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(</a:t>
              </a:r>
              <a:r>
                <a:rPr kumimoji="0" lang="pt-BR" sz="9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avg</a:t>
              </a:r>
              <a:r>
                <a:rPr kumimoji="0" lang="pt-B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: 52%)</a:t>
              </a:r>
              <a:endParaRPr lang="pt-BR" sz="1200" b="1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B0D7567-4551-83BA-4C70-0392D9D1031E}"/>
                </a:ext>
              </a:extLst>
            </p:cNvPr>
            <p:cNvSpPr txBox="1"/>
            <p:nvPr/>
          </p:nvSpPr>
          <p:spPr>
            <a:xfrm>
              <a:off x="9520439" y="1726424"/>
              <a:ext cx="222137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00" b="1" dirty="0"/>
                <a:t>Alagoas </a:t>
              </a:r>
              <a:r>
                <a:rPr lang="pt-BR" sz="1000" b="1" dirty="0">
                  <a:solidFill>
                    <a:srgbClr val="F21667"/>
                  </a:solidFill>
                </a:rPr>
                <a:t>71% </a:t>
              </a:r>
              <a:r>
                <a:rPr lang="pt-BR" sz="1000" dirty="0"/>
                <a:t>das pessoas recebem auxílio emergencial. Estado com </a:t>
              </a:r>
              <a:r>
                <a:rPr lang="pt-BR" sz="1000" b="1" dirty="0"/>
                <a:t>+13,36% </a:t>
              </a:r>
              <a:r>
                <a:rPr lang="pt-BR" sz="1000" dirty="0"/>
                <a:t>exames positivos, </a:t>
              </a:r>
              <a:r>
                <a:rPr lang="pt-BR" sz="1000" b="1" dirty="0"/>
                <a:t>-10,48% </a:t>
              </a:r>
              <a:r>
                <a:rPr lang="pt-BR" sz="1000" dirty="0"/>
                <a:t>pessoas trabalhando e </a:t>
              </a:r>
              <a:r>
                <a:rPr lang="pt-BR" sz="1000" b="1" dirty="0"/>
                <a:t>-10,52% </a:t>
              </a:r>
              <a:r>
                <a:rPr lang="pt-BR" sz="1000" dirty="0"/>
                <a:t>com ensino médio completo.</a:t>
              </a:r>
            </a:p>
          </p:txBody>
        </p:sp>
      </p:grpSp>
      <p:sp>
        <p:nvSpPr>
          <p:cNvPr id="52" name="Callout: Bent Line with No Border 51">
            <a:extLst>
              <a:ext uri="{FF2B5EF4-FFF2-40B4-BE49-F238E27FC236}">
                <a16:creationId xmlns:a16="http://schemas.microsoft.com/office/drawing/2014/main" id="{97A2FCE3-1C3F-DF18-6C2E-5C030446D9A0}"/>
              </a:ext>
            </a:extLst>
          </p:cNvPr>
          <p:cNvSpPr/>
          <p:nvPr/>
        </p:nvSpPr>
        <p:spPr>
          <a:xfrm>
            <a:off x="11249025" y="4468537"/>
            <a:ext cx="942975" cy="1064722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7524"/>
              <a:gd name="adj6" fmla="val -16296"/>
            </a:avLst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i="1" dirty="0">
                <a:solidFill>
                  <a:schemeClr val="tx1"/>
                </a:solidFill>
              </a:rPr>
              <a:t>O </a:t>
            </a:r>
            <a:r>
              <a:rPr lang="pt-BR" sz="900" i="1" dirty="0" err="1">
                <a:solidFill>
                  <a:schemeClr val="tx1"/>
                </a:solidFill>
              </a:rPr>
              <a:t>avg</a:t>
            </a:r>
            <a:r>
              <a:rPr lang="pt-BR" sz="900" i="1" dirty="0">
                <a:solidFill>
                  <a:schemeClr val="tx1"/>
                </a:solidFill>
              </a:rPr>
              <a:t> leva em consideração a média de todos os estados na categoria.</a:t>
            </a:r>
            <a:endParaRPr lang="pt-BR" sz="400" i="1" dirty="0">
              <a:solidFill>
                <a:schemeClr val="tx1"/>
              </a:solidFill>
            </a:endParaRPr>
          </a:p>
        </p:txBody>
      </p:sp>
      <p:graphicFrame>
        <p:nvGraphicFramePr>
          <p:cNvPr id="56" name="Chart 55">
            <a:extLst>
              <a:ext uri="{FF2B5EF4-FFF2-40B4-BE49-F238E27FC236}">
                <a16:creationId xmlns:a16="http://schemas.microsoft.com/office/drawing/2014/main" id="{F3BC643A-FC35-C0D6-182E-49AB51D108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9762253"/>
              </p:ext>
            </p:extLst>
          </p:nvPr>
        </p:nvGraphicFramePr>
        <p:xfrm>
          <a:off x="6962567" y="1215828"/>
          <a:ext cx="4143584" cy="2064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1919534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29D03-E5D8-DA60-D607-49DB8C5F0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0F3724-B370-F145-0442-6DAF1B3BFA6E}"/>
              </a:ext>
            </a:extLst>
          </p:cNvPr>
          <p:cNvSpPr txBox="1"/>
          <p:nvPr/>
        </p:nvSpPr>
        <p:spPr>
          <a:xfrm>
            <a:off x="477724" y="280213"/>
            <a:ext cx="42475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ANÁLISE DE DADOS</a:t>
            </a:r>
          </a:p>
          <a:p>
            <a:r>
              <a:rPr lang="pt-BR" sz="2000" dirty="0">
                <a:solidFill>
                  <a:srgbClr val="F2166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POPULAÇÃO</a:t>
            </a:r>
          </a:p>
        </p:txBody>
      </p:sp>
      <p:pic>
        <p:nvPicPr>
          <p:cNvPr id="4100" name="Picture 4" descr="People - Free people icons">
            <a:extLst>
              <a:ext uri="{FF2B5EF4-FFF2-40B4-BE49-F238E27FC236}">
                <a16:creationId xmlns:a16="http://schemas.microsoft.com/office/drawing/2014/main" id="{1D47BE44-D8B1-0DAA-16E9-5DFBC3B88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426" y="261857"/>
            <a:ext cx="741600" cy="7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354AEE7-68B7-C0F0-D89F-42DCD77FB038}"/>
              </a:ext>
            </a:extLst>
          </p:cNvPr>
          <p:cNvSpPr txBox="1"/>
          <p:nvPr/>
        </p:nvSpPr>
        <p:spPr>
          <a:xfrm>
            <a:off x="181494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Objetivos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8AE77F-8AA6-3F31-C8C7-6FFE61EB7368}"/>
              </a:ext>
            </a:extLst>
          </p:cNvPr>
          <p:cNvSpPr txBox="1"/>
          <p:nvPr/>
        </p:nvSpPr>
        <p:spPr>
          <a:xfrm>
            <a:off x="278505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Arquitetura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BC4D12-9815-E8D6-7ACA-EA44BAC85BB4}"/>
              </a:ext>
            </a:extLst>
          </p:cNvPr>
          <p:cNvSpPr txBox="1"/>
          <p:nvPr/>
        </p:nvSpPr>
        <p:spPr>
          <a:xfrm>
            <a:off x="375516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Tratamento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227C34-25E2-F420-0289-2094580C554C}"/>
              </a:ext>
            </a:extLst>
          </p:cNvPr>
          <p:cNvSpPr txBox="1"/>
          <p:nvPr/>
        </p:nvSpPr>
        <p:spPr>
          <a:xfrm>
            <a:off x="472527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Temporal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7A4A8D-93A8-ADB1-9323-B10D54AC0B6A}"/>
              </a:ext>
            </a:extLst>
          </p:cNvPr>
          <p:cNvSpPr txBox="1"/>
          <p:nvPr/>
        </p:nvSpPr>
        <p:spPr>
          <a:xfrm>
            <a:off x="569538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Geográfico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95EE10-66DA-1928-42B1-0C762AE90FA6}"/>
              </a:ext>
            </a:extLst>
          </p:cNvPr>
          <p:cNvSpPr txBox="1"/>
          <p:nvPr/>
        </p:nvSpPr>
        <p:spPr>
          <a:xfrm>
            <a:off x="666550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21667"/>
                </a:solidFill>
              </a:rPr>
              <a:t>População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95DDED-52B1-DED6-787E-18D82F7E1DA8}"/>
              </a:ext>
            </a:extLst>
          </p:cNvPr>
          <p:cNvSpPr txBox="1"/>
          <p:nvPr/>
        </p:nvSpPr>
        <p:spPr>
          <a:xfrm>
            <a:off x="763561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Economia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1D310D-0A3F-8917-A3D8-0B8131553C2F}"/>
              </a:ext>
            </a:extLst>
          </p:cNvPr>
          <p:cNvSpPr txBox="1"/>
          <p:nvPr/>
        </p:nvSpPr>
        <p:spPr>
          <a:xfrm>
            <a:off x="860572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Sintomas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B23698-D52A-141C-17A8-AE81C61EDCB1}"/>
              </a:ext>
            </a:extLst>
          </p:cNvPr>
          <p:cNvSpPr txBox="1"/>
          <p:nvPr/>
        </p:nvSpPr>
        <p:spPr>
          <a:xfrm>
            <a:off x="957583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Conclusão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5DE946-7590-A82A-EC25-0F56396155AD}"/>
              </a:ext>
            </a:extLst>
          </p:cNvPr>
          <p:cNvSpPr txBox="1"/>
          <p:nvPr/>
        </p:nvSpPr>
        <p:spPr>
          <a:xfrm>
            <a:off x="10545951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Plano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FF93D9-25F8-2D54-69AC-6B31A5CF3149}"/>
              </a:ext>
            </a:extLst>
          </p:cNvPr>
          <p:cNvSpPr txBox="1"/>
          <p:nvPr/>
        </p:nvSpPr>
        <p:spPr>
          <a:xfrm>
            <a:off x="84482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Problema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7C65568-722F-FD99-9D5C-1692AFF5440B}"/>
              </a:ext>
            </a:extLst>
          </p:cNvPr>
          <p:cNvCxnSpPr>
            <a:cxnSpLocks/>
          </p:cNvCxnSpPr>
          <p:nvPr/>
        </p:nvCxnSpPr>
        <p:spPr>
          <a:xfrm>
            <a:off x="838200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1F8CF22-7E20-D902-BFE3-C46798498361}"/>
              </a:ext>
            </a:extLst>
          </p:cNvPr>
          <p:cNvCxnSpPr>
            <a:cxnSpLocks/>
          </p:cNvCxnSpPr>
          <p:nvPr/>
        </p:nvCxnSpPr>
        <p:spPr>
          <a:xfrm>
            <a:off x="1810119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6681306-3FFF-B5EA-6DDF-4C9B1C0D6D8F}"/>
              </a:ext>
            </a:extLst>
          </p:cNvPr>
          <p:cNvCxnSpPr>
            <a:cxnSpLocks/>
          </p:cNvCxnSpPr>
          <p:nvPr/>
        </p:nvCxnSpPr>
        <p:spPr>
          <a:xfrm>
            <a:off x="2782038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B958D37-0862-B2B8-6A78-690A262BB177}"/>
              </a:ext>
            </a:extLst>
          </p:cNvPr>
          <p:cNvCxnSpPr>
            <a:cxnSpLocks/>
          </p:cNvCxnSpPr>
          <p:nvPr/>
        </p:nvCxnSpPr>
        <p:spPr>
          <a:xfrm>
            <a:off x="3753957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6F29A12-E7F2-4EB6-C353-2393ECD66ECF}"/>
              </a:ext>
            </a:extLst>
          </p:cNvPr>
          <p:cNvCxnSpPr>
            <a:cxnSpLocks/>
          </p:cNvCxnSpPr>
          <p:nvPr/>
        </p:nvCxnSpPr>
        <p:spPr>
          <a:xfrm>
            <a:off x="472587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94B8656-9A77-37E1-C04B-10412AB808A2}"/>
              </a:ext>
            </a:extLst>
          </p:cNvPr>
          <p:cNvCxnSpPr>
            <a:cxnSpLocks/>
          </p:cNvCxnSpPr>
          <p:nvPr/>
        </p:nvCxnSpPr>
        <p:spPr>
          <a:xfrm>
            <a:off x="5697795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AB130B2-051B-48BA-595A-33E437D94C05}"/>
              </a:ext>
            </a:extLst>
          </p:cNvPr>
          <p:cNvCxnSpPr>
            <a:cxnSpLocks/>
          </p:cNvCxnSpPr>
          <p:nvPr/>
        </p:nvCxnSpPr>
        <p:spPr>
          <a:xfrm>
            <a:off x="6669714" y="6577786"/>
            <a:ext cx="833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34C6064-1131-8700-DD14-3CE4589D56AF}"/>
              </a:ext>
            </a:extLst>
          </p:cNvPr>
          <p:cNvCxnSpPr>
            <a:cxnSpLocks/>
          </p:cNvCxnSpPr>
          <p:nvPr/>
        </p:nvCxnSpPr>
        <p:spPr>
          <a:xfrm>
            <a:off x="7641633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584DD78-2ED3-3108-E676-00E31EBCCA43}"/>
              </a:ext>
            </a:extLst>
          </p:cNvPr>
          <p:cNvCxnSpPr>
            <a:cxnSpLocks/>
          </p:cNvCxnSpPr>
          <p:nvPr/>
        </p:nvCxnSpPr>
        <p:spPr>
          <a:xfrm>
            <a:off x="8613552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C72369D-F0CE-8B0E-7265-DA14E413C47F}"/>
              </a:ext>
            </a:extLst>
          </p:cNvPr>
          <p:cNvCxnSpPr>
            <a:cxnSpLocks/>
          </p:cNvCxnSpPr>
          <p:nvPr/>
        </p:nvCxnSpPr>
        <p:spPr>
          <a:xfrm>
            <a:off x="9585471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708C7AD-A762-B754-D80C-05720EA24351}"/>
              </a:ext>
            </a:extLst>
          </p:cNvPr>
          <p:cNvCxnSpPr>
            <a:cxnSpLocks/>
          </p:cNvCxnSpPr>
          <p:nvPr/>
        </p:nvCxnSpPr>
        <p:spPr>
          <a:xfrm>
            <a:off x="1055738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AEB493-C5AD-602E-5C72-7B796C439970}"/>
              </a:ext>
            </a:extLst>
          </p:cNvPr>
          <p:cNvGrpSpPr/>
          <p:nvPr/>
        </p:nvGrpSpPr>
        <p:grpSpPr>
          <a:xfrm>
            <a:off x="473551" y="4539475"/>
            <a:ext cx="2395866" cy="1841780"/>
            <a:chOff x="8726580" y="4182665"/>
            <a:chExt cx="3017378" cy="1981199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F132895B-4C6D-DA85-DEF9-B19BBD2FA23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6460488"/>
                </p:ext>
              </p:extLst>
            </p:nvPr>
          </p:nvGraphicFramePr>
          <p:xfrm>
            <a:off x="8726580" y="4182665"/>
            <a:ext cx="3017378" cy="19811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pic>
          <p:nvPicPr>
            <p:cNvPr id="2050" name="Picture 2" descr="Homem - ícones de pessoas grátis">
              <a:extLst>
                <a:ext uri="{FF2B5EF4-FFF2-40B4-BE49-F238E27FC236}">
                  <a16:creationId xmlns:a16="http://schemas.microsoft.com/office/drawing/2014/main" id="{BA90A606-DBDB-B583-6EA2-2327BEA8C5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1911" y="4993264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A white person silhouette on a black background&#10;&#10;AI-generated content may be incorrect.">
              <a:extLst>
                <a:ext uri="{FF2B5EF4-FFF2-40B4-BE49-F238E27FC236}">
                  <a16:creationId xmlns:a16="http://schemas.microsoft.com/office/drawing/2014/main" id="{803071D5-DAC1-18A6-F091-C8D66CC38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627" y="4993264"/>
              <a:ext cx="360611" cy="360611"/>
            </a:xfrm>
            <a:prstGeom prst="rect">
              <a:avLst/>
            </a:prstGeom>
          </p:spPr>
        </p:pic>
      </p:grp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30895B8-A257-6C8F-01B7-497203F51F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1722770"/>
              </p:ext>
            </p:extLst>
          </p:nvPr>
        </p:nvGraphicFramePr>
        <p:xfrm>
          <a:off x="202196" y="1896760"/>
          <a:ext cx="7920000" cy="7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FF5C98E-26D6-7F25-4701-40D2106E10A0}"/>
              </a:ext>
            </a:extLst>
          </p:cNvPr>
          <p:cNvSpPr txBox="1"/>
          <p:nvPr/>
        </p:nvSpPr>
        <p:spPr>
          <a:xfrm>
            <a:off x="219000" y="1570099"/>
            <a:ext cx="790319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FAIXA ETÁRIA (000)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729705-5AF0-B84C-C1B3-8BF12A741858}"/>
              </a:ext>
            </a:extLst>
          </p:cNvPr>
          <p:cNvSpPr txBox="1"/>
          <p:nvPr/>
        </p:nvSpPr>
        <p:spPr>
          <a:xfrm>
            <a:off x="202195" y="2573914"/>
            <a:ext cx="790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FEZ EXAME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BCD18C88-2B2C-E35D-4D6C-D771345E3E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6386613"/>
              </p:ext>
            </p:extLst>
          </p:nvPr>
        </p:nvGraphicFramePr>
        <p:xfrm>
          <a:off x="553793" y="2820637"/>
          <a:ext cx="7200000" cy="7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CD0DC69F-E910-A733-8D8C-4E4975366E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0225321"/>
              </p:ext>
            </p:extLst>
          </p:nvPr>
        </p:nvGraphicFramePr>
        <p:xfrm>
          <a:off x="733793" y="3680056"/>
          <a:ext cx="6840000" cy="7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31B7F99-AD78-62F4-C574-316047A8D38E}"/>
              </a:ext>
            </a:extLst>
          </p:cNvPr>
          <p:cNvSpPr txBox="1"/>
          <p:nvPr/>
        </p:nvSpPr>
        <p:spPr>
          <a:xfrm>
            <a:off x="202195" y="3442665"/>
            <a:ext cx="790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POSITIVO</a:t>
            </a:r>
          </a:p>
        </p:txBody>
      </p:sp>
      <p:pic>
        <p:nvPicPr>
          <p:cNvPr id="20" name="Picture 4" descr="Seringa - ícones de ferramentas e utensílios grátis">
            <a:extLst>
              <a:ext uri="{FF2B5EF4-FFF2-40B4-BE49-F238E27FC236}">
                <a16:creationId xmlns:a16="http://schemas.microsoft.com/office/drawing/2014/main" id="{DAFC9ADA-294F-58FF-678C-6F449CD76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903" y="158700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Benefícios - ícones de o negócio grátis">
            <a:extLst>
              <a:ext uri="{FF2B5EF4-FFF2-40B4-BE49-F238E27FC236}">
                <a16:creationId xmlns:a16="http://schemas.microsoft.com/office/drawing/2014/main" id="{C7C409CE-1CDC-15A3-686A-379316633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903" y="4040090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Homem trabalhador - ícones de pessoas grátis">
            <a:extLst>
              <a:ext uri="{FF2B5EF4-FFF2-40B4-BE49-F238E27FC236}">
                <a16:creationId xmlns:a16="http://schemas.microsoft.com/office/drawing/2014/main" id="{28297BF8-8FA3-BDFC-5500-5F7EB7CB4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903" y="281354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942BF06-D2BA-E1BF-91D0-8EC42E177C8B}"/>
              </a:ext>
            </a:extLst>
          </p:cNvPr>
          <p:cNvGrpSpPr/>
          <p:nvPr/>
        </p:nvGrpSpPr>
        <p:grpSpPr>
          <a:xfrm>
            <a:off x="9030194" y="1505001"/>
            <a:ext cx="2221378" cy="1323211"/>
            <a:chOff x="9520439" y="1418876"/>
            <a:chExt cx="2221378" cy="132321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C5B16D-56B0-E7E7-17F7-6BEAFBEFC340}"/>
                </a:ext>
              </a:extLst>
            </p:cNvPr>
            <p:cNvSpPr txBox="1"/>
            <p:nvPr/>
          </p:nvSpPr>
          <p:spPr>
            <a:xfrm>
              <a:off x="9520439" y="1418876"/>
              <a:ext cx="2221378" cy="34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1200" b="1" dirty="0"/>
                <a:t>% Testes positivos </a:t>
              </a:r>
              <a:r>
                <a:rPr lang="pt-BR" sz="900" b="1" dirty="0"/>
                <a:t>(</a:t>
              </a:r>
              <a:r>
                <a:rPr lang="pt-BR" sz="900" b="1" dirty="0" err="1"/>
                <a:t>avg</a:t>
              </a:r>
              <a:r>
                <a:rPr lang="pt-BR" sz="900" b="1" dirty="0"/>
                <a:t>: 56%)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ED45586-DFA0-CA9F-F16C-52248CA0851C}"/>
                </a:ext>
              </a:extLst>
            </p:cNvPr>
            <p:cNvSpPr txBox="1"/>
            <p:nvPr/>
          </p:nvSpPr>
          <p:spPr>
            <a:xfrm>
              <a:off x="9520439" y="1726424"/>
              <a:ext cx="222137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00" b="1" dirty="0"/>
                <a:t>10-19 </a:t>
              </a:r>
              <a:r>
                <a:rPr lang="pt-BR" sz="1000" b="1" dirty="0">
                  <a:solidFill>
                    <a:srgbClr val="F21667"/>
                  </a:solidFill>
                </a:rPr>
                <a:t>57,7% </a:t>
              </a:r>
              <a:r>
                <a:rPr lang="pt-BR" sz="1000" dirty="0"/>
                <a:t>das pessoas que fizeram o teste foram diagnosticadas com COVID-19. Faixa </a:t>
              </a:r>
              <a:r>
                <a:rPr lang="pt-BR" sz="1000" dirty="0" err="1"/>
                <a:t>etaria</a:t>
              </a:r>
              <a:r>
                <a:rPr lang="pt-BR" sz="1000" dirty="0"/>
                <a:t> com </a:t>
              </a:r>
              <a:r>
                <a:rPr lang="pt-BR" sz="1000" b="1" dirty="0"/>
                <a:t>+10,70% </a:t>
              </a:r>
              <a:r>
                <a:rPr lang="pt-BR" sz="1000" dirty="0"/>
                <a:t>trabalhando, </a:t>
              </a:r>
              <a:r>
                <a:rPr lang="pt-BR" sz="1000" b="1" dirty="0"/>
                <a:t>+9,36% </a:t>
              </a:r>
              <a:r>
                <a:rPr lang="pt-BR" sz="1000" dirty="0"/>
                <a:t>recebendo auxílio e </a:t>
              </a:r>
              <a:r>
                <a:rPr lang="pt-BR" sz="1000" b="1" dirty="0"/>
                <a:t>-26,46% </a:t>
              </a:r>
              <a:r>
                <a:rPr lang="pt-BR" sz="1000" dirty="0"/>
                <a:t>com ensino médio completo.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0F1E708-E64E-8FBF-C421-03CD4ADF9427}"/>
              </a:ext>
            </a:extLst>
          </p:cNvPr>
          <p:cNvGrpSpPr/>
          <p:nvPr/>
        </p:nvGrpSpPr>
        <p:grpSpPr>
          <a:xfrm>
            <a:off x="9032440" y="2767394"/>
            <a:ext cx="2221378" cy="1169322"/>
            <a:chOff x="9520439" y="1418876"/>
            <a:chExt cx="2221378" cy="116932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9CA5AC3-B362-0547-C266-81E7B8A128D7}"/>
                </a:ext>
              </a:extLst>
            </p:cNvPr>
            <p:cNvSpPr txBox="1"/>
            <p:nvPr/>
          </p:nvSpPr>
          <p:spPr>
            <a:xfrm>
              <a:off x="9520439" y="1418876"/>
              <a:ext cx="2221378" cy="34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1200" b="1" dirty="0"/>
                <a:t>% Trabalhando</a:t>
              </a:r>
              <a:r>
                <a:rPr kumimoji="0" lang="pt-B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</a:t>
              </a:r>
              <a:r>
                <a:rPr kumimoji="0" lang="pt-B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(</a:t>
              </a:r>
              <a:r>
                <a:rPr kumimoji="0" lang="pt-BR" sz="9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avg</a:t>
              </a:r>
              <a:r>
                <a:rPr kumimoji="0" lang="pt-B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: 35%)</a:t>
              </a:r>
              <a:endParaRPr lang="pt-BR" sz="1200" b="1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A0DA8C5-6B50-49DE-9382-FB3D4FE393D4}"/>
                </a:ext>
              </a:extLst>
            </p:cNvPr>
            <p:cNvSpPr txBox="1"/>
            <p:nvPr/>
          </p:nvSpPr>
          <p:spPr>
            <a:xfrm>
              <a:off x="9520439" y="1726424"/>
              <a:ext cx="222137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00" b="1" dirty="0"/>
                <a:t>20-29 </a:t>
              </a:r>
              <a:r>
                <a:rPr lang="pt-BR" sz="1000" b="1" dirty="0">
                  <a:solidFill>
                    <a:srgbClr val="F21667"/>
                  </a:solidFill>
                </a:rPr>
                <a:t>66% </a:t>
              </a:r>
              <a:r>
                <a:rPr lang="pt-BR" sz="1000" dirty="0"/>
                <a:t>exerceram alguma atividade em uma semana. Faixa etária com </a:t>
              </a:r>
              <a:r>
                <a:rPr lang="pt-BR" sz="1000" b="1" dirty="0"/>
                <a:t>-1,11% </a:t>
              </a:r>
              <a:r>
                <a:rPr lang="pt-BR" sz="1000" dirty="0"/>
                <a:t>exames positivos, </a:t>
              </a:r>
              <a:r>
                <a:rPr lang="pt-BR" sz="1000" b="1" dirty="0"/>
                <a:t>+8,67% </a:t>
              </a:r>
              <a:r>
                <a:rPr lang="pt-BR" sz="1000" dirty="0"/>
                <a:t>recebendo auxílio e </a:t>
              </a:r>
              <a:r>
                <a:rPr lang="pt-BR" sz="1000" b="1" dirty="0"/>
                <a:t>+33,78% </a:t>
              </a:r>
              <a:r>
                <a:rPr lang="pt-BR" sz="1000" dirty="0"/>
                <a:t>com ensino médio completo.</a:t>
              </a:r>
            </a:p>
          </p:txBody>
        </p:sp>
      </p:grpSp>
      <p:grpSp>
        <p:nvGrpSpPr>
          <p:cNvPr id="4099" name="Group 4098">
            <a:extLst>
              <a:ext uri="{FF2B5EF4-FFF2-40B4-BE49-F238E27FC236}">
                <a16:creationId xmlns:a16="http://schemas.microsoft.com/office/drawing/2014/main" id="{FDA9B3BD-C78A-7E70-09FD-CEB7E6EAFD4B}"/>
              </a:ext>
            </a:extLst>
          </p:cNvPr>
          <p:cNvGrpSpPr/>
          <p:nvPr/>
        </p:nvGrpSpPr>
        <p:grpSpPr>
          <a:xfrm>
            <a:off x="9030194" y="4064897"/>
            <a:ext cx="2221378" cy="1169322"/>
            <a:chOff x="9520439" y="1418876"/>
            <a:chExt cx="2221378" cy="1169322"/>
          </a:xfrm>
        </p:grpSpPr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BA874873-6BAA-ED54-0A30-78C9AA90F952}"/>
                </a:ext>
              </a:extLst>
            </p:cNvPr>
            <p:cNvSpPr txBox="1"/>
            <p:nvPr/>
          </p:nvSpPr>
          <p:spPr>
            <a:xfrm>
              <a:off x="9520439" y="1418876"/>
              <a:ext cx="2221378" cy="34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1200" b="1" dirty="0"/>
                <a:t>% Recebe auxílio</a:t>
              </a:r>
              <a:r>
                <a:rPr kumimoji="0" lang="pt-B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</a:t>
              </a:r>
              <a:r>
                <a:rPr kumimoji="0" lang="pt-B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(</a:t>
              </a:r>
              <a:r>
                <a:rPr kumimoji="0" lang="pt-BR" sz="9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avg</a:t>
              </a:r>
              <a:r>
                <a:rPr kumimoji="0" lang="pt-B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: 52%)</a:t>
              </a:r>
              <a:endParaRPr lang="pt-BR" sz="1200" b="1" dirty="0"/>
            </a:p>
          </p:txBody>
        </p:sp>
        <p:sp>
          <p:nvSpPr>
            <p:cNvPr id="4102" name="TextBox 4101">
              <a:extLst>
                <a:ext uri="{FF2B5EF4-FFF2-40B4-BE49-F238E27FC236}">
                  <a16:creationId xmlns:a16="http://schemas.microsoft.com/office/drawing/2014/main" id="{7D9FE3FF-7987-43BC-D161-1796EF6D2617}"/>
                </a:ext>
              </a:extLst>
            </p:cNvPr>
            <p:cNvSpPr txBox="1"/>
            <p:nvPr/>
          </p:nvSpPr>
          <p:spPr>
            <a:xfrm>
              <a:off x="9520439" y="1726424"/>
              <a:ext cx="222137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00" b="1" dirty="0"/>
                <a:t>0-9 </a:t>
              </a:r>
              <a:r>
                <a:rPr lang="pt-BR" sz="1000" b="1" dirty="0">
                  <a:solidFill>
                    <a:srgbClr val="F21667"/>
                  </a:solidFill>
                </a:rPr>
                <a:t>63% </a:t>
              </a:r>
              <a:r>
                <a:rPr lang="pt-BR" sz="1000" dirty="0"/>
                <a:t>das pessoas recebem auxílio emergencial. Faixa etária com </a:t>
              </a:r>
              <a:r>
                <a:rPr lang="pt-BR" sz="1000" b="1" dirty="0"/>
                <a:t>+3,17% </a:t>
              </a:r>
              <a:r>
                <a:rPr lang="pt-BR" sz="1000" dirty="0"/>
                <a:t>exames positivos, </a:t>
              </a:r>
              <a:r>
                <a:rPr lang="pt-BR" sz="1000" b="1" dirty="0"/>
                <a:t>-24,89% </a:t>
              </a:r>
              <a:r>
                <a:rPr lang="pt-BR" sz="1000" dirty="0"/>
                <a:t>pessoas trabalhando e </a:t>
              </a:r>
              <a:r>
                <a:rPr lang="pt-BR" sz="1000" b="1" dirty="0"/>
                <a:t>-0,0% </a:t>
              </a:r>
              <a:r>
                <a:rPr lang="pt-BR" sz="1000" dirty="0"/>
                <a:t>com ensino médio completo.</a:t>
              </a:r>
            </a:p>
          </p:txBody>
        </p:sp>
      </p:grpSp>
      <p:grpSp>
        <p:nvGrpSpPr>
          <p:cNvPr id="4103" name="Group 4102">
            <a:extLst>
              <a:ext uri="{FF2B5EF4-FFF2-40B4-BE49-F238E27FC236}">
                <a16:creationId xmlns:a16="http://schemas.microsoft.com/office/drawing/2014/main" id="{8734405D-150E-ABA5-8EF9-F022D6C24DBC}"/>
              </a:ext>
            </a:extLst>
          </p:cNvPr>
          <p:cNvGrpSpPr/>
          <p:nvPr/>
        </p:nvGrpSpPr>
        <p:grpSpPr>
          <a:xfrm>
            <a:off x="2782038" y="4695765"/>
            <a:ext cx="2221378" cy="707658"/>
            <a:chOff x="9520439" y="1418876"/>
            <a:chExt cx="2221378" cy="707658"/>
          </a:xfrm>
        </p:grpSpPr>
        <p:sp>
          <p:nvSpPr>
            <p:cNvPr id="4104" name="TextBox 4103">
              <a:extLst>
                <a:ext uri="{FF2B5EF4-FFF2-40B4-BE49-F238E27FC236}">
                  <a16:creationId xmlns:a16="http://schemas.microsoft.com/office/drawing/2014/main" id="{695E4A7A-308A-9EBE-E589-1AA50F84EA5E}"/>
                </a:ext>
              </a:extLst>
            </p:cNvPr>
            <p:cNvSpPr txBox="1"/>
            <p:nvPr/>
          </p:nvSpPr>
          <p:spPr>
            <a:xfrm>
              <a:off x="9520439" y="1418876"/>
              <a:ext cx="2221378" cy="34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1200" b="1" dirty="0"/>
                <a:t>Mulheres</a:t>
              </a:r>
            </a:p>
          </p:txBody>
        </p:sp>
        <p:sp>
          <p:nvSpPr>
            <p:cNvPr id="4105" name="TextBox 4104">
              <a:extLst>
                <a:ext uri="{FF2B5EF4-FFF2-40B4-BE49-F238E27FC236}">
                  <a16:creationId xmlns:a16="http://schemas.microsoft.com/office/drawing/2014/main" id="{E64A25E2-EA7A-B7DB-8ABF-988652389DBD}"/>
                </a:ext>
              </a:extLst>
            </p:cNvPr>
            <p:cNvSpPr txBox="1"/>
            <p:nvPr/>
          </p:nvSpPr>
          <p:spPr>
            <a:xfrm>
              <a:off x="9520439" y="1726424"/>
              <a:ext cx="22213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00" dirty="0"/>
                <a:t>Representam 52,01% das pessoas entrevistadas</a:t>
              </a:r>
            </a:p>
          </p:txBody>
        </p:sp>
      </p:grpSp>
      <p:pic>
        <p:nvPicPr>
          <p:cNvPr id="2054" name="Picture 6" descr="Teste médico - ícones de médico grátis">
            <a:extLst>
              <a:ext uri="{FF2B5EF4-FFF2-40B4-BE49-F238E27FC236}">
                <a16:creationId xmlns:a16="http://schemas.microsoft.com/office/drawing/2014/main" id="{AAB8AD16-D759-A907-EE13-0B90499ED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195" y="5448432"/>
            <a:ext cx="566180" cy="56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" name="TextBox 4105">
            <a:extLst>
              <a:ext uri="{FF2B5EF4-FFF2-40B4-BE49-F238E27FC236}">
                <a16:creationId xmlns:a16="http://schemas.microsoft.com/office/drawing/2014/main" id="{332BE43F-6BE5-770B-66CC-04845FDFDAAF}"/>
              </a:ext>
            </a:extLst>
          </p:cNvPr>
          <p:cNvSpPr txBox="1"/>
          <p:nvPr/>
        </p:nvSpPr>
        <p:spPr>
          <a:xfrm>
            <a:off x="3381375" y="5403423"/>
            <a:ext cx="2065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8,44% </a:t>
            </a:r>
            <a:r>
              <a:rPr lang="pt-BR" sz="1100" b="1" dirty="0">
                <a:solidFill>
                  <a:srgbClr val="F2166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fizeram exame</a:t>
            </a:r>
          </a:p>
          <a:p>
            <a:r>
              <a:rPr lang="pt-BR" sz="2000" b="1" dirty="0">
                <a:solidFill>
                  <a:srgbClr val="F2166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56,20% </a:t>
            </a:r>
            <a:r>
              <a:rPr lang="pt-BR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positivos</a:t>
            </a:r>
            <a:endParaRPr lang="pt-BR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109" name="Group 4108">
            <a:extLst>
              <a:ext uri="{FF2B5EF4-FFF2-40B4-BE49-F238E27FC236}">
                <a16:creationId xmlns:a16="http://schemas.microsoft.com/office/drawing/2014/main" id="{4E428A1B-2C1B-649F-8F60-20B18AB29D2C}"/>
              </a:ext>
            </a:extLst>
          </p:cNvPr>
          <p:cNvGrpSpPr/>
          <p:nvPr/>
        </p:nvGrpSpPr>
        <p:grpSpPr>
          <a:xfrm>
            <a:off x="5482759" y="4780495"/>
            <a:ext cx="2221378" cy="707658"/>
            <a:chOff x="9520439" y="1418876"/>
            <a:chExt cx="2221378" cy="707658"/>
          </a:xfrm>
        </p:grpSpPr>
        <p:sp>
          <p:nvSpPr>
            <p:cNvPr id="4110" name="TextBox 4109">
              <a:extLst>
                <a:ext uri="{FF2B5EF4-FFF2-40B4-BE49-F238E27FC236}">
                  <a16:creationId xmlns:a16="http://schemas.microsoft.com/office/drawing/2014/main" id="{79B2378F-9891-31D1-57F0-4B60782C6356}"/>
                </a:ext>
              </a:extLst>
            </p:cNvPr>
            <p:cNvSpPr txBox="1"/>
            <p:nvPr/>
          </p:nvSpPr>
          <p:spPr>
            <a:xfrm>
              <a:off x="9520439" y="1418876"/>
              <a:ext cx="2221378" cy="34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1200" b="1" dirty="0"/>
                <a:t>Homens</a:t>
              </a:r>
            </a:p>
          </p:txBody>
        </p:sp>
        <p:sp>
          <p:nvSpPr>
            <p:cNvPr id="4111" name="TextBox 4110">
              <a:extLst>
                <a:ext uri="{FF2B5EF4-FFF2-40B4-BE49-F238E27FC236}">
                  <a16:creationId xmlns:a16="http://schemas.microsoft.com/office/drawing/2014/main" id="{5EFDD4B0-2E3C-09E8-5545-A4073D46F8B6}"/>
                </a:ext>
              </a:extLst>
            </p:cNvPr>
            <p:cNvSpPr txBox="1"/>
            <p:nvPr/>
          </p:nvSpPr>
          <p:spPr>
            <a:xfrm>
              <a:off x="9520439" y="1726424"/>
              <a:ext cx="22213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00" dirty="0"/>
                <a:t>Representam 47,99% das pessoas entrevistadas</a:t>
              </a:r>
            </a:p>
          </p:txBody>
        </p:sp>
      </p:grpSp>
      <p:pic>
        <p:nvPicPr>
          <p:cNvPr id="4112" name="Picture 6" descr="Teste médico - ícones de médico grátis">
            <a:extLst>
              <a:ext uri="{FF2B5EF4-FFF2-40B4-BE49-F238E27FC236}">
                <a16:creationId xmlns:a16="http://schemas.microsoft.com/office/drawing/2014/main" id="{40B4C3D0-2113-4195-7D1E-09CD3424D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916" y="5533162"/>
            <a:ext cx="566180" cy="56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3" name="TextBox 4112">
            <a:extLst>
              <a:ext uri="{FF2B5EF4-FFF2-40B4-BE49-F238E27FC236}">
                <a16:creationId xmlns:a16="http://schemas.microsoft.com/office/drawing/2014/main" id="{2E9CEC6C-BB8C-85FE-F784-3A6687B6BA80}"/>
              </a:ext>
            </a:extLst>
          </p:cNvPr>
          <p:cNvSpPr txBox="1"/>
          <p:nvPr/>
        </p:nvSpPr>
        <p:spPr>
          <a:xfrm>
            <a:off x="6082096" y="5488153"/>
            <a:ext cx="2065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7,86% </a:t>
            </a:r>
            <a:r>
              <a:rPr lang="pt-BR" sz="1100" b="1" dirty="0">
                <a:solidFill>
                  <a:srgbClr val="BAD0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fizeram exame</a:t>
            </a:r>
          </a:p>
          <a:p>
            <a:r>
              <a:rPr lang="pt-BR" sz="2000" b="1" dirty="0">
                <a:solidFill>
                  <a:srgbClr val="BAD0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55,82%</a:t>
            </a:r>
            <a:r>
              <a:rPr lang="pt-BR" sz="2000" b="1" dirty="0">
                <a:solidFill>
                  <a:srgbClr val="F2166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positivos</a:t>
            </a:r>
            <a:endParaRPr lang="pt-BR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45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430CF-BD5F-6E7D-6B3A-CAF52B824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944DF9-609D-CBDD-AA9C-3811CEA5E8D7}"/>
              </a:ext>
            </a:extLst>
          </p:cNvPr>
          <p:cNvSpPr txBox="1"/>
          <p:nvPr/>
        </p:nvSpPr>
        <p:spPr>
          <a:xfrm>
            <a:off x="477724" y="280213"/>
            <a:ext cx="42475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ANÁLISE DE DADOS</a:t>
            </a:r>
          </a:p>
          <a:p>
            <a:r>
              <a:rPr lang="pt-BR" sz="2000" dirty="0">
                <a:solidFill>
                  <a:srgbClr val="F2166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ECONÔMICA E SOCIAL</a:t>
            </a:r>
          </a:p>
        </p:txBody>
      </p:sp>
      <p:pic>
        <p:nvPicPr>
          <p:cNvPr id="3074" name="Picture 2" descr="money&quot; Icon - Download for free – Iconduck">
            <a:extLst>
              <a:ext uri="{FF2B5EF4-FFF2-40B4-BE49-F238E27FC236}">
                <a16:creationId xmlns:a16="http://schemas.microsoft.com/office/drawing/2014/main" id="{2F3CB322-44A9-F95F-F906-D5E3FD08E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426" y="280213"/>
            <a:ext cx="741600" cy="7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A450C7C-8A04-DFA8-D91A-CC017DEDAEF4}"/>
              </a:ext>
            </a:extLst>
          </p:cNvPr>
          <p:cNvSpPr txBox="1"/>
          <p:nvPr/>
        </p:nvSpPr>
        <p:spPr>
          <a:xfrm>
            <a:off x="181494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Objetivos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BE739D-D92C-151D-EDFC-28383593C167}"/>
              </a:ext>
            </a:extLst>
          </p:cNvPr>
          <p:cNvSpPr txBox="1"/>
          <p:nvPr/>
        </p:nvSpPr>
        <p:spPr>
          <a:xfrm>
            <a:off x="278505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Arquitetura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565E96-0A51-227D-DDC5-B412F83EBDBD}"/>
              </a:ext>
            </a:extLst>
          </p:cNvPr>
          <p:cNvSpPr txBox="1"/>
          <p:nvPr/>
        </p:nvSpPr>
        <p:spPr>
          <a:xfrm>
            <a:off x="375516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Tratamento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D72CE6-5724-FCFC-1FA7-55126748538E}"/>
              </a:ext>
            </a:extLst>
          </p:cNvPr>
          <p:cNvSpPr txBox="1"/>
          <p:nvPr/>
        </p:nvSpPr>
        <p:spPr>
          <a:xfrm>
            <a:off x="472527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Temporal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4BDD4B-405B-205B-3B43-A107A4AE08D0}"/>
              </a:ext>
            </a:extLst>
          </p:cNvPr>
          <p:cNvSpPr txBox="1"/>
          <p:nvPr/>
        </p:nvSpPr>
        <p:spPr>
          <a:xfrm>
            <a:off x="569538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Geográfico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F9EDEB-C901-B925-C7F9-573C42F0944D}"/>
              </a:ext>
            </a:extLst>
          </p:cNvPr>
          <p:cNvSpPr txBox="1"/>
          <p:nvPr/>
        </p:nvSpPr>
        <p:spPr>
          <a:xfrm>
            <a:off x="666550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População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FC986B-C8D4-CD73-D03E-5CD21CE694F9}"/>
              </a:ext>
            </a:extLst>
          </p:cNvPr>
          <p:cNvSpPr txBox="1"/>
          <p:nvPr/>
        </p:nvSpPr>
        <p:spPr>
          <a:xfrm>
            <a:off x="763561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21667"/>
                </a:solidFill>
              </a:rPr>
              <a:t>Economia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B9A1AB-CD93-F711-82AB-ABDDA95C1D68}"/>
              </a:ext>
            </a:extLst>
          </p:cNvPr>
          <p:cNvSpPr txBox="1"/>
          <p:nvPr/>
        </p:nvSpPr>
        <p:spPr>
          <a:xfrm>
            <a:off x="860572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Sintomas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2D83AD-C5F5-F4C9-79E6-7FCF01486B1F}"/>
              </a:ext>
            </a:extLst>
          </p:cNvPr>
          <p:cNvSpPr txBox="1"/>
          <p:nvPr/>
        </p:nvSpPr>
        <p:spPr>
          <a:xfrm>
            <a:off x="957583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Conclusão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A479C5-E655-B399-DC06-8C7392D49D66}"/>
              </a:ext>
            </a:extLst>
          </p:cNvPr>
          <p:cNvSpPr txBox="1"/>
          <p:nvPr/>
        </p:nvSpPr>
        <p:spPr>
          <a:xfrm>
            <a:off x="10545951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Plano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6EE78B-B343-F442-8E1D-301A888ABE6F}"/>
              </a:ext>
            </a:extLst>
          </p:cNvPr>
          <p:cNvSpPr txBox="1"/>
          <p:nvPr/>
        </p:nvSpPr>
        <p:spPr>
          <a:xfrm>
            <a:off x="84482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Problema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06A5AA1-B4D5-62F6-5385-6121BFB21F5E}"/>
              </a:ext>
            </a:extLst>
          </p:cNvPr>
          <p:cNvCxnSpPr>
            <a:cxnSpLocks/>
          </p:cNvCxnSpPr>
          <p:nvPr/>
        </p:nvCxnSpPr>
        <p:spPr>
          <a:xfrm>
            <a:off x="838200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798B08D-1221-A9D9-0729-85760E0E48AE}"/>
              </a:ext>
            </a:extLst>
          </p:cNvPr>
          <p:cNvCxnSpPr>
            <a:cxnSpLocks/>
          </p:cNvCxnSpPr>
          <p:nvPr/>
        </p:nvCxnSpPr>
        <p:spPr>
          <a:xfrm>
            <a:off x="1810119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66F32D8-F207-9245-1AEA-C09EE272A113}"/>
              </a:ext>
            </a:extLst>
          </p:cNvPr>
          <p:cNvCxnSpPr>
            <a:cxnSpLocks/>
          </p:cNvCxnSpPr>
          <p:nvPr/>
        </p:nvCxnSpPr>
        <p:spPr>
          <a:xfrm>
            <a:off x="2782038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9E37B21-A239-F5BA-66D4-D9700664B622}"/>
              </a:ext>
            </a:extLst>
          </p:cNvPr>
          <p:cNvCxnSpPr>
            <a:cxnSpLocks/>
          </p:cNvCxnSpPr>
          <p:nvPr/>
        </p:nvCxnSpPr>
        <p:spPr>
          <a:xfrm>
            <a:off x="3753957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CF67524-8FE4-D234-F9E2-B1F2257859A9}"/>
              </a:ext>
            </a:extLst>
          </p:cNvPr>
          <p:cNvCxnSpPr>
            <a:cxnSpLocks/>
          </p:cNvCxnSpPr>
          <p:nvPr/>
        </p:nvCxnSpPr>
        <p:spPr>
          <a:xfrm>
            <a:off x="472587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0700165-636A-814B-AAC1-0B25FAF5E8DE}"/>
              </a:ext>
            </a:extLst>
          </p:cNvPr>
          <p:cNvCxnSpPr>
            <a:cxnSpLocks/>
          </p:cNvCxnSpPr>
          <p:nvPr/>
        </p:nvCxnSpPr>
        <p:spPr>
          <a:xfrm>
            <a:off x="5697795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098C4FC-40AC-1A5B-A3CD-9E69A3228793}"/>
              </a:ext>
            </a:extLst>
          </p:cNvPr>
          <p:cNvCxnSpPr>
            <a:cxnSpLocks/>
          </p:cNvCxnSpPr>
          <p:nvPr/>
        </p:nvCxnSpPr>
        <p:spPr>
          <a:xfrm>
            <a:off x="6669714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E359B68-D5E8-2F42-321D-1F590D766911}"/>
              </a:ext>
            </a:extLst>
          </p:cNvPr>
          <p:cNvCxnSpPr>
            <a:cxnSpLocks/>
          </p:cNvCxnSpPr>
          <p:nvPr/>
        </p:nvCxnSpPr>
        <p:spPr>
          <a:xfrm>
            <a:off x="7641633" y="6577786"/>
            <a:ext cx="833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89F3AC4-A5B0-C19F-DC10-17A0FBD0D1B4}"/>
              </a:ext>
            </a:extLst>
          </p:cNvPr>
          <p:cNvCxnSpPr>
            <a:cxnSpLocks/>
          </p:cNvCxnSpPr>
          <p:nvPr/>
        </p:nvCxnSpPr>
        <p:spPr>
          <a:xfrm>
            <a:off x="8613552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D82DDB7-5D3F-03D0-3D2E-F9B7417B6316}"/>
              </a:ext>
            </a:extLst>
          </p:cNvPr>
          <p:cNvCxnSpPr>
            <a:cxnSpLocks/>
          </p:cNvCxnSpPr>
          <p:nvPr/>
        </p:nvCxnSpPr>
        <p:spPr>
          <a:xfrm>
            <a:off x="9585471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B5A288F-2B0C-266D-7EEA-7030CB9A58C9}"/>
              </a:ext>
            </a:extLst>
          </p:cNvPr>
          <p:cNvCxnSpPr>
            <a:cxnSpLocks/>
          </p:cNvCxnSpPr>
          <p:nvPr/>
        </p:nvCxnSpPr>
        <p:spPr>
          <a:xfrm>
            <a:off x="1055738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48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865</Words>
  <Application>Microsoft Office PowerPoint</Application>
  <PresentationFormat>Widescreen</PresentationFormat>
  <Paragraphs>209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lidiane.andrade1@outlook.com</dc:creator>
  <cp:lastModifiedBy>lidiane.andrade1@outlook.com</cp:lastModifiedBy>
  <cp:revision>76</cp:revision>
  <dcterms:created xsi:type="dcterms:W3CDTF">2025-05-21T20:43:00Z</dcterms:created>
  <dcterms:modified xsi:type="dcterms:W3CDTF">2025-05-25T17:35:08Z</dcterms:modified>
</cp:coreProperties>
</file>