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667"/>
    <a:srgbClr val="FDE3EC"/>
    <a:srgbClr val="E4EDF0"/>
    <a:srgbClr val="D4E2E8"/>
    <a:srgbClr val="9EBDCA"/>
    <a:srgbClr val="739FB1"/>
    <a:srgbClr val="528194"/>
    <a:srgbClr val="4A7586"/>
    <a:srgbClr val="263D46"/>
    <a:srgbClr val="355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5278" autoAdjust="0"/>
  </p:normalViewPr>
  <p:slideViewPr>
    <p:cSldViewPr snapToGrid="0">
      <p:cViewPr varScale="1">
        <p:scale>
          <a:sx n="97" d="100"/>
          <a:sy n="97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dhlui\OneDrive\&#193;rea%20de%20Trabalho\Luis%20Henrique\ESTUDOS\FIAP\Tech%20Challenge\Fase%203\bigdata_covid\Tabelas%20e%20Gr&#225;ficos\Economi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Sintom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dhlui\OneDrive\&#193;rea%20de%20Trabalho\Luis%20Henrique\ESTUDOS\FIAP\Tech%20Challenge\Fase%203\bigdata_covid\Tabelas%20e%20Gr&#225;ficos\Sintom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Geografic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dhlui\OneDrive\&#193;rea%20de%20Trabalho\Luis%20Henrique\ESTUDOS\FIAP\Tech%20Challenge\Fase%203\bigdata_covid\Tabelas%20e%20Gr&#225;ficos\Populacao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dhlui\OneDrive\&#193;rea%20de%20Trabalho\Luis%20Henrique\ESTUDOS\FIAP\Tech%20Challenge\Fase%203\bigdata_covid\Tabelas%20e%20Gr&#225;ficos\Geografic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por Mês'!$B$1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por Mês'!$A$2:$A$4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'Total por Mês'!$B$2:$B$4</c:f>
              <c:numCache>
                <c:formatCode>_-* #,##0_-;\-* #,##0_-;_-* "-"??_-;_-@_-</c:formatCode>
                <c:ptCount val="3"/>
                <c:pt idx="0">
                  <c:v>384166</c:v>
                </c:pt>
                <c:pt idx="1">
                  <c:v>386520</c:v>
                </c:pt>
                <c:pt idx="2">
                  <c:v>387298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E-48A1-98A6-9842AE6082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por Mês'!$B$1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por Mês'!$A$2:$A$12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'Total por Mês'!$C$2:$C$12</c:f>
              <c:numCache>
                <c:formatCode>_-* #,##0_-;\-* #,##0_-;_-* "-"??_-;_-@_-</c:formatCode>
                <c:ptCount val="11"/>
                <c:pt idx="0">
                  <c:v>138.501</c:v>
                </c:pt>
                <c:pt idx="1">
                  <c:v>171.51400000000001</c:v>
                </c:pt>
                <c:pt idx="2">
                  <c:v>159.24799999999999</c:v>
                </c:pt>
                <c:pt idx="3">
                  <c:v>171.28</c:v>
                </c:pt>
                <c:pt idx="4">
                  <c:v>165.13499999999999</c:v>
                </c:pt>
                <c:pt idx="5">
                  <c:v>151.291</c:v>
                </c:pt>
                <c:pt idx="6">
                  <c:v>111.80200000000001</c:v>
                </c:pt>
                <c:pt idx="7">
                  <c:v>60.369</c:v>
                </c:pt>
                <c:pt idx="8">
                  <c:v>23.824999999999999</c:v>
                </c:pt>
                <c:pt idx="9">
                  <c:v>4.7350000000000003</c:v>
                </c:pt>
                <c:pt idx="10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44F0-BD3E-0F659FDFAE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'Fez Exame'!$A$2:$A$12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'Fez Exame'!$L$2:$L$12</c:f>
              <c:numCache>
                <c:formatCode>0</c:formatCode>
                <c:ptCount val="11"/>
                <c:pt idx="0">
                  <c:v>3.4870000000000001</c:v>
                </c:pt>
                <c:pt idx="1">
                  <c:v>6.8559999999999999</c:v>
                </c:pt>
                <c:pt idx="2">
                  <c:v>15.326000000000001</c:v>
                </c:pt>
                <c:pt idx="3">
                  <c:v>20.916</c:v>
                </c:pt>
                <c:pt idx="4">
                  <c:v>18.882000000000001</c:v>
                </c:pt>
                <c:pt idx="5">
                  <c:v>14.772</c:v>
                </c:pt>
                <c:pt idx="6">
                  <c:v>8.5419999999999998</c:v>
                </c:pt>
                <c:pt idx="7">
                  <c:v>3.9820000000000002</c:v>
                </c:pt>
                <c:pt idx="8">
                  <c:v>1.504</c:v>
                </c:pt>
                <c:pt idx="9">
                  <c:v>0.23300000000000001</c:v>
                </c:pt>
                <c:pt idx="10">
                  <c:v>1.7000000000000001E-2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7-4313-ACA6-CC3F26AB28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0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Exame'!$A$2:$A$12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100+</c:v>
                </c:pt>
              </c:strCache>
            </c:strRef>
          </c:cat>
          <c:val>
            <c:numRef>
              <c:f>'Resultados Exame'!$E$2:$E$12</c:f>
              <c:numCache>
                <c:formatCode>0</c:formatCode>
                <c:ptCount val="11"/>
                <c:pt idx="0">
                  <c:v>1.8420000000000001</c:v>
                </c:pt>
                <c:pt idx="1">
                  <c:v>3.9580000000000002</c:v>
                </c:pt>
                <c:pt idx="2">
                  <c:v>8.4109999999999996</c:v>
                </c:pt>
                <c:pt idx="3">
                  <c:v>11.737</c:v>
                </c:pt>
                <c:pt idx="4">
                  <c:v>10.778</c:v>
                </c:pt>
                <c:pt idx="5">
                  <c:v>8.3490000000000002</c:v>
                </c:pt>
                <c:pt idx="6">
                  <c:v>4.7430000000000003</c:v>
                </c:pt>
                <c:pt idx="7">
                  <c:v>2.21</c:v>
                </c:pt>
                <c:pt idx="8">
                  <c:v>0.78300000000000003</c:v>
                </c:pt>
                <c:pt idx="9">
                  <c:v>0.11</c:v>
                </c:pt>
                <c:pt idx="10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0-428C-842D-53B6B0FA22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0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resul_escolaridade!$A$2:$A$9</c:f>
              <c:strCache>
                <c:ptCount val="8"/>
                <c:pt idx="0">
                  <c:v>Fundamental incompleto</c:v>
                </c:pt>
                <c:pt idx="1">
                  <c:v>Médio completo</c:v>
                </c:pt>
                <c:pt idx="2">
                  <c:v>Fundamental completa</c:v>
                </c:pt>
                <c:pt idx="3">
                  <c:v>Médio incompleto</c:v>
                </c:pt>
                <c:pt idx="4">
                  <c:v>Sem instrução</c:v>
                </c:pt>
                <c:pt idx="5">
                  <c:v>Superior incompleto</c:v>
                </c:pt>
                <c:pt idx="6">
                  <c:v>Superior completo</c:v>
                </c:pt>
                <c:pt idx="7">
                  <c:v>Pós-graduação</c:v>
                </c:pt>
              </c:strCache>
            </c:strRef>
          </c:cat>
          <c:val>
            <c:numRef>
              <c:f>resul_escolaridade!$D$2:$D$9</c:f>
              <c:numCache>
                <c:formatCode>0%</c:formatCode>
                <c:ptCount val="8"/>
                <c:pt idx="0">
                  <c:v>0.58780880773361976</c:v>
                </c:pt>
                <c:pt idx="1">
                  <c:v>0.58249792718775906</c:v>
                </c:pt>
                <c:pt idx="2">
                  <c:v>0.57213835276132241</c:v>
                </c:pt>
                <c:pt idx="3">
                  <c:v>0.57016920233186408</c:v>
                </c:pt>
                <c:pt idx="4">
                  <c:v>0.55174701459531184</c:v>
                </c:pt>
                <c:pt idx="5">
                  <c:v>0.53569639278557113</c:v>
                </c:pt>
                <c:pt idx="6">
                  <c:v>0.52520643198609296</c:v>
                </c:pt>
                <c:pt idx="7">
                  <c:v>0.49814006145883877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C-46DB-8783-D726432200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278653135"/>
        <c:axId val="278653615"/>
      </c:barChart>
      <c:catAx>
        <c:axId val="2786531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b"/>
        <c:numFmt formatCode="0%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result!$A$2:$A$9</c:f>
              <c:strCache>
                <c:ptCount val="8"/>
                <c:pt idx="0">
                  <c:v>náusea</c:v>
                </c:pt>
                <c:pt idx="1">
                  <c:v>dor no peito</c:v>
                </c:pt>
                <c:pt idx="2">
                  <c:v>dificuldade para respirar</c:v>
                </c:pt>
                <c:pt idx="3">
                  <c:v>nariz entupido</c:v>
                </c:pt>
                <c:pt idx="4">
                  <c:v>dor de garganta</c:v>
                </c:pt>
                <c:pt idx="5">
                  <c:v>febre</c:v>
                </c:pt>
                <c:pt idx="6">
                  <c:v>tosse </c:v>
                </c:pt>
                <c:pt idx="7">
                  <c:v>dor de cabeça</c:v>
                </c:pt>
              </c:strCache>
            </c:strRef>
          </c:cat>
          <c:val>
            <c:numRef>
              <c:f>result!$E$2:$E$9</c:f>
              <c:numCache>
                <c:formatCode>0.00%</c:formatCode>
                <c:ptCount val="8"/>
                <c:pt idx="0">
                  <c:v>1.5468116846704825E-2</c:v>
                </c:pt>
                <c:pt idx="1">
                  <c:v>1.5616238348656856E-2</c:v>
                </c:pt>
                <c:pt idx="2">
                  <c:v>2.0366706518404096E-2</c:v>
                </c:pt>
                <c:pt idx="3">
                  <c:v>2.8545129447612599E-2</c:v>
                </c:pt>
                <c:pt idx="4">
                  <c:v>2.9920543394310019E-2</c:v>
                </c:pt>
                <c:pt idx="5">
                  <c:v>3.2671371287704858E-2</c:v>
                </c:pt>
                <c:pt idx="6">
                  <c:v>3.6131066369012983E-2</c:v>
                </c:pt>
                <c:pt idx="7">
                  <c:v>4.384396457780082E-2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9-415C-A2BD-1D82344E8D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220810831"/>
        <c:axId val="220796431"/>
      </c:barChart>
      <c:catAx>
        <c:axId val="220810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796431"/>
        <c:crosses val="autoZero"/>
        <c:auto val="1"/>
        <c:lblAlgn val="ctr"/>
        <c:lblOffset val="100"/>
        <c:noMultiLvlLbl val="0"/>
      </c:catAx>
      <c:valAx>
        <c:axId val="220796431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22081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prov!$A$2:$A$6</c:f>
              <c:strCache>
                <c:ptCount val="5"/>
                <c:pt idx="0">
                  <c:v>Ignorado</c:v>
                </c:pt>
                <c:pt idx="1">
                  <c:v>Não fez restrição</c:v>
                </c:pt>
                <c:pt idx="2">
                  <c:v>Reduziu o contato</c:v>
                </c:pt>
                <c:pt idx="3">
                  <c:v>Ficou em casa</c:v>
                </c:pt>
                <c:pt idx="4">
                  <c:v>Ficou rigorosamente em casa</c:v>
                </c:pt>
              </c:strCache>
            </c:strRef>
          </c:cat>
          <c:val>
            <c:numRef>
              <c:f>prov!$E$2:$E$6</c:f>
              <c:numCache>
                <c:formatCode>0.00%</c:formatCode>
                <c:ptCount val="5"/>
                <c:pt idx="0">
                  <c:v>2.8522532800912721E-3</c:v>
                </c:pt>
                <c:pt idx="1">
                  <c:v>1.4736641947138239E-2</c:v>
                </c:pt>
                <c:pt idx="2">
                  <c:v>0.27528997908347597</c:v>
                </c:pt>
                <c:pt idx="3">
                  <c:v>0.33323825822399694</c:v>
                </c:pt>
                <c:pt idx="4">
                  <c:v>0.37388286746529759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C-438F-B8AC-DB9EA2A3ED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0.00%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'Fez Exame'!$D$1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'Fez Exame'!$A$2:$A$4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'Fez Exame'!$D$2:$D$4</c:f>
              <c:numCache>
                <c:formatCode>General</c:formatCode>
                <c:ptCount val="3"/>
                <c:pt idx="0">
                  <c:v>23673</c:v>
                </c:pt>
                <c:pt idx="1">
                  <c:v>31712</c:v>
                </c:pt>
                <c:pt idx="2">
                  <c:v>39132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B-4339-8D46-00BD993968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Trabalho!$B$1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Trabalho!$A$4:$A$6</c:f>
              <c:strCache>
                <c:ptCount val="3"/>
                <c:pt idx="0">
                  <c:v>09/2020</c:v>
                </c:pt>
                <c:pt idx="1">
                  <c:v>08/2020</c:v>
                </c:pt>
                <c:pt idx="2">
                  <c:v>07/2020</c:v>
                </c:pt>
              </c:strCache>
            </c:strRef>
          </c:cat>
          <c:val>
            <c:numRef>
              <c:f>Trabalho!$B$4:$B$6</c:f>
              <c:numCache>
                <c:formatCode>#,##0</c:formatCode>
                <c:ptCount val="3"/>
                <c:pt idx="0">
                  <c:v>178832</c:v>
                </c:pt>
                <c:pt idx="1">
                  <c:v>181443</c:v>
                </c:pt>
                <c:pt idx="2">
                  <c:v>186640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7-44AC-9F88-5D559A9DE043}"/>
            </c:ext>
          </c:extLst>
        </c:ser>
        <c:ser>
          <c:idx val="1"/>
          <c:order val="1"/>
          <c:tx>
            <c:strRef>
              <c:f>Trabalho!$C$1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Trabalho!$A$4:$A$6</c:f>
              <c:strCache>
                <c:ptCount val="3"/>
                <c:pt idx="0">
                  <c:v>09/2020</c:v>
                </c:pt>
                <c:pt idx="1">
                  <c:v>08/2020</c:v>
                </c:pt>
                <c:pt idx="2">
                  <c:v>07/2020</c:v>
                </c:pt>
              </c:strCache>
            </c:strRef>
          </c:cat>
          <c:val>
            <c:numRef>
              <c:f>Trabalho!$C$4:$C$6</c:f>
              <c:numCache>
                <c:formatCode>#,##0</c:formatCode>
                <c:ptCount val="3"/>
                <c:pt idx="0">
                  <c:v>140487</c:v>
                </c:pt>
                <c:pt idx="1">
                  <c:v>136881</c:v>
                </c:pt>
                <c:pt idx="2">
                  <c:v>129831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F7-44AC-9F88-5D559A9DE0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21466703"/>
        <c:axId val="621467183"/>
      </c:barChart>
      <c:catAx>
        <c:axId val="62146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467183"/>
        <c:crosses val="autoZero"/>
        <c:auto val="1"/>
        <c:lblAlgn val="ctr"/>
        <c:lblOffset val="100"/>
        <c:noMultiLvlLbl val="0"/>
      </c:catAx>
      <c:valAx>
        <c:axId val="621467183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62146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tx>
            <c:strRef>
              <c:f>'Resultados Exame'!$A$2</c:f>
              <c:strCache>
                <c:ptCount val="1"/>
                <c:pt idx="0">
                  <c:v>07/2020</c:v>
                </c:pt>
              </c:strCache>
            </c:strRef>
          </c:tx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89-41C3-B1BB-4DCFD2FD8E40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89-41C3-B1BB-4DCFD2FD8E40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889-41C3-B1BB-4DCFD2FD8E40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889-41C3-B1BB-4DCFD2FD8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Exame'!$D$2:$E$2</c:f>
              <c:numCache>
                <c:formatCode>0.0%</c:formatCode>
                <c:ptCount val="2"/>
                <c:pt idx="0">
                  <c:v>0.42174629324546953</c:v>
                </c:pt>
                <c:pt idx="1">
                  <c:v>0.56887593460904828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89-41C3-B1BB-4DCFD2FD8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3-4B37-A3D0-52CAA25CFA07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3-4B37-A3D0-52CAA25CFA07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7F3-4B37-A3D0-52CAA25CFA07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F3-4B37-A3D0-52CAA25CFA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Exame'!$D$3:$E$3</c:f>
              <c:numCache>
                <c:formatCode>0.0%</c:formatCode>
                <c:ptCount val="2"/>
                <c:pt idx="0">
                  <c:v>0.44175706357214933</c:v>
                </c:pt>
                <c:pt idx="1">
                  <c:v>0.55187310797174571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3-4B37-A3D0-52CAA25C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B5-4356-8774-9E51EF094584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B5-4356-8774-9E51EF094584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BB5-4356-8774-9E51EF094584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BB5-4356-8774-9E51EF094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Exame'!$D$4:$E$4</c:f>
              <c:numCache>
                <c:formatCode>0.0%</c:formatCode>
                <c:ptCount val="2"/>
                <c:pt idx="0">
                  <c:v>0.43483593989573749</c:v>
                </c:pt>
                <c:pt idx="1">
                  <c:v>0.56110088929776147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B5-4356-8774-9E51EF094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'Resultados Exame'!$C$1</c:f>
              <c:strCache>
                <c:ptCount val="1"/>
                <c:pt idx="0">
                  <c:v>Positivo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'Resultados Exame'!$C$2:$C$4</c:f>
              <c:numCache>
                <c:formatCode>General</c:formatCode>
                <c:ptCount val="3"/>
                <c:pt idx="0">
                  <c:v>13467</c:v>
                </c:pt>
                <c:pt idx="1">
                  <c:v>17501</c:v>
                </c:pt>
                <c:pt idx="2">
                  <c:v>21957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C-49D2-A679-0C5CA78926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="1" dirty="0"/>
              <a:t>Estado com menor </a:t>
            </a:r>
            <a:r>
              <a:rPr lang="pt-BR" b="1" i="1" dirty="0"/>
              <a:t>%</a:t>
            </a:r>
            <a:r>
              <a:rPr lang="pt-BR" b="1" dirty="0"/>
              <a:t> positivo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3.371477445612301E-2"/>
          <c:y val="0.22811693824309814"/>
          <c:w val="0.93257045108775394"/>
          <c:h val="0.5567530736072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'Resultados Exame'!$AA$37</c:f>
              <c:strCache>
                <c:ptCount val="1"/>
                <c:pt idx="0">
                  <c:v>Goiás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Exame'!$AB$36:$AF$36</c:f>
              <c:strCache>
                <c:ptCount val="5"/>
                <c:pt idx="0">
                  <c:v>% de positivo</c:v>
                </c:pt>
                <c:pt idx="1">
                  <c:v>% exame</c:v>
                </c:pt>
                <c:pt idx="2">
                  <c:v>% trabalho</c:v>
                </c:pt>
                <c:pt idx="3">
                  <c:v>%auxilio</c:v>
                </c:pt>
                <c:pt idx="4">
                  <c:v>% ensino m. completo</c:v>
                </c:pt>
              </c:strCache>
            </c:strRef>
          </c:cat>
          <c:val>
            <c:numRef>
              <c:f>'Resultados Exame'!$AB$37:$AF$37</c:f>
              <c:numCache>
                <c:formatCode>0.00%</c:formatCode>
                <c:ptCount val="5"/>
                <c:pt idx="0">
                  <c:v>0.4137200931611264</c:v>
                </c:pt>
                <c:pt idx="1">
                  <c:v>0.11460532382130985</c:v>
                </c:pt>
                <c:pt idx="2">
                  <c:v>0.38902234840212563</c:v>
                </c:pt>
                <c:pt idx="3">
                  <c:v>0.49566863216131618</c:v>
                </c:pt>
                <c:pt idx="4">
                  <c:v>0.40707578073815248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B-4FDD-84CF-EEBA28FD38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"/>
        <c:axId val="1235712032"/>
        <c:axId val="1334575312"/>
      </c:barChart>
      <c:lineChart>
        <c:grouping val="standard"/>
        <c:varyColors val="0"/>
        <c:ser>
          <c:idx val="1"/>
          <c:order val="1"/>
          <c:tx>
            <c:strRef>
              <c:f>'Resultados Exame'!$AA$38</c:f>
              <c:strCache>
                <c:ptCount val="1"/>
                <c:pt idx="0">
                  <c:v>Avg (estados)</c:v>
                </c:pt>
              </c:strCache>
            </c:strRef>
          </c:tx>
          <c:spPr>
            <a:ln w="28575" cap="rnd">
              <a:solidFill>
                <a:srgbClr val="BAD0D9">
                  <a:alpha val="57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BAD0D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Exame'!$AB$36:$AF$36</c:f>
              <c:strCache>
                <c:ptCount val="5"/>
                <c:pt idx="0">
                  <c:v>% de positivo</c:v>
                </c:pt>
                <c:pt idx="1">
                  <c:v>% exame</c:v>
                </c:pt>
                <c:pt idx="2">
                  <c:v>% trabalho</c:v>
                </c:pt>
                <c:pt idx="3">
                  <c:v>%auxilio</c:v>
                </c:pt>
                <c:pt idx="4">
                  <c:v>% ensino m. completo</c:v>
                </c:pt>
              </c:strCache>
            </c:strRef>
          </c:cat>
          <c:val>
            <c:numRef>
              <c:f>'Resultados Exame'!$AB$38:$AF$38</c:f>
              <c:numCache>
                <c:formatCode>0.00%</c:formatCode>
                <c:ptCount val="5"/>
                <c:pt idx="0">
                  <c:v>0.559952177915084</c:v>
                </c:pt>
                <c:pt idx="1">
                  <c:v>8.1622025865642364E-2</c:v>
                </c:pt>
                <c:pt idx="2">
                  <c:v>0.3516447550225219</c:v>
                </c:pt>
                <c:pt idx="3">
                  <c:v>0.51878437007765221</c:v>
                </c:pt>
                <c:pt idx="4">
                  <c:v>0.39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4B-4FDD-84CF-EEBA28FD38B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35712032"/>
        <c:axId val="1334575312"/>
      </c:lineChart>
      <c:catAx>
        <c:axId val="123571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4575312"/>
        <c:crosses val="autoZero"/>
        <c:auto val="1"/>
        <c:lblAlgn val="ctr"/>
        <c:lblOffset val="100"/>
        <c:noMultiLvlLbl val="0"/>
      </c:catAx>
      <c:valAx>
        <c:axId val="13345753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23571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41075165846762"/>
          <c:y val="0.89006154720838915"/>
          <c:w val="0.4511784966830647"/>
          <c:h val="0.103788090477156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8F-4F38-A0E8-33932EAB61C4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8F-4F38-A0E8-33932EAB61C4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D8F-4F38-A0E8-33932EAB61C4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D8F-4F38-A0E8-33932EAB61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Sexo!$B$2:$B$3</c:f>
              <c:strCache>
                <c:ptCount val="2"/>
                <c:pt idx="0">
                  <c:v>Homem</c:v>
                </c:pt>
                <c:pt idx="1">
                  <c:v>Mulher</c:v>
                </c:pt>
              </c:strCache>
            </c:strRef>
          </c:cat>
          <c:val>
            <c:numRef>
              <c:f>Sexo!$D$2:$D$3</c:f>
              <c:numCache>
                <c:formatCode>0.00%</c:formatCode>
                <c:ptCount val="2"/>
                <c:pt idx="0">
                  <c:v>0.47991682095780253</c:v>
                </c:pt>
                <c:pt idx="1">
                  <c:v>0.52008317904219747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8F-4F38-A0E8-33932EAB6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'Fez Exame'!$A$1:$A$29</cx:f>
        <cx:lvl ptCount="29">
          <cx:pt idx="0">UF</cx:pt>
          <cx:pt idx="1">Acre</cx:pt>
          <cx:pt idx="2">Alagoas</cx:pt>
          <cx:pt idx="3">Amapá</cx:pt>
          <cx:pt idx="4">Amazonas</cx:pt>
          <cx:pt idx="5">Bahia</cx:pt>
          <cx:pt idx="6">Ceará</cx:pt>
          <cx:pt idx="7">Distrito Federal</cx:pt>
          <cx:pt idx="8">Espírito Santo</cx:pt>
          <cx:pt idx="9">Goiás</cx:pt>
          <cx:pt idx="10">Maranhão</cx:pt>
          <cx:pt idx="11">Mato Grosso</cx:pt>
          <cx:pt idx="12">Mato Grosso do Sul</cx:pt>
          <cx:pt idx="13">Minas Gerais</cx:pt>
          <cx:pt idx="14">Pará</cx:pt>
          <cx:pt idx="15">Paraíba</cx:pt>
          <cx:pt idx="16">Paraná</cx:pt>
          <cx:pt idx="17">Pernambuco</cx:pt>
          <cx:pt idx="18">Piauí</cx:pt>
          <cx:pt idx="19">Rio de Janeiro</cx:pt>
          <cx:pt idx="20">Rio Grande do Norte</cx:pt>
          <cx:pt idx="21">Rio Grande do Sul</cx:pt>
          <cx:pt idx="22">Rondônia</cx:pt>
          <cx:pt idx="23">Roraima</cx:pt>
          <cx:pt idx="24">Santa Catarina</cx:pt>
          <cx:pt idx="25">São Paulo</cx:pt>
          <cx:pt idx="26">Sergipe</cx:pt>
          <cx:pt idx="27">Tocantins</cx:pt>
        </cx:lvl>
      </cx:strDim>
      <cx:numDim type="colorVal">
        <cx:f>'Fez Exame'!$E$1:$E$29</cx:f>
        <cx:lvl ptCount="29" formatCode="Geral">
          <cx:pt idx="1">0.070722006934529874</cx:pt>
          <cx:pt idx="2">0.075919268548135993</cx:pt>
          <cx:pt idx="3">0.12654603756298671</cx:pt>
          <cx:pt idx="4">0.09569425569292983</cx:pt>
          <cx:pt idx="5">0.074227399634158087</cx:pt>
          <cx:pt idx="6">0.077898792606862874</cx:pt>
          <cx:pt idx="7">0.19192127363594208</cx:pt>
          <cx:pt idx="8">0.0815483870967742</cx:pt>
          <cx:pt idx="9">0.11460532382130985</cx:pt>
          <cx:pt idx="10">0.075992432288900694</cx:pt>
          <cx:pt idx="11">0.089323558050289242</cx:pt>
          <cx:pt idx="12">0.074147324427196057</cx:pt>
          <cx:pt idx="13">0.055090441261185147</cx:pt>
          <cx:pt idx="14">0.088673176008426086</cx:pt>
          <cx:pt idx="15">0.088809172589513208</cx:pt>
          <cx:pt idx="16">0.064209626512361909</cx:pt>
          <cx:pt idx="17">0.054964324585802395</cx:pt>
          <cx:pt idx="18">0.14496786330145792</cx:pt>
          <cx:pt idx="19">0.087261234025010306</cx:pt>
          <cx:pt idx="20">0.086973931846394112</cx:pt>
          <cx:pt idx="21">0.068074803558962019</cx:pt>
          <cx:pt idx="22">0.077838594704684322</cx:pt>
          <cx:pt idx="23">0.11686226065472514</cx:pt>
          <cx:pt idx="24">0.07038735624073944</cx:pt>
          <cx:pt idx="25">0.084900051655409689</cx:pt>
          <cx:pt idx="26">0.086686055905639034</cx:pt>
          <cx:pt idx="27">0.089671686936795003</cx:pt>
        </cx:lvl>
      </cx:numDim>
    </cx:data>
  </cx:chartData>
  <cx:chart>
    <cx:plotArea>
      <cx:plotAreaRegion>
        <cx:series layoutId="regionMap" uniqueId="{E1A88995-E459-4479-8D05-CEFC493D5684}">
          <cx:dataLabels>
            <cx:numFmt formatCode="0,0%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850" b="1" i="0" u="none" strike="noStrike" baseline="0">
                  <a:solidFill>
                    <a:schemeClr val="bg1"/>
                  </a:solidFill>
                  <a:latin typeface="Aptos" panose="02110004020202020204"/>
                </a:endParaRPr>
              </a:p>
            </cx:txPr>
            <cx:visibility seriesName="0" categoryName="0" value="1"/>
            <cx:separator>, </cx:separator>
            <cx:dataLabel idx="20">
              <cx:numFmt formatCode="0,00%" sourceLinked="0"/>
              <cx:separator>, </cx:separator>
            </cx:dataLabel>
          </cx:dataLabels>
          <cx:dataId val="0"/>
          <cx:layoutPr>
            <cx:geography cultureLanguage="en-US" cultureRegion="BR" attribution="Powered by Bing">
              <cx:geoCache provider="{E9337A44-BEBE-4D9F-B70C-5C5E7DAFC167}">
                <cx:binary>1HzZUt261u6rpHJ9zLI6W9q111+1Zc8GCCSBhDQ3LhYQSbblRnL/Nn+d63133mC92BkEyIYZspJV
xTn1My+SAk/ZQ/pG843G/PNi+sdFeXXuXky2rPw/LqbfX+qua/7x22/+Ql/Zc79nzYWrff2l27uo
7W/1ly/m4uq3S3c+mkr9hkNEf7vQ5667ml7+1z/hbuqqflVfnHemrt72V24+ufJ92fm/uPbopRfn
l9ZUqfGdMxcd+v3lyjd//tuZrn5xel519csXV1Vnuvnd3Fz9/vLBl1+++G33lt89/kUJEnb9JawN
cLhHwiiOQ4LE1w9/+aKsK3V3nX69jjGP6N1Tj88trPwbIn0V6Pzy0l15D1v7+v8jN3iwD7h++vLF
Rd1X3fUxKjjR319Kd76Y8uUL4+vk5kpSX+9Cnnzd9m8PEfivf+78Ag5i5zf3QNo9tZ9d+g6jf124
q7sjegJgxJ6IOeMhjcObT/wQmCje4whxEmF6c53dPfwGn5+J8zgoN6t2kPhX8ryQeL++O4of4fD/
Ug3Kc1Wf+59J8FBV/9JExV4U4ZCIOLrVhB0TJWwvJgxFIcffTPjGP9xqws8l+oEy3C3c1YdXz0sf
Tv/83/WLN+d9+aSOk+wxQkQkOL+BBT20TxrtRZjziIc3oAhA7T4qvybU48DcX7uDzemb54VNAuH3
z/++O5of2evfsBayF3NyHczYrbXs4EL4HuNchIjhu6femMnPJXkcjLt1O0Akq+cFxL/sefOUQIR7
IYnonfI/Ri0Y2gsp+KwQ30IFSN23kJ9L9Dggd+t2APnXM7MM2MZSV08aScgewvg6SKBb2wATuE/2
IgAN0QijmNx8YcdEfkWkH2Jyu5ldVI6el5nIc23O7/T0CdwVwsDzwAYgvj/E4tpPhQhD2I9vA8jd
U2/c1U8FeRyI22U7KMh/PS8U3ly56tz+0V88ZUTneyEHGiViQOPrZzdy0D0B1kHgSzeIACO/769+
TajHYbm/dgebN88skBydQ5q6gazZPyU4iO1FiAokouihnbBoLxQEE3QLyi7P+kVxHoflweIdXI7e
PS+buSknADbrq8srdw5p9I3yPoUTgwxEYIRCCkWC+wGFQpIKDoyBYX0zqfsmcyvKi7tSx1/J9DhC
399hB6YUksHnVEa4LvCcv0jOu3NnqqeMNDjeY0JwCsz3W0B5gBUEHIo4Dtlt8Cd3aNwEnF8X7HGk
dtfv4HT6zIoMm9r8+d9PmeYjSBhFSOKQ3eb5O+SMij3MOOEhZC9fPzsJ5c8FehyXu3U7eGxePy+7
OTp355WGTP9Oa5/Ar+E9hiiFw74lBOEOI6AUiqdQPeX4+kvw2WEEvyTT46jcW7oDzNEz42r3YuiL
Syhg908ZeaB8TQEjEd4WQXcRYhRoQwTcAOzmjtPdD0B/T7gfQfWN8Hzb4C5mp8/MmCD0+BcboAnm
SV0cFLURdBIgyfyGxoMQRPYEYRF85/EQdPSLYv0ApwerdxHaPC+E3jxx2QztUSIIRB586+t2XR3f
o1CB5hzfRh9IV+8b0k/leRyT22U7YLx5Zi4OdnH+57//OL87kicIPfEeIlAdE3eWsOvYCN3jEZRp
BLvtD5G7h9+wtV8R6YeQ3G5mFxX57EzkvHrKkmaAGVgJdOQg3NzE+52azTVF4xCPEPiwm8/3oPxE
oh9j8nXhLiQnzwwSc97/+e+7Q3kCM2F7KGQo/k/NZpc04z0eIkE5+w9iD9zWTwX6ASC363bx2H9e
eJxeOWWap2xboxBCfAgZZrwTQEi8B7++dmg7ecsvyPA4Bt8W7oBw+swKZiemfnF59eLgvLoy7knT
F6gtQ7YYQhn5mzvaoVtQT4uJuIv5OzHk1wV7HKDd9Ts4nRw8L2O53s4GkkzACvKY4xrGfp7Uk3Gw
Dxgpuqtj7sx7QJcfg2HREGZ1Hstk/qZ0P0bsuy3uwnb8nGF72vSTXHc5BcPXRef7lgWtTQydBAIX
b8CCsHQ/7DwE6ycy/QpUX2+xC9QzSzpP6uryz/9TPWl7je/FEbrOWH4wDRBBxhnCN7i4LbpB1HoA
1K/I9AOA/rN0F5hnVlo7qaEOYJ8wuwFShul1zeyutbljPtCHjlhMoaNw26j+DpWfCvQjTG4X7iLy
P5xH/6CBcaOpNzT6wVf+7hQosDby9RPu8GdG9m7Iwd3w2Y4ju5vI/LEkjwNxt+6B1P/DBzzfwWQv
jN1WT1oRCyFjDIGC3evy3w8klEOFmZGvE0uPRf1fkulxCO4t3bGGd/+//dOPxzG/DUam0BBbfR16
vjeY+9dXv24bJrJ3lt7690eTzxs13r/8/aVABFT92yz19T0eBIbv+467a6/OfQcD1tACJSEkPdAF
jQiNIwb96/Hq5hIH8BkLYxxiRDm9zowqoJUalkG/G0IWhsI1ZaHAcQzc3Nf9zTVoebOQXbfxYsY4
E/Tb9PmbupxVXX07mNufX1S9fVObqvO/v6QYNtbcfO96p1COjQWPUUQJhWtxREGM5uL8BEbc4evo
f9HZLdxb1iaTQ07JAkUjvpgGnOvDcRjG9rKprIiPkY03bd6+yjjbLDVeI+IPrcK9LJjIZTw3aVl+
cvG4hmL9fqj4oW2ndVXXJ0vevXKVWY2m+7AU7YWbaiwDHiRl0Vx5nh/YTKdDYN+OjWiTSFUJQy4N
cLTuiHNp5sd1Q9g6FOMnHEWbOdNnZmk348DfFOXyqlNDkfRkSetevOkb9lZPduW0WA+j3VQZCaVw
watochuFzdqWUS4jE16xIjtVAdlWfMay6sNNh8WnsUWbOUcHGCbvSU9PWxQfdyxftZpufGy2tJi3
OCuP+nLaR9iv8yo7iNtSSB/Fm4o0nzStrDQsO4CTOahZvZ6vxuaoi97hIl6hIE6a/qzs4qQP6kWS
xW2qNpdd1ybFHCdc2K3N4XeCHjvlJhmRYs3m/n0V6sPMjXXa172kVeqDUeb9kFD9mYSwHXpQ50VK
eSuDwK8LE67aoEhC06+roJNq/DLP75e8T0UXJIFn+6qlqfNY1mI+iGmboE7vUx5KiMppvZxzq2WG
iOyHep+27K3KP/pqTkmz7C9oTjw8kqKDquxlqE6acEzc+EGZaW1YvXEAZ3ysqll6FSd56CSfs2Qa
jmJRJhFZFS5MLey1j9Uqd3oVDmTTYLclQ5BU7Sc3HrhpXFn/up8vFcNJOJ70+kx3p3PxJfDduo7d
OiaftZ9kkR8E5QnWSduJ7RL4TRFlB1HH11OQr6DXGst6Folup1Mc2xUP808ZUpusKLc2il9NWXs0
KJrSPJuSmOm1z/hrG5nt4Nh+HEcfCt28UQs7mc24NeOYIJOnRgCCXXaWKZaWXXXsM32UqW6DCNtM
4eTToWFr5Pk+WNR+aYa10dE+L93Gz+44osOmF+W6KbKNwXOa1bmV3nYAXPga9/rITBp2VYCShvxw
FHoFB/C+wd1BUaMiWSKeS0WmZB7bpMLlap7JpeH5WjOF5bC4FRLTK0uXbSvCjShsK9usLWUvyKac
stclIQc48xsaZYkdlEr4qD+2Bh8pKrYZao0s62arS6s3kInGUpQ6DRU5q0z/UY39B9JxnHZlUEvw
ACdOWy5VI1aKt4dz2GxYnoH1mQ9zi+P9SfT7qGcXrfag3j5azZE9x+2YrzpX1EnuQyJLXtcpK9kp
7+aLmgUJL80pOJ04CYPxbLFt2Uga53UhK9r3LGkVzeIPYhzaZTWygqMm4S3uPgeG8mFjl3HL/dxv
vGgvxND5VVCMzZo7Ue5XDR4Sa6KLJmsDicMhP7Ytv6yW4t004jKxbdHI3oc6pX2+XwetWRclrSQO
cvsHdoNZZ2M3nOTN8s7WsKG+aA+n2XmJ3SLbUZ+B51k7hVdjRbYqKlImPhL2tj4rXJmWRSw7XqV5
tCQxNoNEM5g+s2Rdd/U6KDpwon7lYYOOlm/wOKy9jYa0EuhLMXT5flmQ/cEsqybOfEqKNoFj2Kpp
2M/G4GjEbGUCVUnShUldBSu6iFMXoMNgHr3sc3rIRpI4NJYyMxNOkfafYlwfFdF4ZDq2zX2wmesp
ravliyBNkwT5gKVro5SweN1Vy2Xla9kwsQ8p1n4/VG8ioyJpyup0DM02Gsk+t+5dwLNNVGUfyk6s
R2UnqVAh63CLyjzpouLYx/2RGpxLbDBhcAj1Vvd0M8TNdpkXLqEheJHP3Suk7OGE+R+lQW+VKY5U
ObydcrFPa1vLavnEUFeuREmiVaT066AmpawbIla26CbJBqfRShShOKocW0jqyuA0ju0RWxqa3n+B
6EEQvaib2Rmlb9/i+vbjfx3dvRr29aWi//z++j2w//z0erhyXe+uXhydN/7Fuq8uv74dtrvmmgF9
WwTR+5YRXdOOBz98R4F+QHJuXjz7wcVfY0CYCeAcP2ZADwZQr4nEzYJb2gPlXngnJYTRPOgZCuAU
MBl2R3uiPQYsg0HVHiZfqbjmI3e0B2aQCHCkEAFlIjEN8X3aA1yYhECXr8sq17SJ/x3awx6SHuBP
MYXJAGA9BAgUw5Bi3ic9fVlOQkfTKEnZ62SZGv5+6sDLK5rr03vn8hjDeuxRArMoRpD0hvRalHv8
imSxKSqCRxlZ8BmeGJr2ZYCgPPrt9H/xKTiG4S7YDKY8ht7U/acsdd06XGkgBhrHqSN184qEywBc
/6+egnbI4tdzA9ZKCKcIKC3bOTc85oPLh2CQ3cDcNp/a+VVn4v6Y9Ypt9BR0q1xNDDwebuRYdEMl
h75X+ywnM3CcNkv+Wp7HYAROTTGgiEPBr8W9d7aGV7jr6nmEUD+V0tOiPJzCuFqbsslh9Pwvt/7Y
szgcLigOTP0AL3/4LEptmccz4Khz964vGprUNdksWbGNDNuy2n3uzfi5R9m+odlpxfqPU52lc9Cs
2q7Yb2neyJ9IdP3Ee8z9GowohKEwsDOoNzIK1nJ/91HWRgXlapIhcoJc2cpPxUGu296veK69T8e2
rQoghIvFJ2jC4NIUMM9VNVCEV38tDBj0d7JEEdgmzOISsN8dJFo0Yz1fK4buomC/AMheUUr7n9jS
IxhE95+ys+PMLbjP82yQ8GaJk1MEFEK5pUlbnZc3Tv7mXaJfMyh4FAx/URxBgr4Lt3PeZFUJBtUv
Sq+xmIJ1g2vxEwwfPTYOmR7GhHMU7SRfQg1NueQKlKrO889jvfjjYAiik78G5/ouu4py7W05pKDQ
Co2huXBfUQISq2aw5SgLg/LNYBsdyzlEaqWo6l6FjSle4b5pDsiQD+///qM5EEZIMRGO6G52WQWk
QqMVgyRK6aMJsfF8UijYZ6Vhb2wgupWNo+hNBI2Pn/iG74/25vXZ61yeQnNlx1UFo4pY4PJZ5py2
R3lRAe0Q3m//7v6gcXMNXQidZhjf3DlaHbZDFDZ2lj1uTsKInQ+Uv8uW6GDIvYcEqdvG1B3+9TOv
fflDOOHdX3iTBxQTmg8x31GaQYejajvIsUQ2GSQ56jt/JJqlq7YNIiZKPC0bnSJu+lgOvsgJpBWR
yM/+WgwoXXwnBgQ0BlUICAjwKuRDrWKOaiEKEINHIAWZsnxVN7pdlWpUCe1cC0NXf+WBv9diDrN+
MD4GL+/FGLNr53DP2c9oyajC5SyNWIpkqupoK2wfpFNTNNvQVu+0AUoJ+Y74Ccbfex2OGOJhRKBG
AgMHOw/WC839krWzzGgRJEVYB2lBvVg3+dz/xOtcq8sutIzAs2J49wcYyk6Q0U01xjZoZlmVPoek
LwsLyOajbp4T21X0HOULiraTC8bl73oiYGoUXnChoM1hjPiuuUw6RJx1WLJJEBk43q6aIip+YpS7
+4PQCdgBenCO8FcF+I4D57hENmxULPssC08mMfgkU/3+TGLIjPJ6Ohnq+SfMCGYIdw71+qGgN5hB
0I7BBe4cKhpmO1MCZRo8orw8MHxwyCduCAW6sj2ux+MO/mLCJGvMm8nKtivbbL9TVSne5dls7ZHP
fY5OxEyLMFV8EPU2h+y5Oy11t1g5zXYI0lmxqvrEWRHmhRRRZoPtpOJ2PKzxlLmkLvt4/Fx1dMCh
7HpaLG/meI7yLqkdlLOuAi9mT2SLfSOORN0VkXSOaHRQqI70TkZDSMhrqkJfrb2rMMtlNuUtPhyo
qNojHPdjdKTr2jar3lJQHbYY2KQhCxhH3ZPoCyu5rpIOdUys8g4HGGpt17WrKh9G4HMOj90blQft
/KnRYoEHC0O7lWBlNr+ilevVKRm8MlAYmAUkx30bEKm5NvOKqUA3iS/UeM5EFoxJSMkSy4Lg5ZM1
09TLatR0XvG4b6tVWy5TuGrgcKLUcpVVTgZLs5z1GNyajPtBw/mZOHBybkxLtkvhljPmymXc4NEv
VPZUmD9EEDVKzt3cvq77CA7IjW38qlvM1EiXe6GSJQh6fiiWRX9eDMzRrbjhI02sqFhxgkdVdH8A
HfI6TPN+0uMJqotCtKt2LnumZNXSef5UURtpvRamyJovbdjrfTKRqT8ex4H1cq7m9tPgmhDJuub2
89jS7LLQoqYSipAWpddaYiRyY38xLh3Pk6BdqgLS40XRwyXG2sm8pOx4Yty3khHN3wZhrRdZq4Y2
RzrLLJy3mIN1lRPFgfWMVSCbBi2lnLiLVWKrIPrS+ArKFbpHcZt0NujPw8mJU4pmVCYupJlJNbNM
J36kLpc1JD+1rMdyeQuvg9h8E1c6qCCW5NmFmTytJW6zuE9t47LPeduR5aD0WfceDpKMae9MgdJs
aIKzERKb07KjBvCylHxoQAmV7GeDlDRNrM7aLOvqZAr74kwZ0+v1slQVSzqszPiqmOfxOLQzgxKh
HuINm7sxlMqi8n2k2VAmXRzo44w5QWWMGa6g4AfDEStfRQ6ITBHoetX5YCk3ZFTzKYtKpBLcqO4d
j68dqOH1lElj3fKhNXF9VQ9+sCnQ6aheTZS7QVrByNnYFF0oSRXa/QnBc2UNhe42ycUijprWEZtE
UP/IZImmCrxWaOKDZWjmQtJw6Gs5lL7oIdLGwsiAhcptBJpAG5ep925bIw7+pGlqViWEGjRLWhbi
kgfE6LTXBDWrioYNkigqRpwU2UyP8riAslpgSGGSYmqhWEQt64c0DkDZSNCKjzxwpVsF1plRjp4g
t8poE1dJX4VRJiHTsu+9WWiZKM/CTjLwDy6FtHvWqYiUgsIQxUUNOZoZqcwrPo5rE42TlqEemZAm
WOYyoZ7Y+ggF/XSmA129tqiIZwkJnkOyiUkPtZfFdkROOtOzbHglXDL3y3ipWtQnPctILkcQSx80
eePPLCgP2gR+Bj03aFjGVY9zu53rsa9WcVmwL7YoewtC8XmRQNi6CSwVQbWRR6RqU5hjAxWPqjlD
CZoVrhLwUdq+nWvDOok8GvJ0zHAzbdpYR0rqKhq61Tz2kZU67qCaHRE3otVEenZes8no/bDi+ZRA
HjedtUMNFc8eD7hLNRqGo1KMQbZWeQ1tkSZe7FlX2OAD7qpilNmclSqdlt4MoNvCz8mcWwf+b9BL
JGPeNG9wNlCVsj4sLisTlZ+Dzlav5izIfNIGg4JKu9Y1T6BBML0b/TxejYPnR6O3fZ3OcCaptQyw
qbEin0JvQisH4MvTqrJVdMx7vqAkzIk3iY+LwMKTO/cRTkMxGZsINKEcQ96kdd50RVqFJGuToFA9
A43PQpFAPXWMpF6sL1d8nocOyslVUMh5zssQWggZU1uR8R7uHmi/qZhX6ljknT2mbZT3SRSLmsgm
cOxERx2qJGWVKGTWq8Zt2iWY9TbMwq551eLFfYxYS8p1b82cpXVpXS391KrLXkzYy1ZVOE+4z5dJ
+o5PZoNih5Cs+AQBzqMwG1IFXvQdsqCtayZmraH8OHSXOWE9FBmngb0uAqSVrMFJlGkfloFJofoA
R+THAW5bh53+MCKo0SZY9bGVnLCml9EI6UpSdCQ/RTgvrtCUc5zUPYAt+250KA2dmU+oaSxNRhLP
0CqYwXVuXbRUb0zdsfeg8jVNaODaQraN7bIVmJ37gAtrunTqlSqSGfEGyzHicFGFo/6s85ldTTEK
mnTounwBW4S6ZWqXgs2HQ+0Ltuoah5XsMkzLg17MZJYQJauP2EV2gXChMN8uInIICr6+W97NPhDv
wBdZkkyRafokCxZxqbqQXEDxIPCw3ykrJLxcBn0bB1NLx8AdTJw47MM/oNxavAW1j9kqY6Nvt1AS
Ay8cVB0UaV0Y+F6KIQfdwLbXJ26xM7QsWOuMxFBVeOegy3IFBaHli6HXFrQor9HG4bkDqzN5pFIQ
yL+lEPqCBLpLeE5UDX/uZtuVEb5qslnQNY4gUibZomwpC6rVJY8YixJV9hl0RWxWrgdSxXniCfVI
xmiK3ne2qWvZt2RqpQWJCxmGnr5XDthyUuMu3A5To+oUQh8/Hs2s0L4CTPI18zjcRFlfbageumAN
ScZ0QUwbkbcF4QRsveY0SInq4kgiRsGd00C7Rg6YRDWIF08QDzI9QTAqA37saZyJVc3m6sBUQakg
co6jS3hPVXtgqCUTRAwga3KOx5jKpsrVIn044veRI6SByjqCDkPDcw/NLwXHRZvCni1V7SvZDJVR
qzYMgwzcQVuplS4y27y2UODCaxV2akxJ6Iv2HO5lp5VwNDIpC6fBQGxSyK6dQwJuWZXVH1OAC5/E
nrDgIKz7EYGhBC3m0g4eQVvWzXBEWVX5zRjp/rwdY/jrY31DNNAqWroE6J9QR+2iq3EzkDJWhy2b
MrqaWaWigxBKS5ddg6mGJsYSfhI6HuVCVD0nQ5DRMMkZgnbjAlAzGXI0rvxkFU9cETeHfV1FX0QN
qdUW+bEyaWRzWwGb9CpbW1YsH6HIT15NEWve1E3cKoinkyu2YQ7No1QPgajTcSyaVWjDbE4rYnWz
8iD2Z117gQ873ZnDIizcoZksuO+45HGzgZiMgDNmHX8N6fuYYOHxdqy0KNKJVPi9cQqaQrmLzcec
NuPbOgIHBjWTIbxYvEdWqmDg59AO1cApfEHO+AxF7tR30zCmUYgbCEpa47ekz6pReoD/MBqUfucr
YMxybhd32IZa5zJoFr9ahrHg0hgGvRNaBQ4nGUSx/SEv1KkZovgq64LuRA9l/HZZMnTq+GATKFfT
IonMNAA+VRd/zKwiB9WAuqu8rC2W3ZhTIC4iWI6Dvikp9KuYrmRNK/2u1WI401lefTZ4Qd06i3Q3
S62GLAI3oqIj2IP53M8T/RBPwcBkG44L3kTYB/NmFrw+ndvR8DRvmvZNVtdggxFoJOh+IaBBvTQ8
WEHM7g+pb9jnsTDiCupP9TmOWs5eI5AfvGUW1GXqdOT3TdsU48Fkp+7tAI6uSjLd6M8sm3wjC4vN
yQIEQ8nQGgj5LJjfQc9UwaV8xh1wzdqOsFv4237SAOVQxyM0+bwMcj3nUrchW5JuaOAqlBaKUoYj
JCVpYIPxnaBuOh5n5Ky0FEMqQysB+QiwsfitN3NpJNRwwyZRRT9AjxC64lzmUdzNK1JkUSyzbMgh
9BTOgsMTbYbh+0H7hylHH8gOvnmezws59MKZq3wYZpEGk85b6cdFhCmrNI+TdqwLaOIL7E5rCIEl
OB7iL209lx/6wENuETEewy26FoYQFhr0SQBl75OO8d4mth9xkVQFlA2geScEBC8VhifGDHRJSJw3
r5UfQppyVetyBQX5vF4pG0Orj2c1MCfjPfVbvbjpNDaoOKFET1etx/yIWJvHq7hrhzPbmD5LQl3Z
k75wcFZ9KRQkrgWOdWICzg/iXIBmhQGUfyQknLMGAgZeNujpbJN+MEB2EDDNiyDAun1lw7j80LU2
xhBZvf0DlYsW0joXn5NZh3pDiQJEa1eTT0uIfL7RQHPidCxKBOSwZzZeBSFrMYTdifm0a1oCBT6W
n3lFwAmabG7ibaDN2K1Bu6vjgY19uw9tjZim1oh5M/EsK2WTB+60BGs+AKYmyApmTkBcBxxApSOb
y9M5KuFcG98PJ4rzzqynovAsaYyJjiBv1Rcucv7D4HEDAWHIKphtoG0DYxgZHiDMBiUoOTKDS4UK
ys+zKBZgLybOuVyMzS/LoYpQolgMfVLlXZyn2pXCrCwt1XTgcpIXK6Pq+qJ1jLYQ+1GsYHiBwPZb
lQ1vi3au8lWBrploCG2ZzwWYo1mZKpr/gDsv5yQvnZCxXrCRY1i6McmbwJebGOZF6gTGQbh6bQIE
KSlEzbaTg+1dLzWMQbxrOOSg6aSsu6hbaiBH72bgbjmDBBi4gjVkzQbe6fVYqCFOlrCLDyiUOwYY
tWkzyEatq4CZFjRC2zyIVSlhziA/D7opvgwK27lkKMPibdSGEWR9U0U+cY8Dvm1pGw+JX/RQSDbC
RMfc2khIUthSJRWv4d+gHG1xoHQA4ypN0/NoNQWTeq98Mx3OMB8Auq2LHrl11/a5YZCozKSEboGZ
wey73A8TFBzyRm0nn/NPscn4h0Jw95G4ujxBfQvFRSiRQ55U9KYzSWmtHhNtRHs54hHYoHFlVyZ6
qSKeVDNQf0nCjAB/zity4AY+QfEFZqlmmK8JI6Dh/5e7M9mRG0m29hPxgpNz2JKMiBw0pWZp45BK
Ks50ztPT34/q6v4zmIEMZP+7u6gGGlkoC3eam5ubnXNsbpd7KhdTd8hXf3y/ZKb23u9Tew7aruPZ
lXR+/dVZ7OW30EhCeWRN5hcrcchHZ9st3g1DKtoDmJouDmcvHsWhsA31u1pT+28pGypF/bj6SVA4
y/g2N4zJCAZeZWsk1lV709c2BZXSsoeTyRuLTrnZrCBJKOlUR45Pxq3VdBoIBRKWLFSzZscnx1/1
FJ+UqRnIyUwKXoVm/AVuXKxHK804J9SpXS3HttR9Cgvc2QaAkj8ZpC01EcbaXNRH7jlnDsapNcuT
4XT+r0UUAJ6m3jW/AaAws0OdjtlPUYsk41liJSqq7CTtgsSRPzQrzz9Nkm8CJKgrg8VQsRGCSAtt
sR7jZpyKSMppomSjx35768Rts/IGnZOBglcy3huVmjKcyG7/cpUmf1giWx840GaxPQad76vmtVbg
jq3/zVKkQNSezC4NGm2Rf+v08b5Y8Zbp9qkl32ga+LoAcIzG7V16RuRT1iL57yduN0n9O7Idv329
tByzrb7Dsx9RlOpz6RfTt1lTdRvYXa/H7GY1rkTHfr2tE1X+KMhP3uX2TJUjEXTMgkKa1htPpnkT
jMZsyeNYV3197Hl5LYTcLC6ihbv4ld2PA1g5M6GzlB2n0hG//5Tb/8EWvPtX1flfUMHH2IPHUIT/
KyiHM5zxvyH+G2jheZTnv2HK/w/buf37/0AcTO9/PACdtueYhCjB5/0PxMGFVkBX1rQFPDhew9uf
/oE4QONxIO0iGwnql4aRQ4H838BOC/FC8Qf07gJPs+ns/PcIB+FsogcgRA2bToLhoZ103i2xgAVl
ZoxXN6IvrHBF+rg9DUNlqztgbVmPcM5zzZnzGvtmzgbBSuvXMy2b7tRW+H/UnKk1Vw55T0wz8m4R
v+Yi34qUlUw1+wORv13/et7eeXfvjz0BFxd9IUNAut328bE9Pa3ydimameOqV+9713I+NqmTnV5i
BbEvNo7uJR1Ic1NJdrdf8WhV47oS8IaKR7SpjdHS12NIg6E/PG9l10j7lxXL5D8PWQWJvl0jTcmu
lp5VdoGsMv8gB00EbTUX3+N5baI09zU4Wc99q/O921a1QWz0rWMJMgdPPF8VSZQrfOrHwUBx9UhV
fD4mxWi8rKH0xwowMdf1EH1A5HG3KmPw0qzVJSVuOzG/6GlT3vb1vF5pmD3dO/EHD+Ti7fiBt8O9
tE2hJ73rc71TPHCpCs5gZPNWUJ4H3qq6wACh9/H5/Tv39T/7BxeP/hVdbWEA3z7fP7+yKPeMSxuo
pjLveEiLaOuyvtbJRa4s74KpDT0FLZDk1ERS9tyUWZe6Kkm6A1XwABn9aj2SjFNszMriSp/swk46
tFdtAC48KAhB56ZE7VSeVpVtMKZddjtQvrlxiBOvbGX5b6dWuVe6qhe88LG9fVdu6dWqnBF7bWWs
9U1pyFo7ZCMQ3Bd/LQeAl0/XmOU9aVPL0luXlEIujasmGcMsW7Ml6tNh/W7FY3PF2KVNBJWDwiwX
AALe298fBQy/aR2qmUsTxIuZR8PYmm8SB8StsL0lcmbPvtJPveQfIIBcB46AJ4DGnNsb7UHyLjGb
wCgGm1J/Zh7S3nSDOF3jK+f5kimHzp3LaTao1e0uFEMTItdmvQmWVi+i3iycN9RtTXo/cXvlgG3B
+1EXfAsdzmNTuwM2rm7ddgarEqt6myRufPIAj312Dct+RdGj+dx6w9fnveSSNz42+WQjU41CosFG
JnoZ2q0URwT64yvH+aIVmuzUMJGSgBB//rlI9JN2paIY1Kk/vMtVTUvQq6wrKL2LVjaCnb21811v
1++WQtrUd9wmUB39Q2tWzjEdlXPlbrzk6jTwbbIfY6Py7ay0vpu2lE557QI+c2AvFPld4ZTy77Lu
ko8+8aq/crgueiCgARuStAWWaGcx05KiTR2rCXoSs1MxDt/ImH+aIM4PL3cGF56Kud1cHtXv888E
QjWJJ0HISCScjansvMgujP7KgTK2E3Pu5ps2le2hI+5sF8ku4iYaAJ1CUG9qLB4iXWVNdO0THkV1
HZ+qaWuyOOIkZZ6fLNFPWtCM1RCsOnXWl67X4ehQ0jNRQN3SkfP1+mmpj+PILWNUVOYfqs5OutvE
GspraCljO0b7JVsOuQ5wNyFQGj63NHexlxizamkPJPmdXpjjsWlq66Ma29exo1H16Gp1gCQAoAj7
4bzkScg3ALbg3w6L1lxJhZ5GGlA2BicSHWogKdbu90wL+ZE20keodW+ygin2Sycw+ym2okmPAbGm
7ei874aeyuxL9xzLQGBsANLW0/RoMa25HAxuitmiOtZSkQlXa6iufNmL63tkZediy1j7a9wQtCf6
mtEQF5TcGqmdShvwhP9NZVPz4hDHuvjAbByIZ5Cp51/Yc2FBkFE2gbV4baj5sx2Odl9d2b2nwWdD
R4F8pf0LSmqj1T2+Zytlyrxz+ybIY995r7yloSJLoVAfiuxnn7br8fmvdWkfcdmNJo5A45OIIHPF
aBIqJ4GT0dWOxsbT7k2pw6Lxyu61SWWXll9MFnhlndfs7tbpDPHcNIriX1FW7X02KUXZYFhfZ4PW
3g/o3oR6nhlXwt+lzd2yTR04Lzj5P3iqR0kMYHjYN23F5qaG+NqDARgOJn3A01T5ek3xQuu/PL+9
TyO7v718N9A/mbW/zwUHK562NjMlD9lVkdMAWLDKbKQROb887SSVJoMBOwmMGxrluefk9rrmk2PX
AeCA4qDn63Cce/HyZNoXIOQNHvmAaKgOnFuhVqeUDY0w0Nx6Olm5XW7wlQe9yUVQtPoV73x64Z9b
27zo0QebYtPpZodopacFAAkrdXMnlNCTliueseUn5+Eb8DBYqc07gH4au/yFc5wWSbLWQTHq3V3i
aeVJVaV+p0rhHWrXGWFUabSLy2UCOf28j1w4CshpUBYhv+ZBbu0W6eazt9Kvp8Gg9f6HohHmW0M3
h7A2RXOraMtnQZ1IcWXFFzwTZgEPZTJsB7/ZXRC8SZzeMiZSUUMOAXQj2gZGRhlfh7H48gX+eSsj
IMYzZY9v9WrQMXa8tQ8SNd47QzPcllYvaCT7dMyl21PibejIP2/1wielxEHdgURkozfs7v42AaVB
54x4PTjgDoqUrt6Uqu5OKGt4M9sqA43hA1xJaSw/b/qJ226XLhQc6M8mV4bYfVFBLbRuGiIKEI8a
Yl5lHanFjFeIG0++IFaoPiA+RWuZTHWXNbZyBvmz4rNr2hugT4ZsjXjiFjcWoClm3byosrLZIjXl
BQiEFims84OY26mdiq3TSBcUIGIzaOv3UTOLa9j2i2uCu8QnozLg7INYSvvCm/ShxivzJerqxb7X
gU/dNsDOrsSWS6Zc/J95HttFuycW9ZOExF2WmGpoiVD20KJ6Xb4lSl+upPeX3IFciCNgCKC3ELzO
olhT0hqfzRr8pq2nh1Yj100m8OQv/kTbNcPVyObBKtg9Y6El06hNU0KYAB2kO10SNKr0rpzlC2sh
od7qedhgysnOCqfI8OJCKkhQkJCpCWs/x8GvXvwmRzKaCiWcDq6YTbv7fMtcs2wSbUMq2M0gj33e
d2EOiSOkHHKFc3BxQY8sbX9/dMVUCvLWusBh8p3xs+dW1qEyZX3F17Zb8ex6YTmUJrfYR8yljnxu
xOjnplQb6M9wlP6qgV72obQmdevHwgYUO83z6XlnMMxLFjcuBch+A6u7bGBtiqyYGizasc8GNkYS
zVWVh9IfaRMlQiY31TzGhyUV/qnSG/NvbdHuOlHVR9Cw+fvnf86lTeZDOn8YAEz/2K0/0UUCYhSv
yd3kuztoGsoDznilznfJCNQ9EyoQL0/qEOeb7DTTmna1UDREWzOFTp45fdTpfu1cOQOXvqYL7p4A
7xM7/C2yPHIZED1gDxecs8qqOcwSywF6oR0NMd5UvbZcsXZpWZ5DH8JzbVTt9unBMHfOXI6qDtxe
yPt8XJrbmggavfwLAeb1IYVxZzF07XxNbuG21hITDbOubF/RZiwPs7DSl38ito0HFNGQD7XfOahK
Guj7ZMtR3eRNMfk28gMieWmZiCaTTvWBsMG7hlmC52vx1lHrtc3389QqX5cLBPFaVt6VePu0yrGZ
oQklXPoovNq2D/fIDUpnVUIvXbADg0xfaYtnHY2muFMb1tjRxzfeJN7Xmi7xdVfeU+u+c/y6vnK3
PEke+RFweKCtQlcCjr27mFew+34fIymwOqNpHPo56ap39iz08ZUYJkjy8+QX6W07+ua1Eu2FY8BL
gIYfGEGUfPZpnaYSoQ+lr+gbZ1YeJrqzRFOdvrLs2A6HTvK/L/ZRLh5z052BuIg86vmGDyYoxVUn
itgJWDMQ4khmlDDin7fyNC9A1cKlOoYHIXi7fwpQb47n1uWzOkkah4Dq1O1Sre6tLVGueN7U0x3E
lAevlHc3ajn7xxRsKUdvBTuocpHCtFFF4wX6mhiffBCNv5KpnOSV1W17dH4T0Zs17a3KSPiCMnm+
h0kOvjFuLMQPqlKLbL8Rn5thWn82g1tEhlGZPymBzPd1YqmbEijt9+dX/NRdDYviCQQ/OpwGUe3c
fFkBaRgn+AWAduKocNxfRet+FxXFqcZHYmawr2WU2yncLxhf2b4pnH3EgM4tdlOapabRILSgmTxY
m2G44ahUV77kFh53VpioYHHD4Z/cPbvwaWa9JWyEL6DoaO0aelWafm3WpUSPppb2uyYf1zTIvYR6
kVsUQOuf39YLPiugbvN8BR9IZN19VZjCbl65owpAZjVHEedLH/rSSD6qrrWyK8YuBD7aJDyT0SCk
hsJ74HxLLVPL7anXOfhO9464mH80JPjS0W4L4CJdIj7kgFWnYJYTyjamlNINtK5rPiWtXV0ji1/Y
eXqxAAGYSIkOwf7FYBZMG16BGgZ5k3Bcx6H/OTnk8pU++0GxyPx15302mjh58VXGJtBCp2oGKACq
/vkm6ABgRFPjyWKxCxX2sbTWkz8aaXdluy99Wx5dAB0snpLGXmahrKpMAm9QQdwN8tO4ZJZ7WAxf
3oO0GtzTyx0JyRPaAxR4+GcXYnuUtBKth0SzUlW/q2EXvJkqV4tGR00fnzd1Ifg5m4mNmeTS6LPO
N9CQtljcinW5mSt/Zb2xfPJ6dzzlVVHc0MxMvjxv78I+Up8H2oK0mAmteXdTFraWlsOiiOvK9SIN
JFbYwpMDIfjy5iW3Bu1mrkSWRqV45xups6Hs+kwFMCvbOLDnYZC0/CoLca2KOuDzC7sQUz1yKnuL
cgB9/7QmHuUh2Vw5RTzAdDNAtoZSJUj5aA1Nv1ACPfwFvHHUTw13zZWX0yW7m/4oFv8ASXa+ApnE
KEzLxe5UUb2Zh9R+Yy40GRFFSz5NylavvDHRriR3Fz4j4ARSAGRUthFc298frXZ0R7vstZhQ11Mh
kBWnvM4bFbpu51wp41zwUG9TdAH9Q8UY5NO5qdWaBhexNYShunUNiwGc+OKM3s3QSkhZVaxdKbJc
WhpP6q11Qq2Yx+K5PcgJcTN7cFBVZzu3praaEdQnhOa8tLgSVDYP3N1XHlkUfQYUGtnL3T1sOyhM
xQtwVj1OizewJ9cosxELe94zL1rh3hUmwElSqZ0VvYT14QiiSZMVoBkl8l9w7qYX18EQukVHgRTU
hXztbk/hRx7RJbTdnKXGSiFmNwTVViw3dkZPLVogB11j61/yCqpT2zuGpMLe88l1fXXaISVuaX3/
YezXh1I1aOCQTwUuOoJXPtQla5vaOfApSsS8684XV1dd5lg1h7tdmviuSlvrCB/ZvdXnub5fp3W4
cgFc+GREZKrQMJywuVcHyV2znmaQZ8E0AkEO1kQ3YaopQ17LIi44Oya2ohj1WQbqbj/k0Veba9uA
wMI5nsfRLTf0+hC5ufJSgOSy/fC8I17YRTaRtiQABcbE7o3JGZJrH3sQLf1EVBE/p/mram0hA6lR
xKXqbycvj47c2FRKyUlIuffX9gpvGtk72L3ZmMow1yAsmTKlSitQM5OIIM6zMUXPL/PSnpJUi638
vNWZtm14tKdJn2l1qcEndbvizqSTeChKC+VLGzXL/z9L293wyJJTAwkDEQSba+jT8ZZQjYRZteRj
HabQfF+oHgEEjvr21hTdchPulN3CQNV7RdLByOzntT+tMGXerY70o0Z0zUGbN7nHJpVfnl/jhfuN
FHcLKxwHXks7o23pT0bqWRWkFjYxBQbyqVycT4lTtUfdaazj1CX2FZsXnmfbMEMips6rnnr7+b52
3ooQn9VWAS8lI4iT6s6v5+IL2qDZX6q0yu+i1NtIaHp7a05w9p5f8dNceusIEULJqAH37g+/bit3
tgrw4IM7Gw+DiQRKkbTxD002w+vV0zZqU9O91uruys33NOps7spJIY+moLC/jlCP8NGpqKpAmoCG
aGcgomll5sPzy3saBXh1ohME4nWTYdvfr6NbDWlqJhRs5JB8j6FiJFGvOlUdbTmr7z3yCD+et/h0
Q7d3LiU1WOgmLdldkEsQLUj0lgyi7FOIP01aiXf+sOZx0NJSOQqrgtlcxfoYyFpm1xALl6z/yeJh
dDLcR2x/f3RIR03pqWGThup1nRQQ7TmYwSQUrA9/QowwSCu5TlE963V+Q7HY+P386p+GI4s7BDA4
LQnLpFJ6bt+hG0GaTJAwZ8Qe+edHXtuIXSSed3yxJUqkVIZo4/wpsJ9b4u1g+mvBLVlJ362iavUm
RIRy+vlHZ9z0AZ439/SUInzMM4K8kG9KWeHcXAdxOJt7uKyOWTS/uECifEKo1sglFbi+Uqe4RNOg
nuBjZotlf37e+tPDgnVK6YCddcSn9opk/eA4+dBhHdRYdm/Ujh6IrDJffCQ3KwxGI/Hldt4L9nBC
PBDaExnipPl32WK/gQCk3f4XS/GQEASs7TDNZZ+6gfPTQKSxkdNavwOQLtG30PXxGg7swsmnuG1S
qkSdcdO1Ov9g9E5FOUHcC2JkDCMftj9yFmV8C9ZvvoMAp704JQVspv+RO4Ku8AQN1sXmoprtE2la
Zh2K0SveCOpehzKe7XfPb+ElXwR1iYDkVrAEk36+tDJLIWKnC3e+O3W3etbYIcWEMjKXqbitu1a/
a+i1P4g2Q8XZTeorR+FCjCGNY0upOgGG3+OCRZGPwD5IvuUca/AWqSi+s73CpY45u+1H09SQHhF2
2ny003hpryz+6RVNhgVPgmYPFfA/IuSPI5xCXwdxJFRfjFXp3zgtqRNUJocxHJK4gG4FxPA9lC3x
XwQcDIMt4CMTdva1/z5NuyYeeQQsRtOFGr/wdvTW5KvhDvmV3HV33Dl5PmgeA2kpnRhOZnf+geUI
PdW3lzTSp05Ehld0J0ON2ZUIui/q/WNmU13XLQ79/q2GRn2pp5aVbsznm94vhmiMV+2gdBQOGqfT
39BPrO5yS3snZzkfG7qdD3LoX+jOT37GLiLYtT71JLdwXTc+7izc9kRiOJ2UW1pR7q8H5VhIv5QU
/ARAxsPzh2l3Y/2xDrjPB09BJZUKzvletypVaeYOCG3E8XAnGmc56PEwHlU6XmszXPqsj01t5/rR
5eysSG+IckyjwYcZ21uFF5lzp6581l3g+7MgZGr5pGRzJNHb3x9Z0dCcEghWJJFMkbC/00HAyrBb
6ry9tZbM1z+4yH6/MJvbjIKip8sHkYk6234XrcVuWqGQaJhkEr/u0dZB9tm+VvO+sDSXeh4KSQZc
HHefKg8QRaRGgQnG4uKV94NRWPlND4fYvIET1sH/cWsi/vMOsgs4f5ZG63JDaWGbx8j5firpSoTB
7DRCrSKTNIDrIUX/eu0mVBfy2Z39sEf1aTrFKIJd05h74jL08/F9cBEA7Ym1uwpmO/aurcnKDkXT
xzd6K5fQAfT6skcAvGUAw2gw0kHl2YPC5fkShyKFvKJM+NsIjIwhFGP1NmtmpJucWTsg6rM9Turq
iAhafCWcPzl+mEYrdMPCmbRT7F2o8zOlyzxD8MVALMx4Z4p6bD6nPZpu9ia73/VXulGX7HEuuPPJ
5YCq784g+oeFKbXaDJfcHoNiWr0IbmERimFto+cd54Ipavc+JXzATZzD3dJq2FxtDpwGAYgxOcim
WtHj6AUhrWmvfMBdRrB9QFAQtNj5x2Xq/c5Hs9xpkOpCdmvpdHWfyKo+aXItQxO2+vseBjhc3SEL
s3K2Xk2WmK58xCfncjNPa4SkDuQOnnruP6bm++TAiRnipN5JW1FetJ2WwrSOrl6DnM7D8zv79FRY
ZFhsK85DvmjsPmIdzzkKb4Q1s8jtm7yoxkOTJv2VTX26qjMr5u5UoKLga01uyZCOvhvGiK2FxQzq
zkj8h3G0xJU4c8kc1dkNmA2JgvWdb6JAtq1OvU1nyK31KjvWdrukSZiIAl3vwKvsxawOS1+k9vHl
u/lH4ZyaKl0Sa7ebCaVG8PumFlqecr4lOW1MxJvev9QIlFquBio6dIA48eerK5AAQQVAt8OF5Xzz
dQVJf67qKxW4p44B+YEpaBslwyUX3+0hsiQynjI/i0yTro/wUoX6XGrcvnQtWNlqRLREKUztS1Od
sqYEUZgsqm2TzAy66zHVu2v+8DR8oJMCgAoonKDj6mx/f3SPU6qXi9V4WaSNiwqSROd6Q/PzZpY0
659f0JMrbkM0kVNtaqkQhfZXXKs2hm2a5lEDTeyvNR/Kj0LEzbHJxBx1ntLuYoqoV/z90vpAQjAV
iPIs9nfrY1KPQLSTXczSpKFlDIy9M9ElnDVjunKSL5niRHG/8F6hLrJzC1EkI+NOcItptfq3m1ZB
qEbP+GYDMHzxYdqYe2CQqKhvZb2dn+trky714OVRPa3q5HfF363lXIMePP1e+APtCDD/27W5j7ed
ZUBPh9WKA7rLp0Gta7RqdvIKzmv3Wk/q4nW1au213tjTw3VudRcnpLMo6FoocFqIHt6MddqfVDea
N8/74u51STSnqUkFjWsT+jn/59ztxbwgF4GoZKR5Q/quzIcVxbG5Cku7Nu+NJJMMJZqkdWMnvfzx
vOlLC+QS42VrkgMBsj43Pa9drWnzzHvIcebIGcz8Vd4zSuW/sEJRm+4+1V7IaudWRDaAeJIijVxz
HI9WrXIwZMa1uu5Tl+dNQyC0NnkGenHmuRXlIiLNLKQs0odVDic11Z15XLM2L2+akkEDV0Li5taP
mot/vhprAj1AWs6MsJ25Ma7spkFbOpIr0k5x3qwPlUiLKGu3WpU/jP4VN7lwBKj6+RsahYzjybdK
etvWRnfKIs8l2+h7g56VqynvhodKfxzBlL8a3a4rD89/vAvbSjwGdINVJkbou4/Xa1vy1SDQGXP5
HEWVrbcyHSjpItloXiPMX9hUkn+HlhwHT39SKvMrfUGkpsmiru9jBfWM1A/FStBAYer4XXKT2yot
XxyWKTQyR3S74NCi2Auy2y7KN90wlKjX2EZIbUl+dKYe6WJLjX89v5kXzhuNK445hWLauXsEVT+4
dAESlGzB0LvhaIwiLNB7/G+MUImmzgENbP8c1o06Bs/Xl+gGy+mQVLoeVZO/XrlBn/gF5ROuMfp+
1Gw2oOv5cZt5vNFczJgClWvNQ0HZHSm9djoli+F8eX5BTwIk/i62hhhZIlSePboNqaMWOe+yiVB0
tT5KkFlM6VgXCK6Rkq3uR9zck5eE9lQ3+fdsQkT+iovQQn3y6Xg/AZUkQd6QIBDpz9fLcy6H8Jk3
qCbqORxwbbUKs3g3FmuHVKhT2h0Cn05arohyw53sMqTqvFJHg92gdSebg5/qRml8WEtU0n6kOVgM
+3YqPKSYE7eiQvFFLnlWZTeuNnbar6rMNOmFWqpLLQvSfKzy7IDENlpVYbJUY6NHzGfp4+zU+1lr
fUQz09dUiDTttP37ydpY3xDTLfu/jR6JxC+ruTrWm7Z02/JXk9v9EJqb1vMhQxoJUafM6DOE1Oos
vdPdjCl7g5uNy9cZqSMa5NUQt5l7NO20GlBFzcfJD+iwee1rvdiUEjIrKbzPlHdM+96BR6n/8jt4
T59yHoQoCSsoUUYVsjPIwI2Flg0VPx6B57u6zco+pHNbTR+MRXOgSqo+k2hm0iTPQ+ZK+e2n2bba
7G3LlDHrpvB9SYGQtSjxrSmWbXSg1UyzK27Qj4pX64BIHrWYsNAL33Zv2oRxe6e+BGoVOIU3Ml0H
ZgoqbugTN+jtLUst9Ugl0lreqwG1uV9FXTlmeuqRo/nSdDxnx6hoVa29AS+r5Jue8QWAnQcD/d5E
jB0/1QFZ8tVAuQ9Cq4VG9vqhdmowrX6MbMRh7vSmDwdXFNlDt2nQlJFmaYP/RcjF7b7XQ1skQ0iR
qRo+dCqj6BqMFcpvCU9Z6Rs3iWX283uEIvucV0S8DkwyKDJds7OgMNth/eLMbhF/SoU3NtoR9YBp
LG6LYRySBzcZ6nFEQY6s7WGaXMUMkZ75DksWbl1Zcux0cWb1pXVh6/Puqmq//7wu1iTnIB3Fqj14
nRUXf9nc2CZq5RqKc120Tm2G9mg26mL4oJxEF7/NdbVjRr2ZXZPoITqUboa04L+E+pehYWxmFPtq
YlDKY13+cqgdbz2dSe+Dl0gW7panevvNwPiBDhHqP0r7ZsacsDj8R14/9VZT/v5HWD+TTgdtQVsW
Q//q2cvawVe357Udw8cC+ZNZ2+unf6TxfdlXH2G2zkWEXPh/NPA9vZdVNKp00V8j4/sfsftCAz3S
M7PyP9L1qC879uc+84b1iDYjESj8R56+k8qItZtLwvSlviDRELi5vgIRqTKtavV7C7m12md2BMJP
0wlxdwQGUW/0KAOiwZrTC7gfNFicfmgg+Lf+EolGFyuSSQcKKDDUoiv7CEQItb2gM1ADN4JMX6vp
GwhLDblLGOWyemWasQZKFY0fYMnBorw4/yGadq7T0I31VX/vJDXCCbB2FsmA0LUHIsP0yqkWw19l
tmQIOSMp57cDGnr52HV3rlE0dv8mV7oo2tu2L5J6OLXoO8ZdOPIoYFxAbTlSvKqszCkHdIvSpEpu
e6J1Bkba8HuE+NCvEaFpa1qdh+kwob58u1pMnJg+yYJRmsP7Krea3EdF3ncn41OLCCZnHOqZsBhO
2Fea+3ru13m+9wANdeahjlcblXV/GYxD1y1IAkW+NmXtuzJrluamQcsjzUAU9puGJ6PiJ9TdS5Oe
x7HPFufvvk5RfjX0vNO/u6nZqY+Iy+sNqD/ASgAPIZGqX6ZFTA7MkWwhnOZ0HO91h3F/HxceyMNn
vVdtcSqK2DHvOw8tqpDwpf90e2YRBumw1LetRAR/EtJAIGJqYgRDGcDy2pFm8taHeXA0Cz9/S1+t
pt9Tun4nPnoozeYHyk3tbCKnm6jkrVOPE8Td2mps7atpUfv+izWl1leE55gBKCAj+Sd+Fi0HA3XF
JQSHUFgn4NZ6cd8tlRSRM5Gmh3nmm81XazA9DSFplIvrV5rIfSZ15mnRvGLIh5DvUJScl1fEu/rr
ypyC5HNcoZ76l7umXvmQ5ZrnPvSNvvpfwQI16tgpLXVRZq/H5USuuqBUOVeARplzWsrfyu+M9h2w
1bQ8zgwi9X/isgqfkwZwl4fWMavqly/tzIFU2LIPB7WOrfU7tUeq04GmWhOvxkf0+UFYKNV/1aql
dz5Uy9qsd4mW2dD67VkWOYM/vV6vbuypczr3qIs2no2bmYcCQ0TXycvav0dvmfTfY2436P4mvWEP
Wtj1mm3+NFskAxmZUVWzs6L4rY9dEaKCFDPAy/eTVMDVUMmGSm0Tq5m70FmqpvrtDqWOpqDymm7j
3sdm7/9gmJhef3YRbEy5lBSOngQgw1aHGQJqsQTIFGNgXgyB1Jvbk+eNBfxz+h7N61RjJGQAUAa5
ICYkEM+BHnTDtxJcaBvAoUqHwMyM3AhzcCBgLA3FDFkxqxRYkZ6ntveZ+U12+Zn5k+WvuKoRM23s
ghm8YqiNz4YGaTy08EUrRKu5Lf/qhtV7D8CLG9sv9WR+cKppvok5X/JVnliMJCH6NF89g8Yv0/HG
/FsHqOd9sajsF4PV+vKmVrP1UE+T8wDpFN3Z7Vr4FntGO8Nz7Jy7amqS4QOZgkdJOhF+iQg9whYn
xExkf9Bdac+hpfxW3KwM+dzml3blZ2W4fKxl1W7bdtGZaJHJRA+SGrWDECAeUgSiKYrsmDlCvuJ1
g/B5XRbrj1Tj/r6te7OxD3XSTUCw+56Bw42RHx1vMeyjrVfxiccHiiH1ktc6oDbZJFFdVkoPR0Dj
UUv3Yjghnzx+s8BiFmEjuWNCkY98FFSHUQUaQbX2IXKSQ37bpSOjF2zUVosDSnHoINfpPI1Rumjd
fBcjecGMq6xyb/KyZWwCbBj0KXWNaygwNlPhoMwczIcxSDtsDeWgcD6bswHILk7eE+7ML52lqjEw
F7/7ZGdu/EnEs/w7obPzYLRIn7AjmqYfk1TRR9LdVuc8qMyfAt/rtgkyfVE7r2pZzvmDUisq4qbd
ZfXtrODoHAerN+dPOSzzJkLcFQHNTHQTbSCEUU+Igpb2QS6evo2FRa54+w5UwpdcjWEvpWmG5CjK
jeyVXARc4lJyiWRuOTIMYjB/+JMo72PkO+cIZDPjVWHl9NaJGRYNjPI1zb4rPk0aplOhHS1Y34Jf
WwEpEqKugP2VuRny2CmPGZM5GDeMuO4axLlXJYGVGfHnNmfc3I0dI4IauGQqQDAyz0c71yjqt3nh
eMnRNTP0bPxucPqjpTqdlj7zqXxkZzsE0JMRZC+jQYwEgU+kEsRhHcr6/eR2pfhQ5jG6qZOjZX1Q
zm6N5CzziufXgnlt0KxjizE2VTy5RqT4nvWbZtXNGxVnpbhl+injTUrUWsku3QFdZAtmEHN83J5g
1qENWxwr5hK9NYFWqZ8Mt1kYuk3MDBqH2QRREjf8Z63c9fPD6I9kfI6bihikeOXe+0w6tE9eQQwf
EBCv8t/5as3TbwfRla9lUXOfZEmaWlHV+T46u2ussxajq8L/Jek8lhzXlSD6RYigAd2WpKT2ftpt
GN09PfSeBAF+/Tu6b33NjCQSqMrKykO1JIl93LB7XGV68l4dz8zhVZexB5AUrsqf9iDvrHjAeX+t
VUZxqbYNUJHah8hJ/V7mOiF0KiJysdDlAzhh53OWUXFTkmku48UinJ/DMKrKpMsUB+O22/LP5Fjm
U/R1FsVCAVp5ctaFuAIPi0P7Xk+jQhur52Xt7ngtAYzgh+fm87PSEg8Fde3LvgpiXazeKa9724MV
QaY3/95c93WeQq4LIftWbK4e97XYZh7VLnpSrJtUBxBsSxbnzKgLONFi9I81Vp06VqwxBcdsyZCD
d5HB1C56bb/LTZwNUWxzVkdEyPkQuQo3aAZH5bQ7yiKDyMvz9iSop4e3onK3eAgDWDBzvnJ2MdkI
6haiRDS0FxP7rg9ob06TMj9S9uUYLDYbYoKehffLL4U6gcTS1UUH8Ga4plaha6v5WaoLRAb+P1a1
kp89a8kqPAssxRtj/fbXgU/0txj67S/RL8UXqKTmpvPw5h1duvQHUOL1S5eJRqcWD9T7Cj1nPlm1
271MtbA4M1t7d4+B9gno960sEqlHQeGefFvb9aXbtPMLc3Yv3xP6fbo3wHXu08SOnTmwgTSk5NL7
3AWCWyvBxks2VtbIsKQY7GhQFQTgB6byBFOAkwf0jkffmo4imAL9p+qisL5cZE05vCgrOOyN4h6K
57Jzl8NAVl0Z+0IUH1XO5nyMac1qX0jW3WB3t2PmnjiK+1tMFBkrvu4O9CFYIz+We0VOAEaK6J81
OfqftYjo3yw9OltVQYZLVmv1GFqGM/cZBjuC46XdOgRl057jezmHRWq7Hb+2bWPTJS/cto7naIfR
4Qb0QEsEMXlfxPQnzIL+u+2McK9cttNPtuWHZYKcPY3kcKACH9lcqQeQChnek6IY7VfVZ4rXpd/z
T78btjt/l9lXtBjxuLrO+hiJaKtPAxUP9snFY6s4aBk6HcqqGo+bbOfyENkEogOQKs3tNjbaOjZy
098BcaSEcAuz/FQuGQmkvHSun2baCU6NNSkC7Ot8/5otqViVBwGkL1Q9u99wCeAORoBsvgYOj/0Q
rGF161SO9Q+gx3YHJXTgURpn/0vlTfVSeCRksNLYzFern1MieQxTFLAFR6qLBhOuSWENtP/0aIlv
GKeVw/lmzDMQFiJZ5n5vivuqHCVj01Z1v3YzTybZSFuvD0bIpsG52azXotWEMLsgu/7lvsw+jTvk
jytX+IMPxu2jWLwQzA7f2k8wLtO1bkebWr/jN4/JX9F20tSCOrBpivParpyxLVjSkKdNv7neRRNt
eFzpeqGrMsW5TQi98sF2Wk3KtlV6KPI2aUZHNRu1xtVYesGJyaX94S+155NNMot7OXm87g5rlwFC
FT08FBnNmywDHSCw4CQImTYJEx02V7PCUWvdX4ERc+Vxc2jsDw7oujVe5LKcgorvOo6WdvGTfnXO
YK454CGDTCTvszEsXnFeNC+bs6ID0fitc+wO0WjFGQkMPliVUD/VTe79qj5qQBOVc36lC+HKQxRS
xBwn3YZLUpNNjlye2fmlPQbNctQ6il640/syVV7ZXVdseC+XBKv7n71yxa2uxO4d7bAo3nIK1vUq
yKfoqYgyQyj7XLNjMLvayxJTjOMhtHVQX4y27MjHl4P8G4J8wQTUZc213KHCyW0dlmTy5jMxwjFi
iw2/zInAeGs7KnhM71mujb7htPDaY+TUDtn64bIlI5YJytkhp7nL+PBnbFlk3mm63RevdvPnemLR
Ny6X0XNAfVADpE5trH9NWbXXrPudj3DUK/8IHX4IErZolgeoEHAy+AltvoB985Odtax7Mt1cnRTD
7oNCDoU/gsUA6EWIvbQuPbXxMSOWIMiBbLcgiHmf5Q8TvuyPNcj5TWKn/2RMYK7h4UCrWoomegs3
1f9FCWwepnVovyto55c9H3NKmJLT/mqmRKRl4PnHB7dF2aXbzU3In7saniiRLdshs1xA77bMRr5Z
zgx0EMebnxrCPWj2HVwRnJ7B+ADmDWQKIb6VfT0Y4X0qM3u3gV9NX01Zyzc3YIQWgxtdvuuZ1KlY
N+ifydzCS+HYqxpo8uscfjFhpkheiyi/2b1Rn9F+dn9LYrRVslql15thzSlSLHu1U5MFTc9a1yj8
2NB3fAisWR9h6Uv+3s7ASgjGjf4khwqskVGTpgVirZTmfy/78ZTB9bjNwnP6tM8odonHwgGUNwPc
Wg9UTaZL5LxXUNSy7MFZ/Q0QHP3RnrT5uWobpeovOp88wlgNftAnucvC/lU4menLUUa++HskObvF
3j323RK+eblrm8uozuuXYan6nwWL9S3xEb2BqlZGAKhIwXi3NEJq7HADs/xfjvYT7AeugKwgNpMj
1g8edWcFb6s70MrhIpavhVJcHVtv2Prxp1o3VwvMr+tmpkmm9nX7NQWtK97h3BFLR8+Q0ZCGkiCn
marlpt27ZY4H2Ywq5hX3v4XYGhhC40bwUUVHnDR5Xd93Lv0EOhAz5RPUy+pm2glKOGUisi/DuQ5+
81Z2V/jXqWIaRYlhgyh5QVkOxhQbcrZBJBBhkYbegIG+QRAjKpO9+duSYdPP1iyRf4TQ7Rw9X1HR
dyCvysSZpvnDGrfowcfch9e+I5Ikrr0W0lBE9uM1o8zeg75Tl895Wy9DMiyd0xDIqqi9QkKj3HgB
EfK8RiLYknYbXAgv0tY3MsxNxFW4lE8hKbxB3A7gyY9uuNpHfuNhp3Jj1bl1ZvGBuYh1d5benTkF
JTTfwE8YtgtAufNLILapuCI1ksuxoKwugOxqcREVllYnyDMBiHUvZEvdyzlkJGLZVQbF5H4GHRod
dl3U18AhJ48GzDNuHAkz35ebz63WBTljzGaduosyYFB0gPxVvHvZsH+NkbbGlN+wvln14sAY2GYe
7gbs09si6uE7ahuZw58y/Q9DBnNbBdtSpPTM3d2ijWgeLKIYlvwpGhCBU927C/Hv2VpOHzZQQMqO
cpXrncyc3E/DLhzNd70La467euEtECH0zNiiVKcznN3aPZ0NAKw4l1P043vlBLpzmvftY8tW+xnI
Yn9hlFXw4uxqfQfBE/3Ar2uKY2h33SvB6fJt7UU1JZsr2g+r5NaNLTruPzugGkKX/Kg/2pPPUxr5
69YcxLxG4UGv2VBeTGjdc+x00t5v8iaiZoFJODz7ckZehGROMoCLgN3AF6tDHRNV2utDGFZ9jczh
ts+1JjiB6PQdXKaeCv2xyIoy1AnsLji0DX+ZtFcjf7QOx2BOrd3oW4rnkV7WNGZMWhS98sB2Plyf
kZnQlzDKD/OfZj9LCsYax0eQZmF4cADJUGxso9kSKKMdylSwLlYijN5BlJkBMGDPTPufYwKL2F9+
h9K58KJt+ByzlZRTSJujm6Ax09aY/3MVhd8PV7N0RENEpwtDjPUrjqNpGoo26fbde1irrb5Rlti6
VEN5gtSxY9tLCj0RIl9My7AdHYcaAwdMjg24HdqpZkCju6dqWh2Lf131d7ZbUbeZarfa447qKxMf
WOFj2+AagGm7DihudRvcEUnnBvEy+OtfFuKBuSKGWEPq8zMPaTsJIFbTEOUPyhCMEyOU1NZJ4drd
Uk+Tzpl4LXAVHh1H3jZZNj8xVGnp7U3f2efju/kqtVw5pslv4z8vz5xlkdnqxdlldD+AhNIn7PrV
w9zltpN6ZEQ8LhHhjeR5LyS+d/7mMK6yi5VKwJodWxzXCMnotS2graXA1RWovL4r99ta1rRqHtcg
dI5l9fRh2CGQpwK2bHNdTqF9MQ3DouKB+f9LwVO14KwBm4tWIfucw7jkhSrxyuRwnuaaRtT38tOa
u+GeEkw8MMrMqiWPQ0LHs8RfM/0Ffm2xTgVd6iWaqnvfB5v/r4D9vHJu5YtJZh6gIPaaZreO9Z7X
ezpBD3rZPABVsW2XZiYbQzYBQ5gyaJOhHTB8G7KxdIjpwt2hs9zjh63vNvLTvIQ57TZS7W/hLUOi
6Q9QotZi4I8UQpbtBj43tOH+4AeB1JiYbMY/apfcTY0tm2+YSTuipIzqFyh53gCcXUQmEfQHD5Gu
qJzYLpqKGN7ejs5smvoycx32ehfNfDX2SGbo0oDKdUpWZnwtv+Te0wBo6U2JVw3yOQKMs8c2S5dP
jHxsJIzRXimEVmiOSx0ykzLBMjysJSVvSh53fdnWBTWGyoUaU7UV6tvJjNVQ723DTQUWyL50lky8
TLt0H/H+wm/0lixCYbW6aTqAvJxv995DACtyb/nz35ABqGE0/DrrpO9Fly2vIuvHBoLeWP16bs11
Oii9f29GTPeu6YrfsSfCg+bAze4H0/kcQVnvvKpGkterUJ8uAqd3fgBgSmhpkmeMuei+pqvups+g
Ewjz+65I3FrDomElmSgX8toq78A9J++ZoM1PtKr7kLi5Z94xSYvPjskEF1lU6DluVltUt6SVwlTO
4XE9DyYsDH7/HezB4ATT72SR2UK17v8KQhythGY0vHOcDfC7mfT8R+iWyrpYVuu2qc4njS6K7LHj
+lySbbHVNcMRtm8xMgcizsrZ9m+1t0uf0UzbPGrbUO/yR3b3jga7HI+K+y4MFBDYKfCtpzHsqvF6
zgJHM2BqlZfmAYQwlAxiYC7WURKV5ZGw4qXQQs0/vqHzYUWpWScDcuqrvRWIpTX5eFvsSWSPnGgS
74JL0EbXbjMG4c7e9jAaSRo4Rp1jbjj23I72g/I+9kPR/8tEK2XS6WKkFVZu/1TpaN4S5uXlfIxk
R+iLo0v7caIEsRIfl8/DTPk/cRyEBcMn1kdWNuO1NVFk55r0d2CLKq4561hPUmVgLiUbgb+hV1Uy
bu1VtgkPiXlXayVecruCFGTMNH11dYZaqyCW1PGq1fDgE036M3Hz3KM02w/k9fbOw4gXPkOya2vQ
G+cJsa46e3rLUP6sEwjf9aEFfNZeZ/6y7zE03Nw/sowImLoS58Djc9bwoZ1nank3LIEPL7CQywSL
bfHd1WizLFFONLRiglgGIa8uHhy2YdfDtChYUtnMiF9j5eP7NQ5FxdRY/mNt1/XIV51TK/S4Qb+t
msH0oZs5ihNTaZ7YEMznv8W1IKOaVc3XQ+hz5QAkmu0kUJ7+QgcPZDJjQj75xN4Wl6XEHn++5sjD
HIbepfzrc3Q7YmicLEHW3d8rrewPUzehDWizFtcsvfe/frAhPBPyTNhqxQj4bW0CFcSN1TLD9/Jg
vGxnwf+5ndRISQsoy0vGOgQkvKBVoX6d5wmo8OxcdXKmzSI03vpBO0EW7zjUVFIzPnRuzNRafxoh
R+cgAOOUyVYy5UdHzhjGBwX6b0qWXP9Ub6751ji5PvhAEFpoNhrQxWyH+Ikc1bycNrLTrxB8LNB1
PELPVEtdk+ZuJqykD3fhnoy9uB+W15WvuFSLzxVt9oMoT7s4wYVvX0doZb/T3hc6puix0PyZzX0P
8NdudRSO23TwVGT/YBwf9tjJKkIAIFHI+tKqm+2t2/PJu3KKLpvSBTcIDzKLnf94H/WIejgyJy5V
YyjxcN6MBx+C9hmUWcrrmbQJxk26k7+Z26IE2H2YwaLb/O0YlDtuwnL1LEHH0Is5v829quUzMxkQ
ieZ5Ncd+Xd0mafntrjq7t5gls5D5Ww/b8jh0O0Ut5OPMSwxytXvwOk9XyWA1rnW9Z82UxQQTeR/C
0UyEujx0lmNFA/sE2tgeksgTwlyWU+G8YIclGcCyC2qDoD+zyhYbdSY/1wFxnmXDfdO5Q8PhvnXP
AnSn5JaG9hHv9hA8WjMAzuMGivkzGKiOkrJDrI4bkXvcZ04zvCyj9v6yc4E+09VrH8TTwj6OfJck
Gdq3rjHOflNPshTQ6DLUJpV7wT1e3aFOQ+7hPS2WcORQEt7Kep0iHeKYA29pTlkzBtW1w/GB8lyM
i30AiFS+QPc0yD3eJspDjy9JIuc5yMrD4u+JY1bcw3a916/sdUGxbsmzAB8GPyL1O2dfYq5IZhwr
N83vTICuTJn42Ff+1mYwTLvIv/LrUGgE/U0/F3yVr8MORTPWVVT2Zx60BMFXOAAbRdePwxFJKH+Y
i3M+R7P59quwivWNfQ9ev27NMKCYdtBzWshwluDdBqwY4HWdy7ni/fvCJ8ABKUHJp4PjctjWlFm8
nJ0DHs8ukRgIN8EcSW7iTBNb+uMCF6i13VOzkPvGbRBkB6lpImJJYuqxU4uobjwDWy0OtaXLOFck
EyVNh6B6ERpoZ4M3Fm8dR0rBlxCsl71NSZSGeKDk0w5M/MZIqy9vqM78m22wgu7kqU6Viee1mGqo
HFBrbFvZU9oqRyDA7DkPT+F5/YcyKx9kdMv8saXpetP0BKz4iJ6Agz0csj91mIOYt/c9wAbE1VEd
GPVO18NAmXJs0dTrpBnMtLI+60539rr1P6IRXnmtHd+7YPt6/fFV4x0sp1jHO6R7Zl4LS5GGQ2kE
h6va8q9htvrboL6+ysHHOpENJPokbp1TvS0jpXlaqkHeL9g9cIgxgyVHSRnNyEHBhTUOEeSEbm7T
V1D1HIJrgVrOTbIEU1LV5cxPsQU8+ks4dDLuilm+RliPvgpI96/WGIRr3Dqd/uoIiLbTCtDuI/XE
jkNl5C8fhO0fKdfptda9BWJya+2KHSh8JzjH5ETRYvKhJPLI73Z6t30GNUoADFID6fHIXEMwhbG9
avnl2Yv841rB+igFDWo8h2r+cay8ox6hCRrSjLHmZcsHpKTLVve6pCT1k6ZUc49nhcxqwj5dgmnV
gMmCV78dTtyFxXcgN28hWhoAKzlPY+mnEidMmWZ8gXaCLRdQOisxdZuUjltiWyYzjPn5gGErPp/J
LK3wA8t4Ail104XInUzk6uGVgKnmb63V1OPC35v7rqHyPBiVD4y1GO+2aVQpqY+6Yqw9ar8dExPU
kk+WsSV62DMuGGbjof4cwBJ/0RCwx122Yn9xbGOxtSLG7UXmpnpyjLIRjeyNKRzXRz8k+DWYTDfh
0t+rJRvvWum4f6aOTv8R2cmVwGQz/WnYrPuAvtw+z35NiY0DvMITVmbua+GZng18U7p3gjF3cdF3
+fhVqP7sQKQHqeONGLfltFpdLWIFf7zEB7VWjJMYJr74PqaWqiDmMt7GbvlVLFx8+rSgOfWGy/vp
UiRQTTDjgovtb+WSjPOe/7EXGzPRwETnTNQoGFd4IIMdngmip+N1dexH7W76sQVMNiBdyuoLRx1N
iFnUX42zGLzufH6K51mW/cU+1N17z0CYBzpqdJkIhAEwoqsLRxbRCSlq9+vitliGDtK5dCbu4Y3/
6DgWci1AexSI440lTHMh2wzj0Jzr5RHeJRaL6my0j6XcCoMfbRXv9ObNveshdfPNV+J+mJb8gXUa
wnMzu5OXjr2gAU9nixIvnAeF3q77NUwDRLVXRMXhw8o3xzsEVoMuq6bSvsMz2fkJeyUIV/RrPlPp
yg5MwjmLeYPSq3s0K3iYVIxAKKncGSWnvAJseeQ49t5F4Q46dQtjXWzA2hvO8Fx/hYOXvXhUMXxP
vli/bXdnys9CfAlixvYMjbrYilc7K73sikjW7b4bSYw58ipwsGHN467sPYB7TGDVmFO5uxN6Uzv4
XBWmn26E5GyJgyVf6nRp5LjHwjdg2iNHPSknXL6VXOR0YZMZct01jOKp3PqMsaT0vtDxNo6/YMov
epcNe7TYsj9Z24izR0sxXPNRZ6wNgVMUiWHl6rfk+eFPIL/9OFut/w+QaeMfxKS6r/PxQJfGzIMc
byqJyyCDKJ40zEs/xnCDz10Wbt5xQ4kQeQaN4q6ZWC7AHuNnd3vQQPPbEeLwIhR7r9Iog3ZLSSTL
q93rULCHDJ86Agbuj+MoTH1XRz2XZzu2m8PjM7lX4IbLM8jZ6ht6KL9+shZd/Wz9HnyCP98wZBau
9TbvI02R15C6I3WB2yZ3LHYM89XKKMt95b7xFFY3WPF/dDY3Y+J2A9VeUFKfB3vokAjZNdZF5Qz4
mfTOkJMDuxqLQxVSssdK0IkCBpYbZqNocy4x5RThgaQ7uEx+J9yvDjMcp5XLNVx1yroo5pFXAuE/
epidwX0YUKC7NNvc7WN0uDV5+OT27XSghuKqrvxrNeP9iruoL183w7gMTWrzbtnB3njClWMVhxVj
30Q21ABtvA1qphj+ZFtX/HDAhGWtxUsd6Rwj29mA2HvQhk5qVCUHbtZ9TCyRvm/u3N91Vqndi6oZ
rGMn9CJPHK5jnQRLvxQS1wSSICgg9IRGXdUd80/7PEnEUxfGARul6kJHXsu8oS39mRPIQewFksKi
Azn5jLeVW/M+8SNkEz6mxfMZfKjwtt5KaGazizx+y1IZ6kGnaz+AKzPhz0WWQK3g3iiWgxqCxj1C
CULSrlZ3eu8rZ/vdOu4gErmYOKfVYsbnILJFc4PRt7yuOC3aJNjOXRUzZv4S2GXKPA6ovd7JIRXX
bC0yxg72rfqShdx+mfHxp071XEcpulUT3k+yRRCGbrjTD5B/y9S1C73pjT24wbsuvL78g+lgWSi4
1LBimSkFnhHNKkudTAMOrIscSW2+YZ12vlUYzdckRO7aL6AjDmVxz6xVOy84LPZvCi+FH14HMptf
l7xmFeQwEcEVXApG+V+kfG/vOnf1emImH/ZpRFeMx2IVpEPSXyNu58EuPiIi0YjtCv3orlhr6MAu
Uw6K675/nhnjY6yySutbYI/o0r2sveyAOSTCGkVr2qZyxiPEpPv8AsjVEFbodKEak5A7xafCDnCa
MemLXpZ+DB/31d0shpU7H5MN5fGE03a73dW8I7/tnAwpg5H1Kcc0vTIfsusRTTOsX0viEdx07UGM
o0lriyKzbg1a8exx5Ex2TdMfYgyxsYwty4IvRRQ1IwbBY8P8lhjHetiD7GJEWy4JKaLATXrLYWTI
CK7zj8SODWQzEaUWHlHua+4m12E0B2G5IjNu2mmXu0k5DK0AtT5TPG7qUJCgekWYjI3CYnVC0BzP
PL6btkhVGKvWZHFtON6ZIyL4XJIKTjON4STA27VX9pdXOzX7wx0xmqStqlqnravkX0DVnIGihEQT
C7dFo40qPMDxymH9NDVj8wdjojsc6Or1q8qLtrgUFN7MNsrBfQxyh4QtbQ88kYvfLTZTQ9u+3Shu
vsZKhc/EBUeYjyAVZYcm2lnp3F1nuZvC0vkseifw0qrS1uXu5f1wP0X99LiZzrPwboQ42Ptzad9m
bj0l0lpxhVGRCzavO39+64qGPrciFpRDHhNnlqKMy0eOA2ZI7JhhyXW7RgjMb2J94JjaVQIyHY8j
YPfluI3/3QNyiVTcW/1yy9HInBgfUfbOJkZzYUhW1SmGB8aD2HzGD8N+3JyOGN7GK5gp1j+45KF7
sgQaX4JMYHOVgL02KYeLCA/25tJ+Ejy+/G1zZ94oqOv8lYxd9WiKSXHDDH7+NS7G/MsDbHbHeorq
74hLejr4vFhMIsYqHImgqQJ8oYaSM+GJZ9gtC8F7wxYDhR+td/2DRt999UNQbrFNNPwrU1w0mm1e
zG3fb9EX2S+4eZgYeyNTgL3CsuyK8G9Ttft3SW/Fp7IbPG1rGyiZVGXlLedxngc3vgyaz5JsV6A9
9s66vUSpY+pZnnc6ZhVhFu36vcV8Yln8+Dlju6t5M84SW4GzebwHUhS4jKp8OoRDhO2auwWcUpjL
PU8YyI53UMcskwaWb914eQdsoLS3pj9RP9ZvY8+pTBGH9Wh1Bo5+DI/tD3bT6oG91gWfYem04oAj
PHtYOJ+KhDLfpk0r+/XZwSv+Z2B28+L5zBEkt+NN2zfuU9W4snscq20laicqlblwQqWf52KeiUHd
J5cYoKFZspPp3eppHdwZ5WkzLK0Ya0dtpHYhNHV3wjo80CUJ/1DKnnZRz6M/pc7CW3PIl1JzPkbb
1F12Ujsr67ibDCO0VY/zwXMX/nHBOs/PUO6DSMha60k0qGxTfYc9xokTERkqu1X0OBi6gkw9aXxz
v5LWgJ/aPoe5dDlaeyYL7GQGBwz2hsVqvrdJZy8Zlf5fQqHOMqvRm+QgoAY8sIrjfrAPgtMDMrv8
GEvNRT4tdnQam61mysqGUHuh8Xc+0asMQI0rZ8Y+77EctNn7aCdzwyZiXDtO0+AwQSSBss6aDHVk
EDygTVNtemwFXFcT9ru0BC8ZMjxYuZ4w17ivjhnLbx3i7E2aJqDKZftvGpPRCrOHrpL4jKj8KXIZ
uxb1sXdb/1m0DkaeldCQh1nYy56MYbZuMetvuJmGwOpf6qA0n+Hq288+Ay3rYGe7JdIiihhOwIXK
y6SeWkrTRrjdox0u4RPkxv7DErOHYanvcyfhPEQ+hAzX3bCSBu9+4zn4Ik8ewyd23PZyYvFKHWxy
35eEv4/1krHzfLXvW49HBAH171yX+YeDmoajdtRtySSWRyx23FYYnILq7LvE4IY5AAv8W9aZQqY4
knbG8EE4nHDY81+6eOt67j2mbxTHWPLj1SUn7ZBPS3C3VJ7QHNWN7aH9VdX7NNTlS5TV0QNjQxSX
Lct2cRa4dB+HvnAsIB6Sct9wsn1RNNBqOLgs46Vn2SFmsSr79gukiuMcjZVMDV6ICJ/XYq7k7rdk
XVjnG6ayxqY8SFUgyzY4OtyD3YbB/bnv9DhU1v1y7ud8SrJVoe2R3+TczGqXf/KaUywm4LKEPkRb
cgyngXKG8Obp38bC3005touTqsliXl6GbBXwTfNAJt4y5k2sdiPeWUDkN9aGSPSw3O0XVwdEtYz4
Lh2kMUo0CDq9w+JN3UWPS53tXkyzXlA0ZLbNC2E54s9WuvufrFSrjSH8rDMTBrd+yWp2x2Tf0GGS
HQJFds4VNAzc0IweWjPkAvssbXVs3MC+ZV1sugujHMNxYLdU9rkMFkBR0bBpTnrG885sGPXuut6y
I0ZRmV809hw9iq4gRSOKmNhfu2pjmsE4fE4zjv2ZFQvu+kunkpGI5wWO8tJNgl50Yex+oFntKtYQ
q75/dIyNLQDP2MwSTWYx72JHbj2MujBDOlnalkm4swKdaGtdv5S7ie2wrZNdHaMiqnmnisin0sKA
umOfy/MqtZEEy786R5g5rLuwVdL2LMBTmJkay0U0OuUV+WNRe7upMnzwyroZU1ftDWtaPR67e1Z+
GGqv7CnwZYxu+9euO3s+mmLPdGo0ktUxLyiMU5tvcUp3DnFqi4opFV9sMwgbVcjJnsoxoJYYQV8I
jJ6KIsTwrv42nQamXrL38dQvhoSXEQzALUCE5R3PrGQI2c/+7egxd07c3QxYi8OhIotRZjbOW06u
WDBIubMzG8uLRknFibdhy04b9of+9tlg/vSNXd1LXOnW2TCIdowaG9CI9sO/MFM0f+i6aIWoh1Rc
lcfAZgka65OKb1sSWpSOElRN4b09uKN9ymS4f+Zis25ZMVXWNctk7t/Ns92zONNgz4QllF8iDBc7
81Gru2e5wLXx8LtrwZgdwEGCCYg3KtCV9VgAPaiTXlr8YMqyvJd1nhgrj6vPeLe25ujSiHzZThu/
9/PODa4vJGrGZYV68ri4Cg2JjLP1BkMEt2SP++SO6oDrorHmXsX7jIhxCstxQsBy2CZ4RpNsKEF6
5eCX6urw0W97zLBcN/n92OAkjhXf8hsOdXV/bvSw4lgN+2BC9PMDe5LZTz2gICfK1XQYUocNNhGQ
Kh9RYXiZ86EwAf6sBrmirQjWPZCGJ38axDaSYZ2heClkt9D5WtH4Qc6Q3yCydc1Pbo8TLoisRlJi
m7sZ8KR3w4vd4wDgkMV/IT0yj+NyBkie8habz8j4u6KOd/GCbEi1Hi4cykZ80rJ5kiW7DAlTKP/b
C6fg8X+cnely3EiypV+lrf6jB/sydvuaDYBELmRyl0TxD0wLC/u+4+nnA9VzrxKkZY5uq6uKFJPp
GQEPjwj34+ewBzWKV/gBdW5ct96IbVBzxK9LpXSW6Dx5ckxyZxOPLWlszZwBRoZmdrtgUCc3HKvx
yMklb/RdQEV72oSqZFZQy1XCsenZNXdJUSh7k5yIbJsQzHOFL8ZSum1oBvxZ++J8q0dm2toDwIpu
187k3+7oPfPhNhWMgrkJVa3YoOLVGtdzq6flZ+4FwmfBIjFKGagUwefrMafcdiilr2k+qyJnQK5H
P6wg7gWb6xcYRV+iaWpbVqDGvxgohlqUXKxcI0gopMbA2QYk4QEARdMn0KU9ehsWrUueUtLLYxfd
hA7t+Y7rhffhd3IDxAOg/oSuQYTkjCzkqrk7lSbNqgD+UBBW5RehK3y7S6puayTDeCcIKWSvgh/w
6NrOTZNO2p43v274Xsyj00o7vgmNLVWw015reljrFthKZtN6xXUoBcrc7URQggqstuUtNQrLnjU1
uKrHFFjweeNrVTHE5bAuiyJVR0Vf+FNOraMTpmuU7nI78dlyN7Xks5AyJAE3CbeKCFgTWbSAzmzq
5xE3KnpEN0kO2oRDDAnvSm+fL3yide/5+hOtKFYAPPtVnfE4gkIlDlPCdOPAkh2OSp8rjsIEHmrh
Nd1om7QdNPi9zGmb52QA5CEAGj6RcgBPYl2YqTUFwNvHQsBwYb2VlHfMYtVIhO5UrsR5FpBupXcu
ANiRko1MmkIv3POzsOaGWKwtDB/Gwm4KJmZFk1IOao7EO0gQ4MDmdzUyFOBxtEtxLBy18Tsiv/IF
Ep2P3BDKPUnXFh+UtBX1BQDJpkga6vC0A8p3OjATjrkSWNxWHPeg56xtmdO7XSj6n8k/LPKGOkhj
ffFA7EsrDzQLOhDBv1DugwiPlivSv1H5KVPZC/Zkgihtn5/a9wM9tbfyr0kXaEwpSxoPc3FYSFWn
44TdK/AYCljxqnUrs6oeLC0NvPOW33s2liGf0SA1NtCjWj7Zb5RPzaQVUqTi2SgkiYcAbCsbb1n8
IVfL23wiEojb0JFBEufUCqYjxapY0cogtQdtgb6ZmXSgKD88GuCtL/jN+3UB+zbhg+oxBUGe5qk5
U7V8KxPw1LplN2tJDTtkHL/QXCPtzk/f+zWhwrNhoEROuQd+32V6f5s+WrnqeozYG/xKrvacYOjF
on04cgB40pVck869ILn+oUUFIqZFGBDC+JVFiRt2lXWs+TIUhh/+RKLLauMlk1iHyR1sjeYFnpGP
PATpBCh94OoSkaA7HeKAIoRK5ZZoXHfcV6y5bEq3NJo+/x+4IhJEcMJLqspTWxmKAJNzomAu58qo
wDq3Fpijsbpg5aP5g65cAjyFCgqY+NVwDHC6SYiVFoSATmuhNe/iUK43IzlWKvjkws67yEfOaIkW
6AGOZUSz1QrTi1oLJnNxEam37occYhBnDAJD2HQph5oLkWRNUrSsNEsxRGZRhTViLVNSWF3KGZjO
41oKsm8RBT3woQnQlbm8Npt8kSMW2v7z+SF+EL7YGCAhk4iVCL/Jp3M6++asaIBEbTgF6OiUDH/b
TORblSz2qtQ3yUIo6lZVADxeGO4HTxMSWKrNcDIRXNTVQaWXoyI0K1Z643fmV5nG65i9WOp3iJV1
XkB/9Ob8UD9YDcuBDGkWRWJLWoeWZrBaMHYptSzgoa4Gs6XXCcolRfIPnqIhw+imS7AUQf28GhZ0
NUGcL2vOlxNpBPWeNPFWaRpJ9KR2uUtIDS1RodTF1oXxfWiZjYAWNsQC4Us/fZQ+uP+xRQ2MYkkv
PtNtlZDfSfzodkIZ4zuhHazrQCenfyGQfrBKMCdyuIDrGnjb8rl+C6Q1He8GDabMa1KOhyYX+w1E
sMK9RQLlQkD7YIiw/ynol7BSFqXwU1NVKsrzoGUMkdY/V6hBlo1aTd9tRP3ovgSl/JxI1iW64g8G
aC3U8MgHaSRQxNUjpV8aCuaeNRLx7FyxBo1EZ4u/DUSaFP7YRy0gHxYiG6jewIF5OsCYnnPSSQzQ
hw/ItVpgTEOlXaJ7e78SFsEFEY1VDcI3fc0IKPYmIh4VMjAC/AG3yZAA5wvj/sJJ7AMrCzUefwie
MOivomdHu0qWaxa1aAOIaCnlGmCdUL/g9R9YQc4QankoFGUR8rPTGRvFsB85vYOxADOS3dZw6xRu
UQtteMHNPzLEgRIye5E9Dk84NURBSQ1y0qf2PEBMGmVy7YBXvEA4/D4ovimKQpeFOjynn9VoZM4r
w5iT42S4yYHYGU2bqAH+UY40/W9osC6nr3/qcnDxotUIQl1blFVWYSMC1U36gAOzopTc2EKz9Mpp
HN3zVj4YmGESFlWRvU3nmnc6ewP0rUGdVNzErYqKYRoa12jJNJ5pdKFTjsElbZ6P7XEDQMeU492a
FL+Xxc4wSOuAQBAayn+oiVJc9QMabWIxLu67sVZ+nB/iBw7CEFExY5OB8v/dzRt6fJpWmMgpzCMa
dwuKC0U7/7m/Q8lDXkxTlqhrrXiGrUanxZ2eA7tLRf/OHOl3auJkuiBe+f5YQCZKYycx2CrpiF+t
XV8PYZta2DMVlO0AakPKQtPM8Ahi39pag0kLbhKMVPCaNtuen8YPnhynLegCNaQKJVIpp57SR2JU
VeiV2IWuBs90AGnPdOapjZcWsHbYegKiyDtv8v22gi4FU7kUctg813t2OMi5NSCibftKPm81QFkv
qUBB8lqQuZ3f+TTwSnZRhaRzzxv+wGVMWD1NFqDJ+ltTzSJ7yfkVukG7D1vhJtbUzG7KcvjjYyzD
s6C9lOm3gvF7tX8V5Ugrvwnuy0rNfEtbow/Hm5AbLIU0zbQLDvqR67A1kwxcZhTM3Onz6xQUsYCp
ci01x2gLtRfQujQSIKX3jfgIHeF01MjZbRXO1k9/Pp0G04jYiIn7aItr/XYSMSJS14GuAf4Hy3Qn
Qfm0KaBUvHBF/chBDZkrMUdIjZvq6sgM5VOpQDgPMFlPDLsBr/CijJB6Ar+tdrSJNLvzo3p//CAu
c5OG55ZbD6H6dFQzbCoFHYJ092ShBjRSDShJ6lRngXpBlHXBJT8cHTf95QTCv83VfR92KqChsDTA
4uLTR4A6MEWTprDGdJdkmtg8zHT/XMqGfWB0EUrh7sOMso+vdodZBqpczvTaTKi2UaeijWsCC1/A
bRNkmfvH8wk0AbpS7qpsDcoqwGRDQqct1Dq0RbU0GDnRPFbpM/1fRjXSJT4N8qWb3Zs2ymlOeJFN
4XZlMq8cIVaPcMysMNApT9gWay/bRH0rHocRFjEravOdb1I+kqKq2YagI9EBFChR2cFkUBTM4Mm7
4L8fBB0L8hPiuqIT4NdnzHAAnYlCVAG+pg42iOkC4wtgiz8/yx+P+Tczi1v/thhjvU170UcBx5/n
UbfrbiHYQi5S1ZxMsdpbvFnYiwM1NjOFtbZMKUdDXm6izBOLF7SqPvIvnvgvcQXCw2rJFhDK+YbK
kAPw444KYvVVqasEWJgYHPqGe9r5wX80xSTA2VDYPhdht9Oxq/qMPoXGlcjQlAruNbqIjCkbLozq
g8DAsY1yCAT5Cs9yGfVvMww6WE3HjssCNHrVVz8OqCVWcvAN8e1L54EPB8TFa2EpB98rriYQhmRA
AhKnjhohcdevQQVSrAkvnDo+tEJjCYGH/AdB/HRA9Db5pYx0KlLBQWR6UBWpnct1iy7o88/no5lD
wof9leQ7CYjVWb7mhG/S2IohoRU9AXS6axS9cV/SNfz4PzEF+bO1nK7RAT8dU9aMTWsJPKRybMtb
029DqpwmUF4QRUP86X9gDMUr0nCcs6X1VRxKmxCGaE69PUUYr+taxC9Bibt9m2beeVMfPSvOaeyC
UDKzza/GBY5J1ZuM9I2iaNk9dBbmjW725oVYtbzLOnBClGwsKSJ2iDUfc572+hTN+F3egJ20O/Ci
e4Lj8DkkS+WVHR0/54f1kWeQ8AOmCGKJOtZq+1NaGscznfIZnFq5E8+0yNUxQmEc7sMLD+v92EiZ
qDgFGx/pjPXYBlWy0gZc9dJRXW9Dv7ovzPoAXE7fiXXUXxjYB9ZMuJeRUED3ZYGcnfrh0CkCiuOU
2LVB0A9BZglPyDvRviN18x00ff6FQ+d7/yC7LiGewzlCptt1tZYjUQe0LxQ0tlNn/1pK80TeTR4e
zj+uD62gdMgyJp9B3fN0VILQ6+MMQxOoNlhY1T6ob4BxXtJV+mDulrMQxRZuCCSel5//FmhJ2dMh
ZYKtz/upv5Mkf4FN0Pl7ULNB/yJXfvr3Hw8LFyTTJMNYT5VnNSxFT+soCLkXwDLGiT2Tf0a58Yc6
1WQXuBSohCUCOpvH+lwpCxBO5HPPHa9QYNJt4I8hw6zmDnAMmtREntmF1fz+aRHXNSQ4uVhyxFwX
Bau+pAunt8D0pVV3bcyxfxS7QRn+OLrTViEaqJcbRHfZXEV3MwPzAwgkgR2jLTZZkr3OC9ys1uNL
UljvBqQrEtdwQ+SeLKNgvlpUsP3WQifSjChVU/Q1K4Ryk7ThH+foscL9lOPEIpjAgE7dDzAoiG8D
yuE6GZTKTnITOpxhGhLl2Hcl0L24sQDS0SvP4oftsrpYK/tonEvY4FpOBKHqePoJUq47S9MvCKY6
BS8T1Up4rUZa9qf7P9vJorPFxszOTGg8NSNCEd+pSy6P1jDTtZThNQdovDu/tpaz9smWQtpzkQxZ
6uHW8v9TI3WUN3Xb6C8dfcJlIdzr0S4TDa+QZBvVGw44NH6h2XDBJ9+lGBarNByR21UX0qDVMwRP
CGPvqL+M3cEKzeus38iF76R67M7z8/kBrk2RQBapQCCUQ9qVLuhV8IjglpiBh9IZrI/BDYwnvtMN
WX8lwLm+MTMfQBm7qXve6NpD3oxS56euKXPEWOf3YpiHtKEYQxsOj+SeHoF0M5uTecHKenf+ZcXk
zKsoi7jear1RiA6gBGZoIa1OA8ASYcnHwqTk0Ft+CTTxgbFFMIReNKreyGSson5dFEiVaQsiMfSx
NZTmAxsaO+bY+n/o+IzrxNTK8TXd9425whT9iQONDJm/hWDlT49sixXSP+hjkFwjkqziYtdJIeh7
GBoJMtp2oHJMwW02vD/1BCq0dEIQp0g5kSQ5XV90HcyxptOg6EdlyS22CWFZTP808lL+ObGyWsVc
SOAFGLk8Qgrq23BnfRUT6ev5kbx3ANIR0LOaULuQVDJWT2VMhVYOZujUEC7Sf0ojnA4pTboLt4Rx
SS7pzXV/D0scMDBGioCSCUWmtUrdAE+COvWUsqikwyTDmVGgYdtormshq24A4BZeq3fdDgJY2Rmj
WN7DlJteiI3vVjF3ZHRPJBBc5tLHuRpxVsGynoXGsxXRBVBBteiMenLpNPWhEVAezCllG11cG4H6
BSrh4GsyVZm1USpFO+To1VnbP3p6CypG5SJEHQVDaKCsYkWXpqMV6uNgI4gXgl4uzU9wp9BGqsbh
hTveakS/THHKRa6VOjaShqcur/hGlOQcbm09owG8YYBulwrSpSAhntqhqEuFi2lTFR4Qu+S6wsBf
SYIUSvdX+1vvdud6nm17V0fPc13v6PD90eXfruvYO75yj1fe3t7zmuORbw+uy8927oGfbQ58yau9
/f7W3fHTI7+856WOs+fdvK3NW/L2y0u8gt/fP3m3+z3vZvN29mb5sbf3nBdewkewneVv+JpvNrbt
7Jwddnkt73i3veXtr1yXt3rhb/Ybe7PhHZ/do73fP9n7jcPvbDYbZ+M4zvKyDb/P+y1v5lzzxZGR
8IkeFvPbnXP4vDksL90c9vbGuXFcvmbUu23B4B0+nbfZXTuOtz96ywfls235zQfnG++646WHm8fd
7nGZJiZq+W33eMzsxeyjw1+f98G3xOV/r+p3T2xdrcniulGBLt0fvduXvffEoDbON2d3cB4vWHpL
9pyztArubVOncotveO798/fbwL61N19vHNG+YEdZls05O6vTRVM1JT3M2OERPe8fHnjODvPNI9ld
Hd0rx7lQ8l/lEd9P4epG7kttFcOmfn90X57wFp7T+WcEyuXCkJZl99v1Dow2PUgwJB3vr7yrxaG9
49sf/nv74rE2bvHV48vRezneVjYL5/jywrO0r7c41v5hu99ut5vt9tq+wcMOztUOd/56ff3mjte2
c7PjebPyWBauc3/l2KzPzeHeubrC+w67CyH8oiOszuqqiKxlzHy5z+4T64YZu+TVb8f9cz6winfQ
7dDIiIkr7+U22LAsWe63y4Jn2h74397e8tWyqgObER7+3sHnaf/t7na7vwf7/vGSi7yVxc99oPWW
0ppKnC1Oebt/uvWcv3f7yPa23jLpR48Y5z4elzDJg+FBbGxioLN86956T+7T/uHoPhfEtq39fPXd
4w0Yyu3W3j7d9UyfSxR52G/xu80BPy/tzc232D488qhdV7bdexzixbI/bW6IJJ5r79zNPXHocFwC
zHlXfbsgnxvn6myVFMKoSHgqAftoPxNze5vP/XXr2Q+/IjPDI4heOe6Vx4fYEHfPfwLl7Rxy7iOs
Dl4z9IbTsEz1M+H9yCwcl7h2fHRvXedqvyda715YLQRrIj67xHazqQivnsecs/Xsll3AfebheC/u
/vaWgI3f3D4Etv0FL/J4JuwSmwOr8JmofbDfYtl+u7/dP7zuA/v1YXnT70+3L5H9NNvfA3tPsCMO
3T7w7esr3kjM3zk3j8RY/nu/e9w87v52CPm7R/uJXWS07cDeslS/XN/cfLk57Daf9ofdz8d7dgrn
nu3A2WweXfvbNRvR7v7KfWSJ2pvD4ZqYfdgx9S6z+jbNjPxvppvNFYvsLbsj+/Lxytltbljqby/8
/MhfL0Hh0b26f37GEZ2fF57I+ejFye00eiGtVAgGWwy75BX/4Lvbo8uWx9K3Hffwa5NzLvgBcnVn
gyaCdqdmk94w+gKz2GQ6jresf5baYnXZvSubVWR/X/Z6wiXrYm/zQqKD97DsyjxoHjxfPfALe/uG
A4HHV8vv7vfbG/67e2TS3INz/3awYVq9ZddkRd2wcvdvx4Xd4cCCXFzdW3zw1lvCaWjvcCGmn2jt
ucTjq+UxurvnIycdd3fr8jvnH8CyO/z3gtDfDn/Act7OmKiTr0Gic1HA8JmHNEGHKKTVkNVcK+J8
CUy17qz4ZQbkx6KLTBVBWz1mKA17sE0CHY69Vu/isZquIfjtbrQu0LYhdQya7kcNjgxa64cEfTs4
bLpgr0Gp53DSvnT/Wt2N3j6ODkxjuRmRp3xXJjZzGXZjWLyKaUztRk3SqxGmKS+CduB4foLfIPvr
GaaDQeY8D66SlOWpq6lqhirHxPE6jOunjr5rWE2V7ewnO9QkdlpRv3TR8NJJKBuq/mOudc8j6MCJ
ZFzVJnskgy6Vj5Ywu/pA5FdM8iyWTIfDGshN9yuEKSbqRaJUW8prBjV/csgbEGh30JrniZdEcyY/
QNcb/ZgjhEIuAMk/mHxd1xURFDlYVniRTyfEr2e5g5m9t0HtI6+gF4VLa1fpVmGcXljoH3j3ianV
aaKSJjmcFrcLW13YJzjENTnC7sIZ7GMrFlcnmgyWFMXpgGoYR/w8ZQ11cxB6sjUKXilDA3rekT60
QrZbAp4FQERf+ZGFAFYKKy5+VMTxC4Q1zY3QC/rDeSsfOQcoXJYEZStwdavDEWDYoOwzCG+SSIq3
fcZxmWZdKdgEatBeiyWEW3JXlgelj/tPf27alHEIsNzy+4UC600uDRmsDwo10+MoacM3JKuEPSw8
2l0G4S+strp+x5X8UtvG+6mlp5E0OEhycpyEhNMHKAzAboQ6hlrNVKtjnOTFLrSaS0iY91Nrgs7i
0YmmSN59DaMIxarXxTKbbBgTHkRd+9ar5pM/64cecj3o9NudodYXDpfL0fF0rVMoliFyovot0z21
OlrSGj5QDcknSEHgkXq2SjRbdqWkRLoD+38ZQqfdBGBjYE+PP59/nKc7+7KzmBLpBLCmoGKAO69M
A2ymzz/BtKnTK6eMfrwpyrDaIENJH2pbXyoIfTC92FNBqNAuRl/RynMnafbVQIaqEH2KxBnzQt9Z
WSe4Y5mUO3g4nuBhLndIRVySZ34fzxa4FhByun7wnjWQIUQKGt4a6K/hmxScRCwEN1EbyyuhP3XP
z+mHpiinwNEB1TS79qmjwvI4GJlQQnCWApt0Qqinktuo7KGvbRcetvPW3i0LFJHBuuoqXrtAKVeb
tjDCbGNq9MdqI8xqQg37aJkga3veyjs/WfoIMbGAMzQE65fn+tv91fK5RM8whEJjnJnNhuN5nLup
Hmo/6dw3YaotY9U7b/LdNK5MrqZRSaFnMNGbciDiKF1JTV5jQ2rdrEr7C4N7N4VvTZIgUDlgASvU
V1tDOE+hCGFl5ART1e1hksscOrfzC27x3goVJ0CSQNDYVVHWOZ1CON/72KjgkLGSRttUYT/Dp6nP
2/OztrzL77GE4wsLi6WFk8smPPGnVuibl1DkBIjc+b74MFo9kpZBt58Uo7eRhxwf+mK6kDR8Z5IZ
I6W8NNUtPXXrbHwqGcqoNLS5Rk0tuSPqMppjFa1wJ8F7eWuZ7cImPLWb8wNdHv/JQEmZc1JbukIw
SlrydKDpOHS9mCDT2XqR3TnDptgqR9kNL5hZ5YZ0YsapndW2w4Gx06sUO6X78jl3UUazfx7uvp0f
zFum+NxolNPRjHoTwsuAFXkL3tNGaW0j3UDC56JO52gbQFH2VW0fEDeypy/nba/LAu9GuDju72u7
TlK1XgRPhZ3qDA4tivYP42gc/nRrXc/ksuB/szOmOWxdOXbUe39bQXr0mXazg3/hga13mLWV1Q4D
WVKcCstoZg/lNgdaZyd3ygtr+d1VaW1lWRO/jUWJakmNl+d1rDbfE+fpVdt++/x4SddcWh77ObdY
hV3azNJJijBTbegKcmCHsj9DhX47O8Yn2NX3Fzxh8eVz5lYh10JPnPCBucH5DiW//SO3D387j58v
mPkgYPy+dNdlk6zJGwOi9mVU8JM6lPEcFB0d09Xdb9uvjfsJJsdLD+xCuFi3p5O9K61wsdm73O1Y
YNHmy2z/+HQT2neN+41rgR3a8YWN5dLzW7c+KlCoyeny/Cbn++yJW/RKN40X3kR73063nX1hYk8T
5+9ilbyKIokKwwXkD8sgQyfjj2rDx06G/pL/L0v1jKOswdSqgFBkCKbMlnKEV3qfRtWi7g59Ylwa
0yVfWQUN04gbM18Wmqk9d/4uQsmilJGizROI4i5BAVeZx/cTuAoesSnIGnSwvyYwvUVFyzU8FHqd
T5EbuSSWJwKxaP99aZSrjPp7w6t4MgQZSk8VhpVH+dB8Lm6qg/Ldv6MQjChK+W16yg/RrXKnPV3w
mEvTuwowQTtGerF4jILPwIuFf/Y7TnmObxtOuck3gWs6pqNfCNLv8i2r+CmvIs0k50naLAsDaJgX
7ST3KXPIrfp2yfQWnmxf3Mc/CgBAteixXLgMaH8+jdhNYma5uLhstUEJk/WhuBYnB9WxrjIHgeX7
5g69kW29Va+t/YVZ/iiu/m57Ncuw/U0p0BXOKu6w0T+nXugN3uQmXrOXd5fSZh89UpAewElodwCu
uLoQxMiIxFNdNnaNNo8owY0Ceag6vXZ57cbz/fmhrQPBUjujn0kGG0kPJnDS01nV20j2w1SdHUFp
FQ/2SjQvpDpCAXeaL4RwdRVzMEXjDRBMOsRNA9bSU1OpKeuj3KNr6sMhdFVYeU67lpJeiKHr2Vus
qGCLuA0sXCbr1IoqTcgyNZBRtnCm3EIJbhzqPm0ccZKz27jMsk80mkt3fzyLJHG4VnFoB56mL/7z
22migMaqbkqUtJEDLzew5hNT1Ta7R0woveSLSwj7PXQzQO5w5G7ok9Rojl+tA7QS69kyhMkx8j63
HJjJmk9Q88JwWWuFkjylUt9Cx58Z5WCDOWgEG+bq7C6NJ/+z1uZtAb1T3/f7KtPle3C+FQqQdVSa
dimianl+Xt4dvkHDgVoChgDQ3FJAFZ1OjIrEWd4aBhLjUt+jCCekwUQ0RFEgdMdG9+lh0bV+jD30
5/tvNZiwH0FjBaYrgduavbhU9Ev8Q+vz5fKRFPwD4BFE/KhMnn4kAQrNSJTK0UEAK0EGQpFtpMKy
r0AyNPhky948TKXMthv144Wo+X6xKTw0GgdICZOkfysy/+Ym8OwLw0TzrlO35ksFrPZTCzXkLXzo
l/p3PrC0NDrrACTJKoCyPh1k0CyCxJY8Q3Yc64BcaUV3iymGyx0E0ev5h/x+XZPFJO0FqROttOIa
LBkY4pgVEI06BkSFm7Yekd+sggt31HeXHB4bnBcKzTJA+9gClhH/NncB9Qklnrve8YXQt0f03u04
CxQbh8oOUTcXGyP1040sxuoRnGX6qmWTdCGCvV96fAYQ0UszOQ0A62TbNPdDUFSsLhOlDX0TFL7w
qCYi3RpWC1PhHnEJiPb+eHaXOEb/NSBsiWT96bgzLcyUIvWhQWoK+AknNfGyzFB2f26FtrOlXgAa
FB6TUyvB0FOemuIeEj7U1uGpRAOimC4BQN/PnyoqDEQisbYglFZLL5mUxGiB7DrRUObHVG0kNxLg
BhzgdnezbvS9Px3Vgqal14UiCJ6jrnxGnsQmneUW9Z45Cg5xIcx7H8W8C5eE9wHFlDUYNRgUVbd3
7SBwslDVm8zGMYQod0URdsIUCZ2daGoCWFptgLd/bPq9LzT/Bsv/rx/j/w5ei7tfYb/5z//g+x8F
VJwLoH/17X8eox81z/7v9j+WX/uvl53+0n/e9q9129Wv/zh+K5t/eF3+81sbFfn6d07eAkv//iTu
t/bbyTebvI3a6b57raeH16ZL2zdzfObllf+/P/zH69u7PE3l67/++vYzY3aipq2jH+1f//7R/ue/
/nprOvhfv7//v3948y3j9/7Pj5p49eud/uvlr9+a9l9/Cbr+T52q9BtvjQrtw5JMG17ffmQo/6T6
gkg2IFeg5GC8//pHXtRtyK8Z/4TmZsFGU2WixZ1o8dc/WFxvP5Okf9JqRBqVGitt5Qt73f/7aCeP
678f3z/yLrsrIgRl//XXLzztb7u5QtcLTsOpVgITDRx2ca7fw9oIct8aAlSm40UpSJzg6BzqKtdO
lIKSDr2/slRLx4+j6GhBDnwoequ9S6ykevarzLgtZ6Q+S2hrHlUL+C5ao0Nqj7AgRu48do3ozHAL
eoj4LLzs8IPmitDea9aob0oEDdWtZPQuLLH7JmyhJygEofpCTC+frcIIyBQrqOQ6UpohJ5Cq6c83
jaExVNubdhCCmjZRKTwYlFK3yKv7d6kxzbEzlJCUqkieQWa1lJMKbQb+qBPB0mE2HY4x8UZOu2lb
tihVCPSDHwq16ymAJb18PcRdfT9EU+jkaZwcEELS//6lUYQwrHUbJ1qybVKpDm25ktPrGDXzfSpU
lLOl4ZNMZYg8lZL5X+TS9K9rtNMPRmxYaGjVT1EbRxuYW9GpQBNVQjloJ8xzdDfT2HwooRp/qJL0
LgibZFMi8nFT9pF8VNHU+eJXc75DW9KAgHTROxpFJfjcaDmJ9YnCvGvorbBt4VR9KlEuh5LeMj9T
lS/dGdbQjaoWyQ7q6GozFgJ7V9PB788xLjBJ/lOyyrsiIIsHWa4TdeF0LNEH2hhmETvV1M/7Lg+s
TQar5r4KpYd+Sg9QIHxpLVRMlPguNpFgCeDOdOSk7LjYtxJUhguh+KSZDkfmeLu0uMIqm9LUGIzl
6PEoZXsWlfQQtHl4RSPbIiVAb6UlR5UnV7PoqolewYysNwgVL4xIJrcEmHs4whiFvA/h9v+OEEe3
QY1CEx0ljOFPnUaIidUR0TO9QhQSzY4HKY8U21QLe0Tduw4QyaJbqnqYajHw5kQcH4TZN3aDgeQn
lNmxk+hpDGWr2W8oJen3WCgehE4e3aSRAiRZwn6TtWW2i2HyQxy1LxBUn4f2Phu1wfRg6UFIIWoS
Hb2aMO01D2p/+C+Q5m3jl0xrrUbd9MNgRdpN0Mgk8e2gRhdvl1UGTYMwzFsJsvFJRYcpmA0ZUTXB
VecqLKRjKcHPiYKDnCvI89ok3JKhfZigUZ+jKx29iES6i/Uo3w96FbgKatNuWSOlXFL5fzVpwnHV
IFE9tGijq2BCq1wP5+qTn+mjKybTtK8RFXrO4gAV1kETrbte8zOnqZmsEOICBHfDsNl0plk8UJwq
vV8yhd3kKzsJSbprIM1JbCtSJXxFi6tDGV1uEa9TuACMcnpDYS35mvqGtYV9sfyey6W1hXvXOM4o
EYmOhvLoNkSB5mEeA7SxNZi96XSpmuCpH9TsSp9rS/b60CRIDQuyHqFYXUYoVSk2iDjpN8h/hY9k
9qtdo9cWwy9hBgmgr0byMhfcNDfzzRyr2iHuJ30nI7d+N/gGTAKB9aSYdXUthyTAgMkAYbf9uoMN
V0yTB6i6WlShNKQ+zFb+iVDV9PmXJCLafNU1R437OVfCTdaxYHQjlh/p98gejGY2ro1OLDYR5E93
otIpX4xihochFRFKhNJDGw4SQiwwaiolco85vbF/h4ADnuhhDm4HOZ3Ra4/z6AtkVc1dOFjdaKut
ZDyKahS6CJHVBK6g1D7nYbEt6grdISR6sq2MHqQL6RVsICGCzls4zmeICzjKwdiLnitKN7EubAo4
2G+AyoZEzDS5H1tu+iISh2RTgwn5BOj/KGrlakg/Nezet1XfyQUS4hC7R8CtAhsxnegFdb+KntCc
DvqgiFCxCcYZgoRU5/u4VZ9kv7G+ZdxnfI/7eXsU/Ul7hAiMtM0sincWKhePc2gph6iP1G9DbUlI
TZnacWxSGUmyyZjh9m8VdzRy42/ENxCcFaCYvoNcWN7ocZQcISxDa53cW7WNRsG4gTdt8lRl7PfE
Iq74TTd1ngExDHKpFZAYc9SuInzlR4FkwHacLLFy+agIA4ZdlMXonJTKXkSyxVVT7iwUkHq7kY3v
ot6aW/p70H0do7DlJX2EkiyEtS4afhAK6kXoQi5U7mJBG1xaMtof+tAF1xK7pT1WinmTQ3aLTgR9
rTfwuM8HhOaGe8NKKH+hG0FuF41ip/AhcwGKkT0g9d5sxkgMOruOom7fyolw10omR+VaVspX+E2K
3diE01dfrLNjpbBLO+UQoJ2Ta/mxnfLBa5Myih0rM/URrt22/YTYehTaGoQv+yFs0i8+PETQvksJ
ioWCoW0nM48eprkQ73rdKLf05CQbU9DrG0JPeSWW6egKSZPaIhTpjeDStDgbP6yplfR9Hermt9Do
2OBDX7wZdINZzZJFYwJoTe62QqN+6wql2wKYKpF2MoIbtNiEozZZtSOWJZrpFamZn0gzjp9VFvU2
DNnUuC0b/tchaXxaTedjV+roJGS5A+Onk/mIaRdy1mQO9d5DJcq3VqJZbjmMXymLNQeIxJXPhtVD
rtA1pvQF2sYQJdE2fhbHUvyej6q8QX6m+0TUq26SyDf3JXpbd3JFE20IybsjGdknSY9vKqkM3AYt
o6tSE5Gqr8vWayI0T3PhMVoEHVsdCgkvDfPDAq/xI106dpPcuqPctZ4aqCEfgfl0Y91vrsRQz7aB
UVVbQ0OMNEMY/dgMWmQ3VVa4VWTqe9awCOWPHO5isdYPkQr5egIPxxduOZJTQxmKnpQ0XdN2WRwQ
AIADCcLi7YiE7C4SBd/zIRN6hJ3b2rBNWc6kK/MdPLvTbYnO+xc6xsqbN0lOKZ7RYKTbeyslYexl
uTS5g+4nXhf7+mGKi/4W9Ed0oyG/CmtB57HO6g5JNZQSJOUpUqRNxfFgMhP66/LwWLT5wczCDTLv
nuYv4tDmLodzMxR7u69fSuVVSlr9lnQHAjWdjC4O2nDFsJ0NHUWZKFP8e0lMgi9w9W0nA53tQZJf
OyB4XwuIgm98feS4A5t/yK3UKARxEK5/SYFmON7o1nTgz06WvlpGZb3+X/bOK7lyJM3SK0KaQwOP
A+BKBrUKxgsspEMrh97NrGU2Nh9Y2VUM1nSmZYm27rGsp7JkkLy8F4C7n/+c85lIfqFu9e0aVaLn
G2QnrnqoWaA2DTCLHAs/GI3ivhza7qFASosmTyZUt6+QkDewQ/J5HJv1VNq1Td8+d2IEPp5GlFg8
wymKI6sGTdQaw7SXIqNDJJsTja0qhsBm1fWdAWjri6BtOCSx1O5wdExgHFKx5xEAa0HNxo10031t
0IMfz6y9SLD5R8Bq/U6TgEGgd6VnNqjTp2kQ476rByO0cRftgDJW33oB7QhM+HpVydEBj0aBtJ6X
zk6blBkluA0jbVkatnGp8i87QOb7XoBs9gT0dGPM8kMR++kZxKM6vlJOQVUuh47L9UR0nW0hFRcp
Sc0zIBczdGTuRLM5OAdnMbWzoJiNf0Lh/JhZUzTMcODTMpVABCVtmTBxL9pa/0gK/gGWz7O2Cbuw
4dhnNrkBy0O7MIfJCXRnuY3NaWORUMc3d7C+XnGqraYvd6qVsHx6RDvKcLXdNNaoEFrztAL4igoq
coKqcvnMsg5BJh2/U3GW7BRYySi1pktNuhfNqLKdaXhkq1JP8jBU15bJ/sxN4yywV+eKe+VKuOoE
pcGGLqVk2NsrNa7W1gtjp18yf+CRPCkDUZB/3RQtIItGvPREt5u0fHQa/3rR2/oIPGOBbA2UJ6M9
LgKlyxANZC3/jQlJkYbAD81zLBfOKlk9vAjIk98HyBhZ4ANYOSoNtHdBRXvo0gK3o41H7cvO+tQ3
fn2hClnuTXqx9qbbeoesz4q7Sso5XJRgUp31D4Ml0ysTSNK+ra2Dq3k1EOly4GtQ75TlfkjX2A7G
Xv9omNgM6V7MeChXj2s3njo6foPMMfClLkBCC5or2q2MRsUpRLIhh6joF3QP877BiL/oC9u7KyjG
20OCqHaalnWnGXrMeekT/4RBi4ufVeXQm8YS9Kj85zUpxD7rq3E3USAYjj0ciniGdmq4eX/vUGZ7
0goPGmo2HZrOYx+eDDde6T4hCDFiGVZQLE68gdoiqf9Y1ImmF9ZNtxgfhvXgiUqHAlqMF42b9Tvg
XVCXnJtMNePOWrv5KKHX9EN6cqwPE10x/Cxv2ovyB3DFQAxXOSVLZ1bd8VhRPH9PRjQ5WZYjgHmt
ElzurCuWeTZ2UJRg675qRX9KKW+0EbxF6Au/oaUUn2X9Wb2VU/7yLb/qKab9y2b728KuFDjT1/E3
PcX0fuFMTb0rU6tNdt76L/5DT/F+wUiLMozRhwZhLFSMLP6qp4hfLELoW0ORjmWT+d4f0VNoNUIv
eaOnMGRAnt0kWhpSbQoe3smlndTAT0sJ9lGfrMMWe5jue72G0l32nvFxtlYbjXr0ZuMKYkmuBzTD
4oaHKW/Eh3VeHVCwS6U8js5dyoHapUhBBF5t9N8Xtlz3ToV/+j4ZvfQTPkGh7TWKre+Bg893ki1L
AVyIpToomya/AFNGA5xZ1Gw6oJdb7q5TdZEdBAQnkIOOrB/Msrfu2By78KVA7SEatqNKn/1Sb9x9
lQgx7WFH48cyLE2YkdXINYXE6Q4hcwt+We76T8uIrs+9BJv3ga4wjj1ZDFx00jJ50Y+UygeaXoy3
2AL7IsSK7xonmBJddWXnjbSQPxx29Uk7a5Gt++UHGsGUHuSJMb008ELyo2gWjqBpXs88JzpFpr4i
nXw5rvP0XUN/kbCfl7baGV1Wd3tQNv59QvHDBmalIZrmkLQXIciJdg2bwbHSqGrG/HlulFcc18Ga
jP0UT7gBGrapgSu2DUWOMZjeitHgLO5PxQu4oF7fp2C/sVVJXUDTGiqzipIGbleUeX5+NQK6+sQc
wBwjhC5Lo+G4Tj4MWuqzncvH2QlbAC33dm+V6a6ye2oI6n4cGRkbTftj8CAXMVGziDNPJYD6Pewe
qR5X3ULonxyRXXadlWUBdWXDEAEQd5eIzv7iC6tH8VIbsrmXZOo/l6C/PVbiprtucWNSLVJvryDR
68Y8xn7jX7W45fHL8hOsnQuBzL8cOuaukENt8cPE+vkj8WehBV7bZbfViEa0b0dNdSGoxzy/nHSh
7D3IN37qUKh8iOD10rexjM0Cogdi3bl0s6Tc1ZXtQpKvPO2e5soUxcaepo+eP63Lqa9XtmKlJxlX
MFkx8oDIOqtY6dAeHriJV63neVrH9liwgV8pNLe058LVhy5UVJm0YUqrCdyiqUtvV7ebdqsEDBxU
Tqt/c7ORJaLy0YcujE6fReC7NE0FPFPsh56KEnZ1aUdVIbBK66tptjVQJs7sw05wN8DiTWyzOOIB
6OfAjzU6xRutboewGLRcDye14adme1D+MdW70j4gs3j40BAHnns80FUYc7I0QZVrYInePA1/lW/f
yrXbvODnh8uWv/9b2H+bb7wRa/+9Yf93yvA/Ffb/c1V8uyq+uh5+Y1UsP681gLiflsXX7/l1WbSd
XzA1CCFw0dL8jJHi7ZgBr/XWMQAXg0aS7Uu/LovGLyQGmCNSIQbcbety/tuq6LNiEpagBobgDvOJ
P7Qo0hL783VLhTe/nkwEM9StR9Z8ZxmwptRvkadbTsfl+JQMKtfWXdWslvGSk2goj8NMLzHW37Tr
ZmYMbdZw0w8adKtPoM4nPC+Mrjm7U5m953Qq2yjvrImN24KB5DPTXvvc+s1oXiaVSSGwKPq2uXaS
SekXdFq0MI3gCcrT3G0ct2YdAaYXc6MF7CN4fI+jc9cbdQLwq5nyQ60U/M0Oih9UJNtb3BCeVJd8
qjyhaXdeYvuIy1IzmL+i/Oxh4bjuBSx28Umrh5ofkiQ6Sx6ivmQ0F+WA2ZpvcBKnfb5oa/qQiqSa
LlRjpOmDnRG7QSUeypoxQ4lJGoy3nB9GZ1XIXGPejfGBw8z8sCq/6gnskJ1bDlrT69YV1KTqnC1L
l3wZ2fog3Q1tfxo7m75jzdnYyHXcUdiSxfzFMlj9tfsoVzN5NuEM5AE4ueQZmnHs75Kq1cxzNXiD
jHqZLUezSgfqqFh+7JVNSEuNiW1EMh0LPzv2piiv1MSUx1IzqGQd1lhTi/ZODUmeXUCfaLTLiSqq
6Zwaa5Kg4yaFOZ2rRWpWsLK7T+5mBrHJ9zJp+Wat7rH9xKOrKnh/Bf6FUNVxYjzr9Dm2+8EYzeKJ
5ZXDx7FwUrc8qZKDxRd9kihJAXVP1QZUNkxHmxwn1Gyoi18NR2uy9dtC3S54JxZBa9xPQOlRNdN8
downZ0T4DKxKA02uskElXyDRw40dZBtOltQvYjCyQcEx+ker09RO6Z574Up3PmZOU95v7PBgnkr9
q881O/BeFbY53nGeN/sPNipXeVhmxm6nuc7j9jLRrC4++moZ5jbw8zFXzJZSzbntehWPiHEGehuw
KTp2wo4TUXZRZy21NGLEdqVvK938rGatPYP9FtpLq9q0u/ZBrdkvZDqcJeyyRBofbNDJczTkWgrC
rVOToU4Dx7Xkq5t0hjGEi+iNKQ2I5hUhd5ZjXhOQxNofCk/LRyjkblIvcCprwJSgS3WgpTNEN6pB
rcwOlVKM1Rbl9xe505g3le3N34yB0qgw6/L8ppGso4HhF2tIAXjOFtAadi4XOhwU1UVJwW9l5jl8
sZbVeqnzxkGjyqywtKb8kicAtkmzLTY8XmTOmRagOZcni/kZ3gq5Rsj+w65seojrvIaTnVRW2MUY
1LSad7D0u2LP4Z2tt/TPXWNWt5beYdbLjZ0oUcuHrr2wfTDcGoZ1WNyJF2qN9aNNlywqrPK2Vj3e
3qy7aFdjvRVJYkNg8wZQgr0fsX3uD9Q/NpfAjx0CrqWbsmvXruJlBi1X59dd2X3RB9UQ/SjSYzGN
86GsegB/SjTHyWQvBS7h5Ljd1Thk3Kse8wl7EfFRTzgdiFJcd7ywyOikfqRoMW9JyLXO57FhjwFH
qQyn1tP3khwvXmM9Wc3AL026eOJucs/DWDw2XtKAt5sgcY45AboYpKieMo0RTF32deXVO+ZO8kRA
uCDPwVnByVUazXn8WYuTNdKVxfVrjDkhoDqF9Uulqd0p6h4FOGO/G81D3uEgwguYpnerQ3PS2Kb4
PHNtpkC37C5sLdfuMVrpL6mtFVcYb6nvXiXPFN+vIyev1A05GfS0ggpdzCveXoxa+U0TLfnceka/
xRMWv9iNY55mYzV2JkDn/Tz706VvTPP92I3NqWo6dZm43gvoQf2oj3N/MfaTeahkLnnUGdUFClx6
6hDKgtbuqkMMquZUu4O1Zw34YmJv3Cs6/i4WvYvhfPPc9Lmb9hr9GgcagB3EO+lducOkQmvJ2Qnb
he0fs95Njp0dy9uysJZrU6aVB+h4BMpKCfxJp0AYDrYzfkQ+1j7UtLXNjoWc1M3zwS9F8Vh3ANRb
pZtXUmhNZJupHi0DU9gKJPN1g+cL6rc/pB/AGcpb5g7Jx6TMPF4hzbyqmo/2YrmhNWiY3dPJv+jr
VDu2VTVcYwCKH6zYpb2ScV/Y9noaUf/UocGORr9reB3seR2ashEUi2MLjD40epVdd1u/cMGD5oUG
5vkcN+54tjyNYwbICta9vh1scaBviZmaO3VBuljs6BGdfG5Nyb4Zv7Z0IimExuDPWm/TtDECEkzA
gIo8vsN38GwbmXtV+Fp68lp7noNySK3vleMmuz5RnC4tMYfJOsR7d036CxaFUQuKRdPvS1S3q4UB
bxni7Bu+xoXdbzINx5shtwDX8pzpIxfSymnUxyn00mlZKAuTvD/t7F3axBB51rvK/dFRIvoZIjzw
WaAoXaTyliLnrDesxxxpjVOp6uz5g8qbpouwL0B/SPJeONeo9N2z8ugcDvM2k9+ajJRhAYvSDpRU
6iDTYr5pTT2+r7OZtm7VeEUd2L5mMS8SAwsEaPErzfHLy4Sm8tOEExKgY2NdppOajloJC3Vgg3YE
mun7oIMZtOgL+mGfifVLMbriXm+GF9uc7UiZGtYoG1TPAzFX+BTamDxjfeu3Sa/nnijxbzCGLdln
R1nd2QFbHlnVku+XNRlvRKtUWFDQGS3s7Pn8dPC7VQ5IlN5feR5UFV/JobrtyHmGmAWua15zNRmf
0CQgvq+ZOI5LuXDUbp/qJf6+tlYeVdCX9gLhNhvlEFKD2ECrL2/wWz7BZPbvwZ43G/RtAD4OFV5D
rYxse66+b5HRIF78+7RgEKVrlg5lLAVxuLjf1u3e5KzF+bIQrKvV0mtBuqZPcDBBp+biynC3tUHG
55k+VCbQLXuZlpNbVVrXs5WJ68phmN8TpcaC4YqbupRliPL67M/63WSYHXel+OBN1hX6/ClJPfVg
Ndw9ddVnqLp47PaeW+s7NJlqg1Oyr6Oia+gnK0jmeT6poWdZzwwtsJJU31ZTNA43d28Gdyg+zJYi
0WzNO0ao1VlQSckQ0eKjSpR3qNbF+NpoGVucaUJQYWrTn+SInDENsRlKrCUb2hf+dezwYKrdqjrX
xhRfE/3tw3xonYuxcbJdw0T+RniVxLyptydYz95uSsfqLOlJjTx2h4+ecppQOTULiaS2OJKTYkco
tUYcYdqvWeD0y3Ce60WdSwfxuGSyejSpbmEIOCerd/Ri0FotA9xvrZ0uS2TCluEdqJMyrL3tahdF
0WP0F4O6dBgnF4E3Sf8q76cNO2Om8xfV5FWk4N7ykjogwzuJUjAelWwFE/cEb9wljyVelac3yS0K
dnILmndFo29Yh2j0Zztb6/7o7IRTYkzKWXTCxCk8xmdl+TDFmZdG9NtuP2FJNOzwVjuWz0hEyAqG
wxKpqn7BnkIBibOXemm8zEO7FBd+W97KlPc9qNji+ueeD+xmkZ5JMtV04oPboVid66yzn2DomFXg
IDS5R0LYDIIBgPrVmQOaUWJzksyH47hGATNEjrWoqWxjCmk3T4+QC7qTRR6KRF6fWukRh9g0nuO+
oYdaqu5lZe8sz22hTOdZelbTXojRXcwjQ7EEQa1cks9mnWvd5TIOgoVh9Sve5RyoxFBGilnYFGES
0rwHQqlsjhhmOSvSnDYZ2XhRWprjzsFYdcVwJgVuTjcZScvhlMiuru7Yu1Tl1bTEq/FJB76LGp9O
KZupV7TuKUsJtF4bbR2nkQO0iHGMxekiVAxogy0E+32ZxuIF0IIbFav2OY+7/MKXqzq6yYwwpir3
xgE3nX5liRiS52S1ZX/yp5pdQwHvHGicSFLZyzufBYVdSG32JFXSNG3vNVxOyUc1DXlx6Efm+8yD
lM3wGkqlpoeFDQb7vKLhfM0pvs3mIJvihEmLzwx5NxVZXPM0YY+CI2VJsjATA72bKeTnLyVTMEb3
hV8/TrYvi0uVr4vHthetaToZqLLtyzyzF+fIUjdVcyuWebmMmYa8dChoPq958LvvHGbvvcRwnMhp
3frOrZ35YBkaOwr5gIW2m07DYq/8Q3tMTOD2K4cwHOcFN5ZgpBPry3Aqa7ojpolZj8inc5a1X8Zq
FBq7JMrE7520FemuMRfI8ken5BT6WGs5BHjTA0wAbthi3xK1XrNMZbBZgXYWhNpVBn1JxiDI2qbG
doPe595z2FHxx86buR1E1wzuPiF+VSfBWqPltcGC2Nfv2Eum3RNLYpWE0lvt7cc6ctVxgmx1Bxlb
k6aeGbhBj1a7GpsAV0Sli0ydVGvVPrveIZuu8tiKmbyvZdLvm2nKh13KWtwdBicbPuKq8RoOAG6p
X2HEMe/gww3ZlcXq73buvhMG7F+AqMNXU/qwm1O1pHnoW9gbLgrXWeRFt3RueT+2+LSiapCyf9Qs
zo1PiUyT9tgsSg0h9fXkycWSypNcemGfMqOojzm+8/rkWiPTNNMt+s7gQZ+l9R6bdjfuE+RCJzIK
j2l4XvbfQEGJnWW01fPkzPODmY/WZdaa1dEetOzMfsRjniyqL6lv94fZakzzODdECL61S08nO439
znCJwU/n/F95XBpIugsDOr9spx+9i+iI2C/tKj3Isev3VTohB9sxwn8EhrZzDg3bh2WfauYaN4Hl
tzomxlYfBQtSGztMhOXaxpC3/WJwLy1DdhonHdvu5jMOrJFMwWSOHleYNo2jHfnuqi44hqZ3zB5N
DeNPIsdxDSbftuW16yhcqojr1uQYvdhxLGR7q0Wxscad+8K+a/OrMf/EvGZkbPLLv/RX/KnyvVH5
CENsvRz/ucx3872rPpdfhq/1W6Hv12/7Vekz/F82JqvuE/XBQQp66q9Kn6X/gohHOQDF0TTo8vD5
q9InfgHJYzLmIu5LtzP/963Sh6XfeU1PICASInL+yPxrE/J+Fqh/qnV+n235L6l1dtEx36ri/55a
500tfftb/rla5y3u8O59xJL011rn1ynjG6H/H+xa/vtxwk+Nzu+jHf/q8uitM+k/ap3fjUU3y9M/
UOv8GsL52/tGMo2qhTfls+/Dd//20sdtIPNbr+e98P0P9Fxu191v/Yp3Y5p/fd3i7/XHuu9ylf9E
f+zvtaC+76pR/61bUHED/PTZESwhFWRB+NoaxQA4W+/yQWvhUyFl6T0JAqeUkZG4OZYZY2XW6cnq
SUtr2l4SOrm0PRVM42VvoOdEbRuL7URRLE+EO3IGxjmbSxS9wf5M/8ys7/o4NUzE6cHhmFU5IxqQ
mzgykJ7WzoeZwXkWpb1u90HRiKy8TWbLqJg+L7EeWugIkJY1UbdR4VMmD2QDV3moPI9j1qAbMPoQ
d+wfbB+HCjm2K48LU9Zp1zk55Pohbi394BeGemJ34SVnwxitLJAWBfjzsE7faq/C6TklcULgYC17
M+hnzJ6IxT1CN5Vh7ER6oaproQ3zk6nMskY9X5ciXBM27UHiTMzOTTtZpr1C9LHYDBs4Oz1HYipz
HHvBgutXbYcGZose2+yKwpOylX6MRevGQWkxXw4R7aByg3JLialqXdHtDK31P45J0b7UnYsUTH8h
Elecmjl5djdv/J1IfOtyzjlfhVgeWh1Tk6mD08i9JInMIve/rWLAHFA3tV2Fle7NJdtrxlZHR5Ql
Pk5U0vyyJbbSEdZayAW425AdXIWuBV0tnB+O0+g/yqy1cdO57uJfUrDtWZsSwX5M28b3fa63+E1f
p/rN64R/2Ib9xevc38pL63O1mQGUaxQvzG2KLwQLvCVyO28covYvHoLNTrC8OgusV5fB+Oo4cF7d
B/2rEyGb7fZH1W/+hKz32ZxSKl5xINksDN2rm6F/dTZUm8khe/U7oGLjfeiMNvmUb4YIvarLKVrr
3CKU9uqZSLl+tR1QJLwU5marGF4dFtmr2cIT+C5ku3kwzMbyIybv9Hm0apA7vzCZ/JSba8OfDSZ4
JR8XY5Law9hBXUWVBZyuMXzwUfn3paqbbr94GAR2HU5NGU6bU8RiNHlJrgFH5lJ5WEnyHNpFWEx9
nx/JM80vBCt7LH46HhR6GRfsKHbr/rBeTSpcCn11ZdnSN045J9MCKxyeFoZ3/tdCnzgTD2s69RDK
N8+2vVlh5ldbDJRa7XFevI4MXj22Ubd62i3I+wq/nGkNZ+xyZbWnu4G0NGcJwoEtd9ESOKLNnuq0
9RmFqMXgXhSAMENclPGlaZTwI4tSLqixsYFDAZ/+agcJ+R5v13Ue7xZ7dXXrEM4dKGVD1xNkhsbA
0asRFVu5qvswmL1d7jKqbkQUz7qZ7LvepCxzxGgoGKm4ag5Xw2/uY6/0nzORGl/1WPfWSAm7vVcV
FPirjiMeyJd2qhgnGbNx7OO4cnZt7g/dPrW04maFni4CYVZ5e4S1aXxCUfByEj3lnFzN1Vp96OAy
c9+jcNxVqwbvwVdDhnDHqfexn5LWh5tR4CefsP8/KkIHqGYtI4hjm2kLTmEPgSOqse0jqfFMAdBn
5sUVhJZuipo5GdpIzVbahxNuXLBmc5v6CKEd3f5ial+GGG0jEhWW5Z2UC97PqaplHmqLl3wBA4xi
3VgdckudpPEDqTYrUGXJJ7E2K+bwWGeKHShvcpJImkAbGR64WDe5o6TaOw3SasIH/8No4v4CHQF7
lyXW+aFphPNtVgOReD32kQAXzNWomKl88EcTbxfj1KfO3aZZply0b60jx89ablF8l3jCvLfagtxq
hQnna4tajq5tSu2REVr6OcmrJNnZXW5cFvk23VB6XEI4HBuEDttJ60d3ZoiNeGBh6lGOTM99mg0v
Mc8pJhByKp+Szpwe+nJYymhe++YucSvzFmGlLZmYk9natVmcXI3joK2E7ERmE6vqvG7vFJzCZ8Sb
LcbQjd2ON8AH1cyAMgnH1o8f1aLFtGdkuffdKuzyvsEgzwRFxTZ6pIhlfkjbZjp22iIHRi4Ni1Y6
WPFV6jcGhKRqO9+b8XyspYUKMg3c5adc5vajRv+rve/xRO+zpLGqMzUemN9GsrnPleQ94n1vhyuZ
1U57ikmgPHhVRW1hAmMPk1dJjASZlCM8b5TliZ3RaJZ9WRB3WHKz/aiScRM1nRn7d90o3Ex2lmM2
tgo1ZggmbXyxhXPbs0aZZs+KJmacbRmRQJspnhmZhrFSKkCPi3VY/XHOw1JsWRHNAyhIoC1znlwg
dlSQQ9yMr9DgqosGn5kI0nbAXg5xcPhMq671EXGT6WHW2Bn9TYaTk5cp0WLNRE+emTQq1ipRJod1
rMkRjMSqvmkp4bjA6eZ4isasGnjQ5E0/hUwW8cP61ma/EsPA3zcpzNlB22t88K3myq88eGzjJHKx
EG1q0IwEnsA8iDNf+yLHmItrC1DooRxVcQc2CYkpd7jcaPkrLOptS540oVjddI5w7Q91NFkFRl5h
ZAQLIFIMd1ris0ZPmlaSfkpXxz/oOqY0uEANRskEYVvusc0XKNupxmNBc/gTolUZyYNLJxzIwlr5
PzREouEDPyp5yLx4NkK3x4txmflpct1ZWgkH1+9sCH2LUfcHunKSAo0KtWRXJn7NZ76WUtvG8nga
OCwLI2DctRKyHMvK4YZXjnFUtqHUnaw671rviRIFWSFR+329ZgIAzet+mbOehFPd6I8xF5K+n6as
IakXP/t1NpmBVpn8kcxv869uQ4QezXNNHheJebwe1/x6QUa6Tc21YZTZjgc/WTQPOnfC+pCv5vfG
2D7yXrTGrafZFkZ33SQHKYkM3FdqxGA++qmD0xHrxucGE1oRkSSNP2WNGte906FbuUxQ+rBnzlHs
Smtz3ZcNAeYwY3xigw80Y2ZCGclR5hLCa6IqJQkULkkpscTnbvexY9ZLz05mcpm53Hx6iPnAvmL+
kc67VXHlBew+zJd4adorh3Tp9bzUXHWq3D57YeDaVMv0vW686WGhxMALG22UAiwxLvdQctV/yLyu
+GQNIv825IRbI82J6xvhdIsTOG3ccYcIXBSs6UP6B2scwcz9TJZ5d5T6x8gyf3fo3n4Jltatk3oj
y7zz8CGz/h1Zxhz0lbLULmWxfqMg3fzlGPjWMPiuFurvDsTvhYR/lLjxe1XrwIE46rxRLHJ2q/9/
Vq3/7hn1nVD0r+m6/13mgfeuQWP9k3nwb2YebGUivyHMeO8O9/88hOb3CCPe+0cLHYX/Ewkj70qd
/v6h9k5V+8O0HTjEv/PZvVsJ/oRY/RdBrP6cIL2ZIG0Obh4y//kE6X+Vn5v/87/fTo9+/ZZfp0cW
tm6aZgAeMwPyiEGxSP9aR2NbfGnrz7IEOamtdOav0yPrFzpqtpoaQlTsW+iu+Nv0SCd0xVd8tEuE
NYP//ZHp0XZXvXli8sIof+KwT5sXA1TaaH7eQ5iarDImmch/ErPNIcl8XAIVL63eWU5H24NRbalk
jjZUhAhUuPH3tks/b85sXoFlAQrnt8MIxc3x7r5vNDceciKfgY24gFV5bKf4uOSd9om5e/wxsTl3
ECkt9Y92VqfZAV41lRgcEFNkLXOKcYQaOOY67EvVKSOIhYWQ3PqXN5/q/2NX9+7ptL1K5iiveFgy
+swVf36fRFrlHXRi/BCaqO6YJjsPbepkh9/+LeTifvo8HP4DP933qQE3MfDDfvz592CQIbgkDUxD
CiRn4Oqqwr2mXOcrpiCPQoSZ47kV66jMXuw1FP9M83WPgvvgeVjscAmlsRNmLUaonaY0B6NuR8Tz
uskXn5roXIzmXs4EBz5olTfpNzFAWJxxQEuMe6vWl2UXp9riB/zzbDhJvTbXnYDf2mJuG8X6ZHXZ
auyp166fSQZWZrjIHLnIyhMQwxik6kCS+ss5KwjEoVo0nXM70aXih16mtdXF7PcaWWoS6tTFKA6s
ew//lbMXc174UW6buAGnzijYm5sVX60dVU7XS2ZRHuTIrMhvRrHJTvhcXZUE/YprEswyDcjqrLzE
jZ+qqphdCLpr3ofEruKjY42+8UytOc6mysj6OXKqnHTtiuu6+tgMGhlzmW8I9KK16FhMFafRAMmc
AocGkkN9wJsrujDdkuInhRvUCye9zy+5YBuiuY1HaSCGYGp0VS+mLiJobWx1LvgyNdAmOGRdE4dX
4SHZR3TVZB/9zayxywq/pIAdC6VxKe16pGZYlatBzQ7Z6DaR2nM650YZun7eY+9Zpeft8oWq252V
9dTLxPY0k8TFaTkiz4662hvdJLqnyvdb/6RNmQFFOMe0HsK6Ec0TTnHRXxF6xoiW9Z314PRdYe2y
MtX8o7uOwqFMafXs0xSTuw2oeWmWT+Va9eUDV38zRZXneY9NZxr1ScXLVIQueMthR8S7/Wb3ZnMu
c50ek0RiVTt43kirS+7rfnuZ0sxBzCBOBgvf9kxLg6hGLcNWZVnpDd2dND6qrcUhMAgd62HuVgOF
VDrVmkE2dpPN1ZOZDwYUcez51Cu0FOeklvcExsQqn+IJR7OsmswLWqsY89AalfXo4GWJQzOmzgHQ
MYm3Dzqa6RKpYfXuYr1OPmY4Ab4KTHhkqJMGpcOppvkozDXRrqbWcYZAG5L2o6fLzcdrjvmLKqv2
rljq7JuTEvk44s8xbzHdOLeoh7IPaS/qXqSnd3No6Mo5C+m78z0RoYVbQuUxxR5+7osDAlLd7qgQ
oD/UrNFJjqsiBRnEniqfat3tfmDR005dh9odxSh/IkiaXhsYFVmyDZTScIsTW9Ou6D4lQK7bM4Mo
XWrc4xkLUtD0RmvtGuy+xyzr+xJZXs/3jscIYm+JSh76XpborEveiLCZlymNRGL4azhCFWeiYBnD
YeKveTELey7CNl5WFdr5yAeIzkStwaittAwtWL7zk0qx0AUW/YzFTjWxL4MmnaeRFipNzWcpBqTA
LKvcI85f1PapnDw9Eprtx4G+/apwqA0MZ5U+xKQL9NrRyCIYXIJMIoit/F/2zmO5ciXLsr/S1nOk
Ae6QZl09AK6gCsqIoJjAGArKoTX+qb+if6wX7nuZSd5gkhY9rklWVpW9B14I9+Pn7L12t4j7VpYA
psTstV/M1Im+WNEUQu1xvRuj6fBCIE2j4+LJTn5xSutB2SL5lulNdF8myi6QpFozYUiaw+5GlxgU
Ccgyezxxqim5hAKXOht9iZdxDw7BwPsLPI3WtlE3NdxOorR2CFStb0m+mKafp3362Qilo+1VtyCd
ll2Bbr6X40GibCHc6lQbRbusN0qTWeIcG1vCqJ2vDKe8ce8kyPYTUFWNDwVOwlOBrGz5llnFY2DN
Sfm9SdvuR9QbBqChmAgpCVLpmzYsyaOrqSTaT3LwvkMQGb9jObkJxViTLjtY9HOBeouLxtNyAHBO
fz17VX1f6vo3AdYKajJbzqNQ36swGm8HOE/fnaZ2TketjAHOdPLWs5bux9zQivbracZtUZC58lXM
qnnMBgADgcw9QGLJHNWPYy6WVX1Ix1eUdfTUO8vU+lnYdzTVe9F+K+ZY0U5Mo/k5ztsLeyrGDC+F
bdxlaR1/6zz8UZlMky+4pHGtukkfxr67iPKhSgRu7oWrXHZ8nIClW6nE02yXnR0kyh3Gk9E14zmw
uz77aacCJxe9Mt5eB00k6AenyfJNFXujwwIUMRFJkpLWPS4l6ctEFndZk/b1rgnr8iEqhF1tFKOK
r8WwgIPtIW/aDP5a0AP8UvNq9GT1g2lKqKGJTIsfJExHcWBXGdhYgyiXiKW9RY7c6R4a7njo1xQZ
EelnuWa4t1OaGt5pr03eVcZEAlu3UzF+dgYeNb4eB0/IYuHt/SQR+j0neRTZvidRpft0ZmMZVJFo
1+g2t2f8tsTNzz7XcdJaZZk+dKZe6X6m1SnGtCS97vXUQ/GrGZ23jbxluLfdZF1C3R4RoGZLU9vk
eJZuwth2kfg71YAfYtBFcZE5CuW+2zmUgqWa0hvMKrBZZtCvj7xUqgwOlc5/Hx5eHB7gEkixSqP+
8/Eh+PncvD4+/Osf+vsAIZ1/AOgSkBc4iZjiAK38+wCB/AyEH2cH6mbOGHCN/3WA0MQ/oHXZCM8M
lGkYVTmv/xO/4PzDXc/z6M7WpqiFHuJPDhCUpa9LVpMd3LX+SvsD+CDtI8IrU4Cha5K0RNw+aOMG
PT4cln6dgoC6YyCSrrMR9lB061Eipm/gCKZvyDOy54HvFAPCYbpi4V1/kOvIZU77NmSI3QIPcNlY
fkQY8sYNUJhBAWia7ZsUaQLKCsMJM5wvpfmrA+99M0PwI20wDFOqt3GOBDNLN/wCpw4oCpLuAWC+
5TbXmWvDSowXgUy47wajZHIy6iXGolJcGmGiHpFyfGps24WDYPZh5Pcje7c/2kXo+s0yD19AdGnW
1sCqdL2kuM42+hDKM9AyZolrTeGRS2aK+02RFuVZY7S4S8oKahsikLzeSDtXnzTdbtGvKwy55GqF
bDT9oGPG6RlGsSB0UcKAXVAF2VMrAI9NYXerx472LOqaFWcwUipNbl313GMRvK4mCtl1UanVngIv
yqiio4g1xZVkEeAe9GjlD/25IfH07HT0tp8BlnXxfuUwGH5O0vrpkCRzv20RGC8+YR+VjUlh1hn3
Gkn6ayEObQwq+BsteulFP1sUkoN91Ibp5y7snEtMRDPhN4mbP+fhpJhh6EZdb0InHB/HKGlG0iBc
shkTO08fBNWjy8bp1OEuIrsqDGIjjL/XbEpAezTmqTcF9t2u3sreiYe9SfVu76x2jOVzSl4GsRIC
RYthTgrsUgL/x2flUyryBSUAvCRHz5A6LOJyjCwHMrswEzI1jFornzNnWYAT4TmwLiihe3sIHHuk
hsiTpclOama3Y+3rmDRO8wQiua+D8GyDwhyrdEesUtfujMooYf9pvW7tXSdp78FqheUW1r6+XcvY
aGsC8zA3yvCwKsgCX1UgXLAQK4NzyDaytosqUHWqZhielYO/LzFWHYJZdK7vcuZ/lFk1FxB3vGr2
27HQ5OVAbTkGWhFR5uLmBjEMThOywuDhJoIQhNlpy1lZnDBonMwzI1WdurZDmGif+bjKr9awQjQq
TVfl5RB1UKUWRDPMlGLiXJxRv1nPi+HGE6GxD8NwVn48WJBajcFojK9Fwk61q+Jsjv1KH8Aypk0/
3tTClE+5w6Fs49VR6gVZ6E7qAc6rm+0z9C8zkIsGl6mFhTbbEkjmPiGIYa8pOCCle6rmKIaXqOJP
TjkU1UOYGv2nKFICmYmZz8g9XKn5safxV+Zan593k+pbnDzCgLOCTY6boc3pXeaUzeeaQeJ5Uk7i
MRJylQoMAxRcNB/4CA0va79GOdYdX7a18UhEjyZ2BS75CxauGMcOk/tx6yWh+s77x0EhQdT9lGpy
fmgE19tOA2oIrbRi4BWcrk61zpmnfVsllMY5sqovVLEZWXyDpz5BQIEUlui2dtHMY9huIzn0X4dc
K6iRJrAk20iUDLvBCJQnKVqG7LSLdanfeKNYCNhZrKbfak1M/kRWOw0SBpenQR3bhvcRzhlzS83V
MUS285C3B1nFr6TiaMZXbtnpJp9DtQZJZH0KTMZYWOO0ob4fJ7fG8ua5xMDynsqLsWxmd7MYI+de
OPUWRo3JyLKNqQntCsh8aeMqLiWDe1vDiaEb4+mcKLRlFB7yuY5IFdhYeTlgfbGIOwzQQulf2zRl
ZmhTAembfOwxGOQVVeII8qQ8CfGM3njkrQ0BX1uzfMracXwc5szdRKGF5UNGRpBOeY4lNoaMva+K
YtxkOQYOfyZtBUd/Q9MKxE5FR4rIU1sFlN5gYtNEjNmJFneYraXZTXj9HF1emb1ZYq7kQ7hJohpf
XG2K9irH1vAclxlaEwk0rQ2WAWjKhAWNcaolszNH9y5SvL7Op0wM08kcd6l2vqbNlkGDvuwuPIy/
y3USDg6WdVpK2AKYpLFfafA/W7/4a4R+GKdHU22rrTWEjNmbnO7env2gwA+i6CQAS2Eqn8W4TXbD
YVhfHAb3LFMM8afDQD8+DPd1vWMWzBbN0F/rmf9nzJmNQENRM6Caa6Pvy0EsoA7CAXx78xZ7DXKC
Oazj7xwgERmMQkdwsBzEB+5BiNAfRAnuQaCwdAvEg/+u9Y6J5cIy3m8UXx8Xen//E//sE8MToVok
KcIi5mOlhvy7TwxLi4YgvUes19Ax1qSRf/FESBumANSRs9KeJCbh32UejWfpoYUjR4D/+YfQ8tft
T9qStIYRtmJVEAQTgNl63ZYclsXjGM/aha9m2MxdxZ7JN7Z9Ufu+0WT9rfm5XkUiJzeRWLLJHQ2Z
ypDmgSvzFnZf6m3DXrPAWk7qCbZtvUkyT/sgL/n3X2XpBnfP1XGIEdHNjX05QFfG4kBDRyfYN565
g/s87SBHG3+9/q94/S8FAW9dBV8BCLU1QOkvRfKLMb3Ru0na6GHjpyZ8DT2p89Oumj5K2vn93hFD
gHWI1i3qVOsYKt/USo87xyP2OTNjJ4AntTK1sBb3funNbCNGPcaf339e61P/9/BgfSssSKb0qkkW
5rXVj8buXiHrKh/mxi/rQpzpWm0hO8nST3rv2ps/vhS5JswH+DQ4vBwHCYkq18u857RQKpAZg1cs
uyrpMdumufogduSNO4lMnC/K4Tby2I7eCkgI8LMo2fwhadPTHo7riQ3l8cIspXc1NqVz8v5Pe+P9
eHW9o7s4A+bCkcv1msJYqpPcAIKyBaiVfHCdN54W8yLDMwiu4OB3nGQSgkmhuWSBQlEEmQYpbeB5
04FPe5IR1K/3f9RbN9FybHz0JC5Q2B99yh5+OrdNORBESN02/dCIy9i2w8AyEUbbk2sG71/vzR8H
5YiYlvXga683+cVHNnBOc8m1wkquaFFaXiq2SJ8dP0owaL5/qbeeF0FMhJrYwuAk/dulEm3izMSl
Yh0sZRNaOyIuPgo/XG/Q0bdlv7zK+oNf/iCUrk1r8IOspbyKYyfau8ThoFiUgDTNrP7auP3D+z/s
rXv48pLrM31xSUOzLLAiqz210dWmE8q+bJn2wDyJms/vX+rNe8gA07WRZukMvF5fqvWquFm0GIV2
4vXXWUlDWcOdevX/cRVedj5mopadY5dMaIVmjcu0ZoCWUxNOpb1LhtLev3+Vt151VN3rFJfdlrns
69/SUL01SX2YtNHcCVCCZ2eKsvxXXrXxZ4/1qvvg43rzQa2TQlo7K0Ts6ONKtVg1iS1rXBiOvVcD
tArTpMcrnO37P+2tx0RAsC7WncsVx94uosjjaESS78eh5tC3xypLfdp98EEdiUvWfYQoYI/YKvhU
bCTyqIMUa/R+lVXAAZScYCBS0QdfYogLVRXtixHeVGVbnEmzbC8twkcgHBfwnnUz/mAV+f33Am2D
Lisozg7b2+tH6SU57rGBXYYkDWXfFPDA2tNY9nn7wRM8Dhk9/OS1PagLSG2EI61/yYtvbWojNzam
sqHrFGdnuhLDrq4r+bkcmk+RrU1nDXivbQNpgoMF9FtSSuKAZ9DR2sXprtUflEK/LzdE5hh8kQht
TdzlR3/POFMfaQOcrEp3GdUBlchtX3TMJ9CQRtBSma/Yt1A4GBq9/469eWVSr6lePcl9P3r4MCwh
/dasOmOMvb7n5A91KdT2OYPT2XtExltv3r/i70+Z3/riikcf7Cwk5ieDvWmSJZE0JXnvC2zRP36X
uAoPmBtnO4Z+vCy4zlhIKkq6DThRAs2bzGAwEU+//1t+X3y4CuBb3YU2Z+sHfdqL96hgJp21Dh6w
LPLs29Kd6ZiBq9kzc0u/gXdZdu9f762nxSu7njksvhPnaOkJs3JJlMW2ZKejWW2G2tXORajTf3Lz
9pMYZg/ufkQV+MHv/Oi67uvvxe45QdelWWPBKZrzdCzL0wr306e015pzEPUmSIfU+GD5e+vmrtUm
fRcKeNxKry86VS7B9U3BzU0M64Hx69RvhTek+7GASkYOjNbdv397f1/ZmcEZq/CDVqF1aPa/XBZ6
8OAFjZSaeN62wIqFow6e7oCOffrzspNSmgoGG6QOtd46uqOZuZAOBb/In7FWbfVsIV6gsz4qpt/4
1uh6UpWsxEuSEY7XlUjY7WSzfuiJwukoMfXZQSjoov/5s3p1ofXOvvwQ5rYsTYE5SSMEcy8zGk5Z
6tzokLd81egffAbrzXldna3natpHvB3mesp+fTW+40TFMZQmNejtWexq+b4scv2sBBuyrRx7+Dzh
r8jAwI/x3+2U/3iefONT8Djxk0boQNhmm3p9bSebgFh37P6L1nl3ZDCJK8Je+wCzQn1aNjbqjioO
rQ/u7xtvpido8JlU2OCgUZ29ur+cSexOGjTGMU/1foU70K+MNPYTcHIfrJxv/cDDWRmoDlQb6+id
cat2hplXIV2Ky+Hc7mvILRjnzhLka7jdHJx/CpPiByvMG4+UFgd9BwoRMD6EvL36gU1ci6XruCop
C4KRbpK4mzEp2zMSVvvLaW0iFq5HmASJOR9c+rePZN10qeMEgXBsGcefohWORcVUpyK6B7+Y0Au5
oxczfPrDtYWrWDrdAT5Fyq01/e7lF9KEk2zGhXd2wYcMN61Plw1HXHUiK6e4eP9ab/0iVhfKT3Cb
XPDoWpm5mkMrZh+ZV0wVhDhteRo0oZwPXpXf3sr1N5GbzCOjM2Af3zkCOLG16ISXkHGFsqeazXNd
9flpjQP4g0/+rUuB/yBb0j5stEefXTeGRVnmOZeq8TzT9tCg2s6P6H7mkz+/edRCfAKwG2iFr9/H
i6WsxiqVTAJoU2MCJGo0at0YU+b2j6+ybjN8Xtw83TlGeLSRE3tYdVnCLDCKTCNjvy7zj9LZ37hr
FNRrP49ruOJYX4okqRIpvHR/tBCTYq8T23Jy05uwjpbH93/Qm5dalws8RTApjtNiHZHXMcEtoHtq
0IZdRgZoJnEK0hL5i53zH1fgN95u0C7/vtJRXVCUcx0uc1r5nj18dVFBbgsRVh+8b+u/5NUWAyCO
9iSXsVh3pXm04DIOJJBoZQEwIdIvapzxd7kcy1OPeSmU4RHG5fv3z1j/jb9d0YBQDe/GsEjtfv3e
LTWs2JEJKSlYHjewJjJpKgoSSLyB3IHYCuOTYhqi7ZxYZMlhivulzdoZSYjVLpZjdvv+n/PWTeZB
IlAAiw3k7eiviUAz9+DwSp8QqYWkAC3d0iL4+ecXcUj0RP/F6RPB3OufbNfjkrQVjl8w2AI5zpgS
ntjqXmV/sFC99TTXqHAWedTgZFW8vlBoYsmWiO0YexaQe2Np+8Qn7QyL4BPGMh9c7a175+KYIGN0
tb0dlwg9MdtTPpSV73RWeJ4Nc31asYpu/vzmoSX00GocdChH65SjnEbOESti2ubNRdkTQEBAVPJB
O/aN38Jt4xDFisiDOr5zWcFYDE/pWqc68aUaPTMwEiv+01YR4hoGKPSi1nnKb7h0Fx1fp63vfpbI
/FM+T2JThaB0379jv3c61ssgtbccZinr+fD1a5DbS2npuQMvuQ+TCwzvcmfU6qxcIRu2Ply6o3XL
hD7c1kiZz+l3n9leVX2wv/xWX/FHGLRZGBPQbeHGvv4jllrvvS5SFAL2ICCXTJADr83J0ocLC6mL
DKaRONnTBtn0R23aNz4DTgMuoxbJZk066utLIzS09B4NoT/nhIYEMSDTzVglF3AuzQDZD//5/h1/
6+1ZnQU8UonNwTnatXvhTPmis4pAiE/8sZXNzsmXj76E37ceg0dKh4w3iCCa4+MAPedoahweqw1f
MVCQTE/nAi8zobXxB6/Q73eQS7mSMpHzB3769U95URywVtp6gz0DRZMFn2QuVe2SHxkbX7xWWj9i
xLXhB9/5+j683hcMCn6Ov1BzGFES1/PqknFWWySDEmNZFTlRpl5tfa37cflW947aGEYhADzr03kV
y/Ikb0T79P4j/P11JcmAwsCm4+4ZTCBfXx7FtY7+ul/Zp020UbbzQzXOEwwP2ye1EB4oiOb3r/j7
S7NekUPrITzht3N/OyZoCcgVQzEqOEvWfX/Cp1J88CTfeGlAI1BPUoTRvjk2vjQLQVoFDl5fU2G9
s8hk6QIvNOLPkJFl+sFPcg/nl5dPkeaay2iZMTEFD2aWo9uIisdrW0m0spmbSjvpWa5/arGhFUE/
p+3dpIee4U8eEustEP25uhCzqOSe8p6kRyZlsIkWzYMBY/L95GvEqbhg9qcNBDU6Fnqeoi2HUw/G
eYaojHnn2YgqNtm5sFTKk7FAJ3NCqw2dHC/1HJ2FiOrU6ZIRk7NxOiOKT6I+i62TdZjU79va64vr
GNZDdUq6U+bsjIyEm8A14sbdTHVoPFZsPlnQqMhzgxbAcgK6dxALKMVCdrdWmWEzcFyY0VBuV5Kt
W0aR4TIRSqfw3B3DUp64xD/Oe+JnUy1gB8h+5EU4RoEYHWod3UiM5cwcO9uhpBwwtdQ8zTDgdGwN
G6fNoEBP0JDg14uk22J6wJdit9FgIpcHEEKim5skW8MtG6gcxZA2JOvAjoKFYEXRNm2ntAgaIBUw
SfueGkAnaKQ402w0gfwJWowdK+kme+NBsof/G9nZT6DQ8nFayLz1e+Dl3saMc/TqrZuj2hjDZcz3
jMcEj3B1t/jTiAwJsDhBDIEW08jYDTQGSYIGWwCA2pkcixp2lH2gj0tIjmKfkUYb6YtWBipqInfn
NlWOH2NcbHtrq7rLfQYPBYdUvv1y22MLc32Ro6aBOIPWsEFZUnA7SbGIIZeYebR2z6y5HU5J6XIl
QREhYhvVTInjh3Y4tJdx3gATUkXb4qVpSwqiWtn158kretIDMeGQ+Fga4+iLOIIQxQE6Oe3HSZsv
iprW0qYt1nyJpphJIPIw7dyDcR0+5SORvQGGoQWiZ4ljwUeWGT53Xu5gSyoT6DKpkGHLyUo3QcGG
xS+nnpsvJAwPv+JFh3xLBm4fB9IonCLIM8/ZZn1t1Nuua9rvskmmZENbVj0Bv+LkXhbCuyRbrLzM
lBvL/dzIJQ9is8sVIUx9nQFNcpjIx5ZbnJF1YEQB6dfxY0+tEG3QtzrfZjdVD2PnWReFG1rXeZV0
sFJsniHAnW7iCJBpkV/Pxnht0mEtN64RNg2eCKhFWQlMdKOsyntSNTL2oEhIhOK7su0rYmISUP92
l95gOJz7PbQu8nk7hWFgV3luW2zLZWhs3wJySv5J3iVtgCY/fp6qKP5lYQwygNiY00U4kAbok4yS
OmRfILGEeDrm2c4i4PdG4+VAi97Zkx4AOSn2BNwW8d1AeuvkO2krAA4byiFvwuzlr8TLaVmZMiHz
Yo16AnDsYKdiotW3t8qddb5mQxM3thXV94kcZOb3loeWlWTPvCL2tBbw/MukyjZ6qqH15UtRV1NV
6c3Famq8RkhpVwjwNOXAAdaMT5Ms9J/Z4hLPXC9N0zwg8PWmZypxKz9fE4Cj3ZSLZDwDXVJXF5qV
eepWZImqL4wUTux1bSbTfBHpXfWwmMYcf40QD4bfh84U+h3Y2nzY8YRc56Z2WDpPTHDs7q7Qi9EG
9qM1ZGzxnVhApexwOS8GgWStzkKrP2tKj+BiQKFzh/IFXSNn8syOjFM2HYxUjb5ENsHkThzuwWeF
P1MZjjq4kC4ON6D125xQdw9NZCvahElRRL7Yt94oDI1RPzt2dBIahI7dkDokzDOSBvgHvNBM7e0E
pWo59TCQVNexw8TnYX0R5M/EHCY95bk0IgX/X436dJNRIBb3BAhn6V0xEyV2xg6whhyYU6iyryFi
YljmPSApmFd1yubW+brVRJNxMpVjFWLRwfnW/Ap7N1K3i2UqeZ5MaubJjwdHH2FeaXY9g7wjp8Id
svHKhDsV7kahZVGgD7gYN9Eg+VGlMFWBCzJqJvGphU9SnI913nsskWWF3RBauRnwa1mIKVaE59cA
Yrxg6EkqCgDGlPdm5k1iN8tsXr5mMI3rswj6OU5Hens0G0Hg9J9sw+nF3cTpQ5hExWfCJfB3tU8S
KUKkaWN6eXO1QHynWZ/l2rStDtZLnTuHlnt1ZEbSma50Z6zuMKFh2KwkiHK/hGzz3T74Oke4zST1
HewVM0KCx+Vguohsxad6sGJQyFekCB0sGuHBrqEdrBu5ZWjXKa19bYMxBHPHnAiMHmUdj/fxwf7R
rUe/bRaq6FKt/pCYFqPu26trJHcUgU0k2jc/p4OtBFw6rTr9YDeZTIhQnEVqxFfm6kih0YI5ZTkY
VYaZ83KAspYZMHt1b2EDw9cyHywuxep2KQ/Gl+pggulXP4w1OASmiINNxjlYZsKDfWZenTTmwVQz
FkX9I12dNlG4mm6GgwEHPg9mHGssYWMdLDrt6tZRfxl3VFrelQc7DxpsrD1qdfkYyHEddqZS5eiQ
ltZc5zaEWpENj0HIWb1CCE+wDaUHC9Hyl53oYC2yVNUKX18dR15Irjt0oaRHUnpwJukUhF847EIW
LOdc3DkHJ1MWE3BDcyLK1NZc/U6uzHoHhOBqg5KrI2rSM5hxLCrLub2Q8GMezFNZPkcYqVZPFZp6
7WtzMFoBzoeSF67+q2F1YklRTz/G1aJFC8S7s2QhH+XBxDViDP0lu7G/pqmhvnV/+b4iC7dptWjj
9/lgDjv4xFBsJ4/mah5rxjIDSJ/iKBtMt/3hLVP5neEPjjMkoLjPKHtwoqUHV5rU3PocMDteNX21
rSUHB5s6uNmmtgRlnSUlLrfh4HhjFoL7Dcw4/gNxcMWRkZV+TsbSMv1ptc21BwddkcoInFfv4Y7Q
5F8uu1of94LKF6fEtOZcHzx5ppeIOIgPXr1WjzL7Il9mxrN04L01PLdVHsg0a863DATV8DTqGLMD
LZkt7CDYQ0bjOmaIsbopZwiHQdqm1dXqoRQ+ho1yIIYoFCJQAinXxlzIp8JEQlyvj7GQ6scuevHs
jWwKEc6RaeM42Bv9RehJuIfBKUlvXpL0qbacadxI+ueWXzAO2hHiURVbhXBZ4Nly811qKv4rPnX0
4kViD08yNaKvTUaxcWJG4YjTTA/Hc9VP472duh4EfUNVV5my3XgHYx9xAKup3e1k2eqc8bwl8wjH
bss5IEgUAb5mGTHhEMydrO3S59WtlZK/ky527N7kWZSSnGiv+SX55FQtVZplX/caN+bUcqKK7nUk
PWzWRuo8TlG89hSxZFaX9aILWG9pbp2WUk2wOyeiVTbKgZgELc/Dhsnawr7QLompdmx7GkkZYdhv
HMLfzoyEQ/w+BeF+o7nebPpSTEDMnNGIHuOodoyNxKmXbflI7Q7CPfvuxnYSiqCQPOlzT6WOuceC
ruGm1mOspymixufOHNJxN3gNzvi4jRcmQF6R/ZytmmgjCsXoRk6682ySeloTCoHnZEOOevuwdBEJ
LXoBlBRGXZIQilFm3aUM0+hhFLFHwbFE+h2+5bZgy5hZqsgqH6ygXopypUM2dUhacmN9jaeYIBch
U+uicYvspggREAaxHKLbxYmofis4r+fTgOXAH1SUZqgnuvh+WCpPbOySgDkoeiZGCDeekuu5FuJp
SibkAdPUDXcd2C2Wb9dLk6AIB0IHRkIyvjRotUlCyUIM+c4gEdV7ml0EnmsT/R32q/VwkiONFDF4
+sXk2nWcfCcavkJrQHEK3m12iWQ3zZbdEeS/VW3dXkU/iiJUckd+hah2JQ/I25l2AUgRGNuoNtzJ
/JbDcf0dXOPaui9x2Ozmym7bE8+B4xjYbpE2QdWnkoqladS8m2dSkXy7ncXtog8RxwdE8u7OScv2
lJ/V/VJC1vfGYuRXuKexiC6dU/7UC3355rYO2ABke+a0kTFg/E2VVtEW8w+idlugbmAbn8xo2yYN
dt/ZxAjeLRh5qTQSk6SM3PqMi4EapEuNZpPFS3ijz23CKhyW+YnXNditDA1naNBXg3ZJSg7HFIKs
ktNZeW50ks025850Jr93M8WhbgfSzYyzUKJY9LH8rq+G29nXYzw5X9yqlg5RTlXxc9DT8a4vO+++
6uE/Mq5ph3MiJyoF7tR07kRSTb/sLO3ZLLvQvhmo3T/N40TKzij4XHuhTXGgcxb6ogxc+AzLXOtm
SkkGDJJJK38ucbvcElGBejcyw/kevW0nA09kw52a+vFJ5NAfNi5Vy6lLbABuVGhz+IdkJnDIcGgs
9xjF2bYWQpREsHRZO/su2LeZYFmv/JwuOHFPolSjL91VyFB9QdZg6JOSOLibCjv2A1Fr9S005MVE
jz0U82ZGnIuLaBFhGLh2Uyz4voWuMCWYdhNg/LdIenfTaaea2HsSXpFofh7PsjuZ4sS7QApWxd9g
PDb2bjGrtUkAk+4WofLKGG2TrPbp1hXuSdPpZMy6Nf3nLRIbjwhwDpLm4s2By6R/WEhW/zuEcMko
x09rnGY/KIdTwudxNzQnUzaEDbgQ26rvqKdJfJJVl9o7lKLgNFVI5hf+C1IG8ynS5vseJzvdAQ8d
Dda1mNbn1Mou9Y3O0Ac80nQJsMVYw+emHEWy5WWTYaBCy+aJ8EqQZ5cUk3mtZ4atkfNBEtImU0aU
bmj7W9FFUZVlvSMbqLDPc9fEGI4y1uovwGvnqwE+1DMKlWX6qWvtogKr1Op7koz5UrLchVOqxQSi
UGlnn+cxWj2DJl/ytnAa6sNC6vlXG3tSvKnTdlYwfRd2Vj3MKJPnnOgKTlpT+TRK0XCVGAEYn0Lh
frUz4qs3Fud6XHcKJPW5t/QVMV2eCbuhdmcldn3qDHVAikb4Ix9Vl2LLGh0LZmERnmJQCWf8RFAS
zw2yFVc460BoIUdwaQWTRp5au2YVBmXCtIANhv0cn0+hyAdJWMjxsRDqUVS2CSAx0DBqZi3xYCot
Tg8dvf+2G7+wGxurC+RFo3Pz3D3//f++fM5//tf/3LbV//0/TdKV/+PuueheRV78/c/+M/ICxwmj
e2Yugm4yHy4d4X97joEWMdj3EFsYyP7/5UXRDIzF3irjtD2eODkZ/DH/9BwLkjKYLKI6QCLLUJuZ
9v/+X6/mre3R//7SUYEV5HVLGhnDKhBBAWuiu0XVcDROU43Mh9Ab8yAtS5dOUjjbz4nWYxfTMeTC
QfZIY/frxFyXvTRaLjJD1nCGF9LRgjhd8dWmHfXpfu48GQVci8mD6c3JZ0Qw8VXZOQCJ9Hkwr1KY
F84OTUz3s6qzPDq10jUzb/GmCHxDzpGduakg89ssi3lPZ7XJH9y0qJ47yo01mFPKcZuYMROBUE/i
7exo5k1rmEMU9FEbfQNQSvldAJGNAtkMGpnq+tLed45yp3NnqUf4y1CBoMMTX0Up4sh517fJ/KxR
btVbdF2wVHNF39Y3s0njOFmSi3hCfuKQXnEV2ziZ+QILfxmbVLgcR8w4+0TQbBPt6wx96p1YFpMj
n8FqlaI/bQnzi7vGuSzWgnPvWLCSn6bctn6WeZnmO80sWV839OvoxARCKwuIPZwC532q63Ozcccs
fhRZbN6xXBhgwmeNbvY4S5VvO2NqzuGxW3dLwSYRGEapE/ibysKgfrLgOiWddB5CtZatoSVIvzTr
8k53F/VAdqwO+pgt+xG4h/q2zMDzafyRxLi15ob4qL7gppruUpmb9QEmROAmIxjadAhtiuXevDbb
NrztunD5OQ+Z/ezZmXhu4lAtvjGJuNp1ZTtDWpkGUmi7mkWQ5DNneNINl93JTsw2Dly9dbvPSWVF
p2NtlOlVBOP6hxJa6EDalX2z+g4qb1N3NtgajxxhtdGiyu0u1WBBTDHq0XR3jNyGx5j+OmUibBqE
YqJIbug3x4UPr7mOwYt32tcOx0YTpFiG6e7i1750Gtzzfo1Rlf4kjclzQWBhHkBpxTVV1N14ywjf
SU/0XBpPYbpGHJnYgYkkAN++dnR4OegTs9cHVSfoV8ew+BnsEH57I7Ft8hhcyjVK7zRNNm7b0WCE
gF8i9qIflu7aItH1nYo7AOhQifi/yBqYTGj2OD6jqNDCTeQYNEBmJ+JdhM2Cl7y2y54udE0/wFcL
NScu6MzsNr3RuCU45sR6JP9AT/cpBs6aMHhTTYQFDHEVneKMoT9O3QP9YlrGMdkCtx1+0TAvqSuW
xri3SKEvN8z/rF/43A1nm1qFwlJMPOtzhXcp9If/x96ZJcetZNl2RLiGvvkFEBGMYN9L9wdGiRIc
fedoZ1P2hlITewu8WVVkSMUw5Xd9pFmaMiUEAIc35+y9NhZSYn5nXd5UjsHOvO6FjgHfpVrAaXpp
2QYMWGSdcfHgEqNyv4q8hjCqODdXyzYS39d47qsktNRSu3caI7t3O7UOJVln32TnLRrmIM95ahqh
gy7OLMo8BCx33/qmbl/SyG4oqg+u/exhfOg35EsjmZBsCziRFlIzQssuk29Np1I4h9zFYQ2jjuOF
Hp8B28olSh+1ppaHhSaM5b9bAm7+aQC9n0uPulDMxav8ga43rl+M9sftdWy0GZgfk6RIEdehZmY/
gKnLEOHrKdTvsb7kl0sd6QW8iIbmYkXQsufC7TbUO0nBzg3O8ZFSE7LFLvx1TanbShpj+7YXSTDG
Th2xUXDcpxRW3okO3FGf758fZEPmA7aH0PC4syiWGQfPYMGlIMNj76g5dh6nKU+0T4/6l2uHnaUP
gR9OCpRqx83hnADAyehySF9dS976LBrmhUoqNxpMsmvPlc2+AKt94t5+c1UWbxNvHslhIOWOOu0u
FXe3zDk5uBawhLOkZ9jr7CvLLFT0Uyqvt3t411xc7/HD1db1+l1XGgpq7bGsUtwPaa/4np9snhf/
++OV8G+68IUkT59M9BM9zeOhe3zR9fW+uyiJerEUExfVShW3Hpgav2r7w5BBYvv8I1kzvt63wH+5
v/WnvLtU0ZUAMdb7azaY84PGJ/DWBzoU2uHL7msXPo7+KQPYm/Hhs2d6tMfJTJuTZPH2TEVATHMA
2MgHYuHXJwbosRnll7s7+jCBM+YzOIT17qxQDcZD5z8l/nxN6fQR4v0/e/EPu7n3M87Jyx3pCQwD
OlK+Xm4Ovi1bdacGkO+24irZR36+O/nujveKx8NklTe8e3feJErwgFxuDL4xQP3vpX/4Gdw/fT5E
fjdCyA8zMBOvRoy3Heu7q6REXKdzy9QNiA/wQuMX1BLN+QdR8mG63H5+sfUJ/e9DA8HSx1syrTTN
CRHh/LpldxEQchiUwclh8fmDw9328SqEU2pmuk4hl83mWxY8/LB2L0/3xolv69S9rL/i3YODFEP5
oeQq5i39LShdTwitD9GJ6fDE14Sl4+NlPPLnTaB7pBmcQXYLIN/7351L53DK2aWvz/6zd3M0K5H8
KSJzfWr6jsQopkJlo10hfQ21sAqsTem3/nnrH3o/9efnz4eF9vmMyNHt401Syc/ybv2yQKNsyWIN
H0gO8H9EPt0dv9oCUjv1WH837P9nmfkFrR/LKbE5F1BrY+qnY8SnPJyxwgdk1Af1ptzEoRuA7jx1
3XXsffaUj6Ys7DO93axPuQ7/fipDqqb+6+Hm5cTzPBJbHU2Mtno0U42kVtALWe/uXj90T9VVczC+
RTdDQWq2X7/MD+UhuTZurIcT112npM/u7mjKSl1Ft+B8rsupCPLr6jIKnS1B5MFjEibhT7hsjCLV
/3lqrjxx3WMvXk582aBmXFduE5a5cVPtjEs9PDlqfncdLEHIAFVsuThoPo7TLnOLUl1XbgJUNxr3
aIQeV4RQeF4EWWDddjdlMOzanXnh7U8829/Nau+ubR3NnUmTzjldRe4xHDf2U74V23E7hwRZ7/Wz
6J8tyv/Vnd7XnfQ3PvX/DrnbVcl//kf3npHNfnhFWv8X+8T6y1MdrPTUMd/KSgyHf5WbLOMvtNno
pVdiAeactdDzL/aJoul/GZ7HvhMnIkwDROv/U2/SvL9WlAhwD0pS+OkQ1x3Vlz6rN0F9+PhBYo2l
acQ5D/sThjksNB8HrEZ8HR2GGBqSU4EXyiZQrvtRTuWBatkYkarVT97O8sqcJkiVZdBLxm75Sdcv
hRzraOKVYmxb75Dc9DEQZGVG8DGk5MNkdpvLwIXOCmJMsRcoRTlFkNt4coflTFGhSR2iiW3nZFOF
TdRo19dpk5/lBHFt9N4oAjUX2C8h9G8tr+4CYpBe076WQQ4F6HHu3PlgLmn3YwEW+T1VULljYyk3
7mTUZ2L13S6aJSY69LbcWa6U5KGr1T2W+iGcrDj1KzmT2eQtuq0cpKGM3yitCEppbtaqm8FgA75V
phq8CWl/0Mgym6cS5MgRNrad0nMljsr5YvfS9b4j+BopvI31iCCuVZKOjp7mkdMdw1G6Uwwxtpdp
MVqEE9kLejvHLD1BHZpIldclHcYyiCNjfqbfmeQoHiwMTF6T2udNX8c0vDx6bHAZxK05a5Q2nJye
wXOpkM9WFmsYjppYOF0WSgLZNoMIgPJo4UdvgF3xv5IfDVWpsqrpIbXRPWRkA7F1a2t9FULQSkA9
PCvncTTzX0sKHlioioaeKqF2/F/o0unl/WAZ444cdIhl6lDdOiO6xdza22RuPdNiZqcLKA7RRKZe
CmtCiTTpTvfSpPKx7aiE97PakupmIOklq1EJKiTvITxrMn8A0IbK1Pa+VOrvdjEzCPW5u0jyFLma
2BemvJ0dxqjvmopPHLovYT3XDb/qtbBR5pLlVj96afvqFKnMzsdompbAKNBW0sYxvJ0H60te6FHe
zKGRVlG5qYsIMiDCgfxOVCineU7Z+DDQGrEoGMXdgci574iloON6s6pHG80r8SP2Mv5GUzJOAjyK
aUTnhPjlzAiqudy2g3VWLvarKAGN00P8hhGUbgXqCHzwzba3xHkrnYucPSFcbbPcE1L50OXo62Qi
zKC2f7ZdepcrdXo+au7Pqk3CKEFm0Og5W0e57Zo5DqJZDcdefVgq7bxTo5cJbHauWDsyun1FaapQ
iBjDKzIUv08A5riiYfR04sIlfF4xs2ybaGVc7lBk6Na2dCbvvJG6eunOQ1OE6GGvIF6eY+5/6s3s
OlfGS0a8g+lSH91ha5o54W6NhCqklF56g5rzi5caL0VXZ3UQFVl6p8T28wQON9uZsdE8OKVr/ISq
kJfnOUUYBo1hb/XZ+FogjWWMRvVw0G27eqUnP2T7SaIo2Ba62pU+bdHsitIlTayWH4L0bUmg/rrE
69VFo+zjeLLLsButut9PhZZAA+sGb7wjtj6qz2noi29UxCx1q6G+scIiY8dKHhxd/hYmeuXMMP/R
jDhB4YJChGgWqeIwKh0ylQtFENPIaced06vZHDO69haiqPOoaaneIFBq7UCtcxcZBhIYEBLLWMvt
GGl6HdSLiGmbtUV21qoxW9XRW7wDiif7ymg6dwn6ci5wHq39Z29TleX0QBUuq1/GKdK/VkU8PczN
il3v51ZkvDhg3aTikfkOUn7WCGBVxgfayvypmVm0ulEiMavEI4uQH0tUuHSkIi8DVj8WxraCVW5v
KrRq8d7xpGnCakqGLt2I2UuaHbqStA5Ns1bP/glgc3OIb/sqTZn7MgWtz7XRY1klIXUcous26/jR
agpxjvaEzhw0YoIb8JUatU4/Uki561rvssu8wKkRiqhKDNCzLi/zelYDqZT2LmnbeGMjPP9KOCr2
3uI5EvlNPVYXyHKhYqGOE7okxH4BsIp+jgKBPX1HWGjfNv2ikHBvkntpNzj0Ve0HwoZhh6bX2lpV
tGwnetJ/qw0WJMqM8RbN84RFWr+po/FhEhbU45w6qCdlss+AE91UVNB2SqLLzaza9IWr6SoRbb9z
07fOJXj11nRq/DKtdT0sfKeile015T6ixiLPubLoYKK+y8tLhi4imgS0R5SZ6bbIl+kCMw+cy4jO
voBvPpk93HB+BIT54gtId2PT2XiKksIdN3pT90T5ifFiGSEvukah73prfgER8dSUSGrHCGQNzhtU
smpzGONRvc+o02JGEWGu149llasHT1TLGcmkxrnFXwwAvCZb25rIOlNp91YOq4hgiG+1zv2p9e65
aqSz3/BTAi01jL+XuI9DJjkOdouihbSzi0dPFrChI249shHSJnpb7nLRq7c1trWtu+B2RzMUwpX/
HrMm5EifkdGU2XglTP3vDhWmb3WRew40yaH/YFhX3TCN5+BIeuKC4U6PZE1AKU2LM0oQaYuwLenu
c7UA+TyY+vc+KdOnGC8B5JKOov1mgedxx/JpnYlCn67evgeUhPa4GRjXX81MQemL6aLdakVvL8Hi
DsYZJAx6VwkKDF9F7FnyKS9y24+4ovnBuv41FY08z1MK6QBCSixZLiGP95pNbrIxZcWXdmjJwqvb
4ivJyTS/3Glyd4ujGLesHGRnwHNsfjCG8vGAsFvu+0rtn4wyHV8H2cwOwSP5WL2YzLgMWS2+FehF
bigZl31oF1W0AZ1fhijb1S6Yl+WH4lXqjQsA8mDpjbJDSKdc2uy43HCO6/o+ozCabUwBbeFQxtpo
+Spdhw0ta8PyOyYrkFssW7V9lXW28mS006sNrArx2BT1j0rTVrrhI+eIlc0gEjtMlnZ0NrOEuEFM
QVzp3zODkm/oIiy6j5h4gynpZaCyru8bI23g5UeFejepvfZttvp8y2Knhz1y9Tawxr54lCVeqRBP
hrwnErEga9KuDUzFbdycNf0qWW+zuQ+cxtW+dhmQRh8uKgGJxDtsnKhor2RFqqO/THV2i7e7+Ybe
MKddVM0y5XcOswQnmaq3Q5JV5+yG1CKcncm6llUy6jSrFr31UYap39AWJfnes2ZUXKByRcvOQ/FK
NDiDzoTZISdJQHvG8evoqmyYcKtJsgVzZBjbHIvZoVVyhSr6wLQMRQ9yMdr5NXxDDx0lN5CIFE6R
3Ob68t3qxJeFMyEslP6QD/lZJBaeGSKsCZ+HJNdBZck2y7oOyQc4t9XlxhBsp1S34ceP3zq1RDbW
sBHmu5rTkA3OhgWMOMSFnp1pFEztcc6mbZexzdwqQ8r8vua68M1kjPpthQ1zoZsqx61bdWxlIKCy
oYPhgtzEHI0KN17BljEjqYB/D3VHh5q8I+Pbd+d2YhM4GSE6W8832ST4ZB4Qps223t1ojdXwaddg
NkkcGBGQDeihe8T43oQ0JFB0E0mZaxXoITKt9i5EkyLdb7PYaW7LxZPNfeqmyby1CYQIJ8NF/m9w
UuW0P+okwfpInCOn3OFDR/wkzfkxs6g3SoOy1msqujpo3HRTNoTjFlXvPPfxajRsnEbKG8U11kOC
YdTZmadXheZz0mieh2Hs621TdMprRoSnRU+xWBwOE0KttripCyTqpTe+zv3wZKW2s2fuNa8bb7Hh
XuPD/pZkvamfT2bdP5PkUe+6oZIvrgUNa5txtQhOrBNdC9aarzqBs1dSL1uHxIvoqo+MhbTSpa6U
Q23i/NmYbhbhiqDCukruYNZfJqS6YDxGnEkNxHVbfZfORofLLhWp9aTqdbkAOhxy72JMhmnZSTGr
A8YatTmrSsdiriI0ogflr9f0Rdt63tXW2LW7zhZ0jk3g3Mq2kLrxqKg9KzM9eD9lM69cpW3eb8oO
NZ0/6YR5Xmolj+AM8gZpLIQQtN/isUN2PBCwEaaG1UHGbogk2qDo6lo2ZzDbSk9xdsyFBmmsGSTW
vSe1hGZolZcZ/VUNZaqZIxkLE73s5UYsxkgCt2XUw1XtLLUI+478zSYuoToboqIjZ2hLQACpzorP
plzb5ZXOVolgz5qY5yJxNw6gkzKIlGwhZDgS5QjzzAUSPBURebhTXUmTAaiJ4kwT/V3q6OQAz5z5
lHAyh0hcUEl393zhZfKzGpLYuoyRjzFuI7vapgm9VJq+tt04Wwwa5Z1J6/+uc2D+sGmcXpaUMFzG
2m2aEBu0SSKOnCPMRE47+ggyp872UcKe+hx+iIcizlDkucatpxyEteYKPnH71YKWwpYTqdU1AjsG
OXN9YE9OfFc7HS1TrzyDAY0bXJu+uk35t+jjIeAdK185bhs/ekHS9HXF9yRu+dqxljogszj8Fmek
55x3QL6JfNf4UNKYlOzqa2I1Dzmk9l1ZOwdXlZQvs4YNJ9YG7EFqwCuMwfxN45aO9NZhfvJHrQKE
zASDyrO/KykRhoveSdD2M6KqprNJx1WT7VjEt7VHnpWoOUQprdez35va7Hb2inNyrQ56U5D+i6+H
zWNs42zDBnXe1eYPZBCee80AHeZdl3pxHJqGylkfRYeh4nhMFT8H0a0hMl6q/pZ1QQusHvrOPsp6
R9mbKVJq31FlYz2IWCsf6rkDn9oLBzp6ozddtU/fZsIZhYgemq2dotNkvXfPMmOJX2fH6rIgKfX8
NlXpF28VzZRiS3zLmijctOyaR3CzX11PrAf1OZ6+jfxx5aN6MeK7tquEEXZ4p3fOFPHXG7vLbOZJ
LT9rvYFdI6QobaOymogbSeiEu3qVenGOqswWz6BJiJ9WkjOvIB0mJdvmiZfl6g+DQ25KaE+0U/1E
FOIe5NaYhSQmac+NQEDqEhOdIDnZJYRFhVKYNOqSCCtNpKWPhcwX+ulgo/yGUcC83bnmoaGjh5qV
OaLATdXXtvkSZyiGg2RxxT0gbPLJOYhNAZRTSeB5V5rfkdQgTfZsWU73qifkdKlwBt+Po00qdpok
O2WRrrMvUtKG/yld/l8x8V0xEcHR5yK2y5f2pRT/+f8+yNf+9bf+q56o/eUAC1DRGMJTXuHH/11P
NN2/HCRRpmqoqwPeXjVq/11P/EsF+7PyDDyNuA2czu/qiSopHCvw442Ph3X9jzIzjlpeEHrJtYLc
uP47K3XiqJpIBhm/vJKV36YKhlpMi8mXZpkLM2zryLxpMqJ+/MwV0OKcPEete6IEftQ8Wa8PO8ok
AYSO5Yoi+FjNNHBUYWsl8oJI7RtqnhlxRl4WDmabayEiJ+s+IzZ75EQzdnKL0jdCf9p1zaNo2Zn9
Wf/vnx9D1cR0Yd2gkjiqx+s55xVkbpAXiDwLgFnKb6ONe5YGAXKhOcouO/dJI3Hnj7kSPASY1mDs
NLz09lFDUC283OI8WfkWqv8qkJQWl503aJgfP3/ca9PtXTPn7QahIDGqiFqxqCB/fNpEa6RR35ck
43V99DjMqcEpQvOic5kQTLD784ut6su1Zofy49irL01dFwoRXv7Ckz4QU9FfjaWjhNjnxhNdqqPm
2Hpf9Pu4jMXmGPIun8v7xq0WYeN2Su7LSVFep1KbH13pDDuyE3JCxxbx/Me3BjATYSofIlb2YwN7
biqsEzMzuF05Lox9CqlUScBb83f+/JWhAccpvd6a6ulHY4OIkjruJJE2GFhIqSLipo8A8ZbGnh0L
YL7Pb+youbA+SISs3JjGiZtuxVEHPJ1KO497pfS1okiDqBIdSr0GxnAQuZ3+Kud2UHcNQp8TGKPf
XRf2H5c0qIkAkfz4Ans5argyHK6LO7/3pz4xr/QZpnFbJuJxJMzmwh2EcoK08pvPAdkwejxyTwED
rJPz+2EzYMssJBV/n2E6Y/rhK6+zBvWdw97p8wf7mxFK+wU2AUhZQwWL/vFS7KixiIwFFchuYetM
HMxutgf3rG+jNBzLWDlBPfvdrbk6QjLmMpjGx9drRiduJtcjubAz7b1OQl5YxFZ1t7j0Kz6/tfWn
H00q0P6Rm/AMaXSt69j7p2jajS7jOWKzHCf51ZrKiVnREtt/4ypAMCwdFiVck6MRotLQQfjLbEJS
TYNMT3XPBVyCPwbTsd7a4MFcy2EJ/oVERguptWe2cA1Zg3hrKBDNZ2aKDDbkdKI2J6bI340K5OPg
fuDvwBs/enSqutgtBbN1AMr7QS63RDGOvg3cxMeC3px4Ub+7GsA9uILAWoCoHF2tLjtsujUfdzs3
8aFMWmPbceLfq9NUny/j0p+4u98MDGZkvmZaqlzzLa3rnZwmc/QaOIJKAWKoayDJQtWHMK606A/V
d+usxSVWSh2SfxMZ6ccRONWmJmTCdzwNSJBD+gM4ALMVw5EkUXv/+UD8zVPkIULthRgOYftYzRhN
2lTK2CW1hlNHGfJzmu9la1pUChSoimA4TfHnsyMrNmMedSw7RXOdPd89yKVyi0lMekkAaRIFoBdC
k/xXsImWsjEjKkEk5YwnVoLfTCAr4caCagg0QD3mdq0ZM3WhmGz7uvygU2jET2qQkmjqp5Qev9mC
frjS0RbUrtXepdpMC4l+EJV4KttPzNcEeNLK0lpfSru4G5e51DYEnFmnBs9vlh7PYfIie5rgCOOt
3/7u4RaydXPsP6Uvp0XuCMdUbhY7QjVvdc1mNRMcIBZEz58Pot9e1F6nGT4PnCNHb5TcnVFLXAOF
/chDTeC0Pxaz/SiwPm5VuzG2YyfME9dcn+PRPL0uBMyg64HjV6WLu1RdarQlCWsNfSlRHrx6yp+J
wk2/V4VR/G0VahtaChG0+jgVJyafX98yowhtBKgoTuo86o9jmOAyZzLwpWGVnLTbXqeRn4s2flGi
pr9cXCXaYKrvLpW6O7ES/joLrcOXL8diLUROcbRwlBITN11RApp0qP7roX6TGql++/kL/XVWAAnl
4E8i8wGW5fF6SxxXn+AVh6aGF/bveBGDCLFwVOXWjLC7yd6KTyjCfn2gXMYD3uDYrInW8aQn6PMI
lXqrDySlICQ1Ka0bDygKPhSYp1ts+pbvlLFKGlMdpc2J6eF3V3/b1WurUh/p1MfXOShUlpBkQsKq
a2wljlJ7PWDNChe/N+aJ5iclCKCwnlTKvGOjaD8+f96/Tk8Ga4q6rposZBweP17fBhfKtplJQ58y
Y89/XrLaxMGP+X/7x1fC3gW2zVovyEH+45U4S5BFnLNqljQQy7AE24IGJQO4vbUJThUnHuyvX6nB
OHKZ59m3UdQ/mg07HLDpJGmo23revLKgQFdJs1DLIvB4sqxANs3N13p06rUCbT59frO/fixc3bYI
AmA3p2mucXSzvW1nhDiWPrEO6blW26pvpaX+x5/kehUKG2yEAT5ZR/fIF+ISobSWV0fFO6SzSaDg
pOz/jVuBPcZXTxQL6RQfb6UjiAMJAxexx6W+ITEKeyiOoeFUUMNvvnzIkzoCQgdmEZvGj9ch8NQq
xjUjPAYmhgjITneehjmPMI7pgFlb+eMtqgEkdyWREqfKaelo5HeUAatmfUWKQkc6H9z8yorJW0SJ
YN58/gh/NxaJRVH/oQlSofh4a0WaqJy/UF44ztjtgcmgZNLMItSJzNzXXaseGmDYt1ab1l+FI06p
vn8zx7Ct45Hi6CCt6ji4x8phALQqm/EIV7TuN6bX3Jhu7gCgmJz2QdexQJNVnTQPJlyQ9sTN/7pE
s+PS1kqbYbiE0x7NcDgLkVtRjvGJLFS/8jIS2y91PsagR7QDrYsMkLtYmax/Y8LhwsC/eclMO2+e
hXcbEkk/vYkHDgWzRuNW4RfuB3cRX4AAZSf2ssgXeYXvNwUUJwltgIHprDU44tk+vuKoFTHfX2/5
brfgM21oDMsw0TyKGcmsN/pOOEaJgE/XxpxYMhnLrZvl7UKv2EPYZ82Z9tWRLpZpZATVsiX3yP1R
zgSGQnAZJ9r/aLf2OWmHTTAUot3HgwoSwtY6ye6cDLHWn3t4/IGjjsh2lmkACIC9H9daSydkU7Cl
SUkUF9bPboHt4/daXThnbtc3l/aoO06IycEC7o2c6RVRUoXAvJaTu0mbERo8kiz+WZoH00tjJ/l3
lZhO0hK8DqhXmk1LFhRdl+EO7EmawBhnKshvY3e8EAVYuHPNUQlAaHUz01Y11bJrCf61glwxc4g+
7NfjDfqS+k5L6aX4IAjj+5leNkJIbvOblKYBS3XM4SksvaOLcPbs5rDiYfoAuFb+twkVzltZAiCZ
tGRODyqsCts3PVleLHaJBCnN2mmT2jVGLbARmoWDcdEvhZEls0+CveVRLZTaVvTIfWARKj3947hq
8rAze3lQpdUkocMRQQmUOR5vJYcwGUxD3yz+BO2ARKV+oo3h6Fn1TXXrpfBVTRb1lgU2kgG2UOme
Y401VV8vyuk2dwbHIgiXAFNfQ/RQr1x6kltHOp13/ew5HPC8Xt6KPFLUAPaYPE8IzCHoczCYR5pC
66+a3ACY1uG8mYKRdtFDQR9dpwBd1zcxcpcvwHDks4lsbSXDg0gM3WhVSBoi0r6ngxiJdoP+pG9c
a8KjiWhDjpt+atppm9oVeqeMJufNYGuogZJW4DaDOwSRjx4QmyMsv1kXghjDGDtp5TSHMTgDuBTW
2vIvVzgkiMUVHZHqiwJTPcPOi52UME5ALIvitzK2Db8s0CgC4K8XslHrTiHWGWDXswsVMQ2HuPCU
0HXyvkdWWSOZNUGj3hYNGT6B7JXm76im6O6LuFuuMtNReVQx0hJfHx1rAnkQeQ+F1+G3NQbLRBa1
0NFF6as05+6MTjQUizeqyE7HpkG6BkEw6Nq5e+gg4qwsw6n/jqytcUOjZO+5FI54YDTwGBAcoJJI
1ekLsWTIhmK383SYEZOp77PCiBA+CDi8IXKltnsZI0Mdf+JMhPZi2RZhR3lbqcUmcoyxDqNc1vlu
KDtN/VKABHnp6hbGA55RUV8NfaxkdzXkpmxXWkvXBKPZcdwRQNuwEWhR1e5GQDyU0xG+KmGV21F+
aIppns4Gq06M80FPSOPl2Nea4NpwBX+J1TG5EaWDShc5AbrUQSuynsBE1X0e8flrG5NQW0Qotpoj
V6bapkKjbR2og7NlX8u01B6aWqAisUReiTMCl3Vyq/tJby9dhFH5lxiPerYBdySqG1mqnhr2Y9S8
ykkWBmy/BVxlr7i98aNhFM1AP6xo/lsiD4ioWIq5RHWNXtdPkTaT/Wtq3QvkGTFeRzMVneuoBo13
WYLPkvUKn1xql3xXIqjve/K9Y3REo5nvU2ZAx8+Zp5xdU+bJ5SSXCft9wY7zcrTsXO6SyTTHIO0b
9VmZhwHWJHVj2ucMcOhxaBnkjoYs/fW8lAjElKxRrqUlB2+DcXhI6PQmExa3MUHw2qfAEgMgkyIO
22WW0RPeaifyoYNoN01dN2iQumHcpcAcJLg1RVwMRWWILSlFSJBzUTTJ1yZqUnHljTZIpI4ebr3R
2tExzlgi6ZzCkdTG654gbu+l6S3D2ICJsTHUFmZZBaBHe+VCprP9E+QW7xPkY90TC07E55aO1eTc
lgVsq3NbgqPCBM+73/aePv40EQW3Z0CfCifM5gjGfpdHTrqPVS39ri5DnaBAVpF1aUxsbgClifa0
42ijinxFqR3UdJHVhLKuZ+UsKSbvTjdiGAD6sBhV0LT0anw5qJMIrZpQ6cCMZKP6LvlY+Tkt4YI2
Pb0Pb28tefHVAZ3A3JA2PbsTWbVEn8/6IENJ3x7hN1W+sHO5pSDqLPWbI1efUtLP9b6Nlnw3WpGm
oFf30h9z58zPdjzGl3aki2sPRvUWFE52reVulu3tom/GoOwM3pGTz/qy7aoEL3/Rp4O8cgo0JfvS
nFNwdV05WRQw5lndTmAVh8DuyZpCZVHiK651GymBpvZpHi4zs3PQDqlZ7Rs9W+ZganMvCXSrsOZN
bgBXuCKNrECr0bOA+p1IXGcDKGU5jN2QZWfORBIaojTslH4XKYQvJ0uC2laCIGOBVjIj2lSFguu/
zackf86dynB3vWvXOe/fFfyQTNHY5jQwnxC0r19DxWI0BnyvqO5p+tfNntKGeT/CoXU2ZmKPjEZy
g2jMe+D//c7iYgHEUkdHTJhghAInkp93cxlZIRr6HqYGnCXcUnQPr1C+sc+o1QZ1WgZ5n75DYi4/
ohQ4p+3U8GEKya9DQ4PgSuO7aC9or+fXXRfD98SJD56pjlfu5zCpeb1hHYYHOs+RnvmIXuvnKlX1
2+KNHSowF9yNBpIkf/EsTPSkM0MaTeIY1m1vAiCl9wGLlLwlLQFEsDJKiZ7NxX3RduUufaOYrhQc
1Tc14Kbm0OWEMys1zNNB6IkTKG8s1LwcpgvcARBSCZyOf4oVm5pOKkuO+UZTNYuctkYeu225YeqC
uGq+0VcF7c1+xxqc3i5qAZ/VXlGtjlUT3l0PK+2gsIC5ZnyeNEmQIT+5omsxWbyRX23ZjDcwneDB
Chc0bMy4glb9RowtVngsIeLWRVLr2ZdxRcuicQKwZiS9+MroRSibrBjaCSUZa+U/dFr0HusIIiEa
xvIcGzvFbqqrUWu9K3uKUeBzTM//hgY88rxWBC6KRLXZ9KQGbhZ9gEo2OSsvN1f5MYTQgtEdYBw+
lrCxULe35iF54+1Wai4JoVYm6JxQ6OLv4o3OO9Z8NCgkAUAG6QrwtcDYPSsA7JkWk4gQzzaWox0W
bCLmC/DoQICLpBvCehYjbOA3TrA3lIytesUHd8CIhzPyRvBTeB3zvd/XHLKvJnh/7LwQM0LI6qlR
omvM2mFvvZGK1TdqsfpGMFaWFEyYjkB3gu7m1Wm5oiCGKAs6Qudx8w8TY8kYhmK34kWNTUQgGZsy
Wvg1+Nye04rSIfHboMtn67mYCyIuarvAT9sFbbmirrDqAVSOcUa7qP3S4UvxwjJC6BIqZOUAaENw
vACdaFUvzAc2DKwZQ/qitGKIiLjKoE4vbosKJxY9/2zloeFxqpSkdt3LZ7hv2mL+jEd0l5uxiGzt
SjewurAHT1TYyLPIwbhoJoC4eBDoJpUZSmeoLCX/+lAaCH2YIKZk57D0PSKa95ZN07LpwIUjgGdr
c5uSmqxJdjlVQxjvFp7z5IGeaWQL4aCNngShgk3AFqx4rOYhZ+vpGItyXpTCtkIsVc1d1DngEYlW
Q4djlqusirUiXray08s6nEAAXcxNadYbBMs1Kju7ddTANaecEEhtkSuXxG3cg+sl7g/2dyu/ONLZ
j0syPB4UijjSbzXVuRkNRGWEkPXJPR4JmK00fruf0K4901cSiJ5+Krs8DtpudgVCYbH8TOfUO5ST
ZnQbt5qMt6z1y6XPx6e5tuqZ2UspztyFcNSghFWXBXbhpWiAIt3dQiey9f2gxd459EN+hI2G6Sfs
mFoES5mJKbCaRsEP0iq0fFk1OSCgK4rJePSoPbLvtyALxWxBX61CHwamvCxBt+ZEANylOUHfYzlD
aFWC4R7O8MoB+0vdjj+pcDc+mFGySuWHEcNTBic7CSijMsQifvkG0rywQeRM2CVqawbLvth1DeRb
ncdgHBVIZAx+4yvsb0KvTCY9/m0FIbmva0u8KmZ7tMHt1KO7HFPUtE5s/X/2zmw3bizN1q9S6Hsm
OGxOQPe5YDAiNFiTJVmSbzZkW+Y8T5t8p36KfrHzUc7sSoVVjnbfHeCggAKyXE4Gyc09/P9a32JA
T2aKNjgl44GfNQzqi961XDjyYXzs2jRhWGYaKw4bSTHdTUtRVdeWF9nFSeXHOlLrfkYB6wzIUMsS
I13oKsXYtqLYWQHs3fTSrsK+Kff5gVQCOamMVFkxY5mvouSik1dAqcW9rkpOLtXMJjdg55piZAXR
An85V9yPFc2M+LJpcgoJzfSS6utzrGwV99su0lGs/QAIp6LloMO+Kr5BQ7wY7PZrfk6ZjNOLHq1x
YJqXw52rCgIyTwks5wrW0uMkY7XzP7TFVLgfcNBwO+xz/Q9gqfjrnZxwlRGh6Lhbttbrd9gTjbSz
isXbzbKq421fG8Z3py26L79VWCLpiT4AXTuEcS7tJeugNsdvtQHVaZy6+NPPGsi5YMiaYe9mk7rW
oBDTEZW8XrsfQvwtxv7Xlz8oLL1e3qGqRceVej06qrdFD0LO2r623IKPXXBEy8l4H070SNa8eVlf
1SilOA+K6LxV0AGDX1/8tTT9t5LLj6uvlWThUt4F//r26o6QsmlRXgdRJWD9izkKOYuZbMu9T00N
nKUZcP20fRVtc15IWKbevCfSoNuaUwSBZrbbB81iCB/5XWs171e/a31qf6s7kaLk2BTzS2opcxNv
W0PiyCz8Um1hc31PcAgIPi8t0YPWpcBv9BjzMvTCQVsAGJSN0z/++hcd1Ph/PKiVCYTRdRXIHfyg
BoEl+7aUynvBGR3NO3kIksWILmRXOdWRwvtBJez1alRUGRCUcYHkrI/nb7dfT6IkSjsrgzm1vS8i
gW4GiriY0HgqW30hbtTc/Pr+3huGLlIbaovw3WmkvL1iKWVXZeQlMKOU5rUjUXEP0vC2UY8DYR51
f1+X8bCpLOeI7uXnC1PPtHAPMwK5/qHobnY0O3drOEdDqU9rNXe+mJE0nSvU8btWNX3YeE3z0bfz
aPfrWz6oKPOQ31754JV61ZgJvaQH2Y5zFYeVmY7+JfOQuvKbArYxuRGs9Y1hJ/V9IVpzPB3jDqnz
r3/FQZfjx69AYGmvln+ycg6Knt1sg5EVfIGkt+icmFPzalX/n/76Kj8PKO6VADMGE3kxpJm/fb1c
OrH8hu/Jmoz+zDbYRCA3PvOaabp1ydQ5Mpp+/lpoPjKpgFgiWgUdxNvLeYKqUaExftue42uvZLcZ
LGYKXJMnv39j7KXJLV6VYig83l6p9rMWUCytXImG+zRPIwOEyeqy9Vzyomg/uu6RSOj3HuUaa66D
rVrd9QfrhQFJEao+M0EdgxWXs6Zt/D5FW27jubxugWsfUVy8N0JQkqzhUJQIyPt6e4sTAhn8AhFz
YTuwrPtL3eEqdLuxPPJBvHsh1HbQKIXgrR10F5PBIS9g5FkuuGPYvPVsmEExH7nKe8+Pbq2BiBBR
mHEI6Zlcryfdhqv0Q2yvAEJ/OcEQ325x8FbXHW7HI82T9wYjVScbOSHbBzrEb5+fU1FAhffMEDFG
/2Yql4a4gyhyte1AxEBx5Hs+aNW8fs8+BjeeonAFk9rbq1X+kA8IqRj6RlQ8JxiiKJEBYB+X+gOZ
IuyP2KONn379FbwzibJckNGOVJLV6VCYuUhvseyqKgMviYGkG67cd1QAAkKSd00uPawzltgL6PrH
AqjfeZv4YejVIOVgchEHkyiV0Sr2Gr70jgSLJ9PIQFs2gzGetAuVs8iKj8VDvTNI120aSjXajrzS
9Qf9bWnsJr+3RUz1s7A0FCKTZe8GzToWZPzOW3RNAFIOfWfiocTBrsyfZbTaNlahRmYotstreLgF
2xNPeD/Lr4DRbZDrxpD621+/ynevzEKwBl2zHLgHOzLppTMlXiQiVTbqjx1ATnyCmUyuZoRBX5ja
8Tvi1x7lkYn0na+Ey+lsOWj1cccHL7KlQ+H2A9ctslqddSWOMUdp2o2PC+3IhPbOLSKyspBzMZkB
GDxYHZpcN5fJhr1a0SILtVaz9spuYcwnqWXe1FXSPmakch1p9L9zg6+dcdSU6MDNQ2gRKQSD7498
IwnvLtRbzOVkT8o9FsvlyBzwzhj1LWYANEaIAMlvejtG07Yv2mHhBiWhKKHfayqcGvuYiunnq6x6
E52uKUZzZCEHI0UfKcwlDao4uKjDVTZl5daN0/HI/uydq7A7MfgPkycCgoPZc4D+QDnZLwPhtglJ
taUNqzU+Bq565yocPuiss4LjWjkMLKYyOCpOGSBXZzopV20KbCWsWkjZR4b5exdim0kvH50rI+Hg
w7ZGISKq4yv3V8fQtJrNqlgdieb7eVJc0w5JZEMfyZ7r8G5w0wCipd1FcdDOzpg7k3lLJ4G7A4hj
bjOQovPTr6eNd+4LoReFOeRXTBqvCLS/TYtJ6aBBytnMWhZn5Tb26l09KxX++irv3JiLJFlHJEyC
KmmZbwf2hCafyJ8GfYnf1Jsqj90PSOm6HdF08aZW0TFp4vvX41zgvBoBDte10dQH16VhFdi5Ri9U
I+nQRfuEE3Cb6ml1M6jW+vrrW3z3Qa6ibhYZFA8/nccLPYFNzYOc4zIJMeCQrVj1y5FZ/p2rkPIJ
oslGo07M4cFXRemVsrVifRlyXV57qqclk2bzES/POme/PUUjyLBZSfAR+ez/D2YI6cR9hMsG6h1C
/12cq25jpeN0i78Jss3kufg6I0V8R9cX+18/xnfeHLutNTAZ54bhHsqqxkRPmga5FgFrInpc5R6P
y+CLbpdXlPMCJ5uAyPz6kj8vK4hzeGEcBzCM4HF7OzjjifCGiYDfQFrlsrcH0/icawBIPmgmZ/Zr
WY2W8RoFVf72dM+FBQwKziB8f4fmIlxA7F8rMgDHuMckbYsi6Op6+u1tLFfBhIc3C/AXC/3b26tq
5Q6+R9yDn3vlnn4lmgikgC6fQp4X9pEB+t7QWZdmpF08UQTmb682sKiV3owUBN56sk8dQcJdnmgC
eIObXpRtNF+QLa/taaDMd79+j+99Gy6PEa0VSe+cE95e2k3Ght63TRQXiItro3BxHs/GbyZPMysz
T66Z3szTNifVg8dJM67G8MerIgcClkOpaZ8thUx1zkRzojTnGABz/dWH3+J6knYp6KzGpoP91UJA
UdUNKHPsIrY/mrNA1eQ56VrSiRO9OzIkD7meP26Po/66BeG/D+VyRPJlkjht0L+LHKegRbxDclDl
q/zENua83A6ZC8p/tFqPyktVf20Vgl1SMRC6Hfkt70wFq3yMIxEPmuX94H0uZmQ59YJIcEbLvqGN
WI/zLjUrMqSiogh/PXgORWTrjfuIGzEnvC4ZhyKyYspaqmMUwVNDRgDcikKmdJKg7pBwgD8IQCUQ
BYi6tY2zXKe49GA0nOUI+TFhvlAxsMuvRr0Y6iRXmh0jFmHGOsfPj8hFcrw68qEdZl+//mCBM5y9
vo7U7tBMpAo/jhwdfIPPF11sk7HXLyaVW3uk4uWJ9KJVjtV0+xiuAGYLrQF0EM2ucWfxc4fNkcd3
4IH98WuwofnEtbJuHI4bct7zUacBGshlQf2FIiV5dcsIe1NYfn/F6NVO9WmkU5Q39GTzYgm0kWzC
IU71Izv2dyaCNZH3v3/LwTY6RqqdogFeGW1gn7BP5oDPzWMHyveGJ+MFEyrVKiadAzNANQMPdAVX
ifqGFODW716AxmQXY6dHZ2PH6e/Xj/i9u6LYzifJooxafv3zv+3UhLPoxH1z0HJtyBitRqqtOxfT
kWf3znTDZnB1vHLS4lUefHQKjSVZSBxBkJE0T+R62WHTmNEzDudju4x3b4jj3IrKB/B8iBAeU2ge
NM+peJDcHKLi7LcttJwje5l3rwJekdmMqsrPAtzIlbWJPw11U5QQIKqUGEIOceCWfv1+3ntyHkss
7wifE2WNt++n5dzg4fHkQqAPd3gLyIutRvemhs12+7+5lE3nad2z40Z5e6miUx2aHF5Srfr6ypM9
+pLMa8dVvz2l9/+LiyEjprjH7t04XIBEgYvHgQ0DnaWOd8PQ4yhCAROCcCiO7MTee1fs/lhbcS2y
eTgYfCsByekQiXEYsYubTE+8S8cbj9H13/twIQa4a+GJBeZwd1vmo0PLknFXoqDVg4FUTiRDyfQp
pva1qweZhb//BCkjYkETIFfx8bx9XVYPIbFwaNUBtURSvBT6fZuiZ+DIEB95WT/fG4UYzALuakH2
+Y7fXmoShp+D0SQmk9TzfSybm8prz5DfOSd6m4xHbuydq3mI9zELkYZOEf3gNDINloatu2VvMmnO
2SoYvUPJBOfPGJZr2cTyyFb25/HhMPv59ro54axvHlwvwVUmDK1C3+s20VNtLOiHyfn8+OvX9e5V
sI/wGXOO+wltrmmjo6DZYF+to+wZQElLqHacHVkx33l26wbLXkehy+p98KZoBCxR7SHmKsd5vDYM
4mih4qXNmSgm58Ek8vz7b98WQxC7Cq7Z1w7W26FhOXmLGpXTBiZ8zgGF+S0p3d80A7MN4KgBqWqd
0Ol4HpZJTG2QUKRGTo6VZWG7lID8SlQ6mxYvNwnGvLMjz/Hnt8W8jsbe57jKvvVwWWxgRtnzSMON
1NLhg7uk8kIfJmv67dndZUvhYhF3md05er99el6hGaPnky8UWz3pVFnxstTAd6H9/Mm4/pd5Dj/d
kIPcyuVz4vRtrqfvt1ciLb4lhLepA6OZk6ei0upt1sfHKv8/b/S5DMde9hM+miicGm8v4wK1aDwX
/AjwS4tQ+dJLrfNpnjLrYhzqfOV++Vq21Ru7VvsUVZx/LSWR10FpNEe7ce/d8zqFcPBnNqHz9/bH
EPckEkBedTC3+Ug+e2vFH0RiF7+7F2BpwTXKwGSCdHBSvr2MPqPPIBqvgko5eaFvTS9E/UUnr9/Z
/8cK/R0rhP+Wh/evGeXXYIX+6z+/YAd9Kfukn0+//ce/mT/+0p9UIUtAFeJlsxwyVfw43v1JKbeg
CmHtxVwH0H5tK7Bg/kUVcv5A87K6CVhyHNdhQ/dPqpD3h6Wb60IrTIPpm2rt71DKaZIyHP5+9Gam
XHUULDnManz+B6Myk+QxlnmTB3kTt59qI08/t8YQ3QkU9e6a16X1p5yF5Keq1p1vUU5FozDXjq5V
y/48qlX13a3L6Gyp+7jb6QRBzRsqXwTD6i46vRAQEHDBuV6Y+jPL55gyKiLl+nzIrj1NDSKMOXgr
1qE2+aLKKsrQWCKIDlCCVQibpAGYWJ9l81RQWHnqyDknlp38NHaDSNIp81hyaEIKCO0USivLL6fK
RF+GzReeN1zhLicbFvA5sK8OiqKeQgg9G5Vb3me1PeBLc7zGJ/l0se8xK6UdQk/d1gNrHPSPFkxU
I8hFXX5IiL2MLym1AD1yVWJ+1onBbE7ogaP0jIWWX895QopgJ2XpoG5V5kmDXjnfaHoClrMtaXte
ehPARh3pCDg6ocyvvlf4CFbr5hZis6VCWSxUIube6C574bXiFrChWPZNoWc6DnQP6G4BlnGHZyNz
Tp11B2Lq1fQEKxn50wLS+IKZO3n2G3PCcKPLmWylkTdzVneVuK+mbKZsi5I1CZy276bQH7MBWSim
BW0zdJ7CQWOVPLfUr4tLvS9dJ/QjSbxvuejbihBYI+hyRwDBG2KNx428PpgyP182tg7lI3SMCES4
XBoFfzZKDMrSAjdHhWA0DVzCvMtwAj55A4Pe0wl2U2azKhIG71NdRWDx/Misvtdl28QnaasZ8cYv
deeRQmo/nJrRVDxleT9YyEES/1TNhgLCvczywdE4/gSjZmT9lpM/HG1/nGN372pExodeZKYMu1xm
00aWNvnXFZtUY5N0Sj7MEYaeYEw74NIkumv3bt8lN7Kls7eZ20TzrqJOgdRu6WkmG2rBnbvR+zUy
es40sQevWZ+Xs0q0baujkd0Sto2HK3Xd7OPsiWbZGBEynvO58hBe10Yy2tA306Q9bQyQlohjPZLn
Ic9N56B3Y+R1lDK/ZKm2xLSkF5cIwXpEfS+ivFFg+3V8M1Wqigcjr6YHFdnWtRZj7kALvh6bR0i+
FySyy0fXK+fvqDB8e8PmtXC3voRhu6mNlKzi1CyxR0Jk7e55SUUeqHpK1lTKGaa1AaG33kVwOj6D
aG35n+WU3edL7APCd7P8lpDgsQltU/ovmkXfeze23Xgte9nzz6BlQj8ZYCE7xOWmgY7O9Bp8ftzv
anI+r60iUY8lH64dDHgmqOxYrWWdEs879WgzB8/eUpifh8CmHkj7TrgRKqecg7nWZYTtTno6Y1ho
04FkGq1EVA192LieEuV+7cpYfbWKVvZh5PTaVyCl8UNRJZ90hdAhyCJcZhRORffR7Nrpxmh14ouB
dRr2PssLmja2oY0U/nx/wWaBmTwJl9a0q62ZTzHq7dKf+7C11Hyj/NH93lk6keYxTqcv5bjiiJYq
q1G6E9SeYAwqEGrCgvYoHNp9hARmKAq4r6Pen89T0TaMRWmZQTrZLQYGh8Bp4OY51jbexWctWjAu
FeBGIQ6CnQqTJC/FZk45fYfGKK2zkclTAeEss+vWEhKzn52P95FQPrPrNHUosWEpgm9EDw3ANTEv
dJnkTzANjct4niC5MeUAFM0rXiG9jqHB1mZ77XWZaSMZRATZT4Fe8UWUABvNMFdNqtP4Aetz3tEU
vXE0YX0XQwPaONGWGafEWDg3USIHsIc6TpNw0q3sxRRz9o0gUrioVW71DGgOxjxqlTqf3DlK3B2x
9qBL8baojJT6FDEGq+nihcKKVgQpyIjTjoQKoszGokbFiPMGc6bbyHMr78Z0I/BeksIg8lQB9ixr
WOeY49oNsIHmUYnmXCoEYBdDRFN6G43UzQJ2gxmVQmoZuMNqQkEDBFHzHTh4tzkVEebHNeJzZoga
1gMIfwruFsX48izWXQeuZSbtXR5l9n1lNQZeWX0AuO3jyzvRmohgZFLizZeGlOxL1hWHl4CpcyA6
o55ObF2Cy4f3bvMlJw44VSu3i1u7092XdtbkzKZ0kvcYxZx4g/acZiWPnozQviT8dWfncXPC8PHa
3VjrqR2ksy6XTZtKVqcYjcB2zNFgBT6v9WZa+vqjrZQqwtxtprueKfSTuVj4cOLU6J9aJ0rOmkGh
vXew99hhPo/VvT+Ch0WiI1H3ZlmLRrmvHeMiyggs33b6kDy7YpH3dT5rWGVwTH21mrxtAj8lwBVI
O88Nl8X4bEaz9q1xgU38OKf81u7zqn4pb/v25aW/eK7/ff2rX6uaCZnT3Wtqyz//6Wp8afuhffkH
/8fuH7uh/PbcJ1V5+Hfe/CtIevnz16yJyG/+Yfu617sZeBkfX7oh/3G56KVa/5//0z/8c8d4N9dk
LD9/KxLipmAWJl/7N5tJTi7s1/71DvTimWDmfVt13QHa8vXv/bkJtfU/2GGuTXd6tqt4jVLxn5tQ
x/gDZQGlSSp5bGpcj/ruX5tQ949VEcnBaUVO0rljf/pXMrPh/aGz5vo+FSyHGqowfmcPSs3mYA9K
gd/gChxYaIYi2Dgo9VkqaomFrTyQ8nqKjwQDNY4BP+pukLXbzolJ8AZ7SLVET4NEbx/UhQWomCQL
fQ4XxhqnqbmMl9CDzuyFY6vHH0rUqPDGXRjPRD1byTPfduGESIaXbA9AOs8DtsbKPhvNJo/pJyz9
KUsxyaIAlbqvjYW1PxBj65unDkKtu8IzQHrT0dt2HVgMvq9CfsFgF59gzjY+g4D17yk2G5LG1cSu
pmtz1ia+PfsUCAOMb9i81k5VzLNBCvLC3NQrg5g8ev/E9+fO34hXkDGF5PZJGjXpFdNQfTc9rbue
62yiklbPWMt6IF43xRwzna570Yt6iXBgwJYdsMjKtknp7fjsV7CBaETVulZ9igRd/y4Tha9jsvTy
oyt9nOBzM0MJzSSbWxR/hT3hYTCdG/ABPSBjTUUqtIm96jaONaZRGCdpjCfLKWd8JTWo9Qxt+V1q
tnGx7+kew1TOVP4cJYN48CeaJFvVkk17ZndqJDQiVWqbTNpsn2qNO19NlNHanUuz61M7+9kjvvEx
DSSbsdvGNdRD2g/0qgkEGL/4fgVHvUPrcGWzI5hR49v4S4GcKuJ1eoc/ZFPUsr+XvQOGYdGjT7kY
mzjsmkyA8DM7/9auI1fHv2/l7q71RpPQhcJZmo21Rpts4qzTeFeuiu9qPKLfG1DXapNG2TIGOWEd
/Fs1v/seJ4XDcrHStptXcnfeJw6IGTeVX4yowRaeWkAPdn1T91cMAr/ZJUNEAQXDy7BsPRx5eEFU
Ey8kJq/d1bGvUoIfJSD/QOlE7AT5kC71TulJdOXbVS12bZKiimxf4eNZaRYPypeFu5FcaN7OoHdu
SyM2H3zKGJ8J9Ibt7uJ4xcbFOwJT2ibW+hEMEaZyIccHAmzwEY2DmZElMqVEOldlUX8bVTHYoexb
IyUdvCGOouinBluDHMwTp1C9Ok9fueqRGY8EstRua2108thwuFg+EGVOFE68l5UyX5yCeKVtb1bi
KwYt7zaj2XqHGW98MlRWuZs2ao0LumWbpRfxizBqO+zFcJV6a/R57BUx3ccqNNvai7eTyJqHrigA
+Sgy0D0AXMmcYdOZ2zsxJzFs8aXIk00jK/mEGzx5ALgyfVCRcZ86pjxzZ698hIjh38QJmO9N1s3T
xxqryHOEHYqJAU8fH4mhpzea1VYTPqth8HDMiyoPS3OmQMX7j1iomSK/dCyAnHupIUFNGjxOE3RK
pnzrAB//luupnwaRZsDoTyW8hrqddD1wByfK97krpRfI1HavsNMl2I9IuEo3eiJlulcuuU9bUS0F
Y6kmJAI+o8e/a4lTOjodzDP+vQWBKLj9V0tontn6adX686fKHSW53Wbr7eOsND6KwWsQPCCxDRpS
oWwep5EUm3lG/d3yvxhhWtRNshsbzb/TY7G4nDyG+mXRwTRSvawM0mUkiQuuIdW5n0xTv9UJHXoA
oJfLsKLnk19r0+IyVsjz+oKo1oj3XtP78xaPrU4eXhTrRCvBH9FP0A+n5WniLT1MfxP3vfwurGRK
x20FNbuHRKL37Lzyy2xx8244h4kR2UVI8mpK1GtQ6/QYvTBqcly+FFFIxiHfPH6sSjZmGxlLGYXm
lODWlb6dtuc6IR1zsOjSJ9gKPMOmXGeyjeMX8ps5LaS2tN6cm7sMhy4ymGWocWrmsRLnDuZDDnsc
LPKQSB0P26zQ7Q0bzzbDkqutZAYnQzXvQSAP4mbRp/0swIpDqhgpcaQiLj8tPpV0ZnZvyLdofIWJ
ICvL7kC8d09eMlNLGTUc0YFBXePB0Lol33jpol5Q4mADtGqXXJzJ6tzhQ+mJikDkVGUZ8kgHZyjg
jqrBBJzZETlXRgT+voqw8iAodkg0JyhC0Imw3DQsJJ2njdanFmKCajKTrQ17505pOBlDszf08XTu
LCJrgLyXj4uF8eGsiScIJLFhdV+mxOW854I/7UMBIKXbu0VD+EKRZPWa7w2KFj9fxSmKokaXkwqn
k6uCzQHpfcrjaTaam1u4/EsEuYgi1fCxyPv1riGJYIJVbePsXJdbCHKj7CJ69RbAD+x0TcvWqiiM
EPkC/P7JUtYjlfsOp00j58upLaQRIr/X4mDpaDYGFhDHaaMV/UJ9E9XG6VB7vWBLzwPaCltJg0pK
hPWJs0alSA8fwgz9kBafEwZEHcibyv40rTLsWe3iDMtOZmZGq8VXRs4hASssHmK3akPXGaJvqTZm
3a6qLHy23TAwJSNK4L8jFecfGSfqS2sa6fNUceDEClbcFlNkVzup69FHe/arLjRAJ74kBnuwoDWl
+Kwsg3UbIonbBBpTLAH3A/kLmFBFVmyiRqYPUlNeF6wTCBMQ5aJ5w3mXPLhO9uPtJMzF3zPmzRtv
HAd/k9VpXu6maiKoI1lM+8yI06nbpxN91E1ut8ZNSqDMR7MCmhHYM97K0KtL4laVjddSSw28koRI
GMgIbLrUuO+pA+mjjQW+HchnABgxto+stLxrwXpIvUlK/hAGjHeRth5uzmxR6bOeWk2zTxVJMZi1
ibXY6nCbLhuVlrNAfl9cFBVNyWHX9+S4BKRvdPexZmafnFlY55xSluRkcEr5XOJAKKm4GOZlNQvz
Sle63e69FmHvhnjB/nKZ+mre9JWtw0MqK/ZYrawjk5Ma9QW2CQVhUJ7RvOCftl4El/MDWXkzZTY5
DVfUEbNHaxr9h0V1swgmP+ofsDB63xvPr7+7WmJ8IN7E03b5knrrzBDpl0lJuBOAy/qu0WKMz7Ag
8w4Ra1qG4xJRK+zY5tIIyqzqhRDYFj87Z20W/c4AmhTn+ZekyvgedKJ/MjLIGRVIbCXW2rZweIK9
3mjV8+T07llh4Pvc9hrNCb7I0n2MuoaEkQwf/RdnAhh0QomgePI6b6Tk2VZV2JG/OIaF0Yqvhq+V
grXDl9Zm0fBEbAlrsu5gZxDDaNe41Vm+DfdexUDKKIH2dv2JP9TPIzrKbqAis7kUtTvWG8dcSTLA
1cvvETOTCKO+Vv6lNqRG/Fy45nzWIHteQneZyZjq0RBrFGPZaIXThJ+bkldnGgHCSnxUpSkIjSF2
CLITnv6z2s4NcA+y8a87s7au6xgQcoi8R7wsQqeLh6di+mKWDU3/NCO0cezsgV6bT0lnmslRCWZ/
si/QLE3LRqHF27qoYuPtoK927nysBciVrExWDjfsdE2uWYgCPM+d6NrmVhCsl27o6hb1Hlld8iEb
ZfnU2sPyyExcXZZ6oqyTNK/1XampnhdIxZeYixSWS4oWQUQUUZbBzlMs2HKp8vGsrRvETGElU6Vn
4UqD1MD2tqVfew+UdLxyg+ZSfbcbPXtSPjZtPJkJu9ZWM2sS7Ki2mYHOyqSC0cq8JBQq5nPTs952
NlE5ehcZ/l+YUZZGhCB9VzBQpcrwOmfR6pseh4F5y3IrvP9MrDGDlvl4500WFuUUl9ljlZrTy1Su
I87NRIajdXVQ07vV8g9uJZNz4oSYHd2JUJMg5d9GhFGX8/W7EV7w0h21c7fWmflcFAXPgrrlCzUH
Lk2hHRJBNEI/uWpF4WHrKWI88fyyLHqMy9iC3eDMxnTSthZ+1QY16gM7s+K5QMFU7zrL0z5qRS2v
sB3ChxDE+D3EBZFegTlEvh+AIqnTMNHyDgoJPRVt0zgFIXbGWOXuBqxUcdvASyAPOClMYIKR1Xdb
bLrWk4KrRKGiWeCdeF7XzXsLBOXFhCiCOng3TG0gxdAS9yab7GmudRLJakBS1O4jxd4lXsbsqaPl
RgmwmRDoWnbGjQ0FeLlgqh2TEDnbNK6lPwlvR0yi74VNHNufcV21095qnCy7aJPOubEoyHFAIwbp
qrQL55J1Vr+aM2e+WzxiZhq24dSu8rrfSD/FwqZXA4++IGcJ1axLSkq4rp2Ec2pay1Knt3d+H8Uv
IIf1u1Lk1MDLBC8u07YYv7E0e5jZm8W96eqiNjYqHsRX8gLjeEMI2PB1qtnHwxVLRB2MLnWki8id
ko/gYQZ2wkNSFacFJ8O9BqooJnECOs9prBBLR7VLqmUC5cLYlrVOqwFJ6uBs8mhZvHPq8q6+8+za
jpmzNReORZXoV4AekDeW04J3ZvQXEdpRothsiIlvqmmx7wdJ1WsPfb/m5BngcKywAYTzQqyrRd6d
KJuNqHQNMcs4Rk8JqheXt6c3HRivRrVnhGEOt0ZfuUxGsAw++xRFNegPKC8DMXtIuTvLlO25SlLO
0XCd/JgtTWPjUuZw2G8mZc1sEjyfuiczg+YTKjghPtwI3XRyTqDdauivMr4/vVmqeY+FIhccgAQL
yxLzceGEL61zpSA0nPkLS3jQZ4tAxOooUHOGO/J6kRCm56Is4oHpfzE/wHGRxDKZtnWuDS5WkspK
9efcK3pjDQka832bJEt5mvHQ/tRm/1m5uv7R5vsRWvzf5bCDf/w/F8lX6kfV9/6wHvamovb/cg3t
tZ70P6qh/eNb9Y/bIX9bgnv96/8spRHsoNOYXRV9/BeVrL9Sp70/qLes9nCU7viN1iLWX6U0w+XP
aMsj32CHrLtrWs1ftTRT/KE72K7WNjCyFXr2v1NLQ4h3WEuDwfmK4aSqh4jDXSU5f1NQ0lFISCUx
xrDN4TrSBtWt+460jWFnsCa1mEXa4WWcmvkxHcDZ6V5JMqM/NMZpbU7Uz93SuMULqUIzaucT2kTn
GqHGDwaMvK9R62XXGWm9l/1gkqShopHKvDfFJJTF400srJx+RsyXvPgJFX1Xh46SyNH4zHFp/OjX
2CtUWpQUMcp4V/cp3FUitwIoHPA7YiRCELyFvrfQSdwLM+umAGBjt5uGrnV2uhvRtPOHzn0wSxpA
m9Jd+g/DkGRP2D59IxiLdDlJ4qb6Rkee393U7lOi9W6IOulj5fsgScRCLOwq97rvxsS/FIsqzyoH
/iCGFEgb02Ro56JxUdok1PaqkGojIbHA7r5kNCn3SGS1c4eU56uGGeKiol74pJtWOpxGi4GsWvSN
5jy+Bv+RwU2JBErFZirVupI3pfUk6DJciTFTd0U3mveD5sA3YdKjLS0VRJEpnXhi3kSk1pDTkQwS
oaoPULUsdtH5AMgkhWoWZL7Fupzh+tmyy1V3ujZF36psvUHmhKHY0+5vbqfeA1gmFFlbyTyQxtUm
TQJSUyzn0+TBSol6m/Ba7o4tBvproCMZotiQJDMCDKnugBc1s9vCoja79RLWHWnB09zMxNHM266m
Q7gB58ZipWtiOptqAyTKGFtPnHnllTdFM2l1GEOuEUghRBnphgCkyDtI/APUPV4kS7vOSX/GbvAw
2wZjB8QBKzUZQte9DzhpmwPSP5sF5bsN+9KOg6VR3cghcr5O0PegWgj6xxpZ131XfGVvcIUlaZ5D
z6uMEyTLKacqoRenhsGK6+VW/Gkw3X5fKS+6n92E+KKeIh9Av9ZwNzY9+PXIOMhTWUvrsjXs6oOT
1O5NnLbxaWmqF00wp8t8Sh+UN6RbbGXso63Cf6ob4dzLyYDlZxdWc98BAyL7QssfkklY8alnzbwh
yaZnq4RRfnDMRvvsq9nXTvTc4aTU9SWtcb1cCjKFhXfxml9MNufacI8FJ0toTd5VZU+8zXEZc5pj
w/BogUe7ipOc0KeI9hc7SHRk8TYjNHBj0hIAu9QIeYUtjS1iDrAn38Kl8aIz3SY/Jeg7kaZE1Hmp
e9aJ0dt7zv9l70yaJEXOvP9VZHOnjX05zCUIYst9r6oLlrWx4w4OOPDp3x/Zkt5WaabbdJ+LTGp1
ZmREgPM8/7UgxdMcLTVfmbIxiT4xB5rJtO+tCZq3/uCHBsz+HM1HStgpMks/Ss10OdACyiUBYU/X
xz1OebrP3NIjOXRu2vGyFsJOytYryx31olmy1nbJrQwO9N6vc03+TflRq9ZZ7vwAuu9+J3MFmOyj
gg2NsPWCfDo8UvReH9fVI9K0CmPDHxT/ild4SYl48Sn4KHrTH6Vv/UcBnEl63AM+J5rw/PSn99EW
J2gEyq9kPlHzx9WXZvcYSGmX6ybX+SKGdrsZPkro0BqHR5gX7ktyy7zsUbdb0mkYFEoTXCScz0KH
nBTVR8tdZnObHsgzovU1nUNiV0lwpBTPnKrse/hRled91OatHxV6vxeLFvyQOG/Rb/XJp0cT2LgQ
D+awhjGxRZ+MOrpAMC6PIGTToZTqS5ul3Tv4bHTJBFFpsTP7p7H2kKBMHkTsI5hz8NTnJdFiFQjF
Lgxb97G3o0Pgg5u6svjZbUuZaSzVN/R/igxO1ztGGSTAp3ExtY77xiRvqgq6ZT2JUoWJ7qFtrisD
bjFRHBbFsRlUlU77+mNSysdx9ePWFHW2T7FCgRb4BZNVtPSLOKUIeYhHz4KbwpeDTYbjOgeJEksQ
xmqJvthhYfvHYTan9hv/P3QO/KH7ajqk/mXeHJx0Xx+slVjaMJDh3ufQpnalq0QWM2BXMK/10lVk
FjrDtceGsvPDfDJPcgk6A8bFkvIA9HWIOoOUjYLKhPWMzXn8otdORidGuZzVqeuC+Zamn4PpwNFO
q7sb2giUXFs/FqoGfX8+tMQ/zEfludI7joCXwXEt33uxvhLbNJf8XYaznFPbre8CeujbSzaH3bGr
pP1iaQs8p+Uv8I/dPESM2hpo5WxLI42tgemzrYR/zcpfCERHdv2ysIHI/TJocSAJmDvKUXfRChoI
ZZOHcdiV/XiVwjNnR8LSVbwCs7IGpg4E/mYds4A2Cp7JFK+Z9h1IcmUet6jqS924s0U3c0PFce0P
NOVSxHqfuUt9NXpEMCRd0TdOstSBX8WWHADQUF9Q7ZTny6PojPVHTzjkkWyy/MUofIGMahyVf0SA
UV/7rAE/OpNX7MZR+4DlY+6coTa0eUOYjIVOSwb5fQdeUdyKQCATohBcmnErmkIciqafHruhnp1z
5veELxZl1xYc64FcyAdcrK/GQPcaOo1iC3GtVpNaimzi/NV1bh7WSmaPikbd9UGTk0pVqDfJMQ7z
Lj1lTRl97VumcsrzZF+ae7b0rD+hVOjUtZSe3LFOL2ycgCVBRIUvYDEPw7CmaudUtdJXRoLu21Hf
TIfw7KsQpqbbyZaVmKxQYyp2I+8Dt3QG5lktk9qLmQ1EvfJwCUiDEr4131oFRqUEBNWT+8yAbttJ
Hcw2wblkE/MRA+q9jE6k7L1fTkeSjtmwnB4waYd5aMj32ukLfZ81fUHFKc1HV1M/TAimsBexLPud
TAF6LHeiWqeJQCoRQVFpPRKhXM3SN+hiHfroWq4gs3s2V9qCSW+cKXcnR3IkSpbe4EFUPJg+dAnV
NMhrUfrFQzTxxpJZecXKqOIQ1W12Vfa5m8qO8qXJMXNKYleS+HjZhfqDjp24NIauu4U7qoYj1KYp
rmcCMMsXJ+2M7hINujjRJhjeBOsIX5oR91jvh5DI4XNUp4xNAjLs2fQn71s3WPMYVy4jRdISS070
d1dEbkIeu0z81rJQg0zpWSOyemssdLEMpQtzCUE/EzUXELfBUaM1IwXLFNxgOVWomIvGga3MRCoC
2LDUzxMrfHn0MC6IE64knMAoQ2r/zGRR7MtS7wk6tY5A6Kl/qSY8aIi+vcpPphZEac/WRz5vD61k
Jg69r8UmPktENxFWTZzLFeInzhB1MsfwEojRPPUzp53liyW75oBavpQZ8/Cxz83logoSU/dc0ePR
C7tvoVeeJdnnaGX2qYBrnCvvkDr+EXDsyeacMSbcKqX3kA32K5Tw917np9409gBz1+YSXspCFkjX
AnJT2/oYlNMXwVbfNXo/Qtb6Qr2Frf+2uOrJ8UA6jFVYsQOaZ9QmG2/ZLDExC4BbuPUnsIRJfGHu
eoSXvSYT4xCO39A0fMkXpFfWcoHE984e9Kp5MmZHXNfS6rvzIiSlxxNdY6HsqG/VPTCj7hRZix4m
MkH2RGwK9TgHpPjth6n+BJnIVZGNBgkmXJ0VOZEIz6LJ36/WUniEcA655z/kK45DcAo/iwluIkBR
CtKCn01r8e87gwts3/IZ52eS8vmZRg8aZoQFoHwhVudrU2bLUxnkw89ppC/k4slyw3GUQRRFn3dv
PtDiN+kqr4vBPEqkUJJ7b6d53/lJT1VN5rUDGHCKLNLGY732aDyGwZnf3GitgiSfaNze19a8Xg+8
54Ju62q2L0u0GOWpIzhEk2qOHYzoMjpojoHRJr5VXtTqdSBn7oo4HAH+OBDiyQx9WHh+DNSnF9m7
DWAc8i057FldlzXZjZFbJkGPPlgz7rJoDOiyMc3vZYUeAUzcsvKXoayr89jK3ri2GguXZDeT23L8
P1X4v2lyEMn8qSr8sRB/+/7jb5f39kfR/6ss5/cf/TuW4Jq/4bsh7gKBDTJeFN3/xBJc9zfK3xzc
ggFfIy5vlvh/YAm2iW4czxNDKSETjrc5wP+JJTi/4Svw6WxxtvCo7ec+tFCIk/4FDPr///tv7djc
i6Id1H//16b8/h0y2oTs2Fq2GFlc9aB16NeDX4M6llFOZdBx/dMh4CUdgxH5/v76+zXzvzpBNgvQ
H1+FHB8/oIABHxJeOHf7bP+IVzD22Gleo9Mw0AYeLAridjAYxT7PlnX/B23U39/gn70hXor5B7sT
MqMQEOYXmVEdEqVtTxn65LHLr0i+bQlccOrfxWn/6xvafssvb4jfzbMmwpuLcfGXV3GtpWoCjkP6
HvLlrp/t4NJPyGjMxW7uStk0L+gtrb8wjf0PnyJQD0p+iGnsH78W04qld3qKwMFvjEEmk0Xq8+QO
zYM1GPX5zz9F+xcXNDYkSnowLhKUZwJr/3pdSKoQIbuNJQ7aqY3ioqrVC0xEhV5nQe56nQZoY61K
Kti3xsl3oaf0zdIEUu9YuRVz+Vo293W5pK/e0NJoLKIqqBASItDfd41vPywqtzDhM/t5O8Ye4vel
Gc6Pf/4+fjXD8z7obHF966NnF2HcL+YgVxhlOwQBAcMa+SYlBevif8rxdA0vPZzFoxVOIBQ5T4DH
qqLZlIMT4fbR96aZRO7Sn977Sq7fMhUhU+iWtr5Zh3QbGKSDAOPP/9jtLvjXiwoPCdcUDDXxmpif
//UuMUaeiSaiMERJa3XxK3TDhm6bz8opPGZIOYWXRdrpljQ7J3/+0v9+aTl80Rh7o+0eRQn4y0uT
Oayhbea4H8IvHba3l8EazbtKjH/lr/8fXmmLN/J9HDOEbf2aDJUpj4a0yCZol3kHExoBVHuxlAOI
kLv8+PN39evhxpfvch0TKmsToPNvQXsA/nMjJAn6wbzUydDP301G17+wYv3qP9suMdIRHMzsIX46
09/+ij+AsYQmd065jlOcGkj75wlFYNkA6+GiaS7FuIokqNM6sc3SvSHKqv7hNYv1F6feR0joL9cO
DruPANvNOPRrAsuyTpqimWGKh1BSf9IgkbnyjG48rKj5D2R8b7KRzE9GSwM4blOlW5k4CoAOnS9O
Hvqx2Stx6sK2ucoF+ce7Ie2968FqUQn/x9/KdmaChmOuxIX9S9xA4+WNIxCdxTAWlAsvLn9fEzin
//xViJPgqUshKVmc23X4x29FTzZgczlBiJXDjrxqK/bEYv7F5/6L95Xv3uX5HXpwkVhRnY9oiz+8
SrU4VTBEjo4LLdub2lUW5CUqaa3Q+DfjnB7+/F2RycDf/a9fNLpR7Os+sULbZPHLIWHOEZQuqsu4
6iRrO2HsrKmshuqVSh9RJCVUPDHhgjBVgKOhewZT7BC5eg7HX0V+zpuT5/OYlKOff0WNkEd7PXbm
59VoSQuFCp51TITh+MpJYDxiluzf7FGW/ECnxlMVje6PZZxqxINVGzUHzEz4v6PFiggeJ6we4MaF
w9ynESqyiuwMOpIo8flsCOLTQZUn9czjcc5jUwrzrZtqjR4ynIonw6zDx1bg04qZ18dzk2oX+lWk
y2NQR6Hc993oP89QgUNc1DneEVZJw6Y8BM6+WTPX2SFHHyD5G01BthmmEWCl1U6fbbpjGhT0NWEn
tBp5u6IKvGVPGASXdj57dsScHcpP/aDUa1s08NxuSZ/KXvmDWx41eZk3zrJ5LaTDv0aZMxq+0Gi0
u7PpQgNWKQmdL/NVjW8R/R5d4gdG+dlvxWTFsvPm16jOPHvfkk/2WC+B9dOVDrq2qBlNtWefWl+z
utcNLqeaMoYF9W1/yVrXfLKQp8hkNQA4Ysk8YcOS68natZp8INRZTfhQTSDFfILZ+B09ClLWOULy
sR/XybptgbSzXZTL4XMXSEwVVUgj1RWtWYY69M6Yi+uMpjaXo3gwy7OgYFCMsUszRfECjG0auxyx
Mw1rA6Ho/LATHQ2EyOYOLRZOrzK1iLalgsS6DDjHUPnIYD4Pba19aqv65SZySZg7pEOQQhB13mIm
XilMN5l6Z/mWE2tmxgZMNeU5zVSV4K8amco05xbyJJG3D9zeQX9rLdFY4syoWDdpq1+W4d3FGNfe
l5haXFwIsPoeri630+eo7Wb/iuqo1L72Ydqv6S4zKAfQPFF3/rSu3S7dCP0ElJCKiKWg0zMOfBzD
2NkK8A21puWLZ6I+24FmB9G+GOkN5bYokWdFpZd/5fEFBQKWifhPISWRh5Qtd0x0OvpvVepzr034
9N77Ke2/DpWHqhWjG7ckwu/gdVQEzl+P/ZJ/VTMg0aTK+sk3oeMEYCUDMVbA70zKotilpAGaiW3l
IY7CNeIzradVcJxlK7IAK5wDUuVH89pCwc8/hknBy4fWC9giM8MDTc+S/572XJvspz6yDZcbA1qp
qzFOLl50L9vSoSgCVts/thko8Dr0zM0h2B2cgfgUrnL5bjcleZtVvyzv1DVQ+QaZR+Dv1PZRvVvh
YF5rCkbfOhvAaI/RtWiSqfBodMhsSuv3SONJbTARtNy2iBIvYjJpk+PQJ0Ivx8Vc7glDqx7cElzp
wFhWPihhd17LPt5119s3BkBaZKZxu9BAWFxCdIsFXQjO0CaZXhbmUQfhDBdj1NxJ4QOqc9Ih0mxb
M+ACrs0ZwSZ2nHdjcZyXxnTg5CURf0NsowCnQcgb3AjtYyvuiNLDKspoOCJepa/6NmPeoyWkCJA1
kuJmeDuF4v5IhcfwbS5zysFxJ5BOOnLr3/dtQ9VKEKXBXVfZW3dGHTTmCWw+0PGYpdF8D/RavNLI
hE1uDrw1vzRTJk9sb3gZm1lb477M+/mudEKONx+cYT3MSybmuJ7n4Cnsy7K7GjaeZzfYLg7Jsidd
Yc+35KokAiOB1RxZDyyiS5+bMUD5r0PNeIu+M68PLr02CUB66++10Tf3SmfoVKJGln3SFBrz7xKq
Gf2mrG/GQcl3G3GNiENhj/TogVfvJCjyqzV2fEpjNCCTxT/SfM1539/MsRd4THMlvnWhSZGTZAc7
lMTjpzsz9Osv7jI3MsnziqogErZQly5txYMzGp11M8WtgOQW/mvMtYqqk10Z6Ox2DOgGSixZBo+G
U1rfCotUhoOfpzhSl77HmYS9MICZ7izcEFllhPd4S43wiOQoeu4wdkC6rrRU710Gz3BHaBayWLxp
mBobpwcUBfMHqLasz0s6Y7+IwqGK4j9/Zv/7FBoSn0vuzJavxM74y3xoL6aqV5tCLH8tsktJleU5
RWz/F6/y78tDiH2H+GPsP4R6/jrBk7pMBB9fYIymsd0jC4rOtW0jHA+pJQ+BojGmzmo6p6iSf3/p
/1OY/N3AtSElDoYmRrE/UZgU7bv62/FH/16oP2pL/v6D/8gKiH4LvQ0wIObMwhC1hcn+Q1ti/baN
qlsQ5LaxfkTG/wMPstzfbJAiVnLmZfSEW07SP/Eg+7cIgAkzGJjH7/ED/wEeRLHxL2EBQELM5PxG
m+5sIgI/Vuo/zLTT3Eb90ro2jYaRfR96JJ2x9+OhV4u4tWv7C1lbd9hc8sQasv2KxxuHzWDH9lif
2mC03rtVR2esHtkB6ZnEIj6hpjPQuImGbsSQaLHE0WVK9oj7LBqMJR5i4VtScYtrGjhRfQ91dcLk
1MVE5JSJmQWkDcx2vbcA2Msxu+8UBkqWxruppFwoH5bHbtFHFWZbB1do7OXcv1W9MSfLtCmFkRqi
PZu6bQhRL3KJ+usB7TFNkbo4Q46HDED9Sxfm6oq6dfeb56Xq0PRtsPUJ2cfK4DRGGpu/j0HrPoUV
dUclpM2hkN53L29vJSLRo+kNvoPIm9EaeZodWxgZTzmu3JiGgc+SQec8GxhvEVkH0OVQM+Vsh0dc
Lsst3PBdZgQocGcDmRiu752bts2XKXV50wDEcIYRznLHkK+4S59U2uvDsETlnXKVHWcjQSC2sIxY
BQbiYSaXHazfw2y0eDhaiXA6x6XgMUA9lkpYifLbw4JyYOfYsNxZwLSBNs/ZGy3OEpcqvTzsKYFe
kSqrkDl4XV9MZlpilg2xG+e+38+LwvWB2m9n9sg22rL0HoUeaiDscNxFETsJ0GWTrJV+XAeLAG83
rxLYn/bipeI8uTMiCjIRo0RDD4ClkUEIuL6H1pOcz1bHAxELFUyT4Z5RzKq9PaZf8YObiRzG7hGB
wqvHKKk/eFtzfsQ3d5+FI8xpYcCBh5izRyxT9jDy2KorGfNI/RzicjFqhp0NwKeFfbfymNtF2Fni
deoveu6mM5GtiEGV159meKpz57cE8lTa2PqbyPMaZN8/Z1hj4UWsYxgNbw6v8Zwbbo+HylPvq+rv
R2PGcKA8/Ywmtb+29PCFhsqXcvZeJRazal3L2OgnHIp0qNEwVz14szH+zNic+jNuE2oHLGkN6OIh
TuYzEehzkyDVbIMr2JoZoVUfIpWPUnHrorIn9bqEMbyb1rS5G8MaMXOMwSB8HQwsvbhjKABGWQxV
THFWHRl30uOJBEZgEfKL5ynaZhUXz0KLC4NndEqi2c7NEeC88IgmF3CbMwK+i21eEgvn12H1dMX0
WljVvFtYbtybahvAiNHM5K1DpxNyDRO3UGjvPe6B7uAURd4kVHOz8gOCWLBYwqUyLTDWIUPi08hX
Kn78h5m1dKBRleyGmAGOSZOKNup9bUoYP1P/MmUXQHNGM8i94KiGbL2khtFChjm0OG2S+2Yk8F90
3G70+nC7V2ndncdJ03AcOIsdnivtekhA7Tl9pu40Svc+QxGlsFFtPvoTuUvx4BB2Egeyk/Y+t3Tr
HCrazaJTUYGgU0apbSrDunBeIZsphoWh1d1oRrtuZAkAIM2ZCUObEemEQH/29kEDWHiw89TtDmsK
UA5R5zJldh6c7AHVHJUFIf7GAqcW+b7xgNuCXlRaQ96YlpWxn1OJi2+Vrfei8h5WSpGPUOJ6NNBB
ZTVELJ6KtKEFOFghKx2JlEnkOd1di1+ot6wJM+tnaa3Un4x9mD9MAa7gXWQ1uCszctqHcx1UEXWY
BHkNt6RfgC+rbFiHm0W3hXHbR+zFCErGbLmPUBwPzwYdgWoPxW2fSA/nCxa2N1XnKm0jg5iXgrqc
ujf6eYf9Vr/bKl1/COWmj1XExr0XOPyipMgj4H8fDcm0i4be8b6xzLr3UZ7q95nu53cWFi9FgOVM
zr6qV3c4tDxbI6xSKEqOq4cj9YptvLMP0MUSrwSyie6BmregSqSOxgUEBBX3LnTGgiJftCZPoz8P
d0hryLOwjelUe+uVieqFnZF8BoDq9sHLutuCUl6UHaHes7TNB0Rs4i5jTdvJyNR3gaTucw0bAOBF
8hlTgvyOX2s95n5xO/e+cVwi7DeqUOY1Cb64b5r5bPrcbLjaBlRgVOjMc7Y32XP2nZLqBmQWV5s1
ejs/GItDNFoEjwZ0AcsoPZKZ48cOcq+kmhE5TaJ5QhTxkCFJjiXPT/yMFLji74j6m3JBif+CJ7cy
rlPlnhqbI1rLgdBXFzT2S0UN8nw0reweqEVehBF12C1X7wzkd+vRZn1VGYiR1UyERZ5kaXuTz9K8
AUI6jVP67qxbuEUtfvZEAu3wz7aH3LDui4glg1QguVMqDJCv+85+HFLOBHGfblfoptVfHXxOhUFm
DB6SYjeRUXsrOuyYS57ioaL2u5LOd6m9T12mzYtQOufp6N9g7ppPAoHGDUDrtE/tArBF2Cc8LYlh
NadNOX7q9aDQkHux7SH4k1WtTyg7BxGXgyH2/sijuZTBG/UOz71lDmdazmeSZFHcY2uIcLT0X1Wm
qmHvzdMjRgq0nFta/4I1J11tnlQU+cVS9ilJOyMnRhA5V6Ve2uM4GsUTdPhmU6WPOvhuKKvPLnmJ
OD0Oq7D23gj2ifIYl4O9HpFOLf7tlFnDlW0wmx2CaKXMlg60ieK8pkKRomqZif26EIb7QFmjvxUX
9srcITtHkWZO6HwisSYi94Ppyl1NWe2CYS0fSlMMcN0pkZ1o0giuw1YhfmimL7Il+tbz7oecHLb9
iLk22hOtKNurhrKpEyod/E27ijAZB2XtalkXl3QTfNeVjfS9KKLue9M0ucZXge7mpAcqdVFD2d5w
HlWXL0c58ovQMCxOjUWwrdzpMx6+Bs1ZjteqP5Rlj2GI/CLK5/Oc7k78/KlbXpZKLtZLG9Y8fFua
OouT2yn0rezMTn5FPicN4aWPGYIRhIj1tzWwuK+cDKWIoqNb+eqGVPwGI6xDvNW9j7ZtvDfVONON
pgxjTZNQ6/FxpJ7F2FE/1T5EZr/SeQlO2z0szDyfsSdP7p3wg2WNy9CdKLyFrYIEtdsseDIyzxuO
q20V4V3ZBQxzNJhTVU6pNyZnNqtZnvgrVL8TuQ7zs28WXrXTjAbiMGCzyMykUlZzQZ1VMzWgsd0Z
WTTkL02zVOte6iWsE4NQH+PRXvvPXlMFp9AMTwXgdcwR2R0sau4RRPQnkDtmWsVDCOEyKSs53t2p
GJ8LMsR2nW19w/D4leLPEWrVKWwUeqkRxpU/U2jtpvyZYZgmZShecNNfcHQmzG37COH0QTguyiNz
lcdGyZMV4If2EOa+lAAtOOtuLB/sXDQtBivVTMfegk0l9if2uU8O5MNEZ9esI1ya7WXsxLOvoBUm
zfXTrtGJyJS9JcY71Xv6gQ/4LS/LfDc79Z0ZVpeh84GNdUUPO2kvy9yWp3T0zoxEdxnm988cY/Ot
N4TPiECeRqM9jI6beHVNvq5qP1mlBcSrRHoQfhRTlPZad/JeRej77PZrHYpm77XFk507D7kysMun
3fylyFr6K8k1lhLRsTl0J4urz6vyvTNLuOlS5uR4ZdQyVetXS6c3dec9DW5q4biabqh4B64Mou66
CG0NVrRNRH705nZmsXOF+LlOJBmlnsWugr5tDvQtjSRXkxUdEXLdIDJ7qJvydQ3UrbOIe69wigtd
69/kOJSHRmXGrkidHBxloKm7E5+KlR4q6iRNYhPqadfWUn6dxv5pNINHqMw8zrLpJnejE7sUvuzx
apxx0xJMSNR3H1yvrWIYHUGAcFLiw3sIpMMaoeV9GXkPXugeIORfJ0FHk2mriFt0peUeTcBuCYdP
PKoZkXV5PRoWAu4sPDLqfhLZcOiWjoc4ce7xJh1YtE6cSV4Q7FNNbqj6SLLY99TGyJnp8L1H9+/g
SBQqugAfv4asRol0yHaTmfcdlXH7Jle2vl7HlF1+nWo8mnFbW0e3qD+VLEM8W+A+r9zBfzMxeP0w
fWO6Tt3iJVrL4UkrP54+/OjzmWOAtZUUCqy1l75ZXqrGvGpX0lXBlO61Hxy91r9W7G7Ml0kZmNPr
Mo7Xq5zvoVP0bRcET+4WjcH6a3LU0+Ne9nN4LoiMiwM7DL7oOtwvXikfP6T+nqtfi9ZSe4T+xFc4
BWsZWH7sNek9FgWMldFq7CNV2Vcp4U/Joiy+noVO2APGquU+dOR9laJvzJSpr0Qhv60G2OXWQ3bN
wwb8Fp9VAiezPvUIpM/8DvRLkQMYvUDnAtuVPxCdhnvhToJw3LSDCogg/UavH8ApHWkfIQwI9+Fp
Ozbg0zM2BEUuUZS4esKmgFMRmsUcmKLu2OJmcSD2qRjPxJ/yU26amyfG9FLuiY3IUWYWINYJa4+L
DJe+wK3gNAzJE8t0hwdRhAqtNK5i3O4Zdo5gt0bkYgHeb/bjMBxxOBqNoZ8R1i8Wbly1Nc1O/FO7
sY3yeu5CqG0KJufnaU7tz+sSaE3F/VY/bPoOxkUMgxGrEDHYuPY7FW5q+N5nYCNh5FIRRQt7jXM8
1gAwkjNhKZN5Qteusl7wrgztt+SeaH0wvXxjFVo59ddeQXPzyWaPucm9nIUn0g0juVHAS5wx/Yjv
aSqnC+3sfDl261dn2JTsobJwo13h7nZ+OpnTPbcZPesHUrBGhtoZ/E1JFk85m+9evX6CoSrvVTeA
9Qp6bS/C1uF0wEHtI5fv1GUI03sUja9DMV+hZ7hVxBk20EO2edMEc3QFvGx5h841UnqlvQyVPlmD
vWNczQGZbWY5Y2uYwNbpsdRJCR4j+sIGanUPNSrJbsUVq0eL3uL13tU1HwKxdU7uX9uwdSOSfB4b
45GsyleHLfAqD9ZbQxR0z2sR97VJoKnRvA9ZuJxUNXfxGJak/KrmVggYDtcDC58t+3Wo1ZI0q/+d
59Dt7FJA3jlPcwhie9bOVkqIANF4N6M2ekoX006TVRVDdiAZ4pFgzfSaMGmL08Ko9HMmtHISbUz1
Iyk8FfbiUqKfs1jn8H74wh+uNw3VEe8dybWidLEHO0L31ZXjixszXw6izHP2j8lGfdKJyv6uzOHW
BgxKbbEfDJJjYNLEzRBNh8KUX/GlqGuNEXpHSfrnsjCzI45da99q4h8aEvB4GH1rgAcYPSBRYhQu
nFih/cj6yOKfg3fs8LA62DqWT4BJP/ACz2iNK/OduINLYU7igZAu/DEcmEcez2v7VFbdJkLWnePf
C4gsMvibbfSa1IJHCXaKQDu6rwnKRE3d7ysfPy7bD5/OaHJmoiNlFMtMh35ls7cx6psIUatDVZO6
CNzWUDpMDGKYMIdy+7vZ5mUsaa964NmdofboRtIEVtc/rIVXrmj7SaCLAQCWt7ZxJjzug+q/Yzf1
N6mACulXrhrNDZ25ue5v+q5u1GM/1lG+C3qjUChmxNQnkZ8SiOMrrHXfujYKPi35BsTl7mQkZshC
HbtLw9yaLVtLs3Zyjh3cFD0E4VTypMD5rL/KvPKMSzuQArCL/KjYzU3Jtmp28AR0Yz1ZbjVcWdqv
7l3lBD+LDr9xnong1AApMqsPwHpSmt+EAx63o/hvOjb1KF+CMNfUhC33clHTrslMdQ7G8UdDNAuJ
FEIf0nEOrItsyXeytUx6YQ/RJZ/DaT0hIe6dh3KhY4e7P+ShADhYDTHLaVRedGQsem9RMpRdKT+U
8jgwsH7vmrBAkWGGy8/Oz6jLQ0SC6n5AbxQdVclJe6t90V7KuUol/KmL1rwtUUScK8fE+41+GqeO
citWlorYgigxfB4aBKObRQkSs5l8ig/DD+pkwTzZbUagTA3pHUwB9iBhEjVieuH8qSNo/SVfui1e
YqzjoWwIyAStuq0dc34tGC7E6vRnmGWQJTCeH266FYmYmYc5KfDrIw3feNeU9t0X1LEQ0sr0KFxH
q3BZaTd6crBEnbgTogg0itfeo+yedGy2eTBfD8LItz51yO/mJqBkz3pSJb2CB86YtqO/jcqkk+MV
ZDROGKjEubJTVb6vvdk9sQ4qmCQSmNZ7zOHZ/D6Xgv5l0rgX79mbTK9O+t7E39EX3oyiX7aY3Xso
8BrkDiug7pGCPzIEy/YBfq3oX8qFoK/zkKJ76oj2jqgudwvW+HjAGyiSYRVTi6uwJXhmZ5eiWa9D
P+Uz0O3IvJCqus1PrRAD1sbeqMpn3opN5XnE9n6wzIoveozcLH+olYBj59SsPqcU7GAzQLxt/fSs
riEowmSZVrPVfOqI0UjxgRHx4NQDVyaOsPbrmJUEbRg+nZpY+Uz+RiKnPMChnFqLu7Ruh6+ugfY4
MbhiACPJLr0qBvR8h64rfM1Xp3meDZmIumSuKskSh+IKJ4k1OE8pTyDrnlGPoKdxcvrrDD90cOA2
6Yz9qMnfj9OZgNiEsPKI/3TRQFuzufpJGjr5A9sPOnbdbR3tmOu4PI3FJwqE8Tj7rlJ88LsAmi26
cLAZVQw0t3JCkNDR71TU9tvfXBdD4rojR5lMfTXfEtuTn0fLZiYp62Db38eCi3kIS+KmQkaeaQ9U
KPkDAmeujgF31u3s13V2h8664B4qx4DqRDgAI2sm/5M95sHnadbuI2cEU2AgDc76LmD8x26BFQUC
VDNu/j/2zizJbWPr1iOCI4FE+0qCPYtVrL7qBaFSg75L9JjNHcAdxT+x+8HHPiHJ/q049/m8OcKS
QJBA5s691/oWs434o1dhtHFa1V3msp5vQlhu95kVk6QQuoS/53R3AGwccJ4Yz5Md7HNq5r2JlWBD
PHv4hMfe3lNxUCbNcRVcEgnMdW7cjnYm6sZsroubUu/TvYs8INIJBxUChiPUqYBcHTldVGaPwEtq
uEBGYLMKhuZFBbF5dE0NJYklD5o7f83tAW3/ZDDVDQ7zmBPKY3iLlUh/dFUTAFZusjcb8s9Dyxq+
h3RjreA23zeu2he1e2/S4vtsls6j52RHS7CzZ9QkPjgN+6Fo3XPoVTeq10KYodPO8RDFq9jZoJWc
t6aVhM+t637BE+FtE9nrR7QwWo19AmvJEPNdrLTRtjBKMMOhsWPZ/wp1+e+o8btRI4lcBJ/+IxJy
gZIX//N/vp8z/vtv/ak8d+GLWy6ABIbBjIUXq/qfk0bzN3tZ+ZEue46xjAy/U54bvyFFRz/Iy8S0
Gj3qd5NG+zcm4R7/05OIHWmw/yfKc+tnKRsyNv13Zr+9mNkdzH0/SvQIjMPSABDM10rHSFYWqia4
qHqRXzWqtHKVabZ2AMFVMsCCYAfFF2Dg0u1yCbMYndpYa8MYcuSpY7wrnLWrYOUYsQo2vSnoSLp5
wwwQ0m14sGkKCxo8Za2v7Klp0TyhTf7sKqcN1iLP1JsyOmwx1DBdvR6sjn7sJHNxa2mhfgqHpsOf
E5iL/1XoiGbCASwrppWF8BV7TnOl5WJAGKFcqlacosW4zkcNBwZ7kvni2bg8fBHrK5QL9ussWgHp
u9SDfWIramVjrK4LifUTZyUzXE8h1v01dhK+gyTMYMakwCWusJOJoNNLQW8vRsk1YAd1uDUlLM53
SlUNJ3FqLChDWamvRtVbcIdk36A80Ob40xRVGDdTkGotvsqxiXYdlt5pFeWz98ltJaMwI48YdwFd
ZACEW1C9B+mEyFCU2rRnCkuP1g1R7Pl8VoTfWFmHVdd4zsENi/QhkEPzKEo7Vn6Wx8YNgLPyXGF8
h0auYnNeYZ1zPsqodV8pUoNp74VOd2txssLQYqeevpkSpz3hTy1uQiBldEn0OcDHZmS3TYalb03L
cnh3zGp+NtlKxlUnuuSONkn5Di2ovo/7CcPgzBHVXGNchhqG8ielWvXScnjUcI1+4Ypw9TQE1U9Z
kQxQ8oK5d1FAZvq0rSP2g00tZPzBGKX+WkIT1DFdowEzMDN7ueOPBB2i8fVqGa2NOJ2a9aiV3SOT
fvZkcH3W4OfYg591IzebQ5x47TENnPDNmczkVGPCpxsScawyAqepMSY47b1dFPMnipXxLSonwEfk
EfaXuJryS0KcKTWti5ptxVxqIY3MdilXHVsr7M8CChiJ3q7zEdGlhNPWJkHg0yTPNB4+NPpC5GlI
uT/Pt0FqdZcaRcJr7pb2+5LHFK7soVNnUcj0RK4qo6I4swA2NkV2P1VQAVc1PBlnbeBbu0LFoO7u
tNzgvYhb6wH9QkzHK+XslMw483xhlmzuc+jdo61Te5fd/KqryiO6hxRwyIgZTk1PYGUViH/ozw5R
6e4QM/X3CFaaYp3hVH6nDaJs8Op0PFaaGpAvds4siaYrcBJszVJXN4MMh88uFlPU/AnfaqvI0tng
wRqm7RxaNJsIUjYhKJYznfvKLLGUd1a+WBiTfjb8OYyte/DM3fvscvhCiDpIHSJio2sgsTAm0z7L
SgbTqWi/0Nxoiq0Zqvmm6vgR98IO02Rrib6Sq6CbU1yctRVBF4Bkcx6dsrgmaeRBwSMS4UsXzZh2
yZgxP6G04HGs6zLTqWITzMJMeDGhDbDQ16oakDIhMc9HX5XLo6SIQuU8Hw2J5UOvE4zYixpKhUei
KVpar3k3XerboV9KxBYxAgQ57JLgA4kyXNMSKqxNmDh2e83jxnkgK5PTDRdQID5bgGyOm6tFqNAB
mnBrPojmTjM0wVRanHzLHib6wM+4ocxptz1UThhWkTDqve0M+lOcWMwaxdxOLYjpwX7OrUzc1SYo
A2peVwEMGBlmKjirLwj0EQ1kndt8U2GGlCHP+iGm/2f3fpm0dQwdv29zIFZa9Nlluim2pqGRqTfV
Y/qV+ZRGqz8b4QIBB5gcX4bT+A1RH+s+zfyaDhNr3n1Qu+G0seKy/DLi9HugcyfByDeqvQ/yHLN3
h8w3YQizPBPCkMAkwnkwD9xraNGwilnwcK0n2F9jATp8Njr5MiKDRstv1aJbj12EKgNqbfJaDVTa
K5Ok8ONgxtS7sPaGr2g4zSfMtCjn01RHSiq6oX5w6bRnPkeUpUUGX2xeYXtlwiG8kP5XCgVK+Q2i
1XkfKuyAKyEsmmENzojQD7uAP08Hk8Ka8/b4EUrNeKPzAdSsoXMDgEznON+Dc+dY7bBGr3Kr19uV
1rXVS9NGdDIwHNMIaNKZU2Op8WazHPfmEeyVyHdwGXm2syS/kM3RKz/ErfaGKsWSIG0ZzK/MKojr
HSiYgt8H0MaXOKvtdzJBXGODAXzyVqHhmdqWbA8jPYL+05887PfmaZ5Lev88HwwCdS9mjA5ShxtD
7QJ1UIwqzg7Uo8u0K0ZOc4X4Zj6FIuGsiRWb9iPpHIstu9U5Q7Q8tj5Z0nbqA8tdYEwY4pNN2Tq0
I5C60gGZUUTvQ+TH9UEMaW3ekx2WpjtYNbG2zKeRpRcsBONDSI/0PmBxGlYYYqzhlik9tvXIKfN3
EDZTQh1dauaKoIAw2Qr6giYd+RY6NQ4QxM6Tx3jdagMkuD3oPogaha4ZEGfAse4m5Kv3XSUbKDXD
RFtvEuiGadrDnATzxDRwkwyOZm9isyQhgk69rXyjVcRMgFkZm43yBlUckAwYnA1sHSKCjirI4udK
+pbEENAXmzGyGnITZMufZ96cf67iudLWaLkIUpFML1weTTk9OE4/dkcXFHW3i0GMPeL6V5xZ0gKk
6UL5fxwL2AemU7t0lHRop4RrosqE+YpKeBrifOCKIvsYFEIJoCbBFy0KvXA1TByn0GMNyFqlN9W0
rWv5hihBx9KKtuytjrE+r1TLzINIB2ZVKX3ZfA9rOrgnq6lCd50YDaHSVppsBn2uAW5lac2jbhjI
bdMRAiH0Rhg3iCgcyDIDVIBVWcmAeTVyc/gSoC+htBVphPJsEk8CrP8HcoOMoIPMKWCUYUFU60CN
5V0BrTVYEYpCAIhuNFHKvCu3H9jJKObaxnDuogBj27p2Ayoq17UZA1SOKB9Hur029Y6tI65qssRZ
V2nrMQ+VogacRN73rijCut3YeSPtTaZm5zaLgv7VBOH/YAZllJ9rbXQA6qRgIBuDZiKETwu0CuVg
226Q+rLdm/OAqCkSvfuU9KFgOdBmHh0zmsq3nsFpRC+IvG8k6Ozeu7ATtb5xUuZGYEEdY/RlOkYv
bqCxYKAstVlg4oqfju8hHDADTehOlVGXuKI9RCfUiQj21hXZEn5iD+mD3UDhZoCboXqyCkh2PpxW
iMRMm0uKAcDqIFIHg+U+QwWhwz4mE3mrp1H+RGhsIXnSiyxm9ICn6ReK1p90sxwPcDQtzhqS3oTF
YebH40HQR0XuAYD2xdBYvu5mzU4v++QXjprfLTrfGWr+uMxizUV+aVC9/3gZggBYYaVcLH3VvvXo
s6Bc1jakXi7wwUZcarPLtxEOik0wBuO2prsFnag1f+HuXJyI//Q5fpIJm5UYUHUbsR8rcghHy1E7
vI28lqiH/EVzWNoSfvkiMrcQzW2+E6ve/es6/2Cb/f1bwKKL5RMulgsV5sdvwZ5pj1g5+37nefGm
lYy5QCSUv/iyl5/s53v8/io/Wb8UdIYYSllMWk/YHdGbTKg7u35bxih8/vmGjJ9krMsdLc5mfNcY
pcmZ/emOysAJongyYz8HNEHkDpMvgxVTpcYxhrfz3kXWrBNJU4j3wOhHf2gRdTlZmeu7FMbTTZUQ
EofDB+kA2Pp0r8+G9rXLwRRWZUrtq1GLkaXBMPgu7FiL/tOnn5JasMhTjOD05rj94w+S9H0AVd5L
fAOYLyq9GLVLHOu/8Pn+5R1bruIiSbaYlRBC9tMRvCnlEIGpJ8bYNHi9XJnTHmusXzj+/vKzcxUD
Xp5B9WI5REn8eC/hxGlP1m7ik5OMbAh6+DYe9GQ/BmI8/fPPvnzgH54wLrV4fvGWAjPTrcU+9514
meoZnXSMBqhGG/iZoK380ULRta0Ta4TjUmrHcKHj/vNF/+7+0EniyUagzfV/uj818wWHRDX7CWC6
LeBnhFBGAWFX04dfPBZ/dykbkzChcoaFFXwxJH53fwTDQEeiK+cPs2xvq6jM12Xv6m9mKvtfvKx/
fTYcXfIaUXMuwcbmT88Go/Z4qiDgI1OZy53XZN8UZJzNP391f/29eB7I4xU2BfjyjPx4P40kzcvs
4uUBdKanjjObP2tmdHa1AlkcNJYbVFXK/sUP9ne39v1Vf7q1wJ7woUVB7MNQnPd9FYOLa3rjFxbU
nywZuM4dnbB7jz4aRmQ2sh/vzQKjldb0GnzN7eK7PF3S5Z2xWOdmZZwAd9OGx3Yj9yZqj0///LX+
3Q3+7q+1sAUKunk/Xnqcm0rTxsWnjkAa/ZuRntOWI/D/x1U8nvfFzMDt/nyDSUedFVixTzZ8v5Ws
i1tEwvkvHvm/7tB8jx4rIbI714Ft9dMOXTpgCjm1JtBxqGT9GvyfQw3lQIDqMuBqK1nG8ozqdkEa
MuZhga7xsppTkhoAdKuq/sUnWh7KHxcZPpBnScwabJbY5X/8dnvMmXU9m3yguTZ3IbXrtbCIRCOg
xBZwNnvvF0/S37wlCzhUBwVC9DIQyx8vGCG30HpnSHzXaY1VCy299x3munv2QM7nSeWeeyBU+S9e
zr8uNvBKaR87XNVGX7I8Zd8tNq1mSaEDgfKxGzpbq0hwLsVdgZSHos3+xcP0e6H107dqsAIYxrJF
CFbSH69GCODkeCGOwNLBlMUpwkML2WgPtSUcn2kjLlIj1oluwyE43uhi9i48+aXmS86wO8Y2wZZe
VbD7/Rn/78Thu4nD4lHit/3fzU33JbamnDXo678zUP/4O38yc93fqCKW94FfXqeZzxP8Z/wUnBuk
spz8/jVr4CH7w9Zk/WYsm/XyVpNnBL6Vv/Snq0n/jfd8+RdZvZYEVQAk/5GryfnxWbZswQkYWxNv
EH59luXl/3/3LBMFUzV2rkokkdhT1ym19hOENxpNymb8Rfgp6QwNmd+fEqdxvtlVRMNz7L/a9bi1
S1f321LC7cbIuQajx8guqwNi/ADbYE7iTHBCvuCuuqpCbUdCjroxyI+U62TRotLBjq/NaAbYG9BA
rNw5Ih6QsuTaRYDO6WDFmKEmEy0XWVLEU2jxQS865wJp9sVzovg0hENO1yfX6cujePyUhego0fLb
1Q3qrPoNBF96icmue0A6RJ+L42CAVyUUVCOoS9eQsyZnXepDigIV5P8RpNt0HPOxfmPKkd6gkUxu
VeiEt3rLioCwZGTKkY95hEeybuKbPDDSE/Yt1qCOnskBxF7zEreJfdbawAWdj2wB+cUQfA4RUTzW
c6YkIveOkzvBGeMOkw2qa9iY+G30Gc5v632jdQjgFmPtIQsb/lwYF+TnBPF8m5rEzEoEUOTmTSlG
dCzF0zNWEZv/38c7tyHgJvNagfcpWtzcbr7HqICytEwBwNKapM5seoy9oZM6iDq7bFdoVfqe2xF5
UFas72ksvoFBbm6cvKgOOUq5MxUVUHKzsuWho+x/mwx8rH2JlcEzpn6dpD3pF+44fR5cK3q2xZAt
/94L2RRf88QObp000pD8aan24Gqi+dxHmJmCGDUl6xrmdM3A/JKUntJXZWeFp6pY3FFdRoSIF5t8
6GA7Y4aF3qx1OwUg9bgk34BkVSayGQJK0TAHpt+rwn2B89/5CF2coxMm0aOMUfXi4Z63DThmB9O/
5b7NwITWiKwEHLfW2rVFBFGUF3EzItW4J70ApKdpZiFHmbDgQEOKIfFZWTrsYJ7Hez2a493cRbel
lsdXK0AfROpf/JTGZrsDCpR/6OA5twtGFfxqlPQr5IPZOg+y/HNTyeLa22hFMg+4Z126IVIwcl2Q
vnuHoiI5SKbTq+eYyVqnZTysOJ0N6G/IKJ6xE9CuG9Ib2uUmXZfK3pd6ZL1VRtl/xNibECEU5m3c
kD8c9wQT8Y3x8haqT++6wCzGdVu42kkr6dUFcxvBMh3Vs4yq5t4SjVLrdiTVdVWM2nQzzDiHN6HW
tN+QBValcT+jWzJwyESBUd3T9evvBm1RM7s5GQrp1HrnsCG4bYh+7852iBKHao5ehrKnCdy25lOm
pvC2SO3SN6tQvgnRmE/ssTGw3bA9CM1zL5iR4UYXJcqdsBDZTmAYHwFKztJngJFB0gPHKBQuHLcz
1CtyoWpjejR6GtNwL4OD6g8RyfB1RBF3LXqn2g0NTZtKl+NJTExj6lBk5KqynuxL0xw3GAncTx2Y
24s0hm5Lr7i+RsPgPKI8pGMt4inCeF9VG8fwvgh41EsYTTQ+NlUVXdPIIl6nbotjk5a/95mm4WtJ
g+sFM0QB+KodL9pYZJ9KJjmr38HYyJAbv1ODeDabcnwEnjeFTEfj6akKSlSkQfJ5Kk06hqk56Vca
cgOmThncmHrQm6uRuOpuVYYi9OkaZw+1vaR5gpkdiGmYkwck+zphHp54KwBV3YlaOC8ZB797nivt
icYh3g5ltLQE3XDbpX30GEF8fFH4N6+ZC7JlU0AGOTgK6WIg0Ouas9t2qy4crS1RzA5TS9SBKwND
S2EuUZ3xy1RZRwtgzb6wjCWXyLMPTZrVLwTuLZxVO8QMJ2W/CmSi9rReQ6RqRdJdIlxgt23mTu/g
4ZhEesWhYV6PbyTpqeRoGh6QbeNqEMVYqENfzXccuTAuuSbdzMZRwYGwIvVkaKryO0xRp9rOo3GV
BW2LW1JjHEiK86JFzB/dstWRj+IVWxjb89mbAHlbnJ9uKnPWN8JW/RYbJimqRcLQiRYuW5lCTkan
GB6b620JZMJTUrke1XM6vGb1oO9hKohtMoXzOW699tJTYsFNz+Mtg2jCZkKkKR5hFlcGSsaO368m
eNipUL9kxQWES7hBhxocM8Kh92WsT2TzTmGySaA2XDq4qOcsUQ/8WZbXqjzZblbVhCC2/aZefpLU
CSHFR4nxBUl7dJydTnsPcaR8a2rsCfxCpXWaTY0hfI50RUY6LK8MCbJXZrf9YGffmODEQFhU+VhO
gXiZA9bXoE9up7A5WDqECmwyjnFX6WX6SQbJotu3xabRS+eQDUa3ByTs7fW2H9c2GIMTLJZ2TVwH
hkQdfruuV9Yd5OPqRm/tbFPVBkN11Iu72THPsJnpT5t9tK7M5lNADO4a9xWR6VpRXmjoMZzXtBY/
h4aFV1T6SWWgZzCZeDeBFicHSBkNzasq56mYwg8CaNKLC4dmhQKzPHitpbY4Leut4Hd+Tfl+vlRg
t2+QdIWP1eLVphQIDsBbr0h9sQDztQRa320AnIkdM1JegB7yR4wS3ZfOXPqEXyreRXa5qNABWKEO
nCUOJVV9sXKKpmVXMWcf0qrGfm6X23AyCFuJNLmddH1GVFhn4dZwzG7DoGw4UG3BiHDRkUO8yNZG
7cFGqUaLrJCscvZIVOOr7Pv6pOGHR/qp0+jqW6bRRQOEDAnzPjaa4CGOcXe0wlsikbXGDzj8bBnP
QROKnPgCTD49hRFeETes3yKhdKwu3bAphsq6MtWffLrfqASqbjpPIsv3SujRhvubjx6TvTXGofGo
AFLzrkvRX+euAGVTIgRFpzf3nEGCYngdSPW5xKznzKDn6RjqVnoA/tK99I0m7vQptG8HaBYf2kz8
aGBK8z7s7X4z1A7h5fYMpLfId9Lqwh3M2ehGpsNzFUz12kpH86wZaBEAs5jVAXmludWnnH47Ir4B
9rcX9Y+zHsvHTtUEXokork5lBBG/JalmCmLtOHXo3SNTk3eZY7T22dQTiVJV9QfmLO1ptN+tvC6O
FC4YSEaR4dSfjVyue0LjVrS0ixPmVkJ3KgMzC5TfemeHSk0rOI75tcpmNiUNazcjmMBVZ3JQtUPf
sGlqVEufmQVhTiEfPdmEmI9I9zZ14yBJBqtppqqBlkdbR+fKU86nMaYhkY1oNF07dz+sxjN34G3e
iSgdGBaW85UMHrrsQRxfsM98CLuTe4mckh3B7p7sOiQsRxmMf1uNFYDAAFAuKG8B7Mz9EY9h/sz8
fnwZqrwh9MpG4F43Yf+J+zA2bKv4LCzQ849xI5stksv6Uzeb5SnWUZAwAszTr2Mq5BXyC1xczXDg
+lsEBnlSFC+toQebaXDZsjKHGKSVIuoKq96wDRMLZXE62De9W5tL2Y8hLuoJhwxB5b/NBHpuFCUE
1tvBENU6sQJmDFFU688mKvGDPvdyWwUtdCrPzc590AQnm3jwiz2bwSevnbRrO07Rl0wzDIwo6eA7
AZPklQUN2o/yzjh7udsz8emChIhciq4jwkR5pAAhnknXtXZrgTm5uDNJIN1sFJ+LqCXxrgJUVQuz
ucsDhQ9oyJBYq5pky7EPS7GqZT+fU6Pq8Oq5wxPJS9F+HmL52c41BBDa1H5mbG+0qOJhUQFaEzvs
WBMO5rY9MPUb92bHO2Uh4Pw2BZrxKKV69YIMv0QhL97w2DO0exiILOcZTNBEqxNPznziP8SBwwN+
YzXbxiaU0vNTgfkDWYPufSaiT34Mg9ktAWZV+T4VitVsgT3oARoXFc7yLp0zxnx9qu0tBFcPRmKI
b9hfhks8ufa1ou4+2DVTWvo4KTtB+VJnhDHU7RbKE2HvXT17t52BHWFOmnwvNVvueDsK7HPevIoA
ox3RA3cfWcVLDTqreQmGPCRzMseIPLGLMD3zND/QphxfteVM/hhHpJwArWaRGVEqe0E3XRnxyR3Z
hRAzu1RtKy00Ds08TQ8THl1I3bx5d1o7NN9KTfUniQdp35MW9xJZcoPy+9mIEAelJJMuSu5IHJe9
tquap8kL7gK3wE9AQ4i08vugy2ffMvL7iXldPnlnY3IesjL2UZ7eZ7H2FbbDg4FbGvfoBcudDVtu
KlZ9KVXDFjvYW3xqGitlbX9FZdNxdWnd5tAGmQ1aWnWoxqw7EWOv/MqJrTUKaPo3pV2u9FQGj4CL
m5Psh/I26vP0WFl5uOvIdbuLx8Td4RT0UCU0GkNFV+6WVIYn6F4Tmt9uXY/DeAwD4V4CZcwHFDhn
wk3Hbo2suLmYjrKOgfCGE/r0DWz76hBPVkkpqIffQqOweCOhTVs46p4Z/GcroAjrCkZa5U5s02z2
NtvFhbo3uUY5+d3RcBaqsy5tnLYM+OtmMYE5jfVI2eIKHwza/SBS9MyhwD81h+F9TmDHemo6jocq
kObJsTzjqud2vYvceRTwvSbMN9UUC0Qzg6x83oDx2UFW0eMnTJM3voLwBei3uJMiTaUf1THGa/Bu
BF4V8bzT4LMx7Z/DB4I2HbJzFUg6sZR4SPDwYDWi30K5zK9ZZHyDD0VmnV2Y0dWLLftTkYGIJTum
OQFB0rdx5FRXRC6NQ3DXbKIvyghZldbkPc91BMTAKwbCxVRRX9SMDr6RonyG89Ta68RMtW9FPeQc
09lxt/Ug5G6AA3hnNdP8nA+SMsteQjqoesxT2Nfa2alDw+/Q6u9jfOy4iWlAr7pYi/yocZAWA1xb
Vxz595C6VMxJPcHfGWj6OZ6S+YpxXzuLNEg3oPj0HUzwKUdFUtFmKMIJUz97THp2GtvcBP08bOxW
9mJtxpp7dFLdOScBkh5NquIcDVoxkb1DDM6E3/kxd3BJ9VGY2OuZkeq18XLehWAOwt2oUPHweGjO
hnbCcCskWS7AFGICAlPYt7QAuMYAN42VpQdOrwcI8gec9vBtVQn5r8QqlzQzz/9gu6DhIXf5aUio
ca6ycd+B8kbWypx969EnWAV1D9g8TLraN/JwIm8Ar9rXduBVV7WR3UUgCPnkFrv/qMpzIhdlAO6B
R6OOiVkj8OHDJgjqlFUI5qu+nJ6prFzE7V1walAAHPqxxDroES02dWazizCzAiYpuxvCUKOPAW9a
hNnXyNFthzXtgLJxckyLnOXbXGYIP9Hl0mhS9b4NWvcBpnKzQig6PMR6lu8ibPAP6DO9TW66LdaC
Ns1PnPCLQz1p3q5EKEMudhQUvowY3HNAaA55jA1GzClLXcPJCtIb51pr3zFFeSxg1/tGYJCKKipx
Z2qO+DY4yjiqZIHjoH+iP4E5eA8mzbrL0b1uZJtXN4gdjAOCz/xbELXetQoGFhwgR68aCcLEnxQW
dV6H/35loZ37RnYAyeVdDmJk0mYtBkMfaLwnRndH6rG4NbQR4zmoXHWeEYvcFWYz3to2oYqHHED7
m5aZ4lC0My9XxZnqkNepcw8N0b4P63F8KHBV7a3E0m94IcAtQj87e/D7UcnXCz+lI9Zk0PuXEEw1
FZyYzzim2y+CWKV3BgvTqYRTs00GkgY0Itf3xAnoByE4ZLtDX4KwzbM71VU5DqkuPxJ7K7YkXLes
iYQkOGQvQwAiZSA3pTygQsr32ZSF9yNDKvSw+CH2gzF2N5lLQbnChFp/Naqh3jaKCcLK7M1oDwFv
1uHv1HRagKfN3tomNXKLFaaCNmgV75pd5A8ia9QjwILmPljkkkYs9b3TTsmNNZryhkjA/sFyzOF1
aoRxJYc6OpiIF68wkOSJeVRFp6gEBmEN0nslmsOvdTGt7U7P8B6H7qED+3Lj6nm3Rykojlmcmnxj
ZQ+rSSDhQpR120qNEBsCfNOVQg7urtoBWU2pUtCyGnIfBDd8kLEEvI/jb171ntA+W7MRnrViriXp
lsUTA1vsGvBwV3qg9C9NF/b3BSmfeyuu9J2VYpLD9JPgkpztepGOI0Q0NLqTJGTjc5apeUev0/FJ
nS53IBcVSQ24jMkr7NqnONC8B3uo7XvbGoJHDqZiO41l/GZOjrMmyRCqjxHXD3NYaisq1WET4e4k
h0bvL7hIvyV0mx5qZovBSm+06IbhL+PRPtJfVesY7H+5tc6LtN2MQAM2oUGAhN2G2IYbkzyJAB0L
dBfH2SbmEm8eByo/yYTDH8CW5JVU8mIlWdIPXpUK5mk4mL2RHCiCxh6mNhTrVrYR/8qIZyuTXX4i
arq7C8jGvOngu2zypT/YldK4bexQf3ZlQ0zVILNXnIVPZDFmxn5sWveWTmEsEQTbE3gT4RLnE6oY
oodFww+fFPhfQEa0uqiJqI/CqpewKwphFGeK5nEPWcmk3tSVs5dZOmU4nKvutTEFtC+kgVbPuoI1
cFvVurwLqghmuT1aur2jWqVKZvZAK1DkxpvjhoG9VTgKdZi0HfZ9s1T7xOtwz/Job4a8Le3XLg30
ZCNJo+eBCaCY+XDKF60mSkVsYlEi3xKdnhwjkPjETjs+uiQlhT6obEimSqjo6ug0zQq7518Iw2Y0
btzWxMenhX3Z7xtoLZIDgSJxSlUpSWz41T9mHE8tAbGyvlAyYP00FQRJylq6fWpJhy1cNgCC/rrx
A5q0iy/I5nLu0NYPMuLYTU8zmt09cECy0hsV5+HaxiW9RtIIqjXMYhJJ5hmdqYQlivPSWmCqcU+I
0SJL5J0avoYW3bultGC9h6Ll0aQeimMf2BzgU93GXAo4CR0Z6ck3v7cye4oAH1ueS8tW9/ZeapCm
CRwTkGjPjZluHb3wKnGLcEmPLfPojZN38T0lCP0Tox18iTkBHG+HhCZygiPrbnffEPOz0ayRICS3
ujgOvLLS0rLHopPJTdjJ28wdrwgWoMOl+Ao5e9LdEKWl9mCfqM2KKD0nrQzPjTCLkx1o7/kCaF3B
MBhZ6kdWytC2EDo2IvxQAOsBW9na1Wr01o9tG+fuuSDnzSVTeEWRTABEG8Q7zQCB3JmesydLhjwP
t7deAM6N+NQCJ9/mdRZsnYUaZaVLCKsbPHSSAzq28GZlpR3TiMCd9y7WDOCnDmg3Qj/Ped2TW6hm
0hcGL7wV5FeRBpWnnGcMxI/Kgz8bBsOxSvoOrQCQY9+i6Ds62ZR8IsTdOysKtU+6pcZXhEnxM3aw
9lCQF/NS0u4KNt20gG+7BJruerQRATPRioyBaoreGpSr8hLyzN2UPNzXwPbyG5af9OJ17PsEf1tx
tIXHFjxoUTbe4d5odnkiYW4WAn8JbwsvDnzSLwqOIAwGWWEcmOnzU+jZt3NFtjGwIq/kzNMoa/yv
E6z9OYZkmbGiLfjf57J38afuf/7vz2NZ/sqfJjDxm3QEw3TDleYyf0XJ8MdY1rTxhzEIRbBE7COq
P8Qbf8xlNeM3xzQlTlXsYRbKFdQj/57LEmiCOtBibksOBT1h6z+Zy9pLKOoPUgrmu4vAE6GMRG0E
F/7HsWxDVo3HgcVkiYpQt9HycC9zk+OCrQyGRCHOYjzno2U+5V6M+QttFWWylTr0CrUpsJ9aCcwH
+rbmJGvDrbVsq6UdszikpTDtl8zMwBl566DfF+STtVYAKIU0xq9agWBtH4+65AyEwVRb4wdurvRM
l2Z+gXJsJSsCvQgED4SzGlQyfytE6n7t9G5+VBaeJqgK+ZSvsHBE95UhKOhRx/JmKfbfcu+MwyBw
DrswZrrJcq3NhAb8WpCY+qFbSeystao0L/RQdLp/dPKwtuGmbigRE/Mz+CLvS+s4FbYZtyxIeG80
77EqmnZ+ZGSudEznoeHuOxqW8JxxYL2i28W2ZrUFLaCod2AAYWHOrE1Oe3U6Ia4OIpIvq+BtFguh
rqURX/utFdlfNUbQ70QQtcFm1N2KsIkuDImH+3/snVly5EiWZbfSG4ALFDN+DTAzGknjPP9A6KQ7
5lmhCmBdvYPeWB9EdWRHRnWnSP6nSEl+VDiddCOGp/fdey6FFDLmTTS8Lrx0k70N254SD1V3TpS1
0n220aLuINmA/tQuglVs4z7Goc+I+bA1IkFPIMADOo5zrhXNzVr+4tlcPLp0OXlRwJZlYgODyR1K
aKkgu4UsVAeQ5rg8gsIUEXb0FBwL1ymFzMbWUd7Nyr213V6x/NOJ/Iank3OIsbMSLW5l2ZTlDr3h
kyC3tXOX1KIdCZGCE1jv2rcF+R083B2HjMiiYgMhbyat3JYOr1fJ4SSJ80Y51aEDhfM22r3qqAft
zexictt+ODrwjpAACXDzdght98ELFqJANiuqiRSxXd8Mqs5TRAV6FY9BgohBt4WfXqRpFtxbTld9
IVjY39o0UW1nkSUfoQLwA3sznz4LI/DMiAMaYSlDJJDF2jldoqBQLnh7s0dbaMeSXeSAEuNVdNsE
2QL+pU57dew9rzt6TEH3nVrL256R7Xlp1+zZ64AJxMqyyi+qcHlldoNDC0Q1vs26gA46TZ0vDsDH
BLWEMAwPSZlrpDkBFxRVpbq2CHJwWZZWcDuSjRwfeLX61gXXQYNDXm9LLPaGJoQHi18RZ/wQkFFt
LvjnzZqX0z6rQX8y6VitPNYOR4idwbqLFDolX7dNQKnhuandBWYJscQhChYL6shC56lxVeHNvVD5
0vjnwAyvW3Dfl5KwE9eUCoxHbPgZpY9kO4hO++n4CUxR3uY2h4AtvFTft6JhoKFG3b51HDlrGgGp
piPmY+nyQtlcqLGB0FhFToUYQV5+BpJIMgwQRFUnYmFUbHSc5pkcjyVCC/e4PWcicmTwrpcyiKER
6HdzwFh/TmhZUmisQ3k/D8KhToMbhedD7Xa3PdkFJCQc/V1ER6P50rgjVfVe3Sp1NaSDYnRqHfvT
YxlSkEMIN5q9xxSWY9J9CjRw/qhNsvRumUVZxv5U8SsxhWbcpf1hDWJ/xgTnUhDQ4LsI+pAGzbB/
tQwBNJ6H6FQcmiWpSLr1LmUgmN0xaLim7n8HK7iOHW2JkjqWOXUgbPlj8uoGmXLJ1qLNsAkyoeBP
gz9O+wQ6CunSXrjmPYTEDYZDN05LEH5xzyaxxnUP5Yk/TpfD9GKUiwF1XJYpedDcczmeNfUZshNJ
S4KP9fMW5iCiMJYQFz1DF6e0I0+3W5TfPLMeU9betqDnFJWyP6qhqikPzQFmZeUgwHhAKex3Q5ct
1xnWHPJvYy/eWxynbG9ptHpx0Im5dUn7m1Fm2Sx0C8w57xyIEUg6MTyZqVE8giHI4Wloi6vKbZNp
jBqD844MKXCPVjOwOaZCIbxPM8NCQwfZcbZppezeKCPOzi0tyIyBZtMXR7j5KDyqyMMPr+CFsF/D
ATcDDRcTlJzMHi9k0cFSdVs9P7qKmyYqB+KFuyz3yfxaYjEfIHz0JZ0I7jg8Ttp0jq7Fr3nH1cCt
QQyzh0qok/6b8CgNmA6QSsGA196lgeGU+xyEj4wtF+JcPC5EcncrM/cZAS+ZTtYE8zXmJ5dvEksN
4zCGy49FDjjdx6IRT9RmVHfUyKLDmJwfrZ1YB//WFPMlR+aFf8i6bOR2XQ9p7Co2AWxosxEMCEbB
t4mtzqsWGF1R1ivO43njhzTosc3HIu/nw94Rw3SpQNOz3c+2x7aTOuAO1mmBbuxRNRzsabwrwDij
xm35Zh4fnAVb953rP6wuC6S2+6nYOiikkMW2dE8WHlLgiC+oecFb6/ZWMxxFT7FJpIjJcS+zRGdb
Bse1PIYKVwbcupqyy3nmBuoy2/0VVu5o7TtvZl1uNj47y4qN2KcxTeq9DBuKP4rC4MMCIlRVrB6r
tjoCkcnObO5x9PSO77zabW3SpMo5H77lktkdw0jSl9RmLijibWLoL2pwTS/yU9cmazhpVIuO6x3R
ZNBCxGlSq3VP8aAtaX9Vk7WvQuYM6Eq8OENPGpyyeqN74dfoYSgiLv1aGIMM4mEoIViyufIIc1FV
UfvZE56g9oNHf8+rwcmnL/ityuehUo0wInIg3L1l44pNV4pbI9CH9hKXk9VfgQQu7J2lQPFirxrz
gXB7Ej4J7bvzTpAJwr/k0CQHdm5cbxBjW7kbJ6P/4B2ejpHjiuCeDKbukaC2QWhK8bLF1K5j8G5y
lb+SueRZs3QNWwSaxcgbI5nwbluyeUGCk4LMIg9zNpX2XBnvFPaQh281DTLUVjZjH7c6pXEzRIJc
YvjMbRgrty7GmL0Bmp07dl4Csi0jcKU9PsuIIGFxR9pyOKQeT/hYQQWeD9wvQLL4yYuefCdumz0e
cOXGeMLF15hsIKWAjxUbyYR1AKVeylfAleObykCaVo2HC5c9tvk0ikGgEOWe6OLe66cbMOWsTvAi
uyHvVSmvUDgnKMtuSuw8mLBJCIPkKyK8+UC8d1s8GmlLu43oWSrOzsgj0mLnco8mY8MJDswhuPLI
UcONZXXcHRjPmKcCq2x/uqvPYIrQwq6Rn6ljN4XMhYxQCHWPWK+NqGOuTVkYrh7736Gr4gXewsD8
oqGYTqkU+ANnbHLC0tmCE3K1zhiiNgRXrjo3IivdzxhHGu9GT2VzXc488Hm9dMVlyXfceFdjGeJv
FNUHtn1nYrJaegpLDZHFrK+xaHSIPyGlIan5czF8zOHTMqQ4eNKw3vVy6B4I8AkI0JTOO2j6onTx
TAC9xA1ciEM251vQVwWpfxWwJr42K+pGorFvraM5EZ3ZWaVPxlJZ7lJGsg3WHNDsdrnk3lp+wVGc
P2ullHO0hTkZEUVCOtgbvgPNEv99+d3UBdXA3LAe3Npx6s9SMC2hlRQFc6PK3N/w1AL64Iem8/dg
+HmOZ+uslgiApHOcpxwSJvl7f9i5YoQxbUwmwzEUq/5UYmaG3ohWcWKDp4c9WAgeUZnVB79ULifz
YLsNTaRytsx3EyCSjLBXBUC8Apl9ZIGEtOgy7lKOzbl8qz2S8PxwvKW0g+SoZfzEqzOD3qrHn7SL
i98jDLVs50GqGDhLmGmyDzsy8ixlE0muPYHvAidDQc7QOux+mSrNQTdy6XD/q54tQBhMU8+5p5l+
UsXOQWgyTOicLVaZn+5gc/g3ncJ6xkCErgBxw6dG2xy4/jKntvlJJiftLwWX3hBlMA025P9mPWDm
C/e0JAU3XqUZUHiIzFwJFqQ2YG8ZzAyTR85wtFLpe+DxAnCxtKDYvBHz3rPvJzpe+WUqaRzcZGqO
UO/NI6Mm0Mz/uL3/ripYPn0k/0pV2MpNjwBmKDj9bv/HTTvIX3+VGP7P1//ZaGH/CDbrduA7VBe6
2Kz/ITHYwQ83wPi9tVb88V9w9P8pMfBVrkvdxR+pKSgzPj/RnxqD9wPfJ3Sa0OMYQYjPs/8djeHv
uUryN8GWwtkyJAga5t+yE1ChoACM3geYBHDZxr2XA26Cegu8jCAZwyMDxLY2/csndvdfsYW/5ik3
3eKvYYY/viufs4lKgpLibj/VX+zmxuT2Ro31hgx2mAXXtdpbLZ5xJu91ffvX38ry/h51BBjn4KTH
Lk/BJXb5v4koljIZ94iO7lJkP1KrJhADXq+iMPYKa84VIr97NGGS9HtzyiTGldFd8yjDUpzugCxn
4S0mL57enkQIlKVlPOti5HzKipuzWjECou8gpsLHaVzYHfjGKh2Nsyw5wBjLSM0TirF/tOoJuqUP
BlruOXKjYU7rkrxKn6UBc25OK0glJ5tJQtfvkMvVdAoa03uzW8vKopbFWXYRsOT53bZpyj56GHTw
Mmf99hzo/ABbup+P956dDg2E1hxhG7eveHJaU2ArX/ttnSRSSucdM2PNrMqwWqM6WBvQ/ILNcwxh
y3lvkhE9XxAr2c95wVLZqQMvpgy7vjHwEDlMbmoj0pcpY5GX5DMr01pQjOAYgc9BKWWJe0WTnS92
ps3TNZoMZ3Ev8X+5FMzNPrPDGDAAhszPePLZXO/awr4xocbtVlGvD9jI3kD9cnLxx2JgD+Y29hjb
XlnTgWoYHoiVodQBMv6QOCCDZGNSBAoVLsZyvEAmxhqG3YXd8xDXAeSRQ2fOA/FNEIEmdmplM3EK
MckHIPXG0VRGa9w6WeV/z7ku0+3VKqfD1ITkMIciqFKWpZNOTnbvI+nihW3fWviev/rR207V0G69
vTVBbeHXX0PGG1RD59IY1OochuPQxtVkhCfZse2Mw83qcrDYu5e3cJro4eWcCz8DFx3sjyxrCoaa
fi3aI5Skro85jTbFpUGMNqWJzMllz2Se5c19rzSKihAq+9JN6CXIKGbHEtL0yoBeurrgI1zC8gIi
4dbDxSX23iuHv9HKvZKl8iI3XKlELJxl4d+06VI8gU8GuZhz6L8Mu2DlM1eBqaNM5MXvesGDyVy1
NN4lW0BIID6bZjR/P7FPDuFVKjEEjs4jXTjyKcNb5R585vSrsG5woPOp2QtAS8ugWwaUbUzFSVcd
6aeQBqkQ3C690N1nMdSANqzKWxHnMt/4VPYiH2bUtpcWk9dX6NbTNQwo6ksAAfdgWOTYtXR3NP7P
yZ1m8LNeiuiSNfwDQU3qDBPgYLntvknQnWIk/tVm6bOSrCiAWHAVSmm5x3nkBM8ScdD3qyzlQ5Xm
nONKBophZ83lS6/c7NVwpfHFwsWQcdDr+UvlM53vXW3dVaWPeblrnAkSkUn3xM7vt9/DUOnlsgCA
s/0siqryVKZgG4ZsCeHPDMNMYD3zHftUh7XClWw4VLX5oZrfWhH6d1NRFvKwGsK6w/aCChrk0+ge
EjslTGd5k/w1DaO6WzmYWwdpTOEvwIx4JQzXKR/dVQYzJqWyfMaPN8idbk0DP01ddgcb5K3H7BPy
8SArI/9WVTY+51ajC26NgnPYXHG/RjZHER+AixG6gFTs5TeH4uRtlbk8u9LlH+Sva7qJk659Z1at
fm2KuX5d0f/QlGZ44lEPORnxyFoCOzaJh2dH2c3+T4891EZzdPRVnzh1HdMm2CX7kXLhgaZFDhuc
okd0g8xg2LmaAwe3Yu775cN/Bpr/10BDnOv/vyb554Hmcar+Ps7w1X9uTMIflKGzxwvMLbRL9PEf
44zr//CcINzqdYFF/Ncy5c9xxvJ/YP/m64iceyHvffYcf44ztv3DZ01B/oB1Dq9hsnH/RpSNb/W3
0cJz+EtsRiTbMi3x36q5+Y+UKiw01kjbu8MU293aGOlbjPWrXWEaUtU6It57EMhIt3lQN6uQU+JA
1SQni5oHaCRFvgyPVkh3985T9gzwqAUpTUJkMIa7ldVoifV8Cl0v21P5sWSfOSza0DmBP++Ml2A0
yZtErnJ1juQH97ECjwDsxdmJalAF97ihRmM7XBkJhYxWn01Yv323ST40qh902mmWA6i3BFwRbagj
3doNd0/kUMrN/zYNcq8bcF5wdLtiVm1S7pGksvRhLvpExeNAypbmEjlcBzhMMUnZEH2r2ta/V9a9
xrbRyV/LtqXVaMVFghUMrSCIGFbNy8G0JaC0kbTbAh0BDasIvS/TYNI41LjsuTWrPHzEJOS9JO0w
vGA2aR+XOm3xjfmViTBLYygPew/pEKnx1uctduZTh99amEoAMB3K5EALT/NRlEP7nCyjB5ON9+NP
mzKJLYAxZL+llAMFSGulvF2jRrbKWc5pn2d7glcRQXu+WpMq/8xtoH47vFDJd0+X2f1q2ryQiZTQ
9SXntIbDPefdXZAOFmVjqJiKdIiTXCPOhggDOa4w4Adlxr6im1POowXeWbZyZXZl5B1SR1lY9o2T
hOplUD7PVFJxlgUL2hOPhWxlcHBn03rtRBk+t3ObwQSvPIV1SnnXJuoWB2KCfleLt0gHo7vjEmIY
5PDozZXdRK1jFLc5r7Rrk7cPeZqEd6rZs1GCl3qdlPQRpJlXvbqtI895QbMrkT9FND6rXKLdhpzS
Cpc3Cb9IFFV1XRIvJK1ibY100quR0PPMNr7SoQ4eWkJJDGtTZt41+UIoGyU13fMqk+rCIEnyXQaD
oAN0YswpWOtpgLBcexHB82GDC9fueUkr79K1YDNGi+o15abZ+A5R2cUtjKvkrUA1KHY9f8PmuJ5L
onam29EvZVNcN7SLg9/HX259p16ux7CwBnwHZf1IdIZ1HJSc3Md14iM7mbVwSbrkLUEjJhbqkbLZ
xphB2vFjQtd+ZR/GChJNonyCQuc9ts6MjcAvPVJSHanJnakZVyMTSg68qoDjP70V9XjAKEN7GllK
ZFiB3+DBU436aY2SabYYhX+7kn14T0wWrjtFg89Thbn6Xg8K1HmpK+vGLXwmoTVpWLdqVpZdBNsy
/Ukd3PjlpJZzV3is/XeEVzInlr3ZVrux1ygOFuLbhWVYy3MddAnamKqpMZon2MaFQWuPgVT5ClVl
rqImmZfPsU4Y97RtOl8qmDrqkegnoFo56claMZjRNUegjeGOb/he91b6FgaJXvfSX8XNtLrtHcsG
FDQ8nxBzbDrfXIwZ/QI6jX/NpeGAwNxJ36y+sC5wGBmziQ7qYfZyfLRUf2lOSrn+6WlMt9hBehp1
W4d0ZQxhmJ2e6evuesukfhhpHm4GC8mDyyjlvJdpN7/QSGY9uaJM6MEiXXxTs48DpNc3+YZgKxDO
hpIPh51zyP3b8UcebM8E8Uc8IbsDZk4MIKyoiwLYOdTJLtyABfwchv97roZ2JkzlhwQmRKdVlDky
p3MMjRjR2g9Y9HWbjGOTQgJ/lgsbnybURjLBdsHaIR0k6eGCghqQphV6ntMVxRt+o/wpTMrwDj4n
+rpOkpXFgtJESwOP3cZuhtPZIod5lF2WYfduWhmhNhKuTHWLVSY/sQF1y2EM+4J7nV7jcJdNcrl0
Vq+uI8ukB5JHYF/le3JPpCgq33DsvagD/5YdBv1WnDLX09hSxxDRzWwGMVlo63pUK/y3cthiloOX
X5HJ21Iiw+ZFEgj6vzWkn+u8r6VF/NX0/Zj6FXa3nHlnFbmy5xmh1sV4w36tb7p5qUQc5Kt4svEF
JlFPbNHaUZrQUIZFE4aKUsrLOegm66Z0lllC6EQIhGlzO/rm9vqc5GoS7GMmgqUisKZPp2AZHK26
W4aInCy/Lyy4yxKNQObv2FmwWeokNqN6Xg32wWjP+JrHp7psB+4ou98pfDk8GUWdE/p0fLnGKuw0
5zjio599QRYhahSGtgPmGye9qMQY3lM6iS0sDGdpbQ76/IWwyEQESi7LuHc8Nq8nq3BCzIPSDm9l
AwINSjjZ472dhU1x4ojctvdruRDgVAul7WFAU4HbJ9h+leABQ7i4H2Bg6pHFSLBifohmc5o4lpBY
2cMHFQWJYsbfnTvzOotoOIELiC2SpTycPryzPRLzxzriDL/lXYR1bmKeV3g7pTPt5mDhKaTD3sov
KzSa+qxVHtzR0VX1HL5WfGuYQAu6DNcGO9u0mpSNpr1df4uSt9BhydZkjtl4ZtYhzf44ZvDxDsjy
C51F/jQ6+qmoVp9tc9UZYudrK3nIex+JscebaUSrJBxLf+NQ/6qauVMR9T9b3GCRbtyvS32mcUO+
JZKizYidpXfuXcmi1V45F+C76Dj15XT/PKgJbt3OoHfsRiSCiCJreY5YgiV5FVfA57/bpFueMRoU
t52Lc4GmaMJZyJ+T/8k10P0OyK1vwFThEPmmUZof0GUFJJknPkasEjJSvSIGxgMouBWd3Ytj4gTr
R2po88zkqcyrAKjlt3YFHILV2NCwfVWkJ9Jm7Euh+DS3C5eeiJaBavetZK3jl0lAiGlsLsz7bKmJ
P7R4IzA2wvx5YthDq+gnj4cnrn1Eas63z71Vypw6qGl6tFJ7zqPGXvSNmP6o9hoydS9tRUcEOLbp
egScUxILE9UNvmMOlJU5tnQH9XNS0FVhZK9B3pNf6MfJT+81CMlvBmr9aDWj6qKyVTiy6dcM7tmC
p3w4JAZuqZTgpKj4/F83g/etXrpt7WlWZr8zjJZzdLUkX2XXrSuWsxlOuTMHvPvAPVXvYcb7Gwtp
tvj7xKpYHdTQHKo9077zVaVGQDzZ6ogDO40kNGuG/TuqmkfLT9fwlhD9IAAMlAEquad5NhQURvNb
htr+1LP7ryk6yUO2m7M9TDHli+PvcPFWFROq7fJIq4UP200RLXZ0wlYPDkkz6iJF6f10QU3f495p
7rAyBHeJOcIka5NU3Flc5IS9JWlDaNEdwtH2lF8OVkFecF+QW/n0Kxzze+ofa+NgJAtLLyzKwVVd
O2zPD3pJ59fQpvzzMFt2UsYZvq0eVl5vnNnV0w1Ou1ACuhk5xCKRkEK4ttu5E7ejG/rf5epjhHdG
wZ+uAbReDJY3njT7UrjNrbbf1rKkazL0NRTCwQBxy9RUOMdldTMrqusgHQ8uNzEp6r7Ud8viOPoA
aXedIt7CxgtHa4Z8MNZmuVdeAf5Q6k68V83qIAUxFxRfYVpAxZhoWyMMJmjxPnY9Et6rDwAgjL28
pEaK34JsikdtOzSTqzQVmDVWMKnPG5bXiQdMx4KROyW/AZMVu3MVuv+xHP43y+EGqwq3Q++/OE23
zff/+p9N/k84mH983Z9AmPCHj3KP8A6wCUqnzSn2TyCM9wMDIaZDuGKCtLzDf/rzHO3/QKSH1oe5
EHCfiaL9f8/RwuZojkcD8pJwfKxw4t85Rwv/74RA8DI4GT0v8AKL/2PI/2eNPpDMeqttlQyx+pvc
THtaUznsef9TNKP8mdKzlQ6fC2/trpzKsve1EgGrXOTMhnqp9xJg4jUiNsJy5TOHrHQJntImcy/N
gRI0aLTfWAqmTdQ9hdVcH8twua30nF1lXVEfl2T6dNf0ZkMZS/+lG1Haa3Xncfe1dXEEAkNKabnu
9bIfZ/17tEPqz4S/Awf+Oi7FtdtlX7N/MQXGPlvtO6ftLibp3tvVtB8yipAnJsX1RmjrLQ/yvduX
W6Pp5Rp0X3KxL5NkOmdU/WEg2rfdeGfNM/f35Bes5E08fgS9wSpd4sGKB+cnu0TinSJ2IbRQqqJ3
shuPxdrs6XaO8iI55Ra+Jgnv55NluWL5QFQHhMZx6r+sdH0peNeQebXeDMsVNGisr6tZV4d86AnL
qqNqaTFSqYoD5Qwnf2nKo4LnbI7+9ZzRzjdlj3NvM7V6+Bsq69E3kMTpbOSMUUQ2NzspqFOuz+Rg
sJGovWHfuM4Esco9DVYdT10Xd97zUrMdXnJlXGPKiXunPcrpovVF1JQNQfTk3QphL/P2Y7bGJDep
ZwqHx6hIBnpsbEmSPQ0jcgGKQD10gBv6gYnMej06/hRShNZwCZQvkL7fKWRFGVzFfYj//wNrBqun
acFu514vPi89gGoF6/tMf+Xa/cwszrJ96n4Kk8ac2Z2tHaAf79jPlruTEnBhICt9gEjUPCxt/uCl
B9c7FY3e3CQt+UiST1D8veG6I7fwECrbfqISwbqzhnl5TUcb1P7SMt0aC7GzdD5UPtE77Bhix2WZ
vHciuaLYxjmprWLNBVcCi/TN7gN9Mzhjfgoyv7w0G2rxxqp/YhseBYo/DZxmjIFDlAfOwSRX7NvB
nS8GhGIygdeWnskeJtQwhG1S3ZQSkpAoitPWILd3OvGxyuY3+BKCAdCod9ZSPrtGf9MmOb7AACHi
QDarfQqsOYIS+aJ9hi427PUBGUdFJbGVCpvAwTI655wuPm/wegei+ozuw0LG5HRM+4HQBO6V9iMS
Eju8tEewrbGYgotRkwHK4snWZFDqUd55Zfmr1dVrSzck46WxxC5NyEsBPKKjMNdQB9/+wpXDzhD8
hTmebasdj4NOuQ61c4Eb4tEFsTLWcnhoCI+m8teq1fvAQoDyw/zUjf2RrZDajZwYIwQQo/1s5+TF
pP7se/VS7yZzsNu0+LnOKQstjp/aBrmwVsV0wUu5bZ84p3GGmb9dFkqJNbKreDO7+pEyAn6oqJqs
DEEseeULGP78ln7vXu6EvzBTgn6OCmI0JReAcpMnACWIKmhYa3eRdOHZw9fF5cEbu2v2ljqtcI41
l8uu2YYj6fxcg/JRM7azEcSwO4RvXn1E+2Ftf9+bgT6urUWpgWmRPZF0DYeTf14MxKZCUpzhZnV3
8EiCXsBWqh+oh/vgQUrWi9Nu8lGm0yEr6SevxClJvuSkolDIkTxYgdmp2jOQH5w5PawjTpR+vcSr
emHDR2DXVcaNTE+aniv9VgwHqQi5mlV3PdIayXwdfhOliclPJJW+ljnRTQzHRKahKLg/a6O5wR5y
nIbqmBP6rsfkaBbTwcimo+7Ny1H0x7Cd4xnAe57eVorzbpXe5+x6mVz1Je0pJ8L362Or+nMzf/Z+
eV0v6kaE7dtcWfeg5i/9nPRQUV41aFZRUrAAyzma7nwUsszKH3DebPsDY7ygWsiPTZsYVqYr0nwe
CyZWWY3A7+X3t0HXPNZFeGmSRmJtGQEsAJTR37UjgRPbmvZl5V8UfvaSgB3noFeQWcEhN2TeCev3
s5UGj2w6ozL0unPY12XUYH6NUvTNyIWPwpKDK7aGL3iR+dW9rL27oTaP/Sif07wsbu3Kuc6nGmbI
a0BJgDDGz3TWx95dUWEsivrEJStVUNbu/EThk0JSHh9M7CKgvtTPaWQtlYa/Z7gGdbneVE7xAOSo
j5KlaeKQijQ6Qy/F9hNUKBegurChDtaxqNA0+GKgStkN1YfQ//zRjGZY6l5GO5IZ0PmS5bFouieE
aNxmAJrqI3UiV25qc8Gpn+vSyzMq2l3GiS/2uSEOVuO8NnlJj0P7DAu53QdOgFneBOlR3rsyP9rT
a85TNJqw/ZzsYWCgnU4DocoEr4qaf4W6yHc1Bwki+NeyDngG4NvBzHMJ9OHSy7gb8bhcBaa4JfFN
0UdWgAzXZB7ZpHd0r08jKCRn3VQ181czricwJO4ZOpl7IRb3KcMRPZXubWgY085vi1h4LRtzU18C
irmUYUjXYVZHndVdyT55WYsMXoh/asHP9Kt/SBqXpal/sYROuOfMOV5lJk9no8vn60C40Mql82Yn
nXsfDJJQADEqJ6y5T9cDrZv7Kof1PmQPxap70CpYoVOLNCV8RdOcf1rp+EL1092SlB8lV7OtfkGL
jsABgIiclrM1bq66vLtBMZA76kgwcQ8YMRe8Ixf8w2qs1tClxzz7NVr6vfLX4QZTgn/EpkrJldgF
+NJPpNLDlymwTnjVnuAg5QefhP6ZglA/UtQn8DxD09trObx0ocaFZKOf29bZA0amJQkIayrso9P0
PpDV9NS1sEyGbnrtoZhyxWzeqKz2w4eiTc5wsujU7PgQZ059By53c48GnnNO/uJuWbEFVDduLW8w
A3onSseuprqqYptakBPu2vCVld3niOeqocGDMkBU2cp+rKfybHph+2nT03d2DdJXVQ0qwjZjdg8q
SvDI8ihIDx7W611mTybG2qC+1n4Ayb8VvyeSXnVlNvtgGEZyLvaVsZaPJudue0nmW6vpnyQU2Yu5
otQMUIKyMJXT3jA9YYw/Dzrxh+aQSjXdcK6kfrgIwI05AnRZOQR7RMkm1sJABCKQ40fDIuzLfH5O
/SW5xaD5mSNfxrlIdGy6UtMrTIVx6lIj6Xi2jRc+gWuIZHEwiozNN52E/JVDQN57aag15XuVrCEO
acpXgN7ePpex25c2HTPlIGcMwYZ+KnHIPJqD0ofSmoGP9Sq8DlQ4vDkLX/bHH24D6GKpNzeXGEKD
I8W24TXpus3OX3T2exkQMmRt0u3/SI2UZfhte+l+TnKGX4eRi08RtFo68L23b0vgmb8k4VMoi+0r
B7JyCzV1Mdn6X5pwAZD+7W/TFaHOnqAQ+rnI/TO6TR/xFLknvhuhQV6mHG3dFMbVtIQXkmRcslLl
gW9+bZHFjMK+sumowU/ueJe2lS4Qk4iK1zkQBCGGu8Gon0nOvwDV6blUCkwcxEZhDFZYWtf2w7RA
fSMuNS1MhXZJjzpoH8ye9jeC0LE5UDIc0N8R1dPwSBPkbWB0lwS5jh36MZNlL2K8vTddSDekM8BG
BNG3sg8k9vk+6u7BcFyFIVnoq7JO8kO59stFY/EGRNx6XB37voIqtfeN+bEwC9qru9ugTikxLK85
bc9xODXJlTuPK1NQSBo5aVid1f50wZntA4imHyM8hleWJCDTN4DNfC/5BUEmjFQxnzFpUdOS1tOj
aYFxQhTQx1pl7YlOHPITa1U/Jmb5kyuJDLBftrHWuRtPiac3a4E8tyiycScWrODdAP3WPTTh3Mfg
frfnbspk4BPbhOLJ1QK5mqx0fqT04bimyeUimzxWwD33Mypf7FKyfj2bBkXWExgrYlP0g32gbPws
qHyM8PHgXZnabwTq+hs0Jh2s9pjchKhG95jO15ugn3RUhwm/Cde+KLOeYkyRdTB5logb0GaSTzKk
VSe8qVzyrCW5+oino77tvKaIdJ0jrqXbbgBnVhjDyvKvt7RwhYZxkWdLcSeU8BF8RIUmvN2y/VI9
lCguXMWVPGkZVMe0lfz/qBW9Ss2GjO80cXvY3Xa/D1zLXdXP+DpC5u4qwZKBtGPH48q96xROcou9
i5BygFxyxd6LyXN0g7O1gvXaU7NbUZjoQitEkqQ4pgb698cTotz6Y8feGE/lqvluY5UR9qWUmnaK
Oti3IOYmXir5/OSQN0FaYmf4qsXMs0XbFNgYmpt8Ndb/zd6ZLceNbFn2V671O9IAd8fUVv0SM4fg
PIkvMFKkMM+DA/id/pT+sV4I3VuVkvJmWtZz5ZOkJBlBhMPh55y91z60TQtRUU/qMa19RM0pmq4L
d1Tq0U1EdT5iuTgUQ2ZybZf+teQnSlBW510ZRXc6myQd66q+b12XlBiTozYtqFOo9QCPUbV68TnX
eJBZp82LNqGX7r9vZalG1K1adqswlb2/pvsMokLikT5tV4SEcVW+v0U6GdWWSX/zkpZxd5b4TfgR
ziHvacJvw5yF5WZmM9bwloEEyuTSVLSkOqPa5HFPtErCHoaDXD2aMfss8z2BsVvnOXnY3zfDqh3f
4YTJdRn62T4VER43r4THaJqKYPCQLGzPWf7ESCLYnzZG1Sy282zg56W64uu/f5dZs8OWYGnjBYiD
9qd0B0CRKeDG0ObHpM5ifV+mT/y6lFINS57PprgvGENyHC/NL4Pnl3vac2Q6ihHOUET0j0lFkARY
zXK+Xte5FNjcMeUw0UANtmuYo25cV+jq0LbpcMFzukGB10sBLKJUe7coGVDosnKp6dm7ROZ7N06E
YILHcGRsx2asozXBncWFJBAcEXhvkLYVzPO9HXe42VEqo5rEG32AchLR5A/rcp3Pqfk6o4Q+nwZp
bLEZ9eckIo+ABV3y8aogdW8ZPTMAXFSAL3Y1E3imqaxw+JilfoHeajy5ESr9ZooN9vVSL0X97Lpn
jTTi6z4hyW5b1bL70qKPZsJadOM5kpHZ5ZZOigMeRbe/8yEcTvtcG84Dg9B2E/JlG6vDHLQCzYhe
ieb5u9WRTd4LJueM5L/Q0Jhv4mHQm7alJlhnfDTPAMwQkCeJe6cjYSbreY6ifVMu7X0mrvbKj015
0cFoPFZ0tInPShCibD3ZByuXTNszVPCVcUDVklzCOWlaPidhwChRzApq1dj7vO+zp2HymWnZUX+0
2so7D6Mw2LciqrqNIgGm5pwHX8+xlucPMCK0HL19QOk9PlpJ5b/PCX1klm7jn3tujKGyS3t/WFH/
MJ3BKteeW7rR19z0I6AYUT0NDNrDVSFG2l8jfaUkZMq1EX0OEbHBQY7WzjhnCsHMHiNaeDXb83xe
0nk6B53k3bDmpuM0ghewqPkxwmFtmal8TdKoktak8RHH5lNf1mBB+fU00eZWpLZD0gS3TBndM+LQ
6VqVC4TQJnWMOPvJrz8chHlHd0i9ndtLMhMrYSVHiywhixI5L7CZ0vMgXmqSxiN/Db9CZZMvSOQb
9IJ4mT48p4W2g3LIe04z33lgeTpHpJP4ZNBKwn4z3NscKPO5Nq3pvvf8Sax6c6jOlqyN50AU3pMR
Df7H0pykN1gj/GQLsSKImgn7nD0H0XuRNJQbmExrBco0qx4qgGjNObZX49h7MXP12Grb92As0kuG
nRyMaShsjb4t31EiMKckwOmYAUwlBzica/k+qIDqgd2M2VYjzgh+cHfz6Pg7j8nfcZLa/XQtaLsj
A62VPxV8BoUmxinp0xE5rQcvmFnIoR1DH9Ih4n1zVsm5VB4lpAds38mJPUQBkOcEemvXvCHqmhgi
MMHNgdKAUS00zivagggY+WYZx5d2Fr4N/KxLFpcDPSLoUPt3/t5NSvBWM/y6SwwTC62BUYmMJQeh
yYVo4VnxRWmMzdo2LeMmyKiI5srTF63FEdy0On1rCZEfJlN7Z3n9bEP4eOHSN+uiKbNj7rgMqmbm
+Bt2eWPbe5l7HtODOmCveRcGZ50K0Qtp9kN+pnPENF00urckvSkGbqbqNjzEqssgwqfRaCiRkdtO
q8wumILkwXg/BxPH1ywYLxxC9h5bC7qmRYLcnUZmgBWU/ZpCFZdV6Qd0CELbvA06b7jEnk1Sdxm+
a1BTN2YsEOLYwSJLRNV1FUeKQqAVhrcO4NTg1ir4sJomNDekm40EQ9JF6MQU8IQSxsZOtQFf0yi2
JorkQy10e41WK9/MbjF/1OAlDhZI6nPbVgIYY29sWuEbx7i12m8IA+Bo5wSucYNU+rnWc7NemtIO
EgKEN0vTs5JT+OapkMs5smc1QNgI8sQnsArSvDnLMCBdQKrsDmwIHcy5oJcXw+zH1V6AvYJwRHX6
mrVulq9dgTuQEKm82gOBi96T1IsvlEgQRxTRglCRFQ0eZdguyUhZNnzO3Rxd2+jjinUaJKjFWIlq
PGcvkQc0U+rOB873Wlge8XSurHyUqaH/YHgmUKvGH8tLRG8e1pnO987SXpFpWmSF/dR2rvqkTBTx
WQoPd18JWW5H0/fOM4EDdw0TS427BsQ8nTJRmZ+9H1EasztP5a5jt4UnVHvjK76t9K109YJ9RZ10
bCaeZxgMjOEevul4HGpbnM9xaTwOJSOFHk/uncJESVcpd+jvpGMSXA1dUF8Bzgq3YDwH8NA1UDhQ
84wyBQJftSaObXydokF/QZSW3+Puo1XPfXgPXJ3HH7ZI+RTZU5ny80x7MzXZQMPNR764CgM32uV+
3V+ST+ttR0bYzVpmvAP6NrG8acn78zhwTiXprzYiX1yL4ZH85+S2dLqKQETL66npoZZeam/2HgZI
I68y50JmjJE3wnKraz9ro0NRZ/dtZlsXRRRGOAk1pmKbOGyKt1pgsM/qywAjI858fwzFukfH8aDp
t23QJg8tjJpq3EW9EQFRhxV5aDIzJB8QI9b1KPV4mximh64vHcP7MgrSh2Dqho+RfZlUVJCSsEwn
n6myVRp032ZQOy9sJLyRmacJFk94EjvCHzMPuE2ZD5jO0/F90mFGJ60vvPU4++aZM0PTnEjV2xp+
6QPucgRQ8bqv0JKx1R1UXdW7KouVt2XaBG+oDcfuNmzhl620FYinlt3miFfA2JB/F51bfmUe4nY4
M3sb+2lWjcUeq5jascisc0WAPBp0nFA3I5OzfdV04Y1FpRTTMigUd6DdA0AX9hlHbik2uMzAIhge
vRqFdH9H+7557+GyAq4MvM+ojFJiXafWvqZhwrNzaGLriuK3oa05eNAb495hElAkdInXqSriixEa
1x7Ke7Y1x2jjEM7LQ7PyLzA4CkySqivuAI9DyqyUTZ++aexNniR6m0alcYe2gKdnN5rrGYLAhY1G
faUJL+vykIl7c9sZMJcMhx56bM/nTmrIzZRMBI3FTviRt9njJKYNMYLmkWFDvUldozn2qpFfNMOM
fZ5Biuq7APF7bd/pNjozqnrrw6w4x5qw8nnwGCJCHTntcmPeFKiI9WgdwzK6Xobr9H2DLTO9bd6k
pJhgoQ8c9RyV0L9M86Ft6ehhftslvv5SBe5FU9XYOLlj90jGvXURTUt7Cy0DKO0zP2khcOPTQHE5
71PbjLdJUU7zpgEf0YS+syPRur2yu3La+gWy2Qz11nPj5fWrVQmx017XHlsnCLCEQu4GGt6ow4ww
E2iTNZjfiBuorli17FLKDZ6GKJwfBb71894oOmT8kdvfNnIo7j0cnFuUs2DxZhslhpof5sG6cJlo
EBg7UIahSia6WKuLdEDXHqOiVKExQjJAkcF4MBEUgkl6pJ7n3Ap/7yzMzYYHS5NtIunCsCXe9bYz
8dQMnGHOY3CdGx+0Q7eP4ETeGaXVfzD+LemlMycZI93sSyU8Jg3QHCgH5QW4qulYybC9Am0ADFN5
g3vfDE5/kUbuzEkTk4EL2WzX1gJyEmfOtYOS/xy3b7afFAIHH3XZu2HBzQP7kgHlAOrpZ2ZyTo4w
5+zW9Dn/ps6zVJHYYsyZz7IicsjCFUGxyusuv23txLpSFYJZSwC5z7XvHabJ6R6NYJS73pDeV7Iu
umNeT/71KLqUlkwaPbhUd5/mKGmDtqluj1llmdtO6QR5YmlfEmGG0IjO3rjPFi6YaRXxdkoRxLbT
1LjrCNbANiG8Z9MkZvoFc2u2C4mxuQHfS1uQdNytFYfpzVASm0HehnHDvExuwaz5t0nTyZuU+SiD
E1kdsoDY0NlZ2iJOl54HsfpS4u/awymA7zLq6DMJ0Q2h1pzupN2ykNBDkX4cD/Kt9rhyI6mtZ6Vm
gkMcXnOPdplYuzTlDZXAgC20g0evcnHozC6mT/azSyM6NaGQWm2Qny6JnAz+StNvrjOGbgudVwuG
Fmqa1yBawIdjHoduDJEfUwMA8bPInOYd3t700k2R4ZqcqN77gOSibCbVAsP8/J5g4T5LhGIsQW/r
kIy1cREjN98Kp8DB5vT6AqKUPmP82RJmyek1l2o+dAAvXgneLtnGmuJuRoSMx2YatzURsg+ETNc7
Aif2lOjJBSkHHvMoX+4Z3yC4zJsAl78crO1s9FwRZG8ujjhBBs25W1Vkz9N324XN6D5OzewxVYjC
XZGhXx5zBw2vHwHxG3gSnomcZOxVF8rweZwS794xAG+t7D4ud6XrJtfIkOKrJFOa1AJfi7Mi0GXz
PYnqf9KJfpc0xNTdwk7x7wUp929F9/aP9Vv3hpnzB1XKP7/1X94O7zeJOwMo6Ql4dcpU/KcmxcaP
ilrFXEouku4cG1DWvzQpwv7Nx8DteEjBhGmfHK50fLro//wvQ/i/SeHyQ3mPtiJxTfwdTQoym+r3
plHHWl7ZAtboUUzB5fpRkKJcrdu273PMjYpqtFbBg8P5+TDLcvj6uyt086s/9RcTyfJSCHOk4PU8
x/7JFdv1Ls0BeMwbi194PViDvYak/vHfeRHH4tL5AgrZ8vv+zgSLKxO+SEm4d2QHFEo8pzaF9ue/
iHy0FYCzn64btg0HOZENP1KZ9k+vY9CYzziSs1EtPpHJncZ2MxrZdFXOYeUeVaQoE6qTwUSezCbz
yXhidCcTSuej4m8blOUfdCFMhhut0bBhrAknx1EKKn+pUyJ6NdGN0PSo1qOizneh+sY7gFFjQfDb
IoQ0aCaDPVewTzeqDWrCixxkLJvKzqxPEYYSXYgePjJ2jHlDagcsmdoJEkj8Yz778CHzLqTtxlH1
QPY6DVEyqoxvNALKIwhYhwZRFEMNa0ARfirYsoiZy6HFf5rZ+n503A6Ng7bFY+GVAYrNNKNcCxBo
cZQNACzPbk4cZVn0id7koke2QtR5+IynTzOY7jXFh0iRgK6cviCGliAMqEgzehXUntS93+pUdf06
wEHEcRqt6pMtElovYnTE185U6lySsLQQBkXyxs9fGoQW3eg1agmCeioDAMzGtkUkLspwKK5MN4Fm
7Fau/WYmDhJeWlqQzJj0oADAIoHDAV8fmodEFPOxCAfPpQwFQrEc1MdV7XRkJil3NvJ17DVoOmLD
GemGtLUfrSnyCUJaSUxLt1TfimdU4divUT6iAEDq1NwWnaDfCxKM64xDtpXYmebpaNZ58xRAUUKy
6GEZHcnbfWeMEUKa4Mk5gywGvEWkNWeBNWbFsbmw6OZjqcJ7xSnLgqbBSFIln/Cmg8cAqcCDNEec
LCPput3iKq0mAGlI+JdBZdjcjaQPvNLzS27sHI3Dqoud7ClKvfpVeG1hrik4susiorbfhJXlPKWk
IR7nxO0uaNt6Fi6wop+2AU3r6wCU93Soos57kbHvvDcNcv5VTeY7rPdSlZd2oqyjVTp8En2Vtg/k
PqX3Q+szPy7yjudUZTfgW0nt3kTuREVH8TQdqNhDxP00Ll/t1sP2DJG7IGOlk3A2QpYubZykYxAp
QGXvsyAAscnIF2ePbczxWxlKGpJTMyDIafOMxp8zJxLAkIniem03qHwR2s7hWeIZPSqlhkHxyiJ5
Acnq2C/UpQ7chiUySJL1LAa6WzZ+orWR6fytFWN1O5Su8wE+Izjg+EDjjz/JeEEb8FpaHoOyujHV
c+BS2q/61JkRFBUOyjeBraVZTb1ub7O6nTFx0nrEgxrMottOOKiAFCVWh5POCK0LrNDmNcwX5suJ
mLt6jaOktBAPZc2XFl0JY/ksmb46xtgi5C/Ic1nhSwE7VaZGeNZGdTBue2WihzISAyeoxl0SrFJ0
WiX2csOoIN64ODocXNNvqBkw30y1lZUrbfgFraBhMs5myyaMPLWK/Lar4M1ug9Kl64bVmfBtfQri
FqdQ7qg3s0ecpUR15/0S222KBMmMOSxx3poRXrdmGaGg7UpZa+rZJf4bMzpR4OmSCl4v+eAkmhMV
Hi6VJ52nJUK8h27YMhkj5w1y+xIzXp0ix9NkgoCrliRyVJYWerVTQHnoITLG1b0El5enEHNX4Rlh
GyPb3IyW2z89RZ5zK3qPIX0HcxvjF1oISnELyTk9qYVFw0nWOIWoE/PgftinaHWwOuF9vuStV33p
XlPyEMLOLKIkts4vIuTJoho3dbpEtstTfPsYakQwc1aKF0kHqCAwYjaNTQS/gup39MKY8XRO/FRm
EF5meZ13FwUG79RobUJd6M0JzHM92hOjF094ldy9pWyDudzcyDc7NnBbKrrbZw2Oy2GLR5/7gJR5
88HySnHuGUNK3kqVRh9tGodfBCgiSiR05ZDzgzphJ5U5kitmKAxj24XyBpPLF89ZJmh4gfFdQnws
cVV5i+kFpAbmIOYClF3+4hnyGP+m6BCwD+KXa+g4kKxEF60jEO9GnYxHVjVUd8sVIZGH2v7SxfP1
kkwZhL7gZFvKThYmmifVFX/02429eJxGJvRPOi569CEnE9TsDv6L7i3vdV48UtnJLrWcXYoNREds
VHEyYamKh1G/d5zzMVqdTFdpmLE3G81ixkJplH3FC8aEJswUpa3IZ55+JxOXg8llEQHi/1l3i88L
rpN1xZwD81e2+MC8kyOsbSYYziejmLt4xlz8ONOqP1nJhsVV1g5GX2/pyk5v8cl25oJIeK4nwBir
wQ/zl+ZkUcPTGjxIY/GtVbEBeX8xs0WQ9GkNnkxu6cnwZnFXkYejivfCr7J3TcI43ZWTTU4lLg2f
1BgEXbte0p9dPHVzlBUPeYCegE4CnrtiqLFBYdWZNrHo1U7JOT6z8ePeoRDBJ2OenHuDZTS7/OTn
m0/evvnk8wtlj+/fWex/oUqwSOSLKRBnWvpgJItTcFhMgxpe0pvyDJHyFDfnT9yfbb3C/4rXsDTJ
u1zpkwcRrybbc6JIlWxOLkVnMSxOxGECKsTEyLMKPyMFF+EeDEGI25UmdQxKX9yPuirEC0EfeCLT
xR45LkZJdfJMxplnn7e2to9zObfBqjn5Kwc3N7BLfvddelgwITWaH5if8GXmJ48m4E3smmaLcfPk
4TRq7JwOyZVf25PHMzv5PT1Z47AyFxtoeXKEBid3aHhyihLRiGs0Hnuy4iApdkcjdLJnfzGYjovV
FDVI8zzLdNjOixGVsjy81G2dXtsnn6rk8XQP/RBt3nhysoaLqXUpLafVuFhd9cn1SlscUslihYVX
K5/jkz8W+564z63FNVujHkLhEjf6KVlstU1i47CdT25bJO29S87T4sIlu4FlkZ7MuSefLgMe47I5
uXdT2rBEEwwSg+PJ3zsKM0TUDOeRkeRiAQ4WM/BU4goiQACLcCqd8cLXQ8/sJg5qPM+DgZ+Y7uXg
IFhPWyR/i+VYzGLp0Rtz/e6fPMnxYk/msV289laaBLt0sS+P8LwCnLohASpJU18bI0ZnuxIuerzF
/jyfnNC1G5X3/mKPrhFHPHEU8e7RmSY2ovnFSZ36nfN1PPmrk8VqLR3kEwugwjznAet5aLkifNlp
PjEF4x/i54JS3VijctbfzEmMN/7J2R2dTN5wcDnunrzf+uQD//NK5ZfKS5gkOrNd08Y0pQdx6IdK
ZcQfUJCsUjI5MWrSLBkbLHblfTRZzvOfv5T8JT1amArbg+uAO0Z+KX+yHZCv0oBHzOtNUtryAVci
8P/KNILX2jOwKbbuBLXCQWdOQ10pgk79yp7gk9S+3KY2c1XL7UxwFy1aqAvZgPpDVRDhr1WFaV2M
oy4fQO+QV8PnKiBoDLOz8Wh7nXWx5V6N7ZB8g1Pa3vpKTa+2racEiYZdEsZSpv7b2Mvx1Yq1Axmv
Gr3bLhfRg9Oo+b3QqHMYfiH9STT10Xdi0v+0Mn5oZXgCCNaftDL+3/8t/3HzBkLyB0QFRAm+7V9t
DPWb5VgSNDiLiMeYg0fmv9oYlolBBislTVbXMvlf/2pjWDhycLlIHzo04kO5rMv/bGPYv0lLWspT
GEClDcPi77Qx6Jv8XJBT63s0DqCOC96L+xP9alAydaAAR5uC9ra3bni6jFtGO84nOg3vsdMyfVWA
9QigTMrixoL5j21PWu1I/mGiv3rJ2KsLAEqw5wKyjI+F20avaYUHdwU0NTiSEAIBrhFVW9Zr8Aj1
vbBdnDZjMOmXWEyadC3097eJtDK0F4rgxZtQobi9rBHG9Zs0R1q+SnxTvtJVSK9NRRNyx/korZ4I
3olSd4051+rfdZaZFybn8Qsj7ysE80XoPC+ZEVcDqq8dt62FHrlfTvH4AREhz72kSeuNZf8aNyIi
RUP4wxczMRm0wK9lbw51Pd4MQjvOCpt28gFrIGvO/abzqysNsGjcAFPVrwkEx2JF6dWoS8Z14BLn
cByIvPfc6cXhaNVhcYsCPOtdMADQmzXP+FljnAUXxDhjkxDh8xlWzXTplck4ri03CTDIN2zP7L2T
2W1xEfrJamzBTlMUR2O1qkqDkZERBtzk/Sz6S7x35skX6KNUGC1jFTjCL1eRuXifTaAfX4vU7++7
Nom/dYsIg/I1eU4Vx4U1yOLOwGptqivGcs2RDlxLK5452Kq3hbjo+hoHyUzgs8K336U+c6NRL/52
y/oCoNu5CgvZoJe3hP/pKLvj6EEYpLfyXIKkN1PFaQTBQu4/aObR/j7sav9marNqUfNnHnYIhtqQ
IHMTABhBrUa1m73J+mpWzKxZKGWPTdoNr5q24DJW6TQ3eM4XoRBOYSs70tGSKPzS03jJ97DohnIi
KMSj9HlNo8kmYhsb467hnFQvGvfiq9U3ZbD3GYd95S7L3wef4RdVkuhw+Kgpe4rrgHA9vxTYaxGD
luuhw8+YdnN2rCaP9Y8VIHgK8ipptl4xYm0ajSa/meu0cDZ25rZbpkhRtgPESSkJKRHlVh2jWFxB
FsBQybPH/+Z6enyjAYBD3khM86WZ6RVl/bCQslVn57tEaqp4WfPpcwyYPfBiYC/pOs0cXiRj4gDl
XGoz6w1aSl3yzpoHDu1YkKkMWV/4hygyXLAghPrasl+bCQdjHJweBWs4K2JqSidUWKiZdNwyhqWH
FBqBcQmUleNQE6XpA+5xnCplYxj5Fh1i6zE/J5mUtKx5vMNl7j0YMuq/MdGnTh6RxJNGKPGkMtij
Ni477VK816XzdbAWuEkdavfVa4oWRG0h8R6xD1b3IQr6J8soqLyYS3YYnhozDjZJPxfPhRm3TMKt
DGOTydKNNlRhAC0T32j9LUXDdBl2RKJxmpz142CoZDleZjGkV3x4wx5qh57xoPpoHDkWM08LzQTa
V0CEMFBxYWb+usIefM6lNTel0uERvEt5TZ5lehdYe8++UuSAk/uMCPmuc1wQ6TMAT5cBn40CRnkS
ZreO9dOQ9jF5IGNECSiMAKUxBLj21fVSj/xvTMe3IbfSh6OzNtzAVQaP7NrIcHdFiKtmJYrQ+laV
A/PEXnXGtlCGA6x3nmxUyTU+kgEwN/R7ixAaXEXEkBpNqdG7pmPa7sIhGx9IcUOqRgXmvoDMMF3g
2f4SdyND/0sxkzRJJwEX/LY1NTVG2urhIWQjRBftw9ZCczCBdlBk4uFrQt+CyT+tszudtmjQWciE
+BiejG5rIGrnsK2dfBvn7VhsmbZqsclyJ7+E3zO3Z0GGl4CDYJcRPlKF/lViFPW0njDMPaApREXX
Zmi5tqXVyXudpiFgwGZyP6LZpx0qymS6Yz6bQ8+v2MasqDH2XRfMWy8au3NUM4RGwNJG9VO2XuZv
RzvHrRZXAGMKFPAx3ZiBcFkgcepdRwOOBOSOAPkpdUuo1bCjQIT0JumoKm0LOqJuDNyAzHI631G/
pIFJxkAr2TR4b8IBye/GRWhQbEzk39gY51hBa59xNTnlIrHTRhR+SrcPnYuwTUoIgFlLBGmHjpVo
zBKAyiXyqzrapsrFU22n87iFhk1hGnH4k/u6CEl6KFFCvpK2axYrbfoadaZrA4MK64kgtxxiPkPu
wsQzaMZw5KWJrD3joF/iaI/CbovYL4PTYkVkwE4zwdWrIonIwWKIEcM3TghrKGlSEaPeoghcKxmI
L7hzjPpgo1R1AMzWKjwz3XySaw1r/oGwChaPCpH+gTUfHbUi54zZWkqqDp7GGAHeGi0xsUjpjKg3
9HqWCfpd9agm/h3Rcz++h+gy80Mb24QamRhfAUl5WDWJDR+CCukxp+gt3GmQ1XIACuDJsCcea6z9
V9DbiJt6ghw0B2M3MPekvHUB2PbWv6S8ChWWtbFKtwVpSO1uEQGNPJpmJCWUh+hqeS5MJFjpNGK7
wgY3bji7VNXaa3mLnl0gEe59Xe40XEiez8bE2/egcMTIeyeeWW2/ECjLsuF2QIvMWy9FxZ8D8kXB
KxOnU+xzgn/DtZXZ43SZugw4NkNvtPeglfP13PVc/qQb9LRDRJQiPEezFBNOUenP1HaLKz/O4fDL
thjvBDslgiHcOGLvR9JrD3NCzNw6JFSkPugaecN1OBeDswU1vvwoKCYz8/uIK0+ylGccBs2UlYd9
2PrnccKh5gyWSxmfBTownU1dIwJa9ZmBCrDWdHPXgAiL9qxvDC6kpAOxdjTAT/K9LOtbQNVfrx1C
PI1dMg9FeEji2CKkMzSmYYs1yiwRNDjlcxuN9DqJbiQFspUEerRy5gDgarIFyICL0ZinaJ2eKUDR
UZBdwFqaTH8hWuB/9eC7dq5EnxOP7/SACXkL0YwuZsFqCjnQkNx1RbpjM15g/BrUOUC/JXNkJqXp
toV8np2VliTmyy4xkgxogx905JjwM1rI2fsU2PyZTE9vouRWOiszjJxbwnaW0Bl0bmBqWoxJm4k2
iH+oapPZAAW+9YhdQaTnrEDH2FU9BhI0k4EntvGonFeXWJiPtEdzje8hT+s9pC5oHQv+Se5CI5Nf
vJGJ90ZmCazSURbL08vM90Vn8CsURpHdoU8L/G0TdPw2NNJNtFB9h+rUi0VHG4K1yNnLawxUBhrU
qTIR32yQK9X3hjDElxBw5DtpD8uSVhP7d5Pg+tjMzNwc0EaKRYrsgzsuibKqYfEv0Wikh7HA4a7y
9cZos5Lc0mTBzr1G34+xCell4hicTknXfOS66k+dZnLeqkhjGNK5S71rjclLRheeCGMbueQacUXf
rYrck88JcypnRcA6W1nQ0mhYxTHKLXxRWp157kjzmynELFadLfyExDqXA+UAEvKO0CEQ4XxiPidU
WX74tYet3Og6deeZTU0zpug5IeLRGb+Vbjq5G1SuOdZEH3sDM4ww+5RIQpnaEEti7pJaR1+rhtzj
TZF0dbzNegs5QwaZZwuCCEdcNLftN3QzBlltWMeefWdMMJ3AFzvWakxs6DjOfLOIap7mGQrNqq6W
rG/b1dZjHZmCpCCISWI1FarbTZox4NZgGBlvGmiVXwJvwn/p1lDUza7nIeVwbfttbHUQYErkUoj9
5ypfB1EbPhix63S3Y+3l9lZO6EXXHXN2uYM6ZzurYUiKd+kZ2aUbDu0r65moavql9joxfJNMUn8x
3tQJ9RqX0lDuyi3iaNyQ5IaMtda9hxbDqngnRAaQJxAsDBZh20y4mKOrt3xMkdpzawYfsJ38dK0B
h9xOXikvQ3ih81pkGBj2nJ1qyRkqTJNdF+GdOGiIC0fA632xG1Kz+3Dlki5JOhAZUbIVpsEBQiAU
GhJtAagPwv7ViAWqTxIBxCZ36znirFWm3j4tlzVhCPC6W8lUweYUKUfgVVj21baH3Hvh1h5NSuUM
+msyWtaxzVC97OCLSSoSMvqwDFQ8L1eNqRtnm3pm+8qEgM1QadXfNToqvf3vyv0/mMtbvwzmKc9B
ONOE8m3TJ07zx04UEpKUMW8SwYmuTe5hdGXOSg9eeiT9MHmN+rl+jlqVfUhyjUGOQuVmOG32oPbq
JDc4iHU5ui1ULqCN4wZ2w5+/wT94f66gU4BkYBGPuT9pFOSk6sZGCrnRhNEcuxFYLAq36buu5ev4
v8PP8o8uAwKPH0f6bNVSAA9BLsp/ammi/U460Cc5kidviAAKT15+0eBDdjfSHiqmWHWKEQ/wW66X
ahubbzfaj8jjGBgCKCgeyJ3VbzEdw+J7i+rfvqtfOnfLm/KkQNBm07j8GRhiZPBxYPYAiGi+omlO
5k3VVNOhUzGzozn/u1eaXiQgUVoywNBpX/zURGGbcZURgAWz6y48mE1AsKWGZvbnn+fSbfxRcwKk
XPjUhTxElFg6Rj9c6Cx2hhxb3TqMpxCqI7fbNew6f8s03eCBTA8iL6piJ4Hq3Pz5S1vLz/75tT0L
yjuvrxSg9B9f209KM0iTXK7jaSS+rA4kcm+O/Stuy0UywHBDQIOkll8DnWIIXFWEuG2BlUH31gH5
wHuQzlN4X+nZuqzxsn2tutT5MGQQULUGNgWOpefguXX6RGz+/N3/0jKmHOIWpZfr2WghFu797y9c
NIOECYCcr6eUNnymiWAqksVI2AMs/dsvBfJmQexI0vgg4/z4UlVmRk0q8O4EETpwRnXzBrmgvUn9
+p+Csn+7xP/gI7EdMC3ogsAASfMnXVCSEiA29prfCofNBdHN1d4IZqb/8DPvuiFHi006NelEo7wE
UKH/Ykn8codZgn4bOipHOSxJl67n7y+qMHx41YgdOK+G3t6YO8Hu3PBMN9HXQ2wxb//8yv6ym1mS
QSmXlQ9TKcf6aTeD8I2HgFE/j6P0RPEYtjVRX39xj/36W/34Kj8tldSXPghRGawrA7FV6DnlOltO
t1bk3w6DtP9imxK/bJ78VlIucwyTGYO0fnqG2IXJIHNJ7wD0E1/Z+IBuqwlf5uK/AYW0YnAgxnfL
CdLgEKWWtWe79fNNWtMypFk7t888LykUKEoy0hLGAghQ3+JgO0wLvHRlkUPSrVmxIA3qprMexnFu
H8zYCV5jEh/+Kkvhjz4kmtKmiVJNeJb6aU1GUGIkMymgvl7pfInS+KUmBe/u764EBUvAMlnyzGa9
n1dCVk5Z5ICJW0+ZBCRnljRQx6L6rlX7W0OO6+qzuO+az8/u+Fb9x/KtX0vcYzE6lhMX+r/+dj18
Nl3ffP6DL2z/sev/P3XnsRw7km3Zf+k5ygA4hGPQPYhA6GAEyUs9gfFSQEuH/vpeYGbZy0xr69c1
7Eqzsit4QwLux8/Ze+3i872Ny+Kf/+ZvD6H+189fs836CCL/9ptNAbd8uuu+mun+S3XZH0/350/+
v/7ln9OMh6n6+p//4/2To5yPFuOfSG4uPvBc/7dBx1cTxtXXX6ccf/6bP6ccwvmX8CxnWWKRRDIv
46r4c8pBrsiyXeD5E1wRqDW53/495fD+tayUHpkfFFHSwu3xX1MOw/gXokoGfAboL7ZV/T/KLv3n
VemJRfJpGODKli36hy72lwqlx7Uma0bfIHkXeGuTvuqp8fqXz+T/UAb9d8/xj+XQar05sZ2uXgVx
hdRqUtEGf95/VwIs452/b8TLe+E/l7fhUnGgYv3bsuso5gjzlChCL7LCwFeCcXcVOgUI71Lmb11T
6Ry68rB5JYHDgaSrD6rZZSjlIWOFkVGwM+WdtmeDyMubZDIj7cieO7+YsgFKYDdZ+s2c35juIZKS
Xzc6hn4/FD03NBKozC1eE/bP8BBCCkUaicG3PnNEBCmLFR9PDmdCDSCmFstKAFGpdbjStZ0CCAyB
GCVgju3dZHfK2w+RzvmE10JYCZbIGsFioEGUMWy3pZqObAGqnG5Ps2JLJ9LZEjXJ8IUxWx9V3DBk
QRhbAedIW/sBfUeF0bMxRh23nluap57PDmwje+SnHiauhBHcDBsOCvFdos8NeiodQ9A6d5kDrEFh
a8+YrYN5PQ1zX+9lJPFVEurIMMCj9zeuoxSoLm1z1ZPCWc41753jxnToQce8lBzB4AMVpFzqRZgc
YD/BBY+92bsBK+rUHJGjRTqHr+TQV2mrr3KhxBONKDQ1s80uswErjsR3isLs3VHOhon09BxJuFOr
yotjEBXlOxrd9sGYYJtxsNTHX0ppS7B9qkUEfRQOSgk5oR7aOJTqlII9dwMjai262Dx5RoewzOjK
tSTdSrLzdgTiUnQlE8zQqKMnf6bhREq9FsVdtIUqmiIUIDma9qQbPrVTbIQrY2o6LO+5JZ5HEA0p
8sk4hREqmYMQVw/OYkrMwUeJUZ77EDRfWrdiPsJw156r3AP1m6C5YyZl6d6HaBhQrMBwgaxhYD3f
WcOcorBD0gM2xM7tCOizFcS+oHORocMU3i+Va9172BkukeKjQWSg0/XWN439gOy5ymAOL+SAcxUB
MDLQMVTa1lAd2WYctdrobINlwqFWcgY3mlbeDbZEc9MbsXNBPBthS9JJ7j4RU45osie1IllzGu0+
gGJE8R9b/3+0v9zEH02pyu/2n/vE33aa/4/3FsGI+i/r6LLP/bkrXd5zdqWH8gNHAD3Gv+0uf/yr
f8/QbViSiyadUaKz/IoV798zdP1fjBAog1gSmGKztP/X7mIzeUcWwdbhIJQRjLb/sruIf1lMwpf/
ucxABSf3/yDmwbSWBKy/no4Y1FPw8DC24/JwGAL+vigDmc1dZpn0HH+4OkIu3eZxGLY2G/IWPfl8
GC3649yUMtXov2nhI5WNfUUH1N4HqrE2LsvmrkrJRySaHqch4CVJq+wK/V8eabt54BK12jnpFd5L
9GuQG3PUoVtmPP2Ljmr/WjYIVQiFZFW3e+0j9ozh3SYeuazs28nt9QPWoPJUh4b3OObhixG445ud
WvXD6BbBvWW05aWoOuMVcHz3mk5Vc0tH2c/D4LPztOJsIrd+bJNIboMxLz977EGkK4P/2I5hUV89
5SpaTrY4JT2zRp2OH70Qqk709kxOMGqiMfY645q5Xr4fOie9FSNrh5PjaW1BmW+DDgxmlATOJQAp
ARp4wvCTtc1dVNBubQe/Ff1bbZuSwFjSIvwKC+ZGdjMZ0WgQ4BLg29PpomZiCB8nyXpLG9gr126e
H2s3PzjZdC1jmIHzmE27AV4STfYp3Y4MCtfSJTPDH9zEWwHInXMUrXA+4qTvD0nQlZts7HtyhzvH
XYPOhxVXGkAYusDduEGs5xshWgfTolN02QeUpQV8tEBeiItqoDVjOrrOi1jWFhGaLnlMOBc/tekw
nFSU5tc+SGigitTbhwaIUrvm4/Gnfiq2lZTFtizwU+pGCpdj7tK64U/z7h3fC35kV4drWFgIatGC
7qUrAWyAs9eHDnbSh9H8joj8MyX2Liud9nYYvlqDep6N2cVx8GTNDDqCYlcHDm3RLw4e316cHumS
UisZX3qYPyLSIzxSxIfMEYfYKw5hM/iO0G5y3FVGO16mkuNmmp9kEJzqPNpP86guBve4b5ZqP0Ya
9phjLLN6SzcUnaoFRWn61cWxaa+LSbvrSP6KvBElrM6IOy4e8OHJVdYYCyACxo3mFhtFdGcti70b
EJubkGDV6Bs2sVXH4Gw0+1dXxLuhlltz8a1Zd5q9SVvn3oqeg+kNnA07Y9AHTNTatRhbsXVAOV4A
tG64Dnd6AX0oZwSUTQCJiaPGqnanHAdSmDdu7c7edaIBmobsaoqfSZLY22m1aWV9wXbxhL4BGcTy
GDZy+awN17p5MuX3kuQSuSCG3OkA6G5HDoWx40jT+4zyH+uKgbEIwocwdc9dBqhet+rqm5MtuS/a
rTXlm8z2HlvE1lRJvHKkCJtYq/ZGq5Mp8RVjAe/nGksvlH9y4VyP/jh1FDH2+iYlvJ3gN3ulBggx
IvvGT6O/wXZBJ5Gknm+5E/YT9WwAeBPDAjzT9jm4gt7ztm6GeaWcze+JuO5dZEVry8ZUGn5y1z5H
MEb0el0DlsitmzkVX5at7kM9fBwJiVp7BSohq9CuKsVYGHfFuwEmELZXwXRoTO6jBdyBCPIa6OZN
INVAfxBbnhYC2TbijzFhaKucAUR/dzfa9ms31s826g7Qpxo26exXXHOVVS3O+kLd6W32CkSE6zO9
KSeFCqU4aJ2+6UKiNkKmx6u+NX6Hg/oYmvapYybIvAx4JejC3+wn7ygfT0Zn7s3Bfaqj+hF5Brbr
MHkLCnhYKKD8Flc+V6S86yTCbUPbDnF37TtnHbVhfVuOAnJllGwHoHWq/JAll2fK/T0r/eS0t5HA
2Vy+jQU80iY+Y40BrvYiRrnulmFiKOf3IGDJceAHd0g5rEhxgXaVr4x4XVeXyDP2c2f5FOdv/ZBP
7whotyaNVDN9rIKTzjKo69031thvxPd0/gh4YAwCOiWYvonORf+c3zlLetXctKcgQ8o+bhhGvwEd
+j0Kj4Q47Zb9iGuWdJkC9meA38ayiTReZgBaqK2Nts7XdiXu6kB9MHJWMGmL5ykfbhkFb0MBlxF4
LuTC33OZgXYzUl/E9aEONAJjp2Er1NCTqQFr1+6/O1Nek1l/Ql99qfXoFrbBAbcTrty0990qEauu
p3ulD1F6SFTtLFHTA5oh02eyCHUWqdyaI1ZNtmpEEFyfPIZhcZuP4T7PTUy0RvvpFMHDqKtPt7TC
U54gVINS5EO9wcNaBIfWoUHWnmLkWMxVMFGnubmdYmfYIp0J/Xg+2MVN0mAvGrobuHWfnmcN/HFy
HmuLDzkHH1aR0+PFBRhoDbInarNLPJVPcY5k0wo2hs43gfMYzTq37tXMuRL08l4BoOBaN59H3N7P
Onaob8Kmp9W8JHsQ3rwfdHw0U9nou0UosWDoQcun44VF5sOIs2saGNodqWsb8FScYpV1wurlrR24
bAJkAFs5wz7u1YrYgFRlr/X8aTeMcYmv7rtf8NlPpYjOQVP/kgsJqzc+EmRh26Izuj22gLURfiRV
3XAhxivPRnSA37/BsbIXdXOsUSvBGjTC/cD0CQ3xZDN1Q9oAQ5XBpUWrm2Nfg2wNMbmfefWtQkPQ
GNmePvQ2ioJ1SivILQ66E20xca0l6visJ/xKcvoojoMZXj38OT1G/4TrN9NeFJyWCCcF9ATm+Qp/
v9NGfuWoown52mOxRQrkc96nctD9MPqW+m0MKYvB4y4CMiN6RsbFB7PzV9yiC7hnPYzhuXMyf4is
59KrWYoLvwSti1v8DfH1eqSyIO2SvJGkvARTtY2UuzeYxCbIZ73eOig32kxCnGwD1i5JzegLtm01
byM0VWWXvzAmPXRqqtaDuKnABeqyf8MUcmIATzAM+vpU+MhVtgV5RRiuzrb9OynFrd4wWRyM/Vi6
u7I07iIuFSG+Oy9gYQmPFUAMcjP7DqfOHG5yN3zL+8pP9Gc1c+uo+dZss2uDBIEQQfRCqkYbjOrD
Go6KszMCq8SXBkEAjRxBMcWd72Im07P+mILtHIk5CbXFKV2WW61D5s6Rdq+kRU6kxbQymssbakui
Q6OwW3dVtHzpD+xIvk01E2WecfIKN9iNVfzZ5Gq6WpW7dQJvO9XKPpqjJ7fICT+cOLvhtEgFay6J
Kp1ziGY4jW56zSZkXbr5ZOnGxpHRTaAqVkS5ql0F+clwtqi4iBay5QoW8nCBK4k06TQTM9NoFDt0
8B20YFNeX2rF9e/OveFjpXuoDSCrg8FpT5sVweMSkm6Kfg7nGJimnpZoVPDjVYjtiAimAf2BEe8I
EN0VtvFbleQfQJcZXHeTEM3Ro4l3Yu09joNN0bHFe315siGQM5i8RHUPYLlxtyTR400VD2UPtENV
06aexA0J60eaEhvVzIQlegdKu42FZdNzmo0rb+JMQ0La0mOONrpmkeLUI8QwgteAstYoK6AsiIwK
oHn0H3athVXxxWTMgj2OuT/c2bXZxgrYQpSstMxaS+iLSWhtYuu+6i5Us+vezk5OR6J0uzecfo9A
iZsOoaPomm1qK5vKNtxMnFewzO+1hhT69KlFIms15VnMyB0krEuRyG284HYm2fsGG+XeGR7y9qUC
Ca/fyekJsMwe2fKqhtvbR9mTpuSm7aY1PlOCHw2EASaz4+HW6JBy5fqXtOQeH+OqD3gHRrqLHM5D
w2s0OrvZk0+KhTmU3yZR7WNWH0j70nz8yX4UoxzgD2NKemvI1lrfP9Qy2thcIB7oBAsmS5iNR5Ug
ikjjrTE7LMI1joikxdSMgH+lASBAJ2tkD7n3ktQHugW03clchxGihd7GI4ySlQDKxYo6n+5SgJ6M
zJD1j6IRLMPWQJIR0IAzLWMri8o60P6sly90RyZCvOv4jYYtoJhPfWb7c2bmxyqVCv7pO/TNV8QO
1NZBTuxS86tg3R8a5vaaCY0nus076l+Y0dOvqITU5V5tL7pR8PdGs9jCBNxxFxwi9J/KboaDAxOS
rz0svmCguPswKzeMGRAKJocJJaZgXJFOwb1qn3LQLytPPLUx/BGD6CbD4hJok4dAxBt94NunuYUT
0K/ZaXYN5mNhYPC0LFOdU89YTaLdAY+sufwl22obPrKw3NW6vvOcCKC5RhYsU/8gMDcYYFbeCANa
GZXyM9whFN9kige2UW3iaXqQJADPw3yCP7XrBQ3JrsRCT04RzB2ST2cd9qwA1KEjr7SDIt/OYC9Q
L/rxUKA7jiQk1+a5IbRLFeYx6bNNHxHiozD7RBfSbME1uwPFRHjP1LG82Cik4TyzAoLJsc3nOUbT
bGmXUk3cw54/gAEcYBfSyuQmszfkAoVAusJVHw3j2iyp4e1Err00WeN8WXXJSdp8vvoG8LKf1aiY
cu9SL+iM6Kt34pVt/e60V9xdAG2TYjtGQGgq+74VzYkQG3gj5Sbxpl91TPkw3yNmBMT1XusPbljs
0V7ex5yH57q4DHjUfpWeSfi6PexRgG6bCEcXmzfOHHfTlOMBqAkN0XDuvrSxZXlBJQ2p6gR7rT6W
ZCyhF0yv6InW9hS8pq48INz29ZGCE75YawgCKrQqg+MJ+sWlWkVSvokmrTzKqAmXVAp06yzU06L4
NTnE+mhwVLEmTjZJto1Ndv2G44UbnoCaOiDRjLH+nc3l2iIagumUHSOEHgBSovvvk/xpClD8tkja
DmHcfgWDhHGcbgE/pfu8lsCcAosrMNL09jyNtXtoccqkIFN0rdhHRteF1xFhv7qTHpZLv9cqKNvV
oMNiyn3hjtuAcMmuXEzxFbucuG2LjkOt3NRyophMtQ+H5GKs0bztluEv7eHRnG5mQ/rCybYZWzfo
KsGFtEGJD51S9yAZdVzOUcBBIEm8Hl8/Y69icdsRy9Hk/Hg/OM95C8zJoU3gm7U++IJQyJcZuNdN
I4K8fg+nJgIhWQROunXG6LZFhVtd86JGe1oPeqhhRStisCsFlHjqQfOJBkh/BCw4XbGAskKOVfmQ
szgeWtmgSo5ymhsl1d+iSdS+R6R4N7B+YfTTnvkiBdQgfCODduvYrEB61kK9Br19T7xy+ExscbVh
WLxcjsgW5exgh1RsBBMSaoDfuXnWtfJ3qg0OYUHufYWMaO/0vGG4u9bjlMpi0yP62YDdpCDplrzn
uOqPc+iO/qxxgmUqm/0uJW1YGYGY51xfntxh6Sy5ufv2h6iYCnN4GHPPfQOfZ5rwPvm90nMaJzLG
I7KcrnbKrbyzvkjTShigJ4nbDxuKOVJEuB6NfIX6+5x2IU2fHwxrmXjkOeEzaQ9SaPKSsgFeUhXI
S9vG5hmJKqEH0otPINnkjUcO87GY6oPZOA9Y3spjVHXOXuEEe5QmR7IFU50WBS+Ju1nfAxPS98iq
q/U8Dx+0upp7PVzwvCGMbKUXyfswF/9GdtPs3kltqn8NpKdY6zReXlPbtAelHH6wqXm8hcY9FEnv
rdXEo5Zev3B3tacQReezMuBK672gZF+eUlW13A29kjdRpsCsd7PalxZcXWWn8IUHwLHD8pwIjccH
OefdldB2dZPy7VIdxNGdhPB8V1m92tctIVJj1h/IufrUzYrHHXThD0y9r5Y5y5tB5KS9hd7yS5Q5
RzJn+JWE7ac8sLUKEd22dDSxloLESRqQqDFdQMN6APr7j3dqQgYMkHvS1rDGnarJd7AXMnkViVe4
SqgXsXowAep44OWzLRd2MH1/bq0cCHhZwz5XI2Mg1VS34BjRpVf2cYC3sLNi8MRpzcsuHcVBehCz
oEDRDGrW+dnu8mFXVRrDEeDLg+Aqqqf8QxlZBGiVD1iPNQZCAkiSi0BJmt6n7nFDhKWb7coFiK5C
OMotZ8vXpNDvfy6mnxcw69O7NodvZRLTI2zGDHW6xQfuaU9DwAv/eXGlthDRcxjqPx+QhXV690NJ
V1RY0stZHFybEznNw5T50wZ4THDNAifetzg/V2pctnZBlK/ujt5ZBXChpcfHAIeJWA1546DJxR0M
40vlndxZPV9PlnhvAlno5udl0iX/tPrwuQT/CfAVNsof8PVk8M5DFT7/vLg2IO8Ak6p9zy3HOcji
9StdNC/WBMM17XkSNyNsIdZg05cLSH5YPpmWI9by+Q3SOkpR3RZ1Qf0cfKYpd4vV87kM+KBXsmdG
FhLHCYabF5PyQoh0L1aknD01RvQBPc1d43xmTYSjs2mWi1/WdMsTbniuJ+1TeMETyMnCd/Vm2FKi
cX6jM4hnX3siE5w3JnkyvbBu4c5/BjIk6I0a0GeAl+1BVUMEWZ7eiu1j2nI9/bzLHwC0RSjCHpvX
O+4Ksf6h4qvM4RYf8VysGf2160HyXvGZ81Is2N1Fy02NDB7stKMXMAjmY2oub3DhSVssOT+vqhkh
3ndFdtGiqd4VNTfUzwdSKiiCP6z6n3dYznpwleOCrnf74mipHmtFbArSUUbtpFmDvJF2i5xmbEDp
DyXrBULWu5+rc6hnBNK0T1/Q5WonFeqEBPQ8/8BA9iZEP/vHVw3UGwdY13aI4ieyPlKXtefnjgob
Vpw/RhT5xCNECiA1cs2Mg7/2iyMTnYhELVJi1LcLCoHxcdxI1uEfpHnD34Qp70yOU/OSacBzu/jN
aUy66eRFb+MuFA/EK9n7ADPHQ6sP9dqLDeOYeJbmk3VanUecSS+elbC0dfulzd7iN+CjxGhlES+H
L8xz7oBZaOt2qK/SvPfwm1hZuVV1eN+nNad6ZNFBR+5SS+VH6qSiTRXZ30ldrGdRuYdpFl9OLk6V
izWpVV/EChsbTZIeolwAo5Gwt12FdLnqu0Mw848n/aaxBgj1eYHNrdKe8J/0q3Gcji1k4L1jsKPV
bnMMyyy77VBoXyt+4TXDF+lGr10RFTunVu/4Ns4dVW/CScjqqjenC28l1z6z+JQz9GcW3Hk02pJB
2zJCfu6E9cWEgQmpemcFuxVl5mAKsT9AxZ3SECA0AjvTHK4Lj0a2Y3HgzCn2jd53+LXa1xFuBDeU
XbIc14AAPErF4q4L2zugrx9uMJgEiSAOtkk4As1HIIYw1+5k05s1nkkn/tVYxYxnh/wgfcuc+a6Q
7koM4jFynIPdyWcLpm9jCe9u7OlUhVXR9GttpL8UBh0TeTF81mDEcTWZq5wNi65NZaFJmJ6aCK9Y
iMevsZG8GZP51Hgu8yw4AzO3Xe7B2VPmk1eIL+B1+8EDCqnM+3iwtpoAZu94K69yVm4zXrJFrJ4u
NG7HAN5ZEL2KPL1+BJaKwsi4RFGysYknlS0kkMY6UJy9aZm+iRgdBKhCT6Vt3NtgFAg6MOD7LaC/
EQEssdNPfTW9jGFJVBDQB2pdCuQmrf2YvtjKYbGK7Zj5P+MMPUU/Hep8I0NGdMdYtBsZk9zQ1SkQ
egcGFaEIT42qXoYagX4398mm0rxs6+b4HLCMYLZjlfK9QXJEJiUmmPDAVfSx120vQmzs4/RLdW9G
IH0b945vBiQMoXVnDoFJ70juV3owosTYIwQg81LPxseMgvut74LkoM2iA9XEy2tQEe949xm4idak
sJR09nvZX3XU7Uik+3kDdcTY5TMnh3Ga051XCsyohXbXwBIfM4sQux7pASPJzMcSZD3gav1k4pMd
jQAQhhO15rZnpdgCRItP5tzBJik09dwbdefTxW9uSzto/D7RrOUJxG5wVPqdwtZm1SSh1bcbLd8Z
lZ1eXNGnLyDj3WPCGAkkaORtHYfjnaqw7pSwqI8hFzZcqt5xD8o2oq2ru+IJQZ7yh4a6NR5kwulj
hG/b6Z25aZzCIM5ssulYBZk4qkJLt+GQ82UQ8/k2WrD+LNY6BAZZXftYaOsPltVmLXs9O8DARQuX
YcF8K+0lTcGp8vBkh4RggZ+IcyiDDotowBe00ha2OZyZ6qbtYsaH0+Q+YURcElwhamSiFz60B0RA
suLezRDmQy7CaLMyDeDaVUgBh8ghAr1iGm+kELm4Mno6dPPY0DAJyquyO3Gy6tkD6e3pa68F1tJZ
FVjDLsup5Kv8vZKIATmXeDiekdtwLDdfENuMnyYDeXJ0xnQt2xxX2jK0BisxYhccOpcLEk4SUvSC
SlRvPWxOszHRbLDcxEd62eNlIzKQ8BhS2EBcU6ORcz+cg9ALXohgTt5/EiXAIECrSTPTO1uYz/YD
UIYbxEoZMtAK/0ZFbvkaN031KY2h2AF/F68/Je8wWBTDReWBnPHsipST1qHALTEyLMYKwgz7iQQU
/4+y1TDjE4YlUi0Wg56Vpvh2ZpwR+xEVyLxZvoJ1qbFl0thm3MMAtN02fRbcJB1vezUm3fgZGiZr
c6rMSxryRfuQYKBTW/YgfDIWZmMt45bEiXEpSWVGkfZHoV1T6qdui91LTzv8OWFBjR/auHaaOg4v
Zcp3kEH75uopnDdY7wqgp9Y+ojpKCL8OgpvJyex7PY/yPQonx4/BQgMRNu15j681YrZoJsYORNbS
rY7Bo+nmQF5jJIpdmrJ3go9bzXnvPiotrm46uwxusQYjQ5ppiocESVynzqXGrrjudPIEt3oLWDP0
3HtTUzDYOmbptLhbz48cUdBwmXKPplds7xhcm4TVIxr1VvhEUhokdvdtotr2IzKk93i8h9NIbc2Z
O5+3mMAn3xrpVxE9gtetdIJbzBqcbWHAnEUcIYxx29imvWco45MWtjhbeJ1uGQArevqmx/Eip6Nc
Y8In76TXtYvGWPw6h5PUtyWDvnuPj/4Zk3eMo67GM5ZJoV7jzMi/FqjKznZKraABQR8LCvjAagzo
9z7P7GAfQATYxcZsP9u2xsSWoOv4M3P1tgCyI42rVWrzBg5A+sUBtv0EoG8ehhFiLJ7jTr2B5wjd
5Tmbi2xi89QNFQ5RRs845jzwoNBEbQh/xsDwqLH4gIjFMCEXZOE5IjIJuJwaEywmldedbbcnbzAP
zWHbpNwVqxJ730ulJVCXxrruN15sJb+VGdBFmPqk3k1l715y2ZvvgIdBLTdmnN66JG/6SRKGiPpq
0tzWmJ9wdRErR8mIPTD2dW257JfqvsLldjIgmRNa0LQa8S61xc0iBeY3rHLZfVEWzk3GHWyt9bLE
qakzFoXj0gh56YLOvU21qtqKZAweGdXRmafMvwk0LdmGVZbAd5m0p8wBpfp78Vlzkmo7wzyXy1Fl
HbGvyotMam6qYsrwvnENMLLEz5MBGxNgSrCNutopG2NBa47yV9sY9ZTSPhNujMkTM+7RKwfj1cXb
K/2qb0DXaU6P2Yf2W4fgayRbEM9Smp9rL44+49Eb3hHIgfrrjAS/0OCGjk8lRmJPzffJ1cVmAhgm
aLRHMsXzhRoRcOLqgFPRwh3DowZPp1rTTmFqLiPTPhsp78LIh/k2rfNcYL33zAkxzuwc2atpKfeB
3TyPVsCgM9Fd3ngKpP5Taw33VZuqeR2YMclNCNKIjGsZZ3JUUtkBJFhxYKl9iNR4N1UlzilVkgwD
S/ATleSR6u4XVI3yLv3ptRMiTxQgrQsZz3SaehrssTY59zlOTshWw/TbqrtbOGn6mWhsuoUuPxvM
cBMGlCIk7GV9uuECtfwYB+3dlOb2scEavdMB/mz6VtpnDj7OnZNG8w4TLCKjLqrvmiyyTpCusDM6
4UK+ZzGqvaWwlEVzIoVK/B5jrd2O1BfHnA86JgM8CPC3EoUajzYJMkNnfaAbAP3Q2e5MCEU1F2DE
Yc2VeyfOx5E8ETLO/Vk5bbUqosQbd0OVFacwmcJik2mu+QtzZd9uuPf6s1MpYxfhBabzKhw5+HZf
6ry/2cLwB9d+JOlWJUcAGr3YiEBAoA5MNfyqOBJ82FDGrkEwG2+90fX7qSbWjBgvgwI3cM0nrLrl
Ms9PS4GT2/R+C77OeO05NqMt25X3rGo9t2Hhtvup96YPuxRAhSE7L+QNNgBtPztEBMKkcOB0cfDS
HYdJyhwHQbLLq2IxNFaEua+8xHavtG8p/seeMPpS8uqtjJWcuiISR6Sz1WPbR9F76MT6JiQ+hQ5Y
TjPLKqybBEzDB8uI8zupKs9dE7PqUrUZ+RvLWncbir4+T7rTvyjdBJrfhwR0AjhFPOORuTqqDhJF
bk5gE+OSIo35vtY9V5hItRW63p5aGDQLal/70E5Ze0S9WfwyglE90J+A8mQwdpvIHk+dt3GOh19C
s/V7FxnEq2fIedPrRX9RxUA4qN3Lves001HPuvJCnlb45ZSTdxrCMP12GK4RgwFa6pSZNalCHMRu
A+Sh5LwHEdkp3F5vbg04fMT0eTFRe4VwO3vbj6s6O482DAYUDAhbIW1Empkv6SjhmbY3QhOjRHpB
FMTGdmMSF0MM96uKFPZ1582vGHadNemawctE8saulvZJU+ltKml7eZXI98xWw40y8WSs+qYt97FV
65upohjOI2ATQQVCuzWD7IhfHJOJod2L2qjuWpAz96EZBluLiJqtBbk1HCZu/kprnyqjMVZYmBsa
yIF9ydrMfbV1NwBRbrnf4SymS4QpcMBIAhZ+KCU9q8zbUf9cqHiSO9MdSY4FVnZLc6p9tzuwtZne
qncbLt4xmAqGrMipyO0Kazq6sEGlWaIDnquAucDM/4X9RI/Z6nc0MUdSiZV2CJoW+EpDoNJZc9Nh
X2Oxrmgwh+Euh1Dhi1nvs5VT6saN1mjxusnL/JRIyPucQdC0VYPcQLcigIqqpKseEivdhTj/8Vqa
VnypmOIcMyWaW2+MxDqPPPUAt246UrM4nJDpz/zRJZlZ8E9UKXRUpAHElewJ2qZFRjWl8zyeE4aH
icbyxmK0j5FNY4tkObeuTVbG+K2DettmNbODiLBf4JmEnMzQOyrdtq8OGryzSZV3rFoRXZlGpxtS
x6abSMvUgWHSvCdwARauiEKSMCzj0UmM4jQDdz+0IzImWhJMjkMS/C5wDhdWeDGytDMNgOqDNKLR
smvSFPY2TAvv0uSOd+pTL4ZOpFEF6GN+6Agk3zop0IRVME3hIQoADBSDue8gtd7UCJB3QqNppy/p
5U12VkwJ8HMboAB/MZeoAKkKCZSVmGflW1rGUE80BCSvhD0PD0TcwPaRTsIV5Ai/tFH0CI9VJOTg
iF6SMSTMwqEE2hdBGA010zhDIrFWERXibZZhiQ6hDnE10x9ENTV7Z9fOQRMEpkXSdBizYZDJVB0i
x1PgKrRxo0FvO9hVHfyWbuxdZpJj3pslg7EH6c6QtwMXRDROiPLNMTzaeJGe3btRF35aHN2OU2QA
6Jgg85xpoAVXQRfqZKHh3smpMJ472QrGy5yxi5rG7oDni+hdOmpNTRtRBuXtT28uWYIgi5x+KupG
2voi1YcvwcHpGXu43MGIbV5CsCobC4r4muEMoZQ/lItlaFDUDb0yZH4HV6NFX3I+oKsVL2l4ZbX4
7RPFi537BXVS6tGzpeUMTodYZfc6qswtUWscAMhjo2bqGCLQ1aFi+GmM4q5ElAjZSq6cRv8w3Xmd
ORCUyK19J75uuAPXGW6yjDzFxsn+N3Vns9s2DsTxVzF6t0B9WdJhC7TJJtks2s0mxV4DNTZiNbaU
SHZr5236ALntG/jF9kdSckU5cRMwQLW6FK3coUgO54sz/+EG+Rs2Z7yW91CAqIC6GQw/VbhaR8m3
8h8RXWQVmWmhuD+rkpW8ELs9pJkWcY6Emnf6EBVnq9Wc2i3/2983X1blUZnQCXKEVQIGz+LulLyp
6K/rqYgP3SXmAF0wiY+tK3IVqyg+vh9Gp+uQvqFkW5KYeDvHKrgsDu9vhqvq/SUXAaCX3gjvkCZP
w1Qs4uroJo/vP9Logc7ny+Tuz1UWeJiBzLEg7flkSH4/NkcUnvnJ6X2ITVTdzqcX6zBeXV0nbOuS
CvnV1/kUhFmio36ClYqWwo26QTynRZ7T2o7evhfYIWwSoKfngcDJVMm2+R0LKxZfr8dUUGKsxl+8
u4sqJMoJTAoNAocx3CJGxKsJY9J4KJaoCBmIsicArJX0qllNg0td1fO/TNKvP1rm0O9UgFFKputG
5duzIssXnygZ6dSQPetH+wnVyfs/KSmjFKyT9K8+SZWz7aMwo2ZusRxTFzBMHJDxwMMJdJo+ifpv
BrMi52JYvx9FTuyScz+iJFo9usygtUZPrcL+Ce5W2+3S2TeFiVr0P8a/vUkAHbFdBTd0Iho9udyS
mdMPmH4SRdSrUNYsH13B16fpc2PqRZSJGwiKL+YDHyRE3wfws56nnGibDygwDOM4Ea4shGOoHq0A
sKEJ9a9W8xeO8EGYoEpy+1CR3F6A0HXAA/ASpOiv5YSrYsldAuWq19S9GuU8zzwGHQItYeAKR1ZJ
UycNKWPyvuOpWUcjPfneMYErBBtmxQPIQmIslIc3k5QU26vgIyV8gA0EbKAePWKPjoIXJtaSwPVQ
CfA5C9GZPiJAAIeDPKwPSe8kgWB7bLmAQ5C4gow0ibRgbH/k8M/c60t44n6JQImDkUTdCsAXK4HY
iWh9w+Y+oQRGvpMIfkEh+a+VgU8W2btggdgygO9IlBlWAZmino4wHKEsXLA4XGD/mvf9YgcSTnfK
QV/MDJwDL+aur33c28chiB2f9DtlFahl6J1pJM25Z+rEDkO1dKKHThSjKBLSOJJPRykE6r3nUdTZ
N6kAG8fWMsEdURYs/EiEP1S/wQaJ44WIRBp0bdenX6fBE94rsIEE0ZAoGvrIK0fAWIYANoFPwILV
y4Af1bNlAOhDf1THg32Juxg7eEIUfEfNOnR1ZIDyDGRJdX1a+rcMdEWz9RaG+ItkpwJFJ3FW2mwQ
jhyQTj3fracvpUXf2MC19paGrkNGEml4QnsFu6chdgLMaIlNpE+DVsp9spQx5axPA7qB9hhBIurY
SNdpDgPYZAQvIB77qSKl72ytImmjwJUU7jM4VM0024ciwGz0Q0C/uRFXj/ZR+sQN5Cjok2ohGz0c
J7Qgh6F2Dzv+E8uAwMCgag5N/5Yh9Oy96MhxfSIluEl6s7uHwg+cmFWgHUYdcuzdMiQ+DTNlAw8k
tw0/hEhJAquIh60QNI4FllOM/AB7avu+X7pCSgfreAIAMSKk89rWZOi4U4HnxHQaCiT+mH56pzKl
VWfLDSGzpOWr2FoGaJ82NxBc8lioQOBqqKd37hRtazxrd8KXkVYKO7tuFOFVD7sSwLvastRaqUc6
Qh4GWy6A1fFF4PMmgtZxJgktAPUZcBNRxx76xwS675KlZPSd0AeGk2TkLa+3z0KAz+mB4B43Afn+
WdH0KbO2m7zIIcwYYzfxh3pMkUCEBTRFujZJ0Fn5vEBTPuPgbK8pD6bZbKxuMbNJ1cLC/OkPGvW4
S6C+upP3c9zOGb+Td5qasr7Dk39/a8Rf1OVS62Vz2aSGqf97Pb/dkY2xmkk1/3iSTcq0vJqu1Yt1
/ZUaIu3dVTlpX6eoy9UfX7GD7Lk9AnuJztLrIq3adPVNhTXheXpf5B3KKvhpS/l9Os3S9gfrSwVb
skeTMWs/GzwGjaqvcG1H+L263TyAclYMLsC6M7rF1ZFA2xGOi2zz3dxMHWKzJfwhLdN8SqM7Y911
3MqeNityDPxhVQzGrM1yZg6i/OBXHMSkroItttTP0nLz3aBLeAn7/BXoppuHzx1uVz6QNelJmafz
z8src0t1DM6W+HnGVk4Gp2k+yUpzAO3IvsYAx7Akg8AyH4tyYYhGaQliCr3uKF3G1Nam7RhSFKSD
A7J1yiw3N1qrcOsB9ranVFkqj2bxPEt9XDwNCW1JeS8gqCXtd9RFmee1TtGwXesPbGE1OEaPZIYU
rqNYtuTPsnS5eWj4Wtku2gG2JXxe8MVzg/tqb8Kecj7e/JubCnt7G2xLHbmb5uZObmMjtrQPJl2h
TkBZZzLtJ/2Y5bfNR9q1B5tEs8f+m2nryl9czfist/8BAAD//w==</cx:binary>
              </cx:geoCache>
            </cx:geography>
          </cx:layoutPr>
        </cx:series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0BCD-FD49-45C4-977B-274DC62A6503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02AF-40F4-41F1-8127-98E831D2E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8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06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7ACE-C467-5888-B6DA-5AC3D71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72AC2-BA88-777C-97AF-2827185E2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CA25A4-3127-08BB-0BFA-7E983EA9E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6452-3AB1-9C10-1354-EA66C06FF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1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2185-DBE5-4AF6-B765-D17A3326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DE2F5-3208-D520-F5DA-DAF4623AC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2D665-5B88-DB70-6914-9C5E23BED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7CEA6-4A16-22E5-A6F4-BDA9A841E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9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D99F7-813A-6A34-1D13-38192F376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2FE17-5A7A-D2F1-5C64-33C3EB61C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5B537-99D0-66C6-42BF-801E205D9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0372-FA9D-B9EB-64CB-BEBD4ABF3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0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3202-02AB-0520-B386-98D76FAD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BE97C-8877-4077-999F-4893B0392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19463-5961-52C6-F70E-DD48098FC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AAC6-D191-E6A7-0B9C-40C0C2420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6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E677-42EC-CBB6-AE78-81D31B7B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1732B-0E2F-DE52-4E39-B6F84D47F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BA272-2AC0-F95B-2157-FDF9E9D8B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0B56-14A1-730C-714A-7CFDDE6D8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DE4C-8EEB-0525-21C4-8FFE88C7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54D7E-1D72-DD01-377F-3D7AF10A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7DA0-995A-1799-9AF1-C561737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4832-7B1F-6AD1-8BF3-2A531AFF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3E40-D7FC-69B4-D7CE-8EA011B2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DC76-9E03-5B87-93F0-B57B363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F380C-C851-7383-282B-B250EC913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DEA2-47FC-157B-934B-FA85C4E2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34B1-BD24-7D13-C892-32FE7051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C522-E8EE-FCF8-0D36-64FA711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E4EFD-E0B8-43BB-14D3-685FB583B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08EA-E122-8164-EE76-780ADABB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F2CA-3133-AC9F-7953-FD0F6E56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7B6F-D301-860F-E977-C5368721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1B85-07FF-7EF5-D82A-F45706DA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BFCF-F36F-62C1-EB29-B29896A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D7B-65D4-EF8B-8A33-AE6C9821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599E-D9E7-72CE-6770-7DD1622D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5172-FC66-6416-0F82-BC4CB09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7FD3-0B30-7C46-C9FD-8DAA3C74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A032-E27F-755A-E9A4-BF4F4BB5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42F0-6A28-A8AB-E6BA-3BA17787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9BA3-241A-9F32-75BC-778923BD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BE6D-838F-C90F-22E5-8D80A736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CAF6-2DD5-990E-FB4B-EA47DF23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2F5-AD51-498D-58E0-FE51AEA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877D-4ECF-40DF-6243-2D99917C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789A-266E-810C-0838-2FBD7ED89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1EEC-5791-B741-D62B-B43FD70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0C86-ED92-CFDF-087F-6EB403B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448C-1EDB-AA77-8ACD-5C415839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8F81-B4E4-E67B-4E16-C67E795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4DA7-E069-232C-02BB-5F43EA80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81EAD-6E30-F8B7-487C-12FD831D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6139B-5BF9-2EDD-89F5-B0E59E8F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84062-1FF8-6D7E-E47D-6FA84FF0A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BC18A-20F3-024E-F18F-907A3735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A057-F160-A75A-CC83-3F72DD71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FB3D1-E2E6-9E79-2410-1D48E699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1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630-53A5-41BB-69A9-91C4EFA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A1C2D-D2CD-7DAE-5A6C-C8D61F0B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1F907-C988-47D6-7279-0A080D55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EA4DA-3F00-1DA9-F54D-0CE40876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CB3D6-80E2-DCBE-F0D7-3F5ECCA2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0C811-3EB3-D453-3B1D-A8614746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064-1D48-88F6-9AAB-72C982BF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AD7B-7103-568F-1601-81306F7D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E422-D47A-D764-D92F-555A1871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053D7-F6B8-2B9B-C3D6-DF805D0AB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38B9-87B9-4231-26A6-32524F1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5499-3E7C-F1AD-8670-75EB55B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D815-8510-F523-2E21-69F282A5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2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329-B5D5-F1BD-FA9E-0A50BB7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4B72B-A379-9BA1-3F81-F32EA374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E42D-F5E1-1B1D-DDDA-2A033E2A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991C-D2F4-7FF0-9F6A-E3136715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ACC1-2F42-71BE-BCA7-AEB7564D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EF3C-4AA2-6F88-080C-EF9AEF5C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A32E8-AA33-B74C-5435-A9506217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70B4-EF2D-D808-AA33-348846D0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495F-C446-F101-BA28-D9E2AAED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71077-91F8-49F5-A33A-1D28C9287FA9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BB1A-BC09-47C4-F3D6-064ECE9A7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CE05-CF98-6AD5-F3F9-81A7283DC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hart" Target="../charts/chart15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chart" Target="../charts/chart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chart" Target="../charts/chart8.xml"/><Relationship Id="rId4" Type="http://schemas.microsoft.com/office/2014/relationships/chartEx" Target="../charts/chartEx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hart" Target="../charts/chart10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chart" Target="../charts/chart9.xml"/><Relationship Id="rId9" Type="http://schemas.openxmlformats.org/officeDocument/2006/relationships/chart" Target="../charts/char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3D Corona GIF by Matthew Butler - Find &amp; Share on GIPHY">
            <a:extLst>
              <a:ext uri="{FF2B5EF4-FFF2-40B4-BE49-F238E27FC236}">
                <a16:creationId xmlns:a16="http://schemas.microsoft.com/office/drawing/2014/main" id="{49D4C9C3-34C2-CAEC-34CF-84ABD645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1" y="2055818"/>
            <a:ext cx="5294671" cy="2975605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AP – Impactos Positivos">
            <a:extLst>
              <a:ext uri="{FF2B5EF4-FFF2-40B4-BE49-F238E27FC236}">
                <a16:creationId xmlns:a16="http://schemas.microsoft.com/office/drawing/2014/main" id="{6878B2A3-EC27-AF6E-4C47-A9BA0EE8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40610"/>
            <a:ext cx="946765" cy="4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F04CC-5290-1F30-72F9-A70655F5752E}"/>
              </a:ext>
            </a:extLst>
          </p:cNvPr>
          <p:cNvSpPr txBox="1"/>
          <p:nvPr/>
        </p:nvSpPr>
        <p:spPr>
          <a:xfrm>
            <a:off x="292100" y="970771"/>
            <a:ext cx="6271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CHALLENGE III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8E7F84-3E1E-0BE1-36C2-7EA0D32D0BB2}"/>
              </a:ext>
            </a:extLst>
          </p:cNvPr>
          <p:cNvSpPr/>
          <p:nvPr/>
        </p:nvSpPr>
        <p:spPr>
          <a:xfrm>
            <a:off x="412955" y="1678658"/>
            <a:ext cx="2025445" cy="248624"/>
          </a:xfrm>
          <a:prstGeom prst="roundRect">
            <a:avLst/>
          </a:prstGeom>
          <a:solidFill>
            <a:srgbClr val="F216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</a:t>
            </a:r>
            <a:r>
              <a:rPr lang="pt-BR" dirty="0" err="1"/>
              <a:t>Analytics</a:t>
            </a:r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65B9D-E4D1-C5BC-874F-6A690E66AA1F}"/>
              </a:ext>
            </a:extLst>
          </p:cNvPr>
          <p:cNvCxnSpPr/>
          <p:nvPr/>
        </p:nvCxnSpPr>
        <p:spPr>
          <a:xfrm>
            <a:off x="292100" y="6341810"/>
            <a:ext cx="360000" cy="0"/>
          </a:xfrm>
          <a:prstGeom prst="line">
            <a:avLst/>
          </a:prstGeom>
          <a:ln w="63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8B042-28E9-1055-DBD2-39472F456C3F}"/>
              </a:ext>
            </a:extLst>
          </p:cNvPr>
          <p:cNvSpPr txBox="1"/>
          <p:nvPr/>
        </p:nvSpPr>
        <p:spPr>
          <a:xfrm>
            <a:off x="292099" y="3361389"/>
            <a:ext cx="6271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Inteligência de Dados Aplicada à Pandemia: </a:t>
            </a:r>
            <a:r>
              <a:rPr lang="pt-BR" dirty="0">
                <a:solidFill>
                  <a:schemeClr val="bg1"/>
                </a:solidFill>
              </a:rPr>
              <a:t>Evidências da PNAD COVID-19</a:t>
            </a:r>
            <a:endParaRPr lang="pt-BR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333A5-EA28-4D0A-52EB-1EEFB3E783F0}"/>
              </a:ext>
            </a:extLst>
          </p:cNvPr>
          <p:cNvSpPr txBox="1"/>
          <p:nvPr/>
        </p:nvSpPr>
        <p:spPr>
          <a:xfrm>
            <a:off x="213442" y="6341810"/>
            <a:ext cx="6271261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Luis Henrique Mota Rufino - 360028</a:t>
            </a:r>
          </a:p>
        </p:txBody>
      </p:sp>
    </p:spTree>
    <p:extLst>
      <p:ext uri="{BB962C8B-B14F-4D97-AF65-F5344CB8AC3E}">
        <p14:creationId xmlns:p14="http://schemas.microsoft.com/office/powerpoint/2010/main" val="5165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95DF-52FB-D465-7465-4F3D0DFF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D84E5-439F-26E8-8CCE-3DBFEB076C88}"/>
              </a:ext>
            </a:extLst>
          </p:cNvPr>
          <p:cNvSpPr txBox="1"/>
          <p:nvPr/>
        </p:nvSpPr>
        <p:spPr>
          <a:xfrm>
            <a:off x="477724" y="280213"/>
            <a:ext cx="4408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SINTOMAS</a:t>
            </a:r>
          </a:p>
        </p:txBody>
      </p:sp>
      <p:pic>
        <p:nvPicPr>
          <p:cNvPr id="2050" name="Picture 2" descr="Doença - ícones de saúde e médico grátis">
            <a:extLst>
              <a:ext uri="{FF2B5EF4-FFF2-40B4-BE49-F238E27FC236}">
                <a16:creationId xmlns:a16="http://schemas.microsoft.com/office/drawing/2014/main" id="{99288D51-F2E9-A335-A6BE-F08AEE17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341" y="260745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025003-A611-20E7-0963-9878FFA13A9A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A91026-0B07-24EF-B03D-9ED2E019B716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79987-6D8D-7DD3-C912-4AA5DDDA1FCC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B95CF-43FD-A84C-9C1B-71D742BB150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7A2AC1-F5FB-33DE-0BD0-AFA23E8D477C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07001-83DE-FC85-8FF6-1313F833F6D7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0B894-66ED-0692-B3BA-85A2FBA0EEAE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85285C-7D76-F629-350E-F259DBE29017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Sintomas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71748E-1B6B-2154-49B0-C2D0D81DE951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625B71-AC9C-81E9-371D-1FE9C17F43E1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52607-D578-F940-68D9-532DE3787AC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0CC080-CE6C-3147-160B-77B6B1FE5CED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9F573-73F9-955F-6E32-7327E12D7D1E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75F7D8-A3A4-8D52-0D27-DF40C4DC8766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61DCEE-BFA7-70C7-0FEB-E06C76D190DD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64BD12-81EA-FFC1-2834-83D6BD58FD8E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B1AC63-60D4-73D8-20DA-FABD1D427CDE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5CDE8B-45FE-8D1D-39B4-16FB53B3B84F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3BF067-3EA0-8838-ED3C-96A6BCFDCF19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B22F2B-BF0B-C8E3-CE38-C7ECBCF7407D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A0D22-2E02-4D60-384C-1C94C9535997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648E75-A2E1-3DA6-ADD7-2115678D04BD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455087-C53F-D082-893B-28F1E5AC9E7E}"/>
              </a:ext>
            </a:extLst>
          </p:cNvPr>
          <p:cNvSpPr txBox="1"/>
          <p:nvPr/>
        </p:nvSpPr>
        <p:spPr>
          <a:xfrm>
            <a:off x="807441" y="6331578"/>
            <a:ext cx="2941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b="1" dirty="0"/>
              <a:t>Considerando apenas quem realizou os testes.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59A64-377F-BF65-D1A9-E8408556B74A}"/>
              </a:ext>
            </a:extLst>
          </p:cNvPr>
          <p:cNvGrpSpPr/>
          <p:nvPr/>
        </p:nvGrpSpPr>
        <p:grpSpPr>
          <a:xfrm>
            <a:off x="648206" y="1753247"/>
            <a:ext cx="4901485" cy="2462097"/>
            <a:chOff x="627441" y="1172765"/>
            <a:chExt cx="4901485" cy="2462097"/>
          </a:xfrm>
        </p:grpSpPr>
        <p:pic>
          <p:nvPicPr>
            <p:cNvPr id="5" name="Picture 2" descr="Dor de cabeça - ícones de pessoas grátis">
              <a:extLst>
                <a:ext uri="{FF2B5EF4-FFF2-40B4-BE49-F238E27FC236}">
                  <a16:creationId xmlns:a16="http://schemas.microsoft.com/office/drawing/2014/main" id="{47754B8A-5988-C230-5BD9-DFC956E85F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41" y="134030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Gripe - ícones de médico grátis">
              <a:extLst>
                <a:ext uri="{FF2B5EF4-FFF2-40B4-BE49-F238E27FC236}">
                  <a16:creationId xmlns:a16="http://schemas.microsoft.com/office/drawing/2014/main" id="{468E81F6-66B6-D488-32FF-C6815BD80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28" y="1985156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osse - ícones de pessoas grátis">
              <a:extLst>
                <a:ext uri="{FF2B5EF4-FFF2-40B4-BE49-F238E27FC236}">
                  <a16:creationId xmlns:a16="http://schemas.microsoft.com/office/drawing/2014/main" id="{9AEEC90A-612B-32FB-2EB9-057DC4C69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28" y="263000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Vírus doente dor garganta - Ícones Healthcare e Medical">
              <a:extLst>
                <a:ext uri="{FF2B5EF4-FFF2-40B4-BE49-F238E27FC236}">
                  <a16:creationId xmlns:a16="http://schemas.microsoft.com/office/drawing/2014/main" id="{DAA7006C-EBDD-92DD-0484-09FC78712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28" y="327486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Febre - ícones de do utilizador grátis">
              <a:extLst>
                <a:ext uri="{FF2B5EF4-FFF2-40B4-BE49-F238E27FC236}">
                  <a16:creationId xmlns:a16="http://schemas.microsoft.com/office/drawing/2014/main" id="{A4CC2E4B-6F7C-A470-11F4-711DD6946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515" y="128114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Falta de ar - ícones de saúde e médico grátis">
              <a:extLst>
                <a:ext uri="{FF2B5EF4-FFF2-40B4-BE49-F238E27FC236}">
                  <a16:creationId xmlns:a16="http://schemas.microsoft.com/office/drawing/2014/main" id="{677AA6E4-489B-33F5-7FD4-A98A50C93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143" y="192600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Náusea - ícones de do utilizador grátis">
              <a:extLst>
                <a:ext uri="{FF2B5EF4-FFF2-40B4-BE49-F238E27FC236}">
                  <a16:creationId xmlns:a16="http://schemas.microsoft.com/office/drawing/2014/main" id="{29C0420F-BC5A-A63C-9F2F-ADB15C8EA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515" y="257085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Dor no peito - ícones de saúde e médico grátis">
              <a:extLst>
                <a:ext uri="{FF2B5EF4-FFF2-40B4-BE49-F238E27FC236}">
                  <a16:creationId xmlns:a16="http://schemas.microsoft.com/office/drawing/2014/main" id="{A619293A-773C-C22F-B14C-881552EA7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143" y="3215708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254E93-B797-5720-C991-96F578B10393}"/>
                </a:ext>
              </a:extLst>
            </p:cNvPr>
            <p:cNvSpPr txBox="1"/>
            <p:nvPr/>
          </p:nvSpPr>
          <p:spPr>
            <a:xfrm>
              <a:off x="1024828" y="1201803"/>
              <a:ext cx="11887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Dor de cabeça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30,20%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AB563-7367-6BEF-2554-CA4C16D47BE8}"/>
                </a:ext>
              </a:extLst>
            </p:cNvPr>
            <p:cNvSpPr txBox="1"/>
            <p:nvPr/>
          </p:nvSpPr>
          <p:spPr>
            <a:xfrm>
              <a:off x="1024828" y="1854185"/>
              <a:ext cx="1210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Nariz entupido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24,99%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3DFD21-0712-C357-7993-44B5B938FA33}"/>
                </a:ext>
              </a:extLst>
            </p:cNvPr>
            <p:cNvSpPr txBox="1"/>
            <p:nvPr/>
          </p:nvSpPr>
          <p:spPr>
            <a:xfrm>
              <a:off x="1024828" y="2506567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Tosse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23,15%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EE05A9-ED1A-70D8-43E8-83E681CA39DD}"/>
                </a:ext>
              </a:extLst>
            </p:cNvPr>
            <p:cNvSpPr txBox="1"/>
            <p:nvPr/>
          </p:nvSpPr>
          <p:spPr>
            <a:xfrm>
              <a:off x="1024828" y="3158949"/>
              <a:ext cx="12832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Dor de garganta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18,44%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D429B8-C0C6-25FC-E63F-0ADFCA33F612}"/>
                </a:ext>
              </a:extLst>
            </p:cNvPr>
            <p:cNvSpPr txBox="1"/>
            <p:nvPr/>
          </p:nvSpPr>
          <p:spPr>
            <a:xfrm>
              <a:off x="3749143" y="1172765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Febre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14,60%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A1AA3-61EA-B723-019C-B4FD5958130E}"/>
                </a:ext>
              </a:extLst>
            </p:cNvPr>
            <p:cNvSpPr txBox="1"/>
            <p:nvPr/>
          </p:nvSpPr>
          <p:spPr>
            <a:xfrm>
              <a:off x="3749143" y="1825147"/>
              <a:ext cx="1779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Dificuldade de respirar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7,84%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F16011-4A92-D76B-AD06-7C7D22C2988D}"/>
                </a:ext>
              </a:extLst>
            </p:cNvPr>
            <p:cNvSpPr txBox="1"/>
            <p:nvPr/>
          </p:nvSpPr>
          <p:spPr>
            <a:xfrm>
              <a:off x="3749143" y="2477529"/>
              <a:ext cx="720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Náusea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6,32%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DC1687-664B-3D2F-0A5C-2561A47C778F}"/>
                </a:ext>
              </a:extLst>
            </p:cNvPr>
            <p:cNvSpPr txBox="1"/>
            <p:nvPr/>
          </p:nvSpPr>
          <p:spPr>
            <a:xfrm>
              <a:off x="3749143" y="3129914"/>
              <a:ext cx="1038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/>
                <a:t>Dor no peito</a:t>
              </a:r>
            </a:p>
            <a:p>
              <a:r>
                <a:rPr lang="pt-BR" sz="1200" b="1" dirty="0">
                  <a:solidFill>
                    <a:srgbClr val="F21667"/>
                  </a:solidFill>
                </a:rPr>
                <a:t>5,93%</a:t>
              </a:r>
              <a:endParaRPr lang="pt-BR" b="1" dirty="0">
                <a:solidFill>
                  <a:srgbClr val="F21667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9F039-39F1-DD9B-092C-68C78FBA004C}"/>
              </a:ext>
            </a:extLst>
          </p:cNvPr>
          <p:cNvSpPr txBox="1"/>
          <p:nvPr/>
        </p:nvSpPr>
        <p:spPr>
          <a:xfrm>
            <a:off x="538547" y="1445470"/>
            <a:ext cx="440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SINTOMAS DAS PESSOAS QUE FIZERAM EXAME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DA625E6-FB3E-8C9C-F23E-78B7BE759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600562"/>
              </p:ext>
            </p:extLst>
          </p:nvPr>
        </p:nvGraphicFramePr>
        <p:xfrm>
          <a:off x="6528672" y="1753241"/>
          <a:ext cx="4861998" cy="25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32237D-3027-8E36-3F6A-8E97B8790568}"/>
              </a:ext>
            </a:extLst>
          </p:cNvPr>
          <p:cNvSpPr txBox="1"/>
          <p:nvPr/>
        </p:nvSpPr>
        <p:spPr>
          <a:xfrm>
            <a:off x="6580210" y="1445464"/>
            <a:ext cx="495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SINTOMAS DAS PESSOAS QUE TESTARAM POSITIVO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31AEDFED-B29A-7620-F110-442C2BE99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491870"/>
              </p:ext>
            </p:extLst>
          </p:nvPr>
        </p:nvGraphicFramePr>
        <p:xfrm>
          <a:off x="6361471" y="4957768"/>
          <a:ext cx="5171767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EF8403E-6D7D-9395-D9E2-1D1D999959D5}"/>
              </a:ext>
            </a:extLst>
          </p:cNvPr>
          <p:cNvSpPr txBox="1"/>
          <p:nvPr/>
        </p:nvSpPr>
        <p:spPr>
          <a:xfrm>
            <a:off x="6580210" y="4797369"/>
            <a:ext cx="495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PROVIDÊNCIA DE QUEM TESTOU POSITIVO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5308E-C4C0-6926-5332-8818A3E5B4AF}"/>
              </a:ext>
            </a:extLst>
          </p:cNvPr>
          <p:cNvSpPr txBox="1"/>
          <p:nvPr/>
        </p:nvSpPr>
        <p:spPr>
          <a:xfrm>
            <a:off x="648206" y="4515470"/>
            <a:ext cx="483194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dirty="0"/>
              <a:t>Os sintomas mais comuns entre as pessoas que fizeram exame foram </a:t>
            </a:r>
            <a:r>
              <a:rPr lang="pt-BR" sz="1100" b="1" dirty="0"/>
              <a:t>dor de cabeça (30,2%)</a:t>
            </a:r>
            <a:r>
              <a:rPr lang="pt-BR" sz="1100" dirty="0"/>
              <a:t>, </a:t>
            </a:r>
            <a:r>
              <a:rPr lang="pt-BR" sz="1100" b="1" dirty="0"/>
              <a:t>nariz entupido (24,99%)</a:t>
            </a:r>
            <a:r>
              <a:rPr lang="pt-BR" sz="1100" dirty="0"/>
              <a:t> e </a:t>
            </a:r>
            <a:r>
              <a:rPr lang="pt-BR" sz="1100" b="1" dirty="0"/>
              <a:t>tosse (23,15%)</a:t>
            </a:r>
            <a:r>
              <a:rPr lang="pt-BR" sz="1100" dirty="0"/>
              <a:t>, enquanto entre os que testaram positivo os sintomas predominantes foram também </a:t>
            </a:r>
            <a:r>
              <a:rPr lang="pt-BR" sz="1100" b="1" dirty="0"/>
              <a:t>dor de cabeça (4,38%)</a:t>
            </a:r>
            <a:r>
              <a:rPr lang="pt-BR" sz="1100" dirty="0"/>
              <a:t>, </a:t>
            </a:r>
            <a:r>
              <a:rPr lang="pt-BR" sz="1100" b="1" dirty="0"/>
              <a:t>tosse (3,61%)</a:t>
            </a:r>
            <a:r>
              <a:rPr lang="pt-BR" sz="1100" dirty="0"/>
              <a:t> e </a:t>
            </a:r>
            <a:r>
              <a:rPr lang="pt-BR" sz="1100" b="1" dirty="0"/>
              <a:t>febre (3,27%)</a:t>
            </a:r>
            <a:r>
              <a:rPr lang="pt-BR" sz="1100" dirty="0"/>
              <a:t>. Apesar da grande presença de sintomas leves, chama atenção que apenas </a:t>
            </a:r>
            <a:r>
              <a:rPr lang="pt-BR" sz="1100" b="1" dirty="0"/>
              <a:t>37,9% das pessoas que testaram positivo ficaram rigorosamente em casa</a:t>
            </a:r>
            <a:r>
              <a:rPr lang="pt-BR" sz="1100" dirty="0"/>
              <a:t>, enquanto </a:t>
            </a:r>
            <a:r>
              <a:rPr lang="pt-BR" sz="1100" b="1" dirty="0"/>
              <a:t>27,5% apenas reduziram o contato</a:t>
            </a:r>
            <a:r>
              <a:rPr lang="pt-BR" sz="1100" dirty="0"/>
              <a:t> e </a:t>
            </a:r>
            <a:r>
              <a:rPr lang="pt-BR" sz="1100" b="1" dirty="0"/>
              <a:t>1,47% sequer adotaram restrições</a:t>
            </a:r>
            <a:r>
              <a:rPr lang="pt-BR" sz="1100" dirty="0"/>
              <a:t>, indicando uma lacuna importante no comportamento preventivo frente ao diagnóstico positivo. </a:t>
            </a:r>
          </a:p>
        </p:txBody>
      </p:sp>
    </p:spTree>
    <p:extLst>
      <p:ext uri="{BB962C8B-B14F-4D97-AF65-F5344CB8AC3E}">
        <p14:creationId xmlns:p14="http://schemas.microsoft.com/office/powerpoint/2010/main" val="11706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DC2E-9055-1A91-AB62-AA229FB41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E25B8-AC11-C638-C6F1-6A525FC6202D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CFE49-31D4-2757-798F-89E18A2E5AF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E92E3-3346-455B-0EFA-8F116BB7BAC0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99078-2E78-59B8-35F9-DA13980690BE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C6B74-E171-81B3-28D1-AB580C368A38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D5F-BFFD-BD69-30D2-0144D9CB3326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5E5DD-7878-F2E6-F0C1-2E8B7DECBC40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061238-837F-6C99-115A-2EFBDD772B4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934D47-E40E-57E9-4281-F039A6A06500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2BA4-DC27-71D1-D108-F523F56419CA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364D5-B702-E35F-5B9C-FD6FD7434923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65DF3-1D04-DC25-8B76-60849AD6F7D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D64AA3-A0A3-C1DF-3BBC-3645EF733B60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A23FD-B747-650E-B55C-CF9097076F42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A4E2DB-C71F-207F-F4CA-4E10E8AE7FC5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7F77EF-2D79-D2D9-C4D0-4740888CA1A9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118FE6-7EC1-4654-F7E6-3DD288BE1560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657B6-7213-91B0-EDA6-33CB4D6185B8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5A1B1D-9C49-F34E-6F61-D5C96EE236A6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F97A36-7244-6594-1325-B775D2A3073C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24C8C3-3196-44D1-185C-8A5C2B3F7CEC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DD700B-A71C-ED20-CBD9-91368EBE3102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7C4211-A0D1-16FD-A977-B0FDE216DE53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E200-D4EF-3842-0588-88924435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B067-FB94-FCA8-E58D-5D24AE948553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PLANO DE AÇÃO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D147-1289-F8EA-8894-505DA54B160D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3383-7F9A-A320-22C3-7853B081EF96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03996-D080-3F41-1E56-5F08EC6A4FA5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F72FA-D7BC-B280-9EC1-471480ADF99E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0845E-2509-1864-29FC-085750FD1E6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49D1FA-BC90-92F4-9ED6-53568494D65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2FA448-127E-82FD-9A3C-C51DD6086199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2BF3A-9A17-5771-74FA-6B32695F05F1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16DE6D-B118-6E11-40F1-E7E636FF8D43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B58B97-6DDA-78DA-A604-767AC3EDE010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ECE6B-65CE-7C44-9585-6CC7F60808E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D3897B-6958-A5F4-337D-5BD4E6D1C6B9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ECE5B5-1426-A0A9-3A10-ED0153D9813F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BDA2F4-0D2D-EF8D-4157-074693D87E7D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6D191C-D56B-8EE2-3B15-11B4C54F3C46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18E399-214A-ABFB-9A8B-BAFE40EFA78C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8279F1-FA49-8003-362F-C67F3C307657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8B7619-7868-A720-4134-8E6DA40BC1A4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C3EA3-20E7-6C63-2233-C9E45F48560C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DB9ECE-AF8B-DEA7-526D-C9B3D5E6E9E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C823C-DE9D-E2D7-4EBE-AFD38CD9F08D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662323-4BD0-E3DF-4130-E3D2143051E2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3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825EF2-9415-F335-29C4-E50839B7A998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BFD1C-75DC-3E39-7413-9349BB402057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D5F2B4-41B0-C8F8-49DC-00E4F97FED39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6E1F47-8DD1-2F85-E22B-4F2336B8968E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3C1E5-CF1C-9076-4BC9-A95624C1239D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D705C-FD21-1446-D6C1-72B71EECC185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93A53D-6D74-D732-7164-7C0C1B0BC473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B29F43-8A10-8FF4-2561-9A575D3435EE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CED94-FA41-BFC1-F199-D648EAB1404B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C2D1CF-CC68-E5D9-BD64-5173F99AECC9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E43B13-4760-4649-3A0D-6BDA9125473F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97A193-4E66-A257-7403-4CA511B80193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PROBLEMA DE PESQUISA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94226-2557-7EC7-CDC2-792C1FE736A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3FAAA-7713-A4A7-5709-9821AAECFC75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399AB-F10D-071B-3B58-EC5DEEDC0751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B84EA-CBD8-FA1A-04F8-61AD9487ACD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12FE-B707-FA91-C0F8-66A9101604BC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ECA4-E26D-99CE-D9E0-67B2003C573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AAEFC-5FC9-DF98-760C-1E61E09F75A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28434-66C6-B0FC-72FE-8FE53EB930D5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F9F35-D5B0-E41D-C758-943BA7863E57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5BDDA-7CEF-34F5-E5DB-6819300CCCC5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790B2C-404B-EF5F-5655-D5041A3045E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677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9AFF-54EB-1041-A440-22912A96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1536D-16FC-7273-3D86-F2DE2CF05D3E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OBJETIVOS DO PROJETO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4012C-52EA-56B3-F1AC-970DCA50D347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68156-7C9B-E224-F4C0-5A1CE0B76652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8B4E9-D754-C96D-8B93-9D6E4EE6D14A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A2E016-47E5-74AC-847D-C482CEBE514D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C7FDA-B199-8C1D-2C47-881683F0A2C7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CAA281-3F81-542E-CF32-F4AC7AAF4227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ADF29-32DE-ACE3-FB43-FFE60F35B9AD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C5C01-DBCA-C5D8-C4E8-508C541915D7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F02D4-F9DA-C7FF-A0E0-94B7201FAC3B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D1E84D-C12D-5373-9F03-CDFB59922A51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6F283A-FF9A-A745-3279-8108E558F12E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DDEC79-BBAB-8F3B-06F0-ED9C24021327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2E74E3-4AF3-C86D-6618-C8C9942ED7F4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FA8909-4401-699A-3AE2-B68CD8BFBEDB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6C6CEF-F11D-FD76-C2B5-6F7048F4DD00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3D0D1B-86EA-77FB-CD23-70B2F936D801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AD7418-C777-C1EC-4A2C-B844FBA9D7E4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A088C5-65D9-2420-7F03-34CD152E255E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27374E-742D-0F03-8AA2-2065DA02E7E7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0172BB-301D-774D-C88C-A8EB793FF562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EA5872-EF14-5499-3B1C-B518444C6D4C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8A6C83-FEDC-5161-D1AB-E3923D6E6904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BAAA-C7ED-2ADB-D376-AAA07336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EC37C-44B7-DB0D-B7C3-CE501218A0E9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ARQUITETURA DE SOLUÇÃO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83A7E-348B-3D7C-4CFB-08DC5C5DFFF6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0926FF-3D4A-6518-6F3A-A099FD0D622F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Arquitetura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9D95D-5B54-F18D-976F-F483CBECDE10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212EB6-ED97-1B3F-F70C-3C7784AEAF9B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571BFD-A717-45E5-4A9B-002507466D3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05D24-C371-8CAB-18BC-2659D11F14DB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BD8315-04FC-6EAD-8350-B2F05B0ADCAD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88793-394C-BBCD-7A90-771B2CA77FF2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998DDD-342C-8974-6B15-D00F115A500A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9A1F1D-AB41-F532-9948-FE08E391031C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AE0A0-4B89-C038-1A2E-993E414E1C47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78920A-FD6C-88A4-651C-90443927889C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7FC342-CB92-519F-EC64-1144A9CA9464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D6AA0-1E5C-0B85-A82F-E251941487DC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274730-C7F1-1E4C-CB6C-DD265A3F914D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E04193-5E2E-8080-6EF6-ECBE46841C2A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AAEDB4-C9B0-5E13-C0A5-B781FE1C6EF8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7F9EA6-931C-8719-27CA-EA88F1190A57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1A0DA2-518C-6169-8839-6CB78BBFB7DB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289BBD-3BF5-3ED3-169A-AAD05B0AE40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E6E1F5-EE9E-C163-36C8-B098310016EF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C632C2-C17A-0CF7-50C9-CBF9EABA74EB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FFF7-E8D5-353A-0116-0F2378E2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249D1-E6D1-8E3B-7E08-F919002F2CEE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FILTRAGEM E TRATAMENTO DOS DADOS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ABF90E-E767-57E2-4CE8-4E5D05E728AA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DD27F0-C6A0-446E-D2A7-3526C792E260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D62095-9482-B7D3-0E15-5E084502333B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Tratamento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8C1C1-7EBA-2866-E982-1C32056C59CA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0588B-9EDA-FA97-30F0-D2B9C0602787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DD3EEC-1FD6-E6C9-8045-ED228EFEB3AC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B5202F-ABBD-946E-5A57-354F93BB1394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FB519A-D2E3-2049-FC40-E0BC7E20DDB9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FAA3F-4C87-3828-A452-6E8B26395027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DDDC91-A081-988E-FB3F-350B65460DE0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98BD1-290E-78CC-9729-163D7F42BBA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A88EB4-2FD8-D9A9-E1B7-FE759CF20458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8B1DFE-95F2-2F66-DE2F-0F451A54F618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EDCB0D-C8C0-B0C5-6013-9E09A5846C66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E2D6DD-A786-0DC3-5007-19FA57811FB5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94805B-EAE8-2338-9A2B-F4F9FA4ED6BD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824088-A0DD-27BF-1482-57EE961DC0B4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2B0A37-CE48-5855-ECA9-4D432FCB6230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6D7123-55AD-5EB1-905A-9B9A49ACFC05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E9428A-0860-F25B-A5D7-09FC696C3F3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D8C1E8-9DBD-40E2-063C-BD9DE18AEDA9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60AC13-409B-4BEC-DEB5-D6740DEA44BC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4F9D1-2D4E-7BD3-C3AF-80192F01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2AE7A-F764-B2F1-0E49-681EBD449383}"/>
              </a:ext>
            </a:extLst>
          </p:cNvPr>
          <p:cNvSpPr txBox="1"/>
          <p:nvPr/>
        </p:nvSpPr>
        <p:spPr>
          <a:xfrm>
            <a:off x="477724" y="280213"/>
            <a:ext cx="41901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B3A1E-8AC8-012C-E67F-0F91253C1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63624"/>
              </p:ext>
            </p:extLst>
          </p:nvPr>
        </p:nvGraphicFramePr>
        <p:xfrm>
          <a:off x="535469" y="2269738"/>
          <a:ext cx="4190140" cy="95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71AA71F-519B-A509-C5F9-D81D9BE51393}"/>
              </a:ext>
            </a:extLst>
          </p:cNvPr>
          <p:cNvSpPr txBox="1"/>
          <p:nvPr/>
        </p:nvSpPr>
        <p:spPr>
          <a:xfrm>
            <a:off x="477723" y="1569245"/>
            <a:ext cx="68712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AMOSTRA DA PESQUISA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DBAE8-22D6-6FFE-B908-275B01786B0C}"/>
              </a:ext>
            </a:extLst>
          </p:cNvPr>
          <p:cNvSpPr txBox="1"/>
          <p:nvPr/>
        </p:nvSpPr>
        <p:spPr>
          <a:xfrm>
            <a:off x="1486749" y="1957565"/>
            <a:ext cx="217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1.157.984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10E3C-A291-2D22-152C-CE0882AC8E2A}"/>
              </a:ext>
            </a:extLst>
          </p:cNvPr>
          <p:cNvSpPr txBox="1"/>
          <p:nvPr/>
        </p:nvSpPr>
        <p:spPr>
          <a:xfrm>
            <a:off x="1395837" y="3184331"/>
            <a:ext cx="23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FEZ EXAME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72399E6-C24C-AE43-9FDA-BF853B931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64246"/>
              </p:ext>
            </p:extLst>
          </p:nvPr>
        </p:nvGraphicFramePr>
        <p:xfrm>
          <a:off x="657594" y="3245822"/>
          <a:ext cx="38304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C00AC80-03EE-FBF6-021C-BC4FA1D57ECE}"/>
              </a:ext>
            </a:extLst>
          </p:cNvPr>
          <p:cNvSpPr txBox="1"/>
          <p:nvPr/>
        </p:nvSpPr>
        <p:spPr>
          <a:xfrm>
            <a:off x="1395837" y="4270060"/>
            <a:ext cx="23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009BCA-D580-4B58-E34C-FE9D525C5C5A}"/>
              </a:ext>
            </a:extLst>
          </p:cNvPr>
          <p:cNvSpPr txBox="1"/>
          <p:nvPr/>
        </p:nvSpPr>
        <p:spPr>
          <a:xfrm>
            <a:off x="657594" y="5637810"/>
            <a:ext cx="669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/>
              <a:t>A quantidade de pessoas testadas praticamente dobrou, passando de cerca de </a:t>
            </a:r>
            <a:r>
              <a:rPr lang="pt-BR" sz="1000" b="1" dirty="0"/>
              <a:t>23 mil em julho</a:t>
            </a:r>
            <a:r>
              <a:rPr lang="pt-BR" sz="1000" dirty="0"/>
              <a:t> para mais de </a:t>
            </a:r>
            <a:r>
              <a:rPr lang="pt-BR" sz="1000" b="1" dirty="0"/>
              <a:t>39 mil em setembro</a:t>
            </a:r>
            <a:r>
              <a:rPr lang="pt-BR" sz="1000" dirty="0"/>
              <a:t>, acompanhada de uma alta consistente nos diagnósticos positivos, o que indica uma </a:t>
            </a:r>
            <a:r>
              <a:rPr lang="pt-BR" sz="1000" b="1" dirty="0"/>
              <a:t>expansão da transmissão comunitária</a:t>
            </a:r>
            <a:r>
              <a:rPr lang="pt-BR" sz="1000" dirty="0"/>
              <a:t>. A taxa de positividade manteve-se elevada durante todo o trimestre, acima de 55%, o que sugere subnotificação e testagem ainda restrita a casos suspeitos. Apesar desse cenário preocupante, mais de </a:t>
            </a:r>
            <a:r>
              <a:rPr lang="pt-BR" sz="1000" b="1" dirty="0"/>
              <a:t>40% dos entrevistados afirmaram ter trabalhado na semana anterior</a:t>
            </a:r>
            <a:r>
              <a:rPr lang="pt-BR" sz="1000" dirty="0"/>
              <a:t> 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C050396-E730-36EB-AD7E-089517DF2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117142"/>
              </p:ext>
            </p:extLst>
          </p:nvPr>
        </p:nvGraphicFramePr>
        <p:xfrm>
          <a:off x="4819444" y="2092667"/>
          <a:ext cx="2547884" cy="344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DFBE18-42FF-CA70-5933-05E72AEBC0A3}"/>
              </a:ext>
            </a:extLst>
          </p:cNvPr>
          <p:cNvSpPr txBox="1"/>
          <p:nvPr/>
        </p:nvSpPr>
        <p:spPr>
          <a:xfrm>
            <a:off x="5324796" y="2019000"/>
            <a:ext cx="199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TRABALHOU NA ÚLTIMA SEMANA?</a:t>
            </a:r>
          </a:p>
        </p:txBody>
      </p:sp>
      <p:pic>
        <p:nvPicPr>
          <p:cNvPr id="1026" name="Picture 2" descr="calendar Vector Icons free download in SVG, PNG Format">
            <a:extLst>
              <a:ext uri="{FF2B5EF4-FFF2-40B4-BE49-F238E27FC236}">
                <a16:creationId xmlns:a16="http://schemas.microsoft.com/office/drawing/2014/main" id="{8D9123AB-6DC1-0BB0-16E6-31EF293F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61857"/>
            <a:ext cx="740488" cy="7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62572B-3464-5DCB-8ADE-5C07C3C910F6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521FB4-E71E-53B9-86C6-14B1734BDCA9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E46548-1E5F-86AE-16EF-191EC0663DD4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87D861-81C1-FEA2-BE1A-D5C3B7CD6BB6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Temporal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7DE7EE-5927-37C8-ED3E-24D02DFF499A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F34E9-DF5A-C4F1-1895-D4CCC698141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6F285-3A59-D4B6-6627-FE0E7841514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79C682-5A99-4C7D-5EBD-6C0D6ECCF745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C3CA83-2F60-3971-0389-ABA5844B3328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64A93D-8F21-6662-91B9-683A4E016044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F42F47-3A98-0C02-F1AD-6F8F80F9512E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01269-33A3-4FFE-FE39-BC774EC66B76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4163A2-F4AE-4737-1B7A-814401227303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EB98F7-B26D-10D6-9364-F6A951AEF349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21AC1C-6EB0-4100-80D2-AEE428FDC1EF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4E3FD2-2BF0-6DE3-E43D-D5D24269C0EC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082E2D-A2E7-E7D6-5CBB-30089AC1B75B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DD5B24-C2A9-53E5-B14F-84DBF2C90E27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ABECACE-FFD7-29B0-3439-2680B36289E4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E7D1EC5-F970-FF4E-9C2E-3321CDB06338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273B5B2-CD95-FE00-3B10-01DC90E58CBA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5E5B841E-5939-1DC3-002E-12C5316FF7A8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A6DD280-A3A1-A001-A2E5-1CE8AB31BDB0}"/>
              </a:ext>
            </a:extLst>
          </p:cNvPr>
          <p:cNvGrpSpPr/>
          <p:nvPr/>
        </p:nvGrpSpPr>
        <p:grpSpPr>
          <a:xfrm>
            <a:off x="9520439" y="1418876"/>
            <a:ext cx="2221378" cy="1630987"/>
            <a:chOff x="9520439" y="1418876"/>
            <a:chExt cx="2221378" cy="16309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08BD0D-6479-7A49-FBA0-33EC819BB0E6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JULHO/2020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D64A26-0724-B11F-7720-96E3F0927C98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Em julho, dos 384.166 entrevistados, 23.673 realizaram testes para COVID-19, com 13.467 resultados positivos — uma taxa de positividade de aproximadamente </a:t>
              </a:r>
              <a:r>
                <a:rPr lang="pt-BR" sz="1000" b="1" dirty="0"/>
                <a:t>56,9%</a:t>
              </a:r>
              <a:r>
                <a:rPr lang="pt-BR" sz="1000" dirty="0"/>
                <a:t> entre os testados. Foi o mês em que houve menos testes em relação aos seguintes.</a:t>
              </a:r>
            </a:p>
          </p:txBody>
        </p:sp>
      </p:grpSp>
      <p:graphicFrame>
        <p:nvGraphicFramePr>
          <p:cNvPr id="1031" name="Chart 1030">
            <a:extLst>
              <a:ext uri="{FF2B5EF4-FFF2-40B4-BE49-F238E27FC236}">
                <a16:creationId xmlns:a16="http://schemas.microsoft.com/office/drawing/2014/main" id="{D89D348F-9713-91FA-4A37-8142C3ED1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950021"/>
              </p:ext>
            </p:extLst>
          </p:nvPr>
        </p:nvGraphicFramePr>
        <p:xfrm>
          <a:off x="7934236" y="1561592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2289FE0-23DF-CF45-359E-962B0A4B3E11}"/>
              </a:ext>
            </a:extLst>
          </p:cNvPr>
          <p:cNvGrpSpPr/>
          <p:nvPr/>
        </p:nvGrpSpPr>
        <p:grpSpPr>
          <a:xfrm>
            <a:off x="9520439" y="4595117"/>
            <a:ext cx="2221378" cy="1784876"/>
            <a:chOff x="9520439" y="1418876"/>
            <a:chExt cx="2221378" cy="1784876"/>
          </a:xfrm>
        </p:grpSpPr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E9B0E609-21AF-8199-0E4A-EF681AF3B5D9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SETEMBRO/2020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675D8F62-A600-EAE1-6577-85D3C02F4D53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Setembro apresentou o maior número de testes realizados no trimestre (</a:t>
              </a:r>
              <a:r>
                <a:rPr lang="pt-BR" sz="1000" b="1" dirty="0"/>
                <a:t>39.132</a:t>
              </a:r>
              <a:r>
                <a:rPr lang="pt-BR" sz="1000" dirty="0"/>
                <a:t>) e o maior número absoluto de casos positivos (</a:t>
              </a:r>
              <a:r>
                <a:rPr lang="pt-BR" sz="1000" b="1" dirty="0"/>
                <a:t>21.957</a:t>
              </a:r>
              <a:r>
                <a:rPr lang="pt-BR" sz="1000" dirty="0"/>
                <a:t>), mantendo a taxa de positividade acima de </a:t>
              </a:r>
              <a:r>
                <a:rPr lang="pt-BR" sz="1000" b="1" dirty="0"/>
                <a:t>56%</a:t>
              </a:r>
              <a:r>
                <a:rPr lang="pt-BR" sz="1000" dirty="0"/>
                <a:t>. Apesar disso, a proporção de pessoas que trabalharam na semana anterior se manteve estável, com </a:t>
              </a:r>
              <a:r>
                <a:rPr lang="pt-BR" sz="1000" b="1" dirty="0"/>
                <a:t>43,5%</a:t>
              </a:r>
              <a:r>
                <a:rPr lang="pt-BR" sz="1000" dirty="0"/>
                <a:t>.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81CC154-8F22-9EE0-40CD-70D95DCC9763}"/>
              </a:ext>
            </a:extLst>
          </p:cNvPr>
          <p:cNvGrpSpPr/>
          <p:nvPr/>
        </p:nvGrpSpPr>
        <p:grpSpPr>
          <a:xfrm>
            <a:off x="9520439" y="3006997"/>
            <a:ext cx="2221378" cy="1630987"/>
            <a:chOff x="9520439" y="1418876"/>
            <a:chExt cx="2221378" cy="1630987"/>
          </a:xfrm>
        </p:grpSpPr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432E77DD-A6EE-3A4E-44FC-AA28E9C56011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AGOSTO/2020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3CE5C009-2F10-0612-E655-A98A23351DB1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Houve um aumento na testagem em agosto, com </a:t>
              </a:r>
              <a:r>
                <a:rPr lang="pt-BR" sz="1000" b="1" dirty="0"/>
                <a:t>31.712 exames realizados</a:t>
              </a:r>
              <a:r>
                <a:rPr lang="pt-BR" sz="1000" dirty="0"/>
                <a:t>, o que representa um crescimento de mais de 34% em relação a julho. A quantidade de casos positivos também subiu para </a:t>
              </a:r>
              <a:r>
                <a:rPr lang="pt-BR" sz="1000" b="1" dirty="0"/>
                <a:t>17.501</a:t>
              </a:r>
              <a:r>
                <a:rPr lang="pt-BR" sz="1000" dirty="0"/>
                <a:t>, mantendo a taxa de positividade em torno de </a:t>
              </a:r>
              <a:r>
                <a:rPr lang="pt-BR" sz="1000" b="1" dirty="0"/>
                <a:t>55,2%</a:t>
              </a:r>
              <a:r>
                <a:rPr lang="pt-BR" sz="1000" dirty="0"/>
                <a:t>. </a:t>
              </a:r>
            </a:p>
          </p:txBody>
        </p:sp>
      </p:grpSp>
      <p:graphicFrame>
        <p:nvGraphicFramePr>
          <p:cNvPr id="1049" name="Chart 1048">
            <a:extLst>
              <a:ext uri="{FF2B5EF4-FFF2-40B4-BE49-F238E27FC236}">
                <a16:creationId xmlns:a16="http://schemas.microsoft.com/office/drawing/2014/main" id="{CBA580C5-4208-DB72-3EDC-F2733D2C5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37855"/>
              </p:ext>
            </p:extLst>
          </p:nvPr>
        </p:nvGraphicFramePr>
        <p:xfrm>
          <a:off x="7934236" y="3095039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50" name="Chart 1049">
            <a:extLst>
              <a:ext uri="{FF2B5EF4-FFF2-40B4-BE49-F238E27FC236}">
                <a16:creationId xmlns:a16="http://schemas.microsoft.com/office/drawing/2014/main" id="{2C7B343B-71A1-EB37-B012-EC19FA6A9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904910"/>
              </p:ext>
            </p:extLst>
          </p:nvPr>
        </p:nvGraphicFramePr>
        <p:xfrm>
          <a:off x="7934236" y="4628486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51" name="Chart 1050">
            <a:extLst>
              <a:ext uri="{FF2B5EF4-FFF2-40B4-BE49-F238E27FC236}">
                <a16:creationId xmlns:a16="http://schemas.microsoft.com/office/drawing/2014/main" id="{9CD04D0E-3518-490C-871E-C2A4AB3D1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59256"/>
              </p:ext>
            </p:extLst>
          </p:nvPr>
        </p:nvGraphicFramePr>
        <p:xfrm>
          <a:off x="814198" y="4311602"/>
          <a:ext cx="34704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512FAEA-1DA3-1C11-386D-1A5C2AFA5F6E}"/>
              </a:ext>
            </a:extLst>
          </p:cNvPr>
          <p:cNvGrpSpPr/>
          <p:nvPr/>
        </p:nvGrpSpPr>
        <p:grpSpPr>
          <a:xfrm>
            <a:off x="8124547" y="6233137"/>
            <a:ext cx="1460924" cy="249740"/>
            <a:chOff x="7949912" y="6253363"/>
            <a:chExt cx="1460924" cy="249740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70B2A0E2-FAE8-4188-D49D-257EE9F9773C}"/>
                </a:ext>
              </a:extLst>
            </p:cNvPr>
            <p:cNvGrpSpPr/>
            <p:nvPr/>
          </p:nvGrpSpPr>
          <p:grpSpPr>
            <a:xfrm>
              <a:off x="8649552" y="6256882"/>
              <a:ext cx="761284" cy="246221"/>
              <a:chOff x="7971568" y="6219103"/>
              <a:chExt cx="761284" cy="246221"/>
            </a:xfrm>
          </p:grpSpPr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D555A72-E30A-13C4-153D-ACBD041888B3}"/>
                  </a:ext>
                </a:extLst>
              </p:cNvPr>
              <p:cNvSpPr/>
              <p:nvPr/>
            </p:nvSpPr>
            <p:spPr>
              <a:xfrm>
                <a:off x="8003587" y="6307993"/>
                <a:ext cx="72000" cy="72000"/>
              </a:xfrm>
              <a:prstGeom prst="ellipse">
                <a:avLst/>
              </a:prstGeom>
              <a:solidFill>
                <a:srgbClr val="F21667"/>
              </a:solidFill>
              <a:ln>
                <a:solidFill>
                  <a:srgbClr val="F2166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88FE0016-8233-B4F1-3585-8B6EFB3F3E55}"/>
                  </a:ext>
                </a:extLst>
              </p:cNvPr>
              <p:cNvSpPr txBox="1"/>
              <p:nvPr/>
            </p:nvSpPr>
            <p:spPr>
              <a:xfrm>
                <a:off x="7971568" y="6219103"/>
                <a:ext cx="76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Positivo</a:t>
                </a:r>
              </a:p>
            </p:txBody>
          </p: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FF4011C8-69DE-2CFC-221F-23F4791219B6}"/>
                </a:ext>
              </a:extLst>
            </p:cNvPr>
            <p:cNvGrpSpPr/>
            <p:nvPr/>
          </p:nvGrpSpPr>
          <p:grpSpPr>
            <a:xfrm>
              <a:off x="7949912" y="6253363"/>
              <a:ext cx="767659" cy="246221"/>
              <a:chOff x="8003587" y="6219103"/>
              <a:chExt cx="767659" cy="246221"/>
            </a:xfrm>
          </p:grpSpPr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473B65C0-558E-9291-9543-A45728DAB168}"/>
                  </a:ext>
                </a:extLst>
              </p:cNvPr>
              <p:cNvSpPr/>
              <p:nvPr/>
            </p:nvSpPr>
            <p:spPr>
              <a:xfrm>
                <a:off x="8003587" y="6307993"/>
                <a:ext cx="72000" cy="72000"/>
              </a:xfrm>
              <a:prstGeom prst="ellipse">
                <a:avLst/>
              </a:prstGeom>
              <a:solidFill>
                <a:srgbClr val="BAD0D9"/>
              </a:solidFill>
              <a:ln>
                <a:solidFill>
                  <a:srgbClr val="BAD0D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E8B29062-D0F1-1047-42F6-E78922524538}"/>
                  </a:ext>
                </a:extLst>
              </p:cNvPr>
              <p:cNvSpPr txBox="1"/>
              <p:nvPr/>
            </p:nvSpPr>
            <p:spPr>
              <a:xfrm>
                <a:off x="8009962" y="6219103"/>
                <a:ext cx="76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Negativo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CCEE05-CDA2-A90D-9366-646C55A6D78E}"/>
              </a:ext>
            </a:extLst>
          </p:cNvPr>
          <p:cNvSpPr txBox="1"/>
          <p:nvPr/>
        </p:nvSpPr>
        <p:spPr>
          <a:xfrm>
            <a:off x="8052254" y="1493833"/>
            <a:ext cx="285947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i="1" dirty="0">
                <a:solidFill>
                  <a:schemeClr val="tx1"/>
                </a:solidFill>
              </a:rPr>
              <a:t>positivos / exame feito</a:t>
            </a:r>
            <a:endParaRPr lang="pt-BR" sz="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BC2D-D8AA-0F05-649D-348B931D4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2D316-8294-9415-6947-0340753B746C}"/>
              </a:ext>
            </a:extLst>
          </p:cNvPr>
          <p:cNvSpPr txBox="1"/>
          <p:nvPr/>
        </p:nvSpPr>
        <p:spPr>
          <a:xfrm>
            <a:off x="477724" y="280213"/>
            <a:ext cx="42475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GEOGRÁFICA</a:t>
            </a:r>
          </a:p>
        </p:txBody>
      </p:sp>
      <p:pic>
        <p:nvPicPr>
          <p:cNvPr id="5122" name="Picture 2" descr="Location - Free signs icons">
            <a:extLst>
              <a:ext uri="{FF2B5EF4-FFF2-40B4-BE49-F238E27FC236}">
                <a16:creationId xmlns:a16="http://schemas.microsoft.com/office/drawing/2014/main" id="{68C0E9D2-C163-8EFF-0B6C-5E228B08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314" y="260745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E43DF8-5E2F-FE3B-0085-E85136417C1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92D8C-D4CF-BF58-2CCB-E51C3D2D649A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23668-5116-E496-A533-5EF0612A5A9F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0B34A-94C0-88DB-DF3D-1B7BAA4BFBE2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F7C19-9F5A-9B35-4532-E028B0B8127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7863BE-BDD0-8FF1-2C33-8F372970D53D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22DB6-1297-B96F-A54A-A74A0208E4F0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C79CB-70A2-7062-A05F-65E2FB51ACA8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932C9-58AF-7427-9D21-5EBDB4AA383F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AB2128-3E61-C98E-E3CE-4CAE3C5E9555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A58DBC-E1C5-ED70-A431-F47D10785635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95A87F-72E3-771F-5ADA-EBDF21F853DF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1532EB-4419-EB46-2A79-91E4A42BFFD6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732E23-56C5-F2E5-FA48-174D2FE3B797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79C459-31D7-4E56-D89D-1A3F0A31EEF2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40FC1-C99C-F437-1F76-28533E20FDA8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942BD2-FCF4-9D0E-CBAF-E36CFA82AFDB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75090C-967D-1D85-6103-4048FF34485A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A9D003-7E06-18D2-0EAE-7920127C1BEA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E50C21-2D47-C173-7073-FE4F3B0A35DE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82662-F8B0-816A-74B6-56CB1A570767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01028-D866-7141-18D8-5D8D01A18665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16F1E65A-C0C1-DE66-DF66-E505A99D25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8363044"/>
                  </p:ext>
                </p:extLst>
              </p:nvPr>
            </p:nvGraphicFramePr>
            <p:xfrm>
              <a:off x="-675248" y="1428751"/>
              <a:ext cx="6927694" cy="45934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16F1E65A-C0C1-DE66-DF66-E505A99D25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75248" y="1428751"/>
                <a:ext cx="6927694" cy="459345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B18B26C-D038-B302-4C00-AB696C496E6F}"/>
              </a:ext>
            </a:extLst>
          </p:cNvPr>
          <p:cNvSpPr/>
          <p:nvPr/>
        </p:nvSpPr>
        <p:spPr>
          <a:xfrm>
            <a:off x="3818631" y="5638800"/>
            <a:ext cx="2439293" cy="7668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C28BC-AB0A-EB4C-30A8-8EE5AE17640B}"/>
              </a:ext>
            </a:extLst>
          </p:cNvPr>
          <p:cNvSpPr txBox="1"/>
          <p:nvPr/>
        </p:nvSpPr>
        <p:spPr>
          <a:xfrm>
            <a:off x="-28206" y="3919715"/>
            <a:ext cx="2060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Fez exame? (%)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DAFA2F1C-79F6-A00A-105C-497AD3CB0BAE}"/>
              </a:ext>
            </a:extLst>
          </p:cNvPr>
          <p:cNvSpPr/>
          <p:nvPr/>
        </p:nvSpPr>
        <p:spPr>
          <a:xfrm>
            <a:off x="3753957" y="1172754"/>
            <a:ext cx="833284" cy="10647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72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Top 5</a:t>
            </a:r>
          </a:p>
          <a:p>
            <a:pPr algn="ctr"/>
            <a:r>
              <a:rPr lang="pt-BR" sz="1050" b="1" dirty="0">
                <a:solidFill>
                  <a:srgbClr val="F21667"/>
                </a:solidFill>
              </a:rPr>
              <a:t>DF: 19,2%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PI: 14,5%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AP: 12,7%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RR: 11,7%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GO: 11,5%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3ABA7-4CFF-5184-0766-E4963E63D777}"/>
              </a:ext>
            </a:extLst>
          </p:cNvPr>
          <p:cNvSpPr txBox="1"/>
          <p:nvPr/>
        </p:nvSpPr>
        <p:spPr>
          <a:xfrm>
            <a:off x="4584699" y="1221813"/>
            <a:ext cx="2221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/>
              <a:t>Esses estados tiveram uma média de </a:t>
            </a:r>
            <a:r>
              <a:rPr lang="pt-BR" sz="1000" b="1" dirty="0">
                <a:solidFill>
                  <a:srgbClr val="F21667"/>
                </a:solidFill>
              </a:rPr>
              <a:t>+3,61%</a:t>
            </a:r>
            <a:r>
              <a:rPr lang="pt-BR" sz="1000" dirty="0"/>
              <a:t> de </a:t>
            </a:r>
            <a:r>
              <a:rPr lang="pt-BR" sz="1000" dirty="0">
                <a:solidFill>
                  <a:srgbClr val="F21667"/>
                </a:solidFill>
              </a:rPr>
              <a:t>testes positivos </a:t>
            </a:r>
            <a:r>
              <a:rPr lang="pt-BR" sz="1000" dirty="0"/>
              <a:t>em relação a média dos outros estados, </a:t>
            </a:r>
            <a:r>
              <a:rPr lang="pt-BR" sz="1000" b="1" dirty="0">
                <a:solidFill>
                  <a:srgbClr val="F21667"/>
                </a:solidFill>
              </a:rPr>
              <a:t>-0,71%</a:t>
            </a:r>
            <a:r>
              <a:rPr lang="pt-BR" sz="1000" dirty="0"/>
              <a:t> da </a:t>
            </a:r>
            <a:r>
              <a:rPr lang="pt-BR" sz="1000" dirty="0">
                <a:solidFill>
                  <a:srgbClr val="F21667"/>
                </a:solidFill>
              </a:rPr>
              <a:t>população trabalhando </a:t>
            </a:r>
            <a:r>
              <a:rPr lang="pt-BR" sz="1000" dirty="0"/>
              <a:t>e </a:t>
            </a:r>
            <a:r>
              <a:rPr lang="pt-BR" sz="1000" b="1" dirty="0">
                <a:solidFill>
                  <a:srgbClr val="F21667"/>
                </a:solidFill>
              </a:rPr>
              <a:t>+2,40%</a:t>
            </a:r>
            <a:r>
              <a:rPr lang="pt-BR" sz="1000" dirty="0"/>
              <a:t> de </a:t>
            </a:r>
            <a:r>
              <a:rPr lang="pt-BR" sz="1000" dirty="0">
                <a:solidFill>
                  <a:srgbClr val="F21667"/>
                </a:solidFill>
              </a:rPr>
              <a:t>auxílio emergencial </a:t>
            </a:r>
            <a:r>
              <a:rPr lang="pt-BR" sz="1000" dirty="0"/>
              <a:t>por população entrevistada.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6211E-07EB-39C6-10F1-47F26C94EB9C}"/>
              </a:ext>
            </a:extLst>
          </p:cNvPr>
          <p:cNvSpPr txBox="1"/>
          <p:nvPr/>
        </p:nvSpPr>
        <p:spPr>
          <a:xfrm>
            <a:off x="5137150" y="3434521"/>
            <a:ext cx="5969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TOP ESTADOS</a:t>
            </a:r>
          </a:p>
        </p:txBody>
      </p:sp>
      <p:pic>
        <p:nvPicPr>
          <p:cNvPr id="1028" name="Picture 4" descr="Seringa - ícones de ferramentas e utensílios grátis">
            <a:extLst>
              <a:ext uri="{FF2B5EF4-FFF2-40B4-BE49-F238E27FC236}">
                <a16:creationId xmlns:a16="http://schemas.microsoft.com/office/drawing/2014/main" id="{AEE2E664-E783-706D-3453-34980105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23" y="389392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pa de formatura - ícones de educação grátis">
            <a:extLst>
              <a:ext uri="{FF2B5EF4-FFF2-40B4-BE49-F238E27FC236}">
                <a16:creationId xmlns:a16="http://schemas.microsoft.com/office/drawing/2014/main" id="{337FBA6D-DA82-02E2-EDB2-71FC9052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23" y="508897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nefícios - ícones de o negócio grátis">
            <a:extLst>
              <a:ext uri="{FF2B5EF4-FFF2-40B4-BE49-F238E27FC236}">
                <a16:creationId xmlns:a16="http://schemas.microsoft.com/office/drawing/2014/main" id="{2C40AA7A-B2CC-58BD-5707-78209E01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96" y="508897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mem trabalhador - ícones de pessoas grátis">
            <a:extLst>
              <a:ext uri="{FF2B5EF4-FFF2-40B4-BE49-F238E27FC236}">
                <a16:creationId xmlns:a16="http://schemas.microsoft.com/office/drawing/2014/main" id="{20FE1EDB-D13E-596A-6B08-01CF9FAD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96" y="389392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A35F9-18A4-244C-2A25-06218D068D52}"/>
              </a:ext>
            </a:extLst>
          </p:cNvPr>
          <p:cNvGrpSpPr/>
          <p:nvPr/>
        </p:nvGrpSpPr>
        <p:grpSpPr>
          <a:xfrm>
            <a:off x="5574947" y="3817312"/>
            <a:ext cx="2221378" cy="1323211"/>
            <a:chOff x="9520439" y="1418876"/>
            <a:chExt cx="2221378" cy="1323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156008-B828-D838-0E89-A63B043B6B67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Testes positivos </a:t>
              </a:r>
              <a:r>
                <a:rPr lang="pt-BR" sz="900" b="1" dirty="0"/>
                <a:t>(</a:t>
              </a:r>
              <a:r>
                <a:rPr lang="pt-BR" sz="900" b="1" dirty="0" err="1"/>
                <a:t>avg</a:t>
              </a:r>
              <a:r>
                <a:rPr lang="pt-BR" sz="900" b="1" dirty="0"/>
                <a:t>: 56%)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65DEAE-CCB6-A667-EE3E-7092BDDA5A2B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Roraima </a:t>
              </a:r>
              <a:r>
                <a:rPr lang="pt-BR" sz="1000" b="1" dirty="0">
                  <a:solidFill>
                    <a:srgbClr val="F21667"/>
                  </a:solidFill>
                </a:rPr>
                <a:t>85% </a:t>
              </a:r>
              <a:r>
                <a:rPr lang="pt-BR" sz="1000" dirty="0"/>
                <a:t>das pessoas que fizeram o teste foram diagnosticadas com COVID-19. Estado com </a:t>
              </a:r>
              <a:r>
                <a:rPr lang="pt-BR" sz="1000" b="1" dirty="0"/>
                <a:t>-6,52% </a:t>
              </a:r>
              <a:r>
                <a:rPr lang="pt-BR" sz="1000" dirty="0"/>
                <a:t>trabalhando, </a:t>
              </a:r>
              <a:r>
                <a:rPr lang="pt-BR" sz="1000" b="1" dirty="0"/>
                <a:t>+7,24%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+5,31%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92A9CF-D447-FB9F-D9EC-6842BF6D5C1A}"/>
              </a:ext>
            </a:extLst>
          </p:cNvPr>
          <p:cNvGrpSpPr/>
          <p:nvPr/>
        </p:nvGrpSpPr>
        <p:grpSpPr>
          <a:xfrm>
            <a:off x="8674629" y="3817312"/>
            <a:ext cx="2221378" cy="1323211"/>
            <a:chOff x="9520439" y="1418876"/>
            <a:chExt cx="2221378" cy="13232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E4D358-3691-7AB4-153A-D2F340B98F30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Trabalhando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35%)</a:t>
              </a:r>
              <a:endParaRPr lang="pt-BR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9F5BAF-6CCD-AC2F-A342-13EC4777ECFF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Santa Catarina </a:t>
              </a:r>
              <a:r>
                <a:rPr lang="pt-BR" sz="1000" b="1" dirty="0">
                  <a:solidFill>
                    <a:srgbClr val="F21667"/>
                  </a:solidFill>
                </a:rPr>
                <a:t>43% </a:t>
              </a:r>
              <a:r>
                <a:rPr lang="pt-BR" sz="1000" dirty="0"/>
                <a:t>exerceram alguma atividade em uma semana. Estado com </a:t>
              </a:r>
              <a:r>
                <a:rPr lang="pt-BR" sz="1000" b="1" dirty="0"/>
                <a:t>+2,32%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-23,69%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+3,30%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981693-141C-E9FC-E620-3C0EAD8A8827}"/>
              </a:ext>
            </a:extLst>
          </p:cNvPr>
          <p:cNvGrpSpPr/>
          <p:nvPr/>
        </p:nvGrpSpPr>
        <p:grpSpPr>
          <a:xfrm>
            <a:off x="5574947" y="5077098"/>
            <a:ext cx="2221378" cy="1323211"/>
            <a:chOff x="9520439" y="1418876"/>
            <a:chExt cx="2221378" cy="132321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8AF642-3591-2378-C82A-2564C5F62F8F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Médio completo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39%)</a:t>
              </a:r>
              <a:endParaRPr lang="pt-BR" sz="12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6FBDD3-6D55-9B47-5527-053EE1606E36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Distrito federal </a:t>
              </a:r>
              <a:r>
                <a:rPr lang="pt-BR" sz="1000" b="1" dirty="0">
                  <a:solidFill>
                    <a:srgbClr val="F21667"/>
                  </a:solidFill>
                </a:rPr>
                <a:t>55% </a:t>
              </a:r>
              <a:r>
                <a:rPr lang="pt-BR" sz="1000" dirty="0"/>
                <a:t>das pessoas possuem ensino médio completo ou mais. Estado com </a:t>
              </a:r>
              <a:r>
                <a:rPr lang="pt-BR" sz="1000" b="1" dirty="0"/>
                <a:t>+1,96%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+2,36% </a:t>
              </a:r>
              <a:r>
                <a:rPr lang="pt-BR" sz="1000" dirty="0"/>
                <a:t>das</a:t>
              </a:r>
              <a:r>
                <a:rPr lang="pt-BR" sz="1000" b="1" dirty="0"/>
                <a:t> </a:t>
              </a:r>
              <a:r>
                <a:rPr lang="pt-BR" sz="1000" dirty="0"/>
                <a:t>pessoas trabalhando e </a:t>
              </a:r>
              <a:r>
                <a:rPr lang="pt-BR" sz="1000" b="1" dirty="0"/>
                <a:t>-15,10% </a:t>
              </a:r>
              <a:r>
                <a:rPr lang="pt-BR" sz="1000" dirty="0"/>
                <a:t>recebendo auxílio emergencial.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B87B78-88F4-D380-D5FB-ABBF434495B6}"/>
              </a:ext>
            </a:extLst>
          </p:cNvPr>
          <p:cNvGrpSpPr/>
          <p:nvPr/>
        </p:nvGrpSpPr>
        <p:grpSpPr>
          <a:xfrm>
            <a:off x="8674629" y="5077098"/>
            <a:ext cx="2221378" cy="1169322"/>
            <a:chOff x="9520439" y="1418876"/>
            <a:chExt cx="2221378" cy="116932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FA165B-4B21-6C82-DCB1-D75BD3046907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Recebe auxílio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52%)</a:t>
              </a:r>
              <a:endParaRPr lang="pt-BR" sz="12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0D7567-4551-83BA-4C70-0392D9D1031E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Alagoas </a:t>
              </a:r>
              <a:r>
                <a:rPr lang="pt-BR" sz="1000" b="1" dirty="0">
                  <a:solidFill>
                    <a:srgbClr val="F21667"/>
                  </a:solidFill>
                </a:rPr>
                <a:t>71% </a:t>
              </a:r>
              <a:r>
                <a:rPr lang="pt-BR" sz="1000" dirty="0"/>
                <a:t>das pessoas recebem auxílio emergencial. Estado com </a:t>
              </a:r>
              <a:r>
                <a:rPr lang="pt-BR" sz="1000" b="1" dirty="0"/>
                <a:t>+13,36%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-10,48% </a:t>
              </a:r>
              <a:r>
                <a:rPr lang="pt-BR" sz="1000" dirty="0"/>
                <a:t>pessoas trabalhando e </a:t>
              </a:r>
              <a:r>
                <a:rPr lang="pt-BR" sz="1000" b="1" dirty="0"/>
                <a:t>-10,52% </a:t>
              </a:r>
              <a:r>
                <a:rPr lang="pt-BR" sz="1000" dirty="0"/>
                <a:t>com ensino médio completo.</a:t>
              </a:r>
            </a:p>
          </p:txBody>
        </p:sp>
      </p:grpSp>
      <p:sp>
        <p:nvSpPr>
          <p:cNvPr id="52" name="Callout: Bent Line with No Border 51">
            <a:extLst>
              <a:ext uri="{FF2B5EF4-FFF2-40B4-BE49-F238E27FC236}">
                <a16:creationId xmlns:a16="http://schemas.microsoft.com/office/drawing/2014/main" id="{97A2FCE3-1C3F-DF18-6C2E-5C030446D9A0}"/>
              </a:ext>
            </a:extLst>
          </p:cNvPr>
          <p:cNvSpPr/>
          <p:nvPr/>
        </p:nvSpPr>
        <p:spPr>
          <a:xfrm>
            <a:off x="11249025" y="4468537"/>
            <a:ext cx="942975" cy="106472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524"/>
              <a:gd name="adj6" fmla="val -16296"/>
            </a:avLst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i="1" dirty="0">
                <a:solidFill>
                  <a:schemeClr val="tx1"/>
                </a:solidFill>
              </a:rPr>
              <a:t>O </a:t>
            </a:r>
            <a:r>
              <a:rPr lang="pt-BR" sz="900" i="1" dirty="0" err="1">
                <a:solidFill>
                  <a:schemeClr val="tx1"/>
                </a:solidFill>
              </a:rPr>
              <a:t>avg</a:t>
            </a:r>
            <a:r>
              <a:rPr lang="pt-BR" sz="900" i="1" dirty="0">
                <a:solidFill>
                  <a:schemeClr val="tx1"/>
                </a:solidFill>
              </a:rPr>
              <a:t> leva em consideração a média de todos os estados na categoria.</a:t>
            </a:r>
            <a:endParaRPr lang="pt-BR" sz="400" i="1" dirty="0">
              <a:solidFill>
                <a:schemeClr val="tx1"/>
              </a:solidFill>
            </a:endParaRP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F3BC643A-FC35-C0D6-182E-49AB51D108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762253"/>
              </p:ext>
            </p:extLst>
          </p:nvPr>
        </p:nvGraphicFramePr>
        <p:xfrm>
          <a:off x="6962567" y="1215828"/>
          <a:ext cx="4143584" cy="206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9195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9D03-E5D8-DA60-D607-49DB8C5F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F3724-B370-F145-0442-6DAF1B3BFA6E}"/>
              </a:ext>
            </a:extLst>
          </p:cNvPr>
          <p:cNvSpPr txBox="1"/>
          <p:nvPr/>
        </p:nvSpPr>
        <p:spPr>
          <a:xfrm>
            <a:off x="477724" y="280213"/>
            <a:ext cx="42475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POPULAÇÃO</a:t>
            </a:r>
          </a:p>
        </p:txBody>
      </p:sp>
      <p:pic>
        <p:nvPicPr>
          <p:cNvPr id="4100" name="Picture 4" descr="People - Free people icons">
            <a:extLst>
              <a:ext uri="{FF2B5EF4-FFF2-40B4-BE49-F238E27FC236}">
                <a16:creationId xmlns:a16="http://schemas.microsoft.com/office/drawing/2014/main" id="{1D47BE44-D8B1-0DAA-16E9-5DFBC3B8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61857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54AEE7-68B7-C0F0-D89F-42DCD77FB038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AE77F-8AA6-3F31-C8C7-6FFE61EB7368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C4D12-9815-E8D6-7ACA-EA44BAC85BB4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227C34-25E2-F420-0289-2094580C554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7A4A8D-93A8-ADB1-9323-B10D54AC0B6A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5EE10-66DA-1928-42B1-0C762AE90FA6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População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95DDED-52B1-DED6-787E-18D82F7E1DA8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1D310D-0A3F-8917-A3D8-0B8131553C2F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B23698-D52A-141C-17A8-AE81C61EDCB1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DE946-7590-A82A-EC25-0F56396155AD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F93D9-25F8-2D54-69AC-6B31A5CF314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C65568-722F-FD99-9D5C-1692AFF5440B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F8CF22-7E20-D902-BFE3-C46798498361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681306-3FFF-B5EA-6DDF-4C9B1C0D6D8F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958D37-0862-B2B8-6A78-690A262BB177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F29A12-E7F2-4EB6-C353-2393ECD66ECF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B8656-9A77-37E1-C04B-10412AB808A2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B130B2-051B-48BA-595A-33E437D94C05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4C6064-1131-8700-DD14-3CE4589D56AF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84DD78-2ED3-3108-E676-00E31EBCCA43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72369D-F0CE-8B0E-7265-DA14E413C47F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08C7AD-A762-B754-D80C-05720EA24351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AEB493-C5AD-602E-5C72-7B796C439970}"/>
              </a:ext>
            </a:extLst>
          </p:cNvPr>
          <p:cNvGrpSpPr/>
          <p:nvPr/>
        </p:nvGrpSpPr>
        <p:grpSpPr>
          <a:xfrm>
            <a:off x="473551" y="4539475"/>
            <a:ext cx="2395866" cy="1841780"/>
            <a:chOff x="8726580" y="4182665"/>
            <a:chExt cx="3017378" cy="19811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132895B-4C6D-DA85-DEF9-B19BBD2FA2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6460488"/>
                </p:ext>
              </p:extLst>
            </p:nvPr>
          </p:nvGraphicFramePr>
          <p:xfrm>
            <a:off x="8726580" y="4182665"/>
            <a:ext cx="3017378" cy="1981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pic>
          <p:nvPicPr>
            <p:cNvPr id="2050" name="Picture 2" descr="Homem - ícones de pessoas grátis">
              <a:extLst>
                <a:ext uri="{FF2B5EF4-FFF2-40B4-BE49-F238E27FC236}">
                  <a16:creationId xmlns:a16="http://schemas.microsoft.com/office/drawing/2014/main" id="{BA90A606-DBDB-B583-6EA2-2327BEA8C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1911" y="499326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 white person silhouette on a black background&#10;&#10;AI-generated content may be incorrect.">
              <a:extLst>
                <a:ext uri="{FF2B5EF4-FFF2-40B4-BE49-F238E27FC236}">
                  <a16:creationId xmlns:a16="http://schemas.microsoft.com/office/drawing/2014/main" id="{803071D5-DAC1-18A6-F091-C8D66CC3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27" y="4993264"/>
              <a:ext cx="360611" cy="360611"/>
            </a:xfrm>
            <a:prstGeom prst="rect">
              <a:avLst/>
            </a:prstGeom>
          </p:spPr>
        </p:pic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0895B8-A257-6C8F-01B7-497203F51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722770"/>
              </p:ext>
            </p:extLst>
          </p:nvPr>
        </p:nvGraphicFramePr>
        <p:xfrm>
          <a:off x="202196" y="1896760"/>
          <a:ext cx="792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FF5C98E-26D6-7F25-4701-40D2106E10A0}"/>
              </a:ext>
            </a:extLst>
          </p:cNvPr>
          <p:cNvSpPr txBox="1"/>
          <p:nvPr/>
        </p:nvSpPr>
        <p:spPr>
          <a:xfrm>
            <a:off x="219000" y="1570099"/>
            <a:ext cx="790319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FAIXA ETÁRIA (000)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9705-5AF0-B84C-C1B3-8BF12A741858}"/>
              </a:ext>
            </a:extLst>
          </p:cNvPr>
          <p:cNvSpPr txBox="1"/>
          <p:nvPr/>
        </p:nvSpPr>
        <p:spPr>
          <a:xfrm>
            <a:off x="202195" y="2573914"/>
            <a:ext cx="790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FEZ EXAME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CD18C88-2B2C-E35D-4D6C-D771345E3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386613"/>
              </p:ext>
            </p:extLst>
          </p:nvPr>
        </p:nvGraphicFramePr>
        <p:xfrm>
          <a:off x="553793" y="2820637"/>
          <a:ext cx="720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D0DC69F-E910-A733-8D8C-4E4975366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225321"/>
              </p:ext>
            </p:extLst>
          </p:nvPr>
        </p:nvGraphicFramePr>
        <p:xfrm>
          <a:off x="733793" y="3680056"/>
          <a:ext cx="6840000" cy="7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31B7F99-AD78-62F4-C574-316047A8D38E}"/>
              </a:ext>
            </a:extLst>
          </p:cNvPr>
          <p:cNvSpPr txBox="1"/>
          <p:nvPr/>
        </p:nvSpPr>
        <p:spPr>
          <a:xfrm>
            <a:off x="202195" y="3442665"/>
            <a:ext cx="790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</a:p>
        </p:txBody>
      </p:sp>
      <p:pic>
        <p:nvPicPr>
          <p:cNvPr id="20" name="Picture 4" descr="Seringa - ícones de ferramentas e utensílios grátis">
            <a:extLst>
              <a:ext uri="{FF2B5EF4-FFF2-40B4-BE49-F238E27FC236}">
                <a16:creationId xmlns:a16="http://schemas.microsoft.com/office/drawing/2014/main" id="{DAFC9ADA-294F-58FF-678C-6F449CD7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03" y="158700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Benefícios - ícones de o negócio grátis">
            <a:extLst>
              <a:ext uri="{FF2B5EF4-FFF2-40B4-BE49-F238E27FC236}">
                <a16:creationId xmlns:a16="http://schemas.microsoft.com/office/drawing/2014/main" id="{C7C409CE-1CDC-15A3-686A-379316633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03" y="404009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Homem trabalhador - ícones de pessoas grátis">
            <a:extLst>
              <a:ext uri="{FF2B5EF4-FFF2-40B4-BE49-F238E27FC236}">
                <a16:creationId xmlns:a16="http://schemas.microsoft.com/office/drawing/2014/main" id="{28297BF8-8FA3-BDFC-5500-5F7EB7CB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03" y="28135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42BF06-D2BA-E1BF-91D0-8EC42E177C8B}"/>
              </a:ext>
            </a:extLst>
          </p:cNvPr>
          <p:cNvGrpSpPr/>
          <p:nvPr/>
        </p:nvGrpSpPr>
        <p:grpSpPr>
          <a:xfrm>
            <a:off x="9030194" y="1505001"/>
            <a:ext cx="2221378" cy="1323211"/>
            <a:chOff x="9520439" y="1418876"/>
            <a:chExt cx="2221378" cy="13232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C5B16D-56B0-E7E7-17F7-6BEAFBEFC340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Testes positivos </a:t>
              </a:r>
              <a:r>
                <a:rPr lang="pt-BR" sz="900" b="1" dirty="0"/>
                <a:t>(</a:t>
              </a:r>
              <a:r>
                <a:rPr lang="pt-BR" sz="900" b="1" dirty="0" err="1"/>
                <a:t>avg</a:t>
              </a:r>
              <a:r>
                <a:rPr lang="pt-BR" sz="900" b="1" dirty="0"/>
                <a:t>: 56%)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D45586-DFA0-CA9F-F16C-52248CA0851C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10-19 </a:t>
              </a:r>
              <a:r>
                <a:rPr lang="pt-BR" sz="1000" b="1" dirty="0">
                  <a:solidFill>
                    <a:srgbClr val="F21667"/>
                  </a:solidFill>
                </a:rPr>
                <a:t>57,7% </a:t>
              </a:r>
              <a:r>
                <a:rPr lang="pt-BR" sz="1000" dirty="0"/>
                <a:t>das pessoas que fizeram o teste foram diagnosticadas com COVID-19. Faixa </a:t>
              </a:r>
              <a:r>
                <a:rPr lang="pt-BR" sz="1000" dirty="0" err="1"/>
                <a:t>etaria</a:t>
              </a:r>
              <a:r>
                <a:rPr lang="pt-BR" sz="1000" dirty="0"/>
                <a:t> com </a:t>
              </a:r>
              <a:r>
                <a:rPr lang="pt-BR" sz="1000" b="1" dirty="0"/>
                <a:t>+10,70% </a:t>
              </a:r>
              <a:r>
                <a:rPr lang="pt-BR" sz="1000" dirty="0"/>
                <a:t>trabalhando, </a:t>
              </a:r>
              <a:r>
                <a:rPr lang="pt-BR" sz="1000" b="1" dirty="0"/>
                <a:t>+9,36%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-26,46%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F1E708-E64E-8FBF-C421-03CD4ADF9427}"/>
              </a:ext>
            </a:extLst>
          </p:cNvPr>
          <p:cNvGrpSpPr/>
          <p:nvPr/>
        </p:nvGrpSpPr>
        <p:grpSpPr>
          <a:xfrm>
            <a:off x="9032440" y="2767394"/>
            <a:ext cx="2221378" cy="1169322"/>
            <a:chOff x="9520439" y="1418876"/>
            <a:chExt cx="2221378" cy="116932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9CA5AC3-B362-0547-C266-81E7B8A128D7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Trabalhando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35%)</a:t>
              </a:r>
              <a:endParaRPr lang="pt-BR" sz="12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0DA8C5-6B50-49DE-9382-FB3D4FE393D4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20-29 </a:t>
              </a:r>
              <a:r>
                <a:rPr lang="pt-BR" sz="1000" b="1" dirty="0">
                  <a:solidFill>
                    <a:srgbClr val="F21667"/>
                  </a:solidFill>
                </a:rPr>
                <a:t>66% </a:t>
              </a:r>
              <a:r>
                <a:rPr lang="pt-BR" sz="1000" dirty="0"/>
                <a:t>exerceram alguma atividade em uma semana. Faixa etária com </a:t>
              </a:r>
              <a:r>
                <a:rPr lang="pt-BR" sz="1000" b="1" dirty="0"/>
                <a:t>-1,11%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+8,67% </a:t>
              </a:r>
              <a:r>
                <a:rPr lang="pt-BR" sz="1000" dirty="0"/>
                <a:t>recebendo auxílio e </a:t>
              </a:r>
              <a:r>
                <a:rPr lang="pt-BR" sz="1000" b="1" dirty="0"/>
                <a:t>+33,78%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FDA9B3BD-C78A-7E70-09FD-CEB7E6EAFD4B}"/>
              </a:ext>
            </a:extLst>
          </p:cNvPr>
          <p:cNvGrpSpPr/>
          <p:nvPr/>
        </p:nvGrpSpPr>
        <p:grpSpPr>
          <a:xfrm>
            <a:off x="9030194" y="4064897"/>
            <a:ext cx="2221378" cy="1169322"/>
            <a:chOff x="9520439" y="1418876"/>
            <a:chExt cx="2221378" cy="1169322"/>
          </a:xfrm>
        </p:grpSpPr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BA874873-6BAA-ED54-0A30-78C9AA90F952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% Recebe auxílio</a:t>
              </a:r>
              <a:r>
                <a:rPr kumimoji="0" lang="pt-B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(</a:t>
              </a:r>
              <a:r>
                <a:rPr kumimoji="0" lang="pt-BR" sz="9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avg</a:t>
              </a:r>
              <a:r>
                <a:rPr kumimoji="0" lang="pt-B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: 52%)</a:t>
              </a:r>
              <a:endParaRPr lang="pt-BR" sz="1200" b="1" dirty="0"/>
            </a:p>
          </p:txBody>
        </p:sp>
        <p:sp>
          <p:nvSpPr>
            <p:cNvPr id="4102" name="TextBox 4101">
              <a:extLst>
                <a:ext uri="{FF2B5EF4-FFF2-40B4-BE49-F238E27FC236}">
                  <a16:creationId xmlns:a16="http://schemas.microsoft.com/office/drawing/2014/main" id="{7D9FE3FF-7987-43BC-D161-1796EF6D2617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b="1" dirty="0"/>
                <a:t>0-9 </a:t>
              </a:r>
              <a:r>
                <a:rPr lang="pt-BR" sz="1000" b="1" dirty="0">
                  <a:solidFill>
                    <a:srgbClr val="F21667"/>
                  </a:solidFill>
                </a:rPr>
                <a:t>63% </a:t>
              </a:r>
              <a:r>
                <a:rPr lang="pt-BR" sz="1000" dirty="0"/>
                <a:t>das pessoas recebem auxílio emergencial. Faixa etária com </a:t>
              </a:r>
              <a:r>
                <a:rPr lang="pt-BR" sz="1000" b="1" dirty="0"/>
                <a:t>+3,17% </a:t>
              </a:r>
              <a:r>
                <a:rPr lang="pt-BR" sz="1000" dirty="0"/>
                <a:t>exames positivos, </a:t>
              </a:r>
              <a:r>
                <a:rPr lang="pt-BR" sz="1000" b="1" dirty="0"/>
                <a:t>-24,89% </a:t>
              </a:r>
              <a:r>
                <a:rPr lang="pt-BR" sz="1000" dirty="0"/>
                <a:t>pessoas trabalhando e </a:t>
              </a:r>
              <a:r>
                <a:rPr lang="pt-BR" sz="1000" b="1" dirty="0"/>
                <a:t>0,0% </a:t>
              </a:r>
              <a:r>
                <a:rPr lang="pt-BR" sz="1000" dirty="0"/>
                <a:t>com ensino médio completo.</a:t>
              </a:r>
            </a:p>
          </p:txBody>
        </p:sp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734405D-150E-ABA5-8EF9-F022D6C24DBC}"/>
              </a:ext>
            </a:extLst>
          </p:cNvPr>
          <p:cNvGrpSpPr/>
          <p:nvPr/>
        </p:nvGrpSpPr>
        <p:grpSpPr>
          <a:xfrm>
            <a:off x="2782038" y="4695765"/>
            <a:ext cx="2221378" cy="707658"/>
            <a:chOff x="9520439" y="1418876"/>
            <a:chExt cx="2221378" cy="707658"/>
          </a:xfrm>
        </p:grpSpPr>
        <p:sp>
          <p:nvSpPr>
            <p:cNvPr id="4104" name="TextBox 4103">
              <a:extLst>
                <a:ext uri="{FF2B5EF4-FFF2-40B4-BE49-F238E27FC236}">
                  <a16:creationId xmlns:a16="http://schemas.microsoft.com/office/drawing/2014/main" id="{695E4A7A-308A-9EBE-E589-1AA50F84EA5E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Mulheres</a:t>
              </a:r>
            </a:p>
          </p:txBody>
        </p:sp>
        <p:sp>
          <p:nvSpPr>
            <p:cNvPr id="4105" name="TextBox 4104">
              <a:extLst>
                <a:ext uri="{FF2B5EF4-FFF2-40B4-BE49-F238E27FC236}">
                  <a16:creationId xmlns:a16="http://schemas.microsoft.com/office/drawing/2014/main" id="{E64A25E2-EA7A-B7DB-8ABF-988652389DBD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Representam 52,01% das pessoas entrevistadas</a:t>
              </a:r>
            </a:p>
          </p:txBody>
        </p:sp>
      </p:grpSp>
      <p:pic>
        <p:nvPicPr>
          <p:cNvPr id="2054" name="Picture 6" descr="Teste médico - ícones de médico grátis">
            <a:extLst>
              <a:ext uri="{FF2B5EF4-FFF2-40B4-BE49-F238E27FC236}">
                <a16:creationId xmlns:a16="http://schemas.microsoft.com/office/drawing/2014/main" id="{AAB8AD16-D759-A907-EE13-0B90499ED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95" y="5448432"/>
            <a:ext cx="566180" cy="5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332BE43F-6BE5-770B-66CC-04845FDFDAAF}"/>
              </a:ext>
            </a:extLst>
          </p:cNvPr>
          <p:cNvSpPr txBox="1"/>
          <p:nvPr/>
        </p:nvSpPr>
        <p:spPr>
          <a:xfrm>
            <a:off x="3381375" y="5403423"/>
            <a:ext cx="20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8,44% </a:t>
            </a:r>
            <a:r>
              <a:rPr lang="pt-BR" sz="1100" b="1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fizeram exame</a:t>
            </a:r>
          </a:p>
          <a:p>
            <a:r>
              <a:rPr lang="pt-BR" sz="2000" b="1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56,20% </a:t>
            </a:r>
            <a:r>
              <a:rPr lang="pt-BR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positivos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4E428A1B-2C1B-649F-8F60-20B18AB29D2C}"/>
              </a:ext>
            </a:extLst>
          </p:cNvPr>
          <p:cNvGrpSpPr/>
          <p:nvPr/>
        </p:nvGrpSpPr>
        <p:grpSpPr>
          <a:xfrm>
            <a:off x="5482759" y="4780495"/>
            <a:ext cx="2221378" cy="707658"/>
            <a:chOff x="9520439" y="1418876"/>
            <a:chExt cx="2221378" cy="707658"/>
          </a:xfrm>
        </p:grpSpPr>
        <p:sp>
          <p:nvSpPr>
            <p:cNvPr id="4110" name="TextBox 4109">
              <a:extLst>
                <a:ext uri="{FF2B5EF4-FFF2-40B4-BE49-F238E27FC236}">
                  <a16:creationId xmlns:a16="http://schemas.microsoft.com/office/drawing/2014/main" id="{79B2378F-9891-31D1-57F0-4B60782C6356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4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200" b="1" dirty="0"/>
                <a:t>Homens</a:t>
              </a:r>
            </a:p>
          </p:txBody>
        </p:sp>
        <p:sp>
          <p:nvSpPr>
            <p:cNvPr id="4111" name="TextBox 4110">
              <a:extLst>
                <a:ext uri="{FF2B5EF4-FFF2-40B4-BE49-F238E27FC236}">
                  <a16:creationId xmlns:a16="http://schemas.microsoft.com/office/drawing/2014/main" id="{5EFDD4B0-2E3C-09E8-5545-A4073D46F8B6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Representam 47,99% das pessoas entrevistadas</a:t>
              </a:r>
            </a:p>
          </p:txBody>
        </p:sp>
      </p:grpSp>
      <p:pic>
        <p:nvPicPr>
          <p:cNvPr id="4112" name="Picture 6" descr="Teste médico - ícones de médico grátis">
            <a:extLst>
              <a:ext uri="{FF2B5EF4-FFF2-40B4-BE49-F238E27FC236}">
                <a16:creationId xmlns:a16="http://schemas.microsoft.com/office/drawing/2014/main" id="{40B4C3D0-2113-4195-7D1E-09CD3424D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916" y="5533162"/>
            <a:ext cx="566180" cy="5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4112">
            <a:extLst>
              <a:ext uri="{FF2B5EF4-FFF2-40B4-BE49-F238E27FC236}">
                <a16:creationId xmlns:a16="http://schemas.microsoft.com/office/drawing/2014/main" id="{2E9CEC6C-BB8C-85FE-F784-3A6687B6BA80}"/>
              </a:ext>
            </a:extLst>
          </p:cNvPr>
          <p:cNvSpPr txBox="1"/>
          <p:nvPr/>
        </p:nvSpPr>
        <p:spPr>
          <a:xfrm>
            <a:off x="6082096" y="5488153"/>
            <a:ext cx="2065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7,86% </a:t>
            </a:r>
            <a:r>
              <a:rPr lang="pt-BR" sz="1100" b="1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fizeram exame</a:t>
            </a:r>
          </a:p>
          <a:p>
            <a:r>
              <a:rPr lang="pt-BR" sz="2000" b="1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55,82%</a:t>
            </a:r>
            <a:r>
              <a:rPr lang="pt-BR" sz="2000" b="1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positivos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4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30CF-BD5F-6E7D-6B3A-CAF52B824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44DF9-609D-CBDD-AA9C-3811CEA5E8D7}"/>
              </a:ext>
            </a:extLst>
          </p:cNvPr>
          <p:cNvSpPr txBox="1"/>
          <p:nvPr/>
        </p:nvSpPr>
        <p:spPr>
          <a:xfrm>
            <a:off x="477724" y="280213"/>
            <a:ext cx="42475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ECONÔMICA E SOCIAL</a:t>
            </a:r>
          </a:p>
        </p:txBody>
      </p:sp>
      <p:pic>
        <p:nvPicPr>
          <p:cNvPr id="3074" name="Picture 2" descr="money&quot; Icon - Download for free – Iconduck">
            <a:extLst>
              <a:ext uri="{FF2B5EF4-FFF2-40B4-BE49-F238E27FC236}">
                <a16:creationId xmlns:a16="http://schemas.microsoft.com/office/drawing/2014/main" id="{2F3CB322-44A9-F95F-F906-D5E3FD08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80213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450C7C-8A04-DFA8-D91A-CC017DEDAEF4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E739D-D92C-151D-EDFC-28383593C167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65E96-0A51-227D-DDC5-B412F83EBDBD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72CE6-5724-FCFC-1FA7-55126748538E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BDD4B-405B-205B-3B43-A107A4AE08D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9EDEB-C901-B925-C7F9-573C42F0944D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C986B-C8D4-CD73-D03E-5CD21CE694F9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Economia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1AB-CD93-F711-82AB-ABDDA95C1D68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D83AD-C5F5-F4C9-79E6-7FCF01486B1F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A479C5-E655-B399-DC06-8C7392D49D66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6EE78B-B343-F442-8E1D-301A888ABE6F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A5AA1-B4D5-62F6-5385-6121BFB21F5E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98B08D-1221-A9D9-0729-85760E0E48AE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6F32D8-F207-9245-1AEA-C09EE272A113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E37B21-A239-F5BA-66D4-D9700664B622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F67524-8FE4-D234-F9E2-B1F2257859A9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700165-636A-814B-AAC1-0B25FAF5E8DE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98C4FC-40AC-1A5B-A3CD-9E69A3228793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359B68-D5E8-2F42-321D-1F590D766911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9F3AC4-A5B0-C19F-DC10-17A0FBD0D1B4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82DDB7-5D3F-03D0-3D2E-F9B7417B6316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5A288F-2B0C-266D-7EEA-7030CB9A58C9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2" name="TextBox 3081">
            <a:extLst>
              <a:ext uri="{FF2B5EF4-FFF2-40B4-BE49-F238E27FC236}">
                <a16:creationId xmlns:a16="http://schemas.microsoft.com/office/drawing/2014/main" id="{D9CE0228-5B0B-4A15-D36B-6EE8B1AABC83}"/>
              </a:ext>
            </a:extLst>
          </p:cNvPr>
          <p:cNvSpPr txBox="1"/>
          <p:nvPr/>
        </p:nvSpPr>
        <p:spPr>
          <a:xfrm>
            <a:off x="430393" y="1504462"/>
            <a:ext cx="403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RECEBEU AUXÍLIO EMERGENCIAL?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6" name="TextBox 3085">
            <a:extLst>
              <a:ext uri="{FF2B5EF4-FFF2-40B4-BE49-F238E27FC236}">
                <a16:creationId xmlns:a16="http://schemas.microsoft.com/office/drawing/2014/main" id="{D21A8695-3AD2-EB12-183B-5A6D0BC947B3}"/>
              </a:ext>
            </a:extLst>
          </p:cNvPr>
          <p:cNvSpPr txBox="1"/>
          <p:nvPr/>
        </p:nvSpPr>
        <p:spPr>
          <a:xfrm>
            <a:off x="838201" y="5315690"/>
            <a:ext cx="720402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dirty="0"/>
              <a:t>Entre os que </a:t>
            </a:r>
            <a:r>
              <a:rPr lang="pt-BR" sz="1100" b="1" dirty="0"/>
              <a:t>receberam auxílio emergencial</a:t>
            </a:r>
            <a:r>
              <a:rPr lang="pt-BR" sz="1100" dirty="0"/>
              <a:t> (600.744 pessoas), apenas </a:t>
            </a:r>
            <a:r>
              <a:rPr lang="pt-BR" sz="1100" b="1" dirty="0"/>
              <a:t>6,32%</a:t>
            </a:r>
            <a:r>
              <a:rPr lang="pt-BR" sz="1100" dirty="0"/>
              <a:t> fizeram exame, com </a:t>
            </a:r>
            <a:r>
              <a:rPr lang="pt-BR" sz="1100" b="1" dirty="0"/>
              <a:t>40,17%</a:t>
            </a:r>
            <a:r>
              <a:rPr lang="pt-BR" sz="1100" dirty="0"/>
              <a:t> de positividade e </a:t>
            </a:r>
            <a:r>
              <a:rPr lang="pt-BR" sz="1100" b="1" dirty="0"/>
              <a:t>31,14%</a:t>
            </a:r>
            <a:r>
              <a:rPr lang="pt-BR" sz="1100" dirty="0"/>
              <a:t> declararam ter trabalhado na última semana. Já entre os que </a:t>
            </a:r>
            <a:r>
              <a:rPr lang="pt-BR" sz="1100" b="1" dirty="0"/>
              <a:t>não receberam</a:t>
            </a:r>
            <a:r>
              <a:rPr lang="pt-BR" sz="1100" dirty="0"/>
              <a:t> (557.240 pessoas), </a:t>
            </a:r>
            <a:r>
              <a:rPr lang="pt-BR" sz="1100" b="1" dirty="0"/>
              <a:t>10,15%</a:t>
            </a:r>
            <a:r>
              <a:rPr lang="pt-BR" sz="1100" dirty="0"/>
              <a:t> fizeram exame, com positividade mais alta, </a:t>
            </a:r>
            <a:r>
              <a:rPr lang="pt-BR" sz="1100" b="1" dirty="0"/>
              <a:t>45,54%</a:t>
            </a:r>
            <a:r>
              <a:rPr lang="pt-BR" sz="1100" dirty="0"/>
              <a:t>, e uma taxa maior de trabalho, </a:t>
            </a:r>
            <a:r>
              <a:rPr lang="pt-BR" sz="1100" b="1" dirty="0"/>
              <a:t>39,50%</a:t>
            </a:r>
            <a:r>
              <a:rPr lang="pt-BR" sz="1100" dirty="0"/>
              <a:t>. Isso indica que quem não recebeu auxílio teve mais exposição (maior percentual trabalhando) e buscou mais testagem, mas também apresentou maior taxa de infecção.</a:t>
            </a:r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E6B1C366-1BCB-FBD7-411A-F37F0C43F834}"/>
              </a:ext>
            </a:extLst>
          </p:cNvPr>
          <p:cNvSpPr txBox="1"/>
          <p:nvPr/>
        </p:nvSpPr>
        <p:spPr>
          <a:xfrm>
            <a:off x="8468896" y="1784597"/>
            <a:ext cx="32927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dirty="0"/>
              <a:t>Por escolaridade, as maiores taxas de exame positivo aparecem em </a:t>
            </a:r>
            <a:r>
              <a:rPr lang="pt-BR" sz="1100" b="1" dirty="0"/>
              <a:t>fundamental incompleto (59%)</a:t>
            </a:r>
            <a:r>
              <a:rPr lang="pt-BR" sz="1100" dirty="0"/>
              <a:t>, </a:t>
            </a:r>
            <a:r>
              <a:rPr lang="pt-BR" sz="1100" b="1" dirty="0"/>
              <a:t>fundamental completo (57%)</a:t>
            </a:r>
            <a:r>
              <a:rPr lang="pt-BR" sz="1100" dirty="0"/>
              <a:t> e </a:t>
            </a:r>
            <a:r>
              <a:rPr lang="pt-BR" sz="1100" b="1" dirty="0"/>
              <a:t>médio completo (58%)</a:t>
            </a:r>
            <a:r>
              <a:rPr lang="pt-BR" sz="1100" dirty="0"/>
              <a:t>, enquanto os menores percentuais estão em </a:t>
            </a:r>
            <a:r>
              <a:rPr lang="pt-BR" sz="1100" b="1" dirty="0"/>
              <a:t>pós-graduação (50%)</a:t>
            </a:r>
            <a:r>
              <a:rPr lang="pt-BR" sz="1100" dirty="0"/>
              <a:t> e </a:t>
            </a:r>
            <a:r>
              <a:rPr lang="pt-BR" sz="1100" b="1" dirty="0"/>
              <a:t>superior completo (53%)</a:t>
            </a:r>
            <a:r>
              <a:rPr lang="pt-BR" sz="1100" dirty="0"/>
              <a:t>. Isso sugere que escolaridade mais baixa está associada a maior vulnerabilidade à infecção, possivelmente por maior exposição e menores condições de proteção.</a:t>
            </a:r>
            <a:endParaRPr lang="pt-BR" dirty="0"/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75051356-D98A-62A7-A877-B74CC609CFE6}"/>
              </a:ext>
            </a:extLst>
          </p:cNvPr>
          <p:cNvGrpSpPr/>
          <p:nvPr/>
        </p:nvGrpSpPr>
        <p:grpSpPr>
          <a:xfrm>
            <a:off x="430393" y="1837613"/>
            <a:ext cx="7560579" cy="1384995"/>
            <a:chOff x="430393" y="1493485"/>
            <a:chExt cx="7560579" cy="1384995"/>
          </a:xfrm>
        </p:grpSpPr>
        <p:sp>
          <p:nvSpPr>
            <p:cNvPr id="3090" name="Rectangle 3089">
              <a:extLst>
                <a:ext uri="{FF2B5EF4-FFF2-40B4-BE49-F238E27FC236}">
                  <a16:creationId xmlns:a16="http://schemas.microsoft.com/office/drawing/2014/main" id="{799F0603-2D62-9B8C-837C-3DB56B98459A}"/>
                </a:ext>
              </a:extLst>
            </p:cNvPr>
            <p:cNvSpPr/>
            <p:nvPr/>
          </p:nvSpPr>
          <p:spPr>
            <a:xfrm>
              <a:off x="1226575" y="1548783"/>
              <a:ext cx="1710813" cy="1260000"/>
            </a:xfrm>
            <a:prstGeom prst="rect">
              <a:avLst/>
            </a:prstGeom>
            <a:solidFill>
              <a:srgbClr val="F2166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600.744</a:t>
              </a:r>
            </a:p>
          </p:txBody>
        </p:sp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94087FAF-AC35-6504-E67F-C73F0A0C744F}"/>
                </a:ext>
              </a:extLst>
            </p:cNvPr>
            <p:cNvSpPr/>
            <p:nvPr/>
          </p:nvSpPr>
          <p:spPr>
            <a:xfrm>
              <a:off x="4145294" y="1548784"/>
              <a:ext cx="1080000" cy="360000"/>
            </a:xfrm>
            <a:prstGeom prst="rect">
              <a:avLst/>
            </a:prstGeom>
            <a:solidFill>
              <a:srgbClr val="FDE3E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6,32%</a:t>
              </a:r>
            </a:p>
          </p:txBody>
        </p:sp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ED95C813-B55A-2391-062A-3322CFF9E338}"/>
                </a:ext>
              </a:extLst>
            </p:cNvPr>
            <p:cNvSpPr/>
            <p:nvPr/>
          </p:nvSpPr>
          <p:spPr>
            <a:xfrm>
              <a:off x="4145294" y="1993296"/>
              <a:ext cx="1080000" cy="360000"/>
            </a:xfrm>
            <a:prstGeom prst="rect">
              <a:avLst/>
            </a:prstGeom>
            <a:solidFill>
              <a:srgbClr val="FDE3E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40,17%</a:t>
              </a:r>
            </a:p>
          </p:txBody>
        </p:sp>
        <p:sp>
          <p:nvSpPr>
            <p:cNvPr id="3093" name="Rectangle 3092">
              <a:extLst>
                <a:ext uri="{FF2B5EF4-FFF2-40B4-BE49-F238E27FC236}">
                  <a16:creationId xmlns:a16="http://schemas.microsoft.com/office/drawing/2014/main" id="{DA51CFF2-DC2A-B1D4-BFA6-9AE50C9C6F67}"/>
                </a:ext>
              </a:extLst>
            </p:cNvPr>
            <p:cNvSpPr/>
            <p:nvPr/>
          </p:nvSpPr>
          <p:spPr>
            <a:xfrm>
              <a:off x="4145294" y="2437808"/>
              <a:ext cx="1080000" cy="360000"/>
            </a:xfrm>
            <a:prstGeom prst="rect">
              <a:avLst/>
            </a:prstGeom>
            <a:solidFill>
              <a:srgbClr val="FDE3E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31,14%</a:t>
              </a:r>
            </a:p>
          </p:txBody>
        </p:sp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1855ABB0-7A64-75DC-31E0-9630D42A7B95}"/>
                </a:ext>
              </a:extLst>
            </p:cNvPr>
            <p:cNvSpPr/>
            <p:nvPr/>
          </p:nvSpPr>
          <p:spPr>
            <a:xfrm>
              <a:off x="6910972" y="1548783"/>
              <a:ext cx="1080000" cy="180000"/>
            </a:xfrm>
            <a:prstGeom prst="rect">
              <a:avLst/>
            </a:prstGeom>
            <a:solidFill>
              <a:srgbClr val="E4ED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tx1"/>
                  </a:solidFill>
                </a:rPr>
                <a:t>0,70%</a:t>
              </a:r>
            </a:p>
          </p:txBody>
        </p:sp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504C2046-A886-69A6-2619-9C28D3DF4941}"/>
                </a:ext>
              </a:extLst>
            </p:cNvPr>
            <p:cNvSpPr/>
            <p:nvPr/>
          </p:nvSpPr>
          <p:spPr>
            <a:xfrm>
              <a:off x="6910972" y="1701183"/>
              <a:ext cx="1080000" cy="180000"/>
            </a:xfrm>
            <a:prstGeom prst="rect">
              <a:avLst/>
            </a:prstGeom>
            <a:solidFill>
              <a:srgbClr val="D4E2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tx1"/>
                  </a:solidFill>
                </a:rPr>
                <a:t>4,24%</a:t>
              </a:r>
            </a:p>
          </p:txBody>
        </p:sp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B7799107-BF7A-8C8B-BEF8-227F1EA16B5C}"/>
                </a:ext>
              </a:extLst>
            </p:cNvPr>
            <p:cNvSpPr/>
            <p:nvPr/>
          </p:nvSpPr>
          <p:spPr>
            <a:xfrm>
              <a:off x="6910972" y="1853583"/>
              <a:ext cx="1080000" cy="180000"/>
            </a:xfrm>
            <a:prstGeom prst="rect">
              <a:avLst/>
            </a:prstGeom>
            <a:solidFill>
              <a:srgbClr val="BAD0D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4,50%</a:t>
              </a:r>
            </a:p>
          </p:txBody>
        </p:sp>
        <p:sp>
          <p:nvSpPr>
            <p:cNvPr id="3097" name="Rectangle 3096">
              <a:extLst>
                <a:ext uri="{FF2B5EF4-FFF2-40B4-BE49-F238E27FC236}">
                  <a16:creationId xmlns:a16="http://schemas.microsoft.com/office/drawing/2014/main" id="{8AD34E3B-1C0F-D099-6040-3F81F9176FF5}"/>
                </a:ext>
              </a:extLst>
            </p:cNvPr>
            <p:cNvSpPr/>
            <p:nvPr/>
          </p:nvSpPr>
          <p:spPr>
            <a:xfrm>
              <a:off x="6910972" y="2005983"/>
              <a:ext cx="1080000" cy="180000"/>
            </a:xfrm>
            <a:prstGeom prst="rect">
              <a:avLst/>
            </a:prstGeom>
            <a:solidFill>
              <a:srgbClr val="9EBDC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6,60%</a:t>
              </a:r>
            </a:p>
          </p:txBody>
        </p:sp>
        <p:sp>
          <p:nvSpPr>
            <p:cNvPr id="3098" name="Rectangle 3097">
              <a:extLst>
                <a:ext uri="{FF2B5EF4-FFF2-40B4-BE49-F238E27FC236}">
                  <a16:creationId xmlns:a16="http://schemas.microsoft.com/office/drawing/2014/main" id="{4A961436-A5E0-B1C8-43EA-19943B328CAF}"/>
                </a:ext>
              </a:extLst>
            </p:cNvPr>
            <p:cNvSpPr/>
            <p:nvPr/>
          </p:nvSpPr>
          <p:spPr>
            <a:xfrm>
              <a:off x="6910972" y="2158383"/>
              <a:ext cx="1080000" cy="180000"/>
            </a:xfrm>
            <a:prstGeom prst="rect">
              <a:avLst/>
            </a:prstGeom>
            <a:solidFill>
              <a:srgbClr val="739FB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11,11%</a:t>
              </a:r>
            </a:p>
          </p:txBody>
        </p:sp>
        <p:sp>
          <p:nvSpPr>
            <p:cNvPr id="3099" name="Rectangle 3098">
              <a:extLst>
                <a:ext uri="{FF2B5EF4-FFF2-40B4-BE49-F238E27FC236}">
                  <a16:creationId xmlns:a16="http://schemas.microsoft.com/office/drawing/2014/main" id="{F1D30A7A-9D6C-5ED2-F58C-CAAB7F5174FF}"/>
                </a:ext>
              </a:extLst>
            </p:cNvPr>
            <p:cNvSpPr/>
            <p:nvPr/>
          </p:nvSpPr>
          <p:spPr>
            <a:xfrm>
              <a:off x="6910972" y="2310783"/>
              <a:ext cx="1080000" cy="180000"/>
            </a:xfrm>
            <a:prstGeom prst="rect">
              <a:avLst/>
            </a:prstGeom>
            <a:solidFill>
              <a:srgbClr val="4A758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12,08%</a:t>
              </a:r>
            </a:p>
          </p:txBody>
        </p:sp>
        <p:sp>
          <p:nvSpPr>
            <p:cNvPr id="3100" name="Rectangle 3099">
              <a:extLst>
                <a:ext uri="{FF2B5EF4-FFF2-40B4-BE49-F238E27FC236}">
                  <a16:creationId xmlns:a16="http://schemas.microsoft.com/office/drawing/2014/main" id="{0B4FDD4E-EA1C-BFDC-F602-D950B7418BAC}"/>
                </a:ext>
              </a:extLst>
            </p:cNvPr>
            <p:cNvSpPr/>
            <p:nvPr/>
          </p:nvSpPr>
          <p:spPr>
            <a:xfrm>
              <a:off x="6910972" y="2463183"/>
              <a:ext cx="1080000" cy="180000"/>
            </a:xfrm>
            <a:prstGeom prst="rect">
              <a:avLst/>
            </a:prstGeom>
            <a:solidFill>
              <a:srgbClr val="263D4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22.69%</a:t>
              </a:r>
            </a:p>
          </p:txBody>
        </p:sp>
        <p:sp>
          <p:nvSpPr>
            <p:cNvPr id="3101" name="Rectangle 3100">
              <a:extLst>
                <a:ext uri="{FF2B5EF4-FFF2-40B4-BE49-F238E27FC236}">
                  <a16:creationId xmlns:a16="http://schemas.microsoft.com/office/drawing/2014/main" id="{9FA8ECAF-7E4D-2FF9-2366-CBC5194BF33D}"/>
                </a:ext>
              </a:extLst>
            </p:cNvPr>
            <p:cNvSpPr/>
            <p:nvPr/>
          </p:nvSpPr>
          <p:spPr>
            <a:xfrm>
              <a:off x="6910972" y="2615583"/>
              <a:ext cx="1080000" cy="180000"/>
            </a:xfrm>
            <a:prstGeom prst="rect">
              <a:avLst/>
            </a:prstGeom>
            <a:solidFill>
              <a:srgbClr val="35546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38,07%</a:t>
              </a:r>
            </a:p>
          </p:txBody>
        </p:sp>
        <p:sp>
          <p:nvSpPr>
            <p:cNvPr id="3102" name="TextBox 3101">
              <a:extLst>
                <a:ext uri="{FF2B5EF4-FFF2-40B4-BE49-F238E27FC236}">
                  <a16:creationId xmlns:a16="http://schemas.microsoft.com/office/drawing/2014/main" id="{098D9992-4A41-6EEE-E131-8E1093840CEE}"/>
                </a:ext>
              </a:extLst>
            </p:cNvPr>
            <p:cNvSpPr txBox="1"/>
            <p:nvPr/>
          </p:nvSpPr>
          <p:spPr>
            <a:xfrm>
              <a:off x="430393" y="1985928"/>
              <a:ext cx="663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SIM</a:t>
              </a:r>
            </a:p>
          </p:txBody>
        </p:sp>
        <p:sp>
          <p:nvSpPr>
            <p:cNvPr id="3103" name="TextBox 3102">
              <a:extLst>
                <a:ext uri="{FF2B5EF4-FFF2-40B4-BE49-F238E27FC236}">
                  <a16:creationId xmlns:a16="http://schemas.microsoft.com/office/drawing/2014/main" id="{E45B3174-1897-F373-6D6A-ACC4849C48BF}"/>
                </a:ext>
              </a:extLst>
            </p:cNvPr>
            <p:cNvSpPr txBox="1"/>
            <p:nvPr/>
          </p:nvSpPr>
          <p:spPr>
            <a:xfrm>
              <a:off x="2975242" y="1601008"/>
              <a:ext cx="1170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FEZ EXAME</a:t>
              </a:r>
            </a:p>
          </p:txBody>
        </p:sp>
        <p:sp>
          <p:nvSpPr>
            <p:cNvPr id="3104" name="TextBox 3103">
              <a:extLst>
                <a:ext uri="{FF2B5EF4-FFF2-40B4-BE49-F238E27FC236}">
                  <a16:creationId xmlns:a16="http://schemas.microsoft.com/office/drawing/2014/main" id="{1FE0E7F9-E9D3-0763-B1BB-91D146941C74}"/>
                </a:ext>
              </a:extLst>
            </p:cNvPr>
            <p:cNvSpPr txBox="1"/>
            <p:nvPr/>
          </p:nvSpPr>
          <p:spPr>
            <a:xfrm>
              <a:off x="2975242" y="2034796"/>
              <a:ext cx="1170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POSITIVO</a:t>
              </a:r>
            </a:p>
          </p:txBody>
        </p:sp>
        <p:sp>
          <p:nvSpPr>
            <p:cNvPr id="3105" name="TextBox 3104">
              <a:extLst>
                <a:ext uri="{FF2B5EF4-FFF2-40B4-BE49-F238E27FC236}">
                  <a16:creationId xmlns:a16="http://schemas.microsoft.com/office/drawing/2014/main" id="{36DC3583-8AF1-AA49-1901-68A6F3B4CB86}"/>
                </a:ext>
              </a:extLst>
            </p:cNvPr>
            <p:cNvSpPr txBox="1"/>
            <p:nvPr/>
          </p:nvSpPr>
          <p:spPr>
            <a:xfrm>
              <a:off x="2975242" y="2521806"/>
              <a:ext cx="1170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TRABALHO</a:t>
              </a:r>
            </a:p>
          </p:txBody>
        </p:sp>
        <p:sp>
          <p:nvSpPr>
            <p:cNvPr id="3106" name="TextBox 3105">
              <a:extLst>
                <a:ext uri="{FF2B5EF4-FFF2-40B4-BE49-F238E27FC236}">
                  <a16:creationId xmlns:a16="http://schemas.microsoft.com/office/drawing/2014/main" id="{8B799942-0ECD-BEEB-BA87-3964157D59D4}"/>
                </a:ext>
              </a:extLst>
            </p:cNvPr>
            <p:cNvSpPr txBox="1"/>
            <p:nvPr/>
          </p:nvSpPr>
          <p:spPr>
            <a:xfrm>
              <a:off x="5215096" y="1493485"/>
              <a:ext cx="18837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50" b="1" dirty="0"/>
                <a:t>Pós-graduação</a:t>
              </a:r>
            </a:p>
            <a:p>
              <a:r>
                <a:rPr lang="pt-BR" sz="1050" b="1" dirty="0"/>
                <a:t>Superior incompleto</a:t>
              </a:r>
            </a:p>
            <a:p>
              <a:r>
                <a:rPr lang="pt-BR" sz="1050" b="1" dirty="0"/>
                <a:t>Superior completo</a:t>
              </a:r>
            </a:p>
            <a:p>
              <a:r>
                <a:rPr lang="pt-BR" sz="1050" b="1" dirty="0"/>
                <a:t>Fundamental completa</a:t>
              </a:r>
            </a:p>
            <a:p>
              <a:r>
                <a:rPr lang="pt-BR" sz="1050" b="1" dirty="0"/>
                <a:t>Médio incompleto</a:t>
              </a:r>
            </a:p>
            <a:p>
              <a:r>
                <a:rPr lang="pt-BR" sz="1050" b="1" dirty="0"/>
                <a:t>Sem instrução</a:t>
              </a:r>
            </a:p>
            <a:p>
              <a:r>
                <a:rPr lang="pt-BR" sz="1050" b="1" dirty="0"/>
                <a:t>Médio completo</a:t>
              </a:r>
            </a:p>
            <a:p>
              <a:r>
                <a:rPr lang="pt-BR" sz="1050" b="1" dirty="0"/>
                <a:t>Fundamental incompleto</a:t>
              </a:r>
            </a:p>
          </p:txBody>
        </p:sp>
      </p:grp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0A62C72F-E871-F73D-3112-743894131C75}"/>
              </a:ext>
            </a:extLst>
          </p:cNvPr>
          <p:cNvGrpSpPr/>
          <p:nvPr/>
        </p:nvGrpSpPr>
        <p:grpSpPr>
          <a:xfrm>
            <a:off x="430393" y="3752809"/>
            <a:ext cx="7560579" cy="1384995"/>
            <a:chOff x="430393" y="1493485"/>
            <a:chExt cx="7560579" cy="1384995"/>
          </a:xfrm>
        </p:grpSpPr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B66F96CB-BD03-6CE5-DCCF-17A5F6E5ED07}"/>
                </a:ext>
              </a:extLst>
            </p:cNvPr>
            <p:cNvSpPr/>
            <p:nvPr/>
          </p:nvSpPr>
          <p:spPr>
            <a:xfrm>
              <a:off x="1226575" y="1548783"/>
              <a:ext cx="1710813" cy="1260000"/>
            </a:xfrm>
            <a:prstGeom prst="rect">
              <a:avLst/>
            </a:prstGeom>
            <a:solidFill>
              <a:srgbClr val="F2166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557.240</a:t>
              </a:r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B6943865-3067-BFD0-D6A3-B78FAA2DB191}"/>
                </a:ext>
              </a:extLst>
            </p:cNvPr>
            <p:cNvSpPr/>
            <p:nvPr/>
          </p:nvSpPr>
          <p:spPr>
            <a:xfrm>
              <a:off x="4145294" y="1548784"/>
              <a:ext cx="1080000" cy="360000"/>
            </a:xfrm>
            <a:prstGeom prst="rect">
              <a:avLst/>
            </a:prstGeom>
            <a:solidFill>
              <a:srgbClr val="FDE3E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10,15%</a:t>
              </a:r>
            </a:p>
          </p:txBody>
        </p:sp>
        <p:sp>
          <p:nvSpPr>
            <p:cNvPr id="3110" name="Rectangle 3109">
              <a:extLst>
                <a:ext uri="{FF2B5EF4-FFF2-40B4-BE49-F238E27FC236}">
                  <a16:creationId xmlns:a16="http://schemas.microsoft.com/office/drawing/2014/main" id="{8B6AB273-7B3E-A6C0-BE91-51BFA164A99F}"/>
                </a:ext>
              </a:extLst>
            </p:cNvPr>
            <p:cNvSpPr/>
            <p:nvPr/>
          </p:nvSpPr>
          <p:spPr>
            <a:xfrm>
              <a:off x="4145294" y="1993296"/>
              <a:ext cx="1080000" cy="360000"/>
            </a:xfrm>
            <a:prstGeom prst="rect">
              <a:avLst/>
            </a:prstGeom>
            <a:solidFill>
              <a:srgbClr val="FDE3E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45,54%</a:t>
              </a:r>
            </a:p>
          </p:txBody>
        </p:sp>
        <p:sp>
          <p:nvSpPr>
            <p:cNvPr id="3111" name="Rectangle 3110">
              <a:extLst>
                <a:ext uri="{FF2B5EF4-FFF2-40B4-BE49-F238E27FC236}">
                  <a16:creationId xmlns:a16="http://schemas.microsoft.com/office/drawing/2014/main" id="{4EDB4558-F90C-CA97-F520-42FFBC98EB82}"/>
                </a:ext>
              </a:extLst>
            </p:cNvPr>
            <p:cNvSpPr/>
            <p:nvPr/>
          </p:nvSpPr>
          <p:spPr>
            <a:xfrm>
              <a:off x="4145294" y="2437808"/>
              <a:ext cx="1080000" cy="360000"/>
            </a:xfrm>
            <a:prstGeom prst="rect">
              <a:avLst/>
            </a:prstGeom>
            <a:solidFill>
              <a:srgbClr val="FDE3E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</a:rPr>
                <a:t>39,50%</a:t>
              </a:r>
            </a:p>
          </p:txBody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AB91E0B1-2150-F463-849E-9BF288B58E85}"/>
                </a:ext>
              </a:extLst>
            </p:cNvPr>
            <p:cNvSpPr/>
            <p:nvPr/>
          </p:nvSpPr>
          <p:spPr>
            <a:xfrm>
              <a:off x="6910972" y="1548783"/>
              <a:ext cx="1080000" cy="180000"/>
            </a:xfrm>
            <a:prstGeom prst="rect">
              <a:avLst/>
            </a:prstGeom>
            <a:solidFill>
              <a:srgbClr val="E4ED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tx1"/>
                  </a:solidFill>
                </a:rPr>
                <a:t>4,65%</a:t>
              </a:r>
            </a:p>
          </p:txBody>
        </p:sp>
        <p:sp>
          <p:nvSpPr>
            <p:cNvPr id="3113" name="Rectangle 3112">
              <a:extLst>
                <a:ext uri="{FF2B5EF4-FFF2-40B4-BE49-F238E27FC236}">
                  <a16:creationId xmlns:a16="http://schemas.microsoft.com/office/drawing/2014/main" id="{45AB2223-A2BE-9B9C-CE43-E7E6E21FE90C}"/>
                </a:ext>
              </a:extLst>
            </p:cNvPr>
            <p:cNvSpPr/>
            <p:nvPr/>
          </p:nvSpPr>
          <p:spPr>
            <a:xfrm>
              <a:off x="6910972" y="1701183"/>
              <a:ext cx="1080000" cy="180000"/>
            </a:xfrm>
            <a:prstGeom prst="rect">
              <a:avLst/>
            </a:prstGeom>
            <a:solidFill>
              <a:srgbClr val="D4E2E8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>
                  <a:solidFill>
                    <a:schemeClr val="tx1"/>
                  </a:solidFill>
                </a:rPr>
                <a:t>6,23%</a:t>
              </a:r>
            </a:p>
          </p:txBody>
        </p:sp>
        <p:sp>
          <p:nvSpPr>
            <p:cNvPr id="3114" name="Rectangle 3113">
              <a:extLst>
                <a:ext uri="{FF2B5EF4-FFF2-40B4-BE49-F238E27FC236}">
                  <a16:creationId xmlns:a16="http://schemas.microsoft.com/office/drawing/2014/main" id="{EFDE1EAA-EC20-01F3-1DFB-EE5CC53DE333}"/>
                </a:ext>
              </a:extLst>
            </p:cNvPr>
            <p:cNvSpPr/>
            <p:nvPr/>
          </p:nvSpPr>
          <p:spPr>
            <a:xfrm>
              <a:off x="6910972" y="1853583"/>
              <a:ext cx="1080000" cy="180000"/>
            </a:xfrm>
            <a:prstGeom prst="rect">
              <a:avLst/>
            </a:prstGeom>
            <a:solidFill>
              <a:srgbClr val="BAD0D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6,65%</a:t>
              </a:r>
            </a:p>
          </p:txBody>
        </p:sp>
        <p:sp>
          <p:nvSpPr>
            <p:cNvPr id="3115" name="Rectangle 3114">
              <a:extLst>
                <a:ext uri="{FF2B5EF4-FFF2-40B4-BE49-F238E27FC236}">
                  <a16:creationId xmlns:a16="http://schemas.microsoft.com/office/drawing/2014/main" id="{A0EFE665-23AF-337C-B0AC-2B2B1FCBA5CA}"/>
                </a:ext>
              </a:extLst>
            </p:cNvPr>
            <p:cNvSpPr/>
            <p:nvPr/>
          </p:nvSpPr>
          <p:spPr>
            <a:xfrm>
              <a:off x="6910972" y="2005983"/>
              <a:ext cx="1080000" cy="180000"/>
            </a:xfrm>
            <a:prstGeom prst="rect">
              <a:avLst/>
            </a:prstGeom>
            <a:solidFill>
              <a:srgbClr val="9EBDCA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7,50%</a:t>
              </a:r>
            </a:p>
          </p:txBody>
        </p:sp>
        <p:sp>
          <p:nvSpPr>
            <p:cNvPr id="3116" name="Rectangle 3115">
              <a:extLst>
                <a:ext uri="{FF2B5EF4-FFF2-40B4-BE49-F238E27FC236}">
                  <a16:creationId xmlns:a16="http://schemas.microsoft.com/office/drawing/2014/main" id="{416EAE42-AE8F-D347-4BF8-433D5D921CCA}"/>
                </a:ext>
              </a:extLst>
            </p:cNvPr>
            <p:cNvSpPr/>
            <p:nvPr/>
          </p:nvSpPr>
          <p:spPr>
            <a:xfrm>
              <a:off x="6910972" y="2158383"/>
              <a:ext cx="1080000" cy="180000"/>
            </a:xfrm>
            <a:prstGeom prst="rect">
              <a:avLst/>
            </a:prstGeom>
            <a:solidFill>
              <a:srgbClr val="739FB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9,41%</a:t>
              </a:r>
            </a:p>
          </p:txBody>
        </p:sp>
        <p:sp>
          <p:nvSpPr>
            <p:cNvPr id="3117" name="Rectangle 3116">
              <a:extLst>
                <a:ext uri="{FF2B5EF4-FFF2-40B4-BE49-F238E27FC236}">
                  <a16:creationId xmlns:a16="http://schemas.microsoft.com/office/drawing/2014/main" id="{34281BD0-409A-4D2F-2356-9949033EB317}"/>
                </a:ext>
              </a:extLst>
            </p:cNvPr>
            <p:cNvSpPr/>
            <p:nvPr/>
          </p:nvSpPr>
          <p:spPr>
            <a:xfrm>
              <a:off x="6910972" y="2310783"/>
              <a:ext cx="1080000" cy="180000"/>
            </a:xfrm>
            <a:prstGeom prst="rect">
              <a:avLst/>
            </a:prstGeom>
            <a:solidFill>
              <a:srgbClr val="4A758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14,58%</a:t>
              </a:r>
            </a:p>
          </p:txBody>
        </p:sp>
        <p:sp>
          <p:nvSpPr>
            <p:cNvPr id="3118" name="Rectangle 3117">
              <a:extLst>
                <a:ext uri="{FF2B5EF4-FFF2-40B4-BE49-F238E27FC236}">
                  <a16:creationId xmlns:a16="http://schemas.microsoft.com/office/drawing/2014/main" id="{757CBD29-EF3B-1581-4213-BB652B9C427D}"/>
                </a:ext>
              </a:extLst>
            </p:cNvPr>
            <p:cNvSpPr/>
            <p:nvPr/>
          </p:nvSpPr>
          <p:spPr>
            <a:xfrm>
              <a:off x="6910972" y="2463183"/>
              <a:ext cx="1080000" cy="180000"/>
            </a:xfrm>
            <a:prstGeom prst="rect">
              <a:avLst/>
            </a:prstGeom>
            <a:solidFill>
              <a:srgbClr val="263D4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21,81%</a:t>
              </a:r>
            </a:p>
          </p:txBody>
        </p:sp>
        <p:sp>
          <p:nvSpPr>
            <p:cNvPr id="3119" name="Rectangle 3118">
              <a:extLst>
                <a:ext uri="{FF2B5EF4-FFF2-40B4-BE49-F238E27FC236}">
                  <a16:creationId xmlns:a16="http://schemas.microsoft.com/office/drawing/2014/main" id="{571BD640-5D9E-5582-C880-2DE812D48A61}"/>
                </a:ext>
              </a:extLst>
            </p:cNvPr>
            <p:cNvSpPr/>
            <p:nvPr/>
          </p:nvSpPr>
          <p:spPr>
            <a:xfrm>
              <a:off x="6910972" y="2615583"/>
              <a:ext cx="1080000" cy="180000"/>
            </a:xfrm>
            <a:prstGeom prst="rect">
              <a:avLst/>
            </a:prstGeom>
            <a:solidFill>
              <a:srgbClr val="35546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b="1" dirty="0"/>
                <a:t>29,16%</a:t>
              </a:r>
            </a:p>
          </p:txBody>
        </p:sp>
        <p:sp>
          <p:nvSpPr>
            <p:cNvPr id="3120" name="TextBox 3119">
              <a:extLst>
                <a:ext uri="{FF2B5EF4-FFF2-40B4-BE49-F238E27FC236}">
                  <a16:creationId xmlns:a16="http://schemas.microsoft.com/office/drawing/2014/main" id="{F7DD273F-973F-4388-FF89-DCB64BAFE585}"/>
                </a:ext>
              </a:extLst>
            </p:cNvPr>
            <p:cNvSpPr txBox="1"/>
            <p:nvPr/>
          </p:nvSpPr>
          <p:spPr>
            <a:xfrm>
              <a:off x="430393" y="1985928"/>
              <a:ext cx="663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NÃO</a:t>
              </a:r>
            </a:p>
          </p:txBody>
        </p:sp>
        <p:sp>
          <p:nvSpPr>
            <p:cNvPr id="3121" name="TextBox 3120">
              <a:extLst>
                <a:ext uri="{FF2B5EF4-FFF2-40B4-BE49-F238E27FC236}">
                  <a16:creationId xmlns:a16="http://schemas.microsoft.com/office/drawing/2014/main" id="{1CCA3430-645C-1692-AEFA-17F4F1CCB8EB}"/>
                </a:ext>
              </a:extLst>
            </p:cNvPr>
            <p:cNvSpPr txBox="1"/>
            <p:nvPr/>
          </p:nvSpPr>
          <p:spPr>
            <a:xfrm>
              <a:off x="2975242" y="1604072"/>
              <a:ext cx="1170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FEZ EXAME</a:t>
              </a:r>
            </a:p>
          </p:txBody>
        </p:sp>
        <p:sp>
          <p:nvSpPr>
            <p:cNvPr id="3122" name="TextBox 3121">
              <a:extLst>
                <a:ext uri="{FF2B5EF4-FFF2-40B4-BE49-F238E27FC236}">
                  <a16:creationId xmlns:a16="http://schemas.microsoft.com/office/drawing/2014/main" id="{405FA9F9-EC59-F0EA-ACBF-D2D6FF08CD3A}"/>
                </a:ext>
              </a:extLst>
            </p:cNvPr>
            <p:cNvSpPr txBox="1"/>
            <p:nvPr/>
          </p:nvSpPr>
          <p:spPr>
            <a:xfrm>
              <a:off x="2975242" y="2034796"/>
              <a:ext cx="1170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POSITIVO</a:t>
              </a:r>
            </a:p>
          </p:txBody>
        </p:sp>
        <p:sp>
          <p:nvSpPr>
            <p:cNvPr id="3123" name="TextBox 3122">
              <a:extLst>
                <a:ext uri="{FF2B5EF4-FFF2-40B4-BE49-F238E27FC236}">
                  <a16:creationId xmlns:a16="http://schemas.microsoft.com/office/drawing/2014/main" id="{F53F6415-D898-E607-0E09-9951C69C5594}"/>
                </a:ext>
              </a:extLst>
            </p:cNvPr>
            <p:cNvSpPr txBox="1"/>
            <p:nvPr/>
          </p:nvSpPr>
          <p:spPr>
            <a:xfrm>
              <a:off x="2975242" y="2521806"/>
              <a:ext cx="11700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TRABALHO</a:t>
              </a:r>
            </a:p>
          </p:txBody>
        </p:sp>
        <p:sp>
          <p:nvSpPr>
            <p:cNvPr id="3124" name="TextBox 3123">
              <a:extLst>
                <a:ext uri="{FF2B5EF4-FFF2-40B4-BE49-F238E27FC236}">
                  <a16:creationId xmlns:a16="http://schemas.microsoft.com/office/drawing/2014/main" id="{9962ADF7-D6A3-89C5-15BD-FD1ACDA2A8B8}"/>
                </a:ext>
              </a:extLst>
            </p:cNvPr>
            <p:cNvSpPr txBox="1"/>
            <p:nvPr/>
          </p:nvSpPr>
          <p:spPr>
            <a:xfrm>
              <a:off x="5215096" y="1493485"/>
              <a:ext cx="18837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50" b="1" dirty="0"/>
                <a:t>Pós-graduação</a:t>
              </a:r>
            </a:p>
            <a:p>
              <a:r>
                <a:rPr lang="pt-BR" sz="1050" b="1" dirty="0"/>
                <a:t>Superior incompleto</a:t>
              </a:r>
            </a:p>
            <a:p>
              <a:r>
                <a:rPr lang="pt-BR" sz="1050" b="1" dirty="0"/>
                <a:t>Fundamental completa</a:t>
              </a:r>
            </a:p>
            <a:p>
              <a:r>
                <a:rPr lang="pt-BR" sz="1050" b="1" dirty="0"/>
                <a:t>Médio incompleto</a:t>
              </a:r>
            </a:p>
            <a:p>
              <a:r>
                <a:rPr lang="pt-BR" sz="1050" b="1" dirty="0"/>
                <a:t>Sem instrução</a:t>
              </a:r>
            </a:p>
            <a:p>
              <a:r>
                <a:rPr lang="pt-BR" sz="1050" b="1" dirty="0"/>
                <a:t>Superior completo</a:t>
              </a:r>
            </a:p>
            <a:p>
              <a:r>
                <a:rPr lang="pt-BR" sz="1050" b="1" dirty="0"/>
                <a:t>Médio completo</a:t>
              </a:r>
            </a:p>
            <a:p>
              <a:r>
                <a:rPr lang="pt-BR" sz="1050" b="1" dirty="0"/>
                <a:t>Fundamental incompleto</a:t>
              </a:r>
            </a:p>
          </p:txBody>
        </p:sp>
      </p:grpSp>
      <p:graphicFrame>
        <p:nvGraphicFramePr>
          <p:cNvPr id="3125" name="Chart 3124">
            <a:extLst>
              <a:ext uri="{FF2B5EF4-FFF2-40B4-BE49-F238E27FC236}">
                <a16:creationId xmlns:a16="http://schemas.microsoft.com/office/drawing/2014/main" id="{9A78EAE1-888F-B774-F496-E4F925A1EF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583026"/>
              </p:ext>
            </p:extLst>
          </p:nvPr>
        </p:nvGraphicFramePr>
        <p:xfrm>
          <a:off x="8394598" y="4112907"/>
          <a:ext cx="3642851" cy="2226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26" name="TextBox 3125">
            <a:extLst>
              <a:ext uri="{FF2B5EF4-FFF2-40B4-BE49-F238E27FC236}">
                <a16:creationId xmlns:a16="http://schemas.microsoft.com/office/drawing/2014/main" id="{74F30778-7242-947D-4133-E79C99C44100}"/>
              </a:ext>
            </a:extLst>
          </p:cNvPr>
          <p:cNvSpPr txBox="1"/>
          <p:nvPr/>
        </p:nvSpPr>
        <p:spPr>
          <a:xfrm>
            <a:off x="8519756" y="3856667"/>
            <a:ext cx="3778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% DE EXAMES POSITIVOS POR ESCOLARIDADE</a:t>
            </a:r>
            <a:endParaRPr lang="pt-B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1283</Words>
  <Application>Microsoft Office PowerPoint</Application>
  <PresentationFormat>Widescreen</PresentationFormat>
  <Paragraphs>282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lidiane.andrade1@outlook.com</dc:creator>
  <cp:lastModifiedBy>lidiane.andrade1@outlook.com</cp:lastModifiedBy>
  <cp:revision>93</cp:revision>
  <dcterms:created xsi:type="dcterms:W3CDTF">2025-05-21T20:43:00Z</dcterms:created>
  <dcterms:modified xsi:type="dcterms:W3CDTF">2025-05-25T21:28:14Z</dcterms:modified>
</cp:coreProperties>
</file>