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3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0D9"/>
    <a:srgbClr val="F216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4" autoAdjust="0"/>
    <p:restoredTop sz="95278" autoAdjust="0"/>
  </p:normalViewPr>
  <p:slideViewPr>
    <p:cSldViewPr snapToGrid="0">
      <p:cViewPr varScale="1">
        <p:scale>
          <a:sx n="97" d="100"/>
          <a:sy n="97" d="100"/>
        </p:scale>
        <p:origin x="11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C:\Users\dhlui\OneDrive\&#193;rea%20de%20Trabalho\Luis%20Henrique\ESTUDOS\FIAP\Tech%20Challenge\Fase%203\bigdata_covid\Tabelas%20e%20Gr&#225;ficos\Tempor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por Mês'!$B$1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'Total por Mês'!$A$2:$A$4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'Total por Mês'!$B$2:$B$4</c:f>
              <c:numCache>
                <c:formatCode>_-* #,##0_-;\-* #,##0_-;_-* "-"??_-;_-@_-</c:formatCode>
                <c:ptCount val="3"/>
                <c:pt idx="0">
                  <c:v>384166</c:v>
                </c:pt>
                <c:pt idx="1">
                  <c:v>386520</c:v>
                </c:pt>
                <c:pt idx="2">
                  <c:v>387298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8E-48A1-98A6-9842AE60826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_-* #,##0_-;\-* #,##0_-;_-* &quot;-&quot;??_-;_-@_-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'Fez Exame'!$D$1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'Fez Exame'!$A$2:$A$4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'Fez Exame'!$D$2:$D$4</c:f>
              <c:numCache>
                <c:formatCode>General</c:formatCode>
                <c:ptCount val="3"/>
                <c:pt idx="0">
                  <c:v>23673</c:v>
                </c:pt>
                <c:pt idx="1">
                  <c:v>31712</c:v>
                </c:pt>
                <c:pt idx="2">
                  <c:v>39132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B-4339-8D46-00BD993968D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Trabalho!$B$1</c:f>
              <c:strCache>
                <c:ptCount val="1"/>
                <c:pt idx="0">
                  <c:v>Não</c:v>
                </c:pt>
              </c:strCache>
            </c:strRef>
          </c:tx>
          <c:spPr>
            <a:solidFill>
              <a:srgbClr val="BAD0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Trabalho!$A$4:$A$6</c:f>
              <c:strCache>
                <c:ptCount val="3"/>
                <c:pt idx="0">
                  <c:v>09/2020</c:v>
                </c:pt>
                <c:pt idx="1">
                  <c:v>08/2020</c:v>
                </c:pt>
                <c:pt idx="2">
                  <c:v>07/2020</c:v>
                </c:pt>
              </c:strCache>
            </c:strRef>
          </c:cat>
          <c:val>
            <c:numRef>
              <c:f>Trabalho!$B$4:$B$6</c:f>
              <c:numCache>
                <c:formatCode>#,##0</c:formatCode>
                <c:ptCount val="3"/>
                <c:pt idx="0">
                  <c:v>178832</c:v>
                </c:pt>
                <c:pt idx="1">
                  <c:v>181443</c:v>
                </c:pt>
                <c:pt idx="2">
                  <c:v>186640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7-44AC-9F88-5D559A9DE043}"/>
            </c:ext>
          </c:extLst>
        </c:ser>
        <c:ser>
          <c:idx val="1"/>
          <c:order val="1"/>
          <c:tx>
            <c:strRef>
              <c:f>Trabalho!$C$1</c:f>
              <c:strCache>
                <c:ptCount val="1"/>
                <c:pt idx="0">
                  <c:v>Sim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Trabalho!$A$4:$A$6</c:f>
              <c:strCache>
                <c:ptCount val="3"/>
                <c:pt idx="0">
                  <c:v>09/2020</c:v>
                </c:pt>
                <c:pt idx="1">
                  <c:v>08/2020</c:v>
                </c:pt>
                <c:pt idx="2">
                  <c:v>07/2020</c:v>
                </c:pt>
              </c:strCache>
            </c:strRef>
          </c:cat>
          <c:val>
            <c:numRef>
              <c:f>Trabalho!$C$4:$C$6</c:f>
              <c:numCache>
                <c:formatCode>#,##0</c:formatCode>
                <c:ptCount val="3"/>
                <c:pt idx="0">
                  <c:v>140487</c:v>
                </c:pt>
                <c:pt idx="1">
                  <c:v>136881</c:v>
                </c:pt>
                <c:pt idx="2">
                  <c:v>129831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F7-44AC-9F88-5D559A9DE0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621466703"/>
        <c:axId val="621467183"/>
      </c:barChart>
      <c:catAx>
        <c:axId val="621466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21467183"/>
        <c:crosses val="autoZero"/>
        <c:auto val="1"/>
        <c:lblAlgn val="ctr"/>
        <c:lblOffset val="100"/>
        <c:noMultiLvlLbl val="0"/>
      </c:catAx>
      <c:valAx>
        <c:axId val="621467183"/>
        <c:scaling>
          <c:orientation val="minMax"/>
        </c:scaling>
        <c:delete val="1"/>
        <c:axPos val="b"/>
        <c:numFmt formatCode="#,##0" sourceLinked="1"/>
        <c:majorTickMark val="none"/>
        <c:minorTickMark val="none"/>
        <c:tickLblPos val="nextTo"/>
        <c:crossAx val="621466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tx>
            <c:strRef>
              <c:f>'Resultados Exame'!$A$2</c:f>
              <c:strCache>
                <c:ptCount val="1"/>
                <c:pt idx="0">
                  <c:v>07/2020</c:v>
                </c:pt>
              </c:strCache>
            </c:strRef>
          </c:tx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89-41C3-B1BB-4DCFD2FD8E40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89-41C3-B1BB-4DCFD2FD8E40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889-41C3-B1BB-4DCFD2FD8E40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889-41C3-B1BB-4DCFD2FD8E4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Exame'!$D$2:$E$2</c:f>
              <c:numCache>
                <c:formatCode>0.0%</c:formatCode>
                <c:ptCount val="2"/>
                <c:pt idx="0">
                  <c:v>0.42174629324546953</c:v>
                </c:pt>
                <c:pt idx="1">
                  <c:v>0.56887593460904828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89-41C3-B1BB-4DCFD2FD8E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F3-4B37-A3D0-52CAA25CFA07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F3-4B37-A3D0-52CAA25CFA07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7F3-4B37-A3D0-52CAA25CFA07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F3-4B37-A3D0-52CAA25CFA0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Exame'!$D$3:$E$3</c:f>
              <c:numCache>
                <c:formatCode>0.0%</c:formatCode>
                <c:ptCount val="2"/>
                <c:pt idx="0">
                  <c:v>0.44175706357214933</c:v>
                </c:pt>
                <c:pt idx="1">
                  <c:v>0.55187310797174571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7F3-4B37-A3D0-52CAA25CFA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2400394608367076E-2"/>
          <c:y val="9.0269610854645341E-2"/>
          <c:w val="0.80918682028004729"/>
          <c:h val="1"/>
        </c:manualLayout>
      </c:layout>
      <c:pieChart>
        <c:varyColors val="1"/>
        <c:ser>
          <c:idx val="0"/>
          <c:order val="0"/>
          <c:spPr>
            <a:solidFill>
              <a:srgbClr val="F21667"/>
            </a:solidFill>
          </c:spPr>
          <c:dPt>
            <c:idx val="0"/>
            <c:bubble3D val="0"/>
            <c:spPr>
              <a:solidFill>
                <a:srgbClr val="BAD0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B5-4356-8774-9E51EF094584}"/>
              </c:ext>
            </c:extLst>
          </c:dPt>
          <c:dPt>
            <c:idx val="1"/>
            <c:bubble3D val="0"/>
            <c:spPr>
              <a:solidFill>
                <a:srgbClr val="F2166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B5-4356-8774-9E51EF094584}"/>
              </c:ext>
            </c:extLst>
          </c:dPt>
          <c:dLbls>
            <c:dLbl>
              <c:idx val="0"/>
              <c:layout>
                <c:manualLayout>
                  <c:x val="-0.13147910645362065"/>
                  <c:y val="5.154937172744506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18400331264253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BB5-4356-8774-9E51EF094584}"/>
                </c:ext>
              </c:extLst>
            </c:dLbl>
            <c:dLbl>
              <c:idx val="1"/>
              <c:layout>
                <c:manualLayout>
                  <c:x val="0.12374504136811348"/>
                  <c:y val="-6.627710095849986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182329847937576"/>
                      <c:h val="0.2534339713098979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BB5-4356-8774-9E51EF0945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'Resultados Exame'!$D$4:$E$4</c:f>
              <c:numCache>
                <c:formatCode>0.0%</c:formatCode>
                <c:ptCount val="2"/>
                <c:pt idx="0">
                  <c:v>0.43483593989573749</c:v>
                </c:pt>
                <c:pt idx="1">
                  <c:v>0.56110088929776147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BB5-4356-8774-9E51EF094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'Resultados Exame'!$C$1</c:f>
              <c:strCache>
                <c:ptCount val="1"/>
                <c:pt idx="0">
                  <c:v>Positivo</c:v>
                </c:pt>
              </c:strCache>
            </c:strRef>
          </c:tx>
          <c:spPr>
            <a:solidFill>
              <a:srgbClr val="F21667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'Resultados Exame'!$A$2:$A$4</c:f>
              <c:strCache>
                <c:ptCount val="3"/>
                <c:pt idx="0">
                  <c:v>07/2020</c:v>
                </c:pt>
                <c:pt idx="1">
                  <c:v>08/2020</c:v>
                </c:pt>
                <c:pt idx="2">
                  <c:v>09/2020</c:v>
                </c:pt>
              </c:strCache>
            </c:strRef>
          </c:cat>
          <c:val>
            <c:numRef>
              <c:f>'Resultados Exame'!$C$2:$C$4</c:f>
              <c:numCache>
                <c:formatCode>General</c:formatCode>
                <c:ptCount val="3"/>
                <c:pt idx="0">
                  <c:v>13467</c:v>
                </c:pt>
                <c:pt idx="1">
                  <c:v>17501</c:v>
                </c:pt>
                <c:pt idx="2">
                  <c:v>21957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C-49D2-A679-0C5CA78926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"/>
        <c:overlap val="-27"/>
        <c:axId val="278653135"/>
        <c:axId val="278653615"/>
      </c:barChart>
      <c:catAx>
        <c:axId val="278653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78653615"/>
        <c:crosses val="autoZero"/>
        <c:auto val="1"/>
        <c:lblAlgn val="ctr"/>
        <c:lblOffset val="100"/>
        <c:noMultiLvlLbl val="0"/>
      </c:catAx>
      <c:valAx>
        <c:axId val="278653615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278653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60BCD-FD49-45C4-977B-274DC62A6503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D02AF-40F4-41F1-8127-98E831D2E4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286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1211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06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66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7ACE-C467-5888-B6DA-5AC3D71E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72AC2-BA88-777C-97AF-2827185E2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CA25A4-3127-08BB-0BFA-7E983EA9E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6452-3AB1-9C10-1354-EA66C06FF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16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2185-DBE5-4AF6-B765-D17A3326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DE2F5-3208-D520-F5DA-DAF4623AC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2D665-5B88-DB70-6914-9C5E23BED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7CEA6-4A16-22E5-A6F4-BDA9A841E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19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D99F7-813A-6A34-1D13-38192F376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62FE17-5A7A-D2F1-5C64-33C3EB61C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5B537-99D0-66C6-42BF-801E205D9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0372-FA9D-B9EB-64CB-BEBD4ABF3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101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3202-02AB-0520-B386-98D76FAD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BE97C-8877-4077-999F-4893B0392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19463-5961-52C6-F70E-DD48098FC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AAC6-D191-E6A7-0B9C-40C0C2420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06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AE677-42EC-CBB6-AE78-81D31B7B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1732B-0E2F-DE52-4E39-B6F84D47F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BA272-2AC0-F95B-2157-FDF9E9D8B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0B56-14A1-730C-714A-7CFDDE6D8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D02AF-40F4-41F1-8127-98E831D2E4E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57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DE4C-8EEB-0525-21C4-8FFE88C7E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54D7E-1D72-DD01-377F-3D7AF10A4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7DA0-995A-1799-9AF1-C5617378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4832-7B1F-6AD1-8BF3-2A531AFF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3E40-D7FC-69B4-D7CE-8EA011B2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533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DC76-9E03-5B87-93F0-B57B36396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F380C-C851-7383-282B-B250EC913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CDEA2-47FC-157B-934B-FA85C4E22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34B1-BD24-7D13-C892-32FE7051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BC522-E8EE-FCF8-0D36-64FA711B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559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4E4EFD-E0B8-43BB-14D3-685FB583B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08EA-E122-8164-EE76-780ADABB1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F2CA-3133-AC9F-7953-FD0F6E56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27B6F-D301-860F-E977-C5368721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1B85-07FF-7EF5-D82A-F45706DA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6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BFCF-F36F-62C1-EB29-B29896A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A3D7B-65D4-EF8B-8A33-AE6C98210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599E-D9E7-72CE-6770-7DD1622D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C5172-FC66-6416-0F82-BC4CB09E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7FD3-0B30-7C46-C9FD-8DAA3C74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3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5A032-E27F-755A-E9A4-BF4F4BB59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C42F0-6A28-A8AB-E6BA-3BA177872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9BA3-241A-9F32-75BC-778923BD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1BE6D-838F-C90F-22E5-8D80A736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CAF6-2DD5-990E-FB4B-EA47DF232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46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3C2F5-AD51-498D-58E0-FE51AEA3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8877D-4ECF-40DF-6243-2D99917C9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4789A-266E-810C-0838-2FBD7ED89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91EEC-5791-B741-D62B-B43FD704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0C86-ED92-CFDF-087F-6EB403B4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448C-1EDB-AA77-8ACD-5C415839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4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8F81-B4E4-E67B-4E16-C67E795F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B4DA7-E069-232C-02BB-5F43EA80A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81EAD-6E30-F8B7-487C-12FD831D1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86139B-5BF9-2EDD-89F5-B0E59E8F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84062-1FF8-6D7E-E47D-6FA84FF0A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BC18A-20F3-024E-F18F-907A37352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A057-F160-A75A-CC83-3F72DD71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FB3D1-E2E6-9E79-2410-1D48E699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813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B630-53A5-41BB-69A9-91C4EFA6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6A1C2D-D2CD-7DAE-5A6C-C8D61F0B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1F907-C988-47D6-7279-0A080D55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EA4DA-3F00-1DA9-F54D-0CE40876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CB3D6-80E2-DCBE-F0D7-3F5ECCA2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0C811-3EB3-D453-3B1D-A8614746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83064-1D48-88F6-9AAB-72C982BF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35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AD7B-7103-568F-1601-81306F7D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E422-D47A-D764-D92F-555A1871E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053D7-F6B8-2B9B-C3D6-DF805D0AB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38B9-87B9-4231-26A6-32524F174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5499-3E7C-F1AD-8670-75EB55BD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3D815-8510-F523-2E21-69F282A5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2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F329-B5D5-F1BD-FA9E-0A50BB74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D4B72B-A379-9BA1-3F81-F32EA3747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E42D-F5E1-1B1D-DDDA-2A033E2A2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5991C-D2F4-7FF0-9F6A-E3136715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5ACC1-2F42-71BE-BCA7-AEB7564D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5EF3C-4AA2-6F88-080C-EF9AEF5C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989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A32E8-AA33-B74C-5435-A9506217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570B4-EF2D-D808-AA33-348846D0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495F-C446-F101-BA28-D9E2AAED3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71077-91F8-49F5-A33A-1D28C9287FA9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BB1A-BC09-47C4-F3D6-064ECE9A7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9CE05-CF98-6AD5-F3F9-81A7283DC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E9363-C3F8-49DD-BC40-88768B6EB3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20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chart" Target="../charts/chart1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3.xml"/><Relationship Id="rId10" Type="http://schemas.openxmlformats.org/officeDocument/2006/relationships/chart" Target="../charts/chart7.xml"/><Relationship Id="rId4" Type="http://schemas.openxmlformats.org/officeDocument/2006/relationships/chart" Target="../charts/chart2.xml"/><Relationship Id="rId9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3D Corona GIF by Matthew Butler - Find &amp; Share on GIPHY">
            <a:extLst>
              <a:ext uri="{FF2B5EF4-FFF2-40B4-BE49-F238E27FC236}">
                <a16:creationId xmlns:a16="http://schemas.microsoft.com/office/drawing/2014/main" id="{49D4C9C3-34C2-CAEC-34CF-84ABD6452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361" y="2055818"/>
            <a:ext cx="5294671" cy="2975605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AP – Impactos Positivos">
            <a:extLst>
              <a:ext uri="{FF2B5EF4-FFF2-40B4-BE49-F238E27FC236}">
                <a16:creationId xmlns:a16="http://schemas.microsoft.com/office/drawing/2014/main" id="{6878B2A3-EC27-AF6E-4C47-A9BA0EE8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40610"/>
            <a:ext cx="946765" cy="47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8F04CC-5290-1F30-72F9-A70655F5752E}"/>
              </a:ext>
            </a:extLst>
          </p:cNvPr>
          <p:cNvSpPr txBox="1"/>
          <p:nvPr/>
        </p:nvSpPr>
        <p:spPr>
          <a:xfrm>
            <a:off x="292100" y="970771"/>
            <a:ext cx="6271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AD0D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CHALLENGE III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8E7F84-3E1E-0BE1-36C2-7EA0D32D0BB2}"/>
              </a:ext>
            </a:extLst>
          </p:cNvPr>
          <p:cNvSpPr/>
          <p:nvPr/>
        </p:nvSpPr>
        <p:spPr>
          <a:xfrm>
            <a:off x="412955" y="1678658"/>
            <a:ext cx="2025445" cy="248624"/>
          </a:xfrm>
          <a:prstGeom prst="roundRect">
            <a:avLst/>
          </a:prstGeom>
          <a:solidFill>
            <a:srgbClr val="F2166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Data </a:t>
            </a:r>
            <a:r>
              <a:rPr lang="pt-BR" dirty="0" err="1"/>
              <a:t>Analytics</a:t>
            </a:r>
            <a:endParaRPr lang="pt-B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65B9D-E4D1-C5BC-874F-6A690E66AA1F}"/>
              </a:ext>
            </a:extLst>
          </p:cNvPr>
          <p:cNvCxnSpPr/>
          <p:nvPr/>
        </p:nvCxnSpPr>
        <p:spPr>
          <a:xfrm>
            <a:off x="292100" y="6341810"/>
            <a:ext cx="360000" cy="0"/>
          </a:xfrm>
          <a:prstGeom prst="line">
            <a:avLst/>
          </a:prstGeom>
          <a:ln w="63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018B042-28E9-1055-DBD2-39472F456C3F}"/>
              </a:ext>
            </a:extLst>
          </p:cNvPr>
          <p:cNvSpPr txBox="1"/>
          <p:nvPr/>
        </p:nvSpPr>
        <p:spPr>
          <a:xfrm>
            <a:off x="292099" y="3361389"/>
            <a:ext cx="62712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Inteligência de Dados Aplicada à Pandemia: </a:t>
            </a:r>
            <a:r>
              <a:rPr lang="pt-BR" dirty="0">
                <a:solidFill>
                  <a:schemeClr val="bg1"/>
                </a:solidFill>
              </a:rPr>
              <a:t>Evidências da PNAD COVID-19</a:t>
            </a:r>
            <a:endParaRPr lang="pt-BR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3333A5-EA28-4D0A-52EB-1EEFB3E783F0}"/>
              </a:ext>
            </a:extLst>
          </p:cNvPr>
          <p:cNvSpPr txBox="1"/>
          <p:nvPr/>
        </p:nvSpPr>
        <p:spPr>
          <a:xfrm>
            <a:off x="213442" y="6341810"/>
            <a:ext cx="6271261" cy="31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Luis Henrique Mota Rufino - 360028</a:t>
            </a:r>
          </a:p>
        </p:txBody>
      </p:sp>
    </p:spTree>
    <p:extLst>
      <p:ext uri="{BB962C8B-B14F-4D97-AF65-F5344CB8AC3E}">
        <p14:creationId xmlns:p14="http://schemas.microsoft.com/office/powerpoint/2010/main" val="5165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95DF-52FB-D465-7465-4F3D0DFF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ED84E5-439F-26E8-8CCE-3DBFEB076C88}"/>
              </a:ext>
            </a:extLst>
          </p:cNvPr>
          <p:cNvSpPr txBox="1"/>
          <p:nvPr/>
        </p:nvSpPr>
        <p:spPr>
          <a:xfrm>
            <a:off x="477724" y="280213"/>
            <a:ext cx="83713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SINTOMAS</a:t>
            </a:r>
          </a:p>
        </p:txBody>
      </p:sp>
      <p:pic>
        <p:nvPicPr>
          <p:cNvPr id="2050" name="Picture 2" descr="Doença - ícones de saúde e médico grátis">
            <a:extLst>
              <a:ext uri="{FF2B5EF4-FFF2-40B4-BE49-F238E27FC236}">
                <a16:creationId xmlns:a16="http://schemas.microsoft.com/office/drawing/2014/main" id="{99288D51-F2E9-A335-A6BE-F08AEE17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5341" y="260745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B025003-A611-20E7-0963-9878FFA13A9A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A91026-0B07-24EF-B03D-9ED2E019B716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C79987-6D8D-7DD3-C912-4AA5DDDA1FCC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BB95CF-43FD-A84C-9C1B-71D742BB150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7A2AC1-F5FB-33DE-0BD0-AFA23E8D477C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07001-83DE-FC85-8FF6-1313F833F6D7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A0B894-66ED-0692-B3BA-85A2FBA0EEAE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85285C-7D76-F629-350E-F259DBE29017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Sintomas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71748E-1B6B-2154-49B0-C2D0D81DE951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625B71-AC9C-81E9-371D-1FE9C17F43E1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952607-D578-F940-68D9-532DE3787AC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0CC080-CE6C-3147-160B-77B6B1FE5CED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59F573-73F9-955F-6E32-7327E12D7D1E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A75F7D8-A3A4-8D52-0D27-DF40C4DC8766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61DCEE-BFA7-70C7-0FEB-E06C76D190DD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964BD12-81EA-FFC1-2834-83D6BD58FD8E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B1AC63-60D4-73D8-20DA-FABD1D427CDE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5CDE8B-45FE-8D1D-39B4-16FB53B3B84F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3BF067-3EA0-8838-ED3C-96A6BCFDCF19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7B22F2B-BF0B-C8E3-CE38-C7ECBCF7407D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CA0D22-2E02-4D60-384C-1C94C9535997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A648E75-A2E1-3DA6-ADD7-2115678D04BD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31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DC2E-9055-1A91-AB62-AA229FB41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EE25B8-AC11-C638-C6F1-6A525FC6202D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ACFE49-31D4-2757-798F-89E18A2E5AF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3E92E3-3346-455B-0EFA-8F116BB7BAC0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699078-2E78-59B8-35F9-DA13980690BE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CC6B74-E171-81B3-28D1-AB580C368A38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D5F-BFFD-BD69-30D2-0144D9CB3326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25E5DD-7878-F2E6-F0C1-2E8B7DECBC40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061238-837F-6C99-115A-2EFBDD772B4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934D47-E40E-57E9-4281-F039A6A06500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FD2BA4-DC27-71D1-D108-F523F56419CA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C364D5-B702-E35F-5B9C-FD6FD7434923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565DF3-1D04-DC25-8B76-60849AD6F7D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D64AA3-A0A3-C1DF-3BBC-3645EF733B60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AA23FD-B747-650E-B55C-CF9097076F42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CA4E2DB-C71F-207F-F4CA-4E10E8AE7FC5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7F77EF-2D79-D2D9-C4D0-4740888CA1A9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118FE6-7EC1-4654-F7E6-3DD288BE1560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9657B6-7213-91B0-EDA6-33CB4D6185B8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75A1B1D-9C49-F34E-6F61-D5C96EE236A6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F97A36-7244-6594-1325-B775D2A3073C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A24C8C3-3196-44D1-185C-8A5C2B3F7CEC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DD700B-A71C-ED20-CBD9-91368EBE3102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77C4211-A0D1-16FD-A977-B0FDE216DE53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FE200-D4EF-3842-0588-88924435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BB067-FB94-FCA8-E58D-5D24AE948553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PLANO DE AÇÃO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FD147-1289-F8EA-8894-505DA54B160D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3383-7F9A-A320-22C3-7853B081EF96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403996-D080-3F41-1E56-5F08EC6A4FA5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F72FA-D7BC-B280-9EC1-471480ADF99E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60845E-2509-1864-29FC-085750FD1E6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49D1FA-BC90-92F4-9ED6-53568494D65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2FA448-127E-82FD-9A3C-C51DD6086199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42BF3A-9A17-5771-74FA-6B32695F05F1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16DE6D-B118-6E11-40F1-E7E636FF8D43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B58B97-6DDA-78DA-A604-767AC3EDE010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5ECE6B-65CE-7C44-9585-6CC7F60808E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5D3897B-6958-A5F4-337D-5BD4E6D1C6B9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0ECE5B5-1426-A0A9-3A10-ED0153D9813F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BDA2F4-0D2D-EF8D-4157-074693D87E7D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6D191C-D56B-8EE2-3B15-11B4C54F3C46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18E399-214A-ABFB-9A8B-BAFE40EFA78C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8279F1-FA49-8003-362F-C67F3C307657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8B7619-7868-A720-4134-8E6DA40BC1A4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8C3EA3-20E7-6C63-2233-C9E45F48560C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DB9ECE-AF8B-DEA7-526D-C9B3D5E6E9E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C823C-DE9D-E2D7-4EBE-AFD38CD9F08D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662323-4BD0-E3DF-4130-E3D2143051E2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333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825EF2-9415-F335-29C4-E50839B7A998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8BFD1C-75DC-3E39-7413-9349BB402057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D5F2B4-41B0-C8F8-49DC-00E4F97FED39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6E1F47-8DD1-2F85-E22B-4F2336B8968E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E3C1E5-CF1C-9076-4BC9-A95624C1239D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5D705C-FD21-1446-D6C1-72B71EECC185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93A53D-6D74-D732-7164-7C0C1B0BC473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B29F43-8A10-8FF4-2561-9A575D3435EE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1CED94-FA41-BFC1-F199-D648EAB1404B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C2D1CF-CC68-E5D9-BD64-5173F99AECC9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E43B13-4760-4649-3A0D-6BDA9125473F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97A193-4E66-A257-7403-4CA511B80193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PROBLEMA DE PESQUISA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94226-2557-7EC7-CDC2-792C1FE736A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3FAAA-7713-A4A7-5709-9821AAECFC75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399AB-F10D-071B-3B58-EC5DEEDC0751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AB84EA-CBD8-FA1A-04F8-61AD9487ACD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7A12FE-B707-FA91-C0F8-66A9101604BC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AECA4-E26D-99CE-D9E0-67B2003C573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5AAEFC-5FC9-DF98-760C-1E61E09F75A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428434-66C6-B0FC-72FE-8FE53EB930D5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3F9F35-D5B0-E41D-C758-943BA7863E57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45BDDA-7CEF-34F5-E5DB-6819300CCCC5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790B2C-404B-EF5F-5655-D5041A3045E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Problema</a:t>
            </a:r>
          </a:p>
        </p:txBody>
      </p:sp>
    </p:spTree>
    <p:extLst>
      <p:ext uri="{BB962C8B-B14F-4D97-AF65-F5344CB8AC3E}">
        <p14:creationId xmlns:p14="http://schemas.microsoft.com/office/powerpoint/2010/main" val="2677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9AFF-54EB-1041-A440-22912A96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1536D-16FC-7273-3D86-F2DE2CF05D3E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OBJETIVOS DO PROJETO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4012C-52EA-56B3-F1AC-970DCA50D347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68156-7C9B-E224-F4C0-5A1CE0B76652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E8B4E9-D754-C96D-8B93-9D6E4EE6D14A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A2E016-47E5-74AC-847D-C482CEBE514D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2C7FDA-B199-8C1D-2C47-881683F0A2C7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CAA281-3F81-542E-CF32-F4AC7AAF4227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ADF29-32DE-ACE3-FB43-FFE60F35B9AD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C5C01-DBCA-C5D8-C4E8-508C541915D7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EF02D4-F9DA-C7FF-A0E0-94B7201FAC3B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D1E84D-C12D-5373-9F03-CDFB59922A51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6F283A-FF9A-A745-3279-8108E558F12E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DDEC79-BBAB-8F3B-06F0-ED9C24021327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2E74E3-4AF3-C86D-6618-C8C9942ED7F4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FFA8909-4401-699A-3AE2-B68CD8BFBEDB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96C6CEF-F11D-FD76-C2B5-6F7048F4DD00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B3D0D1B-86EA-77FB-CD23-70B2F936D801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AD7418-C777-C1EC-4A2C-B844FBA9D7E4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A088C5-65D9-2420-7F03-34CD152E255E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27374E-742D-0F03-8AA2-2065DA02E7E7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0172BB-301D-774D-C88C-A8EB793FF562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EA5872-EF14-5499-3B1C-B518444C6D4C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18A6C83-FEDC-5161-D1AB-E3923D6E6904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0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BAAA-C7ED-2ADB-D376-AAA07336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1EC37C-44B7-DB0D-B7C3-CE501218A0E9}"/>
              </a:ext>
            </a:extLst>
          </p:cNvPr>
          <p:cNvSpPr txBox="1"/>
          <p:nvPr/>
        </p:nvSpPr>
        <p:spPr>
          <a:xfrm>
            <a:off x="477724" y="280213"/>
            <a:ext cx="6271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ARQUITETURA DE SOLUÇÃO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1B83A7E-348B-3D7C-4CFB-08DC5C5DFFF6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0926FF-3D4A-6518-6F3A-A099FD0D622F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Arquitetura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B9D95D-5B54-F18D-976F-F483CBECDE10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212EB6-ED97-1B3F-F70C-3C7784AEAF9B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571BFD-A717-45E5-4A9B-002507466D3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605D24-C371-8CAB-18BC-2659D11F14DB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BD8315-04FC-6EAD-8350-B2F05B0ADCAD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88793-394C-BBCD-7A90-771B2CA77FF2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998DDD-342C-8974-6B15-D00F115A500A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9A1F1D-AB41-F532-9948-FE08E391031C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47AE0A0-4B89-C038-1A2E-993E414E1C47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78920A-FD6C-88A4-651C-90443927889C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C7FC342-CB92-519F-EC64-1144A9CA9464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53D6AA0-1E5C-0B85-A82F-E251941487DC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4274730-C7F1-1E4C-CB6C-DD265A3F914D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E04193-5E2E-8080-6EF6-ECBE46841C2A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AAEDB4-C9B0-5E13-C0A5-B781FE1C6EF8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7F9EA6-931C-8719-27CA-EA88F1190A57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1A0DA2-518C-6169-8839-6CB78BBFB7DB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D289BBD-3BF5-3ED3-169A-AAD05B0AE40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E6E1F5-EE9E-C163-36C8-B098310016EF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CC632C2-C17A-0CF7-50C9-CBF9EABA74EB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FFF7-E8D5-353A-0116-0F2378E29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7249D1-E6D1-8E3B-7E08-F919002F2CEE}"/>
              </a:ext>
            </a:extLst>
          </p:cNvPr>
          <p:cNvSpPr txBox="1"/>
          <p:nvPr/>
        </p:nvSpPr>
        <p:spPr>
          <a:xfrm>
            <a:off x="477724" y="280213"/>
            <a:ext cx="83713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FILTRAGEM E TRATAMENTO DOS DADOS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ABF90E-E767-57E2-4CE8-4E5D05E728AA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DD27F0-C6A0-446E-D2A7-3526C792E260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D62095-9482-B7D3-0E15-5E084502333B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Tratamento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8C1C1-7EBA-2866-E982-1C32056C59CA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E0588B-9EDA-FA97-30F0-D2B9C0602787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DD3EEC-1FD6-E6C9-8045-ED228EFEB3AC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B5202F-ABBD-946E-5A57-354F93BB1394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FB519A-D2E3-2049-FC40-E0BC7E20DDB9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1FAA3F-4C87-3828-A452-6E8B26395027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DDDC91-A081-988E-FB3F-350B65460DE0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998BD1-290E-78CC-9729-163D7F42BBA6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1A88EB4-2FD8-D9A9-E1B7-FE759CF20458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8B1DFE-95F2-2F66-DE2F-0F451A54F618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EDCB0D-C8C0-B0C5-6013-9E09A5846C66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6E2D6DD-A786-0DC3-5007-19FA57811FB5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794805B-EAE8-2338-9A2B-F4F9FA4ED6BD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824088-A0DD-27BF-1482-57EE961DC0B4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12B0A37-CE48-5855-ECA9-4D432FCB6230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66D7123-55AD-5EB1-905A-9B9A49ACFC05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DE9428A-0860-F25B-A5D7-09FC696C3F36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D8C1E8-9DBD-40E2-063C-BD9DE18AEDA9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D60AC13-409B-4BEC-DEB5-D6740DEA44BC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4F9D1-2D4E-7BD3-C3AF-80192F015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2AE7A-F764-B2F1-0E49-681EBD449383}"/>
              </a:ext>
            </a:extLst>
          </p:cNvPr>
          <p:cNvSpPr txBox="1"/>
          <p:nvPr/>
        </p:nvSpPr>
        <p:spPr>
          <a:xfrm>
            <a:off x="477724" y="280213"/>
            <a:ext cx="41901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TEMPORAL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B3A1E-8AC8-012C-E67F-0F91253C11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763624"/>
              </p:ext>
            </p:extLst>
          </p:nvPr>
        </p:nvGraphicFramePr>
        <p:xfrm>
          <a:off x="535469" y="2269738"/>
          <a:ext cx="4190140" cy="957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71AA71F-519B-A509-C5F9-D81D9BE51393}"/>
              </a:ext>
            </a:extLst>
          </p:cNvPr>
          <p:cNvSpPr txBox="1"/>
          <p:nvPr/>
        </p:nvSpPr>
        <p:spPr>
          <a:xfrm>
            <a:off x="477723" y="1569245"/>
            <a:ext cx="687121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AMOSTRA DA PESQUISA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DBAE8-22D6-6FFE-B908-275B01786B0C}"/>
              </a:ext>
            </a:extLst>
          </p:cNvPr>
          <p:cNvSpPr txBox="1"/>
          <p:nvPr/>
        </p:nvSpPr>
        <p:spPr>
          <a:xfrm>
            <a:off x="1486749" y="1957565"/>
            <a:ext cx="217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1.157.984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110E3C-A291-2D22-152C-CE0882AC8E2A}"/>
              </a:ext>
            </a:extLst>
          </p:cNvPr>
          <p:cNvSpPr txBox="1"/>
          <p:nvPr/>
        </p:nvSpPr>
        <p:spPr>
          <a:xfrm>
            <a:off x="1395837" y="3135691"/>
            <a:ext cx="23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FEZ EXAME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672399E6-C24C-AE43-9FDA-BF853B9315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4764246"/>
              </p:ext>
            </p:extLst>
          </p:nvPr>
        </p:nvGraphicFramePr>
        <p:xfrm>
          <a:off x="657594" y="3245822"/>
          <a:ext cx="38304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C00AC80-03EE-FBF6-021C-BC4FA1D57ECE}"/>
              </a:ext>
            </a:extLst>
          </p:cNvPr>
          <p:cNvSpPr txBox="1"/>
          <p:nvPr/>
        </p:nvSpPr>
        <p:spPr>
          <a:xfrm>
            <a:off x="1395837" y="4270060"/>
            <a:ext cx="235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POSITIVO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009BCA-D580-4B58-E34C-FE9D525C5C5A}"/>
              </a:ext>
            </a:extLst>
          </p:cNvPr>
          <p:cNvSpPr txBox="1"/>
          <p:nvPr/>
        </p:nvSpPr>
        <p:spPr>
          <a:xfrm>
            <a:off x="657594" y="5637810"/>
            <a:ext cx="66913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 dirty="0"/>
              <a:t>A quantidade de pessoas testadas praticamente dobrou, passando de cerca de </a:t>
            </a:r>
            <a:r>
              <a:rPr lang="pt-BR" sz="1000" b="1" dirty="0"/>
              <a:t>23 mil em julho</a:t>
            </a:r>
            <a:r>
              <a:rPr lang="pt-BR" sz="1000" dirty="0"/>
              <a:t> para mais de </a:t>
            </a:r>
            <a:r>
              <a:rPr lang="pt-BR" sz="1000" b="1" dirty="0"/>
              <a:t>39 mil em setembro</a:t>
            </a:r>
            <a:r>
              <a:rPr lang="pt-BR" sz="1000" dirty="0"/>
              <a:t>, acompanhada de uma alta consistente nos diagnósticos positivos, o que indica uma </a:t>
            </a:r>
            <a:r>
              <a:rPr lang="pt-BR" sz="1000" b="1" dirty="0"/>
              <a:t>expansão da transmissão comunitária</a:t>
            </a:r>
            <a:r>
              <a:rPr lang="pt-BR" sz="1000" dirty="0"/>
              <a:t>. A taxa de positividade manteve-se elevada durante todo o trimestre, acima de 55%, o que sugere subnotificação e testagem ainda restrita a casos suspeitos. Apesar desse cenário preocupante, mais de </a:t>
            </a:r>
            <a:r>
              <a:rPr lang="pt-BR" sz="1000" b="1" dirty="0"/>
              <a:t>40% dos entrevistados afirmaram ter trabalhado na semana anterior</a:t>
            </a:r>
            <a:r>
              <a:rPr lang="pt-BR" sz="1000" dirty="0"/>
              <a:t> 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FC050396-E730-36EB-AD7E-089517DF2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117142"/>
              </p:ext>
            </p:extLst>
          </p:nvPr>
        </p:nvGraphicFramePr>
        <p:xfrm>
          <a:off x="4819444" y="2092667"/>
          <a:ext cx="2547884" cy="34494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3DFBE18-42FF-CA70-5933-05E72AEBC0A3}"/>
              </a:ext>
            </a:extLst>
          </p:cNvPr>
          <p:cNvSpPr txBox="1"/>
          <p:nvPr/>
        </p:nvSpPr>
        <p:spPr>
          <a:xfrm>
            <a:off x="5324796" y="2019000"/>
            <a:ext cx="1994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Segoe UI" panose="020B0502040204020203" pitchFamily="34" charset="0"/>
                <a:cs typeface="Segoe UI" panose="020B0502040204020203" pitchFamily="34" charset="0"/>
              </a:rPr>
              <a:t>TRABALHOU NA ÚLTIMA SEMANA?</a:t>
            </a:r>
          </a:p>
        </p:txBody>
      </p:sp>
      <p:pic>
        <p:nvPicPr>
          <p:cNvPr id="1026" name="Picture 2" descr="calendar Vector Icons free download in SVG, PNG Format">
            <a:extLst>
              <a:ext uri="{FF2B5EF4-FFF2-40B4-BE49-F238E27FC236}">
                <a16:creationId xmlns:a16="http://schemas.microsoft.com/office/drawing/2014/main" id="{8D9123AB-6DC1-0BB0-16E6-31EF293F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61857"/>
            <a:ext cx="740488" cy="74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62572B-3464-5DCB-8ADE-5C07C3C910F6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521FB4-E71E-53B9-86C6-14B1734BDCA9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E46548-1E5F-86AE-16EF-191EC0663DD4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87D861-81C1-FEA2-BE1A-D5C3B7CD6BB6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Temporal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7DE7EE-5927-37C8-ED3E-24D02DFF499A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F34E9-DF5A-C4F1-1895-D4CCC6981415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16F285-3A59-D4B6-6627-FE0E78415141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79C682-5A99-4C7D-5EBD-6C0D6ECCF745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BC3CA83-2F60-3971-0389-ABA5844B3328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64A93D-8F21-6662-91B9-683A4E016044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5F42F47-3A98-0C02-F1AD-6F8F80F9512E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01269-33A3-4FFE-FE39-BC774EC66B76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4163A2-F4AE-4737-1B7A-814401227303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EB98F7-B26D-10D6-9364-F6A951AEF349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C21AC1C-6EB0-4100-80D2-AEE428FDC1EF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34E3FD2-2BF0-6DE3-E43D-D5D24269C0EC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082E2D-A2E7-E7D6-5CBB-30089AC1B75B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DD5B24-C2A9-53E5-B14F-84DBF2C90E27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3ABECACE-FFD7-29B0-3439-2680B36289E4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E7D1EC5-F970-FF4E-9C2E-3321CDB06338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E273B5B2-CD95-FE00-3B10-01DC90E58CBA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5E5B841E-5939-1DC3-002E-12C5316FF7A8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5A6DD280-A3A1-A001-A2E5-1CE8AB31BDB0}"/>
              </a:ext>
            </a:extLst>
          </p:cNvPr>
          <p:cNvGrpSpPr/>
          <p:nvPr/>
        </p:nvGrpSpPr>
        <p:grpSpPr>
          <a:xfrm>
            <a:off x="9520439" y="1418876"/>
            <a:ext cx="2221378" cy="1630987"/>
            <a:chOff x="9520439" y="1418876"/>
            <a:chExt cx="2221378" cy="163098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08BD0D-6479-7A49-FBA0-33EC819BB0E6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JULHO/2020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D64A26-0724-B11F-7720-96E3F0927C98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Em julho, dos 384.166 entrevistados, 23.673 realizaram testes para COVID-19, com 13.467 resultados positivos — uma taxa de positividade de aproximadamente </a:t>
              </a:r>
              <a:r>
                <a:rPr lang="pt-BR" sz="1000" b="1" dirty="0"/>
                <a:t>56,9%</a:t>
              </a:r>
              <a:r>
                <a:rPr lang="pt-BR" sz="1000" dirty="0"/>
                <a:t> entre os testados. Foi o mês em que houve menos testes em relação aos seguintes.</a:t>
              </a:r>
            </a:p>
          </p:txBody>
        </p:sp>
      </p:grpSp>
      <p:graphicFrame>
        <p:nvGraphicFramePr>
          <p:cNvPr id="1031" name="Chart 1030">
            <a:extLst>
              <a:ext uri="{FF2B5EF4-FFF2-40B4-BE49-F238E27FC236}">
                <a16:creationId xmlns:a16="http://schemas.microsoft.com/office/drawing/2014/main" id="{D89D348F-9713-91FA-4A37-8142C3ED18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071658"/>
              </p:ext>
            </p:extLst>
          </p:nvPr>
        </p:nvGraphicFramePr>
        <p:xfrm>
          <a:off x="7934236" y="1561592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52289FE0-23DF-CF45-359E-962B0A4B3E11}"/>
              </a:ext>
            </a:extLst>
          </p:cNvPr>
          <p:cNvGrpSpPr/>
          <p:nvPr/>
        </p:nvGrpSpPr>
        <p:grpSpPr>
          <a:xfrm>
            <a:off x="9520439" y="4595117"/>
            <a:ext cx="2221378" cy="1784876"/>
            <a:chOff x="9520439" y="1418876"/>
            <a:chExt cx="2221378" cy="1784876"/>
          </a:xfrm>
        </p:grpSpPr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E9B0E609-21AF-8199-0E4A-EF681AF3B5D9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SETEMBRO/2020</a:t>
              </a:r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675D8F62-A600-EAE1-6577-85D3C02F4D53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Setembro apresentou o maior número de testes realizados no trimestre (</a:t>
              </a:r>
              <a:r>
                <a:rPr lang="pt-BR" sz="1000" b="1" dirty="0"/>
                <a:t>39.132</a:t>
              </a:r>
              <a:r>
                <a:rPr lang="pt-BR" sz="1000" dirty="0"/>
                <a:t>) e o maior número absoluto de casos positivos (</a:t>
              </a:r>
              <a:r>
                <a:rPr lang="pt-BR" sz="1000" b="1" dirty="0"/>
                <a:t>21.957</a:t>
              </a:r>
              <a:r>
                <a:rPr lang="pt-BR" sz="1000" dirty="0"/>
                <a:t>), mantendo a taxa de positividade acima de </a:t>
              </a:r>
              <a:r>
                <a:rPr lang="pt-BR" sz="1000" b="1" dirty="0"/>
                <a:t>56%</a:t>
              </a:r>
              <a:r>
                <a:rPr lang="pt-BR" sz="1000" dirty="0"/>
                <a:t>. Apesar disso, a proporção de pessoas que trabalharam na semana anterior se manteve estável, com </a:t>
              </a:r>
              <a:r>
                <a:rPr lang="pt-BR" sz="1000" b="1" dirty="0"/>
                <a:t>43,5%</a:t>
              </a:r>
              <a:r>
                <a:rPr lang="pt-BR" sz="1000" dirty="0"/>
                <a:t>.</a:t>
              </a: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381CC154-8F22-9EE0-40CD-70D95DCC9763}"/>
              </a:ext>
            </a:extLst>
          </p:cNvPr>
          <p:cNvGrpSpPr/>
          <p:nvPr/>
        </p:nvGrpSpPr>
        <p:grpSpPr>
          <a:xfrm>
            <a:off x="9520439" y="3006997"/>
            <a:ext cx="2221378" cy="1630987"/>
            <a:chOff x="9520439" y="1418876"/>
            <a:chExt cx="2221378" cy="1630987"/>
          </a:xfrm>
        </p:grpSpPr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432E77DD-A6EE-3A4E-44FC-AA28E9C56011}"/>
                </a:ext>
              </a:extLst>
            </p:cNvPr>
            <p:cNvSpPr txBox="1"/>
            <p:nvPr/>
          </p:nvSpPr>
          <p:spPr>
            <a:xfrm>
              <a:off x="9520439" y="1418876"/>
              <a:ext cx="2221378" cy="321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100" b="1" dirty="0"/>
                <a:t>AGOSTO/2020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3CE5C009-2F10-0612-E655-A98A23351DB1}"/>
                </a:ext>
              </a:extLst>
            </p:cNvPr>
            <p:cNvSpPr txBox="1"/>
            <p:nvPr/>
          </p:nvSpPr>
          <p:spPr>
            <a:xfrm>
              <a:off x="9520439" y="1726424"/>
              <a:ext cx="222137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000" dirty="0"/>
                <a:t>Houve um aumento na testagem em agosto, com </a:t>
              </a:r>
              <a:r>
                <a:rPr lang="pt-BR" sz="1000" b="1" dirty="0"/>
                <a:t>31.712 exames realizados</a:t>
              </a:r>
              <a:r>
                <a:rPr lang="pt-BR" sz="1000" dirty="0"/>
                <a:t>, o que representa um crescimento de mais de 34% em relação a julho. A quantidade de casos positivos também subiu para </a:t>
              </a:r>
              <a:r>
                <a:rPr lang="pt-BR" sz="1000" b="1" dirty="0"/>
                <a:t>17.501</a:t>
              </a:r>
              <a:r>
                <a:rPr lang="pt-BR" sz="1000" dirty="0"/>
                <a:t>, mantendo a taxa de positividade em torno de </a:t>
              </a:r>
              <a:r>
                <a:rPr lang="pt-BR" sz="1000" b="1" dirty="0"/>
                <a:t>55,2%</a:t>
              </a:r>
              <a:r>
                <a:rPr lang="pt-BR" sz="1000" dirty="0"/>
                <a:t>. </a:t>
              </a:r>
            </a:p>
          </p:txBody>
        </p:sp>
      </p:grpSp>
      <p:graphicFrame>
        <p:nvGraphicFramePr>
          <p:cNvPr id="1049" name="Chart 1048">
            <a:extLst>
              <a:ext uri="{FF2B5EF4-FFF2-40B4-BE49-F238E27FC236}">
                <a16:creationId xmlns:a16="http://schemas.microsoft.com/office/drawing/2014/main" id="{CBA580C5-4208-DB72-3EDC-F2733D2C5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237855"/>
              </p:ext>
            </p:extLst>
          </p:nvPr>
        </p:nvGraphicFramePr>
        <p:xfrm>
          <a:off x="7934236" y="3095039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050" name="Chart 1049">
            <a:extLst>
              <a:ext uri="{FF2B5EF4-FFF2-40B4-BE49-F238E27FC236}">
                <a16:creationId xmlns:a16="http://schemas.microsoft.com/office/drawing/2014/main" id="{2C7B343B-71A1-EB37-B012-EC19FA6A9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2904910"/>
              </p:ext>
            </p:extLst>
          </p:nvPr>
        </p:nvGraphicFramePr>
        <p:xfrm>
          <a:off x="7934236" y="4628486"/>
          <a:ext cx="1641600" cy="1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51" name="Chart 1050">
            <a:extLst>
              <a:ext uri="{FF2B5EF4-FFF2-40B4-BE49-F238E27FC236}">
                <a16:creationId xmlns:a16="http://schemas.microsoft.com/office/drawing/2014/main" id="{9CD04D0E-3518-490C-871E-C2A4AB3D1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559256"/>
              </p:ext>
            </p:extLst>
          </p:nvPr>
        </p:nvGraphicFramePr>
        <p:xfrm>
          <a:off x="814198" y="4311602"/>
          <a:ext cx="3470400" cy="10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3512FAEA-1DA3-1C11-386D-1A5C2AFA5F6E}"/>
              </a:ext>
            </a:extLst>
          </p:cNvPr>
          <p:cNvGrpSpPr/>
          <p:nvPr/>
        </p:nvGrpSpPr>
        <p:grpSpPr>
          <a:xfrm>
            <a:off x="8124547" y="6233137"/>
            <a:ext cx="1460924" cy="249740"/>
            <a:chOff x="7949912" y="6253363"/>
            <a:chExt cx="1460924" cy="249740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70B2A0E2-FAE8-4188-D49D-257EE9F9773C}"/>
                </a:ext>
              </a:extLst>
            </p:cNvPr>
            <p:cNvGrpSpPr/>
            <p:nvPr/>
          </p:nvGrpSpPr>
          <p:grpSpPr>
            <a:xfrm>
              <a:off x="8649552" y="6256882"/>
              <a:ext cx="761284" cy="246221"/>
              <a:chOff x="7971568" y="6219103"/>
              <a:chExt cx="761284" cy="246221"/>
            </a:xfrm>
          </p:grpSpPr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FD555A72-E30A-13C4-153D-ACBD041888B3}"/>
                  </a:ext>
                </a:extLst>
              </p:cNvPr>
              <p:cNvSpPr/>
              <p:nvPr/>
            </p:nvSpPr>
            <p:spPr>
              <a:xfrm>
                <a:off x="8003587" y="6307993"/>
                <a:ext cx="72000" cy="72000"/>
              </a:xfrm>
              <a:prstGeom prst="ellipse">
                <a:avLst/>
              </a:prstGeom>
              <a:solidFill>
                <a:srgbClr val="F21667"/>
              </a:solidFill>
              <a:ln>
                <a:solidFill>
                  <a:srgbClr val="F2166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3" name="TextBox 1052">
                <a:extLst>
                  <a:ext uri="{FF2B5EF4-FFF2-40B4-BE49-F238E27FC236}">
                    <a16:creationId xmlns:a16="http://schemas.microsoft.com/office/drawing/2014/main" id="{88FE0016-8233-B4F1-3585-8B6EFB3F3E55}"/>
                  </a:ext>
                </a:extLst>
              </p:cNvPr>
              <p:cNvSpPr txBox="1"/>
              <p:nvPr/>
            </p:nvSpPr>
            <p:spPr>
              <a:xfrm>
                <a:off x="7971568" y="6219103"/>
                <a:ext cx="76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Positivo</a:t>
                </a:r>
              </a:p>
            </p:txBody>
          </p:sp>
        </p:grpSp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FF4011C8-69DE-2CFC-221F-23F4791219B6}"/>
                </a:ext>
              </a:extLst>
            </p:cNvPr>
            <p:cNvGrpSpPr/>
            <p:nvPr/>
          </p:nvGrpSpPr>
          <p:grpSpPr>
            <a:xfrm>
              <a:off x="7949912" y="6253363"/>
              <a:ext cx="767659" cy="246221"/>
              <a:chOff x="8003587" y="6219103"/>
              <a:chExt cx="767659" cy="246221"/>
            </a:xfrm>
          </p:grpSpPr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473B65C0-558E-9291-9543-A45728DAB168}"/>
                  </a:ext>
                </a:extLst>
              </p:cNvPr>
              <p:cNvSpPr/>
              <p:nvPr/>
            </p:nvSpPr>
            <p:spPr>
              <a:xfrm>
                <a:off x="8003587" y="6307993"/>
                <a:ext cx="72000" cy="72000"/>
              </a:xfrm>
              <a:prstGeom prst="ellipse">
                <a:avLst/>
              </a:prstGeom>
              <a:solidFill>
                <a:srgbClr val="BAD0D9"/>
              </a:solidFill>
              <a:ln>
                <a:solidFill>
                  <a:srgbClr val="BAD0D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E8B29062-D0F1-1047-42F6-E78922524538}"/>
                  </a:ext>
                </a:extLst>
              </p:cNvPr>
              <p:cNvSpPr txBox="1"/>
              <p:nvPr/>
            </p:nvSpPr>
            <p:spPr>
              <a:xfrm>
                <a:off x="8009962" y="6219103"/>
                <a:ext cx="7612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Negativo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0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BC2D-D8AA-0F05-649D-348B931D4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82D316-8294-9415-6947-0340753B746C}"/>
              </a:ext>
            </a:extLst>
          </p:cNvPr>
          <p:cNvSpPr txBox="1"/>
          <p:nvPr/>
        </p:nvSpPr>
        <p:spPr>
          <a:xfrm>
            <a:off x="477724" y="280213"/>
            <a:ext cx="83713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GEOGRÁFICA</a:t>
            </a:r>
          </a:p>
        </p:txBody>
      </p:sp>
      <p:pic>
        <p:nvPicPr>
          <p:cNvPr id="5122" name="Picture 2" descr="Location - Free signs icons">
            <a:extLst>
              <a:ext uri="{FF2B5EF4-FFF2-40B4-BE49-F238E27FC236}">
                <a16:creationId xmlns:a16="http://schemas.microsoft.com/office/drawing/2014/main" id="{68C0E9D2-C163-8EFF-0B6C-5E228B088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314" y="260745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E43DF8-5E2F-FE3B-0085-E85136417C11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C92D8C-D4CF-BF58-2CCB-E51C3D2D649A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623668-5116-E496-A533-5EF0612A5A9F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30B34A-94C0-88DB-DF3D-1B7BAA4BFBE2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9F7C19-9F5A-9B35-4532-E028B0B8127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Geográfico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7863BE-BDD0-8FF1-2C33-8F372970D53D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122DB6-1297-B96F-A54A-A74A0208E4F0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C79CB-70A2-7062-A05F-65E2FB51ACA8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932C9-58AF-7427-9D21-5EBDB4AA383F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AB2128-3E61-C98E-E3CE-4CAE3C5E9555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A58DBC-E1C5-ED70-A431-F47D10785635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695A87F-72E3-771F-5ADA-EBDF21F853DF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1532EB-4419-EB46-2A79-91E4A42BFFD6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732E23-56C5-F2E5-FA48-174D2FE3B797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79C459-31D7-4E56-D89D-1A3F0A31EEF2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40FC1-C99C-F437-1F76-28533E20FDA8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942BD2-FCF4-9D0E-CBAF-E36CFA82AFDB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75090C-967D-1D85-6103-4048FF34485A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A9D003-7E06-18D2-0EAE-7920127C1BEA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CE50C21-2D47-C173-7073-FE4F3B0A35DE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AC82662-F8B0-816A-74B6-56CB1A570767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701028-D866-7141-18D8-5D8D01A18665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34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9D03-E5D8-DA60-D607-49DB8C5F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0F3724-B370-F145-0442-6DAF1B3BFA6E}"/>
              </a:ext>
            </a:extLst>
          </p:cNvPr>
          <p:cNvSpPr txBox="1"/>
          <p:nvPr/>
        </p:nvSpPr>
        <p:spPr>
          <a:xfrm>
            <a:off x="477724" y="280213"/>
            <a:ext cx="83713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POPULAÇÃO</a:t>
            </a:r>
          </a:p>
        </p:txBody>
      </p:sp>
      <p:pic>
        <p:nvPicPr>
          <p:cNvPr id="4100" name="Picture 4" descr="People - Free people icons">
            <a:extLst>
              <a:ext uri="{FF2B5EF4-FFF2-40B4-BE49-F238E27FC236}">
                <a16:creationId xmlns:a16="http://schemas.microsoft.com/office/drawing/2014/main" id="{1D47BE44-D8B1-0DAA-16E9-5DFBC3B8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61857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54AEE7-68B7-C0F0-D89F-42DCD77FB038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AE77F-8AA6-3F31-C8C7-6FFE61EB7368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BC4D12-9815-E8D6-7ACA-EA44BAC85BB4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227C34-25E2-F420-0289-2094580C554C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7A4A8D-93A8-ADB1-9323-B10D54AC0B6A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5EE10-66DA-1928-42B1-0C762AE90FA6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População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95DDED-52B1-DED6-787E-18D82F7E1DA8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Economia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1D310D-0A3F-8917-A3D8-0B8131553C2F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B23698-D52A-141C-17A8-AE81C61EDCB1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5DE946-7590-A82A-EC25-0F56396155AD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FF93D9-25F8-2D54-69AC-6B31A5CF3149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7C65568-722F-FD99-9D5C-1692AFF5440B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F8CF22-7E20-D902-BFE3-C46798498361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681306-3FFF-B5EA-6DDF-4C9B1C0D6D8F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958D37-0862-B2B8-6A78-690A262BB177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F29A12-E7F2-4EB6-C353-2393ECD66ECF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94B8656-9A77-37E1-C04B-10412AB808A2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B130B2-051B-48BA-595A-33E437D94C05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4C6064-1131-8700-DD14-3CE4589D56AF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584DD78-2ED3-3108-E676-00E31EBCCA43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C72369D-F0CE-8B0E-7265-DA14E413C47F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708C7AD-A762-B754-D80C-05720EA24351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4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430CF-BD5F-6E7D-6B3A-CAF52B824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44DF9-609D-CBDD-AA9C-3811CEA5E8D7}"/>
              </a:ext>
            </a:extLst>
          </p:cNvPr>
          <p:cNvSpPr txBox="1"/>
          <p:nvPr/>
        </p:nvSpPr>
        <p:spPr>
          <a:xfrm>
            <a:off x="477724" y="280213"/>
            <a:ext cx="83713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ANÁLISE DE DADOS</a:t>
            </a:r>
          </a:p>
          <a:p>
            <a:r>
              <a:rPr lang="pt-BR" sz="2000" dirty="0">
                <a:solidFill>
                  <a:srgbClr val="F2166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ECONÔMICA E SOCIAL</a:t>
            </a:r>
          </a:p>
        </p:txBody>
      </p:sp>
      <p:pic>
        <p:nvPicPr>
          <p:cNvPr id="3074" name="Picture 2" descr="money&quot; Icon - Download for free – Iconduck">
            <a:extLst>
              <a:ext uri="{FF2B5EF4-FFF2-40B4-BE49-F238E27FC236}">
                <a16:creationId xmlns:a16="http://schemas.microsoft.com/office/drawing/2014/main" id="{2F3CB322-44A9-F95F-F906-D5E3FD08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426" y="280213"/>
            <a:ext cx="741600" cy="7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A450C7C-8A04-DFA8-D91A-CC017DEDAEF4}"/>
              </a:ext>
            </a:extLst>
          </p:cNvPr>
          <p:cNvSpPr txBox="1"/>
          <p:nvPr/>
        </p:nvSpPr>
        <p:spPr>
          <a:xfrm>
            <a:off x="181494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Objetivos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E739D-D92C-151D-EDFC-28383593C167}"/>
              </a:ext>
            </a:extLst>
          </p:cNvPr>
          <p:cNvSpPr txBox="1"/>
          <p:nvPr/>
        </p:nvSpPr>
        <p:spPr>
          <a:xfrm>
            <a:off x="278505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Arquitetura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565E96-0A51-227D-DDC5-B412F83EBDBD}"/>
              </a:ext>
            </a:extLst>
          </p:cNvPr>
          <p:cNvSpPr txBox="1"/>
          <p:nvPr/>
        </p:nvSpPr>
        <p:spPr>
          <a:xfrm>
            <a:off x="375516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Tratamento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D72CE6-5724-FCFC-1FA7-55126748538E}"/>
              </a:ext>
            </a:extLst>
          </p:cNvPr>
          <p:cNvSpPr txBox="1"/>
          <p:nvPr/>
        </p:nvSpPr>
        <p:spPr>
          <a:xfrm>
            <a:off x="472527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Temporal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4BDD4B-405B-205B-3B43-A107A4AE08D0}"/>
              </a:ext>
            </a:extLst>
          </p:cNvPr>
          <p:cNvSpPr txBox="1"/>
          <p:nvPr/>
        </p:nvSpPr>
        <p:spPr>
          <a:xfrm>
            <a:off x="569538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Geográfico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F9EDEB-C901-B925-C7F9-573C42F0944D}"/>
              </a:ext>
            </a:extLst>
          </p:cNvPr>
          <p:cNvSpPr txBox="1"/>
          <p:nvPr/>
        </p:nvSpPr>
        <p:spPr>
          <a:xfrm>
            <a:off x="6665500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População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C986B-C8D4-CD73-D03E-5CD21CE694F9}"/>
              </a:ext>
            </a:extLst>
          </p:cNvPr>
          <p:cNvSpPr txBox="1"/>
          <p:nvPr/>
        </p:nvSpPr>
        <p:spPr>
          <a:xfrm>
            <a:off x="7635612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F21667"/>
                </a:solidFill>
              </a:rPr>
              <a:t>Economia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B9A1AB-CD93-F711-82AB-ABDDA95C1D68}"/>
              </a:ext>
            </a:extLst>
          </p:cNvPr>
          <p:cNvSpPr txBox="1"/>
          <p:nvPr/>
        </p:nvSpPr>
        <p:spPr>
          <a:xfrm>
            <a:off x="8605724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Sintomas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2D83AD-C5F5-F4C9-79E6-7FCF01486B1F}"/>
              </a:ext>
            </a:extLst>
          </p:cNvPr>
          <p:cNvSpPr txBox="1"/>
          <p:nvPr/>
        </p:nvSpPr>
        <p:spPr>
          <a:xfrm>
            <a:off x="9575836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Conclusão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A479C5-E655-B399-DC06-8C7392D49D66}"/>
              </a:ext>
            </a:extLst>
          </p:cNvPr>
          <p:cNvSpPr txBox="1"/>
          <p:nvPr/>
        </p:nvSpPr>
        <p:spPr>
          <a:xfrm>
            <a:off x="10545951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Plano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6EE78B-B343-F442-8E1D-301A888ABE6F}"/>
              </a:ext>
            </a:extLst>
          </p:cNvPr>
          <p:cNvSpPr txBox="1"/>
          <p:nvPr/>
        </p:nvSpPr>
        <p:spPr>
          <a:xfrm>
            <a:off x="844828" y="6577774"/>
            <a:ext cx="833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BAD0D9"/>
                </a:solidFill>
              </a:rPr>
              <a:t>Problema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A5AA1-B4D5-62F6-5385-6121BFB21F5E}"/>
              </a:ext>
            </a:extLst>
          </p:cNvPr>
          <p:cNvCxnSpPr>
            <a:cxnSpLocks/>
          </p:cNvCxnSpPr>
          <p:nvPr/>
        </p:nvCxnSpPr>
        <p:spPr>
          <a:xfrm>
            <a:off x="838200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98B08D-1221-A9D9-0729-85760E0E48AE}"/>
              </a:ext>
            </a:extLst>
          </p:cNvPr>
          <p:cNvCxnSpPr>
            <a:cxnSpLocks/>
          </p:cNvCxnSpPr>
          <p:nvPr/>
        </p:nvCxnSpPr>
        <p:spPr>
          <a:xfrm>
            <a:off x="1810119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6F32D8-F207-9245-1AEA-C09EE272A113}"/>
              </a:ext>
            </a:extLst>
          </p:cNvPr>
          <p:cNvCxnSpPr>
            <a:cxnSpLocks/>
          </p:cNvCxnSpPr>
          <p:nvPr/>
        </p:nvCxnSpPr>
        <p:spPr>
          <a:xfrm>
            <a:off x="2782038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E37B21-A239-F5BA-66D4-D9700664B622}"/>
              </a:ext>
            </a:extLst>
          </p:cNvPr>
          <p:cNvCxnSpPr>
            <a:cxnSpLocks/>
          </p:cNvCxnSpPr>
          <p:nvPr/>
        </p:nvCxnSpPr>
        <p:spPr>
          <a:xfrm>
            <a:off x="3753957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F67524-8FE4-D234-F9E2-B1F2257859A9}"/>
              </a:ext>
            </a:extLst>
          </p:cNvPr>
          <p:cNvCxnSpPr>
            <a:cxnSpLocks/>
          </p:cNvCxnSpPr>
          <p:nvPr/>
        </p:nvCxnSpPr>
        <p:spPr>
          <a:xfrm>
            <a:off x="472587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700165-636A-814B-AAC1-0B25FAF5E8DE}"/>
              </a:ext>
            </a:extLst>
          </p:cNvPr>
          <p:cNvCxnSpPr>
            <a:cxnSpLocks/>
          </p:cNvCxnSpPr>
          <p:nvPr/>
        </p:nvCxnSpPr>
        <p:spPr>
          <a:xfrm>
            <a:off x="5697795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098C4FC-40AC-1A5B-A3CD-9E69A3228793}"/>
              </a:ext>
            </a:extLst>
          </p:cNvPr>
          <p:cNvCxnSpPr>
            <a:cxnSpLocks/>
          </p:cNvCxnSpPr>
          <p:nvPr/>
        </p:nvCxnSpPr>
        <p:spPr>
          <a:xfrm>
            <a:off x="6669714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E359B68-D5E8-2F42-321D-1F590D766911}"/>
              </a:ext>
            </a:extLst>
          </p:cNvPr>
          <p:cNvCxnSpPr>
            <a:cxnSpLocks/>
          </p:cNvCxnSpPr>
          <p:nvPr/>
        </p:nvCxnSpPr>
        <p:spPr>
          <a:xfrm>
            <a:off x="7641633" y="6577786"/>
            <a:ext cx="8332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89F3AC4-A5B0-C19F-DC10-17A0FBD0D1B4}"/>
              </a:ext>
            </a:extLst>
          </p:cNvPr>
          <p:cNvCxnSpPr>
            <a:cxnSpLocks/>
          </p:cNvCxnSpPr>
          <p:nvPr/>
        </p:nvCxnSpPr>
        <p:spPr>
          <a:xfrm>
            <a:off x="8613552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82DDB7-5D3F-03D0-3D2E-F9B7417B6316}"/>
              </a:ext>
            </a:extLst>
          </p:cNvPr>
          <p:cNvCxnSpPr>
            <a:cxnSpLocks/>
          </p:cNvCxnSpPr>
          <p:nvPr/>
        </p:nvCxnSpPr>
        <p:spPr>
          <a:xfrm>
            <a:off x="9585471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B5A288F-2B0C-266D-7EEA-7030CB9A58C9}"/>
              </a:ext>
            </a:extLst>
          </p:cNvPr>
          <p:cNvCxnSpPr>
            <a:cxnSpLocks/>
          </p:cNvCxnSpPr>
          <p:nvPr/>
        </p:nvCxnSpPr>
        <p:spPr>
          <a:xfrm>
            <a:off x="10557386" y="6577786"/>
            <a:ext cx="833284" cy="0"/>
          </a:xfrm>
          <a:prstGeom prst="line">
            <a:avLst/>
          </a:prstGeom>
          <a:ln w="19050">
            <a:solidFill>
              <a:srgbClr val="BAD0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8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450</Words>
  <Application>Microsoft Office PowerPoint</Application>
  <PresentationFormat>Widescreen</PresentationFormat>
  <Paragraphs>170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lidiane.andrade1@outlook.com</dc:creator>
  <cp:lastModifiedBy>lidiane.andrade1@outlook.com</cp:lastModifiedBy>
  <cp:revision>38</cp:revision>
  <dcterms:created xsi:type="dcterms:W3CDTF">2025-05-21T20:43:00Z</dcterms:created>
  <dcterms:modified xsi:type="dcterms:W3CDTF">2025-05-23T03:09:13Z</dcterms:modified>
</cp:coreProperties>
</file>