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Food Waste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Luis Gonzalez Guzman</a:t>
            </a:r>
            <a:endParaRPr lang="en-US"/>
          </a:p>
          <a:p>
            <a:r>
              <a:rPr lang="en-US" sz="1800">
                <a:solidFill>
                  <a:srgbClr val="FF0000"/>
                </a:solidFill>
              </a:rPr>
              <a:t>luis.gonzalez@wizeline.com</a:t>
            </a:r>
            <a:endParaRPr lang="en-US" sz="1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Pipeline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96" name="Text Box 195"/>
          <p:cNvSpPr txBox="1"/>
          <p:nvPr/>
        </p:nvSpPr>
        <p:spPr>
          <a:xfrm>
            <a:off x="6557646" y="1622425"/>
            <a:ext cx="10909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Merge data</a:t>
            </a:r>
            <a:endParaRPr lang="en-US" sz="1400"/>
          </a:p>
        </p:txBody>
      </p:sp>
      <p:sp>
        <p:nvSpPr>
          <p:cNvPr id="197" name="Text Box 196"/>
          <p:cNvSpPr txBox="1"/>
          <p:nvPr/>
        </p:nvSpPr>
        <p:spPr>
          <a:xfrm>
            <a:off x="8430896" y="1621155"/>
            <a:ext cx="15989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Machine Learning</a:t>
            </a:r>
            <a:endParaRPr lang="en-US" sz="1400"/>
          </a:p>
        </p:txBody>
      </p:sp>
      <p:sp>
        <p:nvSpPr>
          <p:cNvPr id="198" name="Text Box 197"/>
          <p:cNvSpPr txBox="1"/>
          <p:nvPr/>
        </p:nvSpPr>
        <p:spPr>
          <a:xfrm>
            <a:off x="10298114" y="1622425"/>
            <a:ext cx="15551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Make predictions</a:t>
            </a:r>
            <a:endParaRPr lang="en-US" sz="1400"/>
          </a:p>
        </p:txBody>
      </p:sp>
      <p:sp>
        <p:nvSpPr>
          <p:cNvPr id="199" name="Text Box 198"/>
          <p:cNvSpPr txBox="1"/>
          <p:nvPr/>
        </p:nvSpPr>
        <p:spPr>
          <a:xfrm>
            <a:off x="3956368" y="1621155"/>
            <a:ext cx="1327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Preprocessing</a:t>
            </a:r>
            <a:endParaRPr lang="en-US" sz="1400"/>
          </a:p>
        </p:txBody>
      </p:sp>
      <p:sp>
        <p:nvSpPr>
          <p:cNvPr id="200" name="Text Box 199"/>
          <p:cNvSpPr txBox="1"/>
          <p:nvPr/>
        </p:nvSpPr>
        <p:spPr>
          <a:xfrm>
            <a:off x="2194243" y="1621155"/>
            <a:ext cx="1353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Create dataset</a:t>
            </a:r>
            <a:endParaRPr lang="en-US" sz="1400"/>
          </a:p>
        </p:txBody>
      </p:sp>
      <p:sp>
        <p:nvSpPr>
          <p:cNvPr id="201" name="Text Box 200"/>
          <p:cNvSpPr txBox="1"/>
          <p:nvPr/>
        </p:nvSpPr>
        <p:spPr>
          <a:xfrm>
            <a:off x="428943" y="1621155"/>
            <a:ext cx="1139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Collect data</a:t>
            </a:r>
            <a:endParaRPr lang="en-US" sz="1400"/>
          </a:p>
        </p:txBody>
      </p: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449445"/>
          <a:ext cx="4947285" cy="17678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Attend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571365"/>
          <a:ext cx="3214370" cy="140208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Grouping registers</a:t>
            </a:r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25525" y="1617980"/>
          <a:ext cx="5708650" cy="18288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41730"/>
                <a:gridCol w="1141730"/>
                <a:gridCol w="1141730"/>
                <a:gridCol w="1141730"/>
                <a:gridCol w="114173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Juan S 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false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....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...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Vegan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true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...</a:t>
                      </a:r>
                      <a:endParaRPr lang="en-US" sz="1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941705" y="4316730"/>
          <a:ext cx="10307955" cy="21336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72565"/>
                <a:gridCol w="1472565"/>
                <a:gridCol w="1472565"/>
                <a:gridCol w="1472565"/>
                <a:gridCol w="1472565"/>
                <a:gridCol w="1472565"/>
                <a:gridCol w="14725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TotalPeople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TotalRequests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Waste</a:t>
                      </a:r>
                      <a:endParaRPr lang="en-US" sz="1400" b="1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Light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Vegetarian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370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205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...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696720" y="3856355"/>
            <a:ext cx="1468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Grouped by same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date and diet</a:t>
            </a:r>
            <a:endParaRPr lang="en-US" sz="1400" b="1"/>
          </a:p>
        </p:txBody>
      </p:sp>
      <p:sp>
        <p:nvSpPr>
          <p:cNvPr id="9" name="Text Box 8"/>
          <p:cNvSpPr txBox="1"/>
          <p:nvPr/>
        </p:nvSpPr>
        <p:spPr>
          <a:xfrm>
            <a:off x="4080828" y="3825240"/>
            <a:ext cx="122745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records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on the date</a:t>
            </a:r>
            <a:endParaRPr lang="en-US" sz="1400" b="1"/>
          </a:p>
        </p:txBody>
      </p:sp>
      <p:sp>
        <p:nvSpPr>
          <p:cNvPr id="10" name="Text Box 9"/>
          <p:cNvSpPr txBox="1"/>
          <p:nvPr/>
        </p:nvSpPr>
        <p:spPr>
          <a:xfrm>
            <a:off x="5424488" y="3825240"/>
            <a:ext cx="13430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requests 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equal to true</a:t>
            </a:r>
            <a:endParaRPr lang="en-US" sz="1400" b="1"/>
          </a:p>
        </p:txBody>
      </p:sp>
      <p:sp>
        <p:nvSpPr>
          <p:cNvPr id="11" name="Text Box 10"/>
          <p:cNvSpPr txBox="1"/>
          <p:nvPr/>
        </p:nvSpPr>
        <p:spPr>
          <a:xfrm>
            <a:off x="6797676" y="3841115"/>
            <a:ext cx="1376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same diet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requests</a:t>
            </a:r>
            <a:endParaRPr lang="en-US" sz="1400" b="1"/>
          </a:p>
        </p:txBody>
      </p:sp>
      <p:sp>
        <p:nvSpPr>
          <p:cNvPr id="13" name="Text Box 12"/>
          <p:cNvSpPr txBox="1"/>
          <p:nvPr/>
        </p:nvSpPr>
        <p:spPr>
          <a:xfrm>
            <a:off x="8451851" y="3825240"/>
            <a:ext cx="12026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people 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who </a:t>
            </a:r>
            <a:r>
              <a:rPr lang="en-US" sz="1400" b="1"/>
              <a:t>attend</a:t>
            </a:r>
            <a:endParaRPr lang="en-US" sz="1400" b="1"/>
          </a:p>
        </p:txBody>
      </p:sp>
      <p:sp>
        <p:nvSpPr>
          <p:cNvPr id="14" name="Text Box 13"/>
          <p:cNvSpPr txBox="1"/>
          <p:nvPr/>
        </p:nvSpPr>
        <p:spPr>
          <a:xfrm>
            <a:off x="9827261" y="3933190"/>
            <a:ext cx="1416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olidFill>
                  <a:srgbClr val="FF0000"/>
                </a:solidFill>
                <a:sym typeface="+mn-ea"/>
              </a:rPr>
              <a:t>Request - Attend</a:t>
            </a:r>
            <a:endParaRPr lang="en-US" sz="1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7357110" y="2183130"/>
            <a:ext cx="1346835" cy="117983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49006" y="2379345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/>
              <a:t>Group registers</a:t>
            </a:r>
            <a:endParaRPr lang="en-US"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ight Arrow 28"/>
          <p:cNvSpPr/>
          <p:nvPr/>
        </p:nvSpPr>
        <p:spPr>
          <a:xfrm rot="5400000">
            <a:off x="8777605" y="3339465"/>
            <a:ext cx="79629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Build Bag of Words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727710" y="1585595"/>
          <a:ext cx="10714990" cy="1463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2855"/>
                <a:gridCol w="1155065"/>
                <a:gridCol w="1081405"/>
                <a:gridCol w="1545590"/>
                <a:gridCol w="1803400"/>
                <a:gridCol w="1992630"/>
                <a:gridCol w="18840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Date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Day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Service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Regular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Light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Vegetarian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2020-01-02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thursday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ham and cheese bagel  (1pc)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 with ham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bagel veggies with hummus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bellpeppers </a:t>
                      </a:r>
                      <a:endParaRPr lang="en-US" sz="1200" b="1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2020-01-03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friday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ham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sweet crepes (2pcs)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mexican style</a:t>
                      </a:r>
                      <a:endParaRPr lang="en-US" sz="1200" b="1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latin typeface="Arial Bold" panose="020B0604020202090204" charset="0"/>
                        <a:cs typeface="Arial Bold" panose="020B060402020209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401320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ham and cheese bagel  (1pc)</a:t>
            </a:r>
            <a:endParaRPr lang="en-US" b="1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40372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cheese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 </a:t>
            </a:r>
            <a:r>
              <a:rPr lang="en-US" b="1">
                <a:sym typeface="+mn-ea"/>
              </a:rPr>
              <a:t>1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</a:t>
            </a:r>
            <a:endParaRPr lang="en-US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840803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 0 , 0 , </a:t>
            </a:r>
            <a:r>
              <a:rPr lang="en-US" b="1">
                <a:solidFill>
                  <a:srgbClr val="7030A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</a:t>
            </a:r>
            <a:r>
              <a:rPr lang="en-US" b="1">
                <a:solidFill>
                  <a:srgbClr val="00B05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.... ]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16480" y="4006850"/>
            <a:ext cx="7750175" cy="74866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Features (1xN) :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</a:t>
            </a:r>
            <a:r>
              <a:rPr lang="en-US" b="1">
                <a:sym typeface="+mn-ea"/>
              </a:rPr>
              <a:t>, bean , burrito , egg ,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 </a:t>
            </a:r>
            <a:r>
              <a:rPr lang="en-US" b="1">
                <a:sym typeface="+mn-ea"/>
              </a:rPr>
              <a:t>, scrambled , </a:t>
            </a:r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, ...]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52801" y="3427095"/>
            <a:ext cx="548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</a:rPr>
              <a:t>Clean text and build a Bag of Words model from diets columns</a:t>
            </a:r>
            <a:endParaRPr lang="en-US" sz="1400" b="1">
              <a:effectLst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01320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Raw menu</a:t>
            </a:r>
            <a:endParaRPr lang="en-US" sz="1400" b="1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0372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Cleaned menu</a:t>
            </a:r>
            <a:endParaRPr lang="en-US" sz="1400" b="1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0803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BoW vector</a:t>
            </a:r>
            <a:endParaRPr lang="en-US" sz="1400" b="1">
              <a:sym typeface="+mn-ea"/>
            </a:endParaRPr>
          </a:p>
        </p:txBody>
      </p: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85870" y="5760720"/>
            <a:ext cx="61785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7788275" y="5760720"/>
            <a:ext cx="61976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4208145" y="1585595"/>
            <a:ext cx="7234555" cy="14554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60255" y="4846955"/>
            <a:ext cx="358775" cy="5270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401320" y="516382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Example: </a:t>
            </a:r>
            <a:r>
              <a:rPr lang="en-US" sz="1400">
                <a:sym typeface="+mn-ea"/>
              </a:rPr>
              <a:t>Regular</a:t>
            </a:r>
            <a:r>
              <a:rPr lang="en-US" sz="1400">
                <a:sym typeface="+mn-ea"/>
              </a:rPr>
              <a:t> (2020-01-02)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data</a:t>
            </a:r>
            <a:endParaRPr lang="en-US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186690" y="3390900"/>
          <a:ext cx="11671300" cy="1706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bagel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bean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burrito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....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Diet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TotalPeople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TotalRequests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Request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Attend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tuesday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63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wednesday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Light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26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12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thursday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friday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Vegetarian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18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10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monday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370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205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62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46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3401378" y="1932940"/>
            <a:ext cx="5387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  <a:sym typeface="+mn-ea"/>
              </a:rPr>
              <a:t>Joining Registers and Menus datasets by date,</a:t>
            </a:r>
            <a:endParaRPr lang="en-US" sz="1400" b="1">
              <a:effectLst/>
            </a:endParaRPr>
          </a:p>
          <a:p>
            <a:pPr algn="ctr"/>
            <a:r>
              <a:rPr lang="en-US" sz="1400" b="1">
                <a:effectLst/>
              </a:rPr>
              <a:t>droping the date column and keeping the service day records</a:t>
            </a:r>
            <a:endParaRPr lang="en-US" sz="1400" b="1"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036310" y="3306445"/>
            <a:ext cx="5905500" cy="18872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710" y="3306445"/>
            <a:ext cx="5880100" cy="188722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6690" y="3390900"/>
            <a:ext cx="4668520" cy="17068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6055" y="5395595"/>
            <a:ext cx="466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Features (N-Columns )</a:t>
            </a:r>
            <a:endParaRPr 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6690" y="2800350"/>
            <a:ext cx="578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36310" y="2800350"/>
            <a:ext cx="590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10545" y="3390900"/>
            <a:ext cx="1147445" cy="1706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36310" y="5395595"/>
            <a:ext cx="582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</a:rPr>
              <a:t>To predict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49460" y="5121275"/>
            <a:ext cx="1023620" cy="4216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6cf189-ff1d-4e78-9727-facad9f6bf75}"/>
</p:tagLst>
</file>

<file path=ppt/tags/tag3.xml><?xml version="1.0" encoding="utf-8"?>
<p:tagLst xmlns:p="http://schemas.openxmlformats.org/presentationml/2006/main">
  <p:tag name="KSO_WM_UNIT_TABLE_BEAUTIFY" val="smartTable{186cf189-ff1d-4e78-9727-facad9f6bf75}"/>
</p:tagLst>
</file>

<file path=ppt/tags/tag4.xml><?xml version="1.0" encoding="utf-8"?>
<p:tagLst xmlns:p="http://schemas.openxmlformats.org/presentationml/2006/main">
  <p:tag name="KSO_WM_UNIT_TABLE_BEAUTIFY" val="smartTable{186cf189-ff1d-4e78-9727-facad9f6bf75}"/>
</p:tagLst>
</file>

<file path=ppt/tags/tag5.xml><?xml version="1.0" encoding="utf-8"?>
<p:tagLst xmlns:p="http://schemas.openxmlformats.org/presentationml/2006/main">
  <p:tag name="KSO_WM_UNIT_TABLE_BEAUTIFY" val="smartTable{186cf189-ff1d-4e78-9727-facad9f6bf75}"/>
</p:tagLst>
</file>

<file path=ppt/tags/tag6.xml><?xml version="1.0" encoding="utf-8"?>
<p:tagLst xmlns:p="http://schemas.openxmlformats.org/presentationml/2006/main">
  <p:tag name="KSO_WM_UNIT_TABLE_BEAUTIFY" val="smartTable{634ad4fd-7368-4f8a-ac9d-1d6a7962c89b}"/>
</p:tagLst>
</file>

<file path=ppt/tags/tag7.xml><?xml version="1.0" encoding="utf-8"?>
<p:tagLst xmlns:p="http://schemas.openxmlformats.org/presentationml/2006/main">
  <p:tag name="KSO_WM_UNIT_TABLE_BEAUTIFY" val="smartTable{634ad4fd-7368-4f8a-ac9d-1d6a7962c89b}"/>
</p:tagLst>
</file>

<file path=ppt/tags/tag8.xml><?xml version="1.0" encoding="utf-8"?>
<p:tagLst xmlns:p="http://schemas.openxmlformats.org/presentationml/2006/main">
  <p:tag name="KSO_WM_UNIT_TABLE_BEAUTIFY" val="smartTable{36123ad1-0f1a-45b8-877b-f437d7c5da24}"/>
</p:tagLst>
</file>

<file path=ppt/tags/tag9.xml><?xml version="1.0" encoding="utf-8"?>
<p:tagLst xmlns:p="http://schemas.openxmlformats.org/presentationml/2006/main">
  <p:tag name="KSO_WM_UNIT_TABLE_BEAUTIFY" val="smartTable{634ad4fd-7368-4f8a-ac9d-1d6a7962c89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2550</Words>
  <Application>WPS Spreadsheets</Application>
  <PresentationFormat>Widescreen</PresentationFormat>
  <Paragraphs>604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Arial Bold</vt:lpstr>
      <vt:lpstr>Office Theme</vt:lpstr>
      <vt:lpstr>PowerPoint 演示文稿</vt:lpstr>
      <vt:lpstr>PowerPoint 演示文稿</vt:lpstr>
      <vt:lpstr>PowerPoint 演示文稿</vt:lpstr>
      <vt:lpstr>Train data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Prediction</dc:title>
  <dc:creator>luis.gonzalez</dc:creator>
  <cp:lastModifiedBy>luis.gonzalez</cp:lastModifiedBy>
  <cp:revision>24</cp:revision>
  <dcterms:created xsi:type="dcterms:W3CDTF">2020-11-25T23:57:40Z</dcterms:created>
  <dcterms:modified xsi:type="dcterms:W3CDTF">2020-11-25T23:57:40Z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1033-2.5.0.4141</vt:lpwstr>
  </property>
</Properties>
</file>