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63" r:id="rId5"/>
    <p:sldId id="258" r:id="rId6"/>
    <p:sldId id="259" r:id="rId7"/>
    <p:sldId id="260" r:id="rId8"/>
    <p:sldId id="261" r:id="rId9"/>
    <p:sldId id="262" r:id="rId10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4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image" Target="../media/image4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Food Waste Prediction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Luis Gonzalez Guzman</a:t>
            </a:r>
            <a:endParaRPr lang="en-US"/>
          </a:p>
          <a:p>
            <a:r>
              <a:rPr lang="en-US" sz="1800">
                <a:solidFill>
                  <a:srgbClr val="FF0000"/>
                </a:solidFill>
              </a:rPr>
              <a:t>luis.gonzalez@wizeline.com</a:t>
            </a:r>
            <a:endParaRPr lang="en-US" sz="18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24" name="Straight Arrow Connector 223"/>
          <p:cNvCxnSpPr>
            <a:stCxn id="222" idx="2"/>
            <a:endCxn id="185" idx="0"/>
          </p:cNvCxnSpPr>
          <p:nvPr/>
        </p:nvCxnSpPr>
        <p:spPr>
          <a:xfrm flipH="1">
            <a:off x="4585970" y="3917315"/>
            <a:ext cx="635" cy="555625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en-US"/>
              <a:t>App flow</a:t>
            </a:r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2459990" y="2096135"/>
            <a:ext cx="823595" cy="923290"/>
            <a:chOff x="3442" y="3013"/>
            <a:chExt cx="1297" cy="1454"/>
          </a:xfrm>
        </p:grpSpPr>
        <p:sp>
          <p:nvSpPr>
            <p:cNvPr id="28" name="Text Box 27"/>
            <p:cNvSpPr txBox="1"/>
            <p:nvPr/>
          </p:nvSpPr>
          <p:spPr>
            <a:xfrm>
              <a:off x="3442" y="4033"/>
              <a:ext cx="1297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200"/>
                <a:t>Registers</a:t>
              </a:r>
              <a:endParaRPr lang="en-US" sz="1400"/>
            </a:p>
          </p:txBody>
        </p: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79" y="3013"/>
              <a:ext cx="1020" cy="1020"/>
            </a:xfrm>
            <a:prstGeom prst="rect">
              <a:avLst/>
            </a:prstGeom>
          </p:spPr>
        </p:pic>
      </p:grpSp>
      <p:grpSp>
        <p:nvGrpSpPr>
          <p:cNvPr id="53" name="Group 52"/>
          <p:cNvGrpSpPr/>
          <p:nvPr/>
        </p:nvGrpSpPr>
        <p:grpSpPr>
          <a:xfrm>
            <a:off x="2547620" y="3215640"/>
            <a:ext cx="647700" cy="941070"/>
            <a:chOff x="3585" y="4920"/>
            <a:chExt cx="1020" cy="1482"/>
          </a:xfrm>
        </p:grpSpPr>
        <p:sp>
          <p:nvSpPr>
            <p:cNvPr id="25" name="Text Box 24"/>
            <p:cNvSpPr txBox="1"/>
            <p:nvPr/>
          </p:nvSpPr>
          <p:spPr>
            <a:xfrm>
              <a:off x="3590" y="5968"/>
              <a:ext cx="1012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200"/>
                <a:t>Menus</a:t>
              </a:r>
              <a:endParaRPr lang="en-US" sz="1400"/>
            </a:p>
          </p:txBody>
        </p: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85" y="4920"/>
              <a:ext cx="1020" cy="1020"/>
            </a:xfrm>
            <a:prstGeom prst="rect">
              <a:avLst/>
            </a:prstGeom>
          </p:spPr>
        </p:pic>
      </p:grpSp>
      <p:grpSp>
        <p:nvGrpSpPr>
          <p:cNvPr id="56" name="Group 55"/>
          <p:cNvGrpSpPr/>
          <p:nvPr/>
        </p:nvGrpSpPr>
        <p:grpSpPr>
          <a:xfrm>
            <a:off x="6325870" y="2357120"/>
            <a:ext cx="1555115" cy="1355725"/>
            <a:chOff x="9329" y="3381"/>
            <a:chExt cx="2449" cy="2135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03" y="3381"/>
              <a:ext cx="1701" cy="1701"/>
            </a:xfrm>
            <a:prstGeom prst="rect">
              <a:avLst/>
            </a:prstGeom>
          </p:spPr>
        </p:pic>
        <p:sp>
          <p:nvSpPr>
            <p:cNvPr id="55" name="Text Box 54"/>
            <p:cNvSpPr txBox="1"/>
            <p:nvPr/>
          </p:nvSpPr>
          <p:spPr>
            <a:xfrm>
              <a:off x="9329" y="5082"/>
              <a:ext cx="244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200"/>
                <a:t>Training data</a:t>
              </a:r>
              <a:endParaRPr lang="en-US" sz="1200"/>
            </a:p>
          </p:txBody>
        </p:sp>
      </p:grpSp>
      <p:cxnSp>
        <p:nvCxnSpPr>
          <p:cNvPr id="57" name="Straight Arrow Connector 56"/>
          <p:cNvCxnSpPr>
            <a:stCxn id="162" idx="3"/>
            <a:endCxn id="50" idx="1"/>
          </p:cNvCxnSpPr>
          <p:nvPr/>
        </p:nvCxnSpPr>
        <p:spPr>
          <a:xfrm>
            <a:off x="1322705" y="2419985"/>
            <a:ext cx="122428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52" idx="1"/>
          </p:cNvCxnSpPr>
          <p:nvPr/>
        </p:nvCxnSpPr>
        <p:spPr>
          <a:xfrm>
            <a:off x="1322705" y="3539490"/>
            <a:ext cx="1224915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0" idx="3"/>
            <a:endCxn id="165" idx="1"/>
          </p:cNvCxnSpPr>
          <p:nvPr/>
        </p:nvCxnSpPr>
        <p:spPr>
          <a:xfrm>
            <a:off x="3194685" y="2419985"/>
            <a:ext cx="1070610" cy="127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8430895" y="2357120"/>
            <a:ext cx="1555115" cy="1371600"/>
            <a:chOff x="13068" y="4377"/>
            <a:chExt cx="2449" cy="2160"/>
          </a:xfrm>
        </p:grpSpPr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01" y="4377"/>
              <a:ext cx="1701" cy="1701"/>
            </a:xfrm>
            <a:prstGeom prst="rect">
              <a:avLst/>
            </a:prstGeom>
          </p:spPr>
        </p:pic>
        <p:sp>
          <p:nvSpPr>
            <p:cNvPr id="95" name="Text Box 94"/>
            <p:cNvSpPr txBox="1"/>
            <p:nvPr/>
          </p:nvSpPr>
          <p:spPr>
            <a:xfrm>
              <a:off x="13068" y="6103"/>
              <a:ext cx="244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200"/>
                <a:t>Build model</a:t>
              </a:r>
              <a:endParaRPr lang="en-US" sz="1200"/>
            </a:p>
          </p:txBody>
        </p:sp>
      </p:grpSp>
      <p:cxnSp>
        <p:nvCxnSpPr>
          <p:cNvPr id="142" name="Straight Arrow Connector 141"/>
          <p:cNvCxnSpPr/>
          <p:nvPr/>
        </p:nvCxnSpPr>
        <p:spPr>
          <a:xfrm>
            <a:off x="1281430" y="4832985"/>
            <a:ext cx="2944495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44" name="Group 143"/>
          <p:cNvGrpSpPr/>
          <p:nvPr/>
        </p:nvGrpSpPr>
        <p:grpSpPr>
          <a:xfrm>
            <a:off x="6325870" y="4780280"/>
            <a:ext cx="1555115" cy="1355725"/>
            <a:chOff x="9329" y="3381"/>
            <a:chExt cx="2449" cy="2135"/>
          </a:xfrm>
        </p:grpSpPr>
        <p:pic>
          <p:nvPicPr>
            <p:cNvPr id="145" name="Picture 14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03" y="3381"/>
              <a:ext cx="1701" cy="1701"/>
            </a:xfrm>
            <a:prstGeom prst="rect">
              <a:avLst/>
            </a:prstGeom>
          </p:spPr>
        </p:pic>
        <p:sp>
          <p:nvSpPr>
            <p:cNvPr id="146" name="Text Box 145"/>
            <p:cNvSpPr txBox="1"/>
            <p:nvPr/>
          </p:nvSpPr>
          <p:spPr>
            <a:xfrm>
              <a:off x="9329" y="5082"/>
              <a:ext cx="244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200"/>
                <a:t>Test data</a:t>
              </a:r>
              <a:endParaRPr lang="en-US" sz="1200"/>
            </a:p>
          </p:txBody>
        </p:sp>
      </p:grpSp>
      <p:cxnSp>
        <p:nvCxnSpPr>
          <p:cNvPr id="147" name="Elbow Connector 146"/>
          <p:cNvCxnSpPr>
            <a:stCxn id="215" idx="3"/>
          </p:cNvCxnSpPr>
          <p:nvPr/>
        </p:nvCxnSpPr>
        <p:spPr>
          <a:xfrm flipV="1">
            <a:off x="4935855" y="5320665"/>
            <a:ext cx="1627505" cy="596900"/>
          </a:xfrm>
          <a:prstGeom prst="bentConnector3">
            <a:avLst>
              <a:gd name="adj1" fmla="val 50020"/>
            </a:avLst>
          </a:prstGeom>
          <a:ln w="5715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/>
          <p:nvPr/>
        </p:nvCxnSpPr>
        <p:spPr>
          <a:xfrm>
            <a:off x="4946015" y="4832985"/>
            <a:ext cx="1617345" cy="487680"/>
          </a:xfrm>
          <a:prstGeom prst="bentConnector3">
            <a:avLst>
              <a:gd name="adj1" fmla="val 50020"/>
            </a:avLst>
          </a:prstGeom>
          <a:ln w="5715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Group 149"/>
          <p:cNvGrpSpPr/>
          <p:nvPr/>
        </p:nvGrpSpPr>
        <p:grpSpPr>
          <a:xfrm>
            <a:off x="8474710" y="4786630"/>
            <a:ext cx="1555115" cy="1355725"/>
            <a:chOff x="13096" y="4377"/>
            <a:chExt cx="2449" cy="2135"/>
          </a:xfrm>
        </p:grpSpPr>
        <p:pic>
          <p:nvPicPr>
            <p:cNvPr id="151" name="Picture 15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01" y="4377"/>
              <a:ext cx="1701" cy="1701"/>
            </a:xfrm>
            <a:prstGeom prst="rect">
              <a:avLst/>
            </a:prstGeom>
          </p:spPr>
        </p:pic>
        <p:sp>
          <p:nvSpPr>
            <p:cNvPr id="152" name="Text Box 151"/>
            <p:cNvSpPr txBox="1"/>
            <p:nvPr/>
          </p:nvSpPr>
          <p:spPr>
            <a:xfrm>
              <a:off x="13096" y="6078"/>
              <a:ext cx="244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200"/>
                <a:t>Use model</a:t>
              </a:r>
              <a:endParaRPr lang="en-US" sz="1200"/>
            </a:p>
          </p:txBody>
        </p:sp>
      </p:grpSp>
      <p:cxnSp>
        <p:nvCxnSpPr>
          <p:cNvPr id="153" name="Straight Arrow Connector 152"/>
          <p:cNvCxnSpPr/>
          <p:nvPr/>
        </p:nvCxnSpPr>
        <p:spPr>
          <a:xfrm>
            <a:off x="7643495" y="5320665"/>
            <a:ext cx="1024890" cy="635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54" idx="3"/>
            <a:endCxn id="94" idx="1"/>
          </p:cNvCxnSpPr>
          <p:nvPr/>
        </p:nvCxnSpPr>
        <p:spPr>
          <a:xfrm>
            <a:off x="7643495" y="2897505"/>
            <a:ext cx="998855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5" name="Elbow Connector 154"/>
          <p:cNvCxnSpPr>
            <a:stCxn id="219" idx="3"/>
            <a:endCxn id="54" idx="1"/>
          </p:cNvCxnSpPr>
          <p:nvPr/>
        </p:nvCxnSpPr>
        <p:spPr>
          <a:xfrm>
            <a:off x="4955540" y="2456180"/>
            <a:ext cx="1607820" cy="441325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/>
          <p:cNvCxnSpPr>
            <a:stCxn id="222" idx="3"/>
            <a:endCxn id="54" idx="1"/>
          </p:cNvCxnSpPr>
          <p:nvPr/>
        </p:nvCxnSpPr>
        <p:spPr>
          <a:xfrm flipV="1">
            <a:off x="4946650" y="2897505"/>
            <a:ext cx="1616710" cy="659765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/>
          <p:cNvGrpSpPr/>
          <p:nvPr/>
        </p:nvGrpSpPr>
        <p:grpSpPr>
          <a:xfrm>
            <a:off x="599440" y="2096135"/>
            <a:ext cx="770255" cy="1108075"/>
            <a:chOff x="944" y="3301"/>
            <a:chExt cx="1213" cy="1745"/>
          </a:xfrm>
        </p:grpSpPr>
        <p:sp>
          <p:nvSpPr>
            <p:cNvPr id="15" name="Text Box 14"/>
            <p:cNvSpPr txBox="1"/>
            <p:nvPr/>
          </p:nvSpPr>
          <p:spPr>
            <a:xfrm>
              <a:off x="944" y="4321"/>
              <a:ext cx="1213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200"/>
                <a:t>Raw</a:t>
              </a:r>
              <a:endParaRPr lang="en-US" sz="1200"/>
            </a:p>
            <a:p>
              <a:pPr algn="ctr"/>
              <a:r>
                <a:rPr lang="en-US" sz="1200"/>
                <a:t>registers</a:t>
              </a:r>
              <a:endParaRPr lang="en-US" sz="1400"/>
            </a:p>
          </p:txBody>
        </p:sp>
        <p:pic>
          <p:nvPicPr>
            <p:cNvPr id="162" name="Picture 16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3" y="3301"/>
              <a:ext cx="1020" cy="1020"/>
            </a:xfrm>
            <a:prstGeom prst="rect">
              <a:avLst/>
            </a:prstGeom>
          </p:spPr>
        </p:pic>
      </p:grpSp>
      <p:grpSp>
        <p:nvGrpSpPr>
          <p:cNvPr id="166" name="Group 165"/>
          <p:cNvGrpSpPr/>
          <p:nvPr/>
        </p:nvGrpSpPr>
        <p:grpSpPr>
          <a:xfrm>
            <a:off x="664845" y="3235960"/>
            <a:ext cx="658160" cy="1125855"/>
            <a:chOff x="1047" y="4824"/>
            <a:chExt cx="1036" cy="1773"/>
          </a:xfrm>
        </p:grpSpPr>
        <p:sp>
          <p:nvSpPr>
            <p:cNvPr id="32" name="Text Box 31"/>
            <p:cNvSpPr txBox="1"/>
            <p:nvPr/>
          </p:nvSpPr>
          <p:spPr>
            <a:xfrm>
              <a:off x="1047" y="5872"/>
              <a:ext cx="100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200"/>
                <a:t>Raw</a:t>
              </a:r>
              <a:endParaRPr lang="en-US" sz="1200"/>
            </a:p>
            <a:p>
              <a:pPr algn="ctr"/>
              <a:r>
                <a:rPr lang="en-US" sz="1200"/>
                <a:t>menus</a:t>
              </a:r>
              <a:endParaRPr lang="en-US" sz="1400"/>
            </a:p>
          </p:txBody>
        </p:sp>
        <p:pic>
          <p:nvPicPr>
            <p:cNvPr id="163" name="Picture 16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3" y="4824"/>
              <a:ext cx="1020" cy="1020"/>
            </a:xfrm>
            <a:prstGeom prst="rect">
              <a:avLst/>
            </a:prstGeom>
          </p:spPr>
        </p:pic>
      </p:grpSp>
      <p:grpSp>
        <p:nvGrpSpPr>
          <p:cNvPr id="174" name="Group 173"/>
          <p:cNvGrpSpPr/>
          <p:nvPr/>
        </p:nvGrpSpPr>
        <p:grpSpPr>
          <a:xfrm>
            <a:off x="621030" y="4509135"/>
            <a:ext cx="660400" cy="1108075"/>
            <a:chOff x="1043" y="3301"/>
            <a:chExt cx="1040" cy="1745"/>
          </a:xfrm>
        </p:grpSpPr>
        <p:sp>
          <p:nvSpPr>
            <p:cNvPr id="175" name="Text Box 174"/>
            <p:cNvSpPr txBox="1"/>
            <p:nvPr/>
          </p:nvSpPr>
          <p:spPr>
            <a:xfrm>
              <a:off x="1043" y="4321"/>
              <a:ext cx="1012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200"/>
                <a:t>Raw</a:t>
              </a:r>
              <a:endParaRPr lang="en-US" sz="1200"/>
            </a:p>
            <a:p>
              <a:pPr algn="ctr"/>
              <a:r>
                <a:rPr lang="en-US" sz="1200"/>
                <a:t>Menus</a:t>
              </a:r>
              <a:endParaRPr lang="en-US" sz="1200"/>
            </a:p>
          </p:txBody>
        </p:sp>
        <p:pic>
          <p:nvPicPr>
            <p:cNvPr id="176" name="Picture 17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3" y="3301"/>
              <a:ext cx="1020" cy="1020"/>
            </a:xfrm>
            <a:prstGeom prst="rect">
              <a:avLst/>
            </a:prstGeom>
          </p:spPr>
        </p:pic>
      </p:grpSp>
      <p:grpSp>
        <p:nvGrpSpPr>
          <p:cNvPr id="177" name="Group 176"/>
          <p:cNvGrpSpPr/>
          <p:nvPr/>
        </p:nvGrpSpPr>
        <p:grpSpPr>
          <a:xfrm>
            <a:off x="556895" y="5588000"/>
            <a:ext cx="770255" cy="1125855"/>
            <a:chOff x="942" y="4824"/>
            <a:chExt cx="1213" cy="1773"/>
          </a:xfrm>
        </p:grpSpPr>
        <p:sp>
          <p:nvSpPr>
            <p:cNvPr id="178" name="Text Box 177"/>
            <p:cNvSpPr txBox="1"/>
            <p:nvPr/>
          </p:nvSpPr>
          <p:spPr>
            <a:xfrm>
              <a:off x="942" y="5872"/>
              <a:ext cx="1213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200"/>
                <a:t>Raw</a:t>
              </a:r>
              <a:endParaRPr lang="en-US" sz="1200"/>
            </a:p>
            <a:p>
              <a:pPr algn="ctr"/>
              <a:r>
                <a:rPr lang="en-US" sz="1200"/>
                <a:t>registers</a:t>
              </a:r>
              <a:endParaRPr lang="en-US" sz="1200"/>
            </a:p>
          </p:txBody>
        </p:sp>
        <p:pic>
          <p:nvPicPr>
            <p:cNvPr id="179" name="Picture 17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3" y="4824"/>
              <a:ext cx="1020" cy="1020"/>
            </a:xfrm>
            <a:prstGeom prst="rect">
              <a:avLst/>
            </a:prstGeom>
          </p:spPr>
        </p:pic>
      </p:grpSp>
      <p:grpSp>
        <p:nvGrpSpPr>
          <p:cNvPr id="183" name="Group 182"/>
          <p:cNvGrpSpPr/>
          <p:nvPr/>
        </p:nvGrpSpPr>
        <p:grpSpPr>
          <a:xfrm>
            <a:off x="3956685" y="4472940"/>
            <a:ext cx="1259205" cy="1083945"/>
            <a:chOff x="6293" y="3053"/>
            <a:chExt cx="1983" cy="1707"/>
          </a:xfrm>
        </p:grpSpPr>
        <p:sp>
          <p:nvSpPr>
            <p:cNvPr id="184" name="Text Box 183"/>
            <p:cNvSpPr txBox="1"/>
            <p:nvPr/>
          </p:nvSpPr>
          <p:spPr>
            <a:xfrm>
              <a:off x="6293" y="4035"/>
              <a:ext cx="1983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200"/>
                <a:t>Extract features</a:t>
              </a:r>
              <a:endParaRPr lang="en-US" sz="1200"/>
            </a:p>
            <a:p>
              <a:pPr algn="ctr"/>
              <a:r>
                <a:rPr lang="en-US" sz="1200"/>
                <a:t>(BoW)</a:t>
              </a:r>
              <a:endParaRPr lang="en-US" sz="1200"/>
            </a:p>
          </p:txBody>
        </p:sp>
        <p:pic>
          <p:nvPicPr>
            <p:cNvPr id="185" name="Picture 18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17" y="3053"/>
              <a:ext cx="1134" cy="1134"/>
            </a:xfrm>
            <a:prstGeom prst="rect">
              <a:avLst/>
            </a:prstGeom>
          </p:spPr>
        </p:pic>
      </p:grpSp>
      <p:cxnSp>
        <p:nvCxnSpPr>
          <p:cNvPr id="187" name="Straight Arrow Connector 186"/>
          <p:cNvCxnSpPr>
            <a:stCxn id="151" idx="3"/>
            <a:endCxn id="158" idx="1"/>
          </p:cNvCxnSpPr>
          <p:nvPr/>
        </p:nvCxnSpPr>
        <p:spPr>
          <a:xfrm flipV="1">
            <a:off x="9748520" y="5320665"/>
            <a:ext cx="787400" cy="635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95" idx="2"/>
            <a:endCxn id="151" idx="0"/>
          </p:cNvCxnSpPr>
          <p:nvPr/>
        </p:nvCxnSpPr>
        <p:spPr>
          <a:xfrm>
            <a:off x="9208770" y="3728720"/>
            <a:ext cx="0" cy="105791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26" name="Group 225"/>
          <p:cNvGrpSpPr/>
          <p:nvPr/>
        </p:nvGrpSpPr>
        <p:grpSpPr>
          <a:xfrm>
            <a:off x="10535285" y="4780280"/>
            <a:ext cx="1080770" cy="1406525"/>
            <a:chOff x="16591" y="7528"/>
            <a:chExt cx="1702" cy="2215"/>
          </a:xfrm>
        </p:grpSpPr>
        <p:pic>
          <p:nvPicPr>
            <p:cNvPr id="158" name="Picture 15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592" y="7528"/>
              <a:ext cx="1701" cy="1701"/>
            </a:xfrm>
            <a:prstGeom prst="rect">
              <a:avLst/>
            </a:prstGeom>
          </p:spPr>
        </p:pic>
        <p:sp>
          <p:nvSpPr>
            <p:cNvPr id="192" name="Text Box 191"/>
            <p:cNvSpPr txBox="1"/>
            <p:nvPr/>
          </p:nvSpPr>
          <p:spPr>
            <a:xfrm>
              <a:off x="16591" y="9018"/>
              <a:ext cx="1702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200" b="1">
                  <a:solidFill>
                    <a:srgbClr val="FF0000"/>
                  </a:solidFill>
                </a:rPr>
                <a:t>Use prediction</a:t>
              </a:r>
              <a:endParaRPr lang="en-US" sz="1200" b="1">
                <a:solidFill>
                  <a:srgbClr val="FF0000"/>
                </a:solidFill>
              </a:endParaRPr>
            </a:p>
          </p:txBody>
        </p:sp>
      </p:grpSp>
      <p:sp>
        <p:nvSpPr>
          <p:cNvPr id="196" name="Text Box 195"/>
          <p:cNvSpPr txBox="1"/>
          <p:nvPr/>
        </p:nvSpPr>
        <p:spPr>
          <a:xfrm>
            <a:off x="6360479" y="1622425"/>
            <a:ext cx="14852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400"/>
              <a:t>Dataset creation</a:t>
            </a:r>
            <a:endParaRPr lang="en-US" sz="1400"/>
          </a:p>
        </p:txBody>
      </p:sp>
      <p:sp>
        <p:nvSpPr>
          <p:cNvPr id="197" name="Text Box 196"/>
          <p:cNvSpPr txBox="1"/>
          <p:nvPr/>
        </p:nvSpPr>
        <p:spPr>
          <a:xfrm>
            <a:off x="8544879" y="1621155"/>
            <a:ext cx="13709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400"/>
              <a:t>Model creation</a:t>
            </a:r>
            <a:endParaRPr lang="en-US" sz="1400"/>
          </a:p>
        </p:txBody>
      </p:sp>
      <p:sp>
        <p:nvSpPr>
          <p:cNvPr id="198" name="Text Box 197"/>
          <p:cNvSpPr txBox="1"/>
          <p:nvPr/>
        </p:nvSpPr>
        <p:spPr>
          <a:xfrm>
            <a:off x="10581324" y="1622425"/>
            <a:ext cx="9886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400"/>
              <a:t>Prediction</a:t>
            </a:r>
            <a:endParaRPr lang="en-US" sz="1400"/>
          </a:p>
        </p:txBody>
      </p:sp>
      <p:sp>
        <p:nvSpPr>
          <p:cNvPr id="199" name="Text Box 198"/>
          <p:cNvSpPr txBox="1"/>
          <p:nvPr/>
        </p:nvSpPr>
        <p:spPr>
          <a:xfrm>
            <a:off x="3956368" y="1621155"/>
            <a:ext cx="13277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400"/>
              <a:t>Preprocessing</a:t>
            </a:r>
            <a:endParaRPr lang="en-US" sz="1400"/>
          </a:p>
        </p:txBody>
      </p:sp>
      <p:sp>
        <p:nvSpPr>
          <p:cNvPr id="200" name="Text Box 199"/>
          <p:cNvSpPr txBox="1"/>
          <p:nvPr/>
        </p:nvSpPr>
        <p:spPr>
          <a:xfrm>
            <a:off x="2187258" y="1621155"/>
            <a:ext cx="13671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400">
                <a:sym typeface="+mn-ea"/>
              </a:rPr>
              <a:t>Data collection</a:t>
            </a:r>
            <a:endParaRPr lang="en-US" sz="1400"/>
          </a:p>
        </p:txBody>
      </p:sp>
      <p:sp>
        <p:nvSpPr>
          <p:cNvPr id="211" name="Text Box 210"/>
          <p:cNvSpPr txBox="1"/>
          <p:nvPr/>
        </p:nvSpPr>
        <p:spPr>
          <a:xfrm rot="10800000">
            <a:off x="139700" y="2284095"/>
            <a:ext cx="459740" cy="188658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b="1"/>
              <a:t>TRAINING DATA</a:t>
            </a:r>
            <a:endParaRPr lang="en-US" b="1"/>
          </a:p>
        </p:txBody>
      </p:sp>
      <p:sp>
        <p:nvSpPr>
          <p:cNvPr id="212" name="Text Box 211"/>
          <p:cNvSpPr txBox="1"/>
          <p:nvPr/>
        </p:nvSpPr>
        <p:spPr>
          <a:xfrm rot="10800000">
            <a:off x="161290" y="4942205"/>
            <a:ext cx="459740" cy="135382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b="1"/>
              <a:t>TEST DATA</a:t>
            </a:r>
            <a:endParaRPr lang="en-US" b="1"/>
          </a:p>
        </p:txBody>
      </p:sp>
      <p:grpSp>
        <p:nvGrpSpPr>
          <p:cNvPr id="213" name="Group 212"/>
          <p:cNvGrpSpPr/>
          <p:nvPr/>
        </p:nvGrpSpPr>
        <p:grpSpPr>
          <a:xfrm>
            <a:off x="3907790" y="5557520"/>
            <a:ext cx="1382395" cy="1089660"/>
            <a:chOff x="6232" y="3085"/>
            <a:chExt cx="2177" cy="1716"/>
          </a:xfrm>
        </p:grpSpPr>
        <p:sp>
          <p:nvSpPr>
            <p:cNvPr id="214" name="Text Box 213"/>
            <p:cNvSpPr txBox="1"/>
            <p:nvPr/>
          </p:nvSpPr>
          <p:spPr>
            <a:xfrm>
              <a:off x="6232" y="4076"/>
              <a:ext cx="2177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200"/>
                <a:t>Group and count </a:t>
              </a:r>
              <a:endParaRPr lang="en-US" sz="1200"/>
            </a:p>
            <a:p>
              <a:pPr algn="ctr"/>
              <a:r>
                <a:rPr lang="en-US" sz="1200"/>
                <a:t>registers by diet</a:t>
              </a:r>
              <a:endParaRPr lang="en-US" sz="1200"/>
            </a:p>
          </p:txBody>
        </p:sp>
        <p:pic>
          <p:nvPicPr>
            <p:cNvPr id="215" name="Picture 2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17" y="3085"/>
              <a:ext cx="1134" cy="1134"/>
            </a:xfrm>
            <a:prstGeom prst="rect">
              <a:avLst/>
            </a:prstGeom>
          </p:spPr>
        </p:pic>
      </p:grpSp>
      <p:cxnSp>
        <p:nvCxnSpPr>
          <p:cNvPr id="216" name="Straight Arrow Connector 215"/>
          <p:cNvCxnSpPr>
            <a:stCxn id="179" idx="3"/>
            <a:endCxn id="215" idx="1"/>
          </p:cNvCxnSpPr>
          <p:nvPr/>
        </p:nvCxnSpPr>
        <p:spPr>
          <a:xfrm>
            <a:off x="1281430" y="5911850"/>
            <a:ext cx="2934335" cy="571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17" name="Group 216"/>
          <p:cNvGrpSpPr/>
          <p:nvPr/>
        </p:nvGrpSpPr>
        <p:grpSpPr>
          <a:xfrm>
            <a:off x="3914140" y="2096135"/>
            <a:ext cx="1382395" cy="1083945"/>
            <a:chOff x="6211" y="3053"/>
            <a:chExt cx="2177" cy="1707"/>
          </a:xfrm>
        </p:grpSpPr>
        <p:sp>
          <p:nvSpPr>
            <p:cNvPr id="218" name="Text Box 217"/>
            <p:cNvSpPr txBox="1"/>
            <p:nvPr/>
          </p:nvSpPr>
          <p:spPr>
            <a:xfrm>
              <a:off x="6211" y="4035"/>
              <a:ext cx="2177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200">
                  <a:sym typeface="+mn-ea"/>
                </a:rPr>
                <a:t>Group and count </a:t>
              </a:r>
              <a:endParaRPr lang="en-US" sz="1200"/>
            </a:p>
            <a:p>
              <a:pPr algn="ctr"/>
              <a:r>
                <a:rPr lang="en-US" sz="1200">
                  <a:sym typeface="+mn-ea"/>
                </a:rPr>
                <a:t>registers by diet</a:t>
              </a:r>
              <a:endParaRPr lang="en-US" sz="1200"/>
            </a:p>
          </p:txBody>
        </p:sp>
        <p:pic>
          <p:nvPicPr>
            <p:cNvPr id="219" name="Picture 2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17" y="3053"/>
              <a:ext cx="1134" cy="1134"/>
            </a:xfrm>
            <a:prstGeom prst="rect">
              <a:avLst/>
            </a:prstGeom>
          </p:spPr>
        </p:pic>
      </p:grpSp>
      <p:grpSp>
        <p:nvGrpSpPr>
          <p:cNvPr id="220" name="Group 219"/>
          <p:cNvGrpSpPr/>
          <p:nvPr/>
        </p:nvGrpSpPr>
        <p:grpSpPr>
          <a:xfrm>
            <a:off x="3996690" y="3197225"/>
            <a:ext cx="1247775" cy="1126490"/>
            <a:chOff x="6355" y="3085"/>
            <a:chExt cx="1965" cy="1774"/>
          </a:xfrm>
        </p:grpSpPr>
        <p:sp>
          <p:nvSpPr>
            <p:cNvPr id="221" name="Text Box 220"/>
            <p:cNvSpPr txBox="1"/>
            <p:nvPr/>
          </p:nvSpPr>
          <p:spPr>
            <a:xfrm>
              <a:off x="6355" y="4134"/>
              <a:ext cx="1965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200">
                  <a:sym typeface="+mn-ea"/>
                </a:rPr>
                <a:t>Build BoW and </a:t>
              </a:r>
              <a:endParaRPr lang="en-US" sz="1200"/>
            </a:p>
            <a:p>
              <a:pPr algn="ctr"/>
              <a:r>
                <a:rPr lang="en-US" sz="1200">
                  <a:sym typeface="+mn-ea"/>
                </a:rPr>
                <a:t>extract features</a:t>
              </a:r>
              <a:endParaRPr lang="en-US" sz="1200"/>
            </a:p>
          </p:txBody>
        </p:sp>
        <p:pic>
          <p:nvPicPr>
            <p:cNvPr id="222" name="Picture 2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17" y="3085"/>
              <a:ext cx="1134" cy="1134"/>
            </a:xfrm>
            <a:prstGeom prst="rect">
              <a:avLst/>
            </a:prstGeom>
          </p:spPr>
        </p:pic>
      </p:grpSp>
      <p:cxnSp>
        <p:nvCxnSpPr>
          <p:cNvPr id="223" name="Straight Arrow Connector 222"/>
          <p:cNvCxnSpPr>
            <a:stCxn id="52" idx="3"/>
            <a:endCxn id="222" idx="1"/>
          </p:cNvCxnSpPr>
          <p:nvPr/>
        </p:nvCxnSpPr>
        <p:spPr>
          <a:xfrm>
            <a:off x="3195320" y="3539490"/>
            <a:ext cx="1031240" cy="1778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>
            <a:stCxn id="94" idx="3"/>
            <a:endCxn id="228" idx="1"/>
          </p:cNvCxnSpPr>
          <p:nvPr/>
        </p:nvCxnSpPr>
        <p:spPr>
          <a:xfrm>
            <a:off x="9722485" y="2897505"/>
            <a:ext cx="812800" cy="444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27" name="Group 226"/>
          <p:cNvGrpSpPr/>
          <p:nvPr/>
        </p:nvGrpSpPr>
        <p:grpSpPr>
          <a:xfrm>
            <a:off x="10534650" y="2361565"/>
            <a:ext cx="1080770" cy="1343660"/>
            <a:chOff x="16591" y="7528"/>
            <a:chExt cx="1702" cy="2116"/>
          </a:xfrm>
        </p:grpSpPr>
        <p:pic>
          <p:nvPicPr>
            <p:cNvPr id="228" name="Picture 22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592" y="7528"/>
              <a:ext cx="1701" cy="1701"/>
            </a:xfrm>
            <a:prstGeom prst="rect">
              <a:avLst/>
            </a:prstGeom>
          </p:spPr>
        </p:pic>
        <p:sp>
          <p:nvSpPr>
            <p:cNvPr id="229" name="Text Box 228"/>
            <p:cNvSpPr txBox="1"/>
            <p:nvPr/>
          </p:nvSpPr>
          <p:spPr>
            <a:xfrm>
              <a:off x="16591" y="9210"/>
              <a:ext cx="1702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200"/>
                <a:t>Evaluate</a:t>
              </a:r>
              <a:endParaRPr lang="en-US" sz="12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24" name="Straight Arrow Connector 223"/>
          <p:cNvCxnSpPr>
            <a:stCxn id="222" idx="2"/>
            <a:endCxn id="185" idx="0"/>
          </p:cNvCxnSpPr>
          <p:nvPr/>
        </p:nvCxnSpPr>
        <p:spPr>
          <a:xfrm flipH="1">
            <a:off x="4585970" y="3917315"/>
            <a:ext cx="635" cy="555625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en-US"/>
              <a:t>App modules</a:t>
            </a:r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2459990" y="2096135"/>
            <a:ext cx="823595" cy="923290"/>
            <a:chOff x="3442" y="3013"/>
            <a:chExt cx="1297" cy="1454"/>
          </a:xfrm>
        </p:grpSpPr>
        <p:sp>
          <p:nvSpPr>
            <p:cNvPr id="28" name="Text Box 27"/>
            <p:cNvSpPr txBox="1"/>
            <p:nvPr/>
          </p:nvSpPr>
          <p:spPr>
            <a:xfrm>
              <a:off x="3442" y="4033"/>
              <a:ext cx="1297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200"/>
                <a:t>Registers</a:t>
              </a:r>
              <a:endParaRPr lang="en-US" sz="1400"/>
            </a:p>
          </p:txBody>
        </p: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79" y="3013"/>
              <a:ext cx="1020" cy="1020"/>
            </a:xfrm>
            <a:prstGeom prst="rect">
              <a:avLst/>
            </a:prstGeom>
          </p:spPr>
        </p:pic>
      </p:grpSp>
      <p:grpSp>
        <p:nvGrpSpPr>
          <p:cNvPr id="53" name="Group 52"/>
          <p:cNvGrpSpPr/>
          <p:nvPr/>
        </p:nvGrpSpPr>
        <p:grpSpPr>
          <a:xfrm>
            <a:off x="2547620" y="3215640"/>
            <a:ext cx="647700" cy="941070"/>
            <a:chOff x="3585" y="4920"/>
            <a:chExt cx="1020" cy="1482"/>
          </a:xfrm>
        </p:grpSpPr>
        <p:sp>
          <p:nvSpPr>
            <p:cNvPr id="25" name="Text Box 24"/>
            <p:cNvSpPr txBox="1"/>
            <p:nvPr/>
          </p:nvSpPr>
          <p:spPr>
            <a:xfrm>
              <a:off x="3590" y="5968"/>
              <a:ext cx="1012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200"/>
                <a:t>Menus</a:t>
              </a:r>
              <a:endParaRPr lang="en-US" sz="1400"/>
            </a:p>
          </p:txBody>
        </p: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85" y="4920"/>
              <a:ext cx="1020" cy="1020"/>
            </a:xfrm>
            <a:prstGeom prst="rect">
              <a:avLst/>
            </a:prstGeom>
          </p:spPr>
        </p:pic>
      </p:grpSp>
      <p:grpSp>
        <p:nvGrpSpPr>
          <p:cNvPr id="56" name="Group 55"/>
          <p:cNvGrpSpPr/>
          <p:nvPr/>
        </p:nvGrpSpPr>
        <p:grpSpPr>
          <a:xfrm>
            <a:off x="6325870" y="2357120"/>
            <a:ext cx="1555115" cy="1355725"/>
            <a:chOff x="9329" y="3381"/>
            <a:chExt cx="2449" cy="2135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03" y="3381"/>
              <a:ext cx="1701" cy="1701"/>
            </a:xfrm>
            <a:prstGeom prst="rect">
              <a:avLst/>
            </a:prstGeom>
          </p:spPr>
        </p:pic>
        <p:sp>
          <p:nvSpPr>
            <p:cNvPr id="55" name="Text Box 54"/>
            <p:cNvSpPr txBox="1"/>
            <p:nvPr/>
          </p:nvSpPr>
          <p:spPr>
            <a:xfrm>
              <a:off x="9329" y="5082"/>
              <a:ext cx="244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200"/>
                <a:t>Training data</a:t>
              </a:r>
              <a:endParaRPr lang="en-US" sz="1200"/>
            </a:p>
          </p:txBody>
        </p:sp>
      </p:grpSp>
      <p:cxnSp>
        <p:nvCxnSpPr>
          <p:cNvPr id="57" name="Straight Arrow Connector 56"/>
          <p:cNvCxnSpPr>
            <a:stCxn id="162" idx="3"/>
            <a:endCxn id="50" idx="1"/>
          </p:cNvCxnSpPr>
          <p:nvPr/>
        </p:nvCxnSpPr>
        <p:spPr>
          <a:xfrm>
            <a:off x="1322705" y="2419985"/>
            <a:ext cx="122428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52" idx="1"/>
          </p:cNvCxnSpPr>
          <p:nvPr/>
        </p:nvCxnSpPr>
        <p:spPr>
          <a:xfrm>
            <a:off x="1322705" y="3539490"/>
            <a:ext cx="1224915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0" idx="3"/>
            <a:endCxn id="165" idx="1"/>
          </p:cNvCxnSpPr>
          <p:nvPr/>
        </p:nvCxnSpPr>
        <p:spPr>
          <a:xfrm>
            <a:off x="3194685" y="2419985"/>
            <a:ext cx="1070610" cy="127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8430895" y="2357120"/>
            <a:ext cx="1555115" cy="1371600"/>
            <a:chOff x="13068" y="4377"/>
            <a:chExt cx="2449" cy="2160"/>
          </a:xfrm>
        </p:grpSpPr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01" y="4377"/>
              <a:ext cx="1701" cy="1701"/>
            </a:xfrm>
            <a:prstGeom prst="rect">
              <a:avLst/>
            </a:prstGeom>
          </p:spPr>
        </p:pic>
        <p:sp>
          <p:nvSpPr>
            <p:cNvPr id="95" name="Text Box 94"/>
            <p:cNvSpPr txBox="1"/>
            <p:nvPr/>
          </p:nvSpPr>
          <p:spPr>
            <a:xfrm>
              <a:off x="13068" y="6103"/>
              <a:ext cx="244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200"/>
                <a:t>Build model</a:t>
              </a:r>
              <a:endParaRPr lang="en-US" sz="1200"/>
            </a:p>
          </p:txBody>
        </p:sp>
      </p:grpSp>
      <p:cxnSp>
        <p:nvCxnSpPr>
          <p:cNvPr id="142" name="Straight Arrow Connector 141"/>
          <p:cNvCxnSpPr/>
          <p:nvPr/>
        </p:nvCxnSpPr>
        <p:spPr>
          <a:xfrm>
            <a:off x="1281430" y="4832985"/>
            <a:ext cx="2944495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44" name="Group 143"/>
          <p:cNvGrpSpPr/>
          <p:nvPr/>
        </p:nvGrpSpPr>
        <p:grpSpPr>
          <a:xfrm>
            <a:off x="6325870" y="4780280"/>
            <a:ext cx="1555115" cy="1355725"/>
            <a:chOff x="9329" y="3381"/>
            <a:chExt cx="2449" cy="2135"/>
          </a:xfrm>
        </p:grpSpPr>
        <p:pic>
          <p:nvPicPr>
            <p:cNvPr id="145" name="Picture 14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03" y="3381"/>
              <a:ext cx="1701" cy="1701"/>
            </a:xfrm>
            <a:prstGeom prst="rect">
              <a:avLst/>
            </a:prstGeom>
          </p:spPr>
        </p:pic>
        <p:sp>
          <p:nvSpPr>
            <p:cNvPr id="146" name="Text Box 145"/>
            <p:cNvSpPr txBox="1"/>
            <p:nvPr/>
          </p:nvSpPr>
          <p:spPr>
            <a:xfrm>
              <a:off x="9329" y="5082"/>
              <a:ext cx="244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200"/>
                <a:t>Test data</a:t>
              </a:r>
              <a:endParaRPr lang="en-US" sz="1200"/>
            </a:p>
          </p:txBody>
        </p:sp>
      </p:grpSp>
      <p:cxnSp>
        <p:nvCxnSpPr>
          <p:cNvPr id="147" name="Elbow Connector 146"/>
          <p:cNvCxnSpPr>
            <a:stCxn id="215" idx="3"/>
          </p:cNvCxnSpPr>
          <p:nvPr/>
        </p:nvCxnSpPr>
        <p:spPr>
          <a:xfrm flipV="1">
            <a:off x="4935855" y="5320665"/>
            <a:ext cx="1627505" cy="596900"/>
          </a:xfrm>
          <a:prstGeom prst="bentConnector3">
            <a:avLst>
              <a:gd name="adj1" fmla="val 50020"/>
            </a:avLst>
          </a:prstGeom>
          <a:ln w="5715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/>
          <p:nvPr/>
        </p:nvCxnSpPr>
        <p:spPr>
          <a:xfrm>
            <a:off x="4946015" y="4832985"/>
            <a:ext cx="1617345" cy="487680"/>
          </a:xfrm>
          <a:prstGeom prst="bentConnector3">
            <a:avLst>
              <a:gd name="adj1" fmla="val 50020"/>
            </a:avLst>
          </a:prstGeom>
          <a:ln w="5715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Group 149"/>
          <p:cNvGrpSpPr/>
          <p:nvPr/>
        </p:nvGrpSpPr>
        <p:grpSpPr>
          <a:xfrm>
            <a:off x="8474710" y="4786630"/>
            <a:ext cx="1555115" cy="1355725"/>
            <a:chOff x="13096" y="4377"/>
            <a:chExt cx="2449" cy="2135"/>
          </a:xfrm>
        </p:grpSpPr>
        <p:pic>
          <p:nvPicPr>
            <p:cNvPr id="151" name="Picture 15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01" y="4377"/>
              <a:ext cx="1701" cy="1701"/>
            </a:xfrm>
            <a:prstGeom prst="rect">
              <a:avLst/>
            </a:prstGeom>
          </p:spPr>
        </p:pic>
        <p:sp>
          <p:nvSpPr>
            <p:cNvPr id="152" name="Text Box 151"/>
            <p:cNvSpPr txBox="1"/>
            <p:nvPr/>
          </p:nvSpPr>
          <p:spPr>
            <a:xfrm>
              <a:off x="13096" y="6078"/>
              <a:ext cx="244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200"/>
                <a:t>Use model</a:t>
              </a:r>
              <a:endParaRPr lang="en-US" sz="1200"/>
            </a:p>
          </p:txBody>
        </p:sp>
      </p:grpSp>
      <p:cxnSp>
        <p:nvCxnSpPr>
          <p:cNvPr id="153" name="Straight Arrow Connector 152"/>
          <p:cNvCxnSpPr/>
          <p:nvPr/>
        </p:nvCxnSpPr>
        <p:spPr>
          <a:xfrm>
            <a:off x="7643495" y="5320665"/>
            <a:ext cx="1024890" cy="635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54" idx="3"/>
            <a:endCxn id="94" idx="1"/>
          </p:cNvCxnSpPr>
          <p:nvPr/>
        </p:nvCxnSpPr>
        <p:spPr>
          <a:xfrm>
            <a:off x="7643495" y="2897505"/>
            <a:ext cx="998855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5" name="Elbow Connector 154"/>
          <p:cNvCxnSpPr>
            <a:stCxn id="219" idx="3"/>
            <a:endCxn id="54" idx="1"/>
          </p:cNvCxnSpPr>
          <p:nvPr/>
        </p:nvCxnSpPr>
        <p:spPr>
          <a:xfrm>
            <a:off x="4955540" y="2456180"/>
            <a:ext cx="1607820" cy="441325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/>
          <p:cNvCxnSpPr>
            <a:stCxn id="222" idx="3"/>
            <a:endCxn id="54" idx="1"/>
          </p:cNvCxnSpPr>
          <p:nvPr/>
        </p:nvCxnSpPr>
        <p:spPr>
          <a:xfrm flipV="1">
            <a:off x="4946650" y="2897505"/>
            <a:ext cx="1616710" cy="659765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/>
          <p:cNvGrpSpPr/>
          <p:nvPr/>
        </p:nvGrpSpPr>
        <p:grpSpPr>
          <a:xfrm>
            <a:off x="599440" y="2096135"/>
            <a:ext cx="770255" cy="1108075"/>
            <a:chOff x="944" y="3301"/>
            <a:chExt cx="1213" cy="1745"/>
          </a:xfrm>
        </p:grpSpPr>
        <p:sp>
          <p:nvSpPr>
            <p:cNvPr id="15" name="Text Box 14"/>
            <p:cNvSpPr txBox="1"/>
            <p:nvPr/>
          </p:nvSpPr>
          <p:spPr>
            <a:xfrm>
              <a:off x="944" y="4321"/>
              <a:ext cx="1213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200"/>
                <a:t>Raw</a:t>
              </a:r>
              <a:endParaRPr lang="en-US" sz="1200"/>
            </a:p>
            <a:p>
              <a:pPr algn="ctr"/>
              <a:r>
                <a:rPr lang="en-US" sz="1200"/>
                <a:t>registers</a:t>
              </a:r>
              <a:endParaRPr lang="en-US" sz="1400"/>
            </a:p>
          </p:txBody>
        </p:sp>
        <p:pic>
          <p:nvPicPr>
            <p:cNvPr id="162" name="Picture 16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3" y="3301"/>
              <a:ext cx="1020" cy="1020"/>
            </a:xfrm>
            <a:prstGeom prst="rect">
              <a:avLst/>
            </a:prstGeom>
          </p:spPr>
        </p:pic>
      </p:grpSp>
      <p:grpSp>
        <p:nvGrpSpPr>
          <p:cNvPr id="166" name="Group 165"/>
          <p:cNvGrpSpPr/>
          <p:nvPr/>
        </p:nvGrpSpPr>
        <p:grpSpPr>
          <a:xfrm>
            <a:off x="664845" y="3235960"/>
            <a:ext cx="658160" cy="1125855"/>
            <a:chOff x="1047" y="4824"/>
            <a:chExt cx="1036" cy="1773"/>
          </a:xfrm>
        </p:grpSpPr>
        <p:sp>
          <p:nvSpPr>
            <p:cNvPr id="32" name="Text Box 31"/>
            <p:cNvSpPr txBox="1"/>
            <p:nvPr/>
          </p:nvSpPr>
          <p:spPr>
            <a:xfrm>
              <a:off x="1047" y="5872"/>
              <a:ext cx="100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200"/>
                <a:t>Raw</a:t>
              </a:r>
              <a:endParaRPr lang="en-US" sz="1200"/>
            </a:p>
            <a:p>
              <a:pPr algn="ctr"/>
              <a:r>
                <a:rPr lang="en-US" sz="1200"/>
                <a:t>menus</a:t>
              </a:r>
              <a:endParaRPr lang="en-US" sz="1400"/>
            </a:p>
          </p:txBody>
        </p:sp>
        <p:pic>
          <p:nvPicPr>
            <p:cNvPr id="163" name="Picture 16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3" y="4824"/>
              <a:ext cx="1020" cy="1020"/>
            </a:xfrm>
            <a:prstGeom prst="rect">
              <a:avLst/>
            </a:prstGeom>
          </p:spPr>
        </p:pic>
      </p:grpSp>
      <p:grpSp>
        <p:nvGrpSpPr>
          <p:cNvPr id="174" name="Group 173"/>
          <p:cNvGrpSpPr/>
          <p:nvPr/>
        </p:nvGrpSpPr>
        <p:grpSpPr>
          <a:xfrm>
            <a:off x="621030" y="4509135"/>
            <a:ext cx="660400" cy="1108075"/>
            <a:chOff x="1043" y="3301"/>
            <a:chExt cx="1040" cy="1745"/>
          </a:xfrm>
        </p:grpSpPr>
        <p:sp>
          <p:nvSpPr>
            <p:cNvPr id="175" name="Text Box 174"/>
            <p:cNvSpPr txBox="1"/>
            <p:nvPr/>
          </p:nvSpPr>
          <p:spPr>
            <a:xfrm>
              <a:off x="1043" y="4321"/>
              <a:ext cx="1012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200"/>
                <a:t>Raw</a:t>
              </a:r>
              <a:endParaRPr lang="en-US" sz="1200"/>
            </a:p>
            <a:p>
              <a:pPr algn="ctr"/>
              <a:r>
                <a:rPr lang="en-US" sz="1200"/>
                <a:t>Menus</a:t>
              </a:r>
              <a:endParaRPr lang="en-US" sz="1200"/>
            </a:p>
          </p:txBody>
        </p:sp>
        <p:pic>
          <p:nvPicPr>
            <p:cNvPr id="176" name="Picture 17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3" y="3301"/>
              <a:ext cx="1020" cy="1020"/>
            </a:xfrm>
            <a:prstGeom prst="rect">
              <a:avLst/>
            </a:prstGeom>
          </p:spPr>
        </p:pic>
      </p:grpSp>
      <p:grpSp>
        <p:nvGrpSpPr>
          <p:cNvPr id="177" name="Group 176"/>
          <p:cNvGrpSpPr/>
          <p:nvPr/>
        </p:nvGrpSpPr>
        <p:grpSpPr>
          <a:xfrm>
            <a:off x="556895" y="5588000"/>
            <a:ext cx="770255" cy="1125855"/>
            <a:chOff x="942" y="4824"/>
            <a:chExt cx="1213" cy="1773"/>
          </a:xfrm>
        </p:grpSpPr>
        <p:sp>
          <p:nvSpPr>
            <p:cNvPr id="178" name="Text Box 177"/>
            <p:cNvSpPr txBox="1"/>
            <p:nvPr/>
          </p:nvSpPr>
          <p:spPr>
            <a:xfrm>
              <a:off x="942" y="5872"/>
              <a:ext cx="1213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200"/>
                <a:t>Raw</a:t>
              </a:r>
              <a:endParaRPr lang="en-US" sz="1200"/>
            </a:p>
            <a:p>
              <a:pPr algn="ctr"/>
              <a:r>
                <a:rPr lang="en-US" sz="1200"/>
                <a:t>registers</a:t>
              </a:r>
              <a:endParaRPr lang="en-US" sz="1200"/>
            </a:p>
          </p:txBody>
        </p:sp>
        <p:pic>
          <p:nvPicPr>
            <p:cNvPr id="179" name="Picture 17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3" y="4824"/>
              <a:ext cx="1020" cy="1020"/>
            </a:xfrm>
            <a:prstGeom prst="rect">
              <a:avLst/>
            </a:prstGeom>
          </p:spPr>
        </p:pic>
      </p:grpSp>
      <p:grpSp>
        <p:nvGrpSpPr>
          <p:cNvPr id="183" name="Group 182"/>
          <p:cNvGrpSpPr/>
          <p:nvPr/>
        </p:nvGrpSpPr>
        <p:grpSpPr>
          <a:xfrm>
            <a:off x="3956685" y="4472940"/>
            <a:ext cx="1259205" cy="1083945"/>
            <a:chOff x="6293" y="3053"/>
            <a:chExt cx="1983" cy="1707"/>
          </a:xfrm>
        </p:grpSpPr>
        <p:sp>
          <p:nvSpPr>
            <p:cNvPr id="184" name="Text Box 183"/>
            <p:cNvSpPr txBox="1"/>
            <p:nvPr/>
          </p:nvSpPr>
          <p:spPr>
            <a:xfrm>
              <a:off x="6293" y="4035"/>
              <a:ext cx="1983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200"/>
                <a:t>Extract features</a:t>
              </a:r>
              <a:endParaRPr lang="en-US" sz="1200"/>
            </a:p>
            <a:p>
              <a:pPr algn="ctr"/>
              <a:r>
                <a:rPr lang="en-US" sz="1200"/>
                <a:t>(BoW)</a:t>
              </a:r>
              <a:endParaRPr lang="en-US" sz="1200"/>
            </a:p>
          </p:txBody>
        </p:sp>
        <p:pic>
          <p:nvPicPr>
            <p:cNvPr id="185" name="Picture 18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17" y="3053"/>
              <a:ext cx="1134" cy="1134"/>
            </a:xfrm>
            <a:prstGeom prst="rect">
              <a:avLst/>
            </a:prstGeom>
          </p:spPr>
        </p:pic>
      </p:grpSp>
      <p:cxnSp>
        <p:nvCxnSpPr>
          <p:cNvPr id="187" name="Straight Arrow Connector 186"/>
          <p:cNvCxnSpPr>
            <a:stCxn id="151" idx="3"/>
            <a:endCxn id="158" idx="1"/>
          </p:cNvCxnSpPr>
          <p:nvPr/>
        </p:nvCxnSpPr>
        <p:spPr>
          <a:xfrm flipV="1">
            <a:off x="9748520" y="5320665"/>
            <a:ext cx="787400" cy="635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95" idx="2"/>
            <a:endCxn id="151" idx="0"/>
          </p:cNvCxnSpPr>
          <p:nvPr/>
        </p:nvCxnSpPr>
        <p:spPr>
          <a:xfrm>
            <a:off x="9208770" y="3728720"/>
            <a:ext cx="0" cy="105791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26" name="Group 225"/>
          <p:cNvGrpSpPr/>
          <p:nvPr/>
        </p:nvGrpSpPr>
        <p:grpSpPr>
          <a:xfrm>
            <a:off x="10535285" y="4780280"/>
            <a:ext cx="1080770" cy="1406525"/>
            <a:chOff x="16591" y="7528"/>
            <a:chExt cx="1702" cy="2215"/>
          </a:xfrm>
        </p:grpSpPr>
        <p:pic>
          <p:nvPicPr>
            <p:cNvPr id="158" name="Picture 15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592" y="7528"/>
              <a:ext cx="1701" cy="1701"/>
            </a:xfrm>
            <a:prstGeom prst="rect">
              <a:avLst/>
            </a:prstGeom>
          </p:spPr>
        </p:pic>
        <p:sp>
          <p:nvSpPr>
            <p:cNvPr id="192" name="Text Box 191"/>
            <p:cNvSpPr txBox="1"/>
            <p:nvPr/>
          </p:nvSpPr>
          <p:spPr>
            <a:xfrm>
              <a:off x="16591" y="9018"/>
              <a:ext cx="1702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200" b="1">
                  <a:solidFill>
                    <a:srgbClr val="FF0000"/>
                  </a:solidFill>
                </a:rPr>
                <a:t>Use prediction</a:t>
              </a:r>
              <a:endParaRPr lang="en-US" sz="1200" b="1">
                <a:solidFill>
                  <a:srgbClr val="FF0000"/>
                </a:solidFill>
              </a:endParaRPr>
            </a:p>
          </p:txBody>
        </p:sp>
      </p:grpSp>
      <p:sp>
        <p:nvSpPr>
          <p:cNvPr id="211" name="Text Box 210"/>
          <p:cNvSpPr txBox="1"/>
          <p:nvPr/>
        </p:nvSpPr>
        <p:spPr>
          <a:xfrm rot="10800000">
            <a:off x="139700" y="2284095"/>
            <a:ext cx="459740" cy="188658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b="1"/>
              <a:t>TRAINING DATA</a:t>
            </a:r>
            <a:endParaRPr lang="en-US" b="1"/>
          </a:p>
        </p:txBody>
      </p:sp>
      <p:sp>
        <p:nvSpPr>
          <p:cNvPr id="212" name="Text Box 211"/>
          <p:cNvSpPr txBox="1"/>
          <p:nvPr/>
        </p:nvSpPr>
        <p:spPr>
          <a:xfrm rot="10800000">
            <a:off x="161290" y="4942205"/>
            <a:ext cx="459740" cy="135382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b="1"/>
              <a:t>TEST DATA</a:t>
            </a:r>
            <a:endParaRPr lang="en-US" b="1"/>
          </a:p>
        </p:txBody>
      </p:sp>
      <p:grpSp>
        <p:nvGrpSpPr>
          <p:cNvPr id="213" name="Group 212"/>
          <p:cNvGrpSpPr/>
          <p:nvPr/>
        </p:nvGrpSpPr>
        <p:grpSpPr>
          <a:xfrm>
            <a:off x="3907790" y="5557520"/>
            <a:ext cx="1382395" cy="1089660"/>
            <a:chOff x="6232" y="3085"/>
            <a:chExt cx="2177" cy="1716"/>
          </a:xfrm>
        </p:grpSpPr>
        <p:sp>
          <p:nvSpPr>
            <p:cNvPr id="214" name="Text Box 213"/>
            <p:cNvSpPr txBox="1"/>
            <p:nvPr/>
          </p:nvSpPr>
          <p:spPr>
            <a:xfrm>
              <a:off x="6232" y="4076"/>
              <a:ext cx="2177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200"/>
                <a:t>Group and count </a:t>
              </a:r>
              <a:endParaRPr lang="en-US" sz="1200"/>
            </a:p>
            <a:p>
              <a:pPr algn="ctr"/>
              <a:r>
                <a:rPr lang="en-US" sz="1200"/>
                <a:t>registers by diet</a:t>
              </a:r>
              <a:endParaRPr lang="en-US" sz="1200"/>
            </a:p>
          </p:txBody>
        </p:sp>
        <p:pic>
          <p:nvPicPr>
            <p:cNvPr id="215" name="Picture 2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17" y="3085"/>
              <a:ext cx="1134" cy="1134"/>
            </a:xfrm>
            <a:prstGeom prst="rect">
              <a:avLst/>
            </a:prstGeom>
          </p:spPr>
        </p:pic>
      </p:grpSp>
      <p:cxnSp>
        <p:nvCxnSpPr>
          <p:cNvPr id="216" name="Straight Arrow Connector 215"/>
          <p:cNvCxnSpPr>
            <a:stCxn id="179" idx="3"/>
            <a:endCxn id="215" idx="1"/>
          </p:cNvCxnSpPr>
          <p:nvPr/>
        </p:nvCxnSpPr>
        <p:spPr>
          <a:xfrm>
            <a:off x="1281430" y="5911850"/>
            <a:ext cx="2934335" cy="571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17" name="Group 216"/>
          <p:cNvGrpSpPr/>
          <p:nvPr/>
        </p:nvGrpSpPr>
        <p:grpSpPr>
          <a:xfrm>
            <a:off x="3914140" y="2096135"/>
            <a:ext cx="1382395" cy="1083945"/>
            <a:chOff x="6211" y="3053"/>
            <a:chExt cx="2177" cy="1707"/>
          </a:xfrm>
        </p:grpSpPr>
        <p:sp>
          <p:nvSpPr>
            <p:cNvPr id="218" name="Text Box 217"/>
            <p:cNvSpPr txBox="1"/>
            <p:nvPr/>
          </p:nvSpPr>
          <p:spPr>
            <a:xfrm>
              <a:off x="6211" y="4035"/>
              <a:ext cx="2177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200">
                  <a:sym typeface="+mn-ea"/>
                </a:rPr>
                <a:t>Group and count </a:t>
              </a:r>
              <a:endParaRPr lang="en-US" sz="1200"/>
            </a:p>
            <a:p>
              <a:pPr algn="ctr"/>
              <a:r>
                <a:rPr lang="en-US" sz="1200">
                  <a:sym typeface="+mn-ea"/>
                </a:rPr>
                <a:t>registers by diet</a:t>
              </a:r>
              <a:endParaRPr lang="en-US" sz="1200"/>
            </a:p>
          </p:txBody>
        </p:sp>
        <p:pic>
          <p:nvPicPr>
            <p:cNvPr id="219" name="Picture 2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17" y="3053"/>
              <a:ext cx="1134" cy="1134"/>
            </a:xfrm>
            <a:prstGeom prst="rect">
              <a:avLst/>
            </a:prstGeom>
          </p:spPr>
        </p:pic>
      </p:grpSp>
      <p:grpSp>
        <p:nvGrpSpPr>
          <p:cNvPr id="220" name="Group 219"/>
          <p:cNvGrpSpPr/>
          <p:nvPr/>
        </p:nvGrpSpPr>
        <p:grpSpPr>
          <a:xfrm>
            <a:off x="3996690" y="3197225"/>
            <a:ext cx="1247775" cy="1126490"/>
            <a:chOff x="6355" y="3085"/>
            <a:chExt cx="1965" cy="1774"/>
          </a:xfrm>
        </p:grpSpPr>
        <p:sp>
          <p:nvSpPr>
            <p:cNvPr id="221" name="Text Box 220"/>
            <p:cNvSpPr txBox="1"/>
            <p:nvPr/>
          </p:nvSpPr>
          <p:spPr>
            <a:xfrm>
              <a:off x="6355" y="4134"/>
              <a:ext cx="1965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200">
                  <a:sym typeface="+mn-ea"/>
                </a:rPr>
                <a:t>Build BoW and </a:t>
              </a:r>
              <a:endParaRPr lang="en-US" sz="1200"/>
            </a:p>
            <a:p>
              <a:pPr algn="ctr"/>
              <a:r>
                <a:rPr lang="en-US" sz="1200">
                  <a:sym typeface="+mn-ea"/>
                </a:rPr>
                <a:t>extract features</a:t>
              </a:r>
              <a:endParaRPr lang="en-US" sz="1200"/>
            </a:p>
          </p:txBody>
        </p:sp>
        <p:pic>
          <p:nvPicPr>
            <p:cNvPr id="222" name="Picture 2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17" y="3085"/>
              <a:ext cx="1134" cy="1134"/>
            </a:xfrm>
            <a:prstGeom prst="rect">
              <a:avLst/>
            </a:prstGeom>
          </p:spPr>
        </p:pic>
      </p:grpSp>
      <p:cxnSp>
        <p:nvCxnSpPr>
          <p:cNvPr id="223" name="Straight Arrow Connector 222"/>
          <p:cNvCxnSpPr>
            <a:stCxn id="52" idx="3"/>
            <a:endCxn id="222" idx="1"/>
          </p:cNvCxnSpPr>
          <p:nvPr/>
        </p:nvCxnSpPr>
        <p:spPr>
          <a:xfrm>
            <a:off x="3195320" y="3539490"/>
            <a:ext cx="1031240" cy="1778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>
            <a:stCxn id="94" idx="3"/>
            <a:endCxn id="228" idx="1"/>
          </p:cNvCxnSpPr>
          <p:nvPr/>
        </p:nvCxnSpPr>
        <p:spPr>
          <a:xfrm>
            <a:off x="9722485" y="2897505"/>
            <a:ext cx="812800" cy="444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27" name="Group 226"/>
          <p:cNvGrpSpPr/>
          <p:nvPr/>
        </p:nvGrpSpPr>
        <p:grpSpPr>
          <a:xfrm>
            <a:off x="10534650" y="2361565"/>
            <a:ext cx="1080770" cy="1343660"/>
            <a:chOff x="16591" y="7528"/>
            <a:chExt cx="1702" cy="2116"/>
          </a:xfrm>
        </p:grpSpPr>
        <p:pic>
          <p:nvPicPr>
            <p:cNvPr id="228" name="Picture 22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592" y="7528"/>
              <a:ext cx="1701" cy="1701"/>
            </a:xfrm>
            <a:prstGeom prst="rect">
              <a:avLst/>
            </a:prstGeom>
          </p:spPr>
        </p:pic>
        <p:sp>
          <p:nvSpPr>
            <p:cNvPr id="229" name="Text Box 228"/>
            <p:cNvSpPr txBox="1"/>
            <p:nvPr/>
          </p:nvSpPr>
          <p:spPr>
            <a:xfrm>
              <a:off x="16591" y="9210"/>
              <a:ext cx="1702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200"/>
                <a:t>Evaluate</a:t>
              </a:r>
              <a:endParaRPr lang="en-US" sz="120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94995" y="1456690"/>
            <a:ext cx="3001645" cy="5288280"/>
            <a:chOff x="937" y="2294"/>
            <a:chExt cx="4727" cy="8328"/>
          </a:xfrm>
        </p:grpSpPr>
        <p:sp>
          <p:nvSpPr>
            <p:cNvPr id="200" name="Text Box 199"/>
            <p:cNvSpPr txBox="1"/>
            <p:nvPr/>
          </p:nvSpPr>
          <p:spPr>
            <a:xfrm>
              <a:off x="944" y="2503"/>
              <a:ext cx="472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b="1">
                  <a:solidFill>
                    <a:srgbClr val="C00000"/>
                  </a:solidFill>
                  <a:sym typeface="+mn-ea"/>
                </a:rPr>
                <a:t>Data collection module</a:t>
              </a:r>
              <a:endParaRPr lang="en-US" b="1">
                <a:solidFill>
                  <a:srgbClr val="C00000"/>
                </a:solidFill>
                <a:sym typeface="+mn-ea"/>
              </a:endParaRPr>
            </a:p>
          </p:txBody>
        </p:sp>
        <p:sp>
          <p:nvSpPr>
            <p:cNvPr id="3" name="Rectangles 2"/>
            <p:cNvSpPr/>
            <p:nvPr/>
          </p:nvSpPr>
          <p:spPr>
            <a:xfrm>
              <a:off x="937" y="2294"/>
              <a:ext cx="4721" cy="8329"/>
            </a:xfrm>
            <a:prstGeom prst="rect">
              <a:avLst/>
            </a:prstGeom>
            <a:solidFill>
              <a:srgbClr val="C00000">
                <a:alpha val="25000"/>
              </a:srgbClr>
            </a:solidFill>
            <a:ln w="5715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881755" y="1456690"/>
            <a:ext cx="4075430" cy="5289550"/>
            <a:chOff x="6113" y="2294"/>
            <a:chExt cx="6418" cy="8330"/>
          </a:xfrm>
        </p:grpSpPr>
        <p:sp>
          <p:nvSpPr>
            <p:cNvPr id="199" name="Text Box 198"/>
            <p:cNvSpPr txBox="1"/>
            <p:nvPr/>
          </p:nvSpPr>
          <p:spPr>
            <a:xfrm>
              <a:off x="6154" y="2503"/>
              <a:ext cx="637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b="1">
                  <a:solidFill>
                    <a:schemeClr val="accent6">
                      <a:lumMod val="75000"/>
                    </a:schemeClr>
                  </a:solidFill>
                </a:rPr>
                <a:t>Preprocessing module</a:t>
              </a:r>
              <a:endParaRPr lang="en-US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" name="Rectangles 3"/>
            <p:cNvSpPr/>
            <p:nvPr/>
          </p:nvSpPr>
          <p:spPr>
            <a:xfrm>
              <a:off x="6113" y="2294"/>
              <a:ext cx="6418" cy="8331"/>
            </a:xfrm>
            <a:prstGeom prst="rect">
              <a:avLst/>
            </a:prstGeom>
            <a:solidFill>
              <a:schemeClr val="accent6">
                <a:lumMod val="75000"/>
                <a:alpha val="25000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206105" y="1456690"/>
            <a:ext cx="3569970" cy="5288915"/>
            <a:chOff x="12923" y="2294"/>
            <a:chExt cx="5622" cy="8329"/>
          </a:xfrm>
        </p:grpSpPr>
        <p:sp>
          <p:nvSpPr>
            <p:cNvPr id="197" name="Text Box 196"/>
            <p:cNvSpPr txBox="1"/>
            <p:nvPr/>
          </p:nvSpPr>
          <p:spPr>
            <a:xfrm>
              <a:off x="12923" y="2503"/>
              <a:ext cx="56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b="1">
                  <a:solidFill>
                    <a:schemeClr val="accent5"/>
                  </a:solidFill>
                </a:rPr>
                <a:t>Prediction module</a:t>
              </a:r>
              <a:endParaRPr lang="en-US" b="1">
                <a:solidFill>
                  <a:schemeClr val="accent5"/>
                </a:solidFill>
              </a:endParaRPr>
            </a:p>
          </p:txBody>
        </p:sp>
        <p:sp>
          <p:nvSpPr>
            <p:cNvPr id="5" name="Rectangles 4"/>
            <p:cNvSpPr/>
            <p:nvPr/>
          </p:nvSpPr>
          <p:spPr>
            <a:xfrm>
              <a:off x="12923" y="2294"/>
              <a:ext cx="5622" cy="8329"/>
            </a:xfrm>
            <a:prstGeom prst="rect">
              <a:avLst/>
            </a:prstGeom>
            <a:solidFill>
              <a:schemeClr val="accent5">
                <a:alpha val="25000"/>
              </a:schemeClr>
            </a:solidFill>
            <a:ln w="57150">
              <a:solidFill>
                <a:schemeClr val="accent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Training data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473710" y="3695700"/>
            <a:ext cx="2273935" cy="62484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985135" y="2056765"/>
            <a:ext cx="720000" cy="1243965"/>
            <a:chOff x="4697" y="4172"/>
            <a:chExt cx="1134" cy="1959"/>
          </a:xfrm>
        </p:grpSpPr>
        <p:pic>
          <p:nvPicPr>
            <p:cNvPr id="162" name="Picture 16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97" y="4172"/>
              <a:ext cx="1134" cy="1134"/>
            </a:xfrm>
            <a:prstGeom prst="rect">
              <a:avLst/>
            </a:prstGeom>
          </p:spPr>
        </p:pic>
        <p:sp>
          <p:nvSpPr>
            <p:cNvPr id="15" name="Text Box 14"/>
            <p:cNvSpPr txBox="1"/>
            <p:nvPr/>
          </p:nvSpPr>
          <p:spPr>
            <a:xfrm>
              <a:off x="4762" y="5406"/>
              <a:ext cx="100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200">
                  <a:sym typeface="+mn-ea"/>
                </a:rPr>
                <a:t>Raw</a:t>
              </a:r>
              <a:endParaRPr lang="en-US" sz="1200">
                <a:sym typeface="+mn-ea"/>
              </a:endParaRPr>
            </a:p>
            <a:p>
              <a:pPr algn="ctr"/>
              <a:r>
                <a:rPr lang="en-US" sz="1200">
                  <a:sym typeface="+mn-ea"/>
                </a:rPr>
                <a:t>menus</a:t>
              </a:r>
              <a:endParaRPr lang="en-US" sz="140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960370" y="4846955"/>
            <a:ext cx="770255" cy="1243965"/>
            <a:chOff x="13733" y="4172"/>
            <a:chExt cx="1213" cy="195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72" y="4172"/>
              <a:ext cx="1134" cy="1134"/>
            </a:xfrm>
            <a:prstGeom prst="rect">
              <a:avLst/>
            </a:prstGeom>
          </p:spPr>
        </p:pic>
        <p:sp>
          <p:nvSpPr>
            <p:cNvPr id="6" name="Text Box 5"/>
            <p:cNvSpPr txBox="1"/>
            <p:nvPr/>
          </p:nvSpPr>
          <p:spPr>
            <a:xfrm>
              <a:off x="13733" y="5406"/>
              <a:ext cx="1213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200">
                  <a:sym typeface="+mn-ea"/>
                </a:rPr>
                <a:t>Raw</a:t>
              </a:r>
              <a:endParaRPr lang="en-US" sz="1200">
                <a:sym typeface="+mn-ea"/>
              </a:endParaRPr>
            </a:p>
            <a:p>
              <a:pPr algn="ctr"/>
              <a:r>
                <a:rPr lang="en-US" sz="1200">
                  <a:sym typeface="+mn-ea"/>
                </a:rPr>
                <a:t>registers</a:t>
              </a:r>
              <a:endParaRPr lang="en-US" sz="1400"/>
            </a:p>
          </p:txBody>
        </p:sp>
      </p:grpSp>
      <p:graphicFrame>
        <p:nvGraphicFramePr>
          <p:cNvPr id="11" name="Table 10"/>
          <p:cNvGraphicFramePr/>
          <p:nvPr>
            <p:custDataLst>
              <p:tags r:id="rId3"/>
            </p:custDataLst>
          </p:nvPr>
        </p:nvGraphicFramePr>
        <p:xfrm>
          <a:off x="7218045" y="1781175"/>
          <a:ext cx="3902075" cy="2155825"/>
        </p:xfrm>
        <a:graphic>
          <a:graphicData uri="http://schemas.openxmlformats.org/drawingml/2006/table">
            <a:tbl>
              <a:tblPr firstCol="1">
                <a:tableStyleId>{21E4AEA4-8DFA-4A89-87EB-49C32662AFE0}</a:tableStyleId>
              </a:tblPr>
              <a:tblGrid>
                <a:gridCol w="1976120"/>
                <a:gridCol w="1925955"/>
              </a:tblGrid>
              <a:tr h="307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/>
                        <a:t>Date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2020-02-10</a:t>
                      </a:r>
                      <a:endParaRPr lang="en-US" sz="1400"/>
                    </a:p>
                  </a:txBody>
                  <a:tcPr/>
                </a:tc>
              </a:tr>
              <a:tr h="307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/>
                        <a:t>Day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monday</a:t>
                      </a:r>
                      <a:endParaRPr lang="en-US" sz="1400"/>
                    </a:p>
                  </a:txBody>
                  <a:tcPr/>
                </a:tc>
              </a:tr>
              <a:tr h="307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/>
                        <a:t>Service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true</a:t>
                      </a:r>
                      <a:endParaRPr lang="en-US" sz="1400"/>
                    </a:p>
                  </a:txBody>
                  <a:tcPr/>
                </a:tc>
              </a:tr>
              <a:tr h="307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/>
                        <a:t>Regular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Ham and cheese ....</a:t>
                      </a:r>
                      <a:endParaRPr lang="en-US" sz="1400"/>
                    </a:p>
                  </a:txBody>
                  <a:tcPr/>
                </a:tc>
              </a:tr>
              <a:tr h="307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/>
                        <a:t>Light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Scrabled egg ...</a:t>
                      </a:r>
                      <a:endParaRPr lang="en-US" sz="1400"/>
                    </a:p>
                  </a:txBody>
                  <a:tcPr/>
                </a:tc>
              </a:tr>
              <a:tr h="307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/>
                        <a:t>Vegan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Vegan bagel ...</a:t>
                      </a:r>
                      <a:endParaRPr lang="en-US" sz="1400"/>
                    </a:p>
                  </a:txBody>
                  <a:tcPr/>
                </a:tc>
              </a:tr>
              <a:tr h="307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/>
                        <a:t>Vegetarian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3 cheese bagel ...</a:t>
                      </a:r>
                      <a:endParaRPr lang="en-US" sz="14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/>
          <p:nvPr>
            <p:custDataLst>
              <p:tags r:id="rId4"/>
            </p:custDataLst>
          </p:nvPr>
        </p:nvGraphicFramePr>
        <p:xfrm>
          <a:off x="7218045" y="4449445"/>
          <a:ext cx="4947285" cy="1767840"/>
        </p:xfrm>
        <a:graphic>
          <a:graphicData uri="http://schemas.openxmlformats.org/drawingml/2006/table">
            <a:tbl>
              <a:tblPr firstCol="1">
                <a:tableStyleId>{7DF18680-E054-41AD-8BC1-D1AEF772440D}</a:tableStyleId>
              </a:tblPr>
              <a:tblGrid>
                <a:gridCol w="1021080"/>
                <a:gridCol w="2193290"/>
              </a:tblGrid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Date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0">
                          <a:sym typeface="+mn-ea"/>
                        </a:rPr>
                        <a:t>2020-02-10</a:t>
                      </a:r>
                      <a:endParaRPr lang="en-US" sz="1400" b="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Person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0"/>
                        <a:t>Luis Gonzalez Guzman</a:t>
                      </a:r>
                      <a:endParaRPr lang="en-US" sz="1400" b="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/>
                        <a:t>Diet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0"/>
                        <a:t>Regular</a:t>
                      </a:r>
                      <a:endParaRPr lang="en-US" sz="1400" b="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Request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0"/>
                        <a:t>true</a:t>
                      </a:r>
                      <a:endParaRPr lang="en-US" sz="1400" b="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Attend</a:t>
                      </a:r>
                      <a:endParaRPr lang="en-US" sz="14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en-US" sz="14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3872865" y="1781175"/>
            <a:ext cx="1598613" cy="1488440"/>
            <a:chOff x="5059" y="2805"/>
            <a:chExt cx="2518" cy="2344"/>
          </a:xfrm>
        </p:grpSpPr>
        <p:sp>
          <p:nvSpPr>
            <p:cNvPr id="16" name="Text Box 15"/>
            <p:cNvSpPr txBox="1"/>
            <p:nvPr/>
          </p:nvSpPr>
          <p:spPr>
            <a:xfrm>
              <a:off x="5812" y="2805"/>
              <a:ext cx="1765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600" b="1">
                  <a:sym typeface="+mn-ea"/>
                </a:rPr>
                <a:t>Breakfast</a:t>
              </a:r>
              <a:endParaRPr lang="en-US" sz="1200" b="1">
                <a:sym typeface="+mn-ea"/>
              </a:endParaRPr>
            </a:p>
          </p:txBody>
        </p:sp>
        <p:sp>
          <p:nvSpPr>
            <p:cNvPr id="17" name="Text Box 16"/>
            <p:cNvSpPr txBox="1"/>
            <p:nvPr/>
          </p:nvSpPr>
          <p:spPr>
            <a:xfrm>
              <a:off x="5850" y="4618"/>
              <a:ext cx="1232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600" b="1">
                  <a:sym typeface="+mn-ea"/>
                </a:rPr>
                <a:t>Lunch</a:t>
              </a:r>
              <a:endParaRPr lang="en-US" sz="1600" b="1">
                <a:sym typeface="+mn-ea"/>
              </a:endParaRPr>
            </a:p>
          </p:txBody>
        </p:sp>
        <p:sp>
          <p:nvSpPr>
            <p:cNvPr id="18" name="Left Brace 17"/>
            <p:cNvSpPr/>
            <p:nvPr/>
          </p:nvSpPr>
          <p:spPr>
            <a:xfrm>
              <a:off x="5059" y="3099"/>
              <a:ext cx="887" cy="1808"/>
            </a:xfrm>
            <a:prstGeom prst="leftBrac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9" name="Left Brace 18"/>
          <p:cNvSpPr/>
          <p:nvPr/>
        </p:nvSpPr>
        <p:spPr>
          <a:xfrm>
            <a:off x="2201545" y="2421890"/>
            <a:ext cx="822325" cy="2723515"/>
          </a:xfrm>
          <a:prstGeom prst="leftBrace">
            <a:avLst>
              <a:gd name="adj1" fmla="val 8333"/>
              <a:gd name="adj2" fmla="val 49638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3872865" y="4571365"/>
            <a:ext cx="1598613" cy="1488440"/>
            <a:chOff x="5059" y="2805"/>
            <a:chExt cx="2518" cy="2344"/>
          </a:xfrm>
        </p:grpSpPr>
        <p:sp>
          <p:nvSpPr>
            <p:cNvPr id="26" name="Text Box 25"/>
            <p:cNvSpPr txBox="1"/>
            <p:nvPr/>
          </p:nvSpPr>
          <p:spPr>
            <a:xfrm>
              <a:off x="5812" y="2805"/>
              <a:ext cx="1765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600" b="1">
                  <a:sym typeface="+mn-ea"/>
                </a:rPr>
                <a:t>Breakfast</a:t>
              </a:r>
              <a:endParaRPr lang="en-US" sz="1200" b="1">
                <a:sym typeface="+mn-ea"/>
              </a:endParaRPr>
            </a:p>
          </p:txBody>
        </p:sp>
        <p:sp>
          <p:nvSpPr>
            <p:cNvPr id="27" name="Text Box 26"/>
            <p:cNvSpPr txBox="1"/>
            <p:nvPr/>
          </p:nvSpPr>
          <p:spPr>
            <a:xfrm>
              <a:off x="5850" y="4618"/>
              <a:ext cx="1232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600" b="1">
                  <a:sym typeface="+mn-ea"/>
                </a:rPr>
                <a:t>Lunch</a:t>
              </a:r>
              <a:endParaRPr lang="en-US" sz="1600" b="1">
                <a:sym typeface="+mn-ea"/>
              </a:endParaRPr>
            </a:p>
          </p:txBody>
        </p:sp>
        <p:sp>
          <p:nvSpPr>
            <p:cNvPr id="28" name="Left Brace 27"/>
            <p:cNvSpPr/>
            <p:nvPr/>
          </p:nvSpPr>
          <p:spPr>
            <a:xfrm>
              <a:off x="5059" y="3099"/>
              <a:ext cx="887" cy="1808"/>
            </a:xfrm>
            <a:prstGeom prst="leftBrac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29" name="Right Arrow 28"/>
          <p:cNvSpPr/>
          <p:nvPr/>
        </p:nvSpPr>
        <p:spPr>
          <a:xfrm>
            <a:off x="5650865" y="2229485"/>
            <a:ext cx="1314450" cy="37528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5650865" y="5145405"/>
            <a:ext cx="1314450" cy="37528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Text Box 32"/>
          <p:cNvSpPr txBox="1"/>
          <p:nvPr/>
        </p:nvSpPr>
        <p:spPr>
          <a:xfrm>
            <a:off x="5974398" y="2056765"/>
            <a:ext cx="6661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200">
                <a:sym typeface="+mn-ea"/>
              </a:rPr>
              <a:t>Extract</a:t>
            </a:r>
            <a:endParaRPr lang="en-US" sz="1400"/>
          </a:p>
        </p:txBody>
      </p:sp>
      <p:sp>
        <p:nvSpPr>
          <p:cNvPr id="34" name="Text Box 33"/>
          <p:cNvSpPr txBox="1"/>
          <p:nvPr/>
        </p:nvSpPr>
        <p:spPr>
          <a:xfrm>
            <a:off x="5974398" y="4970780"/>
            <a:ext cx="6661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200">
                <a:sym typeface="+mn-ea"/>
              </a:rPr>
              <a:t>Extract</a:t>
            </a:r>
            <a:endParaRPr 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Test data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473710" y="3695700"/>
            <a:ext cx="2273935" cy="62484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985135" y="2056765"/>
            <a:ext cx="720000" cy="1243965"/>
            <a:chOff x="4697" y="4172"/>
            <a:chExt cx="1134" cy="1959"/>
          </a:xfrm>
        </p:grpSpPr>
        <p:pic>
          <p:nvPicPr>
            <p:cNvPr id="162" name="Picture 16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97" y="4172"/>
              <a:ext cx="1134" cy="1134"/>
            </a:xfrm>
            <a:prstGeom prst="rect">
              <a:avLst/>
            </a:prstGeom>
          </p:spPr>
        </p:pic>
        <p:sp>
          <p:nvSpPr>
            <p:cNvPr id="15" name="Text Box 14"/>
            <p:cNvSpPr txBox="1"/>
            <p:nvPr/>
          </p:nvSpPr>
          <p:spPr>
            <a:xfrm>
              <a:off x="4762" y="5406"/>
              <a:ext cx="100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200">
                  <a:sym typeface="+mn-ea"/>
                </a:rPr>
                <a:t>Raw</a:t>
              </a:r>
              <a:endParaRPr lang="en-US" sz="1200">
                <a:sym typeface="+mn-ea"/>
              </a:endParaRPr>
            </a:p>
            <a:p>
              <a:pPr algn="ctr"/>
              <a:r>
                <a:rPr lang="en-US" sz="1200">
                  <a:sym typeface="+mn-ea"/>
                </a:rPr>
                <a:t>menus</a:t>
              </a:r>
              <a:endParaRPr lang="en-US" sz="140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960370" y="4846955"/>
            <a:ext cx="770255" cy="1243965"/>
            <a:chOff x="13733" y="4172"/>
            <a:chExt cx="1213" cy="195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72" y="4172"/>
              <a:ext cx="1134" cy="1134"/>
            </a:xfrm>
            <a:prstGeom prst="rect">
              <a:avLst/>
            </a:prstGeom>
          </p:spPr>
        </p:pic>
        <p:sp>
          <p:nvSpPr>
            <p:cNvPr id="6" name="Text Box 5"/>
            <p:cNvSpPr txBox="1"/>
            <p:nvPr/>
          </p:nvSpPr>
          <p:spPr>
            <a:xfrm>
              <a:off x="13733" y="5406"/>
              <a:ext cx="1213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200">
                  <a:sym typeface="+mn-ea"/>
                </a:rPr>
                <a:t>Raw</a:t>
              </a:r>
              <a:endParaRPr lang="en-US" sz="1200">
                <a:sym typeface="+mn-ea"/>
              </a:endParaRPr>
            </a:p>
            <a:p>
              <a:pPr algn="ctr"/>
              <a:r>
                <a:rPr lang="en-US" sz="1200">
                  <a:sym typeface="+mn-ea"/>
                </a:rPr>
                <a:t>registers</a:t>
              </a:r>
              <a:endParaRPr lang="en-US" sz="1400"/>
            </a:p>
          </p:txBody>
        </p:sp>
      </p:grpSp>
      <p:graphicFrame>
        <p:nvGraphicFramePr>
          <p:cNvPr id="11" name="Table 10"/>
          <p:cNvGraphicFramePr/>
          <p:nvPr>
            <p:custDataLst>
              <p:tags r:id="rId3"/>
            </p:custDataLst>
          </p:nvPr>
        </p:nvGraphicFramePr>
        <p:xfrm>
          <a:off x="7218045" y="1781175"/>
          <a:ext cx="3902075" cy="2155825"/>
        </p:xfrm>
        <a:graphic>
          <a:graphicData uri="http://schemas.openxmlformats.org/drawingml/2006/table">
            <a:tbl>
              <a:tblPr firstCol="1">
                <a:tableStyleId>{21E4AEA4-8DFA-4A89-87EB-49C32662AFE0}</a:tableStyleId>
              </a:tblPr>
              <a:tblGrid>
                <a:gridCol w="1976120"/>
                <a:gridCol w="1925955"/>
              </a:tblGrid>
              <a:tr h="307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/>
                        <a:t>Date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2020-02-10</a:t>
                      </a:r>
                      <a:endParaRPr lang="en-US" sz="1400"/>
                    </a:p>
                  </a:txBody>
                  <a:tcPr/>
                </a:tc>
              </a:tr>
              <a:tr h="307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/>
                        <a:t>Day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monday</a:t>
                      </a:r>
                      <a:endParaRPr lang="en-US" sz="1400"/>
                    </a:p>
                  </a:txBody>
                  <a:tcPr/>
                </a:tc>
              </a:tr>
              <a:tr h="307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/>
                        <a:t>Service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true</a:t>
                      </a:r>
                      <a:endParaRPr lang="en-US" sz="1400"/>
                    </a:p>
                  </a:txBody>
                  <a:tcPr/>
                </a:tc>
              </a:tr>
              <a:tr h="307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/>
                        <a:t>Regular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Ham and cheese ....</a:t>
                      </a:r>
                      <a:endParaRPr lang="en-US" sz="1400"/>
                    </a:p>
                  </a:txBody>
                  <a:tcPr/>
                </a:tc>
              </a:tr>
              <a:tr h="307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/>
                        <a:t>Light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Scrabled egg ...</a:t>
                      </a:r>
                      <a:endParaRPr lang="en-US" sz="1400"/>
                    </a:p>
                  </a:txBody>
                  <a:tcPr/>
                </a:tc>
              </a:tr>
              <a:tr h="307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/>
                        <a:t>Vegan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Vegan bagel ...</a:t>
                      </a:r>
                      <a:endParaRPr lang="en-US" sz="1400"/>
                    </a:p>
                  </a:txBody>
                  <a:tcPr/>
                </a:tc>
              </a:tr>
              <a:tr h="307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/>
                        <a:t>Vegetarian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3 cheese bagel ...</a:t>
                      </a:r>
                      <a:endParaRPr lang="en-US" sz="14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/>
          <p:nvPr>
            <p:custDataLst>
              <p:tags r:id="rId4"/>
            </p:custDataLst>
          </p:nvPr>
        </p:nvGraphicFramePr>
        <p:xfrm>
          <a:off x="7218045" y="4571365"/>
          <a:ext cx="3214370" cy="1402080"/>
        </p:xfrm>
        <a:graphic>
          <a:graphicData uri="http://schemas.openxmlformats.org/drawingml/2006/table">
            <a:tbl>
              <a:tblPr firstCol="1">
                <a:tableStyleId>{7DF18680-E054-41AD-8BC1-D1AEF772440D}</a:tableStyleId>
              </a:tblPr>
              <a:tblGrid>
                <a:gridCol w="1021080"/>
                <a:gridCol w="2193290"/>
              </a:tblGrid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Date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0">
                          <a:sym typeface="+mn-ea"/>
                        </a:rPr>
                        <a:t>2020-02-10</a:t>
                      </a:r>
                      <a:endParaRPr lang="en-US" sz="1400" b="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Person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0"/>
                        <a:t>Luis Gonzalez Guzman</a:t>
                      </a:r>
                      <a:endParaRPr lang="en-US" sz="1400" b="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1"/>
                        <a:t>Diet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0"/>
                        <a:t>Regular</a:t>
                      </a:r>
                      <a:endParaRPr lang="en-US" sz="1400" b="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Request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b="0"/>
                        <a:t>true</a:t>
                      </a:r>
                      <a:endParaRPr lang="en-US" sz="1400" b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3872865" y="1781175"/>
            <a:ext cx="1598613" cy="1488440"/>
            <a:chOff x="5059" y="2805"/>
            <a:chExt cx="2518" cy="2344"/>
          </a:xfrm>
        </p:grpSpPr>
        <p:sp>
          <p:nvSpPr>
            <p:cNvPr id="16" name="Text Box 15"/>
            <p:cNvSpPr txBox="1"/>
            <p:nvPr/>
          </p:nvSpPr>
          <p:spPr>
            <a:xfrm>
              <a:off x="5812" y="2805"/>
              <a:ext cx="1765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600" b="1">
                  <a:sym typeface="+mn-ea"/>
                </a:rPr>
                <a:t>Breakfast</a:t>
              </a:r>
              <a:endParaRPr lang="en-US" sz="1200" b="1">
                <a:sym typeface="+mn-ea"/>
              </a:endParaRPr>
            </a:p>
          </p:txBody>
        </p:sp>
        <p:sp>
          <p:nvSpPr>
            <p:cNvPr id="17" name="Text Box 16"/>
            <p:cNvSpPr txBox="1"/>
            <p:nvPr/>
          </p:nvSpPr>
          <p:spPr>
            <a:xfrm>
              <a:off x="5850" y="4618"/>
              <a:ext cx="1232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600" b="1">
                  <a:sym typeface="+mn-ea"/>
                </a:rPr>
                <a:t>Lunch</a:t>
              </a:r>
              <a:endParaRPr lang="en-US" sz="1600" b="1">
                <a:sym typeface="+mn-ea"/>
              </a:endParaRPr>
            </a:p>
          </p:txBody>
        </p:sp>
        <p:sp>
          <p:nvSpPr>
            <p:cNvPr id="18" name="Left Brace 17"/>
            <p:cNvSpPr/>
            <p:nvPr/>
          </p:nvSpPr>
          <p:spPr>
            <a:xfrm>
              <a:off x="5059" y="3099"/>
              <a:ext cx="887" cy="1808"/>
            </a:xfrm>
            <a:prstGeom prst="leftBrac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9" name="Left Brace 18"/>
          <p:cNvSpPr/>
          <p:nvPr/>
        </p:nvSpPr>
        <p:spPr>
          <a:xfrm>
            <a:off x="2201545" y="2421890"/>
            <a:ext cx="822325" cy="2723515"/>
          </a:xfrm>
          <a:prstGeom prst="leftBrace">
            <a:avLst>
              <a:gd name="adj1" fmla="val 8333"/>
              <a:gd name="adj2" fmla="val 49638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3872865" y="4571365"/>
            <a:ext cx="1598613" cy="1488440"/>
            <a:chOff x="5059" y="2805"/>
            <a:chExt cx="2518" cy="2344"/>
          </a:xfrm>
        </p:grpSpPr>
        <p:sp>
          <p:nvSpPr>
            <p:cNvPr id="26" name="Text Box 25"/>
            <p:cNvSpPr txBox="1"/>
            <p:nvPr/>
          </p:nvSpPr>
          <p:spPr>
            <a:xfrm>
              <a:off x="5812" y="2805"/>
              <a:ext cx="1765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600" b="1">
                  <a:sym typeface="+mn-ea"/>
                </a:rPr>
                <a:t>Breakfast</a:t>
              </a:r>
              <a:endParaRPr lang="en-US" sz="1200" b="1">
                <a:sym typeface="+mn-ea"/>
              </a:endParaRPr>
            </a:p>
          </p:txBody>
        </p:sp>
        <p:sp>
          <p:nvSpPr>
            <p:cNvPr id="27" name="Text Box 26"/>
            <p:cNvSpPr txBox="1"/>
            <p:nvPr/>
          </p:nvSpPr>
          <p:spPr>
            <a:xfrm>
              <a:off x="5850" y="4618"/>
              <a:ext cx="1232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1600" b="1">
                  <a:sym typeface="+mn-ea"/>
                </a:rPr>
                <a:t>Lunch</a:t>
              </a:r>
              <a:endParaRPr lang="en-US" sz="1600" b="1">
                <a:sym typeface="+mn-ea"/>
              </a:endParaRPr>
            </a:p>
          </p:txBody>
        </p:sp>
        <p:sp>
          <p:nvSpPr>
            <p:cNvPr id="28" name="Left Brace 27"/>
            <p:cNvSpPr/>
            <p:nvPr/>
          </p:nvSpPr>
          <p:spPr>
            <a:xfrm>
              <a:off x="5059" y="3099"/>
              <a:ext cx="887" cy="1808"/>
            </a:xfrm>
            <a:prstGeom prst="leftBrac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29" name="Right Arrow 28"/>
          <p:cNvSpPr/>
          <p:nvPr/>
        </p:nvSpPr>
        <p:spPr>
          <a:xfrm>
            <a:off x="5650865" y="2229485"/>
            <a:ext cx="1314450" cy="37528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5650865" y="5145405"/>
            <a:ext cx="1314450" cy="37528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Text Box 32"/>
          <p:cNvSpPr txBox="1"/>
          <p:nvPr/>
        </p:nvSpPr>
        <p:spPr>
          <a:xfrm>
            <a:off x="5974398" y="2056765"/>
            <a:ext cx="6661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200">
                <a:sym typeface="+mn-ea"/>
              </a:rPr>
              <a:t>Extract</a:t>
            </a:r>
            <a:endParaRPr lang="en-US" sz="1400"/>
          </a:p>
        </p:txBody>
      </p:sp>
      <p:sp>
        <p:nvSpPr>
          <p:cNvPr id="34" name="Text Box 33"/>
          <p:cNvSpPr txBox="1"/>
          <p:nvPr/>
        </p:nvSpPr>
        <p:spPr>
          <a:xfrm>
            <a:off x="5974398" y="4970780"/>
            <a:ext cx="6661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200">
                <a:sym typeface="+mn-ea"/>
              </a:rPr>
              <a:t>Extract</a:t>
            </a:r>
            <a:endParaRPr 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Preprocessing: Grouping registers</a:t>
            </a:r>
            <a:endParaRPr lang="en-US"/>
          </a:p>
        </p:txBody>
      </p:sp>
      <p:graphicFrame>
        <p:nvGraphicFramePr>
          <p:cNvPr id="4" name="Table 3"/>
          <p:cNvGraphicFramePr/>
          <p:nvPr>
            <p:custDataLst>
              <p:tags r:id="rId1"/>
            </p:custDataLst>
          </p:nvPr>
        </p:nvGraphicFramePr>
        <p:xfrm>
          <a:off x="1025525" y="1617980"/>
          <a:ext cx="5708650" cy="1828800"/>
        </p:xfrm>
        <a:graphic>
          <a:graphicData uri="http://schemas.openxmlformats.org/drawingml/2006/table">
            <a:tbl>
              <a:tblPr firstRow="1" firstCol="1">
                <a:tableStyleId>{7DF18680-E054-41AD-8BC1-D1AEF772440D}</a:tableStyleId>
              </a:tblPr>
              <a:tblGrid>
                <a:gridCol w="1141730"/>
                <a:gridCol w="1141730"/>
                <a:gridCol w="1141730"/>
                <a:gridCol w="1141730"/>
                <a:gridCol w="1141730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Date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Person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Diet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Request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/>
                        <a:t>Attend</a:t>
                      </a:r>
                      <a:endParaRPr lang="en-US" sz="1400" b="1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sym typeface="+mn-ea"/>
                        </a:rPr>
                        <a:t>2020-01-02</a:t>
                      </a:r>
                      <a:endParaRPr lang="en-US" sz="1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Luis G....</a:t>
                      </a:r>
                      <a:endParaRPr lang="en-US" sz="14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Regular</a:t>
                      </a:r>
                      <a:endParaRPr lang="en-US" sz="14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true</a:t>
                      </a:r>
                      <a:endParaRPr lang="en-US" sz="14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/>
                        <a:t>false</a:t>
                      </a:r>
                      <a:endParaRPr lang="en-US" sz="1400" b="1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sym typeface="+mn-ea"/>
                        </a:rPr>
                        <a:t>2020-01-02</a:t>
                      </a:r>
                      <a:endParaRPr lang="en-US" sz="1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Juan S ....</a:t>
                      </a:r>
                      <a:endParaRPr lang="en-US" sz="14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ym typeface="+mn-ea"/>
                        </a:rPr>
                        <a:t>Regular</a:t>
                      </a:r>
                      <a:endParaRPr lang="en-US" sz="14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false</a:t>
                      </a:r>
                      <a:endParaRPr lang="en-US" sz="14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/>
                        <a:t>false</a:t>
                      </a:r>
                      <a:endParaRPr lang="en-US" sz="1400" b="1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sym typeface="+mn-ea"/>
                        </a:rPr>
                        <a:t>....</a:t>
                      </a:r>
                      <a:endParaRPr lang="en-US" sz="1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...</a:t>
                      </a:r>
                      <a:endParaRPr lang="en-US" sz="14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...</a:t>
                      </a:r>
                      <a:endParaRPr lang="en-US" sz="14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...</a:t>
                      </a:r>
                      <a:endParaRPr lang="en-US" sz="14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ym typeface="+mn-ea"/>
                        </a:rPr>
                        <a:t>...</a:t>
                      </a:r>
                      <a:endParaRPr lang="en-US" sz="1400" b="1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sym typeface="+mn-ea"/>
                        </a:rPr>
                        <a:t>2020-01-03</a:t>
                      </a:r>
                      <a:endParaRPr lang="en-US" sz="1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Luis G...</a:t>
                      </a:r>
                      <a:endParaRPr lang="en-US" sz="14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Vegan</a:t>
                      </a:r>
                      <a:endParaRPr lang="en-US" sz="14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true</a:t>
                      </a:r>
                      <a:endParaRPr lang="en-US" sz="140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/>
                        <a:t>true</a:t>
                      </a:r>
                      <a:endParaRPr lang="en-US" sz="1400" b="1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...</a:t>
                      </a:r>
                      <a:endParaRPr lang="en-US" sz="1400" b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>
                          <a:sym typeface="+mn-ea"/>
                        </a:rPr>
                        <a:t>...</a:t>
                      </a:r>
                      <a:endParaRPr lang="en-US" sz="1400" b="0"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>
                          <a:sym typeface="+mn-ea"/>
                        </a:rPr>
                        <a:t>...</a:t>
                      </a:r>
                      <a:endParaRPr lang="en-US" sz="1400" b="0"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>
                          <a:sym typeface="+mn-ea"/>
                        </a:rPr>
                        <a:t>...</a:t>
                      </a:r>
                      <a:endParaRPr lang="en-US" sz="1400" b="0"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/>
          <p:nvPr>
            <p:custDataLst>
              <p:tags r:id="rId2"/>
            </p:custDataLst>
          </p:nvPr>
        </p:nvGraphicFramePr>
        <p:xfrm>
          <a:off x="941705" y="4316730"/>
          <a:ext cx="10307955" cy="2133600"/>
        </p:xfrm>
        <a:graphic>
          <a:graphicData uri="http://schemas.openxmlformats.org/drawingml/2006/table">
            <a:tbl>
              <a:tblPr firstRow="1" firstCol="1">
                <a:tableStyleId>{7DF18680-E054-41AD-8BC1-D1AEF772440D}</a:tableStyleId>
              </a:tblPr>
              <a:tblGrid>
                <a:gridCol w="1472565"/>
                <a:gridCol w="1472565"/>
                <a:gridCol w="1472565"/>
                <a:gridCol w="1472565"/>
                <a:gridCol w="1472565"/>
                <a:gridCol w="1472565"/>
                <a:gridCol w="1472565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Date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Diet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TotalPeople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TotalRequests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Request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/>
                        <a:t>Attend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/>
                        <a:t>Difference</a:t>
                      </a:r>
                      <a:endParaRPr lang="en-US" sz="1400" b="1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sym typeface="+mn-ea"/>
                        </a:rPr>
                        <a:t>2020-01-02</a:t>
                      </a:r>
                      <a:endParaRPr lang="en-US" sz="1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Regular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364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235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78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63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US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sym typeface="+mn-ea"/>
                        </a:rPr>
                        <a:t>2020-01-02</a:t>
                      </a:r>
                      <a:endParaRPr lang="en-US" sz="1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Light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364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>
                          <a:sym typeface="+mn-ea"/>
                        </a:rPr>
                        <a:t>235</a:t>
                      </a:r>
                      <a:endParaRPr lang="en-US" sz="1400" b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26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12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US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sym typeface="+mn-ea"/>
                        </a:rPr>
                        <a:t>2020-01-02</a:t>
                      </a:r>
                      <a:endParaRPr lang="en-US" sz="1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Vegan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364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>
                          <a:sym typeface="+mn-ea"/>
                        </a:rPr>
                        <a:t>235</a:t>
                      </a:r>
                      <a:endParaRPr lang="en-US" sz="1400" b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7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3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sym typeface="+mn-ea"/>
                        </a:rPr>
                        <a:t>2020-01-02</a:t>
                      </a:r>
                      <a:endParaRPr lang="en-US" sz="1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Vegetarian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364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>
                          <a:sym typeface="+mn-ea"/>
                        </a:rPr>
                        <a:t>235</a:t>
                      </a:r>
                      <a:endParaRPr lang="en-US" sz="1400" b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18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10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sym typeface="+mn-ea"/>
                        </a:rPr>
                        <a:t>2020-01-03</a:t>
                      </a:r>
                      <a:endParaRPr lang="en-US" sz="1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Regular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370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205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62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46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US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/>
                        <a:t>...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/>
                        <a:t>...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ym typeface="+mn-ea"/>
                        </a:rPr>
                        <a:t>...</a:t>
                      </a:r>
                      <a:endParaRPr lang="en-US" sz="1400" b="1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ym typeface="+mn-ea"/>
                        </a:rPr>
                        <a:t>...</a:t>
                      </a:r>
                      <a:endParaRPr lang="en-US" sz="1400" b="1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ym typeface="+mn-ea"/>
                        </a:rPr>
                        <a:t>...</a:t>
                      </a:r>
                      <a:endParaRPr lang="en-US" sz="1400" b="1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sym typeface="+mn-ea"/>
                        </a:rPr>
                        <a:t>...</a:t>
                      </a:r>
                      <a:endParaRPr lang="en-US" sz="1400" b="1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15" name="Text Box 14"/>
          <p:cNvSpPr txBox="1"/>
          <p:nvPr/>
        </p:nvSpPr>
        <p:spPr>
          <a:xfrm>
            <a:off x="1696720" y="3856355"/>
            <a:ext cx="14681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200" b="1">
                <a:sym typeface="+mn-ea"/>
              </a:rPr>
              <a:t>Grouped by same</a:t>
            </a:r>
            <a:endParaRPr lang="en-US" sz="1200" b="1">
              <a:sym typeface="+mn-ea"/>
            </a:endParaRPr>
          </a:p>
          <a:p>
            <a:pPr algn="ctr"/>
            <a:r>
              <a:rPr lang="en-US" sz="1200" b="1">
                <a:sym typeface="+mn-ea"/>
              </a:rPr>
              <a:t>date and diet</a:t>
            </a:r>
            <a:endParaRPr lang="en-US" sz="1400" b="1"/>
          </a:p>
        </p:txBody>
      </p:sp>
      <p:sp>
        <p:nvSpPr>
          <p:cNvPr id="9" name="Text Box 8"/>
          <p:cNvSpPr txBox="1"/>
          <p:nvPr/>
        </p:nvSpPr>
        <p:spPr>
          <a:xfrm>
            <a:off x="3868103" y="3825240"/>
            <a:ext cx="1652905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200" b="1">
                <a:sym typeface="+mn-ea"/>
              </a:rPr>
              <a:t>Count records</a:t>
            </a:r>
            <a:endParaRPr lang="en-US" sz="1200" b="1">
              <a:sym typeface="+mn-ea"/>
            </a:endParaRPr>
          </a:p>
          <a:p>
            <a:pPr algn="ctr"/>
            <a:r>
              <a:rPr lang="en-US" sz="1400" b="1"/>
              <a:t>on the same date</a:t>
            </a:r>
            <a:endParaRPr lang="en-US" sz="1400" b="1"/>
          </a:p>
        </p:txBody>
      </p:sp>
      <p:sp>
        <p:nvSpPr>
          <p:cNvPr id="10" name="Text Box 9"/>
          <p:cNvSpPr txBox="1"/>
          <p:nvPr/>
        </p:nvSpPr>
        <p:spPr>
          <a:xfrm>
            <a:off x="5424488" y="3825240"/>
            <a:ext cx="1343025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200" b="1">
                <a:sym typeface="+mn-ea"/>
              </a:rPr>
              <a:t>Count requests </a:t>
            </a:r>
            <a:endParaRPr lang="en-US" sz="1200" b="1">
              <a:sym typeface="+mn-ea"/>
            </a:endParaRPr>
          </a:p>
          <a:p>
            <a:pPr algn="ctr"/>
            <a:r>
              <a:rPr lang="en-US" sz="1400" b="1"/>
              <a:t>equal to true</a:t>
            </a:r>
            <a:endParaRPr lang="en-US" sz="1400" b="1"/>
          </a:p>
        </p:txBody>
      </p:sp>
      <p:sp>
        <p:nvSpPr>
          <p:cNvPr id="11" name="Text Box 10"/>
          <p:cNvSpPr txBox="1"/>
          <p:nvPr/>
        </p:nvSpPr>
        <p:spPr>
          <a:xfrm>
            <a:off x="6797676" y="3841115"/>
            <a:ext cx="1376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200" b="1">
                <a:sym typeface="+mn-ea"/>
              </a:rPr>
              <a:t>Count same diet</a:t>
            </a:r>
            <a:endParaRPr lang="en-US" sz="1200" b="1">
              <a:sym typeface="+mn-ea"/>
            </a:endParaRPr>
          </a:p>
          <a:p>
            <a:pPr algn="ctr"/>
            <a:r>
              <a:rPr lang="en-US" sz="1200" b="1">
                <a:sym typeface="+mn-ea"/>
              </a:rPr>
              <a:t>requests</a:t>
            </a:r>
            <a:endParaRPr lang="en-US" sz="1400" b="1"/>
          </a:p>
        </p:txBody>
      </p:sp>
      <p:sp>
        <p:nvSpPr>
          <p:cNvPr id="13" name="Text Box 12"/>
          <p:cNvSpPr txBox="1"/>
          <p:nvPr/>
        </p:nvSpPr>
        <p:spPr>
          <a:xfrm>
            <a:off x="8451851" y="3825240"/>
            <a:ext cx="1202690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200" b="1">
                <a:sym typeface="+mn-ea"/>
              </a:rPr>
              <a:t>Count people </a:t>
            </a:r>
            <a:endParaRPr lang="en-US" sz="1200" b="1">
              <a:sym typeface="+mn-ea"/>
            </a:endParaRPr>
          </a:p>
          <a:p>
            <a:pPr algn="ctr"/>
            <a:r>
              <a:rPr lang="en-US" sz="1200" b="1">
                <a:sym typeface="+mn-ea"/>
              </a:rPr>
              <a:t>who </a:t>
            </a:r>
            <a:r>
              <a:rPr lang="en-US" sz="1400" b="1"/>
              <a:t>attend</a:t>
            </a:r>
            <a:endParaRPr lang="en-US" sz="1400" b="1"/>
          </a:p>
        </p:txBody>
      </p:sp>
      <p:sp>
        <p:nvSpPr>
          <p:cNvPr id="14" name="Text Box 13"/>
          <p:cNvSpPr txBox="1"/>
          <p:nvPr/>
        </p:nvSpPr>
        <p:spPr>
          <a:xfrm>
            <a:off x="9827261" y="3933190"/>
            <a:ext cx="14160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200" b="1">
                <a:solidFill>
                  <a:srgbClr val="FF0000"/>
                </a:solidFill>
                <a:sym typeface="+mn-ea"/>
              </a:rPr>
              <a:t>Request - Attend</a:t>
            </a:r>
            <a:endParaRPr lang="en-US" sz="12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16" name="Bent Arrow 15"/>
          <p:cNvSpPr/>
          <p:nvPr/>
        </p:nvSpPr>
        <p:spPr>
          <a:xfrm rot="5400000">
            <a:off x="7357110" y="2183130"/>
            <a:ext cx="1346835" cy="1179830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8549006" y="2379345"/>
            <a:ext cx="15100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400" b="1"/>
              <a:t>Group registers</a:t>
            </a:r>
            <a:endParaRPr lang="en-US" sz="14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" name="Right Arrow 28"/>
          <p:cNvSpPr/>
          <p:nvPr/>
        </p:nvSpPr>
        <p:spPr>
          <a:xfrm rot="5400000">
            <a:off x="8777605" y="3339465"/>
            <a:ext cx="796290" cy="37528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Preprocessing: Build Bag of Words</a:t>
            </a:r>
            <a:endParaRPr lang="en-US"/>
          </a:p>
        </p:txBody>
      </p:sp>
      <p:graphicFrame>
        <p:nvGraphicFramePr>
          <p:cNvPr id="4" name="Content Placeholder 3"/>
          <p:cNvGraphicFramePr/>
          <p:nvPr>
            <p:ph idx="1"/>
            <p:custDataLst>
              <p:tags r:id="rId1"/>
            </p:custDataLst>
          </p:nvPr>
        </p:nvGraphicFramePr>
        <p:xfrm>
          <a:off x="727710" y="1585595"/>
          <a:ext cx="10714990" cy="146304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252855"/>
                <a:gridCol w="1155065"/>
                <a:gridCol w="1081405"/>
                <a:gridCol w="1545590"/>
                <a:gridCol w="1803400"/>
                <a:gridCol w="1992630"/>
                <a:gridCol w="1884045"/>
              </a:tblGrid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Arial Bold" panose="020B0604020202090204" charset="0"/>
                          <a:cs typeface="Arial Bold" panose="020B0604020202090204" charset="0"/>
                        </a:rPr>
                        <a:t>Date</a:t>
                      </a:r>
                      <a:endParaRPr lang="en-US" sz="1200" b="1">
                        <a:solidFill>
                          <a:schemeClr val="bg1"/>
                        </a:solidFill>
                        <a:latin typeface="Arial Bold" panose="020B0604020202090204" charset="0"/>
                        <a:cs typeface="Arial Bold" panose="020B060402020209020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Arial Bold" panose="020B0604020202090204" charset="0"/>
                          <a:cs typeface="Arial Bold" panose="020B0604020202090204" charset="0"/>
                        </a:rPr>
                        <a:t>Day</a:t>
                      </a:r>
                      <a:endParaRPr lang="en-US" sz="1200" b="1">
                        <a:solidFill>
                          <a:schemeClr val="bg1"/>
                        </a:solidFill>
                        <a:latin typeface="Arial Bold" panose="020B0604020202090204" charset="0"/>
                        <a:cs typeface="Arial Bold" panose="020B060402020209020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Arial Bold" panose="020B0604020202090204" charset="0"/>
                          <a:cs typeface="Arial Bold" panose="020B0604020202090204" charset="0"/>
                        </a:rPr>
                        <a:t>Service</a:t>
                      </a:r>
                      <a:endParaRPr lang="en-US" sz="1200" b="1">
                        <a:solidFill>
                          <a:schemeClr val="bg1"/>
                        </a:solidFill>
                        <a:latin typeface="Arial Bold" panose="020B0604020202090204" charset="0"/>
                        <a:cs typeface="Arial Bold" panose="020B060402020209020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Arial Bold" panose="020B0604020202090204" charset="0"/>
                          <a:cs typeface="Arial Bold" panose="020B0604020202090204" charset="0"/>
                        </a:rPr>
                        <a:t>Regular</a:t>
                      </a:r>
                      <a:endParaRPr lang="en-US" sz="1200" b="1">
                        <a:solidFill>
                          <a:schemeClr val="bg1"/>
                        </a:solidFill>
                        <a:latin typeface="Arial Bold" panose="020B0604020202090204" charset="0"/>
                        <a:cs typeface="Arial Bold" panose="020B060402020209020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Arial Bold" panose="020B0604020202090204" charset="0"/>
                          <a:cs typeface="Arial Bold" panose="020B0604020202090204" charset="0"/>
                        </a:rPr>
                        <a:t>Light</a:t>
                      </a:r>
                      <a:endParaRPr lang="en-US" sz="1200" b="1">
                        <a:solidFill>
                          <a:schemeClr val="bg1"/>
                        </a:solidFill>
                        <a:latin typeface="Arial Bold" panose="020B0604020202090204" charset="0"/>
                        <a:cs typeface="Arial Bold" panose="020B060402020209020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Arial Bold" panose="020B0604020202090204" charset="0"/>
                          <a:cs typeface="Arial Bold" panose="020B0604020202090204" charset="0"/>
                        </a:rPr>
                        <a:t>Vegan</a:t>
                      </a:r>
                      <a:endParaRPr lang="en-US" sz="1200" b="1">
                        <a:solidFill>
                          <a:schemeClr val="bg1"/>
                        </a:solidFill>
                        <a:latin typeface="Arial Bold" panose="020B0604020202090204" charset="0"/>
                        <a:cs typeface="Arial Bold" panose="020B060402020209020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Arial Bold" panose="020B0604020202090204" charset="0"/>
                          <a:cs typeface="Arial Bold" panose="020B0604020202090204" charset="0"/>
                        </a:rPr>
                        <a:t>Vegetarian</a:t>
                      </a:r>
                      <a:endParaRPr lang="en-US" sz="1200" b="1">
                        <a:solidFill>
                          <a:schemeClr val="bg1"/>
                        </a:solidFill>
                        <a:latin typeface="Arial Bold" panose="020B0604020202090204" charset="0"/>
                        <a:cs typeface="Arial Bold" panose="020B060402020209020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2020-01-02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thursday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true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/>
                        <a:t>ham and cheese bagel  (1pc) </a:t>
                      </a:r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/>
                        <a:t>scrambled egg whites with ham</a:t>
                      </a:r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/>
                        <a:t>vegan bagel veggies with hummus</a:t>
                      </a:r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/>
                        <a:t>scrambled eggs with bellpeppers </a:t>
                      </a:r>
                      <a:endParaRPr lang="en-US" sz="1200" b="1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sym typeface="+mn-ea"/>
                        </a:rPr>
                        <a:t>2020-01-03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friday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true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/>
                        <a:t>scrambled eggs with ham </a:t>
                      </a:r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/>
                        <a:t>scrambled egg whites</a:t>
                      </a:r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/>
                        <a:t>vegan sweet crepes (2pcs)</a:t>
                      </a:r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/>
                        <a:t>scrambled eggs mexican style</a:t>
                      </a:r>
                      <a:endParaRPr lang="en-US" sz="1200" b="1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/>
                        <a:t>...</a:t>
                      </a:r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/>
                        <a:t>...</a:t>
                      </a:r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>
                          <a:sym typeface="+mn-ea"/>
                        </a:rPr>
                        <a:t>...</a:t>
                      </a:r>
                      <a:endParaRPr lang="en-US" sz="1200" b="1">
                        <a:latin typeface="Arial Bold" panose="020B0604020202090204" charset="0"/>
                        <a:cs typeface="Arial Bold" panose="020B06040202020902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>
                          <a:sym typeface="+mn-ea"/>
                        </a:rPr>
                        <a:t>...</a:t>
                      </a:r>
                      <a:endParaRPr lang="en-US" sz="1200" b="1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>
                          <a:sym typeface="+mn-ea"/>
                        </a:rPr>
                        <a:t>...</a:t>
                      </a:r>
                      <a:endParaRPr lang="en-US" sz="1200" b="1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>
                          <a:sym typeface="+mn-ea"/>
                        </a:rPr>
                        <a:t>...</a:t>
                      </a:r>
                      <a:endParaRPr lang="en-US" sz="1200" b="1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>
                          <a:sym typeface="+mn-ea"/>
                        </a:rPr>
                        <a:t>...</a:t>
                      </a:r>
                      <a:endParaRPr lang="en-US" sz="1200" b="1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ctangles 11"/>
          <p:cNvSpPr/>
          <p:nvPr/>
        </p:nvSpPr>
        <p:spPr>
          <a:xfrm>
            <a:off x="401320" y="5470525"/>
            <a:ext cx="3384550" cy="580390"/>
          </a:xfrm>
          <a:prstGeom prst="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b="1">
                <a:sym typeface="+mn-ea"/>
              </a:rPr>
              <a:t>ham and cheese bagel  (1pc)</a:t>
            </a:r>
            <a:endParaRPr lang="en-US" b="1">
              <a:sym typeface="+mn-ea"/>
            </a:endParaRPr>
          </a:p>
        </p:txBody>
      </p:sp>
      <p:sp>
        <p:nvSpPr>
          <p:cNvPr id="14" name="Rectangles 13"/>
          <p:cNvSpPr/>
          <p:nvPr/>
        </p:nvSpPr>
        <p:spPr>
          <a:xfrm>
            <a:off x="4403725" y="5470525"/>
            <a:ext cx="3384550" cy="580390"/>
          </a:xfrm>
          <a:prstGeom prst="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b="1">
                <a:solidFill>
                  <a:srgbClr val="00B050"/>
                </a:solidFill>
                <a:sym typeface="+mn-ea"/>
              </a:rPr>
              <a:t>ham </a:t>
            </a:r>
            <a:r>
              <a:rPr lang="en-US" b="1">
                <a:sym typeface="+mn-ea"/>
              </a:rPr>
              <a:t>cheese </a:t>
            </a:r>
            <a:r>
              <a:rPr lang="en-US" b="1">
                <a:solidFill>
                  <a:srgbClr val="FF0000"/>
                </a:solidFill>
                <a:sym typeface="+mn-ea"/>
              </a:rPr>
              <a:t>bagel  </a:t>
            </a:r>
            <a:r>
              <a:rPr lang="en-US" b="1">
                <a:sym typeface="+mn-ea"/>
              </a:rPr>
              <a:t>1 </a:t>
            </a:r>
            <a:r>
              <a:rPr lang="en-US" b="1">
                <a:solidFill>
                  <a:srgbClr val="7030A0"/>
                </a:solidFill>
                <a:sym typeface="+mn-ea"/>
              </a:rPr>
              <a:t>piece</a:t>
            </a:r>
            <a:endParaRPr lang="en-US" b="1">
              <a:solidFill>
                <a:srgbClr val="7030A0"/>
              </a:solidFill>
              <a:sym typeface="+mn-ea"/>
            </a:endParaRPr>
          </a:p>
        </p:txBody>
      </p:sp>
      <p:sp>
        <p:nvSpPr>
          <p:cNvPr id="15" name="Rectangles 14"/>
          <p:cNvSpPr/>
          <p:nvPr/>
        </p:nvSpPr>
        <p:spPr>
          <a:xfrm>
            <a:off x="8408035" y="5470525"/>
            <a:ext cx="3384550" cy="580390"/>
          </a:xfrm>
          <a:prstGeom prst="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b="1">
                <a:sym typeface="+mn-ea"/>
              </a:rPr>
              <a:t>[ </a:t>
            </a:r>
            <a:r>
              <a:rPr lang="en-US" b="1">
                <a:solidFill>
                  <a:srgbClr val="FF0000"/>
                </a:solidFill>
                <a:sym typeface="+mn-ea"/>
              </a:rPr>
              <a:t>1</a:t>
            </a:r>
            <a:r>
              <a:rPr lang="en-US" b="1">
                <a:sym typeface="+mn-ea"/>
              </a:rPr>
              <a:t> , 0 ,  0 , 0 , </a:t>
            </a:r>
            <a:r>
              <a:rPr lang="en-US" b="1">
                <a:solidFill>
                  <a:srgbClr val="7030A0"/>
                </a:solidFill>
                <a:sym typeface="+mn-ea"/>
              </a:rPr>
              <a:t>1</a:t>
            </a:r>
            <a:r>
              <a:rPr lang="en-US" b="1">
                <a:sym typeface="+mn-ea"/>
              </a:rPr>
              <a:t> , 0 , </a:t>
            </a:r>
            <a:r>
              <a:rPr lang="en-US" b="1">
                <a:solidFill>
                  <a:srgbClr val="00B050"/>
                </a:solidFill>
                <a:sym typeface="+mn-ea"/>
              </a:rPr>
              <a:t>1</a:t>
            </a:r>
            <a:r>
              <a:rPr lang="en-US" b="1">
                <a:sym typeface="+mn-ea"/>
              </a:rPr>
              <a:t> , .... ]</a:t>
            </a:r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2316480" y="4006850"/>
            <a:ext cx="7750175" cy="748665"/>
          </a:xfrm>
          <a:prstGeom prst="rect">
            <a:avLst/>
          </a:prstGeom>
          <a:noFill/>
          <a:ln w="571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b="1">
                <a:sym typeface="+mn-ea"/>
              </a:rPr>
              <a:t>Features (1xN) :</a:t>
            </a:r>
            <a:endParaRPr lang="en-US" b="1">
              <a:sym typeface="+mn-ea"/>
            </a:endParaRPr>
          </a:p>
          <a:p>
            <a:pPr algn="ctr"/>
            <a:r>
              <a:rPr lang="en-US" b="1">
                <a:sym typeface="+mn-ea"/>
              </a:rPr>
              <a:t>[ </a:t>
            </a:r>
            <a:r>
              <a:rPr lang="en-US" b="1">
                <a:solidFill>
                  <a:srgbClr val="FF0000"/>
                </a:solidFill>
                <a:sym typeface="+mn-ea"/>
              </a:rPr>
              <a:t>bagel </a:t>
            </a:r>
            <a:r>
              <a:rPr lang="en-US" b="1">
                <a:sym typeface="+mn-ea"/>
              </a:rPr>
              <a:t>, bean , burrito , egg , </a:t>
            </a:r>
            <a:r>
              <a:rPr lang="en-US" b="1">
                <a:solidFill>
                  <a:srgbClr val="7030A0"/>
                </a:solidFill>
                <a:sym typeface="+mn-ea"/>
              </a:rPr>
              <a:t>piece </a:t>
            </a:r>
            <a:r>
              <a:rPr lang="en-US" b="1">
                <a:sym typeface="+mn-ea"/>
              </a:rPr>
              <a:t>, scrambled , </a:t>
            </a:r>
            <a:r>
              <a:rPr lang="en-US" b="1">
                <a:solidFill>
                  <a:srgbClr val="00B050"/>
                </a:solidFill>
                <a:sym typeface="+mn-ea"/>
              </a:rPr>
              <a:t>ham </a:t>
            </a:r>
            <a:r>
              <a:rPr lang="en-US" b="1">
                <a:sym typeface="+mn-ea"/>
              </a:rPr>
              <a:t>, ...]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3352801" y="3427095"/>
            <a:ext cx="54864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400" b="1">
                <a:effectLst/>
              </a:rPr>
              <a:t>Clean text and build a Bag of Words model from diets columns</a:t>
            </a:r>
            <a:endParaRPr lang="en-US" sz="1400" b="1">
              <a:effectLst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401320" y="6173470"/>
            <a:ext cx="33845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>
                <a:sym typeface="+mn-ea"/>
              </a:rPr>
              <a:t>Raw menu</a:t>
            </a:r>
            <a:endParaRPr lang="en-US" sz="1400" b="1">
              <a:sym typeface="+mn-ea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4403725" y="6173470"/>
            <a:ext cx="33845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>
                <a:sym typeface="+mn-ea"/>
              </a:rPr>
              <a:t>Cleaned menu</a:t>
            </a:r>
            <a:endParaRPr lang="en-US" sz="1400" b="1">
              <a:sym typeface="+mn-ea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8408035" y="6173470"/>
            <a:ext cx="33845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>
                <a:sym typeface="+mn-ea"/>
              </a:rPr>
              <a:t>BoW vector</a:t>
            </a:r>
            <a:endParaRPr lang="en-US" sz="1400" b="1">
              <a:sym typeface="+mn-ea"/>
            </a:endParaRPr>
          </a:p>
        </p:txBody>
      </p:sp>
      <p:cxnSp>
        <p:nvCxnSpPr>
          <p:cNvPr id="24" name="Straight Arrow Connector 23"/>
          <p:cNvCxnSpPr>
            <a:stCxn id="12" idx="3"/>
            <a:endCxn id="14" idx="1"/>
          </p:cNvCxnSpPr>
          <p:nvPr/>
        </p:nvCxnSpPr>
        <p:spPr>
          <a:xfrm>
            <a:off x="3785870" y="5760720"/>
            <a:ext cx="617855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3"/>
            <a:endCxn id="15" idx="1"/>
          </p:cNvCxnSpPr>
          <p:nvPr/>
        </p:nvCxnSpPr>
        <p:spPr>
          <a:xfrm>
            <a:off x="7788275" y="5760720"/>
            <a:ext cx="619760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s 26"/>
          <p:cNvSpPr/>
          <p:nvPr/>
        </p:nvSpPr>
        <p:spPr>
          <a:xfrm>
            <a:off x="4208145" y="1585595"/>
            <a:ext cx="7234555" cy="145542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9660255" y="4846955"/>
            <a:ext cx="358775" cy="52705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 Box 31"/>
          <p:cNvSpPr txBox="1"/>
          <p:nvPr/>
        </p:nvSpPr>
        <p:spPr>
          <a:xfrm>
            <a:off x="401320" y="5163820"/>
            <a:ext cx="33845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>
                <a:sym typeface="+mn-ea"/>
              </a:rPr>
              <a:t>Example: </a:t>
            </a:r>
            <a:r>
              <a:rPr lang="en-US" sz="1400">
                <a:sym typeface="+mn-ea"/>
              </a:rPr>
              <a:t>Regular (2020-01-02)</a:t>
            </a:r>
            <a:endParaRPr lang="en-US" sz="1400" b="1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Merge data</a:t>
            </a:r>
            <a:endParaRPr lang="en-US"/>
          </a:p>
        </p:txBody>
      </p:sp>
      <p:graphicFrame>
        <p:nvGraphicFramePr>
          <p:cNvPr id="7" name="Table 6"/>
          <p:cNvGraphicFramePr/>
          <p:nvPr>
            <p:custDataLst>
              <p:tags r:id="rId1"/>
            </p:custDataLst>
          </p:nvPr>
        </p:nvGraphicFramePr>
        <p:xfrm>
          <a:off x="186690" y="3390900"/>
          <a:ext cx="11671300" cy="170688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167130"/>
                <a:gridCol w="1167130"/>
                <a:gridCol w="1167130"/>
                <a:gridCol w="1167130"/>
                <a:gridCol w="1167130"/>
                <a:gridCol w="1167130"/>
                <a:gridCol w="1167130"/>
                <a:gridCol w="1167130"/>
                <a:gridCol w="1167130"/>
                <a:gridCol w="1167130"/>
              </a:tblGrid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bagel</a:t>
                      </a:r>
                      <a:endParaRPr lang="en-US" sz="10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bean</a:t>
                      </a:r>
                      <a:endParaRPr lang="en-US" sz="10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burrito</a:t>
                      </a:r>
                      <a:endParaRPr lang="en-US" sz="10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....</a:t>
                      </a:r>
                      <a:endParaRPr lang="en-US" sz="10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Day</a:t>
                      </a:r>
                      <a:endParaRPr lang="en-US" sz="10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Diet</a:t>
                      </a:r>
                      <a:endParaRPr lang="en-US" sz="10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TotalPeople</a:t>
                      </a:r>
                      <a:endParaRPr lang="en-US" sz="10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TotalRequests</a:t>
                      </a:r>
                      <a:endParaRPr lang="en-US" sz="10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Request</a:t>
                      </a:r>
                      <a:endParaRPr lang="en-US" sz="10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</a:rPr>
                        <a:t>Attend</a:t>
                      </a:r>
                      <a:endParaRPr lang="en-US" sz="10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43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0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2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1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...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tuesday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Regular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364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235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78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63</a:t>
                      </a:r>
                      <a:endParaRPr lang="en-US" sz="1000" b="1"/>
                    </a:p>
                  </a:txBody>
                  <a:tcPr/>
                </a:tc>
              </a:tr>
              <a:tr h="243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1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0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0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ym typeface="+mn-ea"/>
                        </a:rPr>
                        <a:t>...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wednesday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Light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364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235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26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12</a:t>
                      </a:r>
                      <a:endParaRPr lang="en-US" sz="1000" b="1"/>
                    </a:p>
                  </a:txBody>
                  <a:tcPr/>
                </a:tc>
              </a:tr>
              <a:tr h="243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0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0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2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ym typeface="+mn-ea"/>
                        </a:rPr>
                        <a:t>...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thursday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Vegan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364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235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7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3</a:t>
                      </a:r>
                      <a:endParaRPr lang="en-US" sz="1000" b="1"/>
                    </a:p>
                  </a:txBody>
                  <a:tcPr/>
                </a:tc>
              </a:tr>
              <a:tr h="243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0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1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1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ym typeface="+mn-ea"/>
                        </a:rPr>
                        <a:t>...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friday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Vegetarian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364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235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18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10</a:t>
                      </a:r>
                      <a:endParaRPr lang="en-US" sz="1000" b="1"/>
                    </a:p>
                  </a:txBody>
                  <a:tcPr/>
                </a:tc>
              </a:tr>
              <a:tr h="243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2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2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0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ym typeface="+mn-ea"/>
                        </a:rPr>
                        <a:t>...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monday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Regular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370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205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/>
                        <a:t>62</a:t>
                      </a:r>
                      <a:endParaRPr lang="en-US" sz="10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46</a:t>
                      </a:r>
                      <a:endParaRPr lang="en-US" sz="1000" b="1"/>
                    </a:p>
                  </a:txBody>
                  <a:tcPr/>
                </a:tc>
              </a:tr>
              <a:tr h="243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1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0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3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ym typeface="+mn-ea"/>
                        </a:rPr>
                        <a:t>...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...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...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...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...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...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...</a:t>
                      </a:r>
                      <a:endParaRPr lang="en-US" sz="1000" b="1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 Box 17"/>
          <p:cNvSpPr txBox="1"/>
          <p:nvPr/>
        </p:nvSpPr>
        <p:spPr>
          <a:xfrm>
            <a:off x="3401378" y="1932940"/>
            <a:ext cx="53879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400" b="1">
                <a:effectLst/>
                <a:sym typeface="+mn-ea"/>
              </a:rPr>
              <a:t>Joining Registers and Menus datasets by date,</a:t>
            </a:r>
            <a:endParaRPr lang="en-US" sz="1400" b="1">
              <a:effectLst/>
            </a:endParaRPr>
          </a:p>
          <a:p>
            <a:pPr algn="ctr"/>
            <a:r>
              <a:rPr lang="en-US" sz="1400" b="1">
                <a:effectLst/>
              </a:rPr>
              <a:t>droping the date column and keeping the service day records</a:t>
            </a:r>
            <a:endParaRPr lang="en-US" sz="1400" b="1">
              <a:effectLst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6036310" y="3306445"/>
            <a:ext cx="5905500" cy="1887220"/>
          </a:xfrm>
          <a:prstGeom prst="rect">
            <a:avLst/>
          </a:prstGeom>
          <a:noFill/>
          <a:ln w="57150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92710" y="3306445"/>
            <a:ext cx="5880100" cy="1887220"/>
          </a:xfrm>
          <a:prstGeom prst="rect">
            <a:avLst/>
          </a:prstGeom>
          <a:noFill/>
          <a:ln w="5715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186690" y="3390900"/>
            <a:ext cx="4668520" cy="170688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186055" y="5395595"/>
            <a:ext cx="46691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b="1">
                <a:solidFill>
                  <a:schemeClr val="accent6">
                    <a:lumMod val="50000"/>
                  </a:schemeClr>
                </a:solidFill>
              </a:rPr>
              <a:t>Features (N-Columns )</a:t>
            </a:r>
            <a:endParaRPr lang="en-US" sz="2000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86690" y="2800350"/>
            <a:ext cx="57854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b="1">
                <a:solidFill>
                  <a:schemeClr val="accent2">
                    <a:lumMod val="75000"/>
                  </a:schemeClr>
                </a:solidFill>
              </a:rPr>
              <a:t>Menu</a:t>
            </a:r>
            <a:endParaRPr lang="en-US" sz="2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6036310" y="2800350"/>
            <a:ext cx="59055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b="1">
                <a:solidFill>
                  <a:schemeClr val="accent5">
                    <a:lumMod val="75000"/>
                  </a:schemeClr>
                </a:solidFill>
              </a:rPr>
              <a:t>Records</a:t>
            </a:r>
            <a:endParaRPr lang="en-US" sz="2000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Rectangles 10"/>
          <p:cNvSpPr/>
          <p:nvPr/>
        </p:nvSpPr>
        <p:spPr>
          <a:xfrm>
            <a:off x="10710545" y="3390900"/>
            <a:ext cx="1147445" cy="170688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6036310" y="5395595"/>
            <a:ext cx="58216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b="1">
                <a:solidFill>
                  <a:srgbClr val="FF0000"/>
                </a:solidFill>
              </a:rPr>
              <a:t>To predict</a:t>
            </a:r>
            <a:endParaRPr lang="en-US" sz="2000" b="1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9649460" y="5121275"/>
            <a:ext cx="1023620" cy="42164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UNIT_TABLE_BEAUTIFY" val="smartTable{186cf189-ff1d-4e78-9727-facad9f6bf75}"/>
</p:tagLst>
</file>

<file path=ppt/tags/tag3.xml><?xml version="1.0" encoding="utf-8"?>
<p:tagLst xmlns:p="http://schemas.openxmlformats.org/presentationml/2006/main">
  <p:tag name="KSO_WM_UNIT_TABLE_BEAUTIFY" val="smartTable{186cf189-ff1d-4e78-9727-facad9f6bf75}"/>
</p:tagLst>
</file>

<file path=ppt/tags/tag4.xml><?xml version="1.0" encoding="utf-8"?>
<p:tagLst xmlns:p="http://schemas.openxmlformats.org/presentationml/2006/main">
  <p:tag name="KSO_WM_UNIT_TABLE_BEAUTIFY" val="smartTable{186cf189-ff1d-4e78-9727-facad9f6bf75}"/>
</p:tagLst>
</file>

<file path=ppt/tags/tag5.xml><?xml version="1.0" encoding="utf-8"?>
<p:tagLst xmlns:p="http://schemas.openxmlformats.org/presentationml/2006/main">
  <p:tag name="KSO_WM_UNIT_TABLE_BEAUTIFY" val="smartTable{186cf189-ff1d-4e78-9727-facad9f6bf75}"/>
</p:tagLst>
</file>

<file path=ppt/tags/tag6.xml><?xml version="1.0" encoding="utf-8"?>
<p:tagLst xmlns:p="http://schemas.openxmlformats.org/presentationml/2006/main">
  <p:tag name="KSO_WM_UNIT_TABLE_BEAUTIFY" val="smartTable{634ad4fd-7368-4f8a-ac9d-1d6a7962c89b}"/>
</p:tagLst>
</file>

<file path=ppt/tags/tag7.xml><?xml version="1.0" encoding="utf-8"?>
<p:tagLst xmlns:p="http://schemas.openxmlformats.org/presentationml/2006/main">
  <p:tag name="KSO_WM_UNIT_TABLE_BEAUTIFY" val="smartTable{634ad4fd-7368-4f8a-ac9d-1d6a7962c89b}"/>
</p:tagLst>
</file>

<file path=ppt/tags/tag8.xml><?xml version="1.0" encoding="utf-8"?>
<p:tagLst xmlns:p="http://schemas.openxmlformats.org/presentationml/2006/main">
  <p:tag name="KSO_WM_UNIT_TABLE_BEAUTIFY" val="smartTable{36123ad1-0f1a-45b8-877b-f437d7c5da24}"/>
</p:tagLst>
</file>

<file path=ppt/tags/tag9.xml><?xml version="1.0" encoding="utf-8"?>
<p:tagLst xmlns:p="http://schemas.openxmlformats.org/presentationml/2006/main">
  <p:tag name="KSO_WM_UNIT_TABLE_BEAUTIFY" val="smartTable{634ad4fd-7368-4f8a-ac9d-1d6a7962c89b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2874</Words>
  <Application>WPS Spreadsheets</Application>
  <PresentationFormat>Widescreen</PresentationFormat>
  <Paragraphs>654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SimSun</vt:lpstr>
      <vt:lpstr>Wingdings</vt:lpstr>
      <vt:lpstr>Arial Bold</vt:lpstr>
      <vt:lpstr>Calibri Light</vt:lpstr>
      <vt:lpstr>Helvetica Neue</vt:lpstr>
      <vt:lpstr>Calibri</vt:lpstr>
      <vt:lpstr>微软雅黑</vt:lpstr>
      <vt:lpstr>汉仪旗黑</vt:lpstr>
      <vt:lpstr>Arial Unicode MS</vt:lpstr>
      <vt:lpstr>宋体-简</vt:lpstr>
      <vt:lpstr>Office Theme</vt:lpstr>
      <vt:lpstr>Food Waste Prediction</vt:lpstr>
      <vt:lpstr>App flow</vt:lpstr>
      <vt:lpstr>App modules</vt:lpstr>
      <vt:lpstr>Training data</vt:lpstr>
      <vt:lpstr>Test data</vt:lpstr>
      <vt:lpstr>Preprocessing: Grouping registers</vt:lpstr>
      <vt:lpstr>Preprocessing: Build Bag of Words</vt:lpstr>
      <vt:lpstr>Merge data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Waste Prediction</dc:title>
  <dc:creator>luis.gonzalez</dc:creator>
  <cp:lastModifiedBy>luis.gonzalez</cp:lastModifiedBy>
  <cp:revision>32</cp:revision>
  <dcterms:created xsi:type="dcterms:W3CDTF">2020-12-09T21:08:30Z</dcterms:created>
  <dcterms:modified xsi:type="dcterms:W3CDTF">2020-12-09T21:08:30Z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1033-2.5.0.4141</vt:lpwstr>
  </property>
</Properties>
</file>