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Food Waste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Luis Gonzalez Guzman</a:t>
            </a:r>
            <a:endParaRPr lang="en-US"/>
          </a:p>
          <a:p>
            <a:r>
              <a:rPr lang="en-US" sz="1800">
                <a:solidFill>
                  <a:srgbClr val="FF0000"/>
                </a:solidFill>
              </a:rPr>
              <a:t>luis.gonzalez@wizeline.com</a:t>
            </a:r>
            <a:endParaRPr lang="en-US" sz="1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4" name="Straight Arrow Connector 223"/>
          <p:cNvCxnSpPr>
            <a:stCxn id="222" idx="2"/>
            <a:endCxn id="185" idx="0"/>
          </p:cNvCxnSpPr>
          <p:nvPr/>
        </p:nvCxnSpPr>
        <p:spPr>
          <a:xfrm flipH="1">
            <a:off x="4585970" y="3917315"/>
            <a:ext cx="635" cy="55562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App flow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59990" y="2096135"/>
            <a:ext cx="823595" cy="923290"/>
            <a:chOff x="3442" y="3013"/>
            <a:chExt cx="1297" cy="1454"/>
          </a:xfrm>
        </p:grpSpPr>
        <p:sp>
          <p:nvSpPr>
            <p:cNvPr id="28" name="Text Box 27"/>
            <p:cNvSpPr txBox="1"/>
            <p:nvPr/>
          </p:nvSpPr>
          <p:spPr>
            <a:xfrm>
              <a:off x="3442" y="4033"/>
              <a:ext cx="129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9" y="3013"/>
              <a:ext cx="1020" cy="102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547620" y="3215640"/>
            <a:ext cx="647700" cy="941070"/>
            <a:chOff x="3585" y="4920"/>
            <a:chExt cx="1020" cy="1482"/>
          </a:xfrm>
        </p:grpSpPr>
        <p:sp>
          <p:nvSpPr>
            <p:cNvPr id="25" name="Text Box 24"/>
            <p:cNvSpPr txBox="1"/>
            <p:nvPr/>
          </p:nvSpPr>
          <p:spPr>
            <a:xfrm>
              <a:off x="3590" y="5968"/>
              <a:ext cx="101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85" y="4920"/>
              <a:ext cx="1020" cy="102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325870" y="2357120"/>
            <a:ext cx="1555115" cy="1355725"/>
            <a:chOff x="9329" y="3381"/>
            <a:chExt cx="2449" cy="213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55" name="Text Box 54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Training data</a:t>
              </a:r>
              <a:endParaRPr lang="en-US" sz="1200"/>
            </a:p>
          </p:txBody>
        </p:sp>
      </p:grpSp>
      <p:cxnSp>
        <p:nvCxnSpPr>
          <p:cNvPr id="57" name="Straight Arrow Connector 56"/>
          <p:cNvCxnSpPr>
            <a:stCxn id="162" idx="3"/>
            <a:endCxn id="50" idx="1"/>
          </p:cNvCxnSpPr>
          <p:nvPr/>
        </p:nvCxnSpPr>
        <p:spPr>
          <a:xfrm>
            <a:off x="1322705" y="2419985"/>
            <a:ext cx="122428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1322705" y="3539490"/>
            <a:ext cx="122491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165" idx="1"/>
          </p:cNvCxnSpPr>
          <p:nvPr/>
        </p:nvCxnSpPr>
        <p:spPr>
          <a:xfrm>
            <a:off x="3194685" y="2419985"/>
            <a:ext cx="1070610" cy="127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430895" y="2357120"/>
            <a:ext cx="1555115" cy="1371600"/>
            <a:chOff x="13068" y="4377"/>
            <a:chExt cx="2449" cy="216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95" name="Text Box 94"/>
            <p:cNvSpPr txBox="1"/>
            <p:nvPr/>
          </p:nvSpPr>
          <p:spPr>
            <a:xfrm>
              <a:off x="13068" y="6103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Build model</a:t>
              </a:r>
              <a:endParaRPr lang="en-US" sz="1200"/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>
            <a:off x="1281430" y="4832985"/>
            <a:ext cx="29444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325870" y="4780280"/>
            <a:ext cx="1555115" cy="1355725"/>
            <a:chOff x="9329" y="3381"/>
            <a:chExt cx="2449" cy="2135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146" name="Text Box 145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Test data</a:t>
              </a:r>
              <a:endParaRPr lang="en-US" sz="1200"/>
            </a:p>
          </p:txBody>
        </p:sp>
      </p:grpSp>
      <p:cxnSp>
        <p:nvCxnSpPr>
          <p:cNvPr id="147" name="Elbow Connector 146"/>
          <p:cNvCxnSpPr>
            <a:stCxn id="215" idx="3"/>
          </p:cNvCxnSpPr>
          <p:nvPr/>
        </p:nvCxnSpPr>
        <p:spPr>
          <a:xfrm flipV="1">
            <a:off x="4935855" y="5320665"/>
            <a:ext cx="1627505" cy="59690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4946015" y="4832985"/>
            <a:ext cx="1617345" cy="48768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8474710" y="4786630"/>
            <a:ext cx="1555115" cy="1355725"/>
            <a:chOff x="13096" y="4377"/>
            <a:chExt cx="2449" cy="2135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152" name="Text Box 151"/>
            <p:cNvSpPr txBox="1"/>
            <p:nvPr/>
          </p:nvSpPr>
          <p:spPr>
            <a:xfrm>
              <a:off x="13096" y="6078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Use model</a:t>
              </a:r>
              <a:endParaRPr lang="en-US" sz="1200"/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7643495" y="5320665"/>
            <a:ext cx="102489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4" idx="3"/>
            <a:endCxn id="94" idx="1"/>
          </p:cNvCxnSpPr>
          <p:nvPr/>
        </p:nvCxnSpPr>
        <p:spPr>
          <a:xfrm>
            <a:off x="7643495" y="2897505"/>
            <a:ext cx="99885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19" idx="3"/>
            <a:endCxn id="54" idx="1"/>
          </p:cNvCxnSpPr>
          <p:nvPr/>
        </p:nvCxnSpPr>
        <p:spPr>
          <a:xfrm>
            <a:off x="4955540" y="2456180"/>
            <a:ext cx="1607820" cy="4413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222" idx="3"/>
            <a:endCxn id="54" idx="1"/>
          </p:cNvCxnSpPr>
          <p:nvPr/>
        </p:nvCxnSpPr>
        <p:spPr>
          <a:xfrm flipV="1">
            <a:off x="4946650" y="2897505"/>
            <a:ext cx="1616710" cy="6597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99440" y="2096135"/>
            <a:ext cx="770255" cy="1108075"/>
            <a:chOff x="944" y="3301"/>
            <a:chExt cx="1213" cy="1745"/>
          </a:xfrm>
        </p:grpSpPr>
        <p:sp>
          <p:nvSpPr>
            <p:cNvPr id="15" name="Text Box 14"/>
            <p:cNvSpPr txBox="1"/>
            <p:nvPr/>
          </p:nvSpPr>
          <p:spPr>
            <a:xfrm>
              <a:off x="944" y="4321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664845" y="3235960"/>
            <a:ext cx="658160" cy="1125855"/>
            <a:chOff x="1047" y="4824"/>
            <a:chExt cx="1036" cy="1773"/>
          </a:xfrm>
        </p:grpSpPr>
        <p:sp>
          <p:nvSpPr>
            <p:cNvPr id="32" name="Text Box 31"/>
            <p:cNvSpPr txBox="1"/>
            <p:nvPr/>
          </p:nvSpPr>
          <p:spPr>
            <a:xfrm>
              <a:off x="1047" y="5872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21030" y="4509135"/>
            <a:ext cx="660400" cy="1108075"/>
            <a:chOff x="1043" y="3301"/>
            <a:chExt cx="1040" cy="1745"/>
          </a:xfrm>
        </p:grpSpPr>
        <p:sp>
          <p:nvSpPr>
            <p:cNvPr id="175" name="Text Box 174"/>
            <p:cNvSpPr txBox="1"/>
            <p:nvPr/>
          </p:nvSpPr>
          <p:spPr>
            <a:xfrm>
              <a:off x="1043" y="4321"/>
              <a:ext cx="10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200"/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556895" y="5588000"/>
            <a:ext cx="770255" cy="1125855"/>
            <a:chOff x="942" y="4824"/>
            <a:chExt cx="1213" cy="1773"/>
          </a:xfrm>
        </p:grpSpPr>
        <p:sp>
          <p:nvSpPr>
            <p:cNvPr id="178" name="Text Box 177"/>
            <p:cNvSpPr txBox="1"/>
            <p:nvPr/>
          </p:nvSpPr>
          <p:spPr>
            <a:xfrm>
              <a:off x="942" y="5872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200"/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3956685" y="4472940"/>
            <a:ext cx="1259205" cy="1083945"/>
            <a:chOff x="6293" y="3053"/>
            <a:chExt cx="1983" cy="1707"/>
          </a:xfrm>
        </p:grpSpPr>
        <p:sp>
          <p:nvSpPr>
            <p:cNvPr id="184" name="Text Box 183"/>
            <p:cNvSpPr txBox="1"/>
            <p:nvPr/>
          </p:nvSpPr>
          <p:spPr>
            <a:xfrm>
              <a:off x="6293" y="4035"/>
              <a:ext cx="198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Extract features</a:t>
              </a:r>
              <a:endParaRPr lang="en-US" sz="1200"/>
            </a:p>
            <a:p>
              <a:pPr algn="ctr"/>
              <a:r>
                <a:rPr lang="en-US" sz="1200"/>
                <a:t>(BoW)</a:t>
              </a:r>
              <a:endParaRPr lang="en-US" sz="1200"/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cxnSp>
        <p:nvCxnSpPr>
          <p:cNvPr id="187" name="Straight Arrow Connector 186"/>
          <p:cNvCxnSpPr>
            <a:stCxn id="151" idx="3"/>
            <a:endCxn id="158" idx="1"/>
          </p:cNvCxnSpPr>
          <p:nvPr/>
        </p:nvCxnSpPr>
        <p:spPr>
          <a:xfrm flipV="1">
            <a:off x="9748520" y="5320665"/>
            <a:ext cx="78740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95" idx="2"/>
            <a:endCxn id="151" idx="0"/>
          </p:cNvCxnSpPr>
          <p:nvPr/>
        </p:nvCxnSpPr>
        <p:spPr>
          <a:xfrm>
            <a:off x="9208770" y="3728720"/>
            <a:ext cx="0" cy="10579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0535285" y="4780280"/>
            <a:ext cx="1080770" cy="1406525"/>
            <a:chOff x="16591" y="7528"/>
            <a:chExt cx="1702" cy="2215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192" name="Text Box 191"/>
            <p:cNvSpPr txBox="1"/>
            <p:nvPr/>
          </p:nvSpPr>
          <p:spPr>
            <a:xfrm>
              <a:off x="16591" y="9018"/>
              <a:ext cx="17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rgbClr val="FF0000"/>
                  </a:solidFill>
                </a:rPr>
                <a:t>Use prediction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96" name="Text Box 195"/>
          <p:cNvSpPr txBox="1"/>
          <p:nvPr/>
        </p:nvSpPr>
        <p:spPr>
          <a:xfrm>
            <a:off x="6360479" y="1622425"/>
            <a:ext cx="14852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Dataset creation</a:t>
            </a:r>
            <a:endParaRPr lang="en-US" sz="1400"/>
          </a:p>
        </p:txBody>
      </p:sp>
      <p:sp>
        <p:nvSpPr>
          <p:cNvPr id="197" name="Text Box 196"/>
          <p:cNvSpPr txBox="1"/>
          <p:nvPr/>
        </p:nvSpPr>
        <p:spPr>
          <a:xfrm>
            <a:off x="8544879" y="1621155"/>
            <a:ext cx="1370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Model creation</a:t>
            </a:r>
            <a:endParaRPr lang="en-US" sz="1400"/>
          </a:p>
        </p:txBody>
      </p:sp>
      <p:sp>
        <p:nvSpPr>
          <p:cNvPr id="198" name="Text Box 197"/>
          <p:cNvSpPr txBox="1"/>
          <p:nvPr/>
        </p:nvSpPr>
        <p:spPr>
          <a:xfrm>
            <a:off x="10581324" y="1622425"/>
            <a:ext cx="988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Prediction</a:t>
            </a:r>
            <a:endParaRPr lang="en-US" sz="1400"/>
          </a:p>
        </p:txBody>
      </p:sp>
      <p:sp>
        <p:nvSpPr>
          <p:cNvPr id="199" name="Text Box 198"/>
          <p:cNvSpPr txBox="1"/>
          <p:nvPr/>
        </p:nvSpPr>
        <p:spPr>
          <a:xfrm>
            <a:off x="3956368" y="1621155"/>
            <a:ext cx="1327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Preprocessing</a:t>
            </a:r>
            <a:endParaRPr lang="en-US" sz="1400"/>
          </a:p>
        </p:txBody>
      </p:sp>
      <p:sp>
        <p:nvSpPr>
          <p:cNvPr id="200" name="Text Box 199"/>
          <p:cNvSpPr txBox="1"/>
          <p:nvPr/>
        </p:nvSpPr>
        <p:spPr>
          <a:xfrm>
            <a:off x="2187258" y="1621155"/>
            <a:ext cx="1367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sym typeface="+mn-ea"/>
              </a:rPr>
              <a:t>Data collection</a:t>
            </a:r>
            <a:endParaRPr lang="en-US" sz="1400"/>
          </a:p>
        </p:txBody>
      </p:sp>
      <p:sp>
        <p:nvSpPr>
          <p:cNvPr id="211" name="Text Box 210"/>
          <p:cNvSpPr txBox="1"/>
          <p:nvPr/>
        </p:nvSpPr>
        <p:spPr>
          <a:xfrm rot="10800000">
            <a:off x="139700" y="2284095"/>
            <a:ext cx="459740" cy="1886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sp>
        <p:nvSpPr>
          <p:cNvPr id="212" name="Text Box 211"/>
          <p:cNvSpPr txBox="1"/>
          <p:nvPr/>
        </p:nvSpPr>
        <p:spPr>
          <a:xfrm rot="10800000">
            <a:off x="161290" y="4942205"/>
            <a:ext cx="459740" cy="13538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TEST DATA</a:t>
            </a:r>
            <a:endParaRPr lang="en-US" b="1"/>
          </a:p>
        </p:txBody>
      </p:sp>
      <p:grpSp>
        <p:nvGrpSpPr>
          <p:cNvPr id="213" name="Group 212"/>
          <p:cNvGrpSpPr/>
          <p:nvPr/>
        </p:nvGrpSpPr>
        <p:grpSpPr>
          <a:xfrm>
            <a:off x="3907790" y="5557520"/>
            <a:ext cx="1382395" cy="1089660"/>
            <a:chOff x="6232" y="3085"/>
            <a:chExt cx="2177" cy="1716"/>
          </a:xfrm>
        </p:grpSpPr>
        <p:sp>
          <p:nvSpPr>
            <p:cNvPr id="214" name="Text Box 213"/>
            <p:cNvSpPr txBox="1"/>
            <p:nvPr/>
          </p:nvSpPr>
          <p:spPr>
            <a:xfrm>
              <a:off x="6232" y="4076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Group and count </a:t>
              </a:r>
              <a:endParaRPr lang="en-US" sz="1200"/>
            </a:p>
            <a:p>
              <a:pPr algn="ctr"/>
              <a:r>
                <a:rPr lang="en-US" sz="1200"/>
                <a:t>registers by diet</a:t>
              </a:r>
              <a:endParaRPr lang="en-US" sz="1200"/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16" name="Straight Arrow Connector 215"/>
          <p:cNvCxnSpPr>
            <a:stCxn id="179" idx="3"/>
            <a:endCxn id="215" idx="1"/>
          </p:cNvCxnSpPr>
          <p:nvPr/>
        </p:nvCxnSpPr>
        <p:spPr>
          <a:xfrm>
            <a:off x="1281430" y="5911850"/>
            <a:ext cx="2934335" cy="57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914140" y="2096135"/>
            <a:ext cx="1382395" cy="1083945"/>
            <a:chOff x="6211" y="3053"/>
            <a:chExt cx="2177" cy="1707"/>
          </a:xfrm>
        </p:grpSpPr>
        <p:sp>
          <p:nvSpPr>
            <p:cNvPr id="218" name="Text Box 217"/>
            <p:cNvSpPr txBox="1"/>
            <p:nvPr/>
          </p:nvSpPr>
          <p:spPr>
            <a:xfrm>
              <a:off x="6211" y="4035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Group and count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registers by diet</a:t>
              </a:r>
              <a:endParaRPr lang="en-US" sz="1200"/>
            </a:p>
          </p:txBody>
        </p: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3996690" y="3197225"/>
            <a:ext cx="1247775" cy="1126490"/>
            <a:chOff x="6355" y="3085"/>
            <a:chExt cx="1965" cy="1774"/>
          </a:xfrm>
        </p:grpSpPr>
        <p:sp>
          <p:nvSpPr>
            <p:cNvPr id="221" name="Text Box 220"/>
            <p:cNvSpPr txBox="1"/>
            <p:nvPr/>
          </p:nvSpPr>
          <p:spPr>
            <a:xfrm>
              <a:off x="6355" y="4134"/>
              <a:ext cx="196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Build BoW and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extract features</a:t>
              </a:r>
              <a:endParaRPr lang="en-US" sz="1200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23" name="Straight Arrow Connector 222"/>
          <p:cNvCxnSpPr>
            <a:stCxn id="52" idx="3"/>
            <a:endCxn id="222" idx="1"/>
          </p:cNvCxnSpPr>
          <p:nvPr/>
        </p:nvCxnSpPr>
        <p:spPr>
          <a:xfrm>
            <a:off x="3195320" y="3539490"/>
            <a:ext cx="1031240" cy="177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94" idx="3"/>
            <a:endCxn id="228" idx="1"/>
          </p:cNvCxnSpPr>
          <p:nvPr/>
        </p:nvCxnSpPr>
        <p:spPr>
          <a:xfrm>
            <a:off x="9722485" y="2897505"/>
            <a:ext cx="812800" cy="44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10534650" y="2361565"/>
            <a:ext cx="1080770" cy="1343660"/>
            <a:chOff x="16591" y="7528"/>
            <a:chExt cx="1702" cy="2116"/>
          </a:xfrm>
        </p:grpSpPr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229" name="Text Box 228"/>
            <p:cNvSpPr txBox="1"/>
            <p:nvPr/>
          </p:nvSpPr>
          <p:spPr>
            <a:xfrm>
              <a:off x="16591" y="9210"/>
              <a:ext cx="17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Evaluate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4" name="Straight Arrow Connector 223"/>
          <p:cNvCxnSpPr>
            <a:stCxn id="222" idx="2"/>
            <a:endCxn id="185" idx="0"/>
          </p:cNvCxnSpPr>
          <p:nvPr/>
        </p:nvCxnSpPr>
        <p:spPr>
          <a:xfrm flipH="1">
            <a:off x="4585970" y="3917315"/>
            <a:ext cx="635" cy="55562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App modules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59990" y="2096135"/>
            <a:ext cx="823595" cy="923290"/>
            <a:chOff x="3442" y="3013"/>
            <a:chExt cx="1297" cy="1454"/>
          </a:xfrm>
        </p:grpSpPr>
        <p:sp>
          <p:nvSpPr>
            <p:cNvPr id="28" name="Text Box 27"/>
            <p:cNvSpPr txBox="1"/>
            <p:nvPr/>
          </p:nvSpPr>
          <p:spPr>
            <a:xfrm>
              <a:off x="3442" y="4033"/>
              <a:ext cx="129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9" y="3013"/>
              <a:ext cx="1020" cy="102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547620" y="3215640"/>
            <a:ext cx="647700" cy="941070"/>
            <a:chOff x="3585" y="4920"/>
            <a:chExt cx="1020" cy="1482"/>
          </a:xfrm>
        </p:grpSpPr>
        <p:sp>
          <p:nvSpPr>
            <p:cNvPr id="25" name="Text Box 24"/>
            <p:cNvSpPr txBox="1"/>
            <p:nvPr/>
          </p:nvSpPr>
          <p:spPr>
            <a:xfrm>
              <a:off x="3590" y="5968"/>
              <a:ext cx="101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85" y="4920"/>
              <a:ext cx="1020" cy="102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325870" y="2357120"/>
            <a:ext cx="1555115" cy="1355725"/>
            <a:chOff x="9329" y="3381"/>
            <a:chExt cx="2449" cy="213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55" name="Text Box 54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Training data</a:t>
              </a:r>
              <a:endParaRPr lang="en-US" sz="1200"/>
            </a:p>
          </p:txBody>
        </p:sp>
      </p:grpSp>
      <p:cxnSp>
        <p:nvCxnSpPr>
          <p:cNvPr id="57" name="Straight Arrow Connector 56"/>
          <p:cNvCxnSpPr>
            <a:stCxn id="162" idx="3"/>
            <a:endCxn id="50" idx="1"/>
          </p:cNvCxnSpPr>
          <p:nvPr/>
        </p:nvCxnSpPr>
        <p:spPr>
          <a:xfrm>
            <a:off x="1322705" y="2419985"/>
            <a:ext cx="122428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1322705" y="3539490"/>
            <a:ext cx="122491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165" idx="1"/>
          </p:cNvCxnSpPr>
          <p:nvPr/>
        </p:nvCxnSpPr>
        <p:spPr>
          <a:xfrm>
            <a:off x="3194685" y="2419985"/>
            <a:ext cx="1070610" cy="127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430895" y="2357120"/>
            <a:ext cx="1555115" cy="1371600"/>
            <a:chOff x="13068" y="4377"/>
            <a:chExt cx="2449" cy="216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95" name="Text Box 94"/>
            <p:cNvSpPr txBox="1"/>
            <p:nvPr/>
          </p:nvSpPr>
          <p:spPr>
            <a:xfrm>
              <a:off x="13068" y="6103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Build model</a:t>
              </a:r>
              <a:endParaRPr lang="en-US" sz="1200"/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>
            <a:off x="1281430" y="4832985"/>
            <a:ext cx="29444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325870" y="4780280"/>
            <a:ext cx="1555115" cy="1355725"/>
            <a:chOff x="9329" y="3381"/>
            <a:chExt cx="2449" cy="2135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146" name="Text Box 145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Test data</a:t>
              </a:r>
              <a:endParaRPr lang="en-US" sz="1200"/>
            </a:p>
          </p:txBody>
        </p:sp>
      </p:grpSp>
      <p:cxnSp>
        <p:nvCxnSpPr>
          <p:cNvPr id="147" name="Elbow Connector 146"/>
          <p:cNvCxnSpPr>
            <a:stCxn id="215" idx="3"/>
          </p:cNvCxnSpPr>
          <p:nvPr/>
        </p:nvCxnSpPr>
        <p:spPr>
          <a:xfrm flipV="1">
            <a:off x="4935855" y="5320665"/>
            <a:ext cx="1627505" cy="59690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4946015" y="4832985"/>
            <a:ext cx="1617345" cy="48768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8474710" y="4786630"/>
            <a:ext cx="1555115" cy="1355725"/>
            <a:chOff x="13096" y="4377"/>
            <a:chExt cx="2449" cy="2135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152" name="Text Box 151"/>
            <p:cNvSpPr txBox="1"/>
            <p:nvPr/>
          </p:nvSpPr>
          <p:spPr>
            <a:xfrm>
              <a:off x="13096" y="6078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Use model</a:t>
              </a:r>
              <a:endParaRPr lang="en-US" sz="1200"/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7643495" y="5320665"/>
            <a:ext cx="102489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4" idx="3"/>
            <a:endCxn id="94" idx="1"/>
          </p:cNvCxnSpPr>
          <p:nvPr/>
        </p:nvCxnSpPr>
        <p:spPr>
          <a:xfrm>
            <a:off x="7643495" y="2897505"/>
            <a:ext cx="99885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19" idx="3"/>
            <a:endCxn id="54" idx="1"/>
          </p:cNvCxnSpPr>
          <p:nvPr/>
        </p:nvCxnSpPr>
        <p:spPr>
          <a:xfrm>
            <a:off x="4955540" y="2456180"/>
            <a:ext cx="1607820" cy="4413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222" idx="3"/>
            <a:endCxn id="54" idx="1"/>
          </p:cNvCxnSpPr>
          <p:nvPr/>
        </p:nvCxnSpPr>
        <p:spPr>
          <a:xfrm flipV="1">
            <a:off x="4946650" y="2897505"/>
            <a:ext cx="1616710" cy="6597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99440" y="2096135"/>
            <a:ext cx="770255" cy="1108075"/>
            <a:chOff x="944" y="3301"/>
            <a:chExt cx="1213" cy="1745"/>
          </a:xfrm>
        </p:grpSpPr>
        <p:sp>
          <p:nvSpPr>
            <p:cNvPr id="15" name="Text Box 14"/>
            <p:cNvSpPr txBox="1"/>
            <p:nvPr/>
          </p:nvSpPr>
          <p:spPr>
            <a:xfrm>
              <a:off x="944" y="4321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664845" y="3235960"/>
            <a:ext cx="658160" cy="1125855"/>
            <a:chOff x="1047" y="4824"/>
            <a:chExt cx="1036" cy="1773"/>
          </a:xfrm>
        </p:grpSpPr>
        <p:sp>
          <p:nvSpPr>
            <p:cNvPr id="32" name="Text Box 31"/>
            <p:cNvSpPr txBox="1"/>
            <p:nvPr/>
          </p:nvSpPr>
          <p:spPr>
            <a:xfrm>
              <a:off x="1047" y="5872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21030" y="4509135"/>
            <a:ext cx="660400" cy="1108075"/>
            <a:chOff x="1043" y="3301"/>
            <a:chExt cx="1040" cy="1745"/>
          </a:xfrm>
        </p:grpSpPr>
        <p:sp>
          <p:nvSpPr>
            <p:cNvPr id="175" name="Text Box 174"/>
            <p:cNvSpPr txBox="1"/>
            <p:nvPr/>
          </p:nvSpPr>
          <p:spPr>
            <a:xfrm>
              <a:off x="1043" y="4321"/>
              <a:ext cx="10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200"/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556895" y="5588000"/>
            <a:ext cx="770255" cy="1125855"/>
            <a:chOff x="942" y="4824"/>
            <a:chExt cx="1213" cy="1773"/>
          </a:xfrm>
        </p:grpSpPr>
        <p:sp>
          <p:nvSpPr>
            <p:cNvPr id="178" name="Text Box 177"/>
            <p:cNvSpPr txBox="1"/>
            <p:nvPr/>
          </p:nvSpPr>
          <p:spPr>
            <a:xfrm>
              <a:off x="942" y="5872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200"/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3956685" y="4472940"/>
            <a:ext cx="1259205" cy="1083945"/>
            <a:chOff x="6293" y="3053"/>
            <a:chExt cx="1983" cy="1707"/>
          </a:xfrm>
        </p:grpSpPr>
        <p:sp>
          <p:nvSpPr>
            <p:cNvPr id="184" name="Text Box 183"/>
            <p:cNvSpPr txBox="1"/>
            <p:nvPr/>
          </p:nvSpPr>
          <p:spPr>
            <a:xfrm>
              <a:off x="6293" y="4035"/>
              <a:ext cx="198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Extract features</a:t>
              </a:r>
              <a:endParaRPr lang="en-US" sz="1200"/>
            </a:p>
            <a:p>
              <a:pPr algn="ctr"/>
              <a:r>
                <a:rPr lang="en-US" sz="1200"/>
                <a:t>(BoW)</a:t>
              </a:r>
              <a:endParaRPr lang="en-US" sz="1200"/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cxnSp>
        <p:nvCxnSpPr>
          <p:cNvPr id="187" name="Straight Arrow Connector 186"/>
          <p:cNvCxnSpPr>
            <a:stCxn id="151" idx="3"/>
            <a:endCxn id="158" idx="1"/>
          </p:cNvCxnSpPr>
          <p:nvPr/>
        </p:nvCxnSpPr>
        <p:spPr>
          <a:xfrm flipV="1">
            <a:off x="9748520" y="5320665"/>
            <a:ext cx="78740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95" idx="2"/>
            <a:endCxn id="151" idx="0"/>
          </p:cNvCxnSpPr>
          <p:nvPr/>
        </p:nvCxnSpPr>
        <p:spPr>
          <a:xfrm>
            <a:off x="9208770" y="3728720"/>
            <a:ext cx="0" cy="10579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0535285" y="4780280"/>
            <a:ext cx="1080770" cy="1406525"/>
            <a:chOff x="16591" y="7528"/>
            <a:chExt cx="1702" cy="2215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192" name="Text Box 191"/>
            <p:cNvSpPr txBox="1"/>
            <p:nvPr/>
          </p:nvSpPr>
          <p:spPr>
            <a:xfrm>
              <a:off x="16591" y="9018"/>
              <a:ext cx="17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rgbClr val="FF0000"/>
                  </a:solidFill>
                </a:rPr>
                <a:t>Use prediction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211" name="Text Box 210"/>
          <p:cNvSpPr txBox="1"/>
          <p:nvPr/>
        </p:nvSpPr>
        <p:spPr>
          <a:xfrm rot="10800000">
            <a:off x="139700" y="2284095"/>
            <a:ext cx="459740" cy="1886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sp>
        <p:nvSpPr>
          <p:cNvPr id="212" name="Text Box 211"/>
          <p:cNvSpPr txBox="1"/>
          <p:nvPr/>
        </p:nvSpPr>
        <p:spPr>
          <a:xfrm rot="10800000">
            <a:off x="161290" y="4942205"/>
            <a:ext cx="459740" cy="13538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TEST DATA</a:t>
            </a:r>
            <a:endParaRPr lang="en-US" b="1"/>
          </a:p>
        </p:txBody>
      </p:sp>
      <p:grpSp>
        <p:nvGrpSpPr>
          <p:cNvPr id="213" name="Group 212"/>
          <p:cNvGrpSpPr/>
          <p:nvPr/>
        </p:nvGrpSpPr>
        <p:grpSpPr>
          <a:xfrm>
            <a:off x="3907790" y="5557520"/>
            <a:ext cx="1382395" cy="1089660"/>
            <a:chOff x="6232" y="3085"/>
            <a:chExt cx="2177" cy="1716"/>
          </a:xfrm>
        </p:grpSpPr>
        <p:sp>
          <p:nvSpPr>
            <p:cNvPr id="214" name="Text Box 213"/>
            <p:cNvSpPr txBox="1"/>
            <p:nvPr/>
          </p:nvSpPr>
          <p:spPr>
            <a:xfrm>
              <a:off x="6232" y="4076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Group and count </a:t>
              </a:r>
              <a:endParaRPr lang="en-US" sz="1200"/>
            </a:p>
            <a:p>
              <a:pPr algn="ctr"/>
              <a:r>
                <a:rPr lang="en-US" sz="1200"/>
                <a:t>registers by diet</a:t>
              </a:r>
              <a:endParaRPr lang="en-US" sz="1200"/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16" name="Straight Arrow Connector 215"/>
          <p:cNvCxnSpPr>
            <a:stCxn id="179" idx="3"/>
            <a:endCxn id="215" idx="1"/>
          </p:cNvCxnSpPr>
          <p:nvPr/>
        </p:nvCxnSpPr>
        <p:spPr>
          <a:xfrm>
            <a:off x="1281430" y="5911850"/>
            <a:ext cx="2934335" cy="57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914140" y="2096135"/>
            <a:ext cx="1382395" cy="1083945"/>
            <a:chOff x="6211" y="3053"/>
            <a:chExt cx="2177" cy="1707"/>
          </a:xfrm>
        </p:grpSpPr>
        <p:sp>
          <p:nvSpPr>
            <p:cNvPr id="218" name="Text Box 217"/>
            <p:cNvSpPr txBox="1"/>
            <p:nvPr/>
          </p:nvSpPr>
          <p:spPr>
            <a:xfrm>
              <a:off x="6211" y="4035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Group and count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registers by diet</a:t>
              </a:r>
              <a:endParaRPr lang="en-US" sz="1200"/>
            </a:p>
          </p:txBody>
        </p: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3996690" y="3197225"/>
            <a:ext cx="1247775" cy="1126490"/>
            <a:chOff x="6355" y="3085"/>
            <a:chExt cx="1965" cy="1774"/>
          </a:xfrm>
        </p:grpSpPr>
        <p:sp>
          <p:nvSpPr>
            <p:cNvPr id="221" name="Text Box 220"/>
            <p:cNvSpPr txBox="1"/>
            <p:nvPr/>
          </p:nvSpPr>
          <p:spPr>
            <a:xfrm>
              <a:off x="6355" y="4134"/>
              <a:ext cx="196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Build BoW and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extract features</a:t>
              </a:r>
              <a:endParaRPr lang="en-US" sz="1200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23" name="Straight Arrow Connector 222"/>
          <p:cNvCxnSpPr>
            <a:stCxn id="52" idx="3"/>
            <a:endCxn id="222" idx="1"/>
          </p:cNvCxnSpPr>
          <p:nvPr/>
        </p:nvCxnSpPr>
        <p:spPr>
          <a:xfrm>
            <a:off x="3195320" y="3539490"/>
            <a:ext cx="1031240" cy="177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94" idx="3"/>
            <a:endCxn id="228" idx="1"/>
          </p:cNvCxnSpPr>
          <p:nvPr/>
        </p:nvCxnSpPr>
        <p:spPr>
          <a:xfrm>
            <a:off x="9722485" y="2897505"/>
            <a:ext cx="812800" cy="44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10534650" y="2361565"/>
            <a:ext cx="1080770" cy="1343660"/>
            <a:chOff x="16591" y="7528"/>
            <a:chExt cx="1702" cy="2116"/>
          </a:xfrm>
        </p:grpSpPr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229" name="Text Box 228"/>
            <p:cNvSpPr txBox="1"/>
            <p:nvPr/>
          </p:nvSpPr>
          <p:spPr>
            <a:xfrm>
              <a:off x="16591" y="9210"/>
              <a:ext cx="17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Evaluate</a:t>
              </a:r>
              <a:endParaRPr lang="en-US" sz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4995" y="1456690"/>
            <a:ext cx="3001645" cy="5288280"/>
            <a:chOff x="937" y="2294"/>
            <a:chExt cx="4727" cy="8328"/>
          </a:xfrm>
        </p:grpSpPr>
        <p:sp>
          <p:nvSpPr>
            <p:cNvPr id="200" name="Text Box 199"/>
            <p:cNvSpPr txBox="1"/>
            <p:nvPr/>
          </p:nvSpPr>
          <p:spPr>
            <a:xfrm>
              <a:off x="944" y="2503"/>
              <a:ext cx="47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rgbClr val="C00000"/>
                  </a:solidFill>
                  <a:sym typeface="+mn-ea"/>
                </a:rPr>
                <a:t>Data collection module</a:t>
              </a:r>
              <a:endParaRPr lang="en-US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3" name="Rectangles 2"/>
            <p:cNvSpPr/>
            <p:nvPr/>
          </p:nvSpPr>
          <p:spPr>
            <a:xfrm>
              <a:off x="937" y="2294"/>
              <a:ext cx="4721" cy="8329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81755" y="1456690"/>
            <a:ext cx="4075430" cy="5289550"/>
            <a:chOff x="6113" y="2294"/>
            <a:chExt cx="6418" cy="8330"/>
          </a:xfrm>
        </p:grpSpPr>
        <p:sp>
          <p:nvSpPr>
            <p:cNvPr id="199" name="Text Box 198"/>
            <p:cNvSpPr txBox="1"/>
            <p:nvPr/>
          </p:nvSpPr>
          <p:spPr>
            <a:xfrm>
              <a:off x="6154" y="2503"/>
              <a:ext cx="63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6">
                      <a:lumMod val="75000"/>
                    </a:schemeClr>
                  </a:solidFill>
                </a:rPr>
                <a:t>Preprocessing module</a:t>
              </a: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" name="Rectangles 3"/>
            <p:cNvSpPr/>
            <p:nvPr/>
          </p:nvSpPr>
          <p:spPr>
            <a:xfrm>
              <a:off x="6113" y="2294"/>
              <a:ext cx="6418" cy="8331"/>
            </a:xfrm>
            <a:prstGeom prst="rect">
              <a:avLst/>
            </a:prstGeom>
            <a:solidFill>
              <a:schemeClr val="accent6">
                <a:lumMod val="75000"/>
                <a:alpha val="2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06105" y="1456690"/>
            <a:ext cx="3569970" cy="5288915"/>
            <a:chOff x="12923" y="2294"/>
            <a:chExt cx="5622" cy="8329"/>
          </a:xfrm>
        </p:grpSpPr>
        <p:sp>
          <p:nvSpPr>
            <p:cNvPr id="197" name="Text Box 196"/>
            <p:cNvSpPr txBox="1"/>
            <p:nvPr/>
          </p:nvSpPr>
          <p:spPr>
            <a:xfrm>
              <a:off x="12923" y="2503"/>
              <a:ext cx="56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5"/>
                  </a:solidFill>
                </a:rPr>
                <a:t>Prediction module</a:t>
              </a:r>
              <a:endParaRPr lang="en-US" b="1">
                <a:solidFill>
                  <a:schemeClr val="accent5"/>
                </a:solidFill>
              </a:endParaRPr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923" y="2294"/>
              <a:ext cx="5622" cy="8329"/>
            </a:xfrm>
            <a:prstGeom prst="rect">
              <a:avLst/>
            </a:prstGeom>
            <a:solidFill>
              <a:schemeClr val="accent5">
                <a:alpha val="25000"/>
              </a:schemeClr>
            </a:solidFill>
            <a:ln w="5715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449445"/>
          <a:ext cx="4947285" cy="17678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Attend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571365"/>
          <a:ext cx="3214370" cy="140208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Grouping registers</a:t>
            </a:r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025525" y="1617980"/>
          <a:ext cx="5708650" cy="18288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141730"/>
                <a:gridCol w="1141730"/>
                <a:gridCol w="1141730"/>
                <a:gridCol w="1141730"/>
                <a:gridCol w="114173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Juan S 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false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....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...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Vegan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true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...</a:t>
                      </a:r>
                      <a:endParaRPr lang="en-US" sz="1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941705" y="4316730"/>
          <a:ext cx="10307955" cy="21336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472565"/>
                <a:gridCol w="1472565"/>
                <a:gridCol w="1472565"/>
                <a:gridCol w="1472565"/>
                <a:gridCol w="1472565"/>
                <a:gridCol w="1472565"/>
                <a:gridCol w="147256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TotalPeople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TotalRequests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Waste</a:t>
                      </a:r>
                      <a:endParaRPr lang="en-US" sz="1400" b="1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235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Light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Vegetarian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370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205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46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sym typeface="+mn-ea"/>
                        </a:rPr>
                        <a:t>...</a:t>
                      </a:r>
                      <a:endParaRPr lang="en-US" sz="14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1696720" y="3856355"/>
            <a:ext cx="1468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Grouped by same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date and diet</a:t>
            </a:r>
            <a:endParaRPr lang="en-US" sz="1400" b="1"/>
          </a:p>
        </p:txBody>
      </p:sp>
      <p:sp>
        <p:nvSpPr>
          <p:cNvPr id="9" name="Text Box 8"/>
          <p:cNvSpPr txBox="1"/>
          <p:nvPr/>
        </p:nvSpPr>
        <p:spPr>
          <a:xfrm>
            <a:off x="4080828" y="3825240"/>
            <a:ext cx="122745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records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on the date</a:t>
            </a:r>
            <a:endParaRPr lang="en-US" sz="1400" b="1"/>
          </a:p>
        </p:txBody>
      </p:sp>
      <p:sp>
        <p:nvSpPr>
          <p:cNvPr id="10" name="Text Box 9"/>
          <p:cNvSpPr txBox="1"/>
          <p:nvPr/>
        </p:nvSpPr>
        <p:spPr>
          <a:xfrm>
            <a:off x="5424488" y="3825240"/>
            <a:ext cx="13430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requests 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equal to true</a:t>
            </a:r>
            <a:endParaRPr lang="en-US" sz="1400" b="1"/>
          </a:p>
        </p:txBody>
      </p:sp>
      <p:sp>
        <p:nvSpPr>
          <p:cNvPr id="11" name="Text Box 10"/>
          <p:cNvSpPr txBox="1"/>
          <p:nvPr/>
        </p:nvSpPr>
        <p:spPr>
          <a:xfrm>
            <a:off x="6797676" y="3841115"/>
            <a:ext cx="1376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same diet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requests</a:t>
            </a:r>
            <a:endParaRPr lang="en-US" sz="1400" b="1"/>
          </a:p>
        </p:txBody>
      </p:sp>
      <p:sp>
        <p:nvSpPr>
          <p:cNvPr id="13" name="Text Box 12"/>
          <p:cNvSpPr txBox="1"/>
          <p:nvPr/>
        </p:nvSpPr>
        <p:spPr>
          <a:xfrm>
            <a:off x="8451851" y="3825240"/>
            <a:ext cx="12026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people 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who </a:t>
            </a:r>
            <a:r>
              <a:rPr lang="en-US" sz="1400" b="1"/>
              <a:t>attend</a:t>
            </a:r>
            <a:endParaRPr lang="en-US" sz="1400" b="1"/>
          </a:p>
        </p:txBody>
      </p:sp>
      <p:sp>
        <p:nvSpPr>
          <p:cNvPr id="14" name="Text Box 13"/>
          <p:cNvSpPr txBox="1"/>
          <p:nvPr/>
        </p:nvSpPr>
        <p:spPr>
          <a:xfrm>
            <a:off x="9827261" y="3933190"/>
            <a:ext cx="14160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olidFill>
                  <a:srgbClr val="FF0000"/>
                </a:solidFill>
                <a:sym typeface="+mn-ea"/>
              </a:rPr>
              <a:t>Request - Attend</a:t>
            </a:r>
            <a:endParaRPr lang="en-US" sz="1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Bent Arrow 15"/>
          <p:cNvSpPr/>
          <p:nvPr/>
        </p:nvSpPr>
        <p:spPr>
          <a:xfrm rot="5400000">
            <a:off x="7357110" y="2183130"/>
            <a:ext cx="1346835" cy="117983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49006" y="2379345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/>
              <a:t>Group registers</a:t>
            </a:r>
            <a:endParaRPr lang="en-US"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ight Arrow 28"/>
          <p:cNvSpPr/>
          <p:nvPr/>
        </p:nvSpPr>
        <p:spPr>
          <a:xfrm rot="5400000">
            <a:off x="8777605" y="3339465"/>
            <a:ext cx="79629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Build Bag of Words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727710" y="1585595"/>
          <a:ext cx="10714990" cy="14630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2855"/>
                <a:gridCol w="1155065"/>
                <a:gridCol w="1081405"/>
                <a:gridCol w="1545590"/>
                <a:gridCol w="1803400"/>
                <a:gridCol w="1992630"/>
                <a:gridCol w="18840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Date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Day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Service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Regular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Light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Vegetarian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2020-01-02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thursday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ham and cheese bagel  (1pc)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 with ham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bagel veggies with hummus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bellpeppers </a:t>
                      </a:r>
                      <a:endParaRPr lang="en-US" sz="1200" b="1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2020-01-03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friday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ham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sweet crepes (2pcs)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mexican style</a:t>
                      </a:r>
                      <a:endParaRPr lang="en-US" sz="1200" b="1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latin typeface="Arial Bold" panose="020B0604020202090204" charset="0"/>
                        <a:cs typeface="Arial Bold" panose="020B060402020209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s 11"/>
          <p:cNvSpPr/>
          <p:nvPr/>
        </p:nvSpPr>
        <p:spPr>
          <a:xfrm>
            <a:off x="401320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ham and cheese bagel  (1pc)</a:t>
            </a:r>
            <a:endParaRPr lang="en-US" b="1"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40372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cheese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 </a:t>
            </a:r>
            <a:r>
              <a:rPr lang="en-US" b="1">
                <a:sym typeface="+mn-ea"/>
              </a:rPr>
              <a:t>1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</a:t>
            </a:r>
            <a:endParaRPr lang="en-US" b="1">
              <a:solidFill>
                <a:srgbClr val="7030A0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840803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 0 , 0 , </a:t>
            </a:r>
            <a:r>
              <a:rPr lang="en-US" b="1">
                <a:solidFill>
                  <a:srgbClr val="7030A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</a:t>
            </a:r>
            <a:r>
              <a:rPr lang="en-US" b="1">
                <a:solidFill>
                  <a:srgbClr val="00B05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.... ]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316480" y="4006850"/>
            <a:ext cx="7750175" cy="74866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Features (1xN) :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</a:t>
            </a:r>
            <a:r>
              <a:rPr lang="en-US" b="1">
                <a:sym typeface="+mn-ea"/>
              </a:rPr>
              <a:t>, bean , burrito , egg ,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 </a:t>
            </a:r>
            <a:r>
              <a:rPr lang="en-US" b="1">
                <a:sym typeface="+mn-ea"/>
              </a:rPr>
              <a:t>, scrambled , </a:t>
            </a:r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, ...]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352801" y="3427095"/>
            <a:ext cx="548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</a:rPr>
              <a:t>Clean text and build a Bag of Words model from diets columns</a:t>
            </a:r>
            <a:endParaRPr lang="en-US" sz="1400" b="1">
              <a:effectLst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01320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Raw menu</a:t>
            </a:r>
            <a:endParaRPr lang="en-US" sz="1400" b="1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0372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Cleaned menu</a:t>
            </a:r>
            <a:endParaRPr lang="en-US" sz="1400" b="1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40803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BoW vector</a:t>
            </a:r>
            <a:endParaRPr lang="en-US" sz="1400" b="1">
              <a:sym typeface="+mn-ea"/>
            </a:endParaRPr>
          </a:p>
        </p:txBody>
      </p:sp>
      <p:cxnSp>
        <p:nvCxnSpPr>
          <p:cNvPr id="24" name="Straight Arrow Connector 23"/>
          <p:cNvCxnSpPr>
            <a:stCxn id="12" idx="3"/>
            <a:endCxn id="14" idx="1"/>
          </p:cNvCxnSpPr>
          <p:nvPr/>
        </p:nvCxnSpPr>
        <p:spPr>
          <a:xfrm>
            <a:off x="3785870" y="5760720"/>
            <a:ext cx="61785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>
            <a:off x="7788275" y="5760720"/>
            <a:ext cx="61976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4208145" y="1585595"/>
            <a:ext cx="7234555" cy="14554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660255" y="4846955"/>
            <a:ext cx="358775" cy="52705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401320" y="516382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Example: </a:t>
            </a:r>
            <a:r>
              <a:rPr lang="en-US" sz="1400">
                <a:sym typeface="+mn-ea"/>
              </a:rPr>
              <a:t>Regular (2020-01-02)</a:t>
            </a:r>
            <a:endParaRPr lang="en-US" sz="1400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 data</a:t>
            </a:r>
            <a:endParaRPr lang="en-US"/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186690" y="3390900"/>
          <a:ext cx="11671300" cy="17068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bagel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bean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burrito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....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Diet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TotalPeople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TotalRequests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Request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Attend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tuesday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63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wednesday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Light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26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12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thursday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friday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Vegetarian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18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10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monday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370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205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62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46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3401378" y="1932940"/>
            <a:ext cx="5387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  <a:sym typeface="+mn-ea"/>
              </a:rPr>
              <a:t>Joining Registers and Menus datasets by date,</a:t>
            </a:r>
            <a:endParaRPr lang="en-US" sz="1400" b="1">
              <a:effectLst/>
            </a:endParaRPr>
          </a:p>
          <a:p>
            <a:pPr algn="ctr"/>
            <a:r>
              <a:rPr lang="en-US" sz="1400" b="1">
                <a:effectLst/>
              </a:rPr>
              <a:t>droping the date column and keeping the service day records</a:t>
            </a:r>
            <a:endParaRPr lang="en-US" sz="1400" b="1">
              <a:effectLst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036310" y="3306445"/>
            <a:ext cx="5905500" cy="1887220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2710" y="3306445"/>
            <a:ext cx="5880100" cy="188722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86690" y="3390900"/>
            <a:ext cx="4668520" cy="17068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6055" y="5395595"/>
            <a:ext cx="466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6">
                    <a:lumMod val="50000"/>
                  </a:schemeClr>
                </a:solidFill>
              </a:rPr>
              <a:t>Features (N-Columns )</a:t>
            </a:r>
            <a:endParaRPr lang="en-US" sz="2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6690" y="2800350"/>
            <a:ext cx="5785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36310" y="2800350"/>
            <a:ext cx="5905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0710545" y="3390900"/>
            <a:ext cx="1147445" cy="17068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036310" y="5395595"/>
            <a:ext cx="5821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</a:rPr>
              <a:t>To predict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49460" y="5121275"/>
            <a:ext cx="1023620" cy="4216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186cf189-ff1d-4e78-9727-facad9f6bf75}"/>
</p:tagLst>
</file>

<file path=ppt/tags/tag3.xml><?xml version="1.0" encoding="utf-8"?>
<p:tagLst xmlns:p="http://schemas.openxmlformats.org/presentationml/2006/main">
  <p:tag name="KSO_WM_UNIT_TABLE_BEAUTIFY" val="smartTable{186cf189-ff1d-4e78-9727-facad9f6bf75}"/>
</p:tagLst>
</file>

<file path=ppt/tags/tag4.xml><?xml version="1.0" encoding="utf-8"?>
<p:tagLst xmlns:p="http://schemas.openxmlformats.org/presentationml/2006/main">
  <p:tag name="KSO_WM_UNIT_TABLE_BEAUTIFY" val="smartTable{186cf189-ff1d-4e78-9727-facad9f6bf75}"/>
</p:tagLst>
</file>

<file path=ppt/tags/tag5.xml><?xml version="1.0" encoding="utf-8"?>
<p:tagLst xmlns:p="http://schemas.openxmlformats.org/presentationml/2006/main">
  <p:tag name="KSO_WM_UNIT_TABLE_BEAUTIFY" val="smartTable{186cf189-ff1d-4e78-9727-facad9f6bf75}"/>
</p:tagLst>
</file>

<file path=ppt/tags/tag6.xml><?xml version="1.0" encoding="utf-8"?>
<p:tagLst xmlns:p="http://schemas.openxmlformats.org/presentationml/2006/main">
  <p:tag name="KSO_WM_UNIT_TABLE_BEAUTIFY" val="smartTable{634ad4fd-7368-4f8a-ac9d-1d6a7962c89b}"/>
</p:tagLst>
</file>

<file path=ppt/tags/tag7.xml><?xml version="1.0" encoding="utf-8"?>
<p:tagLst xmlns:p="http://schemas.openxmlformats.org/presentationml/2006/main">
  <p:tag name="KSO_WM_UNIT_TABLE_BEAUTIFY" val="smartTable{634ad4fd-7368-4f8a-ac9d-1d6a7962c89b}"/>
</p:tagLst>
</file>

<file path=ppt/tags/tag8.xml><?xml version="1.0" encoding="utf-8"?>
<p:tagLst xmlns:p="http://schemas.openxmlformats.org/presentationml/2006/main">
  <p:tag name="KSO_WM_UNIT_TABLE_BEAUTIFY" val="smartTable{36123ad1-0f1a-45b8-877b-f437d7c5da24}"/>
</p:tagLst>
</file>

<file path=ppt/tags/tag9.xml><?xml version="1.0" encoding="utf-8"?>
<p:tagLst xmlns:p="http://schemas.openxmlformats.org/presentationml/2006/main">
  <p:tag name="KSO_WM_UNIT_TABLE_BEAUTIFY" val="smartTable{634ad4fd-7368-4f8a-ac9d-1d6a7962c89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2864</Words>
  <Application>WPS Presentation</Application>
  <PresentationFormat>Widescreen</PresentationFormat>
  <Paragraphs>654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 Bold</vt:lpstr>
      <vt:lpstr>Calibri Light</vt:lpstr>
      <vt:lpstr>Helvetica Neue</vt:lpstr>
      <vt:lpstr>Calibri</vt:lpstr>
      <vt:lpstr>微软雅黑</vt:lpstr>
      <vt:lpstr>汉仪旗黑</vt:lpstr>
      <vt:lpstr>Arial Unicode MS</vt:lpstr>
      <vt:lpstr>宋体-简</vt:lpstr>
      <vt:lpstr>Office Theme</vt:lpstr>
      <vt:lpstr>Food Waste Prediction</vt:lpstr>
      <vt:lpstr>Pipeline</vt:lpstr>
      <vt:lpstr>App flow</vt:lpstr>
      <vt:lpstr>Training data</vt:lpstr>
      <vt:lpstr>Test data</vt:lpstr>
      <vt:lpstr>Preprocessing: Grouping registers</vt:lpstr>
      <vt:lpstr>Preprocessing: Build Bag of Words</vt:lpstr>
      <vt:lpstr>Merge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Waste Prediction</dc:title>
  <dc:creator>luis.gonzalez</dc:creator>
  <cp:lastModifiedBy>luis.gonzalez</cp:lastModifiedBy>
  <cp:revision>27</cp:revision>
  <dcterms:created xsi:type="dcterms:W3CDTF">2020-11-30T21:02:57Z</dcterms:created>
  <dcterms:modified xsi:type="dcterms:W3CDTF">2020-11-30T21:02:57Z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1033-2.5.0.4141</vt:lpwstr>
  </property>
</Properties>
</file>