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5"/>
  </p:notesMasterIdLst>
  <p:handoutMasterIdLst>
    <p:handoutMasterId r:id="rId56"/>
  </p:handoutMasterIdLst>
  <p:sldIdLst>
    <p:sldId id="812" r:id="rId3"/>
    <p:sldId id="903" r:id="rId4"/>
    <p:sldId id="871" r:id="rId5"/>
    <p:sldId id="904" r:id="rId6"/>
    <p:sldId id="873" r:id="rId7"/>
    <p:sldId id="874" r:id="rId8"/>
    <p:sldId id="908" r:id="rId9"/>
    <p:sldId id="970" r:id="rId10"/>
    <p:sldId id="875" r:id="rId11"/>
    <p:sldId id="877" r:id="rId12"/>
    <p:sldId id="500" r:id="rId13"/>
    <p:sldId id="786" r:id="rId14"/>
    <p:sldId id="791" r:id="rId15"/>
    <p:sldId id="912" r:id="rId16"/>
    <p:sldId id="992" r:id="rId17"/>
    <p:sldId id="991" r:id="rId18"/>
    <p:sldId id="993" r:id="rId19"/>
    <p:sldId id="994" r:id="rId20"/>
    <p:sldId id="996" r:id="rId21"/>
    <p:sldId id="998" r:id="rId22"/>
    <p:sldId id="999" r:id="rId23"/>
    <p:sldId id="995" r:id="rId24"/>
    <p:sldId id="1000" r:id="rId25"/>
    <p:sldId id="1001" r:id="rId26"/>
    <p:sldId id="1002" r:id="rId27"/>
    <p:sldId id="1003" r:id="rId28"/>
    <p:sldId id="977" r:id="rId29"/>
    <p:sldId id="1004" r:id="rId30"/>
    <p:sldId id="1005" r:id="rId31"/>
    <p:sldId id="1006" r:id="rId32"/>
    <p:sldId id="913" r:id="rId33"/>
    <p:sldId id="1007" r:id="rId34"/>
    <p:sldId id="980" r:id="rId35"/>
    <p:sldId id="1008" r:id="rId36"/>
    <p:sldId id="1009" r:id="rId37"/>
    <p:sldId id="1011" r:id="rId38"/>
    <p:sldId id="1014" r:id="rId39"/>
    <p:sldId id="1015" r:id="rId40"/>
    <p:sldId id="1016" r:id="rId41"/>
    <p:sldId id="1017" r:id="rId42"/>
    <p:sldId id="1019" r:id="rId43"/>
    <p:sldId id="1020" r:id="rId44"/>
    <p:sldId id="1021" r:id="rId45"/>
    <p:sldId id="1022" r:id="rId46"/>
    <p:sldId id="976" r:id="rId47"/>
    <p:sldId id="883" r:id="rId48"/>
    <p:sldId id="1023" r:id="rId49"/>
    <p:sldId id="1024" r:id="rId50"/>
    <p:sldId id="946" r:id="rId51"/>
    <p:sldId id="947" r:id="rId52"/>
    <p:sldId id="884" r:id="rId53"/>
    <p:sldId id="885" r:id="rId5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89335" autoAdjust="0"/>
  </p:normalViewPr>
  <p:slideViewPr>
    <p:cSldViewPr snapToGrid="0">
      <p:cViewPr varScale="1">
        <p:scale>
          <a:sx n="83" d="100"/>
          <a:sy n="83" d="100"/>
        </p:scale>
        <p:origin x="-96" y="-14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18" Type="http://schemas.openxmlformats.org/officeDocument/2006/relationships/slide" Target="slides/slide32.xml"/><Relationship Id="rId26" Type="http://schemas.openxmlformats.org/officeDocument/2006/relationships/slide" Target="slides/slide40.xml"/><Relationship Id="rId3" Type="http://schemas.openxmlformats.org/officeDocument/2006/relationships/slide" Target="slides/slide16.xml"/><Relationship Id="rId21" Type="http://schemas.openxmlformats.org/officeDocument/2006/relationships/slide" Target="slides/slide35.xml"/><Relationship Id="rId34" Type="http://schemas.openxmlformats.org/officeDocument/2006/relationships/slide" Target="slides/slide49.xml"/><Relationship Id="rId7" Type="http://schemas.openxmlformats.org/officeDocument/2006/relationships/slide" Target="slides/slide20.xml"/><Relationship Id="rId12" Type="http://schemas.openxmlformats.org/officeDocument/2006/relationships/slide" Target="slides/slide25.xml"/><Relationship Id="rId17" Type="http://schemas.openxmlformats.org/officeDocument/2006/relationships/slide" Target="slides/slide30.xml"/><Relationship Id="rId25" Type="http://schemas.openxmlformats.org/officeDocument/2006/relationships/slide" Target="slides/slide39.xml"/><Relationship Id="rId33" Type="http://schemas.openxmlformats.org/officeDocument/2006/relationships/slide" Target="slides/slide48.xml"/><Relationship Id="rId2" Type="http://schemas.openxmlformats.org/officeDocument/2006/relationships/slide" Target="slides/slide15.xml"/><Relationship Id="rId16" Type="http://schemas.openxmlformats.org/officeDocument/2006/relationships/slide" Target="slides/slide29.xml"/><Relationship Id="rId20" Type="http://schemas.openxmlformats.org/officeDocument/2006/relationships/slide" Target="slides/slide34.xml"/><Relationship Id="rId29" Type="http://schemas.openxmlformats.org/officeDocument/2006/relationships/slide" Target="slides/slide43.xml"/><Relationship Id="rId1" Type="http://schemas.openxmlformats.org/officeDocument/2006/relationships/slide" Target="slides/slide14.xml"/><Relationship Id="rId6" Type="http://schemas.openxmlformats.org/officeDocument/2006/relationships/slide" Target="slides/slide19.xml"/><Relationship Id="rId11" Type="http://schemas.openxmlformats.org/officeDocument/2006/relationships/slide" Target="slides/slide24.xml"/><Relationship Id="rId24" Type="http://schemas.openxmlformats.org/officeDocument/2006/relationships/slide" Target="slides/slide38.xml"/><Relationship Id="rId32" Type="http://schemas.openxmlformats.org/officeDocument/2006/relationships/slide" Target="slides/slide47.xml"/><Relationship Id="rId5" Type="http://schemas.openxmlformats.org/officeDocument/2006/relationships/slide" Target="slides/slide18.xml"/><Relationship Id="rId15" Type="http://schemas.openxmlformats.org/officeDocument/2006/relationships/slide" Target="slides/slide28.xml"/><Relationship Id="rId23" Type="http://schemas.openxmlformats.org/officeDocument/2006/relationships/slide" Target="slides/slide37.xml"/><Relationship Id="rId28" Type="http://schemas.openxmlformats.org/officeDocument/2006/relationships/slide" Target="slides/slide42.xml"/><Relationship Id="rId10" Type="http://schemas.openxmlformats.org/officeDocument/2006/relationships/slide" Target="slides/slide23.xml"/><Relationship Id="rId19" Type="http://schemas.openxmlformats.org/officeDocument/2006/relationships/slide" Target="slides/slide33.xml"/><Relationship Id="rId31" Type="http://schemas.openxmlformats.org/officeDocument/2006/relationships/slide" Target="slides/slide46.xml"/><Relationship Id="rId4" Type="http://schemas.openxmlformats.org/officeDocument/2006/relationships/slide" Target="slides/slide17.xml"/><Relationship Id="rId9" Type="http://schemas.openxmlformats.org/officeDocument/2006/relationships/slide" Target="slides/slide22.xml"/><Relationship Id="rId14" Type="http://schemas.openxmlformats.org/officeDocument/2006/relationships/slide" Target="slides/slide27.xml"/><Relationship Id="rId22" Type="http://schemas.openxmlformats.org/officeDocument/2006/relationships/slide" Target="slides/slide36.xml"/><Relationship Id="rId27" Type="http://schemas.openxmlformats.org/officeDocument/2006/relationships/slide" Target="slides/slide41.xml"/><Relationship Id="rId30" Type="http://schemas.openxmlformats.org/officeDocument/2006/relationships/slide" Target="slides/slide44.xml"/><Relationship Id="rId3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53271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400" dirty="0">
                <a:latin typeface="Arial" charset="0"/>
              </a:rPr>
              <a:t>Capítulo 5: Configuración de un switch</a:t>
            </a:r>
            <a:endParaRPr lang="es-ES"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s-ES"/>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5: Configuración de un switch</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5: Configuración de un switch</a:t>
            </a:r>
            <a:endParaRPr lang="es-ES" b="0" dirty="0"/>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5.1.1.1 Secuencia de arranque de un switch</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5.1.1.1 Secuencia de arranque de un switch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5.1.1.2 – Recuperación tras un bloqueo del sistema</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5.1.1.3 </a:t>
            </a:r>
            <a:r>
              <a:rPr lang="es-ES" baseline="0" dirty="0" smtClean="0">
                <a:latin typeface="Arial" charset="0"/>
              </a:rPr>
              <a:t>– </a:t>
            </a:r>
            <a:r>
              <a:rPr lang="es-ES" baseline="0" dirty="0">
                <a:latin typeface="Arial" charset="0"/>
              </a:rPr>
              <a:t>Indicadores LED de un switch</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5.1.1.4 </a:t>
            </a:r>
            <a:r>
              <a:rPr lang="es-ES" baseline="0" dirty="0" smtClean="0">
                <a:latin typeface="Arial" charset="0"/>
              </a:rPr>
              <a:t>– </a:t>
            </a:r>
            <a:r>
              <a:rPr lang="es-ES" baseline="0" dirty="0">
                <a:latin typeface="Arial" charset="0"/>
              </a:rPr>
              <a:t>Preparación para la administración básica de un switch</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marL="0" indent="0">
              <a:lnSpc>
                <a:spcPct val="80000"/>
              </a:lnSpc>
              <a:buFontTx/>
              <a:buNone/>
            </a:pPr>
            <a:r>
              <a:rPr lang="es-ES" baseline="0" dirty="0">
                <a:latin typeface="Arial" charset="0"/>
              </a:rPr>
              <a:t>5.1.1.5 </a:t>
            </a:r>
            <a:r>
              <a:rPr lang="es-ES" baseline="0" dirty="0" smtClean="0">
                <a:latin typeface="Arial" charset="0"/>
              </a:rPr>
              <a:t>– </a:t>
            </a:r>
            <a:r>
              <a:rPr lang="es-ES" sz="1200" kern="1200" dirty="0">
                <a:solidFill>
                  <a:schemeClr val="tx1"/>
                </a:solidFill>
                <a:latin typeface="Arial" charset="0"/>
              </a:rPr>
              <a:t>Configurar el acceso a la administración básica de un switch con IPv4</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marL="0" indent="0">
              <a:lnSpc>
                <a:spcPct val="80000"/>
              </a:lnSpc>
              <a:buFontTx/>
              <a:buNone/>
            </a:pPr>
            <a:r>
              <a:rPr lang="es-ES" baseline="0" dirty="0">
                <a:latin typeface="Arial" charset="0"/>
              </a:rPr>
              <a:t>5.1.1.5 </a:t>
            </a:r>
            <a:r>
              <a:rPr lang="es-ES" baseline="0" dirty="0" smtClean="0">
                <a:latin typeface="Arial" charset="0"/>
              </a:rPr>
              <a:t>– </a:t>
            </a:r>
            <a:r>
              <a:rPr lang="es-ES" sz="1200" kern="1200" dirty="0">
                <a:solidFill>
                  <a:schemeClr val="tx1"/>
                </a:solidFill>
                <a:latin typeface="Arial" charset="0"/>
              </a:rPr>
              <a:t>Configurar el acceso a la administración básica de un switch con IPv4 (continuación)</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marL="0" marR="0" indent="0"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5.1.1.5 </a:t>
            </a:r>
            <a:r>
              <a:rPr lang="es-ES" baseline="0" dirty="0" smtClean="0">
                <a:latin typeface="Arial" charset="0"/>
              </a:rPr>
              <a:t>– </a:t>
            </a:r>
            <a:r>
              <a:rPr lang="es-ES" sz="1200" kern="1200" dirty="0">
                <a:solidFill>
                  <a:schemeClr val="tx1"/>
                </a:solidFill>
                <a:latin typeface="Arial" charset="0"/>
              </a:rPr>
              <a:t>Configurar el acceso a la administración básica de un switch con IPv4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a:lnSpc>
                <a:spcPct val="80000"/>
              </a:lnSpc>
              <a:buFontTx/>
              <a:buNone/>
            </a:pPr>
            <a:r>
              <a:rPr lang="es-ES" baseline="0" dirty="0">
                <a:latin typeface="Arial" charset="0"/>
              </a:rPr>
              <a:t>5.1.2.1 – Comunicación en dúplex</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a:lnSpc>
                <a:spcPct val="80000"/>
              </a:lnSpc>
              <a:buFontTx/>
              <a:buNone/>
            </a:pPr>
            <a:r>
              <a:rPr lang="es-ES" baseline="0" dirty="0">
                <a:latin typeface="Arial" charset="0"/>
              </a:rPr>
              <a:t>5.1.2.2 </a:t>
            </a:r>
            <a:r>
              <a:rPr lang="es-ES" baseline="0" dirty="0" smtClean="0">
                <a:latin typeface="Arial" charset="0"/>
              </a:rPr>
              <a:t>– </a:t>
            </a:r>
            <a:r>
              <a:rPr lang="es-ES" dirty="0">
                <a:latin typeface="Arial" charset="0"/>
              </a:rPr>
              <a:t>Configurar los puertos de un switch en la capa física</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a:lnSpc>
                <a:spcPct val="80000"/>
              </a:lnSpc>
              <a:buFontTx/>
              <a:buNone/>
            </a:pPr>
            <a:r>
              <a:rPr lang="es-ES" baseline="0" dirty="0">
                <a:latin typeface="Arial" charset="0"/>
              </a:rPr>
              <a:t>5.1.2.3 </a:t>
            </a:r>
            <a:r>
              <a:rPr lang="es-ES" baseline="0" dirty="0" smtClean="0">
                <a:latin typeface="Arial" charset="0"/>
              </a:rPr>
              <a:t>– </a:t>
            </a:r>
            <a:r>
              <a:rPr lang="es-ES" dirty="0">
                <a:latin typeface="Arial" charset="0"/>
              </a:rPr>
              <a:t>Auto-MDIX</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5.1.2.3 </a:t>
            </a:r>
            <a:r>
              <a:rPr lang="es-ES" baseline="0" dirty="0" smtClean="0">
                <a:latin typeface="Arial" charset="0"/>
              </a:rPr>
              <a:t>– </a:t>
            </a:r>
            <a:r>
              <a:rPr lang="es-ES" dirty="0">
                <a:latin typeface="Arial" charset="0"/>
              </a:rPr>
              <a:t>Auto-MDIX</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5.1.2.3 </a:t>
            </a:r>
            <a:r>
              <a:rPr lang="es-ES" baseline="0" dirty="0" smtClean="0">
                <a:latin typeface="Arial" charset="0"/>
              </a:rPr>
              <a:t>– </a:t>
            </a:r>
            <a:r>
              <a:rPr lang="es-ES" dirty="0">
                <a:latin typeface="Arial" charset="0"/>
              </a:rPr>
              <a:t>Auto-MDIX</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5.1.2.4 </a:t>
            </a:r>
            <a:r>
              <a:rPr lang="es-ES" baseline="0" dirty="0" smtClean="0">
                <a:latin typeface="Arial" charset="0"/>
              </a:rPr>
              <a:t>– </a:t>
            </a:r>
            <a:r>
              <a:rPr lang="es-ES" baseline="0" dirty="0">
                <a:latin typeface="Arial" charset="0"/>
              </a:rPr>
              <a:t>Verificar la configuración de los puertos de un switch</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a:lnSpc>
                <a:spcPct val="80000"/>
              </a:lnSpc>
              <a:buFontTx/>
              <a:buNone/>
            </a:pPr>
            <a:r>
              <a:rPr lang="es-ES" baseline="0" dirty="0">
                <a:latin typeface="Arial" charset="0"/>
              </a:rPr>
              <a:t>5.1.2.5 – Problema en la capa de acceso a la red</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5.1.2.5 – Problema en la capa de acceso a la red</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s-E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s-ES" sz="800" b="0" kern="0" dirty="0">
                <a:solidFill>
                  <a:schemeClr val="bg1"/>
                </a:solidFill>
                <a:latin typeface="Arial" charset="0"/>
              </a:rPr>
              <a:t>Guía de planificación de Routing and Switching Essentials</a:t>
            </a:r>
          </a:p>
          <a:p>
            <a:pPr marL="0" indent="0" algn="l" defTabSz="814388">
              <a:lnSpc>
                <a:spcPct val="90000"/>
              </a:lnSpc>
              <a:buNone/>
              <a:defRPr/>
            </a:pPr>
            <a:r>
              <a:rPr lang="es-ES" b="0" dirty="0">
                <a:solidFill>
                  <a:schemeClr val="bg1"/>
                </a:solidFill>
                <a:latin typeface="Arial" pitchFamily="34" charset="0"/>
              </a:rPr>
              <a:t>Capítulo 5: Configuración de un switch</a:t>
            </a:r>
            <a:endParaRPr lang="es-ES"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mtClean="0"/>
              <a:t>5.1.2.6 – Solucionar problemas en la capa de acceso a la red</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31</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5: Configuración de un switch</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a:lnSpc>
                <a:spcPct val="80000"/>
              </a:lnSpc>
              <a:buFontTx/>
              <a:buNone/>
            </a:pPr>
            <a:r>
              <a:rPr lang="es-ES" dirty="0" smtClean="0"/>
              <a:t>5.2.1.1 – Funcionamiento de SSH</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a:lnSpc>
                <a:spcPct val="80000"/>
              </a:lnSpc>
              <a:buFontTx/>
              <a:buNone/>
            </a:pPr>
            <a:r>
              <a:rPr lang="es-ES" dirty="0" smtClean="0"/>
              <a:t>5.2.1.2 – </a:t>
            </a:r>
            <a:r>
              <a:rPr lang="es-ES" sz="1200" kern="1200" dirty="0">
                <a:solidFill>
                  <a:schemeClr val="tx1"/>
                </a:solidFill>
                <a:latin typeface="Arial" charset="0"/>
              </a:rPr>
              <a:t>Configuración de SSH</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a:lnSpc>
                <a:spcPct val="80000"/>
              </a:lnSpc>
              <a:buFontTx/>
              <a:buNone/>
            </a:pPr>
            <a:r>
              <a:rPr lang="es-ES" sz="1200" kern="1200" dirty="0">
                <a:solidFill>
                  <a:schemeClr val="tx1"/>
                </a:solidFill>
                <a:latin typeface="Arial" charset="0"/>
              </a:rPr>
              <a:t>5.2.1.3 </a:t>
            </a:r>
            <a:r>
              <a:rPr lang="es-ES" sz="1200" kern="1200" dirty="0" smtClean="0">
                <a:solidFill>
                  <a:schemeClr val="tx1"/>
                </a:solidFill>
                <a:latin typeface="Arial" charset="0"/>
              </a:rPr>
              <a:t>– </a:t>
            </a:r>
            <a:r>
              <a:rPr lang="es-ES" sz="1200" kern="1200" dirty="0">
                <a:solidFill>
                  <a:schemeClr val="tx1"/>
                </a:solidFill>
                <a:latin typeface="Arial" charset="0"/>
              </a:rPr>
              <a:t>Verificación de SSH</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5.2.1.3 </a:t>
            </a:r>
            <a:r>
              <a:rPr lang="es-ES" sz="1200" kern="1200" dirty="0" smtClean="0">
                <a:solidFill>
                  <a:schemeClr val="tx1"/>
                </a:solidFill>
                <a:latin typeface="Arial" charset="0"/>
              </a:rPr>
              <a:t>– </a:t>
            </a:r>
            <a:r>
              <a:rPr lang="es-ES" sz="1200" kern="1200" dirty="0">
                <a:solidFill>
                  <a:schemeClr val="tx1"/>
                </a:solidFill>
                <a:latin typeface="Arial" charset="0"/>
              </a:rPr>
              <a:t>Verificación de SSH</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Seguridad de los puertos de un switch</a:t>
            </a:r>
            <a:endParaRPr lang="es-ES" dirty="0"/>
          </a:p>
          <a:p>
            <a:pPr>
              <a:lnSpc>
                <a:spcPct val="80000"/>
              </a:lnSpc>
              <a:buFontTx/>
              <a:buNone/>
            </a:pPr>
            <a:r>
              <a:rPr lang="es-ES" dirty="0" smtClean="0"/>
              <a:t>5.2.2.1 – Seguridad de los puertos sin utilizar</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a:lnSpc>
                <a:spcPct val="80000"/>
              </a:lnSpc>
              <a:buFontTx/>
              <a:buNone/>
            </a:pPr>
            <a:r>
              <a:rPr lang="es-ES" dirty="0">
                <a:latin typeface="Arial" charset="0"/>
              </a:rPr>
              <a:t>5.2.2.2 </a:t>
            </a:r>
            <a:r>
              <a:rPr lang="es-ES" dirty="0" smtClean="0">
                <a:latin typeface="Arial" charset="0"/>
              </a:rPr>
              <a:t>– </a:t>
            </a:r>
            <a:r>
              <a:rPr lang="es-ES" sz="1200" kern="1200" dirty="0">
                <a:solidFill>
                  <a:schemeClr val="tx1"/>
                </a:solidFill>
                <a:latin typeface="Arial" charset="0"/>
              </a:rPr>
              <a:t>Seguridad de puertos: Funcionamiento</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a:lnSpc>
                <a:spcPct val="80000"/>
              </a:lnSpc>
              <a:buFontTx/>
              <a:buNone/>
            </a:pPr>
            <a:r>
              <a:rPr lang="es-ES" dirty="0">
                <a:latin typeface="Arial" charset="0"/>
              </a:rPr>
              <a:t>5.2.2.3 </a:t>
            </a:r>
            <a:r>
              <a:rPr lang="es-ES" dirty="0" smtClean="0">
                <a:latin typeface="Arial" charset="0"/>
              </a:rPr>
              <a:t>– </a:t>
            </a:r>
            <a:r>
              <a:rPr lang="es-ES" dirty="0">
                <a:latin typeface="Arial" charset="0"/>
              </a:rPr>
              <a:t>Seguridad de puertos: Modos de violación de seguridad</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5.2.2.3 </a:t>
            </a:r>
            <a:r>
              <a:rPr lang="es-ES" dirty="0" smtClean="0">
                <a:latin typeface="Arial" charset="0"/>
              </a:rPr>
              <a:t>– </a:t>
            </a:r>
            <a:r>
              <a:rPr lang="es-ES" dirty="0">
                <a:latin typeface="Arial" charset="0"/>
              </a:rPr>
              <a:t>Seguridad de puertos: Modos de violación de seguridad</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057119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5.2.2.4 </a:t>
            </a:r>
            <a:r>
              <a:rPr lang="es-ES" dirty="0" smtClean="0">
                <a:latin typeface="Arial" charset="0"/>
              </a:rPr>
              <a:t>– </a:t>
            </a:r>
            <a:r>
              <a:rPr lang="es-ES" dirty="0">
                <a:latin typeface="Arial" charset="0"/>
              </a:rPr>
              <a:t>Seguridad de puertos: Configuración</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5.2.2.5 </a:t>
            </a:r>
            <a:r>
              <a:rPr lang="es-ES" dirty="0" smtClean="0">
                <a:latin typeface="Arial" charset="0"/>
              </a:rPr>
              <a:t>– </a:t>
            </a:r>
            <a:r>
              <a:rPr lang="es-ES" dirty="0">
                <a:latin typeface="Arial" charset="0"/>
              </a:rPr>
              <a:t>Seguridad de puertos: Verificación</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5.2.2.5 </a:t>
            </a:r>
            <a:r>
              <a:rPr lang="es-ES" dirty="0" smtClean="0">
                <a:latin typeface="Arial" charset="0"/>
              </a:rPr>
              <a:t>– </a:t>
            </a:r>
            <a:r>
              <a:rPr lang="es-ES" dirty="0">
                <a:latin typeface="Arial" charset="0"/>
              </a:rPr>
              <a:t>Seguridad de puertos: Verificación</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5.2.2.6 </a:t>
            </a:r>
            <a:r>
              <a:rPr lang="es-ES" dirty="0" smtClean="0">
                <a:latin typeface="Arial" charset="0"/>
              </a:rPr>
              <a:t>– </a:t>
            </a:r>
            <a:r>
              <a:rPr lang="es-ES" dirty="0">
                <a:latin typeface="Arial" charset="0"/>
              </a:rPr>
              <a:t>Puertos en estado deshabilitado por errores</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5.2.2.6 </a:t>
            </a:r>
            <a:r>
              <a:rPr lang="es-ES" dirty="0" smtClean="0">
                <a:latin typeface="Arial" charset="0"/>
              </a:rPr>
              <a:t>– </a:t>
            </a:r>
            <a:r>
              <a:rPr lang="es-ES" dirty="0">
                <a:latin typeface="Arial" charset="0"/>
              </a:rPr>
              <a:t>Puertos en estado deshabilitado por errores</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45</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5: Configuración de un switch</a:t>
            </a:r>
            <a:endParaRPr lang="es-ES" b="0" dirty="0"/>
          </a:p>
        </p:txBody>
      </p:sp>
    </p:spTree>
    <p:extLst>
      <p:ext uri="{BB962C8B-B14F-4D97-AF65-F5344CB8AC3E}">
        <p14:creationId xmlns:p14="http://schemas.microsoft.com/office/powerpoint/2010/main" val="2882555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5.3 </a:t>
            </a:r>
            <a:r>
              <a:rPr lang="es-ES" sz="1200" kern="1200" dirty="0" smtClean="0">
                <a:solidFill>
                  <a:schemeClr val="tx1"/>
                </a:solidFill>
                <a:latin typeface="Arial" charset="0"/>
              </a:rPr>
              <a:t>–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5.3 </a:t>
            </a:r>
            <a:r>
              <a:rPr lang="es-ES" sz="1200" kern="1200" dirty="0" smtClean="0">
                <a:solidFill>
                  <a:schemeClr val="tx1"/>
                </a:solidFill>
                <a:latin typeface="Arial" charset="0"/>
              </a:rPr>
              <a:t>–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5.3 </a:t>
            </a:r>
            <a:r>
              <a:rPr lang="es-ES" sz="1200" kern="1200" dirty="0" smtClean="0">
                <a:solidFill>
                  <a:schemeClr val="tx1"/>
                </a:solidFill>
                <a:latin typeface="Arial" charset="0"/>
              </a:rPr>
              <a:t>–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49</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s-E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50</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Términos y comandos</a:t>
            </a:r>
            <a:endParaRPr lang="es-ES" dirty="0"/>
          </a:p>
        </p:txBody>
      </p:sp>
    </p:spTree>
    <p:extLst>
      <p:ext uri="{BB962C8B-B14F-4D97-AF65-F5344CB8AC3E}">
        <p14:creationId xmlns:p14="http://schemas.microsoft.com/office/powerpoint/2010/main" val="2117533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51</a:t>
            </a:fld>
            <a:endParaRPr lang="es-ES"/>
          </a:p>
        </p:txBody>
      </p:sp>
    </p:spTree>
    <p:extLst>
      <p:ext uri="{BB962C8B-B14F-4D97-AF65-F5344CB8AC3E}">
        <p14:creationId xmlns:p14="http://schemas.microsoft.com/office/powerpoint/2010/main" val="16362931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52</a:t>
            </a:fld>
            <a:endParaRPr lang="es-ES"/>
          </a:p>
        </p:txBody>
      </p:sp>
    </p:spTree>
    <p:extLst>
      <p:ext uri="{BB962C8B-B14F-4D97-AF65-F5344CB8AC3E}">
        <p14:creationId xmlns:p14="http://schemas.microsoft.com/office/powerpoint/2010/main" val="118099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169502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es-E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a:xfrm>
            <a:off x="311150" y="2671763"/>
            <a:ext cx="3961592" cy="830262"/>
          </a:xfrm>
        </p:spPr>
        <p:txBody>
          <a:bodyPr/>
          <a:lstStyle/>
          <a:p>
            <a:pPr eaLnBrk="1" hangingPunct="1"/>
            <a:r>
              <a:rPr lang="es-ES" sz="2400" dirty="0">
                <a:latin typeface="Arial" charset="0"/>
              </a:rPr>
              <a:t>Materiales para el instructor</a:t>
            </a:r>
            <a:r>
              <a:rPr dirty="0"/>
              <a:t/>
            </a:r>
            <a:br>
              <a:rPr dirty="0"/>
            </a:br>
            <a:r>
              <a:rPr lang="es-ES" sz="2400" dirty="0">
                <a:latin typeface="Arial" charset="0"/>
              </a:rPr>
              <a:t>Capítulo 5: Configuración de un switch</a:t>
            </a:r>
            <a:endParaRPr lang="es-ES" sz="2400" dirty="0">
              <a:solidFill>
                <a:srgbClr val="00B0F0"/>
              </a:solidFill>
              <a:latin typeface="Arial" charset="0"/>
            </a:endParaRPr>
          </a:p>
        </p:txBody>
      </p:sp>
      <p:sp>
        <p:nvSpPr>
          <p:cNvPr id="3" name="Subtitle 2"/>
          <p:cNvSpPr>
            <a:spLocks noGrp="1"/>
          </p:cNvSpPr>
          <p:nvPr>
            <p:ph type="subTitle" idx="1"/>
          </p:nvPr>
        </p:nvSpPr>
        <p:spPr>
          <a:xfrm>
            <a:off x="311150" y="4672013"/>
            <a:ext cx="4824730" cy="982028"/>
          </a:xfrm>
        </p:spPr>
        <p:txBody>
          <a:bodyPr/>
          <a:lstStyle/>
          <a:p>
            <a:pPr eaLnBrk="1" hangingPunct="1"/>
            <a:r>
              <a:rPr lang="es-ES" dirty="0">
                <a:latin typeface="Arial" charset="0"/>
              </a:rPr>
              <a:t>CCNA Routing and Switching</a:t>
            </a:r>
          </a:p>
          <a:p>
            <a:pPr eaLnBrk="1" hangingPunct="1"/>
            <a:r>
              <a:rPr lang="es-ES" dirty="0">
                <a:latin typeface="Arial" charset="0"/>
              </a:rPr>
              <a:t>Routing and Switching Essentials v6.0</a:t>
            </a:r>
          </a:p>
          <a:p>
            <a:endParaRPr lang="es-ES"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3526" cy="1481138"/>
          </a:xfrm>
        </p:spPr>
        <p:txBody>
          <a:bodyPr/>
          <a:lstStyle/>
          <a:p>
            <a:pPr eaLnBrk="1" hangingPunct="1"/>
            <a:r>
              <a:rPr lang="es-ES" sz="2400" dirty="0">
                <a:latin typeface="Arial" charset="0"/>
              </a:rPr>
              <a:t>Capítulo 5: Configuración de un switch</a:t>
            </a:r>
            <a:endParaRPr lang="es-E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smtClean="0"/>
              <a:t>Routing and Switching Essentials v6.0</a:t>
            </a:r>
            <a:endParaRPr lang="es-ES"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s-ES" smtClean="0"/>
              <a:t>Capítulo 5: Secciones y objetivos</a:t>
            </a:r>
          </a:p>
        </p:txBody>
      </p:sp>
      <p:sp>
        <p:nvSpPr>
          <p:cNvPr id="4099" name="Rectangle 34"/>
          <p:cNvSpPr>
            <a:spLocks noGrp="1" noChangeArrowheads="1"/>
          </p:cNvSpPr>
          <p:nvPr>
            <p:ph type="body" idx="4294967295"/>
          </p:nvPr>
        </p:nvSpPr>
        <p:spPr>
          <a:xfrm>
            <a:off x="655638" y="1337482"/>
            <a:ext cx="7627125" cy="4743578"/>
          </a:xfrm>
        </p:spPr>
        <p:txBody>
          <a:bodyPr/>
          <a:lstStyle/>
          <a:p>
            <a:pPr marL="0" indent="0">
              <a:buNone/>
            </a:pPr>
            <a:r>
              <a:rPr lang="es-ES" sz="2000" dirty="0"/>
              <a:t>5.1 Configuración básica de un switch</a:t>
            </a:r>
          </a:p>
          <a:p>
            <a:pPr marL="625475" lvl="1" indent="-285750">
              <a:buFont typeface="Arial" panose="020B0604020202020204" pitchFamily="34" charset="0"/>
              <a:buChar char="•"/>
            </a:pPr>
            <a:r>
              <a:rPr lang="es-ES" sz="1600" dirty="0"/>
              <a:t>Configurar los parámetros iniciales en un switch Cisco.</a:t>
            </a:r>
          </a:p>
          <a:p>
            <a:pPr marL="625475" lvl="1" indent="-285750">
              <a:buFont typeface="Arial" panose="020B0604020202020204" pitchFamily="34" charset="0"/>
              <a:buChar char="•"/>
            </a:pPr>
            <a:r>
              <a:rPr lang="es-ES" sz="1600" dirty="0"/>
              <a:t>Configurar los puertos de un switch para cumplir con los requisitos de red.</a:t>
            </a:r>
          </a:p>
          <a:p>
            <a:pPr marL="1588" indent="0">
              <a:buNone/>
            </a:pPr>
            <a:r>
              <a:rPr lang="es-ES" sz="2000" dirty="0"/>
              <a:t>5.2 Seguridad de switches: Administración e implementación</a:t>
            </a:r>
          </a:p>
          <a:p>
            <a:pPr marL="625475" lvl="1" indent="-285750">
              <a:buFont typeface="Arial" panose="020B0604020202020204" pitchFamily="34" charset="0"/>
              <a:buChar char="•"/>
            </a:pPr>
            <a:r>
              <a:rPr lang="es-ES" sz="1600" dirty="0"/>
              <a:t>Configurar la interfaz virtual de administración en un switch.</a:t>
            </a:r>
          </a:p>
          <a:p>
            <a:pPr marL="625475" lvl="1" indent="-285750">
              <a:buFont typeface="Arial" panose="020B0604020202020204" pitchFamily="34" charset="0"/>
              <a:buChar char="•"/>
            </a:pPr>
            <a:r>
              <a:rPr lang="es-ES" sz="1600" dirty="0"/>
              <a:t>Configurar la característica de seguridad de puertos para restringir el acceso a la red.</a:t>
            </a:r>
          </a:p>
          <a:p>
            <a:pPr marL="627063"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5.1 Configuración básica de un switch</a:t>
            </a:r>
            <a:endParaRPr lang="es-E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Configurar un </a:t>
            </a:r>
            <a:r>
              <a:rPr lang="es-ES" sz="1800" dirty="0" err="1" smtClean="0"/>
              <a:t>switch</a:t>
            </a:r>
            <a:r>
              <a:rPr lang="es-ES" sz="1800" dirty="0" smtClean="0"/>
              <a:t> con parámetros iniciales</a:t>
            </a:r>
            <a:r>
              <a:rPr dirty="0"/>
              <a:t/>
            </a:r>
            <a:br>
              <a:rPr dirty="0"/>
            </a:br>
            <a:r>
              <a:rPr lang="es-ES" dirty="0">
                <a:latin typeface="Arial" charset="0"/>
              </a:rPr>
              <a:t>Secuencia de arranque de un switch</a:t>
            </a:r>
            <a:endParaRPr lang="es-ES" dirty="0">
              <a:solidFill>
                <a:srgbClr val="00B0F0"/>
              </a:solidFill>
              <a:latin typeface="Arial" charset="0"/>
            </a:endParaRPr>
          </a:p>
        </p:txBody>
      </p:sp>
      <p:sp>
        <p:nvSpPr>
          <p:cNvPr id="2" name="Content Placeholder 1"/>
          <p:cNvSpPr>
            <a:spLocks noGrp="1"/>
          </p:cNvSpPr>
          <p:nvPr>
            <p:ph idx="1"/>
          </p:nvPr>
        </p:nvSpPr>
        <p:spPr>
          <a:xfrm>
            <a:off x="213110" y="1569720"/>
            <a:ext cx="8601281" cy="4756652"/>
          </a:xfrm>
        </p:spPr>
        <p:txBody>
          <a:bodyPr/>
          <a:lstStyle/>
          <a:p>
            <a:pPr marL="457200" indent="-457200">
              <a:buFont typeface="+mj-lt"/>
              <a:buAutoNum type="arabicPeriod"/>
            </a:pPr>
            <a:r>
              <a:rPr lang="es-ES" sz="2000" dirty="0"/>
              <a:t>Prueba de autodiagnóstico al encender (POST).</a:t>
            </a:r>
          </a:p>
          <a:p>
            <a:pPr marL="457200" indent="-457200">
              <a:buFont typeface="+mj-lt"/>
              <a:buAutoNum type="arabicPeriod"/>
            </a:pPr>
            <a:r>
              <a:rPr lang="es-ES" sz="2000" dirty="0"/>
              <a:t>Se ejecuta el software del cargador de arranque.</a:t>
            </a:r>
          </a:p>
          <a:p>
            <a:pPr marL="457200" indent="-457200">
              <a:buFont typeface="+mj-lt"/>
              <a:buAutoNum type="arabicPeriod"/>
            </a:pPr>
            <a:r>
              <a:rPr lang="es-ES" sz="2000" dirty="0"/>
              <a:t>El cargador de arranque lleva a cabo la inicialización de la CPU de bajo nivel.</a:t>
            </a:r>
          </a:p>
          <a:p>
            <a:pPr marL="457200" indent="-457200">
              <a:buFont typeface="+mj-lt"/>
              <a:buAutoNum type="arabicPeriod"/>
            </a:pPr>
            <a:r>
              <a:rPr lang="es-ES" sz="2000" dirty="0"/>
              <a:t>El cargador de arranque inicializa el sistema de archivos flash.</a:t>
            </a:r>
          </a:p>
          <a:p>
            <a:pPr marL="457200" indent="-457200">
              <a:buFont typeface="+mj-lt"/>
              <a:buAutoNum type="arabicPeriod"/>
            </a:pPr>
            <a:r>
              <a:rPr lang="es-ES" sz="2000" dirty="0"/>
              <a:t>El cargador de arranque ubica y carga en la memoria una imagen del software del sistema operativo IOS predeterminado y le cede el control del switch al IOS.</a:t>
            </a:r>
          </a:p>
          <a:p>
            <a:endParaRPr lang="es-ES" sz="2000" dirty="0"/>
          </a:p>
        </p:txBody>
      </p:sp>
    </p:spTree>
    <p:extLst>
      <p:ext uri="{BB962C8B-B14F-4D97-AF65-F5344CB8AC3E}">
        <p14:creationId xmlns:p14="http://schemas.microsoft.com/office/powerpoint/2010/main" val="270003087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un </a:t>
            </a:r>
            <a:r>
              <a:rPr lang="es-ES" sz="1800" dirty="0" err="1" smtClean="0"/>
              <a:t>switch</a:t>
            </a:r>
            <a:r>
              <a:rPr lang="es-ES" sz="1800" dirty="0" smtClean="0"/>
              <a:t> con parámetros iniciales</a:t>
            </a:r>
            <a:r>
              <a:rPr dirty="0"/>
              <a:t/>
            </a:r>
            <a:br>
              <a:rPr dirty="0"/>
            </a:br>
            <a:r>
              <a:rPr lang="es-ES" dirty="0">
                <a:latin typeface="Arial" charset="0"/>
              </a:rPr>
              <a:t>Secuencia de arranque de un switch (continuación)</a:t>
            </a:r>
            <a:endParaRPr lang="es-ES" dirty="0">
              <a:solidFill>
                <a:srgbClr val="00B0F0"/>
              </a:solidFill>
              <a:latin typeface="Arial" charset="0"/>
            </a:endParaRPr>
          </a:p>
        </p:txBody>
      </p:sp>
      <p:sp>
        <p:nvSpPr>
          <p:cNvPr id="2" name="Content Placeholder 1"/>
          <p:cNvSpPr>
            <a:spLocks noGrp="1"/>
          </p:cNvSpPr>
          <p:nvPr>
            <p:ph idx="1"/>
          </p:nvPr>
        </p:nvSpPr>
        <p:spPr>
          <a:xfrm>
            <a:off x="213110" y="1569720"/>
            <a:ext cx="8752915" cy="4756652"/>
          </a:xfrm>
        </p:spPr>
        <p:txBody>
          <a:bodyPr/>
          <a:lstStyle/>
          <a:p>
            <a:pPr marL="0" indent="0">
              <a:buNone/>
            </a:pPr>
            <a:r>
              <a:rPr lang="es-ES" sz="1400" dirty="0"/>
              <a:t>Para encontrar una imagen del Cisco IOS adecuada, el switch realiza los siguientes pasos:</a:t>
            </a:r>
          </a:p>
          <a:p>
            <a:pPr marL="746125" indent="-746125">
              <a:buNone/>
            </a:pPr>
            <a:r>
              <a:rPr lang="es-ES" sz="1400" b="1" dirty="0"/>
              <a:t>Paso 1</a:t>
            </a:r>
            <a:r>
              <a:rPr lang="es-ES" sz="1400" b="1" dirty="0" smtClean="0"/>
              <a:t>.	</a:t>
            </a:r>
            <a:r>
              <a:rPr lang="es-ES" sz="1400" dirty="0" smtClean="0"/>
              <a:t>Intenta </a:t>
            </a:r>
            <a:r>
              <a:rPr lang="es-ES" sz="1400" dirty="0"/>
              <a:t>arrancar automáticamente con la información de la variable de entorno BOOT.</a:t>
            </a:r>
          </a:p>
          <a:p>
            <a:pPr marL="746125" indent="-746125">
              <a:buNone/>
              <a:tabLst>
                <a:tab pos="746125" algn="l"/>
              </a:tabLst>
            </a:pPr>
            <a:r>
              <a:rPr lang="es-ES" sz="1400" b="1" dirty="0"/>
              <a:t>Paso 2</a:t>
            </a:r>
            <a:r>
              <a:rPr lang="es-ES" sz="1400" b="1" dirty="0" smtClean="0"/>
              <a:t>.</a:t>
            </a:r>
            <a:r>
              <a:rPr lang="es-ES" sz="1400" dirty="0" smtClean="0"/>
              <a:t>	Si </a:t>
            </a:r>
            <a:r>
              <a:rPr lang="es-ES" sz="1400" dirty="0"/>
              <a:t>esta variable no está establecida, el switch realiza una búsqueda integral en todo el sistema de archivos flash. Si puede, el switch carga y ejecuta el primer archivo ejecutable.</a:t>
            </a:r>
          </a:p>
          <a:p>
            <a:pPr marL="746125" indent="-746125">
              <a:buNone/>
            </a:pPr>
            <a:r>
              <a:rPr lang="es-ES" sz="1400" b="1" dirty="0"/>
              <a:t>Paso 3</a:t>
            </a:r>
            <a:r>
              <a:rPr lang="es-ES" sz="1400" b="1" dirty="0" smtClean="0"/>
              <a:t>.</a:t>
            </a:r>
            <a:r>
              <a:rPr lang="es-ES" sz="1400" dirty="0" smtClean="0"/>
              <a:t>	A </a:t>
            </a:r>
            <a:r>
              <a:rPr lang="es-ES" sz="1400" dirty="0"/>
              <a:t>continuación, el sistema operativo IOS inicializa las interfaces mediante los comandos de Cisco IOS que se encuentran en el archivo de configuración y en la configuración de arranque, almacenados en la memoria NVRAM.</a:t>
            </a:r>
          </a:p>
          <a:p>
            <a:pPr marL="488950" indent="-488950">
              <a:buNone/>
            </a:pPr>
            <a:r>
              <a:rPr lang="es-ES" sz="1400" b="1" dirty="0"/>
              <a:t>Nota</a:t>
            </a:r>
            <a:r>
              <a:rPr lang="es-ES" sz="1400" dirty="0"/>
              <a:t>: El comando</a:t>
            </a:r>
            <a:r>
              <a:rPr lang="es-ES" sz="2000" dirty="0" smtClean="0"/>
              <a:t> </a:t>
            </a:r>
            <a:r>
              <a:rPr lang="es-ES" sz="1400" b="1" dirty="0"/>
              <a:t>boot system</a:t>
            </a:r>
            <a:r>
              <a:rPr lang="es-ES" sz="2000" dirty="0" smtClean="0"/>
              <a:t> </a:t>
            </a:r>
            <a:r>
              <a:rPr lang="es-ES" sz="1400" dirty="0"/>
              <a:t>se puede utilizar para establecer la variable de entorno BOOT. Use el comando </a:t>
            </a:r>
            <a:r>
              <a:rPr lang="es-ES" sz="1400" b="1" dirty="0"/>
              <a:t>show boot</a:t>
            </a:r>
            <a:r>
              <a:rPr lang="es-ES" sz="1400" dirty="0"/>
              <a:t> para ver la configuración actual del archivo de arranque de IOS</a:t>
            </a:r>
            <a:r>
              <a:rPr lang="es-ES" sz="1400" dirty="0" smtClean="0"/>
              <a:t>.</a:t>
            </a:r>
            <a:endParaRPr lang="es-ES" sz="18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77" y="4179092"/>
            <a:ext cx="6323828" cy="227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85585" y="4637246"/>
            <a:ext cx="2343149" cy="1162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51905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Configurar un </a:t>
            </a:r>
            <a:r>
              <a:rPr lang="es-ES" sz="1800" dirty="0" err="1" smtClean="0"/>
              <a:t>switch</a:t>
            </a:r>
            <a:r>
              <a:rPr lang="es-ES" sz="1800" dirty="0" smtClean="0"/>
              <a:t> con parámetros iniciales</a:t>
            </a:r>
            <a:r>
              <a:rPr dirty="0"/>
              <a:t/>
            </a:r>
            <a:br>
              <a:rPr dirty="0"/>
            </a:br>
            <a:r>
              <a:rPr lang="es-ES" dirty="0" smtClean="0"/>
              <a:t>Recuperación tras un bloqueo del sistema</a:t>
            </a:r>
            <a:endParaRPr lang="es-ES" dirty="0">
              <a:solidFill>
                <a:srgbClr val="00B0F0"/>
              </a:solidFill>
              <a:latin typeface="Arial" charset="0"/>
            </a:endParaRPr>
          </a:p>
        </p:txBody>
      </p:sp>
      <p:sp>
        <p:nvSpPr>
          <p:cNvPr id="2" name="Content Placeholder 1"/>
          <p:cNvSpPr>
            <a:spLocks noGrp="1"/>
          </p:cNvSpPr>
          <p:nvPr>
            <p:ph idx="1"/>
          </p:nvPr>
        </p:nvSpPr>
        <p:spPr>
          <a:xfrm>
            <a:off x="213110" y="1369752"/>
            <a:ext cx="8537485" cy="5093780"/>
          </a:xfrm>
        </p:spPr>
        <p:txBody>
          <a:bodyPr/>
          <a:lstStyle/>
          <a:p>
            <a:r>
              <a:rPr lang="es-ES" sz="2000" dirty="0"/>
              <a:t>El cargador de arranque también se puede utilizar para administrar el switch si el IOS no se puede cargar.</a:t>
            </a:r>
          </a:p>
          <a:p>
            <a:r>
              <a:rPr lang="es-ES" sz="2000" dirty="0"/>
              <a:t>Se puede acceder al cargador de arranque mediante una conexión de consola con los siguientes pasos:</a:t>
            </a:r>
          </a:p>
          <a:p>
            <a:pPr marL="795337" lvl="1" indent="-457200">
              <a:buFont typeface="+mj-lt"/>
              <a:buAutoNum type="arabicPeriod"/>
            </a:pPr>
            <a:r>
              <a:rPr lang="es-ES" dirty="0" smtClean="0"/>
              <a:t>Conecte una PC al puerto de consola del </a:t>
            </a:r>
            <a:r>
              <a:rPr lang="es-ES" dirty="0" err="1" smtClean="0"/>
              <a:t>switch</a:t>
            </a:r>
            <a:r>
              <a:rPr lang="es-ES" dirty="0" smtClean="0"/>
              <a:t> con un cable de consola. Desconecte el cable de alimentación del </a:t>
            </a:r>
            <a:r>
              <a:rPr lang="es-ES" dirty="0" err="1" smtClean="0"/>
              <a:t>switch</a:t>
            </a:r>
            <a:r>
              <a:rPr lang="es-ES" dirty="0" smtClean="0"/>
              <a:t>.</a:t>
            </a:r>
          </a:p>
          <a:p>
            <a:pPr marL="795337" lvl="1" indent="-457200">
              <a:buFont typeface="+mj-lt"/>
              <a:buAutoNum type="arabicPeriod"/>
            </a:pPr>
            <a:r>
              <a:rPr lang="es-ES" dirty="0" smtClean="0"/>
              <a:t>Vuelva a conectar el cable de alimentación al </a:t>
            </a:r>
            <a:r>
              <a:rPr lang="es-ES" dirty="0" err="1" smtClean="0"/>
              <a:t>switch</a:t>
            </a:r>
            <a:r>
              <a:rPr lang="es-ES" dirty="0" smtClean="0"/>
              <a:t> y mantenga presionado el botón </a:t>
            </a:r>
            <a:r>
              <a:rPr lang="es-ES" dirty="0" err="1" smtClean="0"/>
              <a:t>Mode</a:t>
            </a:r>
            <a:r>
              <a:rPr lang="es-ES" dirty="0" smtClean="0"/>
              <a:t> (Modo).</a:t>
            </a:r>
          </a:p>
          <a:p>
            <a:pPr marL="795337" lvl="1" indent="-457200">
              <a:buFont typeface="+mj-lt"/>
              <a:buAutoNum type="arabicPeriod"/>
            </a:pPr>
            <a:r>
              <a:rPr lang="es-ES" dirty="0" smtClean="0"/>
              <a:t>El LED del sistema emite brevemente una luz color ámbar y después verde sólido. Suelte el botón </a:t>
            </a:r>
            <a:r>
              <a:rPr lang="es-ES" dirty="0" err="1" smtClean="0"/>
              <a:t>Mode</a:t>
            </a:r>
            <a:r>
              <a:rPr lang="es-ES" dirty="0" smtClean="0"/>
              <a:t>.</a:t>
            </a:r>
          </a:p>
          <a:p>
            <a:r>
              <a:rPr lang="es-ES" sz="2000" dirty="0"/>
              <a:t>Aparece la petición</a:t>
            </a:r>
            <a:r>
              <a:rPr lang="es-ES" dirty="0" smtClean="0"/>
              <a:t> </a:t>
            </a:r>
            <a:r>
              <a:rPr lang="es-ES" sz="2000" b="1" dirty="0">
                <a:latin typeface="Courier New" pitchFamily="49" charset="0"/>
              </a:rPr>
              <a:t>switch: </a:t>
            </a:r>
            <a:r>
              <a:rPr lang="es-ES" sz="2000" dirty="0"/>
              <a:t>del cargador de arranque en el software de emulación de terminales en la PC.</a:t>
            </a:r>
          </a:p>
          <a:p>
            <a:endParaRPr lang="es-ES" sz="2000" dirty="0"/>
          </a:p>
        </p:txBody>
      </p:sp>
    </p:spTree>
    <p:extLst>
      <p:ext uri="{BB962C8B-B14F-4D97-AF65-F5344CB8AC3E}">
        <p14:creationId xmlns:p14="http://schemas.microsoft.com/office/powerpoint/2010/main" val="317647415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Configurar un </a:t>
            </a:r>
            <a:r>
              <a:rPr lang="es-ES" sz="1800" dirty="0" err="1" smtClean="0"/>
              <a:t>switch</a:t>
            </a:r>
            <a:r>
              <a:rPr lang="es-ES" sz="1800" dirty="0" smtClean="0"/>
              <a:t> con parámetros iniciales</a:t>
            </a:r>
            <a:r>
              <a:rPr dirty="0"/>
              <a:t/>
            </a:r>
            <a:br>
              <a:rPr dirty="0"/>
            </a:br>
            <a:r>
              <a:rPr lang="es-ES" dirty="0">
                <a:latin typeface="Arial" charset="0"/>
              </a:rPr>
              <a:t>Indicadores LED de un switch</a:t>
            </a:r>
            <a:endParaRPr lang="es-ES" dirty="0">
              <a:solidFill>
                <a:srgbClr val="00B0F0"/>
              </a:solidFill>
              <a:latin typeface="Arial" charset="0"/>
            </a:endParaRPr>
          </a:p>
        </p:txBody>
      </p:sp>
      <p:sp>
        <p:nvSpPr>
          <p:cNvPr id="2" name="Content Placeholder 1"/>
          <p:cNvSpPr>
            <a:spLocks noGrp="1"/>
          </p:cNvSpPr>
          <p:nvPr>
            <p:ph idx="1"/>
          </p:nvPr>
        </p:nvSpPr>
        <p:spPr>
          <a:xfrm>
            <a:off x="213110" y="1369752"/>
            <a:ext cx="8752915" cy="5093780"/>
          </a:xfrm>
        </p:spPr>
        <p:txBody>
          <a:bodyPr/>
          <a:lstStyle/>
          <a:p>
            <a:r>
              <a:rPr lang="es-ES" sz="1600" dirty="0"/>
              <a:t>Cada puerto en los switches Cisco Catalyst tiene indicadores luminosos LED de estado. </a:t>
            </a:r>
          </a:p>
          <a:p>
            <a:r>
              <a:rPr lang="es-ES" sz="1600" dirty="0"/>
              <a:t>Estos LED reflejan la actividad de los puertos de manera predeterminada, pero también pueden proporcionar otra información sobre el switch mediante el botón Mode.</a:t>
            </a:r>
          </a:p>
          <a:p>
            <a:r>
              <a:rPr lang="es-ES" sz="1600" dirty="0"/>
              <a:t>Los siguientes modos están disponibles en los switches Cisco Catalyst 2960:</a:t>
            </a:r>
          </a:p>
          <a:p>
            <a:pPr marL="625475" lvl="1" indent="-168275">
              <a:tabLst>
                <a:tab pos="517525" algn="l"/>
                <a:tab pos="579438" algn="l"/>
                <a:tab pos="625475" algn="l"/>
              </a:tabLst>
            </a:pPr>
            <a:r>
              <a:rPr lang="es-ES" sz="1600" dirty="0"/>
              <a:t>LED del sistema</a:t>
            </a:r>
          </a:p>
          <a:p>
            <a:pPr marL="625475" lvl="1" indent="-168275">
              <a:tabLst>
                <a:tab pos="517525" algn="l"/>
                <a:tab pos="579438" algn="l"/>
                <a:tab pos="625475" algn="l"/>
              </a:tabLst>
            </a:pPr>
            <a:r>
              <a:rPr lang="es-ES" sz="1600" dirty="0"/>
              <a:t>LED del sistema de alimentación </a:t>
            </a:r>
            <a:r>
              <a:rPr lang="es-ES" sz="1600" dirty="0" smtClean="0"/>
              <a:t/>
            </a:r>
            <a:br>
              <a:rPr lang="es-ES" sz="1600" dirty="0" smtClean="0"/>
            </a:br>
            <a:r>
              <a:rPr lang="es-ES" sz="1600" dirty="0" smtClean="0"/>
              <a:t>redundante </a:t>
            </a:r>
            <a:r>
              <a:rPr lang="es-ES" sz="1600" dirty="0"/>
              <a:t>(RPS)</a:t>
            </a:r>
          </a:p>
          <a:p>
            <a:pPr marL="625475" lvl="1" indent="-168275">
              <a:tabLst>
                <a:tab pos="517525" algn="l"/>
                <a:tab pos="579438" algn="l"/>
                <a:tab pos="625475" algn="l"/>
              </a:tabLst>
            </a:pPr>
            <a:r>
              <a:rPr lang="es-ES" sz="1600" dirty="0"/>
              <a:t>LED de estado del puerto</a:t>
            </a:r>
          </a:p>
          <a:p>
            <a:pPr marL="625475" lvl="1" indent="-168275">
              <a:tabLst>
                <a:tab pos="517525" algn="l"/>
                <a:tab pos="579438" algn="l"/>
                <a:tab pos="625475" algn="l"/>
              </a:tabLst>
            </a:pPr>
            <a:r>
              <a:rPr lang="es-ES" sz="1600" dirty="0"/>
              <a:t>LED de modo dúplex del puerto</a:t>
            </a:r>
          </a:p>
          <a:p>
            <a:pPr marL="625475" lvl="1" indent="-168275">
              <a:tabLst>
                <a:tab pos="517525" algn="l"/>
                <a:tab pos="579438" algn="l"/>
                <a:tab pos="625475" algn="l"/>
              </a:tabLst>
            </a:pPr>
            <a:r>
              <a:rPr lang="es-ES" sz="1600" dirty="0"/>
              <a:t>LED de velocidad del puerto</a:t>
            </a:r>
          </a:p>
          <a:p>
            <a:pPr marL="625475" lvl="1" indent="-168275">
              <a:tabLst>
                <a:tab pos="517525" algn="l"/>
                <a:tab pos="579438" algn="l"/>
                <a:tab pos="625475" algn="l"/>
              </a:tabLst>
            </a:pPr>
            <a:r>
              <a:rPr lang="es-ES" sz="1600" dirty="0"/>
              <a:t>LED de modo de alimentación por </a:t>
            </a:r>
            <a:r>
              <a:rPr lang="es-ES" sz="1600" dirty="0" smtClean="0"/>
              <a:t/>
            </a:r>
            <a:br>
              <a:rPr lang="es-ES" sz="1600" dirty="0" smtClean="0"/>
            </a:br>
            <a:r>
              <a:rPr lang="es-ES" sz="1600" dirty="0" smtClean="0"/>
              <a:t>Ethernet</a:t>
            </a:r>
            <a:endParaRPr lang="es-ES" sz="16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3099" y="2697480"/>
            <a:ext cx="4093839" cy="2968741"/>
          </a:xfrm>
          <a:prstGeom prst="rect">
            <a:avLst/>
          </a:prstGeom>
          <a:ln>
            <a:solidFill>
              <a:schemeClr val="tx1"/>
            </a:solidFill>
          </a:ln>
        </p:spPr>
      </p:pic>
    </p:spTree>
    <p:extLst>
      <p:ext uri="{BB962C8B-B14F-4D97-AF65-F5344CB8AC3E}">
        <p14:creationId xmlns:p14="http://schemas.microsoft.com/office/powerpoint/2010/main" val="76539560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un </a:t>
            </a:r>
            <a:r>
              <a:rPr lang="es-ES" sz="1800" dirty="0" err="1" smtClean="0"/>
              <a:t>switch</a:t>
            </a:r>
            <a:r>
              <a:rPr lang="es-ES" sz="1800" dirty="0" smtClean="0"/>
              <a:t> con parámetros iniciales</a:t>
            </a:r>
            <a:r>
              <a:rPr dirty="0"/>
              <a:t/>
            </a:r>
            <a:br>
              <a:rPr dirty="0"/>
            </a:br>
            <a:r>
              <a:rPr lang="es-ES" dirty="0" smtClean="0"/>
              <a:t>Preparación para la administración básica de un </a:t>
            </a:r>
            <a:r>
              <a:rPr lang="es-ES" dirty="0" err="1" smtClean="0"/>
              <a:t>switch</a:t>
            </a:r>
            <a:endParaRPr lang="es-ES" dirty="0">
              <a:solidFill>
                <a:srgbClr val="00B0F0"/>
              </a:solidFill>
              <a:latin typeface="Arial" charset="0"/>
            </a:endParaRPr>
          </a:p>
        </p:txBody>
      </p:sp>
      <p:sp>
        <p:nvSpPr>
          <p:cNvPr id="2" name="Content Placeholder 1"/>
          <p:cNvSpPr>
            <a:spLocks noGrp="1"/>
          </p:cNvSpPr>
          <p:nvPr>
            <p:ph idx="1"/>
          </p:nvPr>
        </p:nvSpPr>
        <p:spPr>
          <a:xfrm>
            <a:off x="213110" y="1539240"/>
            <a:ext cx="8526853" cy="2636520"/>
          </a:xfrm>
        </p:spPr>
        <p:txBody>
          <a:bodyPr/>
          <a:lstStyle/>
          <a:p>
            <a:pPr marL="0" indent="0">
              <a:buNone/>
            </a:pPr>
            <a:r>
              <a:rPr lang="es-ES" sz="2000" dirty="0"/>
              <a:t>Para administrar un switch Cisco en forma remota, se lo debe configurar para que acceda a la red.</a:t>
            </a:r>
          </a:p>
          <a:p>
            <a:r>
              <a:rPr lang="es-ES" sz="1600" dirty="0"/>
              <a:t>Para conectar una PC al puerto de consola de un switch para su configuración, se utiliza un cable de consola.</a:t>
            </a:r>
          </a:p>
          <a:p>
            <a:r>
              <a:rPr lang="es-ES" sz="1600" dirty="0"/>
              <a:t>La información de IP (dirección, máscara de subred, gateway) se debe asignar a una interfaz virtual de switch (SVI).</a:t>
            </a:r>
          </a:p>
          <a:p>
            <a:r>
              <a:rPr lang="es-ES" sz="1600" dirty="0"/>
              <a:t>Si el switch se administra desde una red remota, también se debe configurar un gateway predeterminado.</a:t>
            </a:r>
          </a:p>
          <a:p>
            <a:r>
              <a:rPr lang="es-ES" sz="1600" dirty="0"/>
              <a:t>Si bien esta configuración de IP permite la administración remota y el acceso remoto al switch, no permite que el switch enrute paquetes de capa 3.</a:t>
            </a:r>
          </a:p>
        </p:txBody>
      </p:sp>
    </p:spTree>
    <p:extLst>
      <p:ext uri="{BB962C8B-B14F-4D97-AF65-F5344CB8AC3E}">
        <p14:creationId xmlns:p14="http://schemas.microsoft.com/office/powerpoint/2010/main" val="259624222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516312"/>
            <a:ext cx="8772157" cy="838200"/>
          </a:xfrm>
        </p:spPr>
        <p:txBody>
          <a:bodyPr anchor="t"/>
          <a:lstStyle/>
          <a:p>
            <a:pPr eaLnBrk="1" hangingPunct="1"/>
            <a:r>
              <a:rPr lang="es-ES" sz="1800" dirty="0" smtClean="0"/>
              <a:t>Configurar un </a:t>
            </a:r>
            <a:r>
              <a:rPr lang="es-ES" sz="1800" dirty="0" err="1" smtClean="0"/>
              <a:t>switch</a:t>
            </a:r>
            <a:r>
              <a:rPr lang="es-ES" sz="1800" dirty="0" smtClean="0"/>
              <a:t> con parámetros iniciales</a:t>
            </a:r>
            <a:r>
              <a:rPr dirty="0"/>
              <a:t/>
            </a:r>
            <a:br>
              <a:rPr dirty="0"/>
            </a:br>
            <a:r>
              <a:rPr lang="es-ES" dirty="0">
                <a:latin typeface="Arial" charset="0"/>
              </a:rPr>
              <a:t>Configurar el acceso a la administración de un switch</a:t>
            </a:r>
            <a:endParaRPr lang="es-ES" dirty="0">
              <a:solidFill>
                <a:srgbClr val="00B0F0"/>
              </a:solidFill>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80" y="1785207"/>
            <a:ext cx="7533139" cy="4580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0329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s-ES" dirty="0">
                <a:latin typeface="Arial" charset="0"/>
              </a:rPr>
              <a:t>Materiales del instructor: Guía de planificación del capítulo 5</a:t>
            </a:r>
            <a:endParaRPr lang="es-E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s-ES" dirty="0" smtClean="0"/>
              <a:t>Esta presentación en PowerPoint se divide en dos partes:</a:t>
            </a:r>
          </a:p>
          <a:p>
            <a:pPr marL="457200" indent="-457200">
              <a:buFont typeface="+mj-lt"/>
              <a:buAutoNum type="arabicPeriod"/>
            </a:pPr>
            <a:r>
              <a:rPr lang="es-ES" sz="2000" dirty="0"/>
              <a:t>Guía de planificación para el instructor</a:t>
            </a:r>
          </a:p>
          <a:p>
            <a:pPr lvl="1">
              <a:buFont typeface="Wingdings" charset="2"/>
              <a:buChar char="§"/>
            </a:pPr>
            <a:r>
              <a:rPr lang="es-ES" sz="1600" dirty="0"/>
              <a:t>Información para ayudarlo a familiarizarse con el capítulo</a:t>
            </a:r>
          </a:p>
          <a:p>
            <a:pPr lvl="1">
              <a:buFont typeface="Wingdings" charset="2"/>
              <a:buChar char="§"/>
            </a:pPr>
            <a:r>
              <a:rPr lang="es-ES" sz="1600" dirty="0"/>
              <a:t>Ayuda a la enseñanza</a:t>
            </a:r>
          </a:p>
          <a:p>
            <a:pPr marL="457200" indent="-457200">
              <a:buFont typeface="+mj-lt"/>
              <a:buAutoNum type="arabicPeriod"/>
            </a:pPr>
            <a:r>
              <a:rPr lang="es-ES" sz="2000" dirty="0"/>
              <a:t>Presentación de la clase del instructor</a:t>
            </a:r>
          </a:p>
          <a:p>
            <a:pPr lvl="1">
              <a:buFont typeface="Wingdings" charset="2"/>
              <a:buChar char="§"/>
            </a:pPr>
            <a:r>
              <a:rPr lang="es-ES" sz="1600" dirty="0"/>
              <a:t>Diapositivas opcionales que puede utilizar en el aula</a:t>
            </a:r>
          </a:p>
          <a:p>
            <a:pPr lvl="1">
              <a:buFont typeface="Wingdings" charset="2"/>
              <a:buChar char="§"/>
            </a:pPr>
            <a:r>
              <a:rPr lang="es-ES" sz="1600" dirty="0"/>
              <a:t>Comienza en la diapositiva n.º 11</a:t>
            </a:r>
            <a:endParaRPr lang="es-ES" sz="1600" b="1" dirty="0">
              <a:solidFill>
                <a:srgbClr val="00B0F0"/>
              </a:solidFill>
            </a:endParaRPr>
          </a:p>
          <a:p>
            <a:pPr marL="0" indent="0">
              <a:buNone/>
            </a:pPr>
            <a:r>
              <a:rPr lang="es-ES" sz="2000" dirty="0"/>
              <a:t>Nota: Elimine la Guía de planificación de esta presentación antes de compartirla con otras personas.</a:t>
            </a:r>
            <a:endParaRPr lang="es-ES" dirty="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760152"/>
            <a:ext cx="8772157" cy="838200"/>
          </a:xfrm>
        </p:spPr>
        <p:txBody>
          <a:bodyPr/>
          <a:lstStyle/>
          <a:p>
            <a:pPr eaLnBrk="1" hangingPunct="1"/>
            <a:r>
              <a:rPr lang="es-ES" sz="1800" dirty="0" smtClean="0"/>
              <a:t>Configurar un </a:t>
            </a:r>
            <a:r>
              <a:rPr lang="es-ES" sz="1800" dirty="0" err="1" smtClean="0"/>
              <a:t>switch</a:t>
            </a:r>
            <a:r>
              <a:rPr lang="es-ES" sz="1800" dirty="0" smtClean="0"/>
              <a:t> con parámetros iniciales</a:t>
            </a:r>
            <a:r>
              <a:rPr dirty="0"/>
              <a:t/>
            </a:r>
            <a:br>
              <a:rPr dirty="0"/>
            </a:br>
            <a:r>
              <a:rPr lang="es-ES" dirty="0">
                <a:latin typeface="Arial" charset="0"/>
              </a:rPr>
              <a:t>Configurar el acceso a la administración de un switch (continuación)</a:t>
            </a:r>
            <a:endParaRPr lang="es-ES" dirty="0">
              <a:solidFill>
                <a:srgbClr val="00B0F0"/>
              </a:solidFill>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1112" y="1939288"/>
            <a:ext cx="6923964" cy="327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79919" y="5039678"/>
            <a:ext cx="5086350" cy="1381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43131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760152"/>
            <a:ext cx="8772157" cy="838200"/>
          </a:xfrm>
        </p:spPr>
        <p:txBody>
          <a:bodyPr/>
          <a:lstStyle/>
          <a:p>
            <a:pPr eaLnBrk="1" hangingPunct="1">
              <a:tabLst>
                <a:tab pos="2328863" algn="l"/>
              </a:tabLst>
            </a:pPr>
            <a:r>
              <a:rPr lang="es-ES" sz="1800" dirty="0" smtClean="0"/>
              <a:t>Configurar un </a:t>
            </a:r>
            <a:r>
              <a:rPr lang="es-ES" sz="1800" dirty="0" err="1" smtClean="0"/>
              <a:t>switch</a:t>
            </a:r>
            <a:r>
              <a:rPr lang="es-ES" sz="1800" dirty="0" smtClean="0"/>
              <a:t> con parámetros iniciales</a:t>
            </a:r>
            <a:r>
              <a:rPr dirty="0"/>
              <a:t/>
            </a:r>
            <a:br>
              <a:rPr dirty="0"/>
            </a:br>
            <a:r>
              <a:rPr lang="es-ES" dirty="0">
                <a:latin typeface="Arial" charset="0"/>
              </a:rPr>
              <a:t>Configurar el acceso a la administración de un switch (continuación)</a:t>
            </a:r>
            <a:endParaRPr lang="es-ES" dirty="0">
              <a:solidFill>
                <a:srgbClr val="00B0F0"/>
              </a:solidFill>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7474" y="2263646"/>
            <a:ext cx="5935844" cy="288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154" y="2617470"/>
            <a:ext cx="5794282"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8055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Configurar los puertos de un </a:t>
            </a:r>
            <a:r>
              <a:rPr lang="es-ES" sz="1800" dirty="0" err="1" smtClean="0"/>
              <a:t>switch</a:t>
            </a:r>
            <a:r>
              <a:rPr dirty="0"/>
              <a:t/>
            </a:r>
            <a:br>
              <a:rPr dirty="0"/>
            </a:br>
            <a:r>
              <a:rPr lang="es-ES" dirty="0">
                <a:latin typeface="Arial" charset="0"/>
              </a:rPr>
              <a:t>Comunicación en dúplex</a:t>
            </a:r>
            <a:endParaRPr lang="es-ES" dirty="0">
              <a:solidFill>
                <a:srgbClr val="00B0F0"/>
              </a:solidFill>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29833" y="1790700"/>
            <a:ext cx="6567331" cy="413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489731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37481" cy="809568"/>
          </a:xfrm>
        </p:spPr>
        <p:txBody>
          <a:bodyPr anchor="t"/>
          <a:lstStyle/>
          <a:p>
            <a:pPr eaLnBrk="1" hangingPunct="1"/>
            <a:r>
              <a:rPr lang="es-ES" sz="1800" dirty="0" smtClean="0"/>
              <a:t>Configurar los puertos de un </a:t>
            </a:r>
            <a:r>
              <a:rPr lang="es-ES" sz="1800" dirty="0" err="1" smtClean="0"/>
              <a:t>switch</a:t>
            </a:r>
            <a:r>
              <a:rPr dirty="0"/>
              <a:t/>
            </a:r>
            <a:br>
              <a:rPr dirty="0"/>
            </a:br>
            <a:r>
              <a:rPr lang="es-ES" dirty="0">
                <a:latin typeface="Arial" charset="0"/>
              </a:rPr>
              <a:t>Configurar los puertos de un switch en la capa física</a:t>
            </a:r>
            <a:endParaRPr lang="es-ES" dirty="0">
              <a:solidFill>
                <a:srgbClr val="00B0F0"/>
              </a:solidFill>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2896" y="1507722"/>
            <a:ext cx="6162343" cy="467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90965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950132" cy="809568"/>
          </a:xfrm>
        </p:spPr>
        <p:txBody>
          <a:bodyPr/>
          <a:lstStyle/>
          <a:p>
            <a:pPr eaLnBrk="1" hangingPunct="1"/>
            <a:r>
              <a:rPr lang="es-ES" sz="1800" dirty="0" smtClean="0"/>
              <a:t>Configurar los puertos de un </a:t>
            </a:r>
            <a:r>
              <a:rPr lang="es-ES" sz="1800" dirty="0" err="1" smtClean="0"/>
              <a:t>switch</a:t>
            </a:r>
            <a:r>
              <a:rPr dirty="0"/>
              <a:t/>
            </a:r>
            <a:br>
              <a:rPr dirty="0"/>
            </a:br>
            <a:r>
              <a:rPr lang="es-ES" dirty="0">
                <a:latin typeface="Arial" charset="0"/>
              </a:rPr>
              <a:t>Auto-MDIX</a:t>
            </a:r>
            <a:endParaRPr lang="es-ES" dirty="0">
              <a:solidFill>
                <a:srgbClr val="00B0F0"/>
              </a:solidFill>
              <a:latin typeface="Arial" charset="0"/>
            </a:endParaRPr>
          </a:p>
        </p:txBody>
      </p:sp>
      <p:sp>
        <p:nvSpPr>
          <p:cNvPr id="2" name="Rectangle 1"/>
          <p:cNvSpPr/>
          <p:nvPr/>
        </p:nvSpPr>
        <p:spPr>
          <a:xfrm>
            <a:off x="350520" y="1499444"/>
            <a:ext cx="8229600" cy="233294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1600" dirty="0">
                <a:latin typeface="+mn-lt"/>
              </a:rPr>
              <a:t>Antes se requerían determinados tipos de cable (cruzados o directos) para conectar dispositivos.</a:t>
            </a:r>
          </a:p>
          <a:p>
            <a:pPr marL="236538" indent="-236538" algn="l" defTabSz="814388">
              <a:lnSpc>
                <a:spcPct val="95000"/>
              </a:lnSpc>
              <a:spcBef>
                <a:spcPct val="50000"/>
              </a:spcBef>
              <a:buClr>
                <a:srgbClr val="708CA1"/>
              </a:buClr>
              <a:buFont typeface="Wingdings" charset="0"/>
              <a:buChar char="§"/>
            </a:pPr>
            <a:r>
              <a:rPr lang="es-ES" sz="1600" dirty="0">
                <a:latin typeface="+mn-lt"/>
              </a:rPr>
              <a:t>La característica de interfaz cruzada automática dependiente del medio (auto-MDIX) elimina este problema.</a:t>
            </a:r>
          </a:p>
          <a:p>
            <a:pPr marL="236538" indent="-236538" algn="l" defTabSz="814388">
              <a:lnSpc>
                <a:spcPct val="95000"/>
              </a:lnSpc>
              <a:spcBef>
                <a:spcPct val="50000"/>
              </a:spcBef>
              <a:buClr>
                <a:srgbClr val="708CA1"/>
              </a:buClr>
              <a:buFont typeface="Wingdings" charset="0"/>
              <a:buChar char="§"/>
            </a:pPr>
            <a:r>
              <a:rPr lang="es-ES" sz="1600" dirty="0">
                <a:latin typeface="+mn-lt"/>
              </a:rPr>
              <a:t>Cuando se habilita auto-MDIX, la interfaz detecta automáticamente la conexión y la configura como corresponde.</a:t>
            </a:r>
          </a:p>
          <a:p>
            <a:pPr marL="236538" indent="-236538" algn="l" defTabSz="814388">
              <a:lnSpc>
                <a:spcPct val="95000"/>
              </a:lnSpc>
              <a:spcBef>
                <a:spcPct val="50000"/>
              </a:spcBef>
              <a:buClr>
                <a:srgbClr val="708CA1"/>
              </a:buClr>
              <a:buFont typeface="Wingdings" charset="0"/>
              <a:buChar char="§"/>
            </a:pPr>
            <a:r>
              <a:rPr lang="es-ES" sz="1600" dirty="0">
                <a:latin typeface="+mn-lt"/>
              </a:rPr>
              <a:t>Cuando se usa auto-MDIX en una interfaz, la velocidad y el modo dúplex de la interfaz se deben establecer en automático.</a:t>
            </a:r>
          </a:p>
        </p:txBody>
      </p:sp>
    </p:spTree>
    <p:extLst>
      <p:ext uri="{BB962C8B-B14F-4D97-AF65-F5344CB8AC3E}">
        <p14:creationId xmlns:p14="http://schemas.microsoft.com/office/powerpoint/2010/main" val="2989473840"/>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950132" cy="809568"/>
          </a:xfrm>
        </p:spPr>
        <p:txBody>
          <a:bodyPr/>
          <a:lstStyle/>
          <a:p>
            <a:pPr eaLnBrk="1" hangingPunct="1"/>
            <a:r>
              <a:rPr lang="es-ES" sz="1800" dirty="0" smtClean="0"/>
              <a:t>Configurar los puertos de un </a:t>
            </a:r>
            <a:r>
              <a:rPr lang="es-ES" sz="1800" dirty="0" err="1" smtClean="0"/>
              <a:t>switch</a:t>
            </a:r>
            <a:r>
              <a:rPr dirty="0"/>
              <a:t/>
            </a:r>
            <a:br>
              <a:rPr dirty="0"/>
            </a:br>
            <a:r>
              <a:rPr lang="es-ES" dirty="0">
                <a:latin typeface="Arial" charset="0"/>
              </a:rPr>
              <a:t>Auto-MDIX (continuación)</a:t>
            </a:r>
            <a:endParaRPr lang="es-ES" dirty="0">
              <a:solidFill>
                <a:srgbClr val="00B0F0"/>
              </a:solidFill>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5000" y="2059305"/>
            <a:ext cx="5486400" cy="4091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27056" y="1541089"/>
            <a:ext cx="3584209" cy="487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56639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950132" cy="809568"/>
          </a:xfrm>
        </p:spPr>
        <p:txBody>
          <a:bodyPr/>
          <a:lstStyle/>
          <a:p>
            <a:pPr eaLnBrk="1" hangingPunct="1"/>
            <a:r>
              <a:rPr lang="es-ES" sz="1800" dirty="0" smtClean="0"/>
              <a:t>Configurar los puertos de un </a:t>
            </a:r>
            <a:r>
              <a:rPr lang="es-ES" sz="1800" dirty="0" err="1" smtClean="0"/>
              <a:t>switch</a:t>
            </a:r>
            <a:r>
              <a:rPr dirty="0"/>
              <a:t/>
            </a:r>
            <a:br>
              <a:rPr dirty="0"/>
            </a:br>
            <a:r>
              <a:rPr lang="es-ES" dirty="0">
                <a:latin typeface="Arial" charset="0"/>
              </a:rPr>
              <a:t>Auto-MDIX (continuación)</a:t>
            </a:r>
            <a:endParaRPr lang="es-ES" dirty="0">
              <a:solidFill>
                <a:srgbClr val="00B0F0"/>
              </a:solidFill>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22" y="2673668"/>
            <a:ext cx="6317341" cy="2797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2888173" y="1807173"/>
            <a:ext cx="3613038" cy="6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38017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los puertos de un </a:t>
            </a:r>
            <a:r>
              <a:rPr lang="es-ES" sz="1800" dirty="0" err="1" smtClean="0"/>
              <a:t>switch</a:t>
            </a:r>
            <a:r>
              <a:rPr dirty="0"/>
              <a:t/>
            </a:r>
            <a:br>
              <a:rPr dirty="0"/>
            </a:br>
            <a:r>
              <a:rPr lang="es-ES" dirty="0">
                <a:latin typeface="Arial" charset="0"/>
              </a:rPr>
              <a:t>Verificar la configuración de los puertos de un switch</a:t>
            </a:r>
            <a:endParaRPr lang="es-ES" dirty="0">
              <a:solidFill>
                <a:srgbClr val="00B0F0"/>
              </a:solidFill>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7949" y="1539728"/>
            <a:ext cx="6031094" cy="4842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49979"/>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Configurar los puertos de un </a:t>
            </a:r>
            <a:r>
              <a:rPr lang="es-ES" sz="1800" dirty="0" err="1" smtClean="0"/>
              <a:t>switch</a:t>
            </a:r>
            <a:r>
              <a:rPr sz="1800" dirty="0"/>
              <a:t/>
            </a:r>
            <a:br>
              <a:rPr sz="1800" dirty="0"/>
            </a:br>
            <a:r>
              <a:rPr lang="es-ES" dirty="0" smtClean="0"/>
              <a:t>Problema en la capa de acceso a la red</a:t>
            </a:r>
            <a:endParaRPr lang="es-ES" dirty="0">
              <a:solidFill>
                <a:srgbClr val="00B0F0"/>
              </a:solidFill>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39" y="1402080"/>
            <a:ext cx="8157557"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50095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Configurar los puertos de un </a:t>
            </a:r>
            <a:r>
              <a:rPr lang="es-ES" sz="1800" dirty="0" err="1" smtClean="0"/>
              <a:t>switch</a:t>
            </a:r>
            <a:r>
              <a:rPr dirty="0"/>
              <a:t/>
            </a:r>
            <a:br>
              <a:rPr dirty="0"/>
            </a:br>
            <a:r>
              <a:rPr lang="es-ES" dirty="0" smtClean="0"/>
              <a:t>Problema en la capa de acceso a la red (continuación)</a:t>
            </a:r>
            <a:endParaRPr lang="es-ES" dirty="0">
              <a:solidFill>
                <a:srgbClr val="00B0F0"/>
              </a:solidFill>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8654" y="1536383"/>
            <a:ext cx="6302311" cy="4757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389720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9" y="2155592"/>
            <a:ext cx="3961594"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s-ES" b="0" kern="0" dirty="0">
                <a:solidFill>
                  <a:schemeClr val="bg1"/>
                </a:solidFill>
                <a:latin typeface="+mj-lt"/>
              </a:rPr>
              <a:t>Routing and Switching </a:t>
            </a:r>
            <a:r>
              <a:rPr lang="es-ES" b="0" kern="0" dirty="0" smtClean="0">
                <a:solidFill>
                  <a:schemeClr val="bg1"/>
                </a:solidFill>
                <a:latin typeface="+mj-lt"/>
              </a:rPr>
              <a:t/>
            </a:r>
            <a:br>
              <a:rPr lang="es-ES" b="0" kern="0" dirty="0" smtClean="0">
                <a:solidFill>
                  <a:schemeClr val="bg1"/>
                </a:solidFill>
                <a:latin typeface="+mj-lt"/>
              </a:rPr>
            </a:br>
            <a:r>
              <a:rPr lang="es-ES" b="0" kern="0" dirty="0" smtClean="0">
                <a:solidFill>
                  <a:schemeClr val="bg1"/>
                </a:solidFill>
                <a:latin typeface="+mj-lt"/>
              </a:rPr>
              <a:t>Essentials</a:t>
            </a:r>
            <a:r>
              <a:rPr lang="es-ES" b="0" kern="0" dirty="0">
                <a:solidFill>
                  <a:schemeClr val="bg1"/>
                </a:solidFill>
                <a:latin typeface="+mj-lt"/>
              </a:rPr>
              <a:t> </a:t>
            </a:r>
            <a:r>
              <a:rPr lang="es-ES" kern="0" dirty="0">
                <a:solidFill>
                  <a:schemeClr val="bg1"/>
                </a:solidFill>
                <a:latin typeface="+mj-lt"/>
              </a:rPr>
              <a:t>6.0 </a:t>
            </a:r>
          </a:p>
          <a:p>
            <a:pPr algn="l" defTabSz="814388">
              <a:lnSpc>
                <a:spcPct val="90000"/>
              </a:lnSpc>
              <a:defRPr/>
            </a:pPr>
            <a:r>
              <a:rPr lang="es-ES" kern="0" dirty="0">
                <a:solidFill>
                  <a:schemeClr val="bg1"/>
                </a:solidFill>
                <a:latin typeface="+mj-lt"/>
              </a:rPr>
              <a:t>Guía de planificación</a:t>
            </a:r>
          </a:p>
          <a:p>
            <a:pPr algn="l" defTabSz="814388">
              <a:lnSpc>
                <a:spcPct val="90000"/>
              </a:lnSpc>
              <a:defRPr/>
            </a:pPr>
            <a:r>
              <a:rPr lang="es-ES" b="0" dirty="0">
                <a:solidFill>
                  <a:schemeClr val="bg1"/>
                </a:solidFill>
                <a:latin typeface="Arial" pitchFamily="34" charset="0"/>
              </a:rPr>
              <a:t>Capítulo 5: Configuración de un switch</a:t>
            </a:r>
            <a:endParaRPr lang="es-ES"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1" y="396000"/>
            <a:ext cx="8577460" cy="838800"/>
          </a:xfrm>
        </p:spPr>
        <p:txBody>
          <a:bodyPr anchor="t"/>
          <a:lstStyle/>
          <a:p>
            <a:pPr eaLnBrk="1" hangingPunct="1"/>
            <a:r>
              <a:rPr lang="es-ES" sz="1800" dirty="0" smtClean="0"/>
              <a:t>Configurar los puertos de un </a:t>
            </a:r>
            <a:r>
              <a:rPr lang="es-ES" sz="1800" dirty="0" err="1" smtClean="0"/>
              <a:t>switch</a:t>
            </a:r>
            <a:r>
              <a:rPr dirty="0"/>
              <a:t/>
            </a:r>
            <a:br>
              <a:rPr dirty="0"/>
            </a:br>
            <a:r>
              <a:rPr lang="es-ES" dirty="0" smtClean="0"/>
              <a:t>Solucionar problema en la capa de acceso a la red</a:t>
            </a:r>
            <a:endParaRPr lang="es-ES" dirty="0">
              <a:solidFill>
                <a:srgbClr val="00B0F0"/>
              </a:solidFill>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01820" y="1424463"/>
            <a:ext cx="5938195" cy="4882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39511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5.2 Seguridad de switches: Administración e implementación</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Acceso remoto seguro</a:t>
            </a:r>
            <a:r>
              <a:rPr dirty="0"/>
              <a:t/>
            </a:r>
            <a:br>
              <a:rPr dirty="0"/>
            </a:br>
            <a:r>
              <a:rPr lang="es-ES" dirty="0" smtClean="0"/>
              <a:t>Funcionamiento de SSH</a:t>
            </a:r>
            <a:endParaRPr lang="es-ES" dirty="0">
              <a:solidFill>
                <a:srgbClr val="00B0F0"/>
              </a:solidFill>
              <a:latin typeface="Arial" charset="0"/>
            </a:endParaRPr>
          </a:p>
        </p:txBody>
      </p:sp>
      <p:sp>
        <p:nvSpPr>
          <p:cNvPr id="2" name="Content Placeholder 1"/>
          <p:cNvSpPr>
            <a:spLocks noGrp="1"/>
          </p:cNvSpPr>
          <p:nvPr>
            <p:ph idx="1"/>
          </p:nvPr>
        </p:nvSpPr>
        <p:spPr>
          <a:xfrm>
            <a:off x="197870" y="1308792"/>
            <a:ext cx="8752915" cy="5093780"/>
          </a:xfrm>
        </p:spPr>
        <p:txBody>
          <a:bodyPr/>
          <a:lstStyle/>
          <a:p>
            <a:r>
              <a:rPr lang="es-ES" sz="2000" dirty="0"/>
              <a:t>Shell seguro (SSH) es un protocolo que proporciona una conexión segura (cifrada) a un dispositivo remoto basada en la línea de comandos.</a:t>
            </a:r>
          </a:p>
          <a:p>
            <a:r>
              <a:rPr lang="es-ES" sz="2000" dirty="0"/>
              <a:t>SSH debería reemplazar a Telnet para las conexiones de administración, debido a sus sólidas características de cifrado.</a:t>
            </a:r>
          </a:p>
          <a:p>
            <a:r>
              <a:rPr lang="es-ES" sz="2000" dirty="0"/>
              <a:t>SSH utiliza el puerto TCP 22 de manera predeterminada. </a:t>
            </a:r>
          </a:p>
          <a:p>
            <a:r>
              <a:rPr lang="es-ES" sz="2000" dirty="0"/>
              <a:t>Telnet utiliza el puerto TCP 23.</a:t>
            </a:r>
          </a:p>
          <a:p>
            <a:r>
              <a:rPr lang="es-ES" sz="2000" dirty="0"/>
              <a:t>Para habilitar SSH en switches Catalyst 2960, se requiere una versión del software de IOS que incluya características y capacidades criptográficas (cifradas).</a:t>
            </a:r>
          </a:p>
          <a:p>
            <a:endParaRPr lang="es-ES" sz="2000" dirty="0"/>
          </a:p>
          <a:p>
            <a:endParaRPr lang="es-ES" sz="1600" dirty="0"/>
          </a:p>
          <a:p>
            <a:pPr marL="0" indent="0">
              <a:buNone/>
            </a:pPr>
            <a:endParaRPr lang="es-ES" sz="2000" dirty="0"/>
          </a:p>
        </p:txBody>
      </p:sp>
    </p:spTree>
    <p:extLst>
      <p:ext uri="{BB962C8B-B14F-4D97-AF65-F5344CB8AC3E}">
        <p14:creationId xmlns:p14="http://schemas.microsoft.com/office/powerpoint/2010/main" val="52453931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Acceso remoto seguro</a:t>
            </a:r>
            <a:r>
              <a:rPr dirty="0"/>
              <a:t/>
            </a:r>
            <a:br>
              <a:rPr dirty="0"/>
            </a:br>
            <a:r>
              <a:rPr lang="es-ES" dirty="0" smtClean="0"/>
              <a:t>Configuración de SSH</a:t>
            </a:r>
            <a:endParaRPr lang="es-ES" dirty="0">
              <a:solidFill>
                <a:srgbClr val="00B0F0"/>
              </a:solidFill>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1400" y="1357313"/>
            <a:ext cx="4912995" cy="497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2023414"/>
            <a:ext cx="2834640" cy="3637919"/>
          </a:xfrm>
          <a:prstGeom prst="rect">
            <a:avLst/>
          </a:prstGeom>
          <a:noFill/>
        </p:spPr>
        <p:txBody>
          <a:bodyPr wrap="square" rtlCol="0">
            <a:spAutoFit/>
          </a:bodyPr>
          <a:lstStyle/>
          <a:p>
            <a:pPr marL="342900" indent="-342900" algn="l">
              <a:buAutoNum type="arabicPeriod"/>
            </a:pPr>
            <a:r>
              <a:rPr lang="es-ES" sz="1600" b="1" dirty="0">
                <a:latin typeface="+mn-lt"/>
              </a:rPr>
              <a:t>Verificar la compatibilidad con SHH: </a:t>
            </a:r>
            <a:r>
              <a:rPr lang="es-ES" sz="1600" b="1" dirty="0">
                <a:latin typeface="Courier New" panose="02070309020205020404" pitchFamily="49" charset="0"/>
              </a:rPr>
              <a:t>show ip ssh</a:t>
            </a:r>
            <a:r>
              <a:rPr lang="es-ES" sz="1600" b="1" dirty="0">
                <a:latin typeface="+mn-lt"/>
              </a:rPr>
              <a:t>.</a:t>
            </a:r>
            <a:endParaRPr lang="es-ES" sz="1600" b="1" dirty="0">
              <a:latin typeface="Courier New" panose="02070309020205020404" pitchFamily="49" charset="0"/>
              <a:cs typeface="Courier New" panose="02070309020205020404" pitchFamily="49" charset="0"/>
            </a:endParaRP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Configurar el dominio IP</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Generar pares de claves RSA</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Configurar la autenticación de usuario</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Configurar las líneas vty</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Habilitar la versión 2 de SSH.</a:t>
            </a:r>
          </a:p>
          <a:p>
            <a:pPr marL="342900" indent="-342900" algn="l">
              <a:buAutoNum type="arabicPeriod"/>
            </a:pPr>
            <a:endParaRPr lang="es-ES" sz="1600" b="1" dirty="0">
              <a:latin typeface="+mn-lt"/>
            </a:endParaRPr>
          </a:p>
        </p:txBody>
      </p:sp>
    </p:spTree>
    <p:extLst>
      <p:ext uri="{BB962C8B-B14F-4D97-AF65-F5344CB8AC3E}">
        <p14:creationId xmlns:p14="http://schemas.microsoft.com/office/powerpoint/2010/main" val="1041771591"/>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Acceso remoto seguro</a:t>
            </a:r>
            <a:r>
              <a:rPr dirty="0"/>
              <a:t/>
            </a:r>
            <a:br>
              <a:rPr dirty="0"/>
            </a:br>
            <a:r>
              <a:rPr lang="es-ES" dirty="0" smtClean="0"/>
              <a:t>Verificación de SSH</a:t>
            </a:r>
            <a:endParaRPr lang="es-ES" dirty="0">
              <a:solidFill>
                <a:srgbClr val="00B0F0"/>
              </a:solidFill>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8906" y="1512570"/>
            <a:ext cx="5738805" cy="5025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645841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Acceso remoto seguro</a:t>
            </a:r>
            <a:r>
              <a:rPr dirty="0"/>
              <a:t/>
            </a:r>
            <a:br>
              <a:rPr dirty="0"/>
            </a:br>
            <a:r>
              <a:rPr lang="es-ES" dirty="0" smtClean="0"/>
              <a:t>Verificación de SSH (continuación)</a:t>
            </a:r>
            <a:endParaRPr lang="es-ES" dirty="0">
              <a:solidFill>
                <a:srgbClr val="00B0F0"/>
              </a:solidFill>
              <a:latin typeface="Arial"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7840" y="1494960"/>
            <a:ext cx="5516881" cy="472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094458"/>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Seguridad de los puertos de un </a:t>
            </a:r>
            <a:r>
              <a:rPr lang="es-ES" sz="1800" dirty="0" err="1" smtClean="0"/>
              <a:t>switch</a:t>
            </a:r>
            <a:r>
              <a:rPr dirty="0"/>
              <a:t/>
            </a:r>
            <a:br>
              <a:rPr dirty="0"/>
            </a:br>
            <a:r>
              <a:rPr lang="es-ES" dirty="0" smtClean="0"/>
              <a:t>Seguridad de los puertos sin utilizar</a:t>
            </a:r>
            <a:endParaRPr lang="es-ES" dirty="0">
              <a:solidFill>
                <a:srgbClr val="00B0F0"/>
              </a:solidFill>
              <a:latin typeface="Arial"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2886" y="1425893"/>
            <a:ext cx="6436422" cy="502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3320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Seguridad de los puertos de un </a:t>
            </a:r>
            <a:r>
              <a:rPr lang="es-ES" sz="1800" dirty="0" err="1" smtClean="0"/>
              <a:t>switch</a:t>
            </a:r>
            <a:r>
              <a:rPr dirty="0"/>
              <a:t/>
            </a:r>
            <a:br>
              <a:rPr dirty="0"/>
            </a:br>
            <a:r>
              <a:rPr lang="es-ES" dirty="0" smtClean="0"/>
              <a:t>Seguridad de puertos: Funcionamiento</a:t>
            </a:r>
            <a:endParaRPr lang="es-ES" dirty="0">
              <a:solidFill>
                <a:srgbClr val="00B0F0"/>
              </a:solidFill>
              <a:latin typeface="Arial" charset="0"/>
            </a:endParaRPr>
          </a:p>
        </p:txBody>
      </p:sp>
      <p:sp>
        <p:nvSpPr>
          <p:cNvPr id="2" name="Rectangle 1"/>
          <p:cNvSpPr/>
          <p:nvPr/>
        </p:nvSpPr>
        <p:spPr>
          <a:xfrm>
            <a:off x="365760" y="1432560"/>
            <a:ext cx="8305800" cy="437042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1800" dirty="0">
                <a:latin typeface="+mn-lt"/>
              </a:rPr>
              <a:t>Se permite el acceso a las direcciones MAC de los dispositivos legítimos, mientras que otras direcciones MAC se rechazan.</a:t>
            </a:r>
          </a:p>
          <a:p>
            <a:pPr marL="236538" indent="-236538" algn="l" defTabSz="814388">
              <a:lnSpc>
                <a:spcPct val="95000"/>
              </a:lnSpc>
              <a:spcBef>
                <a:spcPct val="50000"/>
              </a:spcBef>
              <a:buClr>
                <a:srgbClr val="708CA1"/>
              </a:buClr>
              <a:buFont typeface="Wingdings" charset="0"/>
              <a:buChar char="§"/>
            </a:pPr>
            <a:r>
              <a:rPr lang="es-ES" sz="1800" dirty="0">
                <a:latin typeface="+mn-lt"/>
              </a:rPr>
              <a:t>Cualquier intento adicional de conexión por parte de direcciones MAC desconocidas generará una violación de seguridad.</a:t>
            </a:r>
          </a:p>
          <a:p>
            <a:pPr marL="236538" indent="-236538" algn="l" defTabSz="814388">
              <a:lnSpc>
                <a:spcPct val="95000"/>
              </a:lnSpc>
              <a:spcBef>
                <a:spcPct val="50000"/>
              </a:spcBef>
              <a:buClr>
                <a:srgbClr val="708CA1"/>
              </a:buClr>
              <a:buFont typeface="Wingdings" charset="0"/>
              <a:buChar char="§"/>
            </a:pPr>
            <a:r>
              <a:rPr lang="es-ES" sz="1800" dirty="0">
                <a:latin typeface="+mn-lt"/>
              </a:rPr>
              <a:t>Las direcciones MAC seguras se pueden configurar de varias maneras:</a:t>
            </a:r>
          </a:p>
          <a:p>
            <a:pPr marL="693738" lvl="2" indent="-236538" algn="l" defTabSz="814388">
              <a:lnSpc>
                <a:spcPct val="95000"/>
              </a:lnSpc>
              <a:spcBef>
                <a:spcPct val="50000"/>
              </a:spcBef>
              <a:buClr>
                <a:srgbClr val="708CA1"/>
              </a:buClr>
              <a:buFont typeface="Wingdings" charset="0"/>
              <a:buChar char="§"/>
            </a:pPr>
            <a:r>
              <a:rPr lang="es-ES" sz="1800" dirty="0">
                <a:latin typeface="+mn-lt"/>
              </a:rPr>
              <a:t>Direcciones MAC seguras estáticas: se configuran manualmente y se agregan a la configuración en ejecución (</a:t>
            </a:r>
            <a:r>
              <a:rPr lang="es-ES" sz="1800" b="1" dirty="0">
                <a:latin typeface="Courier New" panose="02070309020205020404" pitchFamily="49" charset="0"/>
              </a:rPr>
              <a:t>switchport port-security mac-address </a:t>
            </a:r>
            <a:r>
              <a:rPr lang="es-ES" sz="1800" i="1" dirty="0">
                <a:latin typeface="Courier New" panose="02070309020205020404" pitchFamily="49" charset="0"/>
              </a:rPr>
              <a:t>dirección-mac</a:t>
            </a:r>
            <a:r>
              <a:rPr lang="es-ES" sz="1800" dirty="0">
                <a:latin typeface="+mn-lt"/>
              </a:rPr>
              <a:t>)</a:t>
            </a:r>
            <a:endParaRPr lang="es-ES" sz="1800" dirty="0">
              <a:latin typeface="Courier New" panose="02070309020205020404" pitchFamily="49" charset="0"/>
              <a:cs typeface="Courier New" panose="02070309020205020404" pitchFamily="49" charset="0"/>
            </a:endParaRPr>
          </a:p>
          <a:p>
            <a:pPr marL="693738" lvl="2" indent="-236538" algn="l" defTabSz="814388">
              <a:lnSpc>
                <a:spcPct val="95000"/>
              </a:lnSpc>
              <a:spcBef>
                <a:spcPct val="50000"/>
              </a:spcBef>
              <a:buClr>
                <a:srgbClr val="708CA1"/>
              </a:buClr>
              <a:buFont typeface="Wingdings" charset="0"/>
              <a:buChar char="§"/>
            </a:pPr>
            <a:r>
              <a:rPr lang="es-ES" sz="1800" dirty="0">
                <a:latin typeface="+mn-lt"/>
              </a:rPr>
              <a:t>Direcciones MAC seguras dinámicas: se eliminan al reiniciarse el switch</a:t>
            </a:r>
          </a:p>
          <a:p>
            <a:pPr marL="693738" lvl="2" indent="-236538" algn="l" defTabSz="814388">
              <a:lnSpc>
                <a:spcPct val="95000"/>
              </a:lnSpc>
              <a:spcBef>
                <a:spcPct val="50000"/>
              </a:spcBef>
              <a:buClr>
                <a:srgbClr val="708CA1"/>
              </a:buClr>
              <a:buFont typeface="Wingdings" charset="0"/>
              <a:buChar char="§"/>
            </a:pPr>
            <a:r>
              <a:rPr lang="es-ES" sz="1800" dirty="0">
                <a:latin typeface="+mn-lt"/>
              </a:rPr>
              <a:t>Direcciones MAC seguras persistentes: se agregan a la configuración en ejecución y se obtienen en forma dinámica (comando del modo de configuración de interfaces </a:t>
            </a:r>
            <a:r>
              <a:rPr lang="es-ES" sz="1800" b="1" dirty="0">
                <a:latin typeface="Courier New" panose="02070309020205020404" pitchFamily="49" charset="0"/>
              </a:rPr>
              <a:t>switchport port-security mac-address sticky</a:t>
            </a:r>
            <a:r>
              <a:rPr lang="es-ES" sz="1800" dirty="0">
                <a:latin typeface="+mn-lt"/>
              </a:rPr>
              <a:t>)</a:t>
            </a:r>
          </a:p>
        </p:txBody>
      </p:sp>
    </p:spTree>
    <p:extLst>
      <p:ext uri="{BB962C8B-B14F-4D97-AF65-F5344CB8AC3E}">
        <p14:creationId xmlns:p14="http://schemas.microsoft.com/office/powerpoint/2010/main" val="3750689362"/>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Seguridad de los puertos de un </a:t>
            </a:r>
            <a:r>
              <a:rPr lang="es-ES" sz="1800" dirty="0" err="1" smtClean="0"/>
              <a:t>switch</a:t>
            </a:r>
            <a:r>
              <a:rPr dirty="0"/>
              <a:t/>
            </a:r>
            <a:br>
              <a:rPr dirty="0"/>
            </a:br>
            <a:r>
              <a:rPr lang="es-ES" dirty="0" smtClean="0"/>
              <a:t>Seguridad de puertos: Modos de violación de seguridad</a:t>
            </a:r>
            <a:endParaRPr lang="es-ES" dirty="0">
              <a:solidFill>
                <a:srgbClr val="00B0F0"/>
              </a:solidFill>
              <a:latin typeface="Arial" charset="0"/>
            </a:endParaRPr>
          </a:p>
        </p:txBody>
      </p:sp>
      <p:sp>
        <p:nvSpPr>
          <p:cNvPr id="2" name="Rectangle 1"/>
          <p:cNvSpPr/>
          <p:nvPr/>
        </p:nvSpPr>
        <p:spPr>
          <a:xfrm>
            <a:off x="365760" y="1677119"/>
            <a:ext cx="8305800" cy="389183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IOS considera que hay una violación de seguridad cuando:</a:t>
            </a:r>
          </a:p>
          <a:p>
            <a:pPr marL="693738" lvl="2" indent="-236538" algn="l" defTabSz="814388">
              <a:lnSpc>
                <a:spcPct val="95000"/>
              </a:lnSpc>
              <a:spcBef>
                <a:spcPct val="50000"/>
              </a:spcBef>
              <a:buClr>
                <a:srgbClr val="708CA1"/>
              </a:buClr>
              <a:buFont typeface="Wingdings" charset="0"/>
              <a:buChar char="§"/>
            </a:pPr>
            <a:r>
              <a:rPr lang="es-ES" sz="1800" dirty="0">
                <a:latin typeface="+mn-lt"/>
              </a:rPr>
              <a:t>Se agregó la cantidad máxima de direcciones MAC seguras a la tabla CAM para esa interfaz, y una estación cuya dirección MAC no figura en la tabla de direcciones intenta acceder a la interfaz.</a:t>
            </a:r>
          </a:p>
          <a:p>
            <a:pPr marL="236538" indent="-236538" algn="l" defTabSz="814388">
              <a:lnSpc>
                <a:spcPct val="95000"/>
              </a:lnSpc>
              <a:spcBef>
                <a:spcPct val="50000"/>
              </a:spcBef>
              <a:buClr>
                <a:srgbClr val="708CA1"/>
              </a:buClr>
              <a:buFont typeface="Wingdings" charset="0"/>
              <a:buChar char="§"/>
            </a:pPr>
            <a:r>
              <a:rPr lang="es-ES" sz="2000" dirty="0">
                <a:latin typeface="+mn-lt"/>
              </a:rPr>
              <a:t>Cuando se detecta una violación, hay tres acciones posibles que se pueden realizar:</a:t>
            </a:r>
          </a:p>
          <a:p>
            <a:pPr marL="693738" lvl="2" indent="-236538" algn="l" defTabSz="814388">
              <a:lnSpc>
                <a:spcPct val="95000"/>
              </a:lnSpc>
              <a:spcBef>
                <a:spcPct val="50000"/>
              </a:spcBef>
              <a:buClr>
                <a:srgbClr val="708CA1"/>
              </a:buClr>
              <a:buFont typeface="Wingdings" charset="0"/>
              <a:buChar char="§"/>
            </a:pPr>
            <a:r>
              <a:rPr lang="es-ES" sz="1800" dirty="0">
                <a:latin typeface="+mn-lt"/>
              </a:rPr>
              <a:t>Proteger: no se recibe ninguna notificación</a:t>
            </a:r>
          </a:p>
          <a:p>
            <a:pPr marL="693738" lvl="2" indent="-236538" algn="l" defTabSz="814388">
              <a:lnSpc>
                <a:spcPct val="95000"/>
              </a:lnSpc>
              <a:spcBef>
                <a:spcPct val="50000"/>
              </a:spcBef>
              <a:buClr>
                <a:srgbClr val="708CA1"/>
              </a:buClr>
              <a:buFont typeface="Wingdings" charset="0"/>
              <a:buChar char="§"/>
            </a:pPr>
            <a:r>
              <a:rPr lang="es-ES" sz="1800" dirty="0">
                <a:latin typeface="+mn-lt"/>
              </a:rPr>
              <a:t>Restringir: se recibe una notificación sobre una violación de seguridad</a:t>
            </a:r>
          </a:p>
          <a:p>
            <a:pPr marL="693738" lvl="2" indent="-236538" algn="l" defTabSz="814388">
              <a:lnSpc>
                <a:spcPct val="95000"/>
              </a:lnSpc>
              <a:spcBef>
                <a:spcPct val="50000"/>
              </a:spcBef>
              <a:buClr>
                <a:srgbClr val="708CA1"/>
              </a:buClr>
              <a:buFont typeface="Wingdings" charset="0"/>
              <a:buChar char="§"/>
            </a:pPr>
            <a:r>
              <a:rPr lang="es-ES" sz="1800" dirty="0">
                <a:latin typeface="+mn-lt"/>
              </a:rPr>
              <a:t>Apagar</a:t>
            </a:r>
          </a:p>
          <a:p>
            <a:pPr marL="693738" lvl="2" indent="-236538" algn="l" defTabSz="814388">
              <a:lnSpc>
                <a:spcPct val="95000"/>
              </a:lnSpc>
              <a:spcBef>
                <a:spcPct val="50000"/>
              </a:spcBef>
              <a:buClr>
                <a:srgbClr val="708CA1"/>
              </a:buClr>
              <a:buFont typeface="Wingdings" charset="0"/>
              <a:buChar char="§"/>
            </a:pPr>
            <a:r>
              <a:rPr lang="es-ES" sz="1800" dirty="0"/>
              <a:t>Comando del modo de configuración de interfaces </a:t>
            </a:r>
            <a:r>
              <a:rPr lang="es-ES" sz="1800" b="1" dirty="0">
                <a:latin typeface="Courier New" panose="02070309020205020404" pitchFamily="49" charset="0"/>
              </a:rPr>
              <a:t>switchport port-security violation </a:t>
            </a:r>
            <a:r>
              <a:rPr lang="es-ES" sz="1800" dirty="0">
                <a:latin typeface="Courier New" panose="02070309020205020404" pitchFamily="49" charset="0"/>
              </a:rPr>
              <a:t>{</a:t>
            </a:r>
            <a:r>
              <a:rPr lang="es-ES" sz="1800" b="1" i="1" dirty="0">
                <a:latin typeface="Courier New" panose="02070309020205020404" pitchFamily="49" charset="0"/>
              </a:rPr>
              <a:t>protect </a:t>
            </a:r>
            <a:r>
              <a:rPr lang="es-ES" sz="1800" i="1" dirty="0">
                <a:latin typeface="Courier New" panose="02070309020205020404" pitchFamily="49" charset="0"/>
              </a:rPr>
              <a:t>|</a:t>
            </a:r>
            <a:r>
              <a:rPr lang="es-ES" sz="1800" b="1" i="1" dirty="0">
                <a:latin typeface="Courier New" panose="02070309020205020404" pitchFamily="49" charset="0"/>
              </a:rPr>
              <a:t> restrict </a:t>
            </a:r>
            <a:r>
              <a:rPr lang="es-ES" sz="1800" i="1" dirty="0">
                <a:latin typeface="Courier New" panose="02070309020205020404" pitchFamily="49" charset="0"/>
              </a:rPr>
              <a:t>|</a:t>
            </a:r>
            <a:r>
              <a:rPr lang="es-ES" sz="1800" b="1" i="1" dirty="0">
                <a:latin typeface="Courier New" panose="02070309020205020404" pitchFamily="49" charset="0"/>
              </a:rPr>
              <a:t>shutdown</a:t>
            </a:r>
            <a:r>
              <a:rPr lang="es-ES" sz="1800" dirty="0">
                <a:latin typeface="Courier New" panose="02070309020205020404" pitchFamily="49" charset="0"/>
              </a:rPr>
              <a:t>}</a:t>
            </a:r>
            <a:endParaRPr lang="es-ES" sz="1800" dirty="0">
              <a:latin typeface="+mn-lt"/>
            </a:endParaRPr>
          </a:p>
        </p:txBody>
      </p:sp>
    </p:spTree>
    <p:extLst>
      <p:ext uri="{BB962C8B-B14F-4D97-AF65-F5344CB8AC3E}">
        <p14:creationId xmlns:p14="http://schemas.microsoft.com/office/powerpoint/2010/main" val="4078762780"/>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Seguridad de los puertos de un </a:t>
            </a:r>
            <a:r>
              <a:rPr lang="es-ES" sz="1800" dirty="0" err="1" smtClean="0"/>
              <a:t>switch</a:t>
            </a:r>
            <a:r>
              <a:rPr dirty="0"/>
              <a:t/>
            </a:r>
            <a:br>
              <a:rPr dirty="0"/>
            </a:br>
            <a:r>
              <a:rPr lang="es-ES" dirty="0" smtClean="0"/>
              <a:t>Seguridad de puertos: Modos de violación de seguridad (continuación)</a:t>
            </a:r>
            <a:endParaRPr lang="es-ES" dirty="0">
              <a:solidFill>
                <a:srgbClr val="00B0F0"/>
              </a:solidFill>
              <a:latin typeface="Arial"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4958" y="1828800"/>
            <a:ext cx="8050854" cy="315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50247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dirty="0" smtClean="0"/>
              <a:t>Capítulo 5: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3753271693"/>
              </p:ext>
            </p:extLst>
          </p:nvPr>
        </p:nvGraphicFramePr>
        <p:xfrm>
          <a:off x="445863" y="1641144"/>
          <a:ext cx="8315996" cy="4419600"/>
        </p:xfrm>
        <a:graphic>
          <a:graphicData uri="http://schemas.openxmlformats.org/drawingml/2006/table">
            <a:tbl>
              <a:tblPr firstRow="1" bandRow="1">
                <a:tableStyleId>{5C22544A-7EE6-4342-B048-85BDC9FD1C3A}</a:tableStyleId>
              </a:tblPr>
              <a:tblGrid>
                <a:gridCol w="976322">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0"/>
                    </a:ext>
                  </a:extLst>
                </a:gridCol>
                <a:gridCol w="1964622">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1"/>
                    </a:ext>
                  </a:extLst>
                </a:gridCol>
                <a:gridCol w="3962654">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2"/>
                    </a:ext>
                  </a:extLst>
                </a:gridCol>
                <a:gridCol w="1412398">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3"/>
                    </a:ext>
                  </a:extLst>
                </a:gridCol>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0"/>
                  </a:ext>
                </a:extLst>
              </a:tr>
              <a:tr h="0">
                <a:tc>
                  <a:txBody>
                    <a:bodyPr/>
                    <a:lstStyle/>
                    <a:p>
                      <a:r>
                        <a:rPr lang="en-US" sz="1400" dirty="0"/>
                        <a:t>5.0.1.2</a:t>
                      </a:r>
                    </a:p>
                  </a:txBody>
                  <a:tcPr/>
                </a:tc>
                <a:tc>
                  <a:txBody>
                    <a:bodyPr/>
                    <a:lstStyle/>
                    <a:p>
                      <a:r>
                        <a:rPr lang="en-US" sz="1400" dirty="0"/>
                        <a:t>Actividad de clase</a:t>
                      </a:r>
                    </a:p>
                  </a:txBody>
                  <a:tcPr/>
                </a:tc>
                <a:tc>
                  <a:txBody>
                    <a:bodyPr/>
                    <a:lstStyle/>
                    <a:p>
                      <a:r>
                        <a:rPr lang="en-US" sz="1400" dirty="0"/>
                        <a:t>Todos de pie</a:t>
                      </a:r>
                    </a:p>
                  </a:txBody>
                  <a:tcPr/>
                </a:tc>
                <a:tc>
                  <a:txBody>
                    <a:bodyPr/>
                    <a:lstStyle/>
                    <a:p>
                      <a:r>
                        <a:rPr lang="en-US" sz="14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1"/>
                  </a:ext>
                </a:extLst>
              </a:tr>
              <a:tr h="0">
                <a:tc>
                  <a:txBody>
                    <a:bodyPr/>
                    <a:lstStyle/>
                    <a:p>
                      <a:r>
                        <a:rPr lang="en-US" sz="1400" dirty="0"/>
                        <a:t>5.1.1.6</a:t>
                      </a:r>
                    </a:p>
                  </a:txBody>
                  <a:tcPr/>
                </a:tc>
                <a:tc>
                  <a:txBody>
                    <a:bodyPr/>
                    <a:lstStyle/>
                    <a:p>
                      <a:r>
                        <a:rPr lang="en-US" sz="1400" baseline="0" dirty="0"/>
                        <a:t>Práctica de laboratorio</a:t>
                      </a:r>
                      <a:endParaRPr lang="es-ES" sz="1400" dirty="0"/>
                    </a:p>
                  </a:txBody>
                  <a:tcPr/>
                </a:tc>
                <a:tc>
                  <a:txBody>
                    <a:bodyPr/>
                    <a:lstStyle/>
                    <a:p>
                      <a:r>
                        <a:rPr lang="en-US" sz="1400" dirty="0"/>
                        <a:t>Configuración básica del switch</a:t>
                      </a:r>
                      <a:endParaRPr lang="es-ES" sz="1400" dirty="0"/>
                    </a:p>
                  </a:txBody>
                  <a:tcPr/>
                </a:tc>
                <a:tc>
                  <a:txBody>
                    <a:bodyPr/>
                    <a:lstStyle/>
                    <a:p>
                      <a:r>
                        <a:rPr lang="en-US" sz="14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2"/>
                  </a:ext>
                </a:extLst>
              </a:tr>
              <a:tr h="0">
                <a:tc>
                  <a:txBody>
                    <a:bodyPr/>
                    <a:lstStyle/>
                    <a:p>
                      <a:r>
                        <a:rPr lang="en-US" sz="1400" dirty="0"/>
                        <a:t>5.1.2.2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Verificador de sintaxis</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Configuración de puertos de switch en la capa física</a:t>
                      </a:r>
                      <a:endParaRPr lang="es-ES" sz="1400" dirty="0"/>
                    </a:p>
                  </a:txBody>
                  <a:tcPr/>
                </a:tc>
                <a:tc>
                  <a:txBody>
                    <a:bodyPr/>
                    <a:lstStyle/>
                    <a:p>
                      <a:r>
                        <a:rPr lang="en-US" sz="14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3"/>
                  </a:ext>
                </a:extLst>
              </a:tr>
              <a:tr h="0">
                <a:tc>
                  <a:txBody>
                    <a:bodyPr/>
                    <a:lstStyle/>
                    <a:p>
                      <a:r>
                        <a:rPr lang="en-US" sz="1400" dirty="0"/>
                        <a:t>5.1.2.3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Verificador de sintaxis</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Habilitación de auto-MDIX</a:t>
                      </a:r>
                      <a:endParaRPr lang="es-ES" sz="1400" dirty="0"/>
                    </a:p>
                  </a:txBody>
                  <a:tcPr/>
                </a:tc>
                <a:tc>
                  <a:txBody>
                    <a:bodyPr/>
                    <a:lstStyle/>
                    <a:p>
                      <a:r>
                        <a:rPr lang="en-US" sz="14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4"/>
                  </a:ext>
                </a:extLst>
              </a:tr>
              <a:tr h="0">
                <a:tc>
                  <a:txBody>
                    <a:bodyPr/>
                    <a:lstStyle/>
                    <a:p>
                      <a:r>
                        <a:rPr lang="en-US" sz="1400" dirty="0"/>
                        <a:t>5.2.1.4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Configuración de SSH</a:t>
                      </a:r>
                    </a:p>
                  </a:txBody>
                  <a:tcPr/>
                </a:tc>
                <a:tc>
                  <a:txBody>
                    <a:bodyPr/>
                    <a:lstStyle/>
                    <a:p>
                      <a:r>
                        <a:rPr lang="en-US" sz="14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5"/>
                  </a:ext>
                </a:extLst>
              </a:tr>
              <a:tr h="0">
                <a:tc>
                  <a:txBody>
                    <a:bodyPr/>
                    <a:lstStyle/>
                    <a:p>
                      <a:r>
                        <a:rPr lang="en-US" sz="1400" dirty="0"/>
                        <a:t>5.2.2.8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Configuración de seguridad de puertos de switch</a:t>
                      </a:r>
                    </a:p>
                  </a:txBody>
                  <a:tcPr/>
                </a:tc>
                <a:tc>
                  <a:txBody>
                    <a:bodyPr/>
                    <a:lstStyle/>
                    <a:p>
                      <a:r>
                        <a:rPr lang="en-US" sz="14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6"/>
                  </a:ext>
                </a:extLst>
              </a:tr>
              <a:tr h="0">
                <a:tc>
                  <a:txBody>
                    <a:bodyPr/>
                    <a:lstStyle/>
                    <a:p>
                      <a:r>
                        <a:rPr lang="en-US" sz="1400" dirty="0"/>
                        <a:t>5.2.2.9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r>
                        <a:rPr lang="en-US" sz="1400" dirty="0"/>
                        <a:t>Resolución de problemas de seguridad de puertos de switch</a:t>
                      </a:r>
                      <a:endParaRPr lang="es-ES" sz="1400" dirty="0"/>
                    </a:p>
                  </a:txBody>
                  <a:tcPr/>
                </a:tc>
                <a:tc>
                  <a:txBody>
                    <a:bodyPr/>
                    <a:lstStyle/>
                    <a:p>
                      <a:r>
                        <a:rPr lang="en-US" sz="14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7"/>
                  </a:ext>
                </a:extLst>
              </a:tr>
              <a:tr h="0">
                <a:tc>
                  <a:txBody>
                    <a:bodyPr/>
                    <a:lstStyle/>
                    <a:p>
                      <a:r>
                        <a:rPr lang="en-US" sz="1400" dirty="0"/>
                        <a:t>5.2.2.10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Práctica de laboratorio</a:t>
                      </a:r>
                      <a:endParaRPr lang="es-ES" sz="1400" dirty="0"/>
                    </a:p>
                  </a:txBody>
                  <a:tcPr/>
                </a:tc>
                <a:tc>
                  <a:txBody>
                    <a:bodyPr/>
                    <a:lstStyle/>
                    <a:p>
                      <a:r>
                        <a:rPr lang="en-US" sz="1400" dirty="0"/>
                        <a:t>Configuración de características de seguridad de switch</a:t>
                      </a:r>
                      <a:endParaRPr lang="es-ES" sz="1400" dirty="0"/>
                    </a:p>
                  </a:txBody>
                  <a:tcPr/>
                </a:tc>
                <a:tc>
                  <a:txBody>
                    <a:bodyPr/>
                    <a:lstStyle/>
                    <a:p>
                      <a:r>
                        <a:rPr lang="en-US" sz="14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8"/>
                  </a:ext>
                </a:extLst>
              </a:tr>
              <a:tr h="0">
                <a:tc>
                  <a:txBody>
                    <a:bodyPr/>
                    <a:lstStyle/>
                    <a:p>
                      <a:r>
                        <a:rPr lang="en-US" sz="1400" dirty="0"/>
                        <a:t>5.3.1.1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 de clase</a:t>
                      </a:r>
                      <a:endParaRPr lang="es-ES" sz="1400" dirty="0"/>
                    </a:p>
                  </a:txBody>
                  <a:tcPr/>
                </a:tc>
                <a:tc>
                  <a:txBody>
                    <a:bodyPr/>
                    <a:lstStyle/>
                    <a:p>
                      <a:r>
                        <a:rPr lang="en-US" sz="1400" dirty="0"/>
                        <a:t>Trío de switches</a:t>
                      </a:r>
                    </a:p>
                  </a:txBody>
                  <a:tcPr/>
                </a:tc>
                <a:tc>
                  <a:txBody>
                    <a:bodyPr/>
                    <a:lstStyle/>
                    <a:p>
                      <a:r>
                        <a:rPr lang="en-US" sz="14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9"/>
                  </a:ext>
                </a:extLst>
              </a:tr>
              <a:tr h="0">
                <a:tc>
                  <a:txBody>
                    <a:bodyPr/>
                    <a:lstStyle/>
                    <a:p>
                      <a:r>
                        <a:rPr lang="en-US" sz="1400" dirty="0"/>
                        <a:t>5.3.1.2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r>
                        <a:rPr lang="en-US" sz="1400" dirty="0"/>
                        <a:t>Desafío de integración de habilidades</a:t>
                      </a:r>
                      <a:endParaRPr lang="es-ES" sz="1400" dirty="0"/>
                    </a:p>
                  </a:txBody>
                  <a:tcPr/>
                </a:tc>
                <a:tc>
                  <a:txBody>
                    <a:bodyPr/>
                    <a:lstStyle/>
                    <a:p>
                      <a:r>
                        <a:rPr lang="en-US" sz="14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10"/>
                  </a:ext>
                </a:extLst>
              </a:tr>
            </a:tbl>
          </a:graphicData>
        </a:graphic>
      </p:graphicFrame>
      <p:sp>
        <p:nvSpPr>
          <p:cNvPr id="6" name="Rectangle 34"/>
          <p:cNvSpPr txBox="1">
            <a:spLocks noChangeArrowheads="1"/>
          </p:cNvSpPr>
          <p:nvPr/>
        </p:nvSpPr>
        <p:spPr bwMode="auto">
          <a:xfrm>
            <a:off x="445863" y="6119399"/>
            <a:ext cx="8357315"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a:p>
            <a:pPr marL="119063"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Seguridad de los puertos de un </a:t>
            </a:r>
            <a:r>
              <a:rPr lang="es-ES" sz="1800" dirty="0" err="1" smtClean="0"/>
              <a:t>switch</a:t>
            </a:r>
            <a:r>
              <a:rPr dirty="0"/>
              <a:t/>
            </a:r>
            <a:br>
              <a:rPr dirty="0"/>
            </a:br>
            <a:r>
              <a:rPr lang="es-ES" dirty="0" smtClean="0"/>
              <a:t>Seguridad de puertos: Configuración</a:t>
            </a:r>
            <a:endParaRPr lang="es-ES" dirty="0">
              <a:solidFill>
                <a:srgbClr val="00B0F0"/>
              </a:solidFill>
              <a:latin typeface="Arial" charset="0"/>
            </a:endParaRPr>
          </a:p>
        </p:txBody>
      </p:sp>
      <p:pic>
        <p:nvPicPr>
          <p:cNvPr id="1843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94822" y="1373989"/>
            <a:ext cx="4193781" cy="177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617712" y="1268165"/>
            <a:ext cx="3348000" cy="24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4525607" y="1828799"/>
            <a:ext cx="4329621" cy="3733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197623" y="3251422"/>
            <a:ext cx="4456784" cy="3304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78052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Seguridad de los puertos de un </a:t>
            </a:r>
            <a:r>
              <a:rPr lang="es-ES" sz="1800" dirty="0" err="1" smtClean="0"/>
              <a:t>switch</a:t>
            </a:r>
            <a:r>
              <a:rPr dirty="0"/>
              <a:t/>
            </a:r>
            <a:br>
              <a:rPr dirty="0"/>
            </a:br>
            <a:r>
              <a:rPr lang="es-ES" dirty="0" smtClean="0"/>
              <a:t>Seguridad de puertos: Verificación</a:t>
            </a:r>
            <a:endParaRPr lang="es-ES" dirty="0">
              <a:solidFill>
                <a:srgbClr val="00B0F0"/>
              </a:solidFill>
              <a:latin typeface="Arial"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4" y="1647825"/>
            <a:ext cx="51720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598009" y="1486258"/>
            <a:ext cx="4362765" cy="2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313" y="4060508"/>
            <a:ext cx="52197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3" name="Picture 7"/>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4600868" y="4042246"/>
            <a:ext cx="3384591" cy="2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22070"/>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Seguridad de los puertos de un </a:t>
            </a:r>
            <a:r>
              <a:rPr lang="es-ES" sz="1800" dirty="0" err="1" smtClean="0"/>
              <a:t>switch</a:t>
            </a:r>
            <a:r>
              <a:rPr dirty="0"/>
              <a:t/>
            </a:r>
            <a:br>
              <a:rPr dirty="0"/>
            </a:br>
            <a:r>
              <a:rPr lang="es-ES" dirty="0" smtClean="0"/>
              <a:t>Seguridad de puertos: Verificación (continuación)</a:t>
            </a:r>
            <a:endParaRPr lang="es-ES" dirty="0">
              <a:solidFill>
                <a:srgbClr val="00B0F0"/>
              </a:solidFill>
              <a:latin typeface="Arial"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 y="1893570"/>
            <a:ext cx="52387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1353491" y="1781493"/>
            <a:ext cx="3510938" cy="20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893" y="4635818"/>
            <a:ext cx="51339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4388173" y="4426394"/>
            <a:ext cx="2257415" cy="20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539354"/>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Seguridad de los puertos de un </a:t>
            </a:r>
            <a:r>
              <a:rPr lang="es-ES" sz="1800" dirty="0" err="1" smtClean="0"/>
              <a:t>switch</a:t>
            </a:r>
            <a:r>
              <a:rPr dirty="0"/>
              <a:t/>
            </a:r>
            <a:br>
              <a:rPr dirty="0"/>
            </a:br>
            <a:r>
              <a:rPr lang="es-ES" dirty="0">
                <a:latin typeface="Arial" charset="0"/>
              </a:rPr>
              <a:t>Puertos en estado deshabilitado por errores</a:t>
            </a:r>
            <a:endParaRPr lang="es-ES" dirty="0">
              <a:solidFill>
                <a:srgbClr val="00B0F0"/>
              </a:solidFill>
              <a:latin typeface="Arial" charset="0"/>
            </a:endParaRPr>
          </a:p>
        </p:txBody>
      </p:sp>
      <p:sp>
        <p:nvSpPr>
          <p:cNvPr id="2" name="Rectangle 1"/>
          <p:cNvSpPr/>
          <p:nvPr/>
        </p:nvSpPr>
        <p:spPr>
          <a:xfrm>
            <a:off x="426720" y="1554480"/>
            <a:ext cx="8451466" cy="1569660"/>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Una violación de seguridad de puertos puede dejar a un switch en estado deshabilitado por errores.</a:t>
            </a:r>
          </a:p>
          <a:p>
            <a:pPr marL="236538" indent="-236538" algn="l" defTabSz="814388">
              <a:lnSpc>
                <a:spcPct val="95000"/>
              </a:lnSpc>
              <a:spcBef>
                <a:spcPct val="50000"/>
              </a:spcBef>
              <a:buClr>
                <a:srgbClr val="708CA1"/>
              </a:buClr>
              <a:buFont typeface="Wingdings" charset="0"/>
              <a:buChar char="§"/>
            </a:pPr>
            <a:r>
              <a:rPr lang="es-ES" sz="2000" dirty="0">
                <a:latin typeface="+mn-lt"/>
              </a:rPr>
              <a:t>Un puerto en estado deshabilitado por errores se apaga por completo.</a:t>
            </a:r>
          </a:p>
          <a:p>
            <a:pPr marL="236538" indent="-236538" algn="l" defTabSz="814388">
              <a:lnSpc>
                <a:spcPct val="95000"/>
              </a:lnSpc>
              <a:spcBef>
                <a:spcPct val="50000"/>
              </a:spcBef>
              <a:buClr>
                <a:srgbClr val="708CA1"/>
              </a:buClr>
              <a:buFont typeface="Wingdings" charset="0"/>
              <a:buChar char="§"/>
            </a:pPr>
            <a:r>
              <a:rPr lang="es-ES" sz="2000" dirty="0">
                <a:latin typeface="+mn-lt"/>
              </a:rPr>
              <a:t>El switch comunica estos eventos por medio de mensajes de consola.</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59" y="3121313"/>
            <a:ext cx="7287801" cy="295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956379"/>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smtClean="0"/>
              <a:t>Seguridad de los puertos de un </a:t>
            </a:r>
            <a:r>
              <a:rPr lang="es-ES" sz="1800" dirty="0" err="1" smtClean="0"/>
              <a:t>switch</a:t>
            </a:r>
            <a:r>
              <a:rPr sz="2400" dirty="0"/>
              <a:t/>
            </a:r>
            <a:br>
              <a:rPr sz="2400" dirty="0"/>
            </a:br>
            <a:r>
              <a:rPr lang="es-ES" sz="2400" dirty="0">
                <a:latin typeface="Arial" charset="0"/>
              </a:rPr>
              <a:t>Puertos en estado deshabilitado por errores (continuación)</a:t>
            </a:r>
            <a:endParaRPr lang="es-ES" sz="2400" dirty="0">
              <a:solidFill>
                <a:srgbClr val="00B0F0"/>
              </a:solidFill>
              <a:latin typeface="Arial"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6" y="1371600"/>
            <a:ext cx="51149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2067878" y="1354225"/>
            <a:ext cx="990600" cy="21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320" y="4610100"/>
            <a:ext cx="51816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4832033" y="4620603"/>
            <a:ext cx="2619375" cy="19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16879" y="2042160"/>
            <a:ext cx="2819047" cy="1421928"/>
          </a:xfrm>
          <a:prstGeom prst="rect">
            <a:avLst/>
          </a:prstGeom>
          <a:noFill/>
        </p:spPr>
        <p:txBody>
          <a:bodyPr wrap="square" rtlCol="0">
            <a:spAutoFit/>
          </a:bodyPr>
          <a:lstStyle/>
          <a:p>
            <a:pPr algn="l"/>
            <a:r>
              <a:rPr lang="es-ES" sz="1600" dirty="0">
                <a:latin typeface="+mn-lt"/>
              </a:rPr>
              <a:t>El comando</a:t>
            </a:r>
            <a:r>
              <a:rPr lang="es-ES" sz="1600" dirty="0" smtClean="0"/>
              <a:t> </a:t>
            </a:r>
            <a:r>
              <a:rPr lang="es-ES" sz="1600" b="1" dirty="0" smtClean="0">
                <a:latin typeface="Courier New" panose="02070309020205020404" pitchFamily="49" charset="0"/>
              </a:rPr>
              <a:t>show interface</a:t>
            </a:r>
            <a:r>
              <a:rPr lang="es-ES" sz="1600" dirty="0" smtClean="0">
                <a:latin typeface="+mn-lt"/>
              </a:rPr>
              <a:t> también </a:t>
            </a:r>
            <a:r>
              <a:rPr lang="es-ES" sz="1600" dirty="0">
                <a:latin typeface="+mn-lt"/>
              </a:rPr>
              <a:t>indica si hay un puerto de switch en estado deshabilitado por errores.</a:t>
            </a:r>
          </a:p>
          <a:p>
            <a:endParaRPr lang="es-ES" sz="1600" dirty="0"/>
          </a:p>
        </p:txBody>
      </p:sp>
      <p:sp>
        <p:nvSpPr>
          <p:cNvPr id="4" name="Rectangle 3"/>
          <p:cNvSpPr/>
          <p:nvPr/>
        </p:nvSpPr>
        <p:spPr>
          <a:xfrm>
            <a:off x="277178" y="5225635"/>
            <a:ext cx="3212782" cy="978729"/>
          </a:xfrm>
          <a:prstGeom prst="rect">
            <a:avLst/>
          </a:prstGeom>
        </p:spPr>
        <p:txBody>
          <a:bodyPr wrap="square">
            <a:spAutoFit/>
          </a:bodyPr>
          <a:lstStyle/>
          <a:p>
            <a:pPr marL="0" indent="0" algn="l">
              <a:buNone/>
            </a:pPr>
            <a:r>
              <a:rPr lang="es-ES" sz="1600" dirty="0">
                <a:latin typeface="+mn-lt"/>
              </a:rPr>
              <a:t>Se debe emitir un comando de configuración de interfaces</a:t>
            </a:r>
            <a:r>
              <a:rPr lang="es-ES" sz="1600" dirty="0" smtClean="0"/>
              <a:t> </a:t>
            </a:r>
            <a:r>
              <a:rPr lang="es-ES" sz="1600" b="1" dirty="0">
                <a:latin typeface="Courier New" panose="02070309020205020404" pitchFamily="49" charset="0"/>
              </a:rPr>
              <a:t>shutdown</a:t>
            </a:r>
            <a:r>
              <a:rPr lang="es-ES" sz="1600" dirty="0" smtClean="0"/>
              <a:t> </a:t>
            </a:r>
            <a:r>
              <a:rPr lang="es-ES" sz="1600" dirty="0">
                <a:latin typeface="+mn-lt"/>
              </a:rPr>
              <a:t>o</a:t>
            </a:r>
            <a:r>
              <a:rPr lang="es-ES" sz="1600" dirty="0" smtClean="0"/>
              <a:t> </a:t>
            </a:r>
            <a:r>
              <a:rPr lang="es-ES" sz="1600" b="1" dirty="0">
                <a:latin typeface="Courier New" panose="02070309020205020404" pitchFamily="49" charset="0"/>
              </a:rPr>
              <a:t>no shutdown</a:t>
            </a:r>
            <a:r>
              <a:rPr lang="es-ES" sz="1600" dirty="0">
                <a:latin typeface="+mn-lt"/>
              </a:rPr>
              <a:t> para volver a habilitar el puerto.</a:t>
            </a:r>
          </a:p>
        </p:txBody>
      </p:sp>
    </p:spTree>
    <p:extLst>
      <p:ext uri="{BB962C8B-B14F-4D97-AF65-F5344CB8AC3E}">
        <p14:creationId xmlns:p14="http://schemas.microsoft.com/office/powerpoint/2010/main" val="718598672"/>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5.3 Resumen del capítulo</a:t>
            </a:r>
            <a:endParaRPr lang="es-ES" sz="2400" dirty="0">
              <a:solidFill>
                <a:srgbClr val="00B0F0"/>
              </a:solidFill>
            </a:endParaRPr>
          </a:p>
        </p:txBody>
      </p:sp>
    </p:spTree>
    <p:extLst>
      <p:ext uri="{BB962C8B-B14F-4D97-AF65-F5344CB8AC3E}">
        <p14:creationId xmlns:p14="http://schemas.microsoft.com/office/powerpoint/2010/main" val="1505346901"/>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600" dirty="0"/>
              <a:t>Secuencia de arranque de un switches LAN Cisco.</a:t>
            </a:r>
          </a:p>
          <a:p>
            <a:r>
              <a:rPr lang="es-ES" sz="1600" dirty="0"/>
              <a:t>Modos LED de un switch LAN Cisco.</a:t>
            </a:r>
          </a:p>
          <a:p>
            <a:r>
              <a:rPr lang="es-ES" sz="1600" dirty="0"/>
              <a:t>Cómo acceder a un switch LAN Cisco y administrarlo de forma remota a través de una conexión segura.</a:t>
            </a:r>
          </a:p>
          <a:p>
            <a:r>
              <a:rPr lang="es-ES" sz="1600" dirty="0"/>
              <a:t>Modos dúplex en los puertos de un switch LAN Cisco.</a:t>
            </a:r>
          </a:p>
          <a:p>
            <a:r>
              <a:rPr lang="es-ES" sz="1600" dirty="0"/>
              <a:t>Seguridad de los puertos de un switch LAN Cisco, modos de violación de seguridad y acciones.</a:t>
            </a:r>
          </a:p>
          <a:p>
            <a:r>
              <a:rPr lang="es-ES" sz="1600" dirty="0"/>
              <a:t>Prácticas recomendadas para redes conmutadas.</a:t>
            </a:r>
          </a:p>
          <a:p>
            <a:pPr marL="0" indent="0" eaLnBrk="1" hangingPunct="1">
              <a:buFont typeface="Wingdings" pitchFamily="2" charset="2"/>
              <a:buNone/>
              <a:defRPr/>
            </a:pPr>
            <a:endParaRPr lang="es-ES" sz="1600" dirty="0">
              <a:cs typeface="Arial" charset="0"/>
            </a:endParaRPr>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r>
              <a:rPr dirty="0"/>
              <a:t/>
            </a:r>
            <a:br>
              <a:rPr dirty="0"/>
            </a:br>
            <a:r>
              <a:rPr lang="es-ES" dirty="0">
                <a:latin typeface="Arial" charset="0"/>
              </a:rPr>
              <a:t>Resumen</a:t>
            </a: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7" y="137186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600" dirty="0"/>
              <a:t>Cuando se enciende un switch LAN Cisco por primera vez, realiza la siguiente secuencia de arranque:</a:t>
            </a:r>
          </a:p>
          <a:p>
            <a:pPr marL="685800" lvl="1" indent="-228600"/>
            <a:r>
              <a:rPr lang="es-ES" sz="1600" dirty="0"/>
              <a:t>1. Primero, el switch carga un programa de autodiagnóstico al encender (POST) almacenado en la memoria ROM. El POST verifica el subsistema de la CPU. Este comprueba la CPU, la memoria DRAM y la parte del dispositivo flash que integra el sistema de archivos flash.</a:t>
            </a:r>
          </a:p>
          <a:p>
            <a:pPr marL="685800" lvl="1" indent="-228600"/>
            <a:r>
              <a:rPr lang="es-ES" sz="1600" dirty="0"/>
              <a:t>2. A continuación, el switch carga el software del cargador de arranque. El cargador de arranque es un pequeño programa almacenado en la memoria ROM que se ejecuta inmediatamente después de que el POST se completa correctamente.</a:t>
            </a:r>
          </a:p>
          <a:p>
            <a:pPr marL="685800" lvl="1" indent="-228600"/>
            <a:r>
              <a:rPr lang="es-ES" sz="1600" dirty="0"/>
              <a:t>3. El cargador de arranque lleva a cabo la inicialización de la CPU de bajo nivel. Inicializa los registros de la CPU, que controlan dónde está asignada la memoria física, la cantidad de memoria y su velocidad.</a:t>
            </a:r>
          </a:p>
          <a:p>
            <a:pPr marL="685800" lvl="1" indent="-228600"/>
            <a:r>
              <a:rPr lang="es-ES" sz="1600" dirty="0"/>
              <a:t>4. El cargador de arranque inicia el sistema de archivos flash en la placa del sistema.</a:t>
            </a:r>
          </a:p>
          <a:p>
            <a:pPr marL="685800" lvl="1" indent="-228600"/>
            <a:r>
              <a:rPr lang="es-ES" sz="1600" dirty="0"/>
              <a:t>5. Por último, el cargador de arranque localiza y carga una imagen de software del sistema operativo de IOS en la memoria y delega el control del switch a IOS.</a:t>
            </a:r>
          </a:p>
          <a:p>
            <a:r>
              <a:rPr lang="es-ES" sz="1600" dirty="0"/>
              <a:t>Si faltan los archivos de Cisco IOS o estos están dañados, se puede usar el programa del cargador de arranque para volver a cargarlo o para recuperarse del problema.</a:t>
            </a:r>
          </a:p>
          <a:p>
            <a:r>
              <a:rPr lang="es-ES" sz="1600" dirty="0"/>
              <a:t>Una serie de LED en el panel frontal muestra el estado de funcionamiento del switch. Estos LED indican, por ejemplo, el estado de los puertos, el modo dúplex y la velocidad.</a:t>
            </a:r>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r>
              <a:rPr dirty="0"/>
              <a:t/>
            </a:r>
            <a:br>
              <a:rPr dirty="0"/>
            </a:br>
            <a:r>
              <a:rPr lang="es-ES" dirty="0">
                <a:latin typeface="Arial" charset="0"/>
              </a:rPr>
              <a:t>Resumen</a:t>
            </a:r>
          </a:p>
        </p:txBody>
      </p:sp>
    </p:spTree>
    <p:extLst>
      <p:ext uri="{BB962C8B-B14F-4D97-AF65-F5344CB8AC3E}">
        <p14:creationId xmlns:p14="http://schemas.microsoft.com/office/powerpoint/2010/main" val="3632501061"/>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7" y="1371862"/>
            <a:ext cx="8600517" cy="54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600" dirty="0"/>
              <a:t>Se configura una dirección IP en la SVI de la VLAN de administración para permitir la configuración remota del dispositivo. Se debe configurar un gateway predeterminado que pertenezca a la red VLAN de administración en el switch mediante el comando </a:t>
            </a:r>
            <a:r>
              <a:rPr lang="es-ES" sz="1600" b="1" dirty="0"/>
              <a:t>ip default-gateway</a:t>
            </a:r>
            <a:r>
              <a:rPr lang="es-ES" sz="1600" dirty="0"/>
              <a:t>. Si el gateway predeterminado no se configura correctamente, no es posible la administración remota. </a:t>
            </a:r>
          </a:p>
          <a:p>
            <a:r>
              <a:rPr lang="es-ES" sz="1600" dirty="0"/>
              <a:t>Se recomienda usar Shell seguro (SSH) para proporcionar una conexión de administración segura (cifrada) a un dispositivo remoto, a fin de evitar la detección de nombres de usuario y contraseñas sin cifrar, lo cual es posible cuando se usan protocolos como Telnet.</a:t>
            </a:r>
          </a:p>
          <a:p>
            <a:r>
              <a:rPr lang="es-ES" sz="1600" dirty="0"/>
              <a:t>Una de las ventajas de los switches es que permiten la comunicación en dúplex completo entre los dispositivos, lo que duplica la velocidad de comunicación de forma eficaz. Si bien es posible especificar la configuración de dúplex y de velocidad de una interfaz de switch, se recomienda permitir que el switch configure estos parámetros automáticamente para evitar errores.</a:t>
            </a:r>
          </a:p>
          <a:p>
            <a:r>
              <a:rPr lang="es-ES" sz="1600" dirty="0"/>
              <a:t>La seguridad de puertos es solo uno de los métodos de defensa contra los riesgos que puede sufrir la red. </a:t>
            </a:r>
            <a:endParaRPr lang="es-ES" sz="1600" dirty="0">
              <a:cs typeface="Arial" charset="0"/>
            </a:endParaRPr>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r>
              <a:t/>
            </a:r>
            <a:br/>
            <a:r>
              <a:rPr lang="es-ES" dirty="0">
                <a:latin typeface="Arial" charset="0"/>
              </a:rPr>
              <a:t>Resumen</a:t>
            </a:r>
          </a:p>
        </p:txBody>
      </p:sp>
    </p:spTree>
    <p:extLst>
      <p:ext uri="{BB962C8B-B14F-4D97-AF65-F5344CB8AC3E}">
        <p14:creationId xmlns:p14="http://schemas.microsoft.com/office/powerpoint/2010/main" val="177479925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5.1</a:t>
            </a:r>
            <a:r>
              <a:rPr dirty="0"/>
              <a:t/>
            </a:r>
            <a:br>
              <a:rPr dirty="0"/>
            </a:br>
            <a:r>
              <a:rPr lang="es-ES" dirty="0" smtClean="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500" dirty="0"/>
              <a:t>Prueba de autodiagnóstico al encender (POST)</a:t>
            </a:r>
          </a:p>
          <a:p>
            <a:pPr eaLnBrk="1" fontAlgn="b" hangingPunct="1"/>
            <a:r>
              <a:rPr lang="es-ES" altLang="zh-CN" sz="1500" dirty="0"/>
              <a:t>Cargador de arranque</a:t>
            </a:r>
          </a:p>
          <a:p>
            <a:pPr eaLnBrk="1" fontAlgn="b" hangingPunct="1"/>
            <a:r>
              <a:rPr lang="es-ES" altLang="zh-CN" sz="1500" dirty="0"/>
              <a:t>Variable de entorno de BOOT</a:t>
            </a:r>
          </a:p>
          <a:p>
            <a:pPr eaLnBrk="1" fontAlgn="b" hangingPunct="1"/>
            <a:r>
              <a:rPr lang="es-ES" altLang="zh-CN" sz="1500" b="1" dirty="0" err="1">
                <a:latin typeface="Courier New" panose="02070309020205020404" pitchFamily="49" charset="0"/>
              </a:rPr>
              <a:t>boot</a:t>
            </a:r>
            <a:r>
              <a:rPr lang="es-ES" altLang="zh-CN" sz="1500" b="1" dirty="0">
                <a:latin typeface="Courier New" panose="02070309020205020404" pitchFamily="49" charset="0"/>
              </a:rPr>
              <a:t> </a:t>
            </a:r>
            <a:r>
              <a:rPr lang="es-ES" altLang="zh-CN" sz="1500" b="1" dirty="0" err="1">
                <a:latin typeface="Courier New" panose="02070309020205020404" pitchFamily="49" charset="0"/>
              </a:rPr>
              <a:t>system</a:t>
            </a:r>
            <a:endParaRPr lang="es-ES" altLang="zh-CN" sz="1500" b="1" dirty="0">
              <a:latin typeface="Courier New" panose="02070309020205020404" pitchFamily="49" charset="0"/>
            </a:endParaRPr>
          </a:p>
          <a:p>
            <a:pPr eaLnBrk="1" fontAlgn="b" hangingPunct="1"/>
            <a:r>
              <a:rPr lang="es-ES" altLang="zh-CN" sz="1500" b="1" dirty="0">
                <a:latin typeface="Courier New" panose="02070309020205020404" pitchFamily="49" charset="0"/>
              </a:rPr>
              <a:t>show </a:t>
            </a:r>
            <a:r>
              <a:rPr lang="es-ES" altLang="zh-CN" sz="1500" b="1" dirty="0" err="1">
                <a:latin typeface="Courier New" panose="02070309020205020404" pitchFamily="49" charset="0"/>
              </a:rPr>
              <a:t>boot</a:t>
            </a:r>
            <a:endParaRPr lang="es-ES" altLang="zh-CN" sz="1500" b="1" dirty="0">
              <a:latin typeface="Courier New" panose="02070309020205020404" pitchFamily="49" charset="0"/>
            </a:endParaRPr>
          </a:p>
          <a:p>
            <a:pPr eaLnBrk="1" fontAlgn="b" hangingPunct="1"/>
            <a:r>
              <a:rPr lang="es-ES" altLang="zh-CN" sz="1500" dirty="0"/>
              <a:t>Botón </a:t>
            </a:r>
            <a:r>
              <a:rPr lang="es-ES" altLang="zh-CN" sz="1500" dirty="0" err="1"/>
              <a:t>Mode</a:t>
            </a:r>
            <a:endParaRPr lang="es-ES" altLang="zh-CN" sz="1500" dirty="0"/>
          </a:p>
          <a:p>
            <a:pPr marR="0" eaLnBrk="1" fontAlgn="b" hangingPunct="1"/>
            <a:r>
              <a:rPr lang="es-ES" altLang="zh-CN" sz="1500" dirty="0"/>
              <a:t>LED del sistema</a:t>
            </a:r>
          </a:p>
          <a:p>
            <a:pPr marR="0" eaLnBrk="1" fontAlgn="b" hangingPunct="1"/>
            <a:r>
              <a:rPr lang="es-ES" altLang="zh-CN" sz="1500" dirty="0" err="1"/>
              <a:t>switch</a:t>
            </a:r>
            <a:r>
              <a:rPr lang="es-ES" altLang="zh-CN" sz="1500" dirty="0"/>
              <a:t> del cargador de inicio:</a:t>
            </a:r>
          </a:p>
          <a:p>
            <a:pPr marR="0" eaLnBrk="1" fontAlgn="b" hangingPunct="1"/>
            <a:r>
              <a:rPr lang="es-ES" altLang="zh-CN" sz="1500" b="1" dirty="0" err="1">
                <a:latin typeface="Courier New" panose="02070309020205020404" pitchFamily="49" charset="0"/>
              </a:rPr>
              <a:t>dir</a:t>
            </a:r>
            <a:r>
              <a:rPr lang="es-ES" altLang="zh-CN" sz="1500" b="1" dirty="0">
                <a:latin typeface="Courier New" panose="02070309020205020404" pitchFamily="49" charset="0"/>
              </a:rPr>
              <a:t> flash:</a:t>
            </a:r>
          </a:p>
        </p:txBody>
      </p:sp>
      <p:sp>
        <p:nvSpPr>
          <p:cNvPr id="6" name="Content Placeholder 1"/>
          <p:cNvSpPr txBox="1">
            <a:spLocks/>
          </p:cNvSpPr>
          <p:nvPr/>
        </p:nvSpPr>
        <p:spPr bwMode="auto">
          <a:xfrm>
            <a:off x="3050697"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R="0" eaLnBrk="1" fontAlgn="b" hangingPunct="1"/>
            <a:r>
              <a:rPr lang="es-ES" altLang="zh-CN" sz="1500" dirty="0"/>
              <a:t>LED del sistema</a:t>
            </a:r>
          </a:p>
          <a:p>
            <a:pPr marR="0" eaLnBrk="1" fontAlgn="b" hangingPunct="1"/>
            <a:r>
              <a:rPr lang="es-ES" altLang="zh-CN" sz="1500" dirty="0"/>
              <a:t>LED del sistema de alimentación redundante (RPS)</a:t>
            </a:r>
          </a:p>
          <a:p>
            <a:pPr marR="0" eaLnBrk="1" fontAlgn="b" hangingPunct="1"/>
            <a:r>
              <a:rPr lang="es-ES" altLang="zh-CN" sz="1500" dirty="0"/>
              <a:t>LED de estado del puerto</a:t>
            </a:r>
          </a:p>
          <a:p>
            <a:pPr marR="0" eaLnBrk="1" fontAlgn="b" hangingPunct="1"/>
            <a:r>
              <a:rPr lang="es-ES" altLang="zh-CN" sz="1500" dirty="0"/>
              <a:t>LED de modo dúplex del puerto</a:t>
            </a:r>
          </a:p>
          <a:p>
            <a:pPr marR="0" eaLnBrk="1" fontAlgn="b" hangingPunct="1"/>
            <a:r>
              <a:rPr lang="es-ES" altLang="zh-CN" sz="1500" dirty="0"/>
              <a:t>LED de velocidad del puerto</a:t>
            </a:r>
          </a:p>
          <a:p>
            <a:pPr marR="0" eaLnBrk="1" fontAlgn="b" hangingPunct="1"/>
            <a:r>
              <a:rPr lang="es-ES" altLang="zh-CN" sz="1500" dirty="0"/>
              <a:t>LED de Alimentación por Ethernet (POE)</a:t>
            </a:r>
          </a:p>
          <a:p>
            <a:pPr marR="0" eaLnBrk="1" fontAlgn="b" hangingPunct="1"/>
            <a:r>
              <a:rPr lang="es-ES" altLang="zh-CN" sz="1500" dirty="0"/>
              <a:t>Interfaz virtual de </a:t>
            </a:r>
            <a:r>
              <a:rPr lang="es-ES" altLang="zh-CN" sz="1500" dirty="0" err="1"/>
              <a:t>switch</a:t>
            </a:r>
            <a:r>
              <a:rPr lang="es-ES" altLang="zh-CN" sz="1500" dirty="0"/>
              <a:t> (SVI)</a:t>
            </a:r>
          </a:p>
          <a:p>
            <a:pPr marR="0" eaLnBrk="1" fontAlgn="b" hangingPunct="1"/>
            <a:r>
              <a:rPr lang="es-ES" altLang="zh-CN" sz="1500" dirty="0"/>
              <a:t>VLAN</a:t>
            </a:r>
          </a:p>
          <a:p>
            <a:pPr marR="0" eaLnBrk="1" fontAlgn="b" hangingPunct="1"/>
            <a:r>
              <a:rPr lang="es-ES" altLang="zh-CN" sz="1500" dirty="0"/>
              <a:t>Dúplex completo</a:t>
            </a:r>
          </a:p>
          <a:p>
            <a:pPr marR="0" eaLnBrk="1" fontAlgn="b" hangingPunct="1"/>
            <a:r>
              <a:rPr lang="es-ES" altLang="zh-CN" sz="1500" dirty="0" err="1"/>
              <a:t>Semidúplex</a:t>
            </a:r>
            <a:endParaRPr lang="es-ES" altLang="zh-CN" sz="1500" dirty="0"/>
          </a:p>
          <a:p>
            <a:pPr marR="0" eaLnBrk="1" fontAlgn="b" hangingPunct="1"/>
            <a:r>
              <a:rPr lang="es-ES" altLang="zh-CN" sz="1500" dirty="0" smtClean="0"/>
              <a:t>Auto-MDIX</a:t>
            </a:r>
            <a:endParaRPr lang="es-ES" altLang="zh-CN" sz="15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s-ES" altLang="zh-CN" sz="1500" b="1" dirty="0">
                <a:latin typeface="Courier New" panose="02070309020205020404" pitchFamily="49" charset="0"/>
              </a:rPr>
              <a:t>interface </a:t>
            </a:r>
            <a:r>
              <a:rPr lang="es-ES" altLang="zh-CN" sz="1500" b="1" dirty="0" err="1">
                <a:latin typeface="Courier New" panose="02070309020205020404" pitchFamily="49" charset="0"/>
              </a:rPr>
              <a:t>vlan</a:t>
            </a:r>
            <a:r>
              <a:rPr lang="es-ES" altLang="zh-CN" sz="1500" b="1" dirty="0">
                <a:latin typeface="Courier New" panose="02070309020205020404" pitchFamily="49" charset="0"/>
              </a:rPr>
              <a:t> 99</a:t>
            </a:r>
          </a:p>
          <a:p>
            <a:pPr eaLnBrk="1" fontAlgn="b" hangingPunct="1"/>
            <a:r>
              <a:rPr lang="es-ES" altLang="zh-CN" sz="1500" b="1" dirty="0" err="1">
                <a:latin typeface="Courier New" panose="02070309020205020404" pitchFamily="49" charset="0"/>
              </a:rPr>
              <a:t>ip</a:t>
            </a:r>
            <a:r>
              <a:rPr lang="es-ES" altLang="zh-CN" sz="1500" b="1" dirty="0">
                <a:latin typeface="Courier New" panose="02070309020205020404" pitchFamily="49" charset="0"/>
              </a:rPr>
              <a:t> default-</a:t>
            </a:r>
            <a:r>
              <a:rPr lang="es-ES" altLang="zh-CN" sz="1500" b="1" dirty="0" err="1">
                <a:latin typeface="Courier New" panose="02070309020205020404" pitchFamily="49" charset="0"/>
              </a:rPr>
              <a:t>gateway</a:t>
            </a:r>
            <a:endParaRPr lang="es-ES" altLang="zh-CN" sz="1500" b="1" dirty="0">
              <a:latin typeface="Courier New" panose="02070309020205020404" pitchFamily="49" charset="0"/>
            </a:endParaRPr>
          </a:p>
          <a:p>
            <a:pPr eaLnBrk="1" fontAlgn="b" hangingPunct="1"/>
            <a:r>
              <a:rPr lang="es-ES" altLang="zh-CN" sz="1500" b="1" dirty="0">
                <a:latin typeface="Courier New" panose="02070309020205020404" pitchFamily="49" charset="0"/>
              </a:rPr>
              <a:t>show </a:t>
            </a:r>
            <a:r>
              <a:rPr lang="es-ES" altLang="zh-CN" sz="1500" b="1" dirty="0" err="1">
                <a:latin typeface="Courier New" panose="02070309020205020404" pitchFamily="49" charset="0"/>
              </a:rPr>
              <a:t>ip</a:t>
            </a:r>
            <a:r>
              <a:rPr lang="es-ES" altLang="zh-CN" sz="1500" b="1" dirty="0">
                <a:latin typeface="Courier New" panose="02070309020205020404" pitchFamily="49" charset="0"/>
              </a:rPr>
              <a:t> interface </a:t>
            </a:r>
            <a:r>
              <a:rPr lang="es-ES" altLang="zh-CN" sz="1500" b="1" dirty="0" err="1">
                <a:latin typeface="Courier New" panose="02070309020205020404" pitchFamily="49" charset="0"/>
              </a:rPr>
              <a:t>brief</a:t>
            </a:r>
            <a:endParaRPr lang="es-ES" altLang="zh-CN" sz="1500" b="1" dirty="0">
              <a:latin typeface="Courier New" panose="02070309020205020404" pitchFamily="49" charset="0"/>
            </a:endParaRPr>
          </a:p>
          <a:p>
            <a:pPr eaLnBrk="1" fontAlgn="b" hangingPunct="1"/>
            <a:r>
              <a:rPr lang="es-ES" altLang="zh-CN" sz="1500" b="1" dirty="0" err="1">
                <a:latin typeface="Courier New" panose="02070309020205020404" pitchFamily="49" charset="0"/>
              </a:rPr>
              <a:t>duplex</a:t>
            </a:r>
            <a:r>
              <a:rPr lang="es-ES" altLang="zh-CN" sz="1500" b="1" dirty="0">
                <a:latin typeface="Courier New" panose="02070309020205020404" pitchFamily="49" charset="0"/>
              </a:rPr>
              <a:t> auto</a:t>
            </a:r>
          </a:p>
          <a:p>
            <a:pPr eaLnBrk="1" fontAlgn="b" hangingPunct="1"/>
            <a:r>
              <a:rPr lang="es-ES" altLang="zh-CN" sz="1500" b="1" dirty="0" err="1">
                <a:latin typeface="Courier New" panose="02070309020205020404" pitchFamily="49" charset="0"/>
              </a:rPr>
              <a:t>speed</a:t>
            </a:r>
            <a:r>
              <a:rPr lang="es-ES" altLang="zh-CN" sz="1500" b="1" dirty="0">
                <a:latin typeface="Courier New" panose="02070309020205020404" pitchFamily="49" charset="0"/>
              </a:rPr>
              <a:t> auto</a:t>
            </a:r>
          </a:p>
          <a:p>
            <a:pPr eaLnBrk="1" fontAlgn="b" hangingPunct="1"/>
            <a:r>
              <a:rPr lang="es-ES" altLang="zh-CN" sz="1500" b="1" dirty="0">
                <a:latin typeface="Courier New" panose="02070309020205020404" pitchFamily="49" charset="0"/>
              </a:rPr>
              <a:t>mdix auto</a:t>
            </a:r>
          </a:p>
          <a:p>
            <a:pPr eaLnBrk="1" fontAlgn="b" hangingPunct="1"/>
            <a:r>
              <a:rPr lang="es-ES" altLang="zh-CN" sz="1500" b="1" dirty="0">
                <a:latin typeface="Courier New" panose="02070309020205020404" pitchFamily="49" charset="0"/>
              </a:rPr>
              <a:t>show interfaces</a:t>
            </a:r>
          </a:p>
          <a:p>
            <a:pPr eaLnBrk="1" fontAlgn="b" hangingPunct="1"/>
            <a:r>
              <a:rPr lang="es-ES" altLang="zh-CN" sz="1500" dirty="0"/>
              <a:t>Errores de entrada</a:t>
            </a:r>
          </a:p>
          <a:p>
            <a:pPr eaLnBrk="1" fontAlgn="b" hangingPunct="1"/>
            <a:r>
              <a:rPr lang="es-ES" altLang="zh-CN" sz="1500" dirty="0"/>
              <a:t>Fragmentos de colisión</a:t>
            </a:r>
          </a:p>
          <a:p>
            <a:pPr eaLnBrk="1" fontAlgn="b" hangingPunct="1"/>
            <a:r>
              <a:rPr lang="es-ES" altLang="zh-CN" sz="1500" dirty="0"/>
              <a:t>Fragmentos gigantes</a:t>
            </a:r>
          </a:p>
          <a:p>
            <a:pPr eaLnBrk="1" fontAlgn="b" hangingPunct="1"/>
            <a:r>
              <a:rPr lang="es-ES" altLang="zh-CN" sz="1500" dirty="0"/>
              <a:t>Error de CRC</a:t>
            </a:r>
          </a:p>
          <a:p>
            <a:pPr eaLnBrk="1" fontAlgn="b" hangingPunct="1"/>
            <a:r>
              <a:rPr lang="es-ES" altLang="zh-CN" sz="1500" dirty="0"/>
              <a:t>Errores de salida</a:t>
            </a:r>
          </a:p>
          <a:p>
            <a:pPr eaLnBrk="1" fontAlgn="b" hangingPunct="1"/>
            <a:r>
              <a:rPr lang="es-ES" altLang="zh-CN" sz="1500" dirty="0"/>
              <a:t>Colisiones</a:t>
            </a:r>
          </a:p>
          <a:p>
            <a:pPr eaLnBrk="1" fontAlgn="b" hangingPunct="1"/>
            <a:r>
              <a:rPr lang="es-ES" altLang="zh-CN" sz="1500" dirty="0"/>
              <a:t>Colisiones tardías</a:t>
            </a:r>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5: Evaluación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es-ES" sz="2000" dirty="0"/>
              <a:t>Los estudiantes deben completar el capítulo 5 "Evaluación" después de completar el capítulo 5.</a:t>
            </a:r>
          </a:p>
          <a:p>
            <a:pPr eaLnBrk="1" hangingPunct="1">
              <a:spcBef>
                <a:spcPct val="30000"/>
              </a:spcBef>
            </a:pPr>
            <a:r>
              <a:rPr lang="es-ES" sz="2000" dirty="0"/>
              <a:t>Los cuestionarios, las prácticas de laboratorio, los Packet Tracers y otras actividades se pueden utilizar para evaluar informalmente el progreso de los estudiantes.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5.2</a:t>
            </a:r>
            <a:r>
              <a:rPr dirty="0"/>
              <a:t/>
            </a:r>
            <a:br>
              <a:rPr dirty="0"/>
            </a:br>
            <a:r>
              <a:rPr lang="es-ES" dirty="0" smtClean="0"/>
              <a:t>Términos y comandos</a:t>
            </a:r>
          </a:p>
        </p:txBody>
      </p:sp>
      <p:sp>
        <p:nvSpPr>
          <p:cNvPr id="4" name="Content Placeholder 1"/>
          <p:cNvSpPr>
            <a:spLocks noGrp="1"/>
          </p:cNvSpPr>
          <p:nvPr>
            <p:ph idx="1"/>
          </p:nvPr>
        </p:nvSpPr>
        <p:spPr>
          <a:xfrm>
            <a:off x="276908" y="1358745"/>
            <a:ext cx="2731257" cy="4946358"/>
          </a:xfrm>
        </p:spPr>
        <p:txBody>
          <a:bodyPr/>
          <a:lstStyle/>
          <a:p>
            <a:pPr eaLnBrk="1" fontAlgn="t" hangingPunct="1"/>
            <a:r>
              <a:rPr lang="es-ES" altLang="zh-CN" sz="1600" dirty="0" err="1"/>
              <a:t>Secure</a:t>
            </a:r>
            <a:r>
              <a:rPr lang="es-ES" altLang="zh-CN" sz="1600" dirty="0"/>
              <a:t> Shell (SSH)</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ip</a:t>
            </a:r>
            <a:r>
              <a:rPr lang="es-ES" altLang="zh-CN" sz="1600" dirty="0"/>
              <a:t> </a:t>
            </a:r>
            <a:r>
              <a:rPr lang="es-ES" altLang="zh-CN" sz="1600" b="1" dirty="0" err="1">
                <a:latin typeface="Courier New" panose="02070309020205020404" pitchFamily="49" charset="0"/>
              </a:rPr>
              <a:t>ssh</a:t>
            </a:r>
            <a:r>
              <a:rPr lang="es-ES" altLang="zh-CN" sz="1600" b="1" dirty="0">
                <a:latin typeface="Courier New" panose="02070309020205020404" pitchFamily="49" charset="0"/>
              </a:rPr>
              <a:t> </a:t>
            </a:r>
            <a:r>
              <a:rPr lang="es-ES" altLang="zh-CN" sz="1600" b="1" dirty="0" err="1">
                <a:latin typeface="Courier New" panose="02070309020205020404" pitchFamily="49" charset="0"/>
              </a:rPr>
              <a:t>version</a:t>
            </a:r>
            <a:r>
              <a:rPr lang="es-ES" altLang="zh-CN" sz="1600" b="1" dirty="0">
                <a:latin typeface="Courier New" panose="02070309020205020404" pitchFamily="49" charset="0"/>
              </a:rPr>
              <a:t> 2</a:t>
            </a:r>
          </a:p>
          <a:p>
            <a:pPr eaLnBrk="1" fontAlgn="t" hangingPunct="1"/>
            <a:r>
              <a:rPr lang="es-ES" altLang="zh-CN" sz="1600" b="1" dirty="0" err="1">
                <a:latin typeface="Courier New" panose="02070309020205020404" pitchFamily="49" charset="0"/>
              </a:rPr>
              <a:t>crypto</a:t>
            </a:r>
            <a:r>
              <a:rPr lang="es-ES" altLang="zh-CN" sz="1600" b="1" dirty="0">
                <a:latin typeface="Courier New" panose="02070309020205020404" pitchFamily="49" charset="0"/>
              </a:rPr>
              <a:t> </a:t>
            </a:r>
            <a:r>
              <a:rPr lang="es-ES" altLang="zh-CN" sz="1600" b="1" dirty="0" err="1">
                <a:latin typeface="Courier New" panose="02070309020205020404" pitchFamily="49" charset="0"/>
              </a:rPr>
              <a:t>key</a:t>
            </a:r>
            <a:r>
              <a:rPr lang="es-ES" altLang="zh-CN" sz="1600" b="1" dirty="0">
                <a:latin typeface="Courier New" panose="02070309020205020404" pitchFamily="49" charset="0"/>
              </a:rPr>
              <a:t> </a:t>
            </a:r>
            <a:r>
              <a:rPr lang="es-ES" altLang="zh-CN" sz="1600" b="1" dirty="0" err="1">
                <a:latin typeface="Courier New" panose="02070309020205020404" pitchFamily="49" charset="0"/>
              </a:rPr>
              <a:t>generate</a:t>
            </a:r>
            <a:r>
              <a:rPr lang="es-ES" altLang="zh-CN" sz="1600" b="1" dirty="0">
                <a:latin typeface="Courier New" panose="02070309020205020404" pitchFamily="49" charset="0"/>
              </a:rPr>
              <a:t> </a:t>
            </a:r>
            <a:r>
              <a:rPr lang="es-ES" altLang="zh-CN" sz="1600" b="1" dirty="0" err="1">
                <a:latin typeface="Courier New" panose="02070309020205020404" pitchFamily="49" charset="0"/>
              </a:rPr>
              <a:t>rsa</a:t>
            </a:r>
            <a:r>
              <a:rPr lang="es-ES" altLang="zh-CN" sz="1600" dirty="0"/>
              <a:t> </a:t>
            </a:r>
          </a:p>
          <a:p>
            <a:pPr eaLnBrk="1" fontAlgn="t" hangingPunct="1"/>
            <a:r>
              <a:rPr lang="es-ES" altLang="zh-CN" sz="1600" b="1" dirty="0" err="1">
                <a:latin typeface="Courier New" panose="02070309020205020404" pitchFamily="49" charset="0"/>
              </a:rPr>
              <a:t>crypto</a:t>
            </a:r>
            <a:r>
              <a:rPr lang="es-ES" altLang="zh-CN" sz="1600" b="1" dirty="0">
                <a:latin typeface="Courier New" panose="02070309020205020404" pitchFamily="49" charset="0"/>
              </a:rPr>
              <a:t> </a:t>
            </a:r>
            <a:r>
              <a:rPr lang="es-ES" altLang="zh-CN" sz="1600" b="1" dirty="0" err="1">
                <a:latin typeface="Courier New" panose="02070309020205020404" pitchFamily="49" charset="0"/>
              </a:rPr>
              <a:t>key</a:t>
            </a:r>
            <a:r>
              <a:rPr lang="es-ES" altLang="zh-CN" sz="1600" b="1" dirty="0">
                <a:latin typeface="Courier New" panose="02070309020205020404" pitchFamily="49" charset="0"/>
              </a:rPr>
              <a:t> </a:t>
            </a:r>
            <a:r>
              <a:rPr lang="es-ES" altLang="zh-CN" sz="1600" b="1" dirty="0" err="1">
                <a:latin typeface="Courier New" panose="02070309020205020404" pitchFamily="49" charset="0"/>
              </a:rPr>
              <a:t>zeroize</a:t>
            </a:r>
            <a:r>
              <a:rPr lang="es-ES" altLang="zh-CN" sz="1600" dirty="0"/>
              <a:t> </a:t>
            </a:r>
            <a:r>
              <a:rPr lang="es-ES" altLang="zh-CN" sz="1600" b="1" dirty="0" err="1">
                <a:latin typeface="Courier New" panose="02070309020205020404" pitchFamily="49" charset="0"/>
              </a:rPr>
              <a:t>rsa</a:t>
            </a:r>
            <a:r>
              <a:rPr lang="es-ES" altLang="zh-CN" sz="1600" dirty="0"/>
              <a:t> </a:t>
            </a:r>
          </a:p>
          <a:p>
            <a:pPr eaLnBrk="1" fontAlgn="t" hangingPunct="1"/>
            <a:r>
              <a:rPr lang="es-ES" altLang="zh-CN" sz="1600" b="1" dirty="0" err="1">
                <a:latin typeface="Courier New" panose="02070309020205020404" pitchFamily="49" charset="0"/>
              </a:rPr>
              <a:t>Username</a:t>
            </a:r>
            <a:r>
              <a:rPr lang="es-ES" altLang="zh-CN" sz="1600" b="1" dirty="0">
                <a:latin typeface="Courier New" panose="02070309020205020404" pitchFamily="49" charset="0"/>
              </a:rPr>
              <a:t> </a:t>
            </a:r>
            <a:r>
              <a:rPr lang="es-ES" altLang="zh-CN" sz="1600" b="1" i="1" dirty="0">
                <a:latin typeface="Courier New" panose="02070309020205020404" pitchFamily="49" charset="0"/>
              </a:rPr>
              <a:t>nombre de usuario</a:t>
            </a:r>
            <a:r>
              <a:rPr lang="es-ES" altLang="zh-CN" sz="1600" b="1" dirty="0">
                <a:latin typeface="Courier New" panose="02070309020205020404" pitchFamily="49" charset="0"/>
              </a:rPr>
              <a:t> </a:t>
            </a:r>
            <a:r>
              <a:rPr lang="es-ES" altLang="zh-CN" sz="1600" b="1" dirty="0" err="1">
                <a:latin typeface="Courier New" panose="02070309020205020404" pitchFamily="49" charset="0"/>
              </a:rPr>
              <a:t>secret</a:t>
            </a:r>
            <a:r>
              <a:rPr lang="es-ES" altLang="zh-CN" sz="1600" b="1" dirty="0">
                <a:latin typeface="Courier New" panose="02070309020205020404" pitchFamily="49" charset="0"/>
              </a:rPr>
              <a:t> </a:t>
            </a:r>
            <a:r>
              <a:rPr lang="es-ES" altLang="zh-CN" sz="1600" b="1" i="1" dirty="0">
                <a:latin typeface="Courier New" panose="02070309020205020404" pitchFamily="49" charset="0"/>
              </a:rPr>
              <a:t>contraseña </a:t>
            </a:r>
            <a:endParaRPr lang="es-ES" altLang="zh-CN" sz="1600" b="1" dirty="0">
              <a:latin typeface="Courier New" panose="02070309020205020404" pitchFamily="49" charset="0"/>
              <a:cs typeface="Courier New" panose="02070309020205020404" pitchFamily="49" charset="0"/>
            </a:endParaRPr>
          </a:p>
          <a:p>
            <a:pPr eaLnBrk="1" fontAlgn="t" hangingPunct="1"/>
            <a:r>
              <a:rPr lang="es-ES" altLang="zh-CN" sz="1600" b="1" dirty="0" err="1">
                <a:latin typeface="Courier New" panose="02070309020205020404" pitchFamily="49" charset="0"/>
              </a:rPr>
              <a:t>transport</a:t>
            </a:r>
            <a:r>
              <a:rPr lang="es-ES" altLang="zh-CN" sz="1600" b="1" dirty="0">
                <a:latin typeface="Courier New" panose="02070309020205020404" pitchFamily="49" charset="0"/>
              </a:rPr>
              <a:t> input </a:t>
            </a:r>
            <a:r>
              <a:rPr lang="es-ES" altLang="zh-CN" sz="1600" b="1" dirty="0" err="1">
                <a:latin typeface="Courier New" panose="02070309020205020404" pitchFamily="49" charset="0"/>
              </a:rPr>
              <a:t>ssh</a:t>
            </a:r>
            <a:endParaRPr lang="es-ES" altLang="zh-CN" sz="1600" b="1" dirty="0">
              <a:latin typeface="Courier New" panose="02070309020205020404" pitchFamily="49" charset="0"/>
              <a:cs typeface="Courier New" panose="02070309020205020404" pitchFamily="49" charset="0"/>
            </a:endParaRPr>
          </a:p>
          <a:p>
            <a:pPr eaLnBrk="1" fontAlgn="t" hangingPunct="1"/>
            <a:r>
              <a:rPr lang="es-ES" altLang="zh-CN" sz="1600" b="1" dirty="0" err="1">
                <a:latin typeface="Courier New" panose="02070309020205020404" pitchFamily="49" charset="0"/>
              </a:rPr>
              <a:t>login</a:t>
            </a:r>
            <a:r>
              <a:rPr lang="es-ES" altLang="zh-CN" sz="1600" b="1" dirty="0">
                <a:latin typeface="Courier New" panose="02070309020205020404" pitchFamily="49" charset="0"/>
              </a:rPr>
              <a:t> </a:t>
            </a:r>
            <a:r>
              <a:rPr lang="es-ES" altLang="zh-CN" sz="1600" b="1" dirty="0" smtClean="0">
                <a:latin typeface="Courier New" panose="02070309020205020404" pitchFamily="49" charset="0"/>
              </a:rPr>
              <a:t>local</a:t>
            </a:r>
          </a:p>
          <a:p>
            <a:pPr eaLnBrk="1" fontAlgn="t" hangingPunct="1"/>
            <a:r>
              <a:rPr lang="es-ES" altLang="zh-CN" sz="1600" b="1" dirty="0" smtClean="0">
                <a:latin typeface="Courier New" panose="02070309020205020404" pitchFamily="49" charset="0"/>
              </a:rPr>
              <a:t>show </a:t>
            </a:r>
            <a:r>
              <a:rPr lang="es-ES" altLang="zh-CN" sz="1600" b="1" dirty="0" err="1" smtClean="0">
                <a:latin typeface="Courier New" panose="02070309020205020404" pitchFamily="49" charset="0"/>
              </a:rPr>
              <a:t>ip</a:t>
            </a:r>
            <a:r>
              <a:rPr lang="es-ES" altLang="zh-CN" sz="1600" dirty="0" smtClean="0"/>
              <a:t> </a:t>
            </a:r>
            <a:r>
              <a:rPr lang="es-ES" altLang="zh-CN" sz="1600" b="1" dirty="0" err="1" smtClean="0">
                <a:latin typeface="Courier New" panose="02070309020205020404" pitchFamily="49" charset="0"/>
              </a:rPr>
              <a:t>ssh</a:t>
            </a:r>
            <a:endParaRPr lang="es-ES" altLang="zh-CN" sz="1600" dirty="0"/>
          </a:p>
        </p:txBody>
      </p:sp>
      <p:sp>
        <p:nvSpPr>
          <p:cNvPr id="6" name="Content Placeholder 1"/>
          <p:cNvSpPr txBox="1">
            <a:spLocks/>
          </p:cNvSpPr>
          <p:nvPr/>
        </p:nvSpPr>
        <p:spPr bwMode="auto">
          <a:xfrm>
            <a:off x="3050698" y="1358744"/>
            <a:ext cx="2733416" cy="53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t" hangingPunct="1"/>
            <a:r>
              <a:rPr lang="es-ES" altLang="zh-CN" sz="1600" dirty="0"/>
              <a:t>Dirección MAC segura estática</a:t>
            </a:r>
          </a:p>
          <a:p>
            <a:pPr marL="228600" marR="0" indent="-228600">
              <a:lnSpc>
                <a:spcPct val="115000"/>
              </a:lnSpc>
              <a:spcBef>
                <a:spcPts val="0"/>
              </a:spcBef>
              <a:spcAft>
                <a:spcPts val="0"/>
              </a:spcAft>
            </a:pPr>
            <a:r>
              <a:rPr lang="es-ES" altLang="zh-CN" sz="1600" dirty="0"/>
              <a:t>Dirección MAC segura dinámica</a:t>
            </a:r>
          </a:p>
          <a:p>
            <a:pPr marL="228600" marR="0" indent="-228600">
              <a:lnSpc>
                <a:spcPct val="115000"/>
              </a:lnSpc>
              <a:spcBef>
                <a:spcPts val="0"/>
              </a:spcBef>
              <a:spcAft>
                <a:spcPts val="0"/>
              </a:spcAft>
            </a:pPr>
            <a:r>
              <a:rPr lang="es-ES" altLang="zh-CN" sz="1600" dirty="0"/>
              <a:t>Dirección MAC segura persistente</a:t>
            </a:r>
            <a:endParaRPr lang="es-ES" altLang="zh-CN" sz="1600" b="1" dirty="0">
              <a:latin typeface="Courier New" panose="02070309020205020404" pitchFamily="49" charset="0"/>
              <a:cs typeface="Courier New" panose="02070309020205020404" pitchFamily="49" charset="0"/>
            </a:endParaRP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mac-address</a:t>
            </a:r>
            <a:r>
              <a:rPr lang="es-ES" altLang="zh-CN" sz="1600" b="1" dirty="0">
                <a:latin typeface="Courier New" panose="02070309020205020404" pitchFamily="49" charset="0"/>
              </a:rPr>
              <a:t> </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mac-address</a:t>
            </a:r>
            <a:r>
              <a:rPr lang="es-ES" altLang="zh-CN" sz="1600" b="1" dirty="0">
                <a:latin typeface="Courier New" panose="02070309020205020404" pitchFamily="49" charset="0"/>
              </a:rPr>
              <a:t> </a:t>
            </a:r>
            <a:r>
              <a:rPr lang="es-ES" altLang="zh-CN" sz="1600" b="1" dirty="0" err="1">
                <a:latin typeface="Courier New" panose="02070309020205020404" pitchFamily="49" charset="0"/>
              </a:rPr>
              <a:t>sticky</a:t>
            </a:r>
            <a:endParaRPr lang="es-ES" altLang="zh-CN" sz="1600" b="1" dirty="0">
              <a:latin typeface="Courier New" panose="02070309020205020404" pitchFamily="49" charset="0"/>
            </a:endParaRPr>
          </a:p>
          <a:p>
            <a:pPr eaLnBrk="1" fontAlgn="auto"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interface </a:t>
            </a:r>
          </a:p>
          <a:p>
            <a:pPr eaLnBrk="1" fontAlgn="auto" hangingPunct="1"/>
            <a:r>
              <a:rPr lang="es-ES" altLang="zh-CN" sz="1600" dirty="0"/>
              <a:t>Proteger</a:t>
            </a:r>
          </a:p>
          <a:p>
            <a:pPr eaLnBrk="1" fontAlgn="t" hangingPunct="1"/>
            <a:r>
              <a:rPr lang="es-ES" altLang="zh-CN" sz="1600" dirty="0"/>
              <a:t>Restringir</a:t>
            </a:r>
          </a:p>
          <a:p>
            <a:pPr eaLnBrk="1" fontAlgn="t" hangingPunct="1"/>
            <a:r>
              <a:rPr lang="es-ES" altLang="zh-CN" sz="1600" dirty="0"/>
              <a:t>Apagar</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
        <p:nvSpPr>
          <p:cNvPr id="7" name="Content Placeholder 1"/>
          <p:cNvSpPr txBox="1">
            <a:spLocks/>
          </p:cNvSpPr>
          <p:nvPr/>
        </p:nvSpPr>
        <p:spPr bwMode="auto">
          <a:xfrm>
            <a:off x="5858546" y="1358745"/>
            <a:ext cx="30027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t" hangingPunct="1"/>
            <a:r>
              <a:rPr lang="es-ES" altLang="zh-CN" sz="1600" b="1" dirty="0" err="1">
                <a:latin typeface="Courier New" panose="02070309020205020404" pitchFamily="49" charset="0"/>
              </a:rPr>
              <a:t>switchport</a:t>
            </a:r>
            <a:r>
              <a:rPr lang="es-ES" altLang="zh-CN" sz="1600" b="1" dirty="0">
                <a:latin typeface="Courier New" panose="02070309020205020404" pitchFamily="49" charset="0"/>
              </a:rPr>
              <a:t>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violation</a:t>
            </a:r>
            <a:r>
              <a:rPr lang="es-ES" altLang="zh-CN" sz="1600" i="1" dirty="0">
                <a:latin typeface="Courier New" panose="02070309020205020404" pitchFamily="49" charset="0"/>
              </a:rPr>
              <a:t>{</a:t>
            </a:r>
            <a:r>
              <a:rPr lang="es-ES" altLang="zh-CN" sz="1600" b="1" i="1" dirty="0" err="1">
                <a:latin typeface="Courier New" panose="02070309020205020404" pitchFamily="49" charset="0"/>
              </a:rPr>
              <a:t>protect</a:t>
            </a:r>
            <a:r>
              <a:rPr lang="es-ES" altLang="zh-CN" sz="1600" b="1" i="1" dirty="0">
                <a:latin typeface="Courier New" panose="02070309020205020404" pitchFamily="49" charset="0"/>
              </a:rPr>
              <a:t> </a:t>
            </a:r>
            <a:r>
              <a:rPr lang="es-ES" altLang="zh-CN" sz="1600" i="1" dirty="0">
                <a:latin typeface="Courier New" panose="02070309020205020404" pitchFamily="49" charset="0"/>
              </a:rPr>
              <a:t>|</a:t>
            </a:r>
            <a:r>
              <a:rPr lang="es-ES" altLang="zh-CN" sz="1600" b="1" i="1" dirty="0">
                <a:latin typeface="Courier New" panose="02070309020205020404" pitchFamily="49" charset="0"/>
              </a:rPr>
              <a:t> </a:t>
            </a:r>
            <a:r>
              <a:rPr lang="es-ES" altLang="zh-CN" sz="1600" b="1" i="1" dirty="0" err="1">
                <a:latin typeface="Courier New" panose="02070309020205020404" pitchFamily="49" charset="0"/>
              </a:rPr>
              <a:t>restrict</a:t>
            </a:r>
            <a:r>
              <a:rPr lang="es-ES" altLang="zh-CN" sz="1600" b="1" i="1" dirty="0">
                <a:latin typeface="Courier New" panose="02070309020205020404" pitchFamily="49" charset="0"/>
              </a:rPr>
              <a:t> </a:t>
            </a:r>
            <a:r>
              <a:rPr lang="es-ES" altLang="zh-CN" sz="1600" i="1" dirty="0">
                <a:latin typeface="Courier New" panose="02070309020205020404" pitchFamily="49" charset="0"/>
              </a:rPr>
              <a:t>|</a:t>
            </a:r>
            <a:r>
              <a:rPr lang="es-ES" altLang="zh-CN" sz="1600" b="1" i="1" dirty="0">
                <a:latin typeface="Courier New" panose="02070309020205020404" pitchFamily="49" charset="0"/>
              </a:rPr>
              <a:t> </a:t>
            </a:r>
            <a:r>
              <a:rPr lang="es-ES" altLang="zh-CN" sz="1600" b="1" i="1" dirty="0" err="1">
                <a:latin typeface="Courier New" panose="02070309020205020404" pitchFamily="49" charset="0"/>
              </a:rPr>
              <a:t>shutdown</a:t>
            </a:r>
            <a:r>
              <a:rPr lang="es-ES" altLang="zh-CN" sz="1600" i="1" dirty="0">
                <a:latin typeface="Courier New" panose="02070309020205020404" pitchFamily="49" charset="0"/>
              </a:rPr>
              <a:t>}</a:t>
            </a:r>
          </a:p>
          <a:p>
            <a:pPr eaLnBrk="1" fontAlgn="t" hangingPunct="1"/>
            <a:r>
              <a:rPr lang="es-ES" altLang="zh-CN" sz="1600" b="1" dirty="0" err="1">
                <a:latin typeface="Courier New" panose="02070309020205020404" pitchFamily="49" charset="0"/>
              </a:rPr>
              <a:t>Switchport</a:t>
            </a:r>
            <a:r>
              <a:rPr lang="es-ES" altLang="zh-CN" sz="1600" b="1" dirty="0">
                <a:latin typeface="Courier New" panose="02070309020205020404" pitchFamily="49" charset="0"/>
              </a:rPr>
              <a:t>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maximum</a:t>
            </a:r>
            <a:r>
              <a:rPr lang="es-ES" altLang="zh-CN" sz="1600" b="1" dirty="0">
                <a:latin typeface="Courier New" panose="02070309020205020404" pitchFamily="49" charset="0"/>
              </a:rPr>
              <a:t> </a:t>
            </a:r>
            <a:r>
              <a:rPr lang="es-ES" altLang="zh-CN" sz="1600" b="1" i="1" dirty="0">
                <a:latin typeface="Courier New" panose="02070309020205020404" pitchFamily="49" charset="0"/>
              </a:rPr>
              <a:t>#</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interface </a:t>
            </a:r>
            <a:r>
              <a:rPr lang="es-ES" altLang="zh-CN" sz="1600" i="1" dirty="0">
                <a:latin typeface="Courier New" panose="02070309020205020404" pitchFamily="49" charset="0"/>
              </a:rPr>
              <a:t>id-de-interfaz</a:t>
            </a:r>
            <a:endParaRPr lang="es-ES" altLang="zh-CN" sz="1600" dirty="0">
              <a:latin typeface="Courier New" panose="02070309020205020404" pitchFamily="49" charset="0"/>
              <a:cs typeface="Courier New" panose="02070309020205020404" pitchFamily="49" charset="0"/>
            </a:endParaRP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address</a:t>
            </a:r>
            <a:r>
              <a:rPr lang="es-ES" altLang="zh-CN" sz="1600" b="1" dirty="0">
                <a:latin typeface="Courier New" panose="02070309020205020404" pitchFamily="49" charset="0"/>
              </a:rPr>
              <a:t>:</a:t>
            </a:r>
          </a:p>
          <a:p>
            <a:pPr eaLnBrk="1" fontAlgn="t" hangingPunct="1"/>
            <a:r>
              <a:rPr lang="es-ES" altLang="zh-CN" sz="1600" dirty="0" err="1"/>
              <a:t>Secure-shutdown</a:t>
            </a:r>
            <a:endParaRPr lang="es-ES" altLang="zh-CN" sz="1600" dirty="0"/>
          </a:p>
        </p:txBody>
      </p:sp>
    </p:spTree>
    <p:extLst>
      <p:ext uri="{BB962C8B-B14F-4D97-AF65-F5344CB8AC3E}">
        <p14:creationId xmlns:p14="http://schemas.microsoft.com/office/powerpoint/2010/main" val="160610455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es-ES" sz="2000" dirty="0"/>
              <a:t>Antes de enseñar el capítulo 5, el instructor debe:</a:t>
            </a:r>
          </a:p>
          <a:p>
            <a:pPr eaLnBrk="1" hangingPunct="1">
              <a:lnSpc>
                <a:spcPct val="85000"/>
              </a:lnSpc>
              <a:spcBef>
                <a:spcPct val="30000"/>
              </a:spcBef>
            </a:pPr>
            <a:r>
              <a:rPr lang="es-ES" sz="2000" dirty="0"/>
              <a:t>Completar el capítulo 5: </a:t>
            </a:r>
            <a:r>
              <a:rPr lang="es-ES" sz="2000" dirty="0" smtClean="0"/>
              <a:t>"Evaluación".</a:t>
            </a:r>
            <a:endParaRPr lang="es-ES" sz="2000" dirty="0"/>
          </a:p>
          <a:p>
            <a:pPr eaLnBrk="1" hangingPunct="1">
              <a:lnSpc>
                <a:spcPct val="85000"/>
              </a:lnSpc>
              <a:spcBef>
                <a:spcPct val="30000"/>
              </a:spcBef>
            </a:pPr>
            <a:r>
              <a:rPr lang="es-ES" sz="2000" dirty="0"/>
              <a:t>Los objetivos de este capítulo son:</a:t>
            </a:r>
          </a:p>
          <a:p>
            <a:pPr marL="742950" lvl="1" indent="-285750">
              <a:buFont typeface="Arial" panose="020B0604020202020204" pitchFamily="34" charset="0"/>
              <a:buChar char="•"/>
            </a:pPr>
            <a:r>
              <a:rPr lang="es-ES" sz="1600" dirty="0"/>
              <a:t>Configurar los parámetros iniciales en un switch Cisco.</a:t>
            </a:r>
          </a:p>
          <a:p>
            <a:pPr marL="742950" lvl="1" indent="-285750">
              <a:buFont typeface="Arial" panose="020B0604020202020204" pitchFamily="34" charset="0"/>
              <a:buChar char="•"/>
            </a:pPr>
            <a:r>
              <a:rPr lang="es-ES" sz="1600" dirty="0"/>
              <a:t>Configurar los puertos de un switch para cumplir con los requisitos de red.</a:t>
            </a:r>
          </a:p>
          <a:p>
            <a:pPr marL="742950" lvl="1" indent="-285750">
              <a:buFont typeface="Arial" panose="020B0604020202020204" pitchFamily="34" charset="0"/>
              <a:buChar char="•"/>
            </a:pPr>
            <a:r>
              <a:rPr lang="es-ES" sz="1600" dirty="0"/>
              <a:t>Configurar la interfaz virtual de administración en un switch.</a:t>
            </a:r>
          </a:p>
          <a:p>
            <a:pPr marL="742950" lvl="1" indent="-285750">
              <a:buFont typeface="Arial" panose="020B0604020202020204" pitchFamily="34" charset="0"/>
              <a:buChar char="•"/>
            </a:pPr>
            <a:r>
              <a:rPr lang="es-ES" sz="1600" dirty="0"/>
              <a:t>Configurar la característica de seguridad de puertos para restringir el acceso a la red.</a:t>
            </a:r>
          </a:p>
          <a:p>
            <a:pPr marL="742950" lvl="1" indent="-285750">
              <a:buFont typeface="Arial" panose="020B0604020202020204" pitchFamily="34" charset="0"/>
              <a:buChar char="•"/>
            </a:pPr>
            <a:endParaRPr lang="es-ES" sz="1600" dirty="0"/>
          </a:p>
          <a:p>
            <a:pPr eaLnBrk="1" hangingPunct="1">
              <a:lnSpc>
                <a:spcPct val="85000"/>
              </a:lnSpc>
              <a:spcBef>
                <a:spcPct val="30000"/>
              </a:spcBef>
            </a:pPr>
            <a:endParaRPr lang="es-ES" sz="2000" b="1" dirty="0">
              <a:solidFill>
                <a:srgbClr val="FF0000"/>
              </a:solidFill>
            </a:endParaRPr>
          </a:p>
          <a:p>
            <a:pPr eaLnBrk="1" hangingPunct="1">
              <a:lnSpc>
                <a:spcPct val="85000"/>
              </a:lnSpc>
              <a:spcBef>
                <a:spcPct val="30000"/>
              </a:spcBef>
            </a:pPr>
            <a:endParaRPr lang="es-ES" dirty="0"/>
          </a:p>
        </p:txBody>
      </p:sp>
      <p:sp>
        <p:nvSpPr>
          <p:cNvPr id="4" name="Rectangle 33"/>
          <p:cNvSpPr txBox="1">
            <a:spLocks noChangeArrowheads="1"/>
          </p:cNvSpPr>
          <p:nvPr/>
        </p:nvSpPr>
        <p:spPr bwMode="auto">
          <a:xfrm>
            <a:off x="446400" y="3492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5: Prácticas recomendadas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58346"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5: Prácticas recomendadas (cont.)</a:t>
            </a:r>
          </a:p>
        </p:txBody>
      </p:sp>
      <p:sp>
        <p:nvSpPr>
          <p:cNvPr id="9" name="Text Placeholder 6"/>
          <p:cNvSpPr txBox="1">
            <a:spLocks/>
          </p:cNvSpPr>
          <p:nvPr/>
        </p:nvSpPr>
        <p:spPr>
          <a:xfrm>
            <a:off x="411086" y="1344168"/>
            <a:ext cx="8394585"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5.1</a:t>
            </a:r>
          </a:p>
          <a:p>
            <a:pPr marL="231775" lvl="1" indent="-231775" eaLnBrk="1" hangingPunct="1">
              <a:lnSpc>
                <a:spcPct val="85000"/>
              </a:lnSpc>
              <a:spcBef>
                <a:spcPct val="30000"/>
              </a:spcBef>
              <a:buFont typeface="Wingdings" pitchFamily="2" charset="2"/>
              <a:buChar char="§"/>
            </a:pPr>
            <a:r>
              <a:rPr lang="es-ES" smtClean="0"/>
              <a:t>Demuestre la secuencia de arranque de un switch.</a:t>
            </a:r>
          </a:p>
          <a:p>
            <a:pPr marL="231775" lvl="1" indent="-231775" eaLnBrk="1" hangingPunct="1">
              <a:lnSpc>
                <a:spcPct val="85000"/>
              </a:lnSpc>
              <a:spcBef>
                <a:spcPct val="30000"/>
              </a:spcBef>
              <a:buFont typeface="Wingdings" pitchFamily="2" charset="2"/>
              <a:buChar char="§"/>
            </a:pPr>
            <a:r>
              <a:rPr lang="es-ES" smtClean="0"/>
              <a:t>Cargue IOS 12 y 15 en un switch y edite la variable de entorno BOOT para cargar de IOS 12 a IOS 15. Demuestre los resultados del comando.</a:t>
            </a:r>
          </a:p>
          <a:p>
            <a:pPr marL="231775" lvl="1" indent="-231775" eaLnBrk="1" hangingPunct="1">
              <a:lnSpc>
                <a:spcPct val="85000"/>
              </a:lnSpc>
              <a:spcBef>
                <a:spcPct val="30000"/>
              </a:spcBef>
              <a:buFont typeface="Wingdings" pitchFamily="2" charset="2"/>
              <a:buChar char="§"/>
            </a:pPr>
            <a:r>
              <a:rPr lang="es-ES" smtClean="0"/>
              <a:t>Analice el propósito de los archivos en</a:t>
            </a:r>
            <a:r>
              <a:rPr lang="es-ES" dirty="0">
                <a:latin typeface="Courier New" panose="02070309020205020404" pitchFamily="49" charset="0"/>
              </a:rPr>
              <a:t> dir flash:</a:t>
            </a:r>
          </a:p>
          <a:p>
            <a:pPr marL="231775" lvl="1" indent="-231775" eaLnBrk="1" hangingPunct="1">
              <a:lnSpc>
                <a:spcPct val="85000"/>
              </a:lnSpc>
              <a:spcBef>
                <a:spcPct val="30000"/>
              </a:spcBef>
              <a:buFont typeface="Wingdings" pitchFamily="2" charset="2"/>
              <a:buChar char="§"/>
            </a:pPr>
            <a:r>
              <a:rPr lang="es-ES" smtClean="0"/>
              <a:t>Proporcione acceso a switches 2960 para que los estudiantes pueden practicar con el botón Mode (Modo) y los indicadores LED. </a:t>
            </a:r>
          </a:p>
          <a:p>
            <a:pPr lvl="0"/>
            <a:r>
              <a:rPr lang="es-ES" sz="2000" dirty="0"/>
              <a:t>Demuestre cómo se agrega un cable de consola y cómo se configura un switch en Packet Tracer.</a:t>
            </a:r>
          </a:p>
          <a:p>
            <a:pPr lvl="0"/>
            <a:endParaRPr lang="es-ES" sz="2000" dirty="0"/>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24823"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5: Prácticas recomendadas (cont.)</a:t>
            </a:r>
          </a:p>
        </p:txBody>
      </p:sp>
      <p:sp>
        <p:nvSpPr>
          <p:cNvPr id="5" name="Text Placeholder 2"/>
          <p:cNvSpPr txBox="1">
            <a:spLocks/>
          </p:cNvSpPr>
          <p:nvPr/>
        </p:nvSpPr>
        <p:spPr>
          <a:xfrm>
            <a:off x="419672" y="1344168"/>
            <a:ext cx="8327949"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5.2</a:t>
            </a:r>
          </a:p>
          <a:p>
            <a:r>
              <a:rPr lang="es-ES" sz="2000" dirty="0"/>
              <a:t>Demuestre la comparación entre Telnet y SSH con Wireshark.</a:t>
            </a:r>
          </a:p>
          <a:p>
            <a:r>
              <a:rPr lang="es-ES" sz="2000" dirty="0"/>
              <a:t>Cree varias tipologías de Packet Tracer con fines demostración.</a:t>
            </a:r>
          </a:p>
          <a:p>
            <a:pPr marL="230188" indent="-230188"/>
            <a:r>
              <a:rPr lang="es-ES" sz="2000" dirty="0"/>
              <a:t>Demuestre las características de seguridad de puertos y modos de infracción mediante Packet Tracer.</a:t>
            </a:r>
          </a:p>
          <a:p>
            <a:pPr marL="230188" indent="-230188"/>
            <a:r>
              <a:rPr lang="es-ES" sz="2000" dirty="0"/>
              <a:t>Recomendación: Los estudiantes deben registrar notas sobre los </a:t>
            </a:r>
            <a:r>
              <a:rPr lang="es-ES" sz="2000" dirty="0" smtClean="0"/>
              <a:t>"comandos</a:t>
            </a:r>
            <a:r>
              <a:rPr lang="es-ES" sz="2000" dirty="0"/>
              <a:t> </a:t>
            </a:r>
            <a:r>
              <a:rPr lang="es-ES" sz="2000" dirty="0" smtClean="0"/>
              <a:t>show" </a:t>
            </a:r>
            <a:r>
              <a:rPr lang="es-ES" sz="2000" dirty="0"/>
              <a:t>y los resultados.</a:t>
            </a:r>
          </a:p>
        </p:txBody>
      </p:sp>
    </p:spTree>
    <p:extLst>
      <p:ext uri="{BB962C8B-B14F-4D97-AF65-F5344CB8AC3E}">
        <p14:creationId xmlns:p14="http://schemas.microsoft.com/office/powerpoint/2010/main" val="78671081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6400" y="350288"/>
            <a:ext cx="8145462" cy="838200"/>
          </a:xfrm>
        </p:spPr>
        <p:txBody>
          <a:bodyPr/>
          <a:lstStyle/>
          <a:p>
            <a:pPr eaLnBrk="1" hangingPunct="1"/>
            <a:r>
              <a:rPr lang="es-ES" dirty="0" smtClean="0"/>
              <a:t>Capítulo 5: Ayuda adicional</a:t>
            </a:r>
          </a:p>
        </p:txBody>
      </p:sp>
      <p:sp>
        <p:nvSpPr>
          <p:cNvPr id="20483" name="Rectangle 34"/>
          <p:cNvSpPr>
            <a:spLocks noGrp="1" noChangeArrowheads="1"/>
          </p:cNvSpPr>
          <p:nvPr>
            <p:ph type="body" idx="4294967295"/>
          </p:nvPr>
        </p:nvSpPr>
        <p:spPr>
          <a:xfrm>
            <a:off x="395786" y="1260910"/>
            <a:ext cx="8200528" cy="3571875"/>
          </a:xfrm>
        </p:spPr>
        <p:txBody>
          <a:bodyPr/>
          <a:lstStyle/>
          <a:p>
            <a:pPr>
              <a:lnSpc>
                <a:spcPct val="85000"/>
              </a:lnSpc>
              <a:spcBef>
                <a:spcPct val="30000"/>
              </a:spcBef>
              <a:spcAft>
                <a:spcPts val="1200"/>
              </a:spcAft>
              <a:defRPr/>
            </a:pPr>
            <a:r>
              <a:rPr lang="es-ES" sz="2000" dirty="0"/>
              <a:t>Para obtener ayuda adicional sobre las estrategias de enseñanza, incluidos los planes de lección, las analogías para los conceptos difíciles y los temas de debate, visite la Comunidad CCNA en </a:t>
            </a:r>
            <a:r>
              <a:rPr lang="es-ES" sz="2000" dirty="0">
                <a:hlinkClick r:id="rId3"/>
              </a:rPr>
              <a:t>https://www.netacad.com/group/communities/community-home</a:t>
            </a:r>
            <a:r>
              <a:rPr lang="es-ES" dirty="0" smtClean="0"/>
              <a:t>.</a:t>
            </a:r>
            <a:endParaRPr lang="es-ES" sz="2000" dirty="0"/>
          </a:p>
          <a:p>
            <a:pPr>
              <a:lnSpc>
                <a:spcPct val="85000"/>
              </a:lnSpc>
              <a:spcBef>
                <a:spcPct val="30000"/>
              </a:spcBef>
              <a:spcAft>
                <a:spcPts val="1200"/>
              </a:spcAft>
              <a:defRPr/>
            </a:pPr>
            <a:r>
              <a:rPr lang="es-ES" sz="2000" dirty="0"/>
              <a:t>Prácticas recomendadas de todo el mundo para enseñar CCNA Routing and Switching. </a:t>
            </a:r>
            <a:r>
              <a:rPr lang="es-ES" sz="2000" dirty="0">
                <a:hlinkClick r:id="rId4"/>
              </a:rPr>
              <a:t>https://www.netacad.com/group/communities/ccna-blog</a:t>
            </a:r>
            <a:endParaRPr lang="es-ES" sz="2000" dirty="0"/>
          </a:p>
          <a:p>
            <a:pPr>
              <a:lnSpc>
                <a:spcPct val="85000"/>
              </a:lnSpc>
              <a:spcBef>
                <a:spcPct val="30000"/>
              </a:spcBef>
              <a:defRPr/>
            </a:pPr>
            <a:r>
              <a:rPr lang="es-ES" sz="2000" dirty="0"/>
              <a:t>Si tiene planes o recursos de lección que desee compartir, súbalos a la Comunidad CCNA, a fin de ayudar a otros instructores.</a:t>
            </a:r>
          </a:p>
          <a:p>
            <a:r>
              <a:rPr lang="es-ES" sz="2000" dirty="0"/>
              <a:t>Los estudiantes pueden inscribirse en </a:t>
            </a:r>
            <a:r>
              <a:rPr lang="es-ES" sz="2000" b="1" dirty="0"/>
              <a:t>Packet Tracer Know How 1: Packet Tracer 101 </a:t>
            </a:r>
            <a:r>
              <a:rPr lang="es-ES" sz="2000" dirty="0"/>
              <a:t>(autoinscripción)</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28470</TotalTime>
  <Pages>28</Pages>
  <Words>2694</Words>
  <Application>Microsoft Office PowerPoint</Application>
  <PresentationFormat>全屏显示(4:3)</PresentationFormat>
  <Paragraphs>450</Paragraphs>
  <Slides>52</Slides>
  <Notes>52</Notes>
  <HiddenSlides>11</HiddenSlides>
  <MMClips>0</MMClips>
  <ScaleCrop>false</ScaleCrop>
  <HeadingPairs>
    <vt:vector size="4" baseType="variant">
      <vt:variant>
        <vt:lpstr>主题</vt:lpstr>
      </vt:variant>
      <vt:variant>
        <vt:i4>2</vt:i4>
      </vt:variant>
      <vt:variant>
        <vt:lpstr>幻灯片标题</vt:lpstr>
      </vt:variant>
      <vt:variant>
        <vt:i4>52</vt:i4>
      </vt:variant>
    </vt:vector>
  </HeadingPairs>
  <TitlesOfParts>
    <vt:vector size="54" baseType="lpstr">
      <vt:lpstr>PPT-TMPLT-WHT_C</vt:lpstr>
      <vt:lpstr>NetAcad-4F_PPT-WHT_060408</vt:lpstr>
      <vt:lpstr>Materiales para el instructor Capítulo 5: Configuración de un switch</vt:lpstr>
      <vt:lpstr>Materiales del instructor: Guía de planificación del capítulo 5</vt:lpstr>
      <vt:lpstr>PowerPoint 演示文稿</vt:lpstr>
      <vt:lpstr>Capítulo 5: Actividades</vt:lpstr>
      <vt:lpstr>Capítulo 5: Evaluación</vt:lpstr>
      <vt:lpstr>PowerPoint 演示文稿</vt:lpstr>
      <vt:lpstr>PowerPoint 演示文稿</vt:lpstr>
      <vt:lpstr>PowerPoint 演示文稿</vt:lpstr>
      <vt:lpstr>Capítulo 5: Ayuda adicional</vt:lpstr>
      <vt:lpstr>PowerPoint 演示文稿</vt:lpstr>
      <vt:lpstr>Capítulo 5: Configuración de un switch</vt:lpstr>
      <vt:lpstr>Capítulo 5: Secciones y objetivos</vt:lpstr>
      <vt:lpstr>5.1 Configuración básica de un switch</vt:lpstr>
      <vt:lpstr>Configurar un switch con parámetros iniciales Secuencia de arranque de un switch</vt:lpstr>
      <vt:lpstr>Configurar un switch con parámetros iniciales Secuencia de arranque de un switch (continuación)</vt:lpstr>
      <vt:lpstr>Configurar un switch con parámetros iniciales Recuperación tras un bloqueo del sistema</vt:lpstr>
      <vt:lpstr>Configurar un switch con parámetros iniciales Indicadores LED de un switch</vt:lpstr>
      <vt:lpstr>Configurar un switch con parámetros iniciales Preparación para la administración básica de un switch</vt:lpstr>
      <vt:lpstr>Configurar un switch con parámetros iniciales Configurar el acceso a la administración de un switch</vt:lpstr>
      <vt:lpstr>Configurar un switch con parámetros iniciales Configurar el acceso a la administración de un switch (continuación)</vt:lpstr>
      <vt:lpstr>Configurar un switch con parámetros iniciales Configurar el acceso a la administración de un switch (continuación)</vt:lpstr>
      <vt:lpstr>Configurar los puertos de un switch Comunicación en dúplex</vt:lpstr>
      <vt:lpstr>Configurar los puertos de un switch Configurar los puertos de un switch en la capa física</vt:lpstr>
      <vt:lpstr>Configurar los puertos de un switch Auto-MDIX</vt:lpstr>
      <vt:lpstr>Configurar los puertos de un switch Auto-MDIX (continuación)</vt:lpstr>
      <vt:lpstr>Configurar los puertos de un switch Auto-MDIX (continuación)</vt:lpstr>
      <vt:lpstr>Configurar los puertos de un switch Verificar la configuración de los puertos de un switch</vt:lpstr>
      <vt:lpstr>Configurar los puertos de un switch Problema en la capa de acceso a la red</vt:lpstr>
      <vt:lpstr>Configurar los puertos de un switch Problema en la capa de acceso a la red (continuación)</vt:lpstr>
      <vt:lpstr>Configurar los puertos de un switch Solucionar problema en la capa de acceso a la red</vt:lpstr>
      <vt:lpstr>5.2 Seguridad de switches: Administración e implementación</vt:lpstr>
      <vt:lpstr>Acceso remoto seguro Funcionamiento de SSH</vt:lpstr>
      <vt:lpstr>Acceso remoto seguro Configuración de SSH</vt:lpstr>
      <vt:lpstr>Acceso remoto seguro Verificación de SSH</vt:lpstr>
      <vt:lpstr>Acceso remoto seguro Verificación de SSH (continuación)</vt:lpstr>
      <vt:lpstr>Seguridad de los puertos de un switch Seguridad de los puertos sin utilizar</vt:lpstr>
      <vt:lpstr>Seguridad de los puertos de un switch Seguridad de puertos: Funcionamiento</vt:lpstr>
      <vt:lpstr>Seguridad de los puertos de un switch Seguridad de puertos: Modos de violación de seguridad</vt:lpstr>
      <vt:lpstr>Seguridad de los puertos de un switch Seguridad de puertos: Modos de violación de seguridad (continuación)</vt:lpstr>
      <vt:lpstr>Seguridad de los puertos de un switch Seguridad de puertos: Configuración</vt:lpstr>
      <vt:lpstr>Seguridad de los puertos de un switch Seguridad de puertos: Verificación</vt:lpstr>
      <vt:lpstr>Seguridad de los puertos de un switch Seguridad de puertos: Verificación (continuación)</vt:lpstr>
      <vt:lpstr>Seguridad de los puertos de un switch Puertos en estado deshabilitado por errores</vt:lpstr>
      <vt:lpstr>Seguridad de los puertos de un switch Puertos en estado deshabilitado por errores (continuación)</vt:lpstr>
      <vt:lpstr>5.3 Resumen del capítulo</vt:lpstr>
      <vt:lpstr>Resumen del capítulo Resumen</vt:lpstr>
      <vt:lpstr>Resumen del capítulo Resumen</vt:lpstr>
      <vt:lpstr>Resumen del capítulo Resumen</vt:lpstr>
      <vt:lpstr>Sección 5.1 Términos y comandos</vt:lpstr>
      <vt:lpstr>Sección 5.2 Términos y comandos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1072</cp:revision>
  <cp:lastPrinted>1999-01-27T00:54:54Z</cp:lastPrinted>
  <dcterms:created xsi:type="dcterms:W3CDTF">2006-10-23T15:07:30Z</dcterms:created>
  <dcterms:modified xsi:type="dcterms:W3CDTF">2017-04-01T05:48:46Z</dcterms:modified>
</cp:coreProperties>
</file>