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68"/>
  </p:notesMasterIdLst>
  <p:handoutMasterIdLst>
    <p:handoutMasterId r:id="rId69"/>
  </p:handoutMasterIdLst>
  <p:sldIdLst>
    <p:sldId id="812" r:id="rId3"/>
    <p:sldId id="903" r:id="rId4"/>
    <p:sldId id="871" r:id="rId5"/>
    <p:sldId id="904" r:id="rId6"/>
    <p:sldId id="932" r:id="rId7"/>
    <p:sldId id="873" r:id="rId8"/>
    <p:sldId id="874" r:id="rId9"/>
    <p:sldId id="908" r:id="rId10"/>
    <p:sldId id="966" r:id="rId11"/>
    <p:sldId id="967" r:id="rId12"/>
    <p:sldId id="875" r:id="rId13"/>
    <p:sldId id="877" r:id="rId14"/>
    <p:sldId id="500" r:id="rId15"/>
    <p:sldId id="786" r:id="rId16"/>
    <p:sldId id="791" r:id="rId17"/>
    <p:sldId id="991" r:id="rId18"/>
    <p:sldId id="1051" r:id="rId19"/>
    <p:sldId id="1052" r:id="rId20"/>
    <p:sldId id="1053" r:id="rId21"/>
    <p:sldId id="1080" r:id="rId22"/>
    <p:sldId id="1054" r:id="rId23"/>
    <p:sldId id="1081" r:id="rId24"/>
    <p:sldId id="1055" r:id="rId25"/>
    <p:sldId id="1056" r:id="rId26"/>
    <p:sldId id="1057" r:id="rId27"/>
    <p:sldId id="1058" r:id="rId28"/>
    <p:sldId id="1059" r:id="rId29"/>
    <p:sldId id="912" r:id="rId30"/>
    <p:sldId id="1089" r:id="rId31"/>
    <p:sldId id="1060" r:id="rId32"/>
    <p:sldId id="913" r:id="rId33"/>
    <p:sldId id="1061" r:id="rId34"/>
    <p:sldId id="1062" r:id="rId35"/>
    <p:sldId id="1082" r:id="rId36"/>
    <p:sldId id="1063" r:id="rId37"/>
    <p:sldId id="1083" r:id="rId38"/>
    <p:sldId id="1064" r:id="rId39"/>
    <p:sldId id="1084" r:id="rId40"/>
    <p:sldId id="1065" r:id="rId41"/>
    <p:sldId id="1085" r:id="rId42"/>
    <p:sldId id="1086" r:id="rId43"/>
    <p:sldId id="1087" r:id="rId44"/>
    <p:sldId id="1088" r:id="rId45"/>
    <p:sldId id="1070" r:id="rId46"/>
    <p:sldId id="1071" r:id="rId47"/>
    <p:sldId id="976" r:id="rId48"/>
    <p:sldId id="1073" r:id="rId49"/>
    <p:sldId id="1074" r:id="rId50"/>
    <p:sldId id="1090" r:id="rId51"/>
    <p:sldId id="1075" r:id="rId52"/>
    <p:sldId id="1091" r:id="rId53"/>
    <p:sldId id="1076" r:id="rId54"/>
    <p:sldId id="1077" r:id="rId55"/>
    <p:sldId id="1092" r:id="rId56"/>
    <p:sldId id="1093" r:id="rId57"/>
    <p:sldId id="1078" r:id="rId58"/>
    <p:sldId id="1094" r:id="rId59"/>
    <p:sldId id="1079" r:id="rId60"/>
    <p:sldId id="1095" r:id="rId61"/>
    <p:sldId id="1096" r:id="rId62"/>
    <p:sldId id="883" r:id="rId63"/>
    <p:sldId id="946" r:id="rId64"/>
    <p:sldId id="1050" r:id="rId65"/>
    <p:sldId id="884" r:id="rId66"/>
    <p:sldId id="885" r:id="rId67"/>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7352" autoAdjust="0"/>
    <p:restoredTop sz="89367" autoAdjust="0"/>
  </p:normalViewPr>
  <p:slideViewPr>
    <p:cSldViewPr snapToGrid="0">
      <p:cViewPr varScale="1">
        <p:scale>
          <a:sx n="83" d="100"/>
          <a:sy n="83" d="100"/>
        </p:scale>
        <p:origin x="-96" y="-144"/>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840" y="-7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s>
</file>

<file path=ppt/_rels/viewProps.xml.rels><?xml version="1.0" encoding="UTF-8" standalone="yes"?>
<Relationships xmlns="http://schemas.openxmlformats.org/package/2006/relationships"><Relationship Id="rId8" Type="http://schemas.openxmlformats.org/officeDocument/2006/relationships/slide" Target="slides/slide23.xml"/><Relationship Id="rId13" Type="http://schemas.openxmlformats.org/officeDocument/2006/relationships/slide" Target="slides/slide28.xml"/><Relationship Id="rId18" Type="http://schemas.openxmlformats.org/officeDocument/2006/relationships/slide" Target="slides/slide34.xml"/><Relationship Id="rId26" Type="http://schemas.openxmlformats.org/officeDocument/2006/relationships/slide" Target="slides/slide42.xml"/><Relationship Id="rId39" Type="http://schemas.openxmlformats.org/officeDocument/2006/relationships/slide" Target="slides/slide56.xml"/><Relationship Id="rId3" Type="http://schemas.openxmlformats.org/officeDocument/2006/relationships/slide" Target="slides/slide18.xml"/><Relationship Id="rId21" Type="http://schemas.openxmlformats.org/officeDocument/2006/relationships/slide" Target="slides/slide37.xml"/><Relationship Id="rId34" Type="http://schemas.openxmlformats.org/officeDocument/2006/relationships/slide" Target="slides/slide51.xml"/><Relationship Id="rId42" Type="http://schemas.openxmlformats.org/officeDocument/2006/relationships/slide" Target="slides/slide59.xml"/><Relationship Id="rId7" Type="http://schemas.openxmlformats.org/officeDocument/2006/relationships/slide" Target="slides/slide22.xml"/><Relationship Id="rId12" Type="http://schemas.openxmlformats.org/officeDocument/2006/relationships/slide" Target="slides/slide27.xml"/><Relationship Id="rId17" Type="http://schemas.openxmlformats.org/officeDocument/2006/relationships/slide" Target="slides/slide33.xml"/><Relationship Id="rId25" Type="http://schemas.openxmlformats.org/officeDocument/2006/relationships/slide" Target="slides/slide41.xml"/><Relationship Id="rId33" Type="http://schemas.openxmlformats.org/officeDocument/2006/relationships/slide" Target="slides/slide50.xml"/><Relationship Id="rId38" Type="http://schemas.openxmlformats.org/officeDocument/2006/relationships/slide" Target="slides/slide55.xml"/><Relationship Id="rId2" Type="http://schemas.openxmlformats.org/officeDocument/2006/relationships/slide" Target="slides/slide17.xml"/><Relationship Id="rId16" Type="http://schemas.openxmlformats.org/officeDocument/2006/relationships/slide" Target="slides/slide32.xml"/><Relationship Id="rId20" Type="http://schemas.openxmlformats.org/officeDocument/2006/relationships/slide" Target="slides/slide36.xml"/><Relationship Id="rId29" Type="http://schemas.openxmlformats.org/officeDocument/2006/relationships/slide" Target="slides/slide45.xml"/><Relationship Id="rId41" Type="http://schemas.openxmlformats.org/officeDocument/2006/relationships/slide" Target="slides/slide58.xml"/><Relationship Id="rId1" Type="http://schemas.openxmlformats.org/officeDocument/2006/relationships/slide" Target="slides/slide16.xml"/><Relationship Id="rId6" Type="http://schemas.openxmlformats.org/officeDocument/2006/relationships/slide" Target="slides/slide21.xml"/><Relationship Id="rId11" Type="http://schemas.openxmlformats.org/officeDocument/2006/relationships/slide" Target="slides/slide26.xml"/><Relationship Id="rId24" Type="http://schemas.openxmlformats.org/officeDocument/2006/relationships/slide" Target="slides/slide40.xml"/><Relationship Id="rId32" Type="http://schemas.openxmlformats.org/officeDocument/2006/relationships/slide" Target="slides/slide49.xml"/><Relationship Id="rId37" Type="http://schemas.openxmlformats.org/officeDocument/2006/relationships/slide" Target="slides/slide54.xml"/><Relationship Id="rId40" Type="http://schemas.openxmlformats.org/officeDocument/2006/relationships/slide" Target="slides/slide57.xml"/><Relationship Id="rId45" Type="http://schemas.openxmlformats.org/officeDocument/2006/relationships/slide" Target="slides/slide63.xml"/><Relationship Id="rId5" Type="http://schemas.openxmlformats.org/officeDocument/2006/relationships/slide" Target="slides/slide20.xml"/><Relationship Id="rId15" Type="http://schemas.openxmlformats.org/officeDocument/2006/relationships/slide" Target="slides/slide30.xml"/><Relationship Id="rId23" Type="http://schemas.openxmlformats.org/officeDocument/2006/relationships/slide" Target="slides/slide39.xml"/><Relationship Id="rId28" Type="http://schemas.openxmlformats.org/officeDocument/2006/relationships/slide" Target="slides/slide44.xml"/><Relationship Id="rId36" Type="http://schemas.openxmlformats.org/officeDocument/2006/relationships/slide" Target="slides/slide53.xml"/><Relationship Id="rId10" Type="http://schemas.openxmlformats.org/officeDocument/2006/relationships/slide" Target="slides/slide25.xml"/><Relationship Id="rId19" Type="http://schemas.openxmlformats.org/officeDocument/2006/relationships/slide" Target="slides/slide35.xml"/><Relationship Id="rId31" Type="http://schemas.openxmlformats.org/officeDocument/2006/relationships/slide" Target="slides/slide48.xml"/><Relationship Id="rId44" Type="http://schemas.openxmlformats.org/officeDocument/2006/relationships/slide" Target="slides/slide62.xml"/><Relationship Id="rId4" Type="http://schemas.openxmlformats.org/officeDocument/2006/relationships/slide" Target="slides/slide19.xml"/><Relationship Id="rId9" Type="http://schemas.openxmlformats.org/officeDocument/2006/relationships/slide" Target="slides/slide24.xml"/><Relationship Id="rId14" Type="http://schemas.openxmlformats.org/officeDocument/2006/relationships/slide" Target="slides/slide29.xml"/><Relationship Id="rId22" Type="http://schemas.openxmlformats.org/officeDocument/2006/relationships/slide" Target="slides/slide38.xml"/><Relationship Id="rId27" Type="http://schemas.openxmlformats.org/officeDocument/2006/relationships/slide" Target="slides/slide43.xml"/><Relationship Id="rId30" Type="http://schemas.openxmlformats.org/officeDocument/2006/relationships/slide" Target="slides/slide47.xml"/><Relationship Id="rId35" Type="http://schemas.openxmlformats.org/officeDocument/2006/relationships/slide" Target="slides/slide52.xml"/><Relationship Id="rId43"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s-ES" sz="800"/>
              <a:t>© 2006 Cisco Systems, Inc. Todos los derechos reservados.</a:t>
            </a:r>
          </a:p>
          <a:p>
            <a:pPr algn="l" defTabSz="611188">
              <a:lnSpc>
                <a:spcPct val="100000"/>
              </a:lnSpc>
              <a:tabLst>
                <a:tab pos="2387600" algn="l"/>
                <a:tab pos="4830763" algn="l"/>
              </a:tabLst>
            </a:pPr>
            <a:r>
              <a:rPr lang="es-ES" sz="80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es-ES"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3340806"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5667" tIns="50185" rIns="95667" bIns="50185">
            <a:spAutoFit/>
          </a:bodyPr>
          <a:lstStyle/>
          <a:p>
            <a:pPr algn="l" defTabSz="611188">
              <a:lnSpc>
                <a:spcPct val="100000"/>
              </a:lnSpc>
              <a:tabLst>
                <a:tab pos="2387600" algn="l"/>
                <a:tab pos="4830763" algn="l"/>
              </a:tabLst>
            </a:pPr>
            <a:r>
              <a:rPr lang="es-ES" sz="800" dirty="0"/>
              <a:t>© 2006 Cisco </a:t>
            </a:r>
            <a:r>
              <a:rPr lang="es-ES" sz="800" dirty="0" err="1"/>
              <a:t>Systems</a:t>
            </a:r>
            <a:r>
              <a:rPr lang="es-ES" sz="800" dirty="0"/>
              <a:t>, Inc. Todos los derechos reservados.</a:t>
            </a:r>
          </a:p>
          <a:p>
            <a:pPr algn="l" defTabSz="611188">
              <a:lnSpc>
                <a:spcPct val="100000"/>
              </a:lnSpc>
              <a:tabLst>
                <a:tab pos="2387600" algn="l"/>
                <a:tab pos="4830763" algn="l"/>
              </a:tabLst>
            </a:pPr>
            <a:r>
              <a:rPr lang="es-ES" sz="800" dirty="0" err="1"/>
              <a:t>Presentation_ID.scr</a:t>
            </a:r>
            <a:endParaRPr lang="es-ES" sz="800" dirty="0"/>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s-E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s-E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400" dirty="0">
                <a:latin typeface="Arial" charset="0"/>
              </a:rPr>
              <a:t>Capítulo 7: Listas de control de acceso</a:t>
            </a:r>
            <a:endParaRPr lang="es-ES" b="0" dirty="0"/>
          </a:p>
        </p:txBody>
      </p:sp>
    </p:spTree>
    <p:extLst>
      <p:ext uri="{BB962C8B-B14F-4D97-AF65-F5344CB8AC3E}">
        <p14:creationId xmlns:p14="http://schemas.microsoft.com/office/powerpoint/2010/main" val="33972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10</a:t>
            </a:fld>
            <a:endParaRPr lang="es-E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dirty="0">
              <a:latin typeface="Arial" charset="0"/>
            </a:endParaRPr>
          </a:p>
        </p:txBody>
      </p:sp>
    </p:spTree>
    <p:extLst>
      <p:ext uri="{BB962C8B-B14F-4D97-AF65-F5344CB8AC3E}">
        <p14:creationId xmlns:p14="http://schemas.microsoft.com/office/powerpoint/2010/main" val="1472317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11</a:t>
            </a:fld>
            <a:endParaRPr lang="es-ES" sz="800" b="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2635279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B8CB16DC-A265-4634-B8FE-A98AE8199390}" type="slidenum">
              <a:rPr lang="en-US" smtClean="0"/>
              <a:pPr>
                <a:defRPr/>
              </a:pPr>
              <a:t>12</a:t>
            </a:fld>
            <a:endParaRPr lang="es-ES"/>
          </a:p>
        </p:txBody>
      </p:sp>
    </p:spTree>
    <p:extLst>
      <p:ext uri="{BB962C8B-B14F-4D97-AF65-F5344CB8AC3E}">
        <p14:creationId xmlns:p14="http://schemas.microsoft.com/office/powerpoint/2010/main" val="1250389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13</a:t>
            </a:fld>
            <a:endParaRPr lang="es-E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200" dirty="0">
                <a:latin typeface="Arial" charset="0"/>
              </a:rPr>
              <a:t>Capítulo 7: Listas de control de acceso</a:t>
            </a:r>
            <a:endParaRPr lang="es-ES" b="0" dirty="0"/>
          </a:p>
        </p:txBody>
      </p:sp>
    </p:spTree>
    <p:extLst>
      <p:ext uri="{BB962C8B-B14F-4D97-AF65-F5344CB8AC3E}">
        <p14:creationId xmlns:p14="http://schemas.microsoft.com/office/powerpoint/2010/main" val="476943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14</a:t>
            </a:fld>
            <a:endParaRPr lang="es-E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723805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15</a:t>
            </a:fld>
            <a:endParaRPr lang="es-E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s-ES" b="0" dirty="0"/>
              <a:t>Cisco Networking Academy Program</a:t>
            </a:r>
          </a:p>
          <a:p>
            <a:pPr>
              <a:buFontTx/>
              <a:buNone/>
            </a:pPr>
            <a:r>
              <a:rPr lang="es-ES" b="0" baseline="0" dirty="0"/>
              <a:t>Routing and Switching Essentials v6.0</a:t>
            </a:r>
            <a:endParaRPr lang="es-ES" b="0" dirty="0"/>
          </a:p>
          <a:p>
            <a:pPr>
              <a:buFontTx/>
              <a:buNone/>
            </a:pPr>
            <a:r>
              <a:rPr lang="es-ES" sz="1200" b="0" dirty="0"/>
              <a:t>Capítulo 7: Listas de control de acceso</a:t>
            </a:r>
            <a:endParaRPr lang="es-ES" b="0" dirty="0"/>
          </a:p>
        </p:txBody>
      </p:sp>
    </p:spTree>
    <p:extLst>
      <p:ext uri="{BB962C8B-B14F-4D97-AF65-F5344CB8AC3E}">
        <p14:creationId xmlns:p14="http://schemas.microsoft.com/office/powerpoint/2010/main" val="28677331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16</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7.1 – </a:t>
            </a:r>
            <a:r>
              <a:rPr lang="es-ES" smtClean="0"/>
              <a:t>Funcionamiento de una ACL</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7.1.1 – Propósito de las listas ACL</a:t>
            </a:r>
            <a:endParaRPr lang="es-ES" dirty="0"/>
          </a:p>
          <a:p>
            <a:pPr>
              <a:lnSpc>
                <a:spcPct val="80000"/>
              </a:lnSpc>
              <a:buFontTx/>
              <a:buNone/>
            </a:pPr>
            <a:r>
              <a:rPr lang="es-ES" dirty="0">
                <a:latin typeface="Arial" charset="0"/>
              </a:rPr>
              <a:t>7.1.1.1 – ¿Qué es una ACL?</a:t>
            </a: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7.1 – </a:t>
            </a:r>
            <a:r>
              <a:rPr lang="es-ES" smtClean="0"/>
              <a:t>Funcionamiento de una ACL</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7.1.1 – Propósito de las listas ACL</a:t>
            </a:r>
            <a:endParaRPr lang="es-ES" dirty="0"/>
          </a:p>
          <a:p>
            <a:pPr>
              <a:lnSpc>
                <a:spcPct val="80000"/>
              </a:lnSpc>
              <a:buFontTx/>
              <a:buNone/>
            </a:pPr>
            <a:r>
              <a:rPr lang="es-ES" dirty="0">
                <a:latin typeface="Arial" charset="0"/>
              </a:rPr>
              <a:t>7.1.1.2 – Filtrado de paquetes</a:t>
            </a: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18</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7.1 – </a:t>
            </a:r>
            <a:r>
              <a:rPr lang="es-ES" smtClean="0"/>
              <a:t>Funcionamiento de una ACL</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7.1.1 – Propósito de las listas ACL</a:t>
            </a:r>
            <a:endParaRPr lang="es-ES" dirty="0"/>
          </a:p>
          <a:p>
            <a:pPr>
              <a:lnSpc>
                <a:spcPct val="80000"/>
              </a:lnSpc>
              <a:buFontTx/>
              <a:buNone/>
            </a:pPr>
            <a:r>
              <a:rPr lang="es-ES" dirty="0">
                <a:latin typeface="Arial" charset="0"/>
              </a:rPr>
              <a:t>7.1.1.3 – Funcionamiento de una ACL</a:t>
            </a:r>
          </a:p>
          <a:p>
            <a:pPr>
              <a:lnSpc>
                <a:spcPct val="80000"/>
              </a:lnSpc>
              <a:buFontTx/>
              <a:buNone/>
            </a:pP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19</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7.1 – </a:t>
            </a:r>
            <a:r>
              <a:rPr lang="es-ES" smtClean="0"/>
              <a:t>Funcionamiento de una ACL</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7.1.2 – Máscaras de comodín en listas ACL</a:t>
            </a:r>
            <a:endParaRPr lang="es-ES" dirty="0"/>
          </a:p>
          <a:p>
            <a:pPr>
              <a:lnSpc>
                <a:spcPct val="80000"/>
              </a:lnSpc>
              <a:buFontTx/>
              <a:buNone/>
            </a:pPr>
            <a:r>
              <a:rPr lang="es-ES" dirty="0">
                <a:latin typeface="Arial" charset="0"/>
              </a:rPr>
              <a:t>7.1.2.1 – Introducción a las máscaras de comodín en listas ACL</a:t>
            </a: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s-E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401638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20</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7.1 – </a:t>
            </a:r>
            <a:r>
              <a:rPr lang="es-ES" dirty="0" smtClean="0"/>
              <a:t>Funcionamiento de una ACL</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7.1.2 – Máscaras de comodín en listas ACL</a:t>
            </a:r>
            <a:endParaRPr lang="es-ES" dirty="0"/>
          </a:p>
          <a:p>
            <a:pPr marL="0" marR="0" indent="0" algn="l" defTabSz="1020763" rtl="0" eaLnBrk="0" fontAlgn="base" latinLnBrk="0" hangingPunct="0">
              <a:lnSpc>
                <a:spcPct val="80000"/>
              </a:lnSpc>
              <a:spcBef>
                <a:spcPct val="50000"/>
              </a:spcBef>
              <a:spcAft>
                <a:spcPct val="0"/>
              </a:spcAft>
              <a:buClrTx/>
              <a:buSzPct val="100000"/>
              <a:buFontTx/>
              <a:buNone/>
              <a:tabLst/>
              <a:defRPr/>
            </a:pPr>
            <a:r>
              <a:rPr lang="es-ES" dirty="0">
                <a:latin typeface="Arial" charset="0"/>
              </a:rPr>
              <a:t>7.1.2.1 – Introducción a las máscaras de comodín en listas ACL (continuación)</a:t>
            </a:r>
            <a:endParaRPr lang="es-ES" dirty="0"/>
          </a:p>
          <a:p>
            <a:pPr>
              <a:lnSpc>
                <a:spcPct val="80000"/>
              </a:lnSpc>
              <a:buFontTx/>
              <a:buNone/>
            </a:pP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21</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7.1 – </a:t>
            </a:r>
            <a:r>
              <a:rPr lang="es-ES" dirty="0" smtClean="0"/>
              <a:t>Funcionamiento de una ACL</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7.1.2 – Máscaras de comodín en listas ACL</a:t>
            </a:r>
            <a:endParaRPr lang="es-ES" dirty="0"/>
          </a:p>
          <a:p>
            <a:pPr>
              <a:lnSpc>
                <a:spcPct val="80000"/>
              </a:lnSpc>
              <a:buFontTx/>
              <a:buNone/>
            </a:pPr>
            <a:r>
              <a:rPr lang="es-ES" dirty="0" smtClean="0">
                <a:latin typeface="Arial" charset="0"/>
              </a:rPr>
              <a:t>7.1.2.2 – </a:t>
            </a:r>
            <a:r>
              <a:rPr lang="es-ES" dirty="0">
                <a:latin typeface="Arial" charset="0"/>
              </a:rPr>
              <a:t>Ejemplos de máscaras de comodín</a:t>
            </a: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22</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7.1 – </a:t>
            </a:r>
            <a:r>
              <a:rPr lang="es-ES" dirty="0" smtClean="0"/>
              <a:t>Funcionamiento de una ACL</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7.1.2 – Máscaras de comodín en listas ACL</a:t>
            </a:r>
            <a:endParaRPr lang="es-ES" dirty="0"/>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dirty="0" smtClean="0">
                <a:latin typeface="Arial" charset="0"/>
              </a:rPr>
              <a:t>7.1.2.2 – </a:t>
            </a:r>
            <a:r>
              <a:rPr lang="es-ES" dirty="0">
                <a:latin typeface="Arial" charset="0"/>
              </a:rPr>
              <a:t>Ejemplos de máscaras de comodín</a:t>
            </a:r>
            <a:endParaRPr lang="es-ES" dirty="0"/>
          </a:p>
          <a:p>
            <a:pPr>
              <a:lnSpc>
                <a:spcPct val="80000"/>
              </a:lnSpc>
              <a:buFontTx/>
              <a:buNone/>
            </a:pP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23</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7.1 – </a:t>
            </a:r>
            <a:r>
              <a:rPr lang="es-ES" dirty="0" smtClean="0"/>
              <a:t>Funcionamiento de una ACL</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7.1.2 – Máscaras de comodín en listas ACL</a:t>
            </a:r>
            <a:endParaRPr lang="es-ES" dirty="0"/>
          </a:p>
          <a:p>
            <a:pPr>
              <a:lnSpc>
                <a:spcPct val="80000"/>
              </a:lnSpc>
              <a:buFontTx/>
              <a:buNone/>
            </a:pPr>
            <a:r>
              <a:rPr lang="es-ES" dirty="0" smtClean="0">
                <a:latin typeface="Arial" charset="0"/>
              </a:rPr>
              <a:t>7.1.2.3 – </a:t>
            </a:r>
            <a:r>
              <a:rPr lang="es-ES" dirty="0">
                <a:latin typeface="Arial" charset="0"/>
              </a:rPr>
              <a:t>Cálculo de la máscara de comodín</a:t>
            </a: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24</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7.1 – </a:t>
            </a:r>
            <a:r>
              <a:rPr lang="es-ES" dirty="0" smtClean="0"/>
              <a:t>Funcionamiento de una ACL</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7.1.2 – Máscaras de comodín en listas ACL</a:t>
            </a:r>
            <a:endParaRPr lang="es-ES" dirty="0"/>
          </a:p>
          <a:p>
            <a:pPr>
              <a:lnSpc>
                <a:spcPct val="80000"/>
              </a:lnSpc>
              <a:buFontTx/>
              <a:buNone/>
            </a:pPr>
            <a:r>
              <a:rPr lang="es-ES" dirty="0" smtClean="0">
                <a:latin typeface="Arial" charset="0"/>
              </a:rPr>
              <a:t>7.1.2.4 – </a:t>
            </a:r>
            <a:r>
              <a:rPr lang="es-ES" dirty="0">
                <a:latin typeface="Arial" charset="0"/>
              </a:rPr>
              <a:t>Palabras clave de una máscara de comodín</a:t>
            </a: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25</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7.1 – </a:t>
            </a:r>
            <a:r>
              <a:rPr lang="es-ES" dirty="0" smtClean="0"/>
              <a:t>Funcionamiento de una ACL</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7.1.2 – Máscaras de comodín en listas ACL</a:t>
            </a:r>
            <a:endParaRPr lang="es-ES" dirty="0"/>
          </a:p>
          <a:p>
            <a:pPr>
              <a:lnSpc>
                <a:spcPct val="80000"/>
              </a:lnSpc>
              <a:buFontTx/>
              <a:buNone/>
            </a:pPr>
            <a:r>
              <a:rPr lang="es-ES" dirty="0" smtClean="0">
                <a:latin typeface="Arial" charset="0"/>
              </a:rPr>
              <a:t>7.1.2.5 – </a:t>
            </a:r>
            <a:r>
              <a:rPr lang="es-ES" dirty="0">
                <a:latin typeface="Arial" charset="0"/>
              </a:rPr>
              <a:t>Ejemplos de palabras clave de una máscara de comodín</a:t>
            </a: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26</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7.1 – </a:t>
            </a:r>
            <a:r>
              <a:rPr lang="es-ES" dirty="0" smtClean="0"/>
              <a:t>Funcionamiento de una ACL</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7.1.3 – Pautas para la creación de listas ACL</a:t>
            </a:r>
            <a:endParaRPr lang="es-ES" dirty="0"/>
          </a:p>
          <a:p>
            <a:pPr>
              <a:lnSpc>
                <a:spcPct val="80000"/>
              </a:lnSpc>
              <a:buFontTx/>
              <a:buNone/>
            </a:pPr>
            <a:r>
              <a:rPr lang="es-ES" dirty="0" smtClean="0">
                <a:latin typeface="Arial" charset="0"/>
              </a:rPr>
              <a:t>7.1.3.1 – </a:t>
            </a:r>
            <a:r>
              <a:rPr lang="es-ES" dirty="0">
                <a:latin typeface="Arial" charset="0"/>
              </a:rPr>
              <a:t>Pautas generales para la creación de listas ACL</a:t>
            </a: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27</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7.1 – </a:t>
            </a:r>
            <a:r>
              <a:rPr lang="es-ES" dirty="0" smtClean="0"/>
              <a:t>Funcionamiento de una ACL</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7.1.3 – Pautas para la creación de listas ACL</a:t>
            </a:r>
            <a:endParaRPr lang="es-ES" dirty="0"/>
          </a:p>
          <a:p>
            <a:pPr>
              <a:lnSpc>
                <a:spcPct val="80000"/>
              </a:lnSpc>
              <a:buFontTx/>
              <a:buNone/>
            </a:pPr>
            <a:r>
              <a:rPr lang="es-ES" dirty="0" smtClean="0">
                <a:latin typeface="Arial" charset="0"/>
              </a:rPr>
              <a:t>7.1.3.2 – </a:t>
            </a:r>
            <a:r>
              <a:rPr lang="es-ES" dirty="0">
                <a:latin typeface="Arial" charset="0"/>
              </a:rPr>
              <a:t>Prácticas recomendadas para una ACL</a:t>
            </a: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28</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kern="1200" dirty="0">
                <a:solidFill>
                  <a:schemeClr val="tx1"/>
                </a:solidFill>
                <a:latin typeface="Arial" charset="0"/>
              </a:rPr>
              <a:t>7.1 – </a:t>
            </a:r>
            <a:r>
              <a:rPr lang="es-ES" dirty="0" smtClean="0"/>
              <a:t>Funcionamiento de una ACL</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7.1.4 – Pautas para la ubicación de listas ACL</a:t>
            </a:r>
            <a:endParaRPr lang="es-ES" dirty="0"/>
          </a:p>
          <a:p>
            <a:pPr>
              <a:lnSpc>
                <a:spcPct val="80000"/>
              </a:lnSpc>
              <a:buFontTx/>
              <a:buNone/>
            </a:pPr>
            <a:r>
              <a:rPr lang="es-ES" dirty="0" smtClean="0">
                <a:latin typeface="Arial" charset="0"/>
              </a:rPr>
              <a:t>7.1.4.1 – </a:t>
            </a:r>
            <a:r>
              <a:rPr lang="es-ES" dirty="0">
                <a:latin typeface="Arial" charset="0"/>
              </a:rPr>
              <a:t>¿Dónde ubicar las listas ACL?</a:t>
            </a: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29</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kern="1200" dirty="0">
                <a:solidFill>
                  <a:schemeClr val="tx1"/>
                </a:solidFill>
                <a:latin typeface="Arial" charset="0"/>
              </a:rPr>
              <a:t>7.1 – </a:t>
            </a:r>
            <a:r>
              <a:rPr lang="es-ES" dirty="0" smtClean="0"/>
              <a:t>Funcionamiento de una ACL</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7.1.4 – Pautas para la ubicación de listas ACL</a:t>
            </a:r>
            <a:endParaRPr lang="es-ES" dirty="0"/>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dirty="0" smtClean="0">
                <a:latin typeface="Arial" charset="0"/>
              </a:rPr>
              <a:t>7.1.4.1 – </a:t>
            </a:r>
            <a:r>
              <a:rPr lang="es-ES" dirty="0">
                <a:latin typeface="Arial" charset="0"/>
              </a:rPr>
              <a:t>¿Dónde ubicar las listas ACL?</a:t>
            </a:r>
            <a:endParaRPr lang="es-ES" dirty="0"/>
          </a:p>
          <a:p>
            <a:pPr>
              <a:lnSpc>
                <a:spcPct val="80000"/>
              </a:lnSpc>
              <a:buFontTx/>
              <a:buNone/>
            </a:pP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type="sldNum" sz="quarter" idx="5"/>
          </p:nvPr>
        </p:nvSpPr>
        <p:spPr/>
        <p:txBody>
          <a:bodyPr/>
          <a:lstStyle/>
          <a:p>
            <a:pPr>
              <a:defRPr/>
            </a:pPr>
            <a:fld id="{D897EDCD-494B-463B-94F5-50E6B57D71C3}" type="slidenum">
              <a:rPr lang="en-US" smtClean="0"/>
              <a:pPr>
                <a:defRPr/>
              </a:pPr>
              <a:t>3</a:t>
            </a:fld>
            <a:endParaRPr lang="es-E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l" defTabSz="814388">
              <a:lnSpc>
                <a:spcPct val="90000"/>
              </a:lnSpc>
              <a:buNone/>
              <a:defRPr/>
            </a:pPr>
            <a:r>
              <a:rPr lang="es-ES" sz="800" b="0" kern="0" dirty="0">
                <a:solidFill>
                  <a:schemeClr val="bg1"/>
                </a:solidFill>
                <a:latin typeface="Arial" charset="0"/>
              </a:rPr>
              <a:t>Routing and Switching Essentials 6.0</a:t>
            </a:r>
          </a:p>
          <a:p>
            <a:pPr marL="0" indent="0" algn="l" defTabSz="814388">
              <a:lnSpc>
                <a:spcPct val="90000"/>
              </a:lnSpc>
              <a:buNone/>
              <a:defRPr/>
            </a:pPr>
            <a:r>
              <a:rPr lang="es-ES" b="0" dirty="0">
                <a:solidFill>
                  <a:schemeClr val="bg1"/>
                </a:solidFill>
                <a:latin typeface="Arial" pitchFamily="34" charset="0"/>
              </a:rPr>
              <a:t>Capítulo 7: Listas de control de acceso</a:t>
            </a:r>
            <a:endParaRPr lang="es-ES" dirty="0"/>
          </a:p>
        </p:txBody>
      </p:sp>
    </p:spTree>
    <p:extLst>
      <p:ext uri="{BB962C8B-B14F-4D97-AF65-F5344CB8AC3E}">
        <p14:creationId xmlns:p14="http://schemas.microsoft.com/office/powerpoint/2010/main" val="55188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30</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kern="1200" dirty="0">
                <a:solidFill>
                  <a:schemeClr val="tx1"/>
                </a:solidFill>
                <a:latin typeface="Arial" charset="0"/>
              </a:rPr>
              <a:t>7.1 – </a:t>
            </a:r>
            <a:r>
              <a:rPr lang="es-ES" dirty="0" smtClean="0"/>
              <a:t>Funcionamiento de una ACL</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7.1.4 – Pautas para la ubicación de listas ACL</a:t>
            </a:r>
            <a:endParaRPr lang="es-ES" dirty="0"/>
          </a:p>
          <a:p>
            <a:pPr>
              <a:lnSpc>
                <a:spcPct val="80000"/>
              </a:lnSpc>
              <a:buFontTx/>
              <a:buNone/>
            </a:pPr>
            <a:r>
              <a:rPr lang="es-ES" dirty="0" smtClean="0">
                <a:latin typeface="Arial" charset="0"/>
              </a:rPr>
              <a:t>7.1.4.2 – </a:t>
            </a:r>
            <a:r>
              <a:rPr lang="es-ES" dirty="0">
                <a:latin typeface="Arial" charset="0"/>
              </a:rPr>
              <a:t>Ubicación de listas ACL estándares</a:t>
            </a: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31</a:t>
            </a:fld>
            <a:endParaRPr lang="es-E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200" b="0" dirty="0"/>
              <a:t>Capítulo 7: VLAN</a:t>
            </a:r>
            <a:endParaRPr lang="es-ES" b="0" dirty="0"/>
          </a:p>
        </p:txBody>
      </p:sp>
    </p:spTree>
    <p:extLst>
      <p:ext uri="{BB962C8B-B14F-4D97-AF65-F5344CB8AC3E}">
        <p14:creationId xmlns:p14="http://schemas.microsoft.com/office/powerpoint/2010/main" val="21962705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32</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kern="1200" dirty="0">
                <a:solidFill>
                  <a:schemeClr val="tx1"/>
                </a:solidFill>
                <a:latin typeface="Arial" charset="0"/>
              </a:rPr>
              <a:t>7.2 – </a:t>
            </a:r>
            <a:r>
              <a:rPr lang="es-ES" sz="1200" dirty="0">
                <a:latin typeface="Arial" charset="0"/>
              </a:rPr>
              <a:t>Listas ACL de IPv4 estándares</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7.2.1 – Configurar listas ACL de IPv4 estándares</a:t>
            </a:r>
            <a:endParaRPr lang="es-ES" dirty="0"/>
          </a:p>
          <a:p>
            <a:pPr>
              <a:lnSpc>
                <a:spcPct val="80000"/>
              </a:lnSpc>
              <a:buFontTx/>
              <a:buNone/>
            </a:pPr>
            <a:r>
              <a:rPr lang="es-ES" dirty="0" smtClean="0">
                <a:latin typeface="Arial" charset="0"/>
              </a:rPr>
              <a:t>7.2.1.1 – </a:t>
            </a:r>
            <a:r>
              <a:rPr lang="es-ES" dirty="0">
                <a:latin typeface="Arial" charset="0"/>
              </a:rPr>
              <a:t>Sintaxis de una ACL de IPv4 estándar numerada</a:t>
            </a: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33</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kern="1200" dirty="0">
                <a:solidFill>
                  <a:schemeClr val="tx1"/>
                </a:solidFill>
                <a:latin typeface="Arial" charset="0"/>
              </a:rPr>
              <a:t>7.2 – </a:t>
            </a:r>
            <a:r>
              <a:rPr lang="es-ES" sz="1200" dirty="0">
                <a:latin typeface="Arial" charset="0"/>
              </a:rPr>
              <a:t>Listas ACL de IPv4 estándares</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7.2.1 – Configurar listas ACL de IPv4 estándares</a:t>
            </a:r>
            <a:endParaRPr lang="es-ES" dirty="0"/>
          </a:p>
          <a:p>
            <a:pPr>
              <a:lnSpc>
                <a:spcPct val="80000"/>
              </a:lnSpc>
              <a:buFontTx/>
              <a:buNone/>
            </a:pPr>
            <a:r>
              <a:rPr lang="es-ES" dirty="0" smtClean="0">
                <a:latin typeface="Arial" charset="0"/>
              </a:rPr>
              <a:t>7.2.1.2 – </a:t>
            </a:r>
            <a:r>
              <a:rPr lang="es-ES" dirty="0">
                <a:latin typeface="Arial" charset="0"/>
              </a:rPr>
              <a:t>Aplicar listas ACL de IPv4 estándares a las interfaces</a:t>
            </a: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34</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kern="1200" dirty="0">
                <a:solidFill>
                  <a:schemeClr val="tx1"/>
                </a:solidFill>
                <a:latin typeface="Arial" charset="0"/>
              </a:rPr>
              <a:t>7.2 – </a:t>
            </a:r>
            <a:r>
              <a:rPr lang="es-ES" sz="1200" dirty="0">
                <a:latin typeface="Arial" charset="0"/>
              </a:rPr>
              <a:t>Listas ACL de IPv4 estándares</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7.2.1 – Configurar listas ACL de IPv4 estándares</a:t>
            </a:r>
            <a:endParaRPr lang="es-ES" dirty="0"/>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dirty="0" smtClean="0">
                <a:latin typeface="Arial" charset="0"/>
              </a:rPr>
              <a:t>7.2.1.2 – </a:t>
            </a:r>
            <a:r>
              <a:rPr lang="es-ES" dirty="0">
                <a:latin typeface="Arial" charset="0"/>
              </a:rPr>
              <a:t>Aplicar listas ACL de IPv4 estándares a las interfaces</a:t>
            </a:r>
            <a:endParaRPr lang="es-ES" dirty="0"/>
          </a:p>
          <a:p>
            <a:pPr>
              <a:lnSpc>
                <a:spcPct val="80000"/>
              </a:lnSpc>
              <a:buFontTx/>
              <a:buNone/>
            </a:pP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35</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kern="1200" dirty="0">
                <a:solidFill>
                  <a:schemeClr val="tx1"/>
                </a:solidFill>
                <a:latin typeface="Arial" charset="0"/>
              </a:rPr>
              <a:t>7.2 – </a:t>
            </a:r>
            <a:r>
              <a:rPr lang="es-ES" sz="1200" dirty="0">
                <a:latin typeface="Arial" charset="0"/>
              </a:rPr>
              <a:t>Listas ACL de IPv4 estándares</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7.2.1 – Configurar listas ACL de IPv4 estándares</a:t>
            </a:r>
            <a:endParaRPr lang="es-ES" dirty="0"/>
          </a:p>
          <a:p>
            <a:pPr>
              <a:lnSpc>
                <a:spcPct val="80000"/>
              </a:lnSpc>
              <a:buFontTx/>
              <a:buNone/>
            </a:pPr>
            <a:r>
              <a:rPr lang="es-ES" dirty="0" smtClean="0">
                <a:latin typeface="Arial" charset="0"/>
              </a:rPr>
              <a:t>7.2.1.3 – </a:t>
            </a:r>
            <a:r>
              <a:rPr lang="es-ES" dirty="0">
                <a:latin typeface="Arial" charset="0"/>
              </a:rPr>
              <a:t>Ejemplos de listas ACL de IPv4 estándares numeradas</a:t>
            </a: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36</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kern="1200" dirty="0">
                <a:solidFill>
                  <a:schemeClr val="tx1"/>
                </a:solidFill>
                <a:latin typeface="Arial" charset="0"/>
              </a:rPr>
              <a:t>7.2 – </a:t>
            </a:r>
            <a:r>
              <a:rPr lang="es-ES" sz="1200" dirty="0">
                <a:latin typeface="Arial" charset="0"/>
              </a:rPr>
              <a:t>Listas ACL de IPv4 estándares</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7.2.1 – Configurar listas ACL de IPv4 estándares</a:t>
            </a:r>
            <a:endParaRPr lang="es-ES" dirty="0"/>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dirty="0" smtClean="0">
                <a:latin typeface="Arial" charset="0"/>
              </a:rPr>
              <a:t>7.2.1.3 – </a:t>
            </a:r>
            <a:r>
              <a:rPr lang="es-ES" dirty="0">
                <a:latin typeface="Arial" charset="0"/>
              </a:rPr>
              <a:t>Ejemplos de listas ACL de IPv4 estándares numeradas</a:t>
            </a:r>
            <a:endParaRPr lang="es-ES" dirty="0"/>
          </a:p>
          <a:p>
            <a:pPr>
              <a:lnSpc>
                <a:spcPct val="80000"/>
              </a:lnSpc>
              <a:buFontTx/>
              <a:buNone/>
            </a:pP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37</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kern="1200" dirty="0">
                <a:solidFill>
                  <a:schemeClr val="tx1"/>
                </a:solidFill>
                <a:latin typeface="Arial" charset="0"/>
              </a:rPr>
              <a:t>7.2 – </a:t>
            </a:r>
            <a:r>
              <a:rPr lang="es-ES" sz="1200" dirty="0">
                <a:latin typeface="Arial" charset="0"/>
              </a:rPr>
              <a:t>Listas ACL de IPv4 estándares</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7.2.1 – Configurar listas ACL de IPv4 estándares</a:t>
            </a:r>
            <a:endParaRPr lang="es-ES" dirty="0"/>
          </a:p>
          <a:p>
            <a:pPr>
              <a:lnSpc>
                <a:spcPct val="80000"/>
              </a:lnSpc>
              <a:buFontTx/>
              <a:buNone/>
            </a:pPr>
            <a:r>
              <a:rPr lang="es-ES" dirty="0" smtClean="0">
                <a:latin typeface="Arial" charset="0"/>
              </a:rPr>
              <a:t>7.2.1.4 – </a:t>
            </a:r>
            <a:r>
              <a:rPr lang="es-ES" dirty="0">
                <a:latin typeface="Arial" charset="0"/>
              </a:rPr>
              <a:t>Sintaxis de una ACL de IPv4 estándar con nombre</a:t>
            </a: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38</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kern="1200" dirty="0">
                <a:solidFill>
                  <a:schemeClr val="tx1"/>
                </a:solidFill>
                <a:latin typeface="Arial" charset="0"/>
              </a:rPr>
              <a:t>7.2 – </a:t>
            </a:r>
            <a:r>
              <a:rPr lang="es-ES" sz="1200" dirty="0">
                <a:latin typeface="Arial" charset="0"/>
              </a:rPr>
              <a:t>Listas ACL de IPv4 estándares</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7.2.1 – Configurar listas ACL de IPv4 estándares</a:t>
            </a:r>
            <a:endParaRPr lang="es-ES" dirty="0"/>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dirty="0" smtClean="0">
                <a:latin typeface="Arial" charset="0"/>
              </a:rPr>
              <a:t>7.2.1.4 – </a:t>
            </a:r>
            <a:r>
              <a:rPr lang="es-ES" dirty="0">
                <a:latin typeface="Arial" charset="0"/>
              </a:rPr>
              <a:t>Sintaxis de una ACL de IPv4 estándar con nombre</a:t>
            </a:r>
            <a:endParaRPr lang="es-ES" dirty="0"/>
          </a:p>
          <a:p>
            <a:pPr>
              <a:lnSpc>
                <a:spcPct val="80000"/>
              </a:lnSpc>
              <a:buFontTx/>
              <a:buNone/>
            </a:pP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39</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kern="1200" dirty="0">
                <a:solidFill>
                  <a:schemeClr val="tx1"/>
                </a:solidFill>
                <a:latin typeface="Arial" charset="0"/>
              </a:rPr>
              <a:t>7.2 – </a:t>
            </a:r>
            <a:r>
              <a:rPr lang="es-ES" sz="1200" dirty="0">
                <a:latin typeface="Arial" charset="0"/>
              </a:rPr>
              <a:t>Listas ACL de IPv4 estándares</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7.2.2 – Modificar listas ACL de IPv4</a:t>
            </a:r>
            <a:endParaRPr lang="es-ES" dirty="0"/>
          </a:p>
          <a:p>
            <a:pPr>
              <a:lnSpc>
                <a:spcPct val="80000"/>
              </a:lnSpc>
              <a:buFontTx/>
              <a:buNone/>
            </a:pPr>
            <a:r>
              <a:rPr lang="es-ES" dirty="0" smtClean="0">
                <a:latin typeface="Arial" charset="0"/>
              </a:rPr>
              <a:t>7.2.2.1 – </a:t>
            </a:r>
            <a:r>
              <a:rPr lang="es-ES" dirty="0">
                <a:latin typeface="Arial" charset="0"/>
              </a:rPr>
              <a:t>Método 1: Utilizar un editor de texto</a:t>
            </a: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4</a:t>
            </a:fld>
            <a:endParaRPr lang="es-ES"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0571199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40</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kern="1200" dirty="0">
                <a:solidFill>
                  <a:schemeClr val="tx1"/>
                </a:solidFill>
                <a:latin typeface="Arial" charset="0"/>
              </a:rPr>
              <a:t>7.2 – </a:t>
            </a:r>
            <a:r>
              <a:rPr lang="es-ES" sz="1200" dirty="0">
                <a:latin typeface="Arial" charset="0"/>
              </a:rPr>
              <a:t>Listas ACL de IPv4 estándares</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7.2.2 – Modificar listas ACL de IPv4</a:t>
            </a:r>
            <a:endParaRPr lang="es-ES" dirty="0"/>
          </a:p>
          <a:p>
            <a:pPr>
              <a:lnSpc>
                <a:spcPct val="80000"/>
              </a:lnSpc>
              <a:buFontTx/>
              <a:buNone/>
            </a:pPr>
            <a:r>
              <a:rPr lang="es-ES" dirty="0" smtClean="0">
                <a:latin typeface="Arial" charset="0"/>
              </a:rPr>
              <a:t>7.2.2.2 – </a:t>
            </a:r>
            <a:r>
              <a:rPr lang="es-ES" dirty="0">
                <a:latin typeface="Arial" charset="0"/>
              </a:rPr>
              <a:t>Método 2: Utilizar números de secuencia</a:t>
            </a: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41</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kern="1200" dirty="0">
                <a:solidFill>
                  <a:schemeClr val="tx1"/>
                </a:solidFill>
                <a:latin typeface="Arial" charset="0"/>
              </a:rPr>
              <a:t>7.2 – </a:t>
            </a:r>
            <a:r>
              <a:rPr lang="es-ES" sz="1200" dirty="0">
                <a:latin typeface="Arial" charset="0"/>
              </a:rPr>
              <a:t>Listas ACL de IPv4 estándares</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7.2.2 – Modificar listas ACL de IPv4</a:t>
            </a:r>
            <a:endParaRPr lang="es-ES" dirty="0"/>
          </a:p>
          <a:p>
            <a:pPr>
              <a:lnSpc>
                <a:spcPct val="80000"/>
              </a:lnSpc>
              <a:buFontTx/>
              <a:buNone/>
            </a:pPr>
            <a:r>
              <a:rPr lang="es-ES" dirty="0" smtClean="0">
                <a:latin typeface="Arial" charset="0"/>
              </a:rPr>
              <a:t>7.2.2.3 – </a:t>
            </a:r>
            <a:r>
              <a:rPr lang="es-ES" dirty="0">
                <a:latin typeface="Arial" charset="0"/>
              </a:rPr>
              <a:t>Editar listas ACL estándares con nombre</a:t>
            </a: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42</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kern="1200" dirty="0">
                <a:solidFill>
                  <a:schemeClr val="tx1"/>
                </a:solidFill>
                <a:latin typeface="Arial" charset="0"/>
              </a:rPr>
              <a:t>7.2 – </a:t>
            </a:r>
            <a:r>
              <a:rPr lang="es-ES" sz="1200" dirty="0">
                <a:latin typeface="Arial" charset="0"/>
              </a:rPr>
              <a:t>Listas ACL de IPv4 estándares</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7.2.2 – Modificar listas ACL de IPv4</a:t>
            </a:r>
            <a:endParaRPr lang="es-ES" dirty="0"/>
          </a:p>
          <a:p>
            <a:pPr>
              <a:lnSpc>
                <a:spcPct val="80000"/>
              </a:lnSpc>
              <a:buFontTx/>
              <a:buNone/>
            </a:pPr>
            <a:r>
              <a:rPr lang="es-ES" dirty="0" smtClean="0">
                <a:latin typeface="Arial" charset="0"/>
              </a:rPr>
              <a:t>7.2.2.4 – </a:t>
            </a:r>
            <a:r>
              <a:rPr lang="es-ES" dirty="0">
                <a:latin typeface="Arial" charset="0"/>
              </a:rPr>
              <a:t>Verificar listas ACL</a:t>
            </a: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43</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kern="1200" dirty="0">
                <a:solidFill>
                  <a:schemeClr val="tx1"/>
                </a:solidFill>
                <a:latin typeface="Arial" charset="0"/>
              </a:rPr>
              <a:t>7.2 – </a:t>
            </a:r>
            <a:r>
              <a:rPr lang="es-ES" sz="1200" dirty="0">
                <a:latin typeface="Arial" charset="0"/>
              </a:rPr>
              <a:t>Listas ACL de IPv4 estándares</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7.2.2 – Modificar listas ACL de IPv4</a:t>
            </a:r>
            <a:endParaRPr lang="es-ES" dirty="0"/>
          </a:p>
          <a:p>
            <a:pPr>
              <a:lnSpc>
                <a:spcPct val="80000"/>
              </a:lnSpc>
              <a:buFontTx/>
              <a:buNone/>
            </a:pPr>
            <a:r>
              <a:rPr lang="es-ES" dirty="0" smtClean="0">
                <a:latin typeface="Arial" charset="0"/>
              </a:rPr>
              <a:t>7.2.2.5 – </a:t>
            </a:r>
            <a:r>
              <a:rPr lang="es-ES" dirty="0">
                <a:latin typeface="Arial" charset="0"/>
              </a:rPr>
              <a:t>Estadísticas de una ACL</a:t>
            </a: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44</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kern="1200" dirty="0">
                <a:solidFill>
                  <a:schemeClr val="tx1"/>
                </a:solidFill>
                <a:latin typeface="Arial" charset="0"/>
              </a:rPr>
              <a:t>7.2 – </a:t>
            </a:r>
            <a:r>
              <a:rPr lang="es-ES" sz="1200" dirty="0">
                <a:latin typeface="Arial" charset="0"/>
              </a:rPr>
              <a:t>Listas ACL de IPv4 estándares</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7.2.3 – Asegurar puertos VTY con una ACL de IPv4 estándar</a:t>
            </a:r>
            <a:endParaRPr lang="es-ES" dirty="0"/>
          </a:p>
          <a:p>
            <a:pPr>
              <a:lnSpc>
                <a:spcPct val="80000"/>
              </a:lnSpc>
              <a:buFontTx/>
              <a:buNone/>
            </a:pPr>
            <a:r>
              <a:rPr lang="es-ES" dirty="0" smtClean="0">
                <a:latin typeface="Arial" charset="0"/>
              </a:rPr>
              <a:t>7.2.3.1 – </a:t>
            </a:r>
            <a:r>
              <a:rPr lang="es-ES" dirty="0">
                <a:latin typeface="Arial" charset="0"/>
              </a:rPr>
              <a:t>El comando access-class</a:t>
            </a: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45</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kern="1200" dirty="0">
                <a:solidFill>
                  <a:schemeClr val="tx1"/>
                </a:solidFill>
                <a:latin typeface="Arial" charset="0"/>
              </a:rPr>
              <a:t>7.2 – </a:t>
            </a:r>
            <a:r>
              <a:rPr lang="es-ES" sz="1200" dirty="0">
                <a:latin typeface="Arial" charset="0"/>
              </a:rPr>
              <a:t>Listas ACL de IPv4 estándares</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7.2.3 – Asegurar puertos VTY con una ACL de IPv4 estándar</a:t>
            </a:r>
            <a:endParaRPr lang="es-ES" dirty="0"/>
          </a:p>
          <a:p>
            <a:pPr>
              <a:lnSpc>
                <a:spcPct val="80000"/>
              </a:lnSpc>
              <a:buFontTx/>
              <a:buNone/>
            </a:pPr>
            <a:r>
              <a:rPr lang="es-ES" dirty="0" smtClean="0">
                <a:latin typeface="Arial" charset="0"/>
              </a:rPr>
              <a:t>7.2.3.2 – </a:t>
            </a:r>
            <a:r>
              <a:rPr lang="es-ES" dirty="0">
                <a:latin typeface="Arial" charset="0"/>
              </a:rPr>
              <a:t>Verificar que el puerto VTY esté asegurado</a:t>
            </a: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46</a:t>
            </a:fld>
            <a:endParaRPr lang="es-E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200" b="0" dirty="0"/>
              <a:t>Capítulo 7: Listas de control de acceso</a:t>
            </a:r>
            <a:endParaRPr lang="es-ES" b="0" dirty="0"/>
          </a:p>
        </p:txBody>
      </p:sp>
    </p:spTree>
    <p:extLst>
      <p:ext uri="{BB962C8B-B14F-4D97-AF65-F5344CB8AC3E}">
        <p14:creationId xmlns:p14="http://schemas.microsoft.com/office/powerpoint/2010/main" val="28825558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47</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kern="1200" dirty="0">
                <a:solidFill>
                  <a:schemeClr val="tx1"/>
                </a:solidFill>
                <a:latin typeface="Arial" charset="0"/>
              </a:rPr>
              <a:t>7.3 – </a:t>
            </a:r>
            <a:r>
              <a:rPr lang="es-ES" sz="1200" dirty="0">
                <a:latin typeface="Arial" charset="0"/>
              </a:rPr>
              <a:t>Solución de problemas en listas ACL</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7.3.1 – Procesar paquetes con listas ACL</a:t>
            </a:r>
            <a:endParaRPr lang="es-ES" dirty="0"/>
          </a:p>
          <a:p>
            <a:pPr>
              <a:lnSpc>
                <a:spcPct val="80000"/>
              </a:lnSpc>
              <a:buFontTx/>
              <a:buNone/>
            </a:pPr>
            <a:r>
              <a:rPr lang="es-ES" dirty="0" smtClean="0">
                <a:latin typeface="Arial" charset="0"/>
              </a:rPr>
              <a:t>7.3.1.1 – </a:t>
            </a:r>
            <a:r>
              <a:rPr lang="es-ES" dirty="0">
                <a:latin typeface="Arial" charset="0"/>
              </a:rPr>
              <a:t>Denegar todo implícito</a:t>
            </a: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48</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kern="1200" dirty="0">
                <a:solidFill>
                  <a:schemeClr val="tx1"/>
                </a:solidFill>
                <a:latin typeface="Arial" charset="0"/>
              </a:rPr>
              <a:t>7.3 – </a:t>
            </a:r>
            <a:r>
              <a:rPr lang="es-ES" sz="1200" dirty="0">
                <a:latin typeface="Arial" charset="0"/>
              </a:rPr>
              <a:t>Solución de problemas en listas ACL</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7.3.1 – Procesar paquetes con listas ACL</a:t>
            </a:r>
            <a:endParaRPr lang="es-ES" dirty="0"/>
          </a:p>
          <a:p>
            <a:pPr>
              <a:lnSpc>
                <a:spcPct val="80000"/>
              </a:lnSpc>
              <a:buFontTx/>
              <a:buNone/>
            </a:pPr>
            <a:r>
              <a:rPr lang="es-ES" dirty="0" smtClean="0">
                <a:latin typeface="Arial" charset="0"/>
              </a:rPr>
              <a:t>7.3.1.2 – </a:t>
            </a:r>
            <a:r>
              <a:rPr lang="es-ES" dirty="0">
                <a:latin typeface="Arial" charset="0"/>
              </a:rPr>
              <a:t>El orden de las ACE en una ACL</a:t>
            </a: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49</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kern="1200" dirty="0">
                <a:solidFill>
                  <a:schemeClr val="tx1"/>
                </a:solidFill>
                <a:latin typeface="Arial" charset="0"/>
              </a:rPr>
              <a:t>7.3 – </a:t>
            </a:r>
            <a:r>
              <a:rPr lang="es-ES" sz="1200" dirty="0">
                <a:latin typeface="Arial" charset="0"/>
              </a:rPr>
              <a:t>Solución de problemas en listas ACL</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7.3.1 – Procesar paquetes con listas ACL</a:t>
            </a:r>
            <a:endParaRPr lang="es-ES" dirty="0"/>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dirty="0" smtClean="0">
                <a:latin typeface="Arial" charset="0"/>
              </a:rPr>
              <a:t>7.3.1.2 – </a:t>
            </a:r>
            <a:r>
              <a:rPr lang="es-ES" dirty="0">
                <a:latin typeface="Arial" charset="0"/>
              </a:rPr>
              <a:t>El orden de las ACE en una ACL</a:t>
            </a:r>
            <a:endParaRPr lang="es-ES" dirty="0"/>
          </a:p>
          <a:p>
            <a:pPr>
              <a:lnSpc>
                <a:spcPct val="80000"/>
              </a:lnSpc>
              <a:buFontTx/>
              <a:buNone/>
            </a:pP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es-ES"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9515511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50</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kern="1200" dirty="0">
                <a:solidFill>
                  <a:schemeClr val="tx1"/>
                </a:solidFill>
                <a:latin typeface="Arial" charset="0"/>
              </a:rPr>
              <a:t>7.3 – </a:t>
            </a:r>
            <a:r>
              <a:rPr lang="es-ES" sz="1200" dirty="0">
                <a:latin typeface="Arial" charset="0"/>
              </a:rPr>
              <a:t>Solución de problemas en listas ACL</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7.3.1 – Procesar paquetes con listas ACL</a:t>
            </a:r>
            <a:endParaRPr lang="es-ES" dirty="0"/>
          </a:p>
          <a:p>
            <a:pPr>
              <a:lnSpc>
                <a:spcPct val="80000"/>
              </a:lnSpc>
              <a:buFontTx/>
              <a:buNone/>
            </a:pPr>
            <a:r>
              <a:rPr lang="es-ES" dirty="0" smtClean="0">
                <a:latin typeface="Arial" charset="0"/>
              </a:rPr>
              <a:t>7.3.1.3 – </a:t>
            </a:r>
            <a:r>
              <a:rPr lang="es-ES" dirty="0">
                <a:latin typeface="Arial" charset="0"/>
              </a:rPr>
              <a:t>Cisco IOS reordena las listas ACL estándares</a:t>
            </a: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51</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kern="1200" dirty="0">
                <a:solidFill>
                  <a:schemeClr val="tx1"/>
                </a:solidFill>
                <a:latin typeface="Arial" charset="0"/>
              </a:rPr>
              <a:t>7.3 – </a:t>
            </a:r>
            <a:r>
              <a:rPr lang="es-ES" sz="1200" dirty="0">
                <a:latin typeface="Arial" charset="0"/>
              </a:rPr>
              <a:t>Solución de problemas en listas ACL</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7.3.1 – Procesar paquetes con listas ACL</a:t>
            </a:r>
            <a:endParaRPr lang="es-ES" dirty="0"/>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dirty="0" smtClean="0">
                <a:latin typeface="Arial" charset="0"/>
              </a:rPr>
              <a:t>7.3.1.3 – </a:t>
            </a:r>
            <a:r>
              <a:rPr lang="es-ES" dirty="0">
                <a:latin typeface="Arial" charset="0"/>
              </a:rPr>
              <a:t>Cisco IOS reordena las listas ACL estándares (continuación)</a:t>
            </a:r>
            <a:endParaRPr lang="es-ES" dirty="0"/>
          </a:p>
          <a:p>
            <a:pPr>
              <a:lnSpc>
                <a:spcPct val="80000"/>
              </a:lnSpc>
              <a:buFontTx/>
              <a:buNone/>
            </a:pP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52</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kern="1200" dirty="0">
                <a:solidFill>
                  <a:schemeClr val="tx1"/>
                </a:solidFill>
                <a:latin typeface="Arial" charset="0"/>
              </a:rPr>
              <a:t>7.3 – </a:t>
            </a:r>
            <a:r>
              <a:rPr lang="es-ES" sz="1200" dirty="0">
                <a:latin typeface="Arial" charset="0"/>
              </a:rPr>
              <a:t>Solución de problemas en listas ACL</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7.3.1 – Procesar paquetes con listas ACL</a:t>
            </a:r>
            <a:endParaRPr lang="es-ES" dirty="0"/>
          </a:p>
          <a:p>
            <a:pPr>
              <a:lnSpc>
                <a:spcPct val="80000"/>
              </a:lnSpc>
              <a:buFontTx/>
              <a:buNone/>
            </a:pPr>
            <a:r>
              <a:rPr lang="es-ES" dirty="0" smtClean="0">
                <a:latin typeface="Arial" charset="0"/>
              </a:rPr>
              <a:t>7.3.1 – </a:t>
            </a:r>
            <a:r>
              <a:rPr lang="es-ES" dirty="0">
                <a:latin typeface="Arial" charset="0"/>
              </a:rPr>
              <a:t>Procesos de routing y listas ACL</a:t>
            </a: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53</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kern="1200" dirty="0">
                <a:solidFill>
                  <a:schemeClr val="tx1"/>
                </a:solidFill>
                <a:latin typeface="Arial" charset="0"/>
              </a:rPr>
              <a:t>7.3 – </a:t>
            </a:r>
            <a:r>
              <a:rPr lang="es-ES" sz="1200" dirty="0">
                <a:latin typeface="Arial" charset="0"/>
              </a:rPr>
              <a:t>Solución de problemas en listas ACL</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7.3.2 – Errores comunes en listas ACL de IPv4 estándares</a:t>
            </a:r>
            <a:endParaRPr lang="es-ES" dirty="0"/>
          </a:p>
          <a:p>
            <a:pPr>
              <a:lnSpc>
                <a:spcPct val="80000"/>
              </a:lnSpc>
              <a:buFontTx/>
              <a:buNone/>
            </a:pPr>
            <a:r>
              <a:rPr lang="es-ES" dirty="0" smtClean="0">
                <a:latin typeface="Arial" charset="0"/>
              </a:rPr>
              <a:t>7.3.2.1 – </a:t>
            </a:r>
            <a:r>
              <a:rPr lang="es-ES" dirty="0">
                <a:latin typeface="Arial" charset="0"/>
              </a:rPr>
              <a:t>Solucionar problemas en listas ACL de IPv4 estándares: Ejemplo 1</a:t>
            </a: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54</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kern="1200" dirty="0">
                <a:solidFill>
                  <a:schemeClr val="tx1"/>
                </a:solidFill>
                <a:latin typeface="Arial" charset="0"/>
              </a:rPr>
              <a:t>7.3 – </a:t>
            </a:r>
            <a:r>
              <a:rPr lang="es-ES" sz="1200" dirty="0">
                <a:latin typeface="Arial" charset="0"/>
              </a:rPr>
              <a:t>Solución de problemas en listas ACL</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7.3.2 – Errores comunes en listas ACL de IPv4 estándares</a:t>
            </a:r>
            <a:endParaRPr lang="es-ES" dirty="0"/>
          </a:p>
          <a:p>
            <a:pPr marL="0" marR="0" indent="0" algn="l" defTabSz="1020763" rtl="0" eaLnBrk="0" fontAlgn="base" latinLnBrk="0" hangingPunct="0">
              <a:lnSpc>
                <a:spcPct val="80000"/>
              </a:lnSpc>
              <a:spcBef>
                <a:spcPct val="50000"/>
              </a:spcBef>
              <a:spcAft>
                <a:spcPct val="0"/>
              </a:spcAft>
              <a:buClrTx/>
              <a:buSzPct val="100000"/>
              <a:buFontTx/>
              <a:buNone/>
              <a:tabLst/>
              <a:defRPr/>
            </a:pPr>
            <a:r>
              <a:rPr lang="es-ES" dirty="0" smtClean="0">
                <a:latin typeface="Arial" charset="0"/>
              </a:rPr>
              <a:t>7.3.2.1 – </a:t>
            </a:r>
            <a:r>
              <a:rPr lang="es-ES" dirty="0">
                <a:latin typeface="Arial" charset="0"/>
              </a:rPr>
              <a:t>Solucionar problemas en listas ACL de IPv4 estándares: Ejemplo 1 (continuación)</a:t>
            </a:r>
            <a:endParaRPr lang="es-ES" dirty="0"/>
          </a:p>
          <a:p>
            <a:pPr>
              <a:lnSpc>
                <a:spcPct val="80000"/>
              </a:lnSpc>
              <a:buFontTx/>
              <a:buNone/>
            </a:pP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55</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kern="1200" dirty="0">
                <a:solidFill>
                  <a:schemeClr val="tx1"/>
                </a:solidFill>
                <a:latin typeface="Arial" charset="0"/>
              </a:rPr>
              <a:t>7.3 – </a:t>
            </a:r>
            <a:r>
              <a:rPr lang="es-ES" sz="1200" dirty="0">
                <a:latin typeface="Arial" charset="0"/>
              </a:rPr>
              <a:t>Solución de problemas en listas ACL</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7.3.2 – Errores comunes en listas ACL de IPv4 estándares</a:t>
            </a:r>
            <a:endParaRPr lang="es-ES" dirty="0"/>
          </a:p>
          <a:p>
            <a:pPr>
              <a:lnSpc>
                <a:spcPct val="80000"/>
              </a:lnSpc>
              <a:buFontTx/>
              <a:buNone/>
            </a:pPr>
            <a:r>
              <a:rPr lang="es-ES" dirty="0" smtClean="0">
                <a:latin typeface="Arial" charset="0"/>
              </a:rPr>
              <a:t>7.3.2.2 – </a:t>
            </a:r>
            <a:r>
              <a:rPr lang="es-ES" dirty="0">
                <a:latin typeface="Arial" charset="0"/>
              </a:rPr>
              <a:t>Solucionar problemas en listas ACL de IPv4 estándares: Ejemplo 2</a:t>
            </a: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56</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kern="1200" dirty="0">
                <a:solidFill>
                  <a:schemeClr val="tx1"/>
                </a:solidFill>
                <a:latin typeface="Arial" charset="0"/>
              </a:rPr>
              <a:t>7.3 – </a:t>
            </a:r>
            <a:r>
              <a:rPr lang="es-ES" sz="1200" dirty="0">
                <a:latin typeface="Arial" charset="0"/>
              </a:rPr>
              <a:t>Solución de problemas en listas ACL</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7.3.2 – Errores comunes en listas ACL de IPv4 estándares</a:t>
            </a:r>
            <a:endParaRPr lang="es-ES" dirty="0"/>
          </a:p>
          <a:p>
            <a:pPr marL="0" marR="0" indent="0" algn="l" defTabSz="1020763" rtl="0" eaLnBrk="0" fontAlgn="base" latinLnBrk="0" hangingPunct="0">
              <a:lnSpc>
                <a:spcPct val="80000"/>
              </a:lnSpc>
              <a:spcBef>
                <a:spcPct val="50000"/>
              </a:spcBef>
              <a:spcAft>
                <a:spcPct val="0"/>
              </a:spcAft>
              <a:buClrTx/>
              <a:buSzPct val="100000"/>
              <a:buFontTx/>
              <a:buNone/>
              <a:tabLst/>
              <a:defRPr/>
            </a:pPr>
            <a:r>
              <a:rPr lang="es-ES" dirty="0" smtClean="0">
                <a:latin typeface="Arial" charset="0"/>
              </a:rPr>
              <a:t>7.3.2.2 – </a:t>
            </a:r>
            <a:r>
              <a:rPr lang="es-ES" dirty="0">
                <a:latin typeface="Arial" charset="0"/>
              </a:rPr>
              <a:t>Solucionar problemas en listas ACL de IPv4 estándares: Ejemplo 2 (continuación)</a:t>
            </a:r>
            <a:endParaRPr lang="es-ES" dirty="0"/>
          </a:p>
          <a:p>
            <a:pPr>
              <a:lnSpc>
                <a:spcPct val="80000"/>
              </a:lnSpc>
              <a:buFontTx/>
              <a:buNone/>
            </a:pP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57</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kern="1200" dirty="0">
                <a:solidFill>
                  <a:schemeClr val="tx1"/>
                </a:solidFill>
                <a:latin typeface="Arial" charset="0"/>
              </a:rPr>
              <a:t>7.3 – </a:t>
            </a:r>
            <a:r>
              <a:rPr lang="es-ES" sz="1200" dirty="0">
                <a:latin typeface="Arial" charset="0"/>
              </a:rPr>
              <a:t>Solución de problemas en listas ACL</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7.3.2 – Errores comunes en listas ACL de IPv4 estándares</a:t>
            </a:r>
            <a:endParaRPr lang="es-ES" dirty="0"/>
          </a:p>
          <a:p>
            <a:pPr marL="0" marR="0" indent="0" algn="l" defTabSz="1020763" rtl="0" eaLnBrk="0" fontAlgn="base" latinLnBrk="0" hangingPunct="0">
              <a:lnSpc>
                <a:spcPct val="80000"/>
              </a:lnSpc>
              <a:spcBef>
                <a:spcPct val="50000"/>
              </a:spcBef>
              <a:spcAft>
                <a:spcPct val="0"/>
              </a:spcAft>
              <a:buClrTx/>
              <a:buSzPct val="100000"/>
              <a:buFontTx/>
              <a:buNone/>
              <a:tabLst/>
              <a:defRPr/>
            </a:pPr>
            <a:r>
              <a:rPr lang="es-ES" dirty="0" smtClean="0">
                <a:latin typeface="Arial" charset="0"/>
              </a:rPr>
              <a:t>7.3.2.2 – </a:t>
            </a:r>
            <a:r>
              <a:rPr lang="es-ES" dirty="0">
                <a:latin typeface="Arial" charset="0"/>
              </a:rPr>
              <a:t>Solucionar problemas en listas ACL de IPv4 estándares: Ejemplo 2 (continuación)</a:t>
            </a:r>
            <a:endParaRPr lang="es-ES" dirty="0"/>
          </a:p>
          <a:p>
            <a:pPr>
              <a:lnSpc>
                <a:spcPct val="80000"/>
              </a:lnSpc>
              <a:buFontTx/>
              <a:buNone/>
            </a:pP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58</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kern="1200" dirty="0">
                <a:solidFill>
                  <a:schemeClr val="tx1"/>
                </a:solidFill>
                <a:latin typeface="Arial" charset="0"/>
              </a:rPr>
              <a:t>7.3 – </a:t>
            </a:r>
            <a:r>
              <a:rPr lang="es-ES" sz="1200" dirty="0">
                <a:latin typeface="Arial" charset="0"/>
              </a:rPr>
              <a:t>Solución de problemas en listas ACL</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7.3.2 – Errores comunes en listas ACL de IPv4 estándares</a:t>
            </a:r>
            <a:endParaRPr lang="es-ES" dirty="0"/>
          </a:p>
          <a:p>
            <a:pPr>
              <a:lnSpc>
                <a:spcPct val="80000"/>
              </a:lnSpc>
              <a:buFontTx/>
              <a:buNone/>
            </a:pPr>
            <a:r>
              <a:rPr lang="es-ES" dirty="0" smtClean="0">
                <a:latin typeface="Arial" charset="0"/>
              </a:rPr>
              <a:t>7.3.2.3 – </a:t>
            </a:r>
            <a:r>
              <a:rPr lang="es-ES" dirty="0">
                <a:latin typeface="Arial" charset="0"/>
              </a:rPr>
              <a:t>Solucionar problemas en listas ACL de IPv4 estándares: Ejemplo 3</a:t>
            </a: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59</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kern="1200" dirty="0">
                <a:solidFill>
                  <a:schemeClr val="tx1"/>
                </a:solidFill>
                <a:latin typeface="Arial" charset="0"/>
              </a:rPr>
              <a:t>7.3 – </a:t>
            </a:r>
            <a:r>
              <a:rPr lang="es-ES" sz="1200" dirty="0">
                <a:latin typeface="Arial" charset="0"/>
              </a:rPr>
              <a:t>Solución de problemas en listas ACL</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7.3.2 – Errores comunes en listas ACL de IPv4 estándares</a:t>
            </a:r>
            <a:endParaRPr lang="es-ES" dirty="0"/>
          </a:p>
          <a:p>
            <a:pPr marL="0" marR="0" indent="0" algn="l" defTabSz="1020763" rtl="0" eaLnBrk="0" fontAlgn="base" latinLnBrk="0" hangingPunct="0">
              <a:lnSpc>
                <a:spcPct val="80000"/>
              </a:lnSpc>
              <a:spcBef>
                <a:spcPct val="50000"/>
              </a:spcBef>
              <a:spcAft>
                <a:spcPct val="0"/>
              </a:spcAft>
              <a:buClrTx/>
              <a:buSzPct val="100000"/>
              <a:buFontTx/>
              <a:buNone/>
              <a:tabLst/>
              <a:defRPr/>
            </a:pPr>
            <a:r>
              <a:rPr lang="es-ES" dirty="0" smtClean="0">
                <a:latin typeface="Arial" charset="0"/>
              </a:rPr>
              <a:t>7.3.2.3 – </a:t>
            </a:r>
            <a:r>
              <a:rPr lang="es-ES" dirty="0">
                <a:latin typeface="Arial" charset="0"/>
              </a:rPr>
              <a:t>Solucionar problemas en listas ACL de IPv4 estándares: Ejemplo 3 (continuación)</a:t>
            </a:r>
            <a:endParaRPr lang="es-ES" dirty="0"/>
          </a:p>
          <a:p>
            <a:pPr>
              <a:lnSpc>
                <a:spcPct val="80000"/>
              </a:lnSpc>
              <a:buFontTx/>
              <a:buNone/>
            </a:pP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6</a:t>
            </a:fld>
            <a:endParaRPr lang="es-ES"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178440044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60</a:t>
            </a:fld>
            <a:endParaRPr lang="es-E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200" b="0" dirty="0"/>
              <a:t>Capítulo 7: Listas de control de acceso</a:t>
            </a:r>
            <a:endParaRPr lang="es-ES" b="0" dirty="0"/>
          </a:p>
        </p:txBody>
      </p:sp>
    </p:spTree>
    <p:extLst>
      <p:ext uri="{BB962C8B-B14F-4D97-AF65-F5344CB8AC3E}">
        <p14:creationId xmlns:p14="http://schemas.microsoft.com/office/powerpoint/2010/main" val="288255589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61</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smtClean="0">
                <a:solidFill>
                  <a:schemeClr val="tx1"/>
                </a:solidFill>
                <a:latin typeface="Arial" charset="0"/>
              </a:rPr>
              <a:t>7.4 – </a:t>
            </a:r>
            <a:r>
              <a:rPr lang="es-ES" dirty="0">
                <a:latin typeface="Arial" charset="0"/>
              </a:rPr>
              <a:t>Resumen</a:t>
            </a:r>
            <a:endParaRPr lang="es-ES" dirty="0"/>
          </a:p>
        </p:txBody>
      </p:sp>
    </p:spTree>
    <p:extLst>
      <p:ext uri="{BB962C8B-B14F-4D97-AF65-F5344CB8AC3E}">
        <p14:creationId xmlns:p14="http://schemas.microsoft.com/office/powerpoint/2010/main" val="113082897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62</a:t>
            </a:fld>
            <a:endParaRPr lang="es-E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dirty="0">
                <a:latin typeface="Arial" charset="0"/>
              </a:rPr>
              <a:t>Términos y comandos</a:t>
            </a:r>
            <a:endParaRPr lang="es-ES" dirty="0"/>
          </a:p>
        </p:txBody>
      </p:sp>
    </p:spTree>
    <p:extLst>
      <p:ext uri="{BB962C8B-B14F-4D97-AF65-F5344CB8AC3E}">
        <p14:creationId xmlns:p14="http://schemas.microsoft.com/office/powerpoint/2010/main" val="388052415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63</a:t>
            </a:fld>
            <a:endParaRPr lang="es-E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dirty="0">
                <a:latin typeface="Arial" charset="0"/>
              </a:rPr>
              <a:t>Nuevos términos y comandos</a:t>
            </a:r>
            <a:endParaRPr lang="es-ES" dirty="0"/>
          </a:p>
        </p:txBody>
      </p:sp>
    </p:spTree>
    <p:extLst>
      <p:ext uri="{BB962C8B-B14F-4D97-AF65-F5344CB8AC3E}">
        <p14:creationId xmlns:p14="http://schemas.microsoft.com/office/powerpoint/2010/main" val="388052415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ja-JP" altLang="en-US"/>
          </a:p>
        </p:txBody>
      </p:sp>
      <p:sp>
        <p:nvSpPr>
          <p:cNvPr id="4" name="Slide Number Placeholder 3"/>
          <p:cNvSpPr>
            <a:spLocks noGrp="1"/>
          </p:cNvSpPr>
          <p:nvPr>
            <p:ph type="sldNum" sz="quarter" idx="10"/>
          </p:nvPr>
        </p:nvSpPr>
        <p:spPr/>
        <p:txBody>
          <a:bodyPr/>
          <a:lstStyle/>
          <a:p>
            <a:pPr>
              <a:defRPr/>
            </a:pPr>
            <a:fld id="{F4CE0E46-7F05-B940-8356-5580BE265E49}" type="slidenum">
              <a:rPr lang="en-US" smtClean="0"/>
              <a:pPr>
                <a:defRPr/>
              </a:pPr>
              <a:t>64</a:t>
            </a:fld>
            <a:endParaRPr lang="es-ES"/>
          </a:p>
        </p:txBody>
      </p:sp>
    </p:spTree>
    <p:extLst>
      <p:ext uri="{BB962C8B-B14F-4D97-AF65-F5344CB8AC3E}">
        <p14:creationId xmlns:p14="http://schemas.microsoft.com/office/powerpoint/2010/main" val="27685379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65</a:t>
            </a:fld>
            <a:endParaRPr lang="es-ES"/>
          </a:p>
        </p:txBody>
      </p:sp>
    </p:spTree>
    <p:extLst>
      <p:ext uri="{BB962C8B-B14F-4D97-AF65-F5344CB8AC3E}">
        <p14:creationId xmlns:p14="http://schemas.microsoft.com/office/powerpoint/2010/main" val="1180992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s-E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3368471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s-E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dirty="0">
              <a:latin typeface="Arial" charset="0"/>
            </a:endParaRPr>
          </a:p>
        </p:txBody>
      </p:sp>
    </p:spTree>
    <p:extLst>
      <p:ext uri="{BB962C8B-B14F-4D97-AF65-F5344CB8AC3E}">
        <p14:creationId xmlns:p14="http://schemas.microsoft.com/office/powerpoint/2010/main" val="3733137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s-E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dirty="0">
              <a:latin typeface="Arial" charset="0"/>
            </a:endParaRPr>
          </a:p>
        </p:txBody>
      </p:sp>
    </p:spTree>
    <p:extLst>
      <p:ext uri="{BB962C8B-B14F-4D97-AF65-F5344CB8AC3E}">
        <p14:creationId xmlns:p14="http://schemas.microsoft.com/office/powerpoint/2010/main" val="3866862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2007 – 2010, Cisco Systems, Inc. Todos los derechos reservados.</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s-ES" sz="700">
                <a:solidFill>
                  <a:srgbClr val="D3D3D3"/>
                </a:solidFill>
              </a:rPr>
              <a:t>Información pública de Cisco</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dirty="0">
                <a:solidFill>
                  <a:srgbClr val="D3D3D3"/>
                </a:solidFill>
              </a:rPr>
              <a:t>ITE PC v4.1</a:t>
            </a:r>
          </a:p>
          <a:p>
            <a:pPr algn="l" defTabSz="814388">
              <a:lnSpc>
                <a:spcPct val="100000"/>
              </a:lnSpc>
            </a:pPr>
            <a:r>
              <a:rPr lang="es-ES" sz="700" dirty="0">
                <a:solidFill>
                  <a:srgbClr val="D3D3D3"/>
                </a:solidFill>
              </a:rPr>
              <a:t>Capítulo 6</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es-E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a:t>Click to edit Master title style</a:t>
            </a:r>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2008 Cisco Systems, Inc. Todos los derechos reservados.</a:t>
            </a:r>
          </a:p>
        </p:txBody>
      </p:sp>
      <p:sp>
        <p:nvSpPr>
          <p:cNvPr id="6" name="Rectangle 279"/>
          <p:cNvSpPr>
            <a:spLocks noChangeArrowheads="1"/>
          </p:cNvSpPr>
          <p:nvPr/>
        </p:nvSpPr>
        <p:spPr bwMode="auto">
          <a:xfrm>
            <a:off x="6896100" y="6670529"/>
            <a:ext cx="1505962"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dirty="0">
                <a:solidFill>
                  <a:srgbClr val="D3D3D3"/>
                </a:solidFill>
              </a:rPr>
              <a:t>Información confidencial de Cisco</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s-E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a:t>Click to edit Master title style</a:t>
            </a:r>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a:t>Click to edit Master subtitle style</a:t>
            </a:r>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2pPr marL="457200" indent="-228600">
              <a:buFont typeface="Arial" panose="020B060402020202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dirty="0"/>
              <a:t>Click to edit Master title style</a:t>
            </a:r>
          </a:p>
        </p:txBody>
      </p:sp>
      <p:sp>
        <p:nvSpPr>
          <p:cNvPr id="3" name="Content Placeholder 2"/>
          <p:cNvSpPr>
            <a:spLocks noGrp="1"/>
          </p:cNvSpPr>
          <p:nvPr>
            <p:ph idx="1"/>
          </p:nvPr>
        </p:nvSpPr>
        <p:spPr>
          <a:xfrm>
            <a:off x="655638" y="1687390"/>
            <a:ext cx="7940675" cy="4720787"/>
          </a:xfrm>
        </p:spPr>
        <p:txBody>
          <a:bodyPr/>
          <a:lstStyle>
            <a:lvl2pPr marL="457200" indent="-228600">
              <a:buFont typeface="Arial" panose="020B060402020202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dirty="0">
                <a:solidFill>
                  <a:srgbClr val="D3D3D3"/>
                </a:solidFill>
              </a:rPr>
              <a:t>ITE PC v4.1</a:t>
            </a:r>
          </a:p>
          <a:p>
            <a:pPr algn="l" defTabSz="814388">
              <a:lnSpc>
                <a:spcPct val="100000"/>
              </a:lnSpc>
            </a:pPr>
            <a:r>
              <a:rPr lang="es-ES" sz="700" dirty="0">
                <a:solidFill>
                  <a:srgbClr val="D3D3D3"/>
                </a:solidFill>
              </a:rPr>
              <a:t>Capítulo 6</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es-ES"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2007 – 2010, Cisco Systems, Inc. Todos los derechos reservados.</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s-ES" sz="700">
                <a:solidFill>
                  <a:srgbClr val="D3D3D3"/>
                </a:solidFill>
              </a:rPr>
              <a:t>Información pública de Cisco</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s-ES"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2008 Cisco Systems, Inc. Todos los derechos reservados.</a:t>
            </a:r>
          </a:p>
        </p:txBody>
      </p:sp>
      <p:sp>
        <p:nvSpPr>
          <p:cNvPr id="3079" name="Rectangle 6313"/>
          <p:cNvSpPr>
            <a:spLocks noChangeArrowheads="1"/>
          </p:cNvSpPr>
          <p:nvPr/>
        </p:nvSpPr>
        <p:spPr bwMode="auto">
          <a:xfrm>
            <a:off x="6896100" y="6670529"/>
            <a:ext cx="1505962"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a:solidFill>
                  <a:srgbClr val="D3D3D3"/>
                </a:solidFill>
              </a:rPr>
              <a:t>Información confidencial de Cisco</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hyperlink" Target="https://www.netacad.com/group/communities/community-home" TargetMode="External"/><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hyperlink" Target="https://www.netacad.com/group/communities/ccna-blo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14.xml"/><Relationship Id="rId4" Type="http://schemas.openxmlformats.org/officeDocument/2006/relationships/image" Target="../media/image33.png"/></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3.xml"/><Relationship Id="rId1" Type="http://schemas.openxmlformats.org/officeDocument/2006/relationships/slideLayout" Target="../slideLayouts/slideLayout14.xml"/><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8.xml"/><Relationship Id="rId1" Type="http://schemas.openxmlformats.org/officeDocument/2006/relationships/slideLayout" Target="../slideLayouts/slideLayout14.xml"/><Relationship Id="rId4" Type="http://schemas.openxmlformats.org/officeDocument/2006/relationships/image" Target="../media/image40.png"/></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8.xml"/><Relationship Id="rId1" Type="http://schemas.openxmlformats.org/officeDocument/2006/relationships/slideLayout" Target="../slideLayouts/slideLayout14.xml"/><Relationship Id="rId4" Type="http://schemas.openxmlformats.org/officeDocument/2006/relationships/image" Target="../media/image50.png"/></Relationships>
</file>

<file path=ppt/slides/_rels/slide5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9.xml"/><Relationship Id="rId1" Type="http://schemas.openxmlformats.org/officeDocument/2006/relationships/slideLayout" Target="../slideLayouts/slideLayout14.xml"/><Relationship Id="rId4" Type="http://schemas.openxmlformats.org/officeDocument/2006/relationships/image" Target="../media/image5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4.xml"/><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5.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624384" y="800403"/>
            <a:ext cx="6788150" cy="1008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0" indent="0" algn="l" defTabSz="814388" rtl="0" eaLnBrk="0" fontAlgn="base" hangingPunct="0">
              <a:lnSpc>
                <a:spcPct val="90000"/>
              </a:lnSpc>
              <a:spcBef>
                <a:spcPct val="50000"/>
              </a:spcBef>
              <a:spcAft>
                <a:spcPct val="0"/>
              </a:spcAft>
              <a:buClr>
                <a:srgbClr val="708CA1"/>
              </a:buClr>
              <a:buFont typeface="Wingdings" pitchFamily="2" charset="2"/>
              <a:buNone/>
              <a:defRPr sz="2000" b="1">
                <a:solidFill>
                  <a:schemeClr val="bg2"/>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eaLnBrk="1" hangingPunct="1">
              <a:buFont typeface="Wingdings" charset="0"/>
              <a:buNone/>
            </a:pPr>
            <a:endParaRPr lang="en-US" kern="0" dirty="0">
              <a:latin typeface="Arial" charset="0"/>
            </a:endParaRPr>
          </a:p>
        </p:txBody>
      </p:sp>
      <p:sp>
        <p:nvSpPr>
          <p:cNvPr id="7" name="Rectangle 2"/>
          <p:cNvSpPr>
            <a:spLocks noGrp="1" noChangeArrowheads="1"/>
          </p:cNvSpPr>
          <p:nvPr>
            <p:ph type="ctrTitle"/>
          </p:nvPr>
        </p:nvSpPr>
        <p:spPr>
          <a:xfrm>
            <a:off x="311150" y="2671763"/>
            <a:ext cx="4080097" cy="830262"/>
          </a:xfrm>
        </p:spPr>
        <p:txBody>
          <a:bodyPr/>
          <a:lstStyle/>
          <a:p>
            <a:pPr eaLnBrk="1" hangingPunct="1"/>
            <a:r>
              <a:rPr lang="es-ES" sz="2400" dirty="0">
                <a:latin typeface="Arial" charset="0"/>
              </a:rPr>
              <a:t>Materiales para el instructor</a:t>
            </a:r>
            <a:r>
              <a:rPr dirty="0"/>
              <a:t/>
            </a:r>
            <a:br>
              <a:rPr dirty="0"/>
            </a:br>
            <a:r>
              <a:rPr lang="es-ES" sz="2400" dirty="0">
                <a:latin typeface="Arial" charset="0"/>
              </a:rPr>
              <a:t>Capítulo 7: Listas de control de acceso</a:t>
            </a:r>
            <a:endParaRPr lang="es-ES" sz="2400" dirty="0">
              <a:solidFill>
                <a:srgbClr val="00B0F0"/>
              </a:solidFill>
              <a:latin typeface="Arial" charset="0"/>
            </a:endParaRPr>
          </a:p>
        </p:txBody>
      </p:sp>
      <p:sp>
        <p:nvSpPr>
          <p:cNvPr id="3" name="Subtitle 2"/>
          <p:cNvSpPr>
            <a:spLocks noGrp="1"/>
          </p:cNvSpPr>
          <p:nvPr>
            <p:ph type="subTitle" idx="1"/>
          </p:nvPr>
        </p:nvSpPr>
        <p:spPr>
          <a:xfrm>
            <a:off x="311149" y="4672012"/>
            <a:ext cx="5053331" cy="1061813"/>
          </a:xfrm>
        </p:spPr>
        <p:txBody>
          <a:bodyPr/>
          <a:lstStyle/>
          <a:p>
            <a:pPr eaLnBrk="1" hangingPunct="1"/>
            <a:r>
              <a:rPr lang="es-ES" dirty="0">
                <a:latin typeface="Arial" charset="0"/>
              </a:rPr>
              <a:t>CCNA Routing and Switching</a:t>
            </a:r>
          </a:p>
          <a:p>
            <a:pPr eaLnBrk="1" hangingPunct="1"/>
            <a:r>
              <a:rPr lang="es-ES" dirty="0">
                <a:latin typeface="Arial" charset="0"/>
              </a:rPr>
              <a:t>Routing and Switching Essentials v6.0</a:t>
            </a:r>
          </a:p>
          <a:p>
            <a:endParaRPr lang="es-ES" dirty="0"/>
          </a:p>
        </p:txBody>
      </p:sp>
    </p:spTree>
    <p:extLst>
      <p:ext uri="{BB962C8B-B14F-4D97-AF65-F5344CB8AC3E}">
        <p14:creationId xmlns:p14="http://schemas.microsoft.com/office/powerpoint/2010/main" val="2515264652"/>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446400" y="349200"/>
            <a:ext cx="8615956"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s-ES" sz="3200" b="1" kern="0" dirty="0">
                <a:solidFill>
                  <a:srgbClr val="708CA1"/>
                </a:solidFill>
                <a:latin typeface="+mj-lt"/>
              </a:rPr>
              <a:t>Capítulo 7: Prácticas recomendadas (cont.)</a:t>
            </a:r>
          </a:p>
        </p:txBody>
      </p:sp>
      <p:sp>
        <p:nvSpPr>
          <p:cNvPr id="9" name="Text Placeholder 6"/>
          <p:cNvSpPr txBox="1">
            <a:spLocks/>
          </p:cNvSpPr>
          <p:nvPr/>
        </p:nvSpPr>
        <p:spPr>
          <a:xfrm>
            <a:off x="228600" y="1344168"/>
            <a:ext cx="8577072" cy="4965192"/>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es-ES" sz="2000" dirty="0"/>
              <a:t>Sección 7.3</a:t>
            </a:r>
          </a:p>
          <a:p>
            <a:pPr eaLnBrk="1" hangingPunct="1">
              <a:lnSpc>
                <a:spcPct val="85000"/>
              </a:lnSpc>
              <a:spcBef>
                <a:spcPct val="30000"/>
              </a:spcBef>
            </a:pPr>
            <a:r>
              <a:rPr lang="es-ES" sz="1800" dirty="0"/>
              <a:t>¡Práctica, práctica y más práctica!</a:t>
            </a:r>
          </a:p>
          <a:p>
            <a:pPr eaLnBrk="1" hangingPunct="1">
              <a:lnSpc>
                <a:spcPct val="90000"/>
              </a:lnSpc>
              <a:spcBef>
                <a:spcPct val="30000"/>
              </a:spcBef>
            </a:pPr>
            <a:r>
              <a:rPr lang="es-ES" sz="1800" dirty="0"/>
              <a:t>Haga que los estudiantes ideen situaciones en las que se deban permitir y/ o bloquear paquetes.</a:t>
            </a:r>
          </a:p>
          <a:p>
            <a:pPr marL="0" indent="0" eaLnBrk="1" hangingPunct="1">
              <a:lnSpc>
                <a:spcPct val="85000"/>
              </a:lnSpc>
              <a:spcBef>
                <a:spcPct val="30000"/>
              </a:spcBef>
              <a:buNone/>
            </a:pPr>
            <a:endParaRPr lang="es-ES" sz="1800" dirty="0"/>
          </a:p>
          <a:p>
            <a:pPr marL="0" lvl="1" indent="0" eaLnBrk="1" hangingPunct="1">
              <a:spcBef>
                <a:spcPts val="36"/>
              </a:spcBef>
            </a:pPr>
            <a:endParaRPr lang="es-ES" dirty="0"/>
          </a:p>
        </p:txBody>
      </p:sp>
    </p:spTree>
    <p:extLst>
      <p:ext uri="{BB962C8B-B14F-4D97-AF65-F5344CB8AC3E}">
        <p14:creationId xmlns:p14="http://schemas.microsoft.com/office/powerpoint/2010/main" val="3169501298"/>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446400" y="349200"/>
            <a:ext cx="8145462" cy="838200"/>
          </a:xfrm>
        </p:spPr>
        <p:txBody>
          <a:bodyPr/>
          <a:lstStyle/>
          <a:p>
            <a:pPr eaLnBrk="1" hangingPunct="1"/>
            <a:r>
              <a:rPr lang="es-ES" dirty="0" smtClean="0"/>
              <a:t>Capítulo 7: Ayuda adicional</a:t>
            </a:r>
          </a:p>
        </p:txBody>
      </p:sp>
      <p:sp>
        <p:nvSpPr>
          <p:cNvPr id="20483" name="Rectangle 34"/>
          <p:cNvSpPr>
            <a:spLocks noGrp="1" noChangeArrowheads="1"/>
          </p:cNvSpPr>
          <p:nvPr>
            <p:ph type="body" idx="4294967295"/>
          </p:nvPr>
        </p:nvSpPr>
        <p:spPr>
          <a:xfrm>
            <a:off x="395786" y="1260910"/>
            <a:ext cx="8200528" cy="3571875"/>
          </a:xfrm>
        </p:spPr>
        <p:txBody>
          <a:bodyPr/>
          <a:lstStyle/>
          <a:p>
            <a:pPr>
              <a:lnSpc>
                <a:spcPct val="90000"/>
              </a:lnSpc>
              <a:spcBef>
                <a:spcPct val="30000"/>
              </a:spcBef>
              <a:spcAft>
                <a:spcPts val="1200"/>
              </a:spcAft>
              <a:defRPr/>
            </a:pPr>
            <a:r>
              <a:rPr lang="es-ES" sz="2000" dirty="0"/>
              <a:t>Para obtener ayuda adicional sobre las estrategias de enseñanza, incluidos los planes de lección, las analogías para los conceptos difíciles y los temas de debate, visite la Comunidad CCNA en </a:t>
            </a:r>
            <a:r>
              <a:rPr lang="es-ES" sz="2000" dirty="0">
                <a:hlinkClick r:id="rId3"/>
              </a:rPr>
              <a:t>https://www.netacad.com/group/communities/community-home</a:t>
            </a:r>
            <a:r>
              <a:rPr lang="es-ES" dirty="0" smtClean="0"/>
              <a:t>.</a:t>
            </a:r>
            <a:endParaRPr lang="es-ES" sz="2000" dirty="0"/>
          </a:p>
          <a:p>
            <a:pPr>
              <a:lnSpc>
                <a:spcPct val="90000"/>
              </a:lnSpc>
              <a:spcBef>
                <a:spcPct val="30000"/>
              </a:spcBef>
              <a:spcAft>
                <a:spcPts val="1200"/>
              </a:spcAft>
              <a:defRPr/>
            </a:pPr>
            <a:r>
              <a:rPr lang="es-ES" sz="2000" dirty="0"/>
              <a:t>Prácticas recomendadas de todo el mundo para enseñar CCNA Routing and Switching. </a:t>
            </a:r>
            <a:r>
              <a:rPr lang="es-ES" sz="2000" dirty="0">
                <a:hlinkClick r:id="rId4"/>
              </a:rPr>
              <a:t>https://www.netacad.com/group/communities/ccna-blog</a:t>
            </a:r>
            <a:endParaRPr lang="es-ES" sz="2000" dirty="0"/>
          </a:p>
          <a:p>
            <a:pPr>
              <a:lnSpc>
                <a:spcPct val="90000"/>
              </a:lnSpc>
              <a:spcBef>
                <a:spcPct val="30000"/>
              </a:spcBef>
              <a:defRPr/>
            </a:pPr>
            <a:r>
              <a:rPr lang="es-ES" sz="2000" dirty="0"/>
              <a:t>Si tiene planes o recursos de lección que desee compartir, súbalos a la Comunidad CCNA, a fin de ayudar a otros instructores.</a:t>
            </a:r>
          </a:p>
          <a:p>
            <a:pPr>
              <a:lnSpc>
                <a:spcPct val="90000"/>
              </a:lnSpc>
            </a:pPr>
            <a:r>
              <a:rPr lang="es-ES" sz="2000" dirty="0"/>
              <a:t>Los estudiantes pueden inscribirse en </a:t>
            </a:r>
            <a:r>
              <a:rPr lang="es-ES" sz="2000" b="1" dirty="0"/>
              <a:t>Packet Tracer Know How 1: Packet Tracer 101 </a:t>
            </a:r>
            <a:r>
              <a:rPr lang="es-ES" sz="2000" dirty="0"/>
              <a:t>(autoinscripción)</a:t>
            </a:r>
          </a:p>
        </p:txBody>
      </p:sp>
    </p:spTree>
    <p:extLst>
      <p:ext uri="{BB962C8B-B14F-4D97-AF65-F5344CB8AC3E}">
        <p14:creationId xmlns:p14="http://schemas.microsoft.com/office/powerpoint/2010/main" val="1402589301"/>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pic>
        <p:nvPicPr>
          <p:cNvPr id="14339" name="Picture 100"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9297878"/>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s-ES" sz="2400" dirty="0">
                <a:latin typeface="Arial" charset="0"/>
              </a:rPr>
              <a:t>Capítulo 7: Listas de control de acceso</a:t>
            </a:r>
            <a:endParaRPr lang="es-ES" sz="2400" dirty="0">
              <a:solidFill>
                <a:srgbClr val="00B0F0"/>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r>
              <a:rPr lang="es-ES" smtClean="0"/>
              <a:t>Routing and Switching Essentials v6.0</a:t>
            </a:r>
            <a:endParaRPr lang="es-ES" dirty="0">
              <a:solidFill>
                <a:srgbClr val="00B0F0"/>
              </a:solidFill>
              <a:latin typeface="Arial" charset="0"/>
            </a:endParaRPr>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350288"/>
            <a:ext cx="8145462" cy="838200"/>
          </a:xfrm>
        </p:spPr>
        <p:txBody>
          <a:bodyPr/>
          <a:lstStyle/>
          <a:p>
            <a:pPr eaLnBrk="1" hangingPunct="1"/>
            <a:r>
              <a:rPr lang="es-ES" dirty="0" smtClean="0"/>
              <a:t>Capítulo 7: Secciones y objetivos</a:t>
            </a:r>
          </a:p>
        </p:txBody>
      </p:sp>
      <p:sp>
        <p:nvSpPr>
          <p:cNvPr id="4099" name="Rectangle 34"/>
          <p:cNvSpPr>
            <a:spLocks noGrp="1" noChangeArrowheads="1"/>
          </p:cNvSpPr>
          <p:nvPr>
            <p:ph type="body" idx="4294967295"/>
          </p:nvPr>
        </p:nvSpPr>
        <p:spPr>
          <a:xfrm>
            <a:off x="655639" y="1337482"/>
            <a:ext cx="7848282" cy="4743578"/>
          </a:xfrm>
        </p:spPr>
        <p:txBody>
          <a:bodyPr/>
          <a:lstStyle/>
          <a:p>
            <a:pPr marL="0" indent="0">
              <a:buNone/>
            </a:pPr>
            <a:r>
              <a:rPr lang="es-ES" sz="2000" dirty="0"/>
              <a:t>7.1 Funcionamiento de una ACL</a:t>
            </a:r>
          </a:p>
          <a:p>
            <a:pPr marL="742950" lvl="1" indent="-285750">
              <a:buFont typeface="Arial" panose="020B0604020202020204" pitchFamily="34" charset="0"/>
              <a:buChar char="•"/>
            </a:pPr>
            <a:r>
              <a:rPr lang="es-ES" sz="1600" dirty="0"/>
              <a:t>Explicar de qué manera las listas ACL filtran el tráfico.</a:t>
            </a:r>
          </a:p>
          <a:p>
            <a:pPr marL="742950" lvl="1" indent="-285750">
              <a:buFont typeface="Arial" panose="020B0604020202020204" pitchFamily="34" charset="0"/>
              <a:buChar char="•"/>
            </a:pPr>
            <a:r>
              <a:rPr lang="es-ES" sz="1600" dirty="0"/>
              <a:t>Explicar la forma en que las ACL utilizan máscaras de comodín.</a:t>
            </a:r>
          </a:p>
          <a:p>
            <a:pPr marL="742950" lvl="1" indent="-285750">
              <a:buFont typeface="Arial" panose="020B0604020202020204" pitchFamily="34" charset="0"/>
              <a:buChar char="•"/>
            </a:pPr>
            <a:r>
              <a:rPr lang="es-ES" sz="1600" dirty="0"/>
              <a:t>Explicar cómo se crea una ACL.</a:t>
            </a:r>
          </a:p>
          <a:p>
            <a:pPr marL="742950" lvl="1" indent="-285750">
              <a:buFont typeface="Arial" panose="020B0604020202020204" pitchFamily="34" charset="0"/>
              <a:buChar char="•"/>
            </a:pPr>
            <a:r>
              <a:rPr lang="es-ES" sz="1600" dirty="0"/>
              <a:t>Explicar cómo se ubica una ACL.</a:t>
            </a:r>
          </a:p>
          <a:p>
            <a:pPr marL="1588" indent="0">
              <a:buNone/>
            </a:pPr>
            <a:r>
              <a:rPr lang="es-ES" sz="2000" dirty="0"/>
              <a:t>7.2 ACL de IPv4 estándar</a:t>
            </a:r>
          </a:p>
          <a:p>
            <a:pPr marL="742950" lvl="1" indent="-285750">
              <a:buFont typeface="Arial" panose="020B0604020202020204" pitchFamily="34" charset="0"/>
              <a:buChar char="•"/>
            </a:pPr>
            <a:r>
              <a:rPr lang="es-ES" sz="1600" dirty="0"/>
              <a:t>Configurar listas ACL de IPv4 estándares para filtrar el tráfico y así cumplir con los requisitos de red.</a:t>
            </a:r>
          </a:p>
          <a:p>
            <a:pPr marL="742950" lvl="1" indent="-285750">
              <a:buFont typeface="Arial" panose="020B0604020202020204" pitchFamily="34" charset="0"/>
              <a:buChar char="•"/>
            </a:pPr>
            <a:r>
              <a:rPr lang="es-ES" sz="1600" dirty="0"/>
              <a:t>Utilizar números de secuencia para editar listas ACL de IPv4 estándares ya existentes.</a:t>
            </a:r>
          </a:p>
          <a:p>
            <a:pPr marL="742950" lvl="1" indent="-285750">
              <a:buFont typeface="Arial" panose="020B0604020202020204" pitchFamily="34" charset="0"/>
              <a:buChar char="•"/>
            </a:pPr>
            <a:r>
              <a:rPr lang="es-ES" sz="1600" dirty="0"/>
              <a:t>Configurar una ACL estándar para proteger el acceso a VTY.</a:t>
            </a:r>
          </a:p>
          <a:p>
            <a:pPr marL="0" indent="0">
              <a:buNone/>
            </a:pPr>
            <a:r>
              <a:rPr lang="es-ES" sz="2000" dirty="0"/>
              <a:t>7.3 Solución de problemas en listas ACL</a:t>
            </a:r>
          </a:p>
          <a:p>
            <a:pPr marL="742950" lvl="1" indent="-285750">
              <a:buFont typeface="Arial" panose="020B0604020202020204" pitchFamily="34" charset="0"/>
              <a:buChar char="•"/>
            </a:pPr>
            <a:r>
              <a:rPr lang="es-ES" sz="1600" dirty="0"/>
              <a:t>Explicar la forma en que procesa los paquetes un router cuando se aplica una ACL.</a:t>
            </a:r>
          </a:p>
          <a:p>
            <a:pPr marL="742950" lvl="1" indent="-285750">
              <a:buFont typeface="Arial" panose="020B0604020202020204" pitchFamily="34" charset="0"/>
              <a:buChar char="•"/>
            </a:pPr>
            <a:r>
              <a:rPr lang="es-ES" sz="1600" dirty="0"/>
              <a:t>Solucionar errores comunes en listas ACL de IPv4 estándares con los comandos de la CLI.</a:t>
            </a:r>
          </a:p>
        </p:txBody>
      </p:sp>
    </p:spTree>
    <p:extLst>
      <p:ext uri="{BB962C8B-B14F-4D97-AF65-F5344CB8AC3E}">
        <p14:creationId xmlns:p14="http://schemas.microsoft.com/office/powerpoint/2010/main" val="1065710895"/>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s-ES" sz="2400" dirty="0"/>
              <a:t>7.1 Funcionamiento de una ACL</a:t>
            </a:r>
          </a:p>
        </p:txBody>
      </p:sp>
    </p:spTree>
    <p:extLst>
      <p:ext uri="{BB962C8B-B14F-4D97-AF65-F5344CB8AC3E}">
        <p14:creationId xmlns:p14="http://schemas.microsoft.com/office/powerpoint/2010/main" val="2753221210"/>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Propósito de las listas ACL</a:t>
            </a:r>
            <a:r>
              <a:rPr dirty="0"/>
              <a:t/>
            </a:r>
            <a:br>
              <a:rPr dirty="0"/>
            </a:br>
            <a:r>
              <a:rPr lang="es-ES" dirty="0" smtClean="0"/>
              <a:t>¿Qué es una ACL?</a:t>
            </a:r>
            <a:endParaRPr lang="es-ES" dirty="0">
              <a:solidFill>
                <a:srgbClr val="00B0F0"/>
              </a:solidFill>
              <a:latin typeface="Arial"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64354" y="2112140"/>
            <a:ext cx="6139092" cy="4490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43840" y="1310640"/>
            <a:ext cx="8793834" cy="677108"/>
          </a:xfrm>
          <a:prstGeom prst="rect">
            <a:avLst/>
          </a:prstGeom>
          <a:noFill/>
        </p:spPr>
        <p:txBody>
          <a:bodyPr wrap="square" rtlCol="0">
            <a:spAutoFit/>
          </a:bodyPr>
          <a:lstStyle/>
          <a:p>
            <a:pPr marL="236538" indent="-236538" algn="l" defTabSz="814388">
              <a:lnSpc>
                <a:spcPct val="95000"/>
              </a:lnSpc>
              <a:spcBef>
                <a:spcPct val="50000"/>
              </a:spcBef>
              <a:buClr>
                <a:srgbClr val="708CA1"/>
              </a:buClr>
              <a:buFont typeface="Wingdings" charset="0"/>
              <a:buChar char="§"/>
            </a:pPr>
            <a:r>
              <a:rPr lang="es-ES" sz="2000" dirty="0">
                <a:latin typeface="+mn-lt"/>
              </a:rPr>
              <a:t>Los routers no tienen listas ACL configuradas de manera predeterminada, por lo que no filtran el tráfico de manera predeterminada. </a:t>
            </a:r>
          </a:p>
        </p:txBody>
      </p:sp>
    </p:spTree>
    <p:extLst>
      <p:ext uri="{BB962C8B-B14F-4D97-AF65-F5344CB8AC3E}">
        <p14:creationId xmlns:p14="http://schemas.microsoft.com/office/powerpoint/2010/main" val="1445522053"/>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Propósito de las listas ACL</a:t>
            </a:r>
            <a:r>
              <a:rPr dirty="0"/>
              <a:t/>
            </a:r>
            <a:br>
              <a:rPr dirty="0"/>
            </a:br>
            <a:r>
              <a:rPr lang="es-ES" dirty="0" smtClean="0"/>
              <a:t>Filtrado de paquetes</a:t>
            </a:r>
            <a:endParaRPr lang="es-ES" dirty="0">
              <a:solidFill>
                <a:srgbClr val="00B0F0"/>
              </a:solidFill>
              <a:latin typeface="Arial" charset="0"/>
            </a:endParaRPr>
          </a:p>
        </p:txBody>
      </p:sp>
      <p:sp>
        <p:nvSpPr>
          <p:cNvPr id="2" name="Rectangle 1"/>
          <p:cNvSpPr/>
          <p:nvPr/>
        </p:nvSpPr>
        <p:spPr>
          <a:xfrm>
            <a:off x="182880" y="1261971"/>
            <a:ext cx="8641080" cy="3031599"/>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charset="0"/>
              <a:buChar char="§"/>
            </a:pPr>
            <a:r>
              <a:rPr lang="es-ES" sz="2000" dirty="0">
                <a:latin typeface="+mn-lt"/>
              </a:rPr>
              <a:t>El filtrado de paquetes, a veces denominado </a:t>
            </a:r>
            <a:r>
              <a:rPr lang="es-ES" sz="2000" dirty="0" smtClean="0">
                <a:latin typeface="+mn-lt"/>
              </a:rPr>
              <a:t>"filtrado </a:t>
            </a:r>
            <a:r>
              <a:rPr lang="es-ES" sz="2000" dirty="0">
                <a:latin typeface="+mn-lt"/>
              </a:rPr>
              <a:t>de paquetes </a:t>
            </a:r>
            <a:r>
              <a:rPr lang="es-ES" sz="2000" dirty="0" smtClean="0">
                <a:latin typeface="+mn-lt"/>
              </a:rPr>
              <a:t>estático", </a:t>
            </a:r>
            <a:r>
              <a:rPr lang="es-ES" sz="2000" dirty="0">
                <a:latin typeface="+mn-lt"/>
              </a:rPr>
              <a:t>controla el acceso a una red mediante el análisis de los paquetes entrantes y salientes y la transferencia o el descarte de estos según determinados criterios, como la dirección IP de origen, la dirección IP de destino y el protocolo incluido en el paquete.</a:t>
            </a:r>
          </a:p>
          <a:p>
            <a:pPr marL="236538" indent="-236538" algn="l" defTabSz="814388">
              <a:lnSpc>
                <a:spcPct val="95000"/>
              </a:lnSpc>
              <a:spcBef>
                <a:spcPct val="50000"/>
              </a:spcBef>
              <a:buClr>
                <a:srgbClr val="708CA1"/>
              </a:buClr>
              <a:buFont typeface="Wingdings" charset="0"/>
              <a:buChar char="§"/>
            </a:pPr>
            <a:r>
              <a:rPr lang="es-ES" sz="2000" dirty="0">
                <a:latin typeface="+mn-lt"/>
              </a:rPr>
              <a:t>Cuando reenvía o deniega los paquetes según las reglas de filtrado, un router funciona como filtro de paquetes.</a:t>
            </a:r>
          </a:p>
          <a:p>
            <a:pPr marL="236538" indent="-236538" algn="l" defTabSz="814388">
              <a:lnSpc>
                <a:spcPct val="95000"/>
              </a:lnSpc>
              <a:spcBef>
                <a:spcPct val="50000"/>
              </a:spcBef>
              <a:buClr>
                <a:srgbClr val="708CA1"/>
              </a:buClr>
              <a:buFont typeface="Wingdings" charset="0"/>
              <a:buChar char="§"/>
            </a:pPr>
            <a:r>
              <a:rPr lang="es-ES" sz="2000" dirty="0">
                <a:latin typeface="+mn-lt"/>
              </a:rPr>
              <a:t>Una ACL es una lista secuencial de instrucciones permit (permitir) o deny (denegar), conocidas como </a:t>
            </a:r>
            <a:r>
              <a:rPr lang="es-ES" sz="2000" dirty="0" smtClean="0">
                <a:latin typeface="+mn-lt"/>
              </a:rPr>
              <a:t>"entradas </a:t>
            </a:r>
            <a:r>
              <a:rPr lang="es-ES" sz="2000" dirty="0">
                <a:latin typeface="+mn-lt"/>
              </a:rPr>
              <a:t>de control de </a:t>
            </a:r>
            <a:r>
              <a:rPr lang="es-ES" sz="2000" dirty="0" smtClean="0">
                <a:latin typeface="+mn-lt"/>
              </a:rPr>
              <a:t>acceso" </a:t>
            </a:r>
            <a:r>
              <a:rPr lang="es-ES" sz="2000" dirty="0">
                <a:latin typeface="+mn-lt"/>
              </a:rPr>
              <a:t>(ACE).</a:t>
            </a:r>
          </a:p>
        </p:txBody>
      </p:sp>
    </p:spTree>
    <p:extLst>
      <p:ext uri="{BB962C8B-B14F-4D97-AF65-F5344CB8AC3E}">
        <p14:creationId xmlns:p14="http://schemas.microsoft.com/office/powerpoint/2010/main" val="1825498540"/>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Propósito de las listas ACL</a:t>
            </a:r>
            <a:r>
              <a:rPr dirty="0"/>
              <a:t/>
            </a:r>
            <a:br>
              <a:rPr dirty="0"/>
            </a:br>
            <a:r>
              <a:rPr lang="es-ES" dirty="0" smtClean="0"/>
              <a:t>Funcionamiento de una ACL</a:t>
            </a:r>
            <a:endParaRPr lang="es-ES" dirty="0">
              <a:solidFill>
                <a:srgbClr val="00B0F0"/>
              </a:solidFill>
              <a:latin typeface="Arial"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162" y="1889026"/>
            <a:ext cx="8280398" cy="2717800"/>
          </a:xfrm>
          <a:prstGeom prst="rect">
            <a:avLst/>
          </a:prstGeom>
        </p:spPr>
      </p:pic>
    </p:spTree>
    <p:extLst>
      <p:ext uri="{BB962C8B-B14F-4D97-AF65-F5344CB8AC3E}">
        <p14:creationId xmlns:p14="http://schemas.microsoft.com/office/powerpoint/2010/main" val="79783068"/>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chor="t"/>
          <a:lstStyle/>
          <a:p>
            <a:pPr eaLnBrk="1" hangingPunct="1"/>
            <a:r>
              <a:rPr lang="es-ES" sz="1800" dirty="0" smtClean="0"/>
              <a:t>Máscaras de comodín en listas ACL</a:t>
            </a:r>
            <a:r>
              <a:rPr dirty="0"/>
              <a:t/>
            </a:r>
            <a:br>
              <a:rPr dirty="0"/>
            </a:br>
            <a:r>
              <a:rPr lang="es-ES" dirty="0" smtClean="0"/>
              <a:t>Introducción a las máscaras de comodín en listas ACL</a:t>
            </a:r>
            <a:endParaRPr lang="es-ES" dirty="0">
              <a:solidFill>
                <a:srgbClr val="00B0F0"/>
              </a:solidFill>
              <a:latin typeface="Arial"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37904" y="1489367"/>
            <a:ext cx="5759631" cy="5237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392720"/>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es-ES" dirty="0">
                <a:latin typeface="Arial" charset="0"/>
              </a:rPr>
              <a:t>Materiales del instructor: Guía de planificación del capítulo 7</a:t>
            </a:r>
            <a:endParaRPr lang="es-ES" dirty="0"/>
          </a:p>
        </p:txBody>
      </p:sp>
      <p:sp>
        <p:nvSpPr>
          <p:cNvPr id="4099" name="Rectangle 34"/>
          <p:cNvSpPr>
            <a:spLocks noGrp="1" noChangeArrowheads="1"/>
          </p:cNvSpPr>
          <p:nvPr>
            <p:ph type="body" idx="4294967295"/>
          </p:nvPr>
        </p:nvSpPr>
        <p:spPr>
          <a:xfrm>
            <a:off x="655638" y="1532586"/>
            <a:ext cx="7940675" cy="4539803"/>
          </a:xfrm>
        </p:spPr>
        <p:txBody>
          <a:bodyPr/>
          <a:lstStyle/>
          <a:p>
            <a:pPr marL="0" indent="0">
              <a:buNone/>
            </a:pPr>
            <a:r>
              <a:rPr lang="es-ES" dirty="0" smtClean="0"/>
              <a:t>Esta presentación en PowerPoint se divide en dos partes:</a:t>
            </a:r>
          </a:p>
          <a:p>
            <a:pPr marL="457200" indent="-457200">
              <a:buFont typeface="+mj-lt"/>
              <a:buAutoNum type="arabicPeriod"/>
            </a:pPr>
            <a:r>
              <a:rPr lang="es-ES" sz="2000" dirty="0"/>
              <a:t>Guía de planificación para el instructor</a:t>
            </a:r>
          </a:p>
          <a:p>
            <a:pPr lvl="1">
              <a:buFont typeface="Wingdings" charset="2"/>
              <a:buChar char="§"/>
            </a:pPr>
            <a:r>
              <a:rPr lang="es-ES" sz="1600" dirty="0"/>
              <a:t>Información para ayudarlo a familiarizarse con el capítulo</a:t>
            </a:r>
          </a:p>
          <a:p>
            <a:pPr lvl="1">
              <a:buFont typeface="Wingdings" charset="2"/>
              <a:buChar char="§"/>
            </a:pPr>
            <a:r>
              <a:rPr lang="es-ES" sz="1600" dirty="0"/>
              <a:t>Ayuda a la enseñanza</a:t>
            </a:r>
          </a:p>
          <a:p>
            <a:pPr marL="457200" indent="-457200">
              <a:buFont typeface="+mj-lt"/>
              <a:buAutoNum type="arabicPeriod"/>
            </a:pPr>
            <a:r>
              <a:rPr lang="es-ES" sz="2000" dirty="0"/>
              <a:t>Presentación de la clase del instructor</a:t>
            </a:r>
          </a:p>
          <a:p>
            <a:pPr lvl="1">
              <a:buFont typeface="Wingdings" charset="2"/>
              <a:buChar char="§"/>
            </a:pPr>
            <a:r>
              <a:rPr lang="es-ES" sz="1600" dirty="0"/>
              <a:t>Diapositivas opcionales que puede utilizar en el aula</a:t>
            </a:r>
          </a:p>
          <a:p>
            <a:pPr lvl="1">
              <a:buFont typeface="Wingdings" charset="2"/>
              <a:buChar char="§"/>
            </a:pPr>
            <a:r>
              <a:rPr lang="es-ES" sz="1600" dirty="0"/>
              <a:t>Comienza en la diapositiva n.º 13</a:t>
            </a:r>
            <a:endParaRPr lang="es-ES" sz="1600" b="1" dirty="0">
              <a:solidFill>
                <a:srgbClr val="00B0F0"/>
              </a:solidFill>
            </a:endParaRPr>
          </a:p>
          <a:p>
            <a:pPr marL="0" indent="0">
              <a:buNone/>
            </a:pPr>
            <a:r>
              <a:rPr lang="es-ES" sz="2000" dirty="0"/>
              <a:t>Nota: Elimine la Guía de planificación de esta presentación antes de compartirla con otras personas.</a:t>
            </a:r>
            <a:endParaRPr lang="es-ES" dirty="0"/>
          </a:p>
        </p:txBody>
      </p:sp>
    </p:spTree>
    <p:extLst>
      <p:ext uri="{BB962C8B-B14F-4D97-AF65-F5344CB8AC3E}">
        <p14:creationId xmlns:p14="http://schemas.microsoft.com/office/powerpoint/2010/main" val="1045761936"/>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chor="t"/>
          <a:lstStyle/>
          <a:p>
            <a:pPr eaLnBrk="1" hangingPunct="1"/>
            <a:r>
              <a:rPr lang="es-ES" sz="1800" dirty="0" smtClean="0"/>
              <a:t>Máscaras de comodín en listas ACL</a:t>
            </a:r>
            <a:r>
              <a:rPr dirty="0"/>
              <a:t/>
            </a:r>
            <a:br>
              <a:rPr dirty="0"/>
            </a:br>
            <a:r>
              <a:rPr lang="es-ES" dirty="0" smtClean="0"/>
              <a:t>Introducción a las máscaras de comodín en listas ACL (continuación)</a:t>
            </a:r>
            <a:endParaRPr lang="es-ES" dirty="0">
              <a:solidFill>
                <a:srgbClr val="00B0F0"/>
              </a:solidFill>
              <a:latin typeface="Arial"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8775" y="2413983"/>
            <a:ext cx="7463188" cy="2810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482969" y="2041446"/>
            <a:ext cx="2758440" cy="369332"/>
          </a:xfrm>
          <a:prstGeom prst="rect">
            <a:avLst/>
          </a:prstGeom>
          <a:noFill/>
        </p:spPr>
        <p:txBody>
          <a:bodyPr wrap="square" rtlCol="0">
            <a:spAutoFit/>
          </a:bodyPr>
          <a:lstStyle/>
          <a:p>
            <a:r>
              <a:rPr lang="es-ES" sz="2000" dirty="0">
                <a:latin typeface="+mn-lt"/>
              </a:rPr>
              <a:t>Ejemplo</a:t>
            </a:r>
          </a:p>
        </p:txBody>
      </p:sp>
    </p:spTree>
    <p:extLst>
      <p:ext uri="{BB962C8B-B14F-4D97-AF65-F5344CB8AC3E}">
        <p14:creationId xmlns:p14="http://schemas.microsoft.com/office/powerpoint/2010/main" val="928336719"/>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Máscaras de comodín en listas ACL</a:t>
            </a:r>
            <a:r>
              <a:rPr dirty="0"/>
              <a:t/>
            </a:r>
            <a:br>
              <a:rPr dirty="0"/>
            </a:br>
            <a:r>
              <a:rPr lang="es-ES" dirty="0" smtClean="0"/>
              <a:t>Ejemplos de máscaras de comodín</a:t>
            </a:r>
            <a:endParaRPr lang="es-ES" dirty="0">
              <a:solidFill>
                <a:srgbClr val="00B0F0"/>
              </a:solidFill>
              <a:latin typeface="Arial"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30031" y="1490663"/>
            <a:ext cx="5849542" cy="49253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3617649"/>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chor="t"/>
          <a:lstStyle/>
          <a:p>
            <a:pPr eaLnBrk="1" hangingPunct="1"/>
            <a:r>
              <a:rPr lang="es-ES" sz="1800" dirty="0" smtClean="0"/>
              <a:t>Máscaras de comodín en listas ACL</a:t>
            </a:r>
            <a:r>
              <a:rPr dirty="0"/>
              <a:t/>
            </a:r>
            <a:br>
              <a:rPr dirty="0"/>
            </a:br>
            <a:r>
              <a:rPr lang="es-ES" dirty="0" smtClean="0"/>
              <a:t>Ejemplos de máscaras de comodín (continuación)</a:t>
            </a:r>
            <a:endParaRPr lang="es-ES" dirty="0">
              <a:solidFill>
                <a:srgbClr val="00B0F0"/>
              </a:solidFill>
              <a:latin typeface="Arial"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96732" y="1651634"/>
            <a:ext cx="5785155" cy="44596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1443530"/>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Máscaras de comodín en listas ACL</a:t>
            </a:r>
            <a:r>
              <a:rPr dirty="0"/>
              <a:t/>
            </a:r>
            <a:br>
              <a:rPr dirty="0"/>
            </a:br>
            <a:r>
              <a:rPr lang="es-ES" dirty="0" smtClean="0"/>
              <a:t>Cálculo de la máscara de comodín</a:t>
            </a:r>
            <a:endParaRPr lang="es-ES" dirty="0">
              <a:solidFill>
                <a:srgbClr val="00B0F0"/>
              </a:solidFill>
              <a:latin typeface="Arial" charset="0"/>
            </a:endParaRPr>
          </a:p>
        </p:txBody>
      </p:sp>
      <p:sp>
        <p:nvSpPr>
          <p:cNvPr id="2" name="TextBox 1"/>
          <p:cNvSpPr txBox="1"/>
          <p:nvPr/>
        </p:nvSpPr>
        <p:spPr>
          <a:xfrm>
            <a:off x="274320" y="1676400"/>
            <a:ext cx="7848600" cy="1009507"/>
          </a:xfrm>
          <a:prstGeom prst="rect">
            <a:avLst/>
          </a:prstGeom>
          <a:noFill/>
        </p:spPr>
        <p:txBody>
          <a:bodyPr wrap="square" rtlCol="0">
            <a:spAutoFit/>
          </a:bodyPr>
          <a:lstStyle/>
          <a:p>
            <a:pPr marL="236538" indent="-236538" algn="l" defTabSz="814388">
              <a:lnSpc>
                <a:spcPct val="95000"/>
              </a:lnSpc>
              <a:spcBef>
                <a:spcPct val="50000"/>
              </a:spcBef>
              <a:buClr>
                <a:srgbClr val="708CA1"/>
              </a:buClr>
              <a:buFont typeface="Wingdings" charset="0"/>
              <a:buChar char="§"/>
            </a:pPr>
            <a:r>
              <a:rPr lang="es-ES" sz="2000" dirty="0">
                <a:latin typeface="+mn-lt"/>
              </a:rPr>
              <a:t>El cálculo de máscaras de comodín puede ser difícil. Un método abreviado es restar la máscara de subred a 255.255.255.255.</a:t>
            </a:r>
          </a:p>
          <a:p>
            <a:endParaRPr lang="es-ES" dirty="0"/>
          </a:p>
        </p:txBody>
      </p:sp>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72498" y="2685907"/>
            <a:ext cx="2852243" cy="3991258"/>
          </a:xfrm>
          <a:prstGeom prst="rect">
            <a:avLst/>
          </a:prstGeom>
        </p:spPr>
      </p:pic>
    </p:spTree>
    <p:extLst>
      <p:ext uri="{BB962C8B-B14F-4D97-AF65-F5344CB8AC3E}">
        <p14:creationId xmlns:p14="http://schemas.microsoft.com/office/powerpoint/2010/main" val="2905531189"/>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Máscaras de comodín en listas ACL</a:t>
            </a:r>
            <a:r>
              <a:rPr dirty="0"/>
              <a:t/>
            </a:r>
            <a:br>
              <a:rPr dirty="0"/>
            </a:br>
            <a:r>
              <a:rPr lang="es-ES" dirty="0" smtClean="0"/>
              <a:t>Palabras clave de una máscara de comodín</a:t>
            </a:r>
            <a:endParaRPr lang="es-ES" dirty="0">
              <a:solidFill>
                <a:srgbClr val="00B0F0"/>
              </a:solidFill>
              <a:latin typeface="Arial"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01589" y="1453514"/>
            <a:ext cx="6403170" cy="51454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0488133"/>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chor="t"/>
          <a:lstStyle/>
          <a:p>
            <a:pPr eaLnBrk="1" hangingPunct="1"/>
            <a:r>
              <a:rPr lang="es-ES" sz="1800" dirty="0" smtClean="0"/>
              <a:t>Máscaras de comodín en listas ACL</a:t>
            </a:r>
            <a:r>
              <a:rPr dirty="0"/>
              <a:t/>
            </a:r>
            <a:br>
              <a:rPr dirty="0"/>
            </a:br>
            <a:r>
              <a:rPr lang="es-ES" dirty="0" smtClean="0"/>
              <a:t>Ejemplos de palabras clave de una máscara de comodín</a:t>
            </a:r>
            <a:endParaRPr lang="es-ES" dirty="0">
              <a:solidFill>
                <a:srgbClr val="00B0F0"/>
              </a:solidFill>
              <a:latin typeface="Arial"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85438" y="1566521"/>
            <a:ext cx="6432242" cy="4510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7967586"/>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chor="t"/>
          <a:lstStyle/>
          <a:p>
            <a:pPr eaLnBrk="1" hangingPunct="1"/>
            <a:r>
              <a:rPr lang="es-ES" sz="1800" dirty="0" smtClean="0"/>
              <a:t>Pautas para la creación de listas ACL</a:t>
            </a:r>
            <a:r>
              <a:rPr dirty="0"/>
              <a:t/>
            </a:r>
            <a:br>
              <a:rPr dirty="0"/>
            </a:br>
            <a:r>
              <a:rPr lang="es-ES" dirty="0" smtClean="0"/>
              <a:t>Pautas generales para la creación de listas ACL</a:t>
            </a:r>
            <a:endParaRPr lang="es-ES" dirty="0">
              <a:solidFill>
                <a:srgbClr val="00B0F0"/>
              </a:solidFill>
              <a:latin typeface="Arial" charset="0"/>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12669" y="1518548"/>
            <a:ext cx="6466281" cy="49653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8738956"/>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Pautas para la creación de listas ACL</a:t>
            </a:r>
            <a:r>
              <a:rPr dirty="0"/>
              <a:t/>
            </a:r>
            <a:br>
              <a:rPr dirty="0"/>
            </a:br>
            <a:r>
              <a:rPr lang="es-ES" dirty="0" smtClean="0"/>
              <a:t>Prácticas recomendadas para una ACL</a:t>
            </a:r>
            <a:endParaRPr lang="es-ES" dirty="0">
              <a:solidFill>
                <a:srgbClr val="00B0F0"/>
              </a:solidFill>
              <a:latin typeface="Arial" charset="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2404" y="1738843"/>
            <a:ext cx="8196531" cy="366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5066811"/>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Pautas para la ubicación de listas ACL</a:t>
            </a:r>
            <a:r>
              <a:rPr dirty="0"/>
              <a:t/>
            </a:r>
            <a:br>
              <a:rPr dirty="0"/>
            </a:br>
            <a:r>
              <a:rPr lang="es-ES" dirty="0" smtClean="0"/>
              <a:t>¿Dónde ubicar las listas ACL?</a:t>
            </a:r>
            <a:endParaRPr lang="es-ES" dirty="0">
              <a:solidFill>
                <a:srgbClr val="00B0F0"/>
              </a:solidFill>
              <a:latin typeface="Arial" charset="0"/>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55869" y="1362074"/>
            <a:ext cx="6917278" cy="51493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0030874"/>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875317" cy="838200"/>
          </a:xfrm>
        </p:spPr>
        <p:txBody>
          <a:bodyPr anchor="t"/>
          <a:lstStyle/>
          <a:p>
            <a:pPr eaLnBrk="1" hangingPunct="1"/>
            <a:r>
              <a:rPr lang="es-ES" sz="1800" dirty="0" smtClean="0"/>
              <a:t>Pautas para la ubicación de listas ACL</a:t>
            </a:r>
            <a:r>
              <a:rPr dirty="0"/>
              <a:t/>
            </a:r>
            <a:br>
              <a:rPr dirty="0"/>
            </a:br>
            <a:r>
              <a:rPr lang="es-ES" dirty="0" smtClean="0"/>
              <a:t>¿Dónde ubicar las listas ACL? (continuación)</a:t>
            </a:r>
            <a:endParaRPr lang="es-ES" dirty="0">
              <a:solidFill>
                <a:srgbClr val="00B0F0"/>
              </a:solidFill>
              <a:latin typeface="Arial" charset="0"/>
            </a:endParaRPr>
          </a:p>
        </p:txBody>
      </p:sp>
      <p:sp>
        <p:nvSpPr>
          <p:cNvPr id="2" name="TextBox 1"/>
          <p:cNvSpPr txBox="1"/>
          <p:nvPr/>
        </p:nvSpPr>
        <p:spPr>
          <a:xfrm>
            <a:off x="228600" y="1615440"/>
            <a:ext cx="8458200" cy="4216539"/>
          </a:xfrm>
          <a:prstGeom prst="rect">
            <a:avLst/>
          </a:prstGeom>
          <a:noFill/>
        </p:spPr>
        <p:txBody>
          <a:bodyPr wrap="square" rtlCol="0">
            <a:spAutoFit/>
          </a:bodyPr>
          <a:lstStyle/>
          <a:p>
            <a:pPr marL="236538" indent="-236538" algn="l" defTabSz="814388">
              <a:lnSpc>
                <a:spcPct val="95000"/>
              </a:lnSpc>
              <a:spcBef>
                <a:spcPct val="50000"/>
              </a:spcBef>
              <a:buClr>
                <a:srgbClr val="708CA1"/>
              </a:buClr>
              <a:buFont typeface="Wingdings" charset="0"/>
              <a:buChar char="§"/>
            </a:pPr>
            <a:r>
              <a:rPr lang="es-ES" sz="2000" dirty="0">
                <a:latin typeface="+mn-lt"/>
              </a:rPr>
              <a:t>Cada ACL se debe colocar donde tenga más impacto en la eficiencia. Las reglas básicas son las siguientes:</a:t>
            </a:r>
          </a:p>
          <a:p>
            <a:pPr marL="693738" lvl="1" indent="-236538" algn="l" defTabSz="814388">
              <a:lnSpc>
                <a:spcPct val="95000"/>
              </a:lnSpc>
              <a:spcBef>
                <a:spcPct val="50000"/>
              </a:spcBef>
              <a:buClr>
                <a:srgbClr val="708CA1"/>
              </a:buClr>
              <a:buFont typeface="Wingdings" charset="0"/>
              <a:buChar char="§"/>
            </a:pPr>
            <a:r>
              <a:rPr lang="es-ES" sz="2000" dirty="0">
                <a:latin typeface="+mn-lt"/>
              </a:rPr>
              <a:t>Listas ACL extendidas: coloque las listas ACL extendidas lo más cerca posible del origen del tráfico que se filtrará. </a:t>
            </a:r>
          </a:p>
          <a:p>
            <a:pPr marL="693738" lvl="1" indent="-236538" algn="l" defTabSz="814388">
              <a:lnSpc>
                <a:spcPct val="95000"/>
              </a:lnSpc>
              <a:spcBef>
                <a:spcPct val="50000"/>
              </a:spcBef>
              <a:buClr>
                <a:srgbClr val="708CA1"/>
              </a:buClr>
              <a:buFont typeface="Wingdings" charset="0"/>
              <a:buChar char="§"/>
            </a:pPr>
            <a:r>
              <a:rPr lang="es-ES" sz="2000" dirty="0">
                <a:latin typeface="+mn-lt"/>
              </a:rPr>
              <a:t>Listas ACL estándares: debido a que en las listas ACL estándares no se especifican las direcciones de destino, colóquelas tan cerca del destino como sea posible.</a:t>
            </a:r>
          </a:p>
          <a:p>
            <a:pPr marL="693738" lvl="1" indent="-236538" algn="l" defTabSz="814388">
              <a:lnSpc>
                <a:spcPct val="95000"/>
              </a:lnSpc>
              <a:spcBef>
                <a:spcPct val="50000"/>
              </a:spcBef>
              <a:buClr>
                <a:srgbClr val="708CA1"/>
              </a:buClr>
              <a:buFont typeface="Wingdings" charset="0"/>
              <a:buChar char="§"/>
            </a:pPr>
            <a:r>
              <a:rPr lang="es-ES" sz="2000" dirty="0">
                <a:latin typeface="+mn-lt"/>
              </a:rPr>
              <a:t>La ubicación de la ACL y, por lo tanto, el tipo de ACL que se utiliza, también pueden depender del alcance del control del administrador de red, del ancho de banda de las redes que intervienen y de la facilidad de configuración.</a:t>
            </a:r>
          </a:p>
          <a:p>
            <a:pPr marL="236538" indent="-236538" algn="l" defTabSz="814388">
              <a:lnSpc>
                <a:spcPct val="95000"/>
              </a:lnSpc>
              <a:spcBef>
                <a:spcPct val="50000"/>
              </a:spcBef>
              <a:buClr>
                <a:srgbClr val="708CA1"/>
              </a:buClr>
              <a:buFont typeface="Wingdings" charset="0"/>
              <a:buChar char="§"/>
            </a:pPr>
            <a:endParaRPr lang="es-ES" sz="2000" dirty="0">
              <a:latin typeface="+mn-lt"/>
            </a:endParaRPr>
          </a:p>
        </p:txBody>
      </p:sp>
    </p:spTree>
    <p:extLst>
      <p:ext uri="{BB962C8B-B14F-4D97-AF65-F5344CB8AC3E}">
        <p14:creationId xmlns:p14="http://schemas.microsoft.com/office/powerpoint/2010/main" val="3398363498"/>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33"/>
          <p:cNvSpPr txBox="1">
            <a:spLocks noChangeArrowheads="1"/>
          </p:cNvSpPr>
          <p:nvPr/>
        </p:nvSpPr>
        <p:spPr bwMode="white">
          <a:xfrm>
            <a:off x="311148" y="2155592"/>
            <a:ext cx="4189413" cy="1838248"/>
          </a:xfrm>
          <a:prstGeom prst="rect">
            <a:avLst/>
          </a:prstGeom>
          <a:noFill/>
          <a:ln w="9525" algn="ctr">
            <a:noFill/>
            <a:miter lim="800000"/>
            <a:headEnd/>
            <a:tailEnd/>
          </a:ln>
        </p:spPr>
        <p:txBody>
          <a:bodyPr lIns="82124" tIns="41061" rIns="82124" bIns="41061" anchor="ctr"/>
          <a:lstStyle/>
          <a:p>
            <a:pPr algn="l" defTabSz="814388">
              <a:lnSpc>
                <a:spcPct val="90000"/>
              </a:lnSpc>
              <a:defRPr/>
            </a:pPr>
            <a:r>
              <a:rPr lang="es-ES" b="0" kern="0" dirty="0">
                <a:solidFill>
                  <a:schemeClr val="bg1"/>
                </a:solidFill>
                <a:latin typeface="+mj-lt"/>
              </a:rPr>
              <a:t>Guía de planificación de </a:t>
            </a:r>
            <a:r>
              <a:rPr lang="es-ES" kern="0" dirty="0">
                <a:solidFill>
                  <a:schemeClr val="bg1"/>
                </a:solidFill>
                <a:latin typeface="+mj-lt"/>
              </a:rPr>
              <a:t>Routing and Switching </a:t>
            </a:r>
            <a:r>
              <a:rPr lang="es-ES" kern="0" dirty="0" smtClean="0">
                <a:solidFill>
                  <a:schemeClr val="bg1"/>
                </a:solidFill>
                <a:latin typeface="+mj-lt"/>
              </a:rPr>
              <a:t/>
            </a:r>
            <a:br>
              <a:rPr lang="es-ES" kern="0" dirty="0" smtClean="0">
                <a:solidFill>
                  <a:schemeClr val="bg1"/>
                </a:solidFill>
                <a:latin typeface="+mj-lt"/>
              </a:rPr>
            </a:br>
            <a:r>
              <a:rPr lang="es-ES" kern="0" dirty="0" smtClean="0">
                <a:solidFill>
                  <a:schemeClr val="bg1"/>
                </a:solidFill>
                <a:latin typeface="+mj-lt"/>
              </a:rPr>
              <a:t>Essentials</a:t>
            </a:r>
            <a:r>
              <a:rPr lang="es-ES" kern="0" dirty="0">
                <a:solidFill>
                  <a:schemeClr val="bg1"/>
                </a:solidFill>
                <a:latin typeface="+mj-lt"/>
              </a:rPr>
              <a:t> 6.0</a:t>
            </a:r>
          </a:p>
          <a:p>
            <a:pPr algn="l" defTabSz="814388">
              <a:lnSpc>
                <a:spcPct val="90000"/>
              </a:lnSpc>
              <a:defRPr/>
            </a:pPr>
            <a:r>
              <a:rPr lang="es-ES" b="0" dirty="0">
                <a:solidFill>
                  <a:schemeClr val="bg1"/>
                </a:solidFill>
                <a:latin typeface="Arial" pitchFamily="34" charset="0"/>
              </a:rPr>
              <a:t>Capítulo 7: Listas de control de acceso</a:t>
            </a:r>
            <a:endParaRPr lang="es-ES" b="0" kern="0" dirty="0">
              <a:solidFill>
                <a:srgbClr val="00B0F0"/>
              </a:solidFill>
              <a:latin typeface="+mj-lt"/>
              <a:ea typeface="+mj-ea"/>
              <a:cs typeface="+mj-cs"/>
            </a:endParaRPr>
          </a:p>
        </p:txBody>
      </p:sp>
    </p:spTree>
    <p:extLst>
      <p:ext uri="{BB962C8B-B14F-4D97-AF65-F5344CB8AC3E}">
        <p14:creationId xmlns:p14="http://schemas.microsoft.com/office/powerpoint/2010/main" val="3725981340"/>
      </p:ext>
    </p:extLst>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Pautas para la ubicación de listas ACL</a:t>
            </a:r>
            <a:r>
              <a:rPr dirty="0"/>
              <a:t/>
            </a:r>
            <a:br>
              <a:rPr dirty="0"/>
            </a:br>
            <a:r>
              <a:rPr lang="es-ES" dirty="0" smtClean="0"/>
              <a:t>Ubicación de listas ACL estándares</a:t>
            </a:r>
            <a:endParaRPr lang="es-ES" dirty="0">
              <a:solidFill>
                <a:srgbClr val="00B0F0"/>
              </a:solidFill>
              <a:latin typeface="Arial" charset="0"/>
            </a:endParaRPr>
          </a:p>
        </p:txBody>
      </p:sp>
      <p:sp>
        <p:nvSpPr>
          <p:cNvPr id="2" name="Content Placeholder 1"/>
          <p:cNvSpPr>
            <a:spLocks noGrp="1"/>
          </p:cNvSpPr>
          <p:nvPr>
            <p:ph idx="1"/>
          </p:nvPr>
        </p:nvSpPr>
        <p:spPr>
          <a:xfrm>
            <a:off x="213110" y="1325880"/>
            <a:ext cx="8752915" cy="5000492"/>
          </a:xfrm>
        </p:spPr>
        <p:txBody>
          <a:bodyPr/>
          <a:lstStyle/>
          <a:p>
            <a:r>
              <a:rPr lang="es-ES" sz="2000" dirty="0"/>
              <a:t>El administrador desea impedir que el tráfico que se origina en la red 192.168.10.0/24 llegue a la red 192.168.30.0/24. </a:t>
            </a:r>
          </a:p>
          <a:p>
            <a:endParaRPr lang="es-ES" sz="2000"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90245" y="2079308"/>
            <a:ext cx="6187581" cy="43824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7966845"/>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s-ES" sz="2400" dirty="0"/>
              <a:t>7.2 ACL de IPv4 estándar</a:t>
            </a:r>
            <a:endParaRPr lang="es-ES" sz="2400" dirty="0">
              <a:solidFill>
                <a:srgbClr val="00B0F0"/>
              </a:solidFill>
            </a:endParaRPr>
          </a:p>
        </p:txBody>
      </p:sp>
    </p:spTree>
    <p:extLst>
      <p:ext uri="{BB962C8B-B14F-4D97-AF65-F5344CB8AC3E}">
        <p14:creationId xmlns:p14="http://schemas.microsoft.com/office/powerpoint/2010/main" val="1565692449"/>
      </p:ext>
    </p:extLst>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chor="t"/>
          <a:lstStyle/>
          <a:p>
            <a:pPr eaLnBrk="1" hangingPunct="1"/>
            <a:r>
              <a:rPr lang="es-ES" sz="1800" dirty="0" smtClean="0"/>
              <a:t>Configurar listas ACL de IPv4 estándares</a:t>
            </a:r>
            <a:r>
              <a:rPr dirty="0"/>
              <a:t/>
            </a:r>
            <a:br>
              <a:rPr dirty="0"/>
            </a:br>
            <a:r>
              <a:rPr lang="es-ES" dirty="0">
                <a:latin typeface="Arial" charset="0"/>
              </a:rPr>
              <a:t>Sintaxis de una ACL de IPv4 estándar numerada</a:t>
            </a:r>
            <a:endParaRPr lang="es-ES" dirty="0">
              <a:solidFill>
                <a:srgbClr val="00B0F0"/>
              </a:solidFill>
              <a:latin typeface="Arial" charset="0"/>
            </a:endParaRPr>
          </a:p>
        </p:txBody>
      </p:sp>
      <p:sp>
        <p:nvSpPr>
          <p:cNvPr id="2" name="Content Placeholder 1"/>
          <p:cNvSpPr>
            <a:spLocks noGrp="1"/>
          </p:cNvSpPr>
          <p:nvPr>
            <p:ph idx="1"/>
          </p:nvPr>
        </p:nvSpPr>
        <p:spPr>
          <a:xfrm>
            <a:off x="213110" y="1525392"/>
            <a:ext cx="8752915" cy="975360"/>
          </a:xfrm>
        </p:spPr>
        <p:txBody>
          <a:bodyPr/>
          <a:lstStyle/>
          <a:p>
            <a:r>
              <a:rPr lang="es-ES" dirty="0" err="1" smtClean="0"/>
              <a:t>Router</a:t>
            </a:r>
            <a:r>
              <a:rPr lang="es-ES" dirty="0" smtClean="0"/>
              <a:t>(</a:t>
            </a:r>
            <a:r>
              <a:rPr lang="es-ES" dirty="0" err="1" smtClean="0"/>
              <a:t>config</a:t>
            </a:r>
            <a:r>
              <a:rPr lang="es-ES" dirty="0" smtClean="0"/>
              <a:t>)# </a:t>
            </a:r>
            <a:r>
              <a:rPr lang="es-ES" b="1" dirty="0"/>
              <a:t>access-list</a:t>
            </a:r>
            <a:r>
              <a:rPr lang="es-ES" dirty="0" smtClean="0"/>
              <a:t> </a:t>
            </a:r>
            <a:r>
              <a:rPr lang="es-ES" i="1" dirty="0"/>
              <a:t>número-de-lista-de-acceso </a:t>
            </a:r>
            <a:r>
              <a:rPr lang="es-ES" dirty="0" smtClean="0"/>
              <a:t>{ </a:t>
            </a:r>
            <a:r>
              <a:rPr lang="es-ES" b="1" dirty="0"/>
              <a:t>deny</a:t>
            </a:r>
            <a:r>
              <a:rPr lang="es-ES" dirty="0" smtClean="0"/>
              <a:t> | </a:t>
            </a:r>
            <a:r>
              <a:rPr lang="es-ES" b="1" dirty="0"/>
              <a:t>permit</a:t>
            </a:r>
            <a:r>
              <a:rPr lang="es-ES" dirty="0" smtClean="0"/>
              <a:t> | </a:t>
            </a:r>
            <a:r>
              <a:rPr lang="es-ES" b="1" dirty="0"/>
              <a:t>remark</a:t>
            </a:r>
            <a:r>
              <a:rPr lang="es-ES" dirty="0" smtClean="0"/>
              <a:t> } </a:t>
            </a:r>
            <a:r>
              <a:rPr lang="es-ES" i="1" dirty="0"/>
              <a:t>origen</a:t>
            </a:r>
            <a:r>
              <a:rPr lang="es-ES" dirty="0" smtClean="0"/>
              <a:t> [ </a:t>
            </a:r>
            <a:r>
              <a:rPr lang="es-ES" i="1" dirty="0"/>
              <a:t>comodín-de-origen</a:t>
            </a:r>
            <a:r>
              <a:rPr lang="es-ES" dirty="0" smtClean="0"/>
              <a:t> ] [ </a:t>
            </a:r>
            <a:r>
              <a:rPr lang="es-ES" b="1" dirty="0"/>
              <a:t>log</a:t>
            </a:r>
            <a:r>
              <a:rPr lang="es-ES" dirty="0" smtClean="0"/>
              <a:t> ]</a:t>
            </a:r>
          </a:p>
          <a:p>
            <a:endParaRPr lang="es-ES" sz="2000" dirty="0"/>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5705" y="4930580"/>
            <a:ext cx="5086350" cy="169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823" y="2539805"/>
            <a:ext cx="5095875" cy="239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6479174"/>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chor="t"/>
          <a:lstStyle/>
          <a:p>
            <a:pPr eaLnBrk="1" hangingPunct="1"/>
            <a:r>
              <a:rPr lang="es-ES" sz="1800" dirty="0" smtClean="0"/>
              <a:t>Configurar listas ACL de IPv4 estándares</a:t>
            </a:r>
            <a:r>
              <a:rPr dirty="0"/>
              <a:t/>
            </a:r>
            <a:br>
              <a:rPr dirty="0"/>
            </a:br>
            <a:r>
              <a:rPr lang="es-ES" dirty="0">
                <a:latin typeface="Arial" charset="0"/>
              </a:rPr>
              <a:t>Aplicar listas ACL de IPv4 estándares a las interfaces</a:t>
            </a:r>
            <a:endParaRPr lang="es-ES" dirty="0">
              <a:solidFill>
                <a:srgbClr val="00B0F0"/>
              </a:solidFill>
              <a:latin typeface="Arial" charset="0"/>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13152" y="1504950"/>
            <a:ext cx="6113398" cy="4956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4304739"/>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4400" y="396000"/>
            <a:ext cx="8772157" cy="838200"/>
          </a:xfrm>
        </p:spPr>
        <p:txBody>
          <a:bodyPr anchor="t"/>
          <a:lstStyle/>
          <a:p>
            <a:pPr eaLnBrk="1" hangingPunct="1"/>
            <a:r>
              <a:rPr lang="es-ES" sz="1800" dirty="0" smtClean="0"/>
              <a:t>Configurar listas ACL de IPv4 estándares</a:t>
            </a:r>
            <a:r>
              <a:rPr dirty="0"/>
              <a:t/>
            </a:r>
            <a:br>
              <a:rPr dirty="0"/>
            </a:br>
            <a:r>
              <a:rPr lang="es-ES" dirty="0">
                <a:latin typeface="Arial" charset="0"/>
              </a:rPr>
              <a:t>Aplicar listas ACL de IPv4 estándares a las interfaces (continuación)</a:t>
            </a:r>
            <a:endParaRPr lang="es-ES" dirty="0">
              <a:solidFill>
                <a:srgbClr val="00B0F0"/>
              </a:solidFill>
              <a:latin typeface="Arial" charset="0"/>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90485" y="1611915"/>
            <a:ext cx="5302069" cy="49686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0186490"/>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chor="t"/>
          <a:lstStyle/>
          <a:p>
            <a:pPr eaLnBrk="1" hangingPunct="1"/>
            <a:r>
              <a:rPr lang="es-ES" sz="1800" dirty="0" smtClean="0"/>
              <a:t>Configurar listas ACL de IPv4 estándares</a:t>
            </a:r>
            <a:r>
              <a:rPr dirty="0"/>
              <a:t/>
            </a:r>
            <a:br>
              <a:rPr dirty="0"/>
            </a:br>
            <a:r>
              <a:rPr lang="es-ES" dirty="0">
                <a:latin typeface="Arial" charset="0"/>
              </a:rPr>
              <a:t>Ejemplos de listas ACL de IPv4 estándares numeradas</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05938" y="1523048"/>
            <a:ext cx="6199875" cy="4984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5687628"/>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09108" y="441960"/>
            <a:ext cx="8772157" cy="1218248"/>
          </a:xfrm>
        </p:spPr>
        <p:txBody>
          <a:bodyPr/>
          <a:lstStyle/>
          <a:p>
            <a:pPr eaLnBrk="1" hangingPunct="1"/>
            <a:r>
              <a:rPr lang="es-ES" sz="1800" dirty="0" smtClean="0"/>
              <a:t>Configurar listas ACL de IPv4 estándares</a:t>
            </a:r>
            <a:r>
              <a:rPr dirty="0"/>
              <a:t/>
            </a:r>
            <a:br>
              <a:rPr dirty="0"/>
            </a:br>
            <a:r>
              <a:rPr lang="es-ES" dirty="0">
                <a:latin typeface="Arial" charset="0"/>
              </a:rPr>
              <a:t>Ejemplos de listas ACL de IPv4 estándares numeradas (continuación)</a:t>
            </a: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97439" y="1650425"/>
            <a:ext cx="5728251" cy="50150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0267979"/>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chor="t"/>
          <a:lstStyle/>
          <a:p>
            <a:pPr eaLnBrk="1" hangingPunct="1"/>
            <a:r>
              <a:rPr lang="es-ES" sz="1800" dirty="0" smtClean="0"/>
              <a:t>Configurar listas ACL de IPv4 estándares</a:t>
            </a:r>
            <a:r>
              <a:rPr dirty="0"/>
              <a:t/>
            </a:r>
            <a:br>
              <a:rPr dirty="0"/>
            </a:br>
            <a:r>
              <a:rPr lang="es-ES" dirty="0">
                <a:latin typeface="Arial" charset="0"/>
              </a:rPr>
              <a:t>Sintaxis de una ACL de IPv4 estándar con nombre</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26813" y="1507378"/>
            <a:ext cx="6523635" cy="5135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3433551"/>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chor="t"/>
          <a:lstStyle/>
          <a:p>
            <a:pPr eaLnBrk="1" hangingPunct="1"/>
            <a:r>
              <a:rPr lang="es-ES" sz="1800" dirty="0" smtClean="0"/>
              <a:t>Configurar listas ACL de IPv4 estándares</a:t>
            </a:r>
            <a:r>
              <a:rPr dirty="0"/>
              <a:t/>
            </a:r>
            <a:br>
              <a:rPr dirty="0"/>
            </a:br>
            <a:r>
              <a:rPr lang="es-ES" sz="2800" dirty="0">
                <a:latin typeface="Arial" charset="0"/>
              </a:rPr>
              <a:t>Sintaxis de una ACL de IPv4 estándar con nombre (continuación)</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88121" y="1462265"/>
            <a:ext cx="5803670" cy="5253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6367023"/>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Modificar listas ACL de IPv4</a:t>
            </a:r>
            <a:r>
              <a:rPr dirty="0"/>
              <a:t/>
            </a:r>
            <a:br>
              <a:rPr dirty="0"/>
            </a:br>
            <a:r>
              <a:rPr lang="es-ES" dirty="0">
                <a:latin typeface="Arial" charset="0"/>
              </a:rPr>
              <a:t>Método 1: Utilizar un editor de texto</a:t>
            </a:r>
          </a:p>
        </p:txBody>
      </p:sp>
      <p:pic>
        <p:nvPicPr>
          <p:cNvPr id="19458"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1164007" y="1340168"/>
            <a:ext cx="6138585" cy="5106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0444400"/>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445863" y="350288"/>
            <a:ext cx="8218757" cy="838200"/>
          </a:xfrm>
        </p:spPr>
        <p:txBody>
          <a:bodyPr/>
          <a:lstStyle/>
          <a:p>
            <a:pPr eaLnBrk="1" hangingPunct="1"/>
            <a:r>
              <a:rPr lang="es-ES" dirty="0" smtClean="0"/>
              <a:t>Capítulo 7: Actividades</a:t>
            </a:r>
          </a:p>
        </p:txBody>
      </p:sp>
      <p:sp>
        <p:nvSpPr>
          <p:cNvPr id="6147" name="Rectangle 34"/>
          <p:cNvSpPr>
            <a:spLocks noGrp="1" noChangeArrowheads="1"/>
          </p:cNvSpPr>
          <p:nvPr>
            <p:ph type="body" idx="4294967295"/>
          </p:nvPr>
        </p:nvSpPr>
        <p:spPr>
          <a:xfrm>
            <a:off x="445863" y="1222600"/>
            <a:ext cx="8060269" cy="372982"/>
          </a:xfrm>
        </p:spPr>
        <p:txBody>
          <a:bodyPr/>
          <a:lstStyle/>
          <a:p>
            <a:pPr marL="0" indent="0" eaLnBrk="1" hangingPunct="1">
              <a:spcBef>
                <a:spcPct val="30000"/>
              </a:spcBef>
              <a:buNone/>
            </a:pPr>
            <a:r>
              <a:rPr lang="es-ES" sz="2000" dirty="0"/>
              <a:t>¿Qué actividades se relacionan con este capítulo?</a:t>
            </a:r>
            <a:endParaRPr lang="es-ES" sz="2000" dirty="0">
              <a:solidFill>
                <a:srgbClr val="00B0F0"/>
              </a:solidFill>
            </a:endParaRPr>
          </a:p>
          <a:p>
            <a:pPr marL="0" indent="0" eaLnBrk="1" hangingPunct="1">
              <a:spcBef>
                <a:spcPct val="30000"/>
              </a:spcBef>
              <a:buNone/>
            </a:pPr>
            <a:endParaRPr lang="es-ES" sz="2000" dirty="0"/>
          </a:p>
          <a:p>
            <a:pPr marL="119063" indent="0" eaLnBrk="1" hangingPunct="1">
              <a:spcBef>
                <a:spcPct val="30000"/>
              </a:spcBef>
              <a:buNone/>
            </a:pPr>
            <a:endParaRPr lang="es-ES" sz="2000" dirty="0"/>
          </a:p>
          <a:p>
            <a:pPr marL="119063" indent="0" eaLnBrk="1" hangingPunct="1">
              <a:spcBef>
                <a:spcPct val="30000"/>
              </a:spcBef>
              <a:buNone/>
            </a:pPr>
            <a:endParaRPr lang="es-ES" sz="2000" dirty="0"/>
          </a:p>
        </p:txBody>
      </p:sp>
      <p:graphicFrame>
        <p:nvGraphicFramePr>
          <p:cNvPr id="2" name="Table 1"/>
          <p:cNvGraphicFramePr>
            <a:graphicFrameLocks noGrp="1"/>
          </p:cNvGraphicFramePr>
          <p:nvPr>
            <p:extLst>
              <p:ext uri="{D42A27DB-BD31-4B8C-83A1-F6EECF244321}">
                <p14:modId xmlns:p14="http://schemas.microsoft.com/office/powerpoint/2010/main" val="2945258902"/>
              </p:ext>
            </p:extLst>
          </p:nvPr>
        </p:nvGraphicFramePr>
        <p:xfrm>
          <a:off x="445863" y="1641144"/>
          <a:ext cx="8315996" cy="3901440"/>
        </p:xfrm>
        <a:graphic>
          <a:graphicData uri="http://schemas.openxmlformats.org/drawingml/2006/table">
            <a:tbl>
              <a:tblPr firstRow="1" bandRow="1">
                <a:tableStyleId>{5C22544A-7EE6-4342-B048-85BDC9FD1C3A}</a:tableStyleId>
              </a:tblPr>
              <a:tblGrid>
                <a:gridCol w="976322">
                  <a:extLst>
                    <a:ext uri="{9D8B030D-6E8A-4147-A177-3AD203B41FA5}">
                      <a16:col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20000"/>
                    </a:ext>
                  </a:extLst>
                </a:gridCol>
                <a:gridCol w="1964622">
                  <a:extLst>
                    <a:ext uri="{9D8B030D-6E8A-4147-A177-3AD203B41FA5}">
                      <a16:col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20001"/>
                    </a:ext>
                  </a:extLst>
                </a:gridCol>
                <a:gridCol w="3962654">
                  <a:extLst>
                    <a:ext uri="{9D8B030D-6E8A-4147-A177-3AD203B41FA5}">
                      <a16:col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20002"/>
                    </a:ext>
                  </a:extLst>
                </a:gridCol>
                <a:gridCol w="1412398">
                  <a:extLst>
                    <a:ext uri="{9D8B030D-6E8A-4147-A177-3AD203B41FA5}">
                      <a16:col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20003"/>
                    </a:ext>
                  </a:extLst>
                </a:gridCol>
              </a:tblGrid>
              <a:tr h="0">
                <a:tc>
                  <a:txBody>
                    <a:bodyPr/>
                    <a:lstStyle/>
                    <a:p>
                      <a:r>
                        <a:rPr lang="en-US" sz="1400" dirty="0"/>
                        <a:t>N.° de página</a:t>
                      </a:r>
                    </a:p>
                  </a:txBody>
                  <a:tcPr/>
                </a:tc>
                <a:tc>
                  <a:txBody>
                    <a:bodyPr/>
                    <a:lstStyle/>
                    <a:p>
                      <a:r>
                        <a:rPr lang="en-US" sz="1400" dirty="0"/>
                        <a:t>Tipo de actividad</a:t>
                      </a:r>
                    </a:p>
                  </a:txBody>
                  <a:tcPr/>
                </a:tc>
                <a:tc>
                  <a:txBody>
                    <a:bodyPr/>
                    <a:lstStyle/>
                    <a:p>
                      <a:r>
                        <a:rPr lang="en-US" sz="1400" dirty="0"/>
                        <a:t>Nombre de la actividad</a:t>
                      </a:r>
                    </a:p>
                  </a:txBody>
                  <a:tcPr/>
                </a:tc>
                <a:tc>
                  <a:txBody>
                    <a:bodyPr/>
                    <a:lstStyle/>
                    <a:p>
                      <a:r>
                        <a:rPr lang="en-US" sz="1400" dirty="0"/>
                        <a:t>¿Opcional?</a:t>
                      </a:r>
                    </a:p>
                  </a:txBody>
                  <a:tcPr/>
                </a:tc>
                <a:extLst>
                  <a:ext uri="{0D108BD9-81ED-4DB2-BD59-A6C34878D82A}">
                    <a16:row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10000"/>
                  </a:ext>
                </a:extLst>
              </a:tr>
              <a:tr h="0">
                <a:tc>
                  <a:txBody>
                    <a:bodyPr/>
                    <a:lstStyle/>
                    <a:p>
                      <a:r>
                        <a:rPr lang="en-US" sz="1400" dirty="0"/>
                        <a:t>7.0.1.2</a:t>
                      </a:r>
                    </a:p>
                  </a:txBody>
                  <a:tcPr/>
                </a:tc>
                <a:tc>
                  <a:txBody>
                    <a:bodyPr/>
                    <a:lstStyle/>
                    <a:p>
                      <a:r>
                        <a:rPr lang="en-US" sz="1400" dirty="0"/>
                        <a:t>Actividad de clase</a:t>
                      </a:r>
                    </a:p>
                  </a:txBody>
                  <a:tcPr/>
                </a:tc>
                <a:tc>
                  <a:txBody>
                    <a:bodyPr/>
                    <a:lstStyle/>
                    <a:p>
                      <a:r>
                        <a:rPr lang="en-US" sz="1400" dirty="0"/>
                        <a:t>Permítame que lo ayude</a:t>
                      </a:r>
                    </a:p>
                  </a:txBody>
                  <a:tcPr/>
                </a:tc>
                <a:tc>
                  <a:txBody>
                    <a:bodyPr/>
                    <a:lstStyle/>
                    <a:p>
                      <a:r>
                        <a:rPr lang="en-US" sz="1400" dirty="0">
                          <a:solidFill>
                            <a:schemeClr val="tx1"/>
                          </a:solidFill>
                        </a:rPr>
                        <a:t>Opcional</a:t>
                      </a:r>
                    </a:p>
                  </a:txBody>
                  <a:tcPr/>
                </a:tc>
                <a:extLst>
                  <a:ext uri="{0D108BD9-81ED-4DB2-BD59-A6C34878D82A}">
                    <a16:row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10001"/>
                  </a:ext>
                </a:extLst>
              </a:tr>
              <a:tr h="0">
                <a:tc>
                  <a:txBody>
                    <a:bodyPr/>
                    <a:lstStyle/>
                    <a:p>
                      <a:r>
                        <a:rPr lang="en-US" sz="1400" dirty="0"/>
                        <a:t>7.1.1.4</a:t>
                      </a:r>
                    </a:p>
                  </a:txBody>
                  <a:tcPr/>
                </a:tc>
                <a:tc>
                  <a:txBody>
                    <a:bodyPr/>
                    <a:lstStyle/>
                    <a:p>
                      <a:r>
                        <a:rPr lang="en-US" sz="1400" baseline="0" dirty="0"/>
                        <a:t>Packet Tracer</a:t>
                      </a:r>
                      <a:endParaRPr lang="es-ES" sz="1400" dirty="0"/>
                    </a:p>
                  </a:txBody>
                  <a:tcPr/>
                </a:tc>
                <a:tc>
                  <a:txBody>
                    <a:bodyPr/>
                    <a:lstStyle/>
                    <a:p>
                      <a:r>
                        <a:rPr lang="en-US" sz="1400" dirty="0"/>
                        <a:t>Demostración de ACL</a:t>
                      </a:r>
                    </a:p>
                  </a:txBody>
                  <a:tcPr/>
                </a:tc>
                <a:tc>
                  <a:txBody>
                    <a:bodyPr/>
                    <a:lstStyle/>
                    <a:p>
                      <a:r>
                        <a:rPr lang="en-US" sz="1400" dirty="0">
                          <a:solidFill>
                            <a:schemeClr val="tx1"/>
                          </a:solidFill>
                        </a:rPr>
                        <a:t>Recomendado</a:t>
                      </a:r>
                    </a:p>
                  </a:txBody>
                  <a:tcPr/>
                </a:tc>
                <a:extLst>
                  <a:ext uri="{0D108BD9-81ED-4DB2-BD59-A6C34878D82A}">
                    <a16:row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10002"/>
                  </a:ext>
                </a:extLst>
              </a:tr>
              <a:tr h="0">
                <a:tc>
                  <a:txBody>
                    <a:bodyPr/>
                    <a:lstStyle/>
                    <a:p>
                      <a:r>
                        <a:rPr lang="en-US" sz="1400" dirty="0"/>
                        <a:t>7.1.2.6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Actividad</a:t>
                      </a:r>
                      <a:endParaRPr lang="es-E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Determinar la máscara de comodín correcta</a:t>
                      </a:r>
                    </a:p>
                  </a:txBody>
                  <a:tcPr/>
                </a:tc>
                <a:tc>
                  <a:txBody>
                    <a:bodyPr/>
                    <a:lstStyle/>
                    <a:p>
                      <a:r>
                        <a:rPr lang="en-US" sz="1400" dirty="0">
                          <a:solidFill>
                            <a:schemeClr val="tx1"/>
                          </a:solidFill>
                        </a:rPr>
                        <a:t>-</a:t>
                      </a:r>
                    </a:p>
                  </a:txBody>
                  <a:tcPr/>
                </a:tc>
                <a:extLst>
                  <a:ext uri="{0D108BD9-81ED-4DB2-BD59-A6C34878D82A}">
                    <a16:row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10003"/>
                  </a:ext>
                </a:extLst>
              </a:tr>
              <a:tr h="0">
                <a:tc>
                  <a:txBody>
                    <a:bodyPr/>
                    <a:lstStyle/>
                    <a:p>
                      <a:r>
                        <a:rPr lang="en-US" sz="1400" dirty="0"/>
                        <a:t>7.1.2.7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Actividad</a:t>
                      </a:r>
                      <a:endParaRPr lang="es-E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Determinar el permiso o la denegación</a:t>
                      </a:r>
                    </a:p>
                  </a:txBody>
                  <a:tcPr/>
                </a:tc>
                <a:tc>
                  <a:txBody>
                    <a:bodyPr/>
                    <a:lstStyle/>
                    <a:p>
                      <a:r>
                        <a:rPr lang="en-US" sz="1400" dirty="0">
                          <a:solidFill>
                            <a:schemeClr val="tx1"/>
                          </a:solidFill>
                        </a:rPr>
                        <a:t>-</a:t>
                      </a:r>
                    </a:p>
                  </a:txBody>
                  <a:tcPr/>
                </a:tc>
                <a:extLst>
                  <a:ext uri="{0D108BD9-81ED-4DB2-BD59-A6C34878D82A}">
                    <a16:row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10004"/>
                  </a:ext>
                </a:extLst>
              </a:tr>
              <a:tr h="0">
                <a:tc>
                  <a:txBody>
                    <a:bodyPr/>
                    <a:lstStyle/>
                    <a:p>
                      <a:r>
                        <a:rPr lang="en-US" sz="1400" dirty="0"/>
                        <a:t>7.1.3.3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Actividad</a:t>
                      </a:r>
                      <a:endParaRPr lang="es-ES" sz="1400" dirty="0"/>
                    </a:p>
                  </a:txBody>
                  <a:tcPr/>
                </a:tc>
                <a:tc>
                  <a:txBody>
                    <a:bodyPr/>
                    <a:lstStyle/>
                    <a:p>
                      <a:r>
                        <a:rPr lang="en-US" sz="1400" dirty="0"/>
                        <a:t>Funcionamiento de las ACL</a:t>
                      </a:r>
                    </a:p>
                  </a:txBody>
                  <a:tcPr/>
                </a:tc>
                <a:tc>
                  <a:txBody>
                    <a:bodyPr/>
                    <a:lstStyle/>
                    <a:p>
                      <a:r>
                        <a:rPr lang="en-US" sz="1400" dirty="0">
                          <a:solidFill>
                            <a:schemeClr val="tx1"/>
                          </a:solidFill>
                        </a:rPr>
                        <a:t>-</a:t>
                      </a:r>
                    </a:p>
                  </a:txBody>
                  <a:tcPr/>
                </a:tc>
                <a:extLst>
                  <a:ext uri="{0D108BD9-81ED-4DB2-BD59-A6C34878D82A}">
                    <a16:row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10005"/>
                  </a:ext>
                </a:extLst>
              </a:tr>
              <a:tr h="0">
                <a:tc>
                  <a:txBody>
                    <a:bodyPr/>
                    <a:lstStyle/>
                    <a:p>
                      <a:r>
                        <a:rPr lang="en-US" sz="1400" dirty="0"/>
                        <a:t>7.2.1.5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Actividad</a:t>
                      </a:r>
                      <a:endParaRPr lang="es-ES" sz="1400" dirty="0"/>
                    </a:p>
                  </a:txBody>
                  <a:tcPr/>
                </a:tc>
                <a:tc>
                  <a:txBody>
                    <a:bodyPr/>
                    <a:lstStyle/>
                    <a:p>
                      <a:r>
                        <a:rPr lang="en-US" sz="1400" dirty="0"/>
                        <a:t>Configurar listas ACL de IPv4 estándares</a:t>
                      </a:r>
                      <a:endParaRPr lang="es-ES" sz="1400" dirty="0"/>
                    </a:p>
                  </a:txBody>
                  <a:tcPr/>
                </a:tc>
                <a:tc>
                  <a:txBody>
                    <a:bodyPr/>
                    <a:lstStyle/>
                    <a:p>
                      <a:r>
                        <a:rPr lang="en-US" sz="1400" dirty="0">
                          <a:solidFill>
                            <a:schemeClr val="tx1"/>
                          </a:solidFill>
                        </a:rPr>
                        <a:t>-</a:t>
                      </a:r>
                    </a:p>
                  </a:txBody>
                  <a:tcPr/>
                </a:tc>
                <a:extLst>
                  <a:ext uri="{0D108BD9-81ED-4DB2-BD59-A6C34878D82A}">
                    <a16:row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10006"/>
                  </a:ext>
                </a:extLst>
              </a:tr>
              <a:tr h="0">
                <a:tc>
                  <a:txBody>
                    <a:bodyPr/>
                    <a:lstStyle/>
                    <a:p>
                      <a:r>
                        <a:rPr lang="en-US" sz="1400" dirty="0"/>
                        <a:t>7.2.1.6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Packet Tracer</a:t>
                      </a:r>
                      <a:endParaRPr lang="es-ES" sz="1400" dirty="0"/>
                    </a:p>
                  </a:txBody>
                  <a:tcPr/>
                </a:tc>
                <a:tc>
                  <a:txBody>
                    <a:bodyPr/>
                    <a:lstStyle/>
                    <a:p>
                      <a:r>
                        <a:rPr lang="en-US" sz="1400" dirty="0"/>
                        <a:t>Configuración de ACL de IPv4 estándar con números</a:t>
                      </a:r>
                      <a:endParaRPr lang="es-ES" sz="1400" dirty="0"/>
                    </a:p>
                  </a:txBody>
                  <a:tcPr/>
                </a:tc>
                <a:tc>
                  <a:txBody>
                    <a:bodyPr/>
                    <a:lstStyle/>
                    <a:p>
                      <a:r>
                        <a:rPr lang="en-US" sz="1400" dirty="0">
                          <a:solidFill>
                            <a:schemeClr val="tx1"/>
                          </a:solidFill>
                        </a:rPr>
                        <a:t>Recomendado</a:t>
                      </a:r>
                    </a:p>
                  </a:txBody>
                  <a:tcPr/>
                </a:tc>
                <a:extLst>
                  <a:ext uri="{0D108BD9-81ED-4DB2-BD59-A6C34878D82A}">
                    <a16:row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10007"/>
                  </a:ext>
                </a:extLst>
              </a:tr>
              <a:tr h="0">
                <a:tc>
                  <a:txBody>
                    <a:bodyPr/>
                    <a:lstStyle/>
                    <a:p>
                      <a:r>
                        <a:rPr lang="en-US" sz="1400" dirty="0"/>
                        <a:t>7.2.1.7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Packet Tracer</a:t>
                      </a:r>
                      <a:endParaRPr lang="es-ES" sz="1400" dirty="0"/>
                    </a:p>
                  </a:txBody>
                  <a:tcPr/>
                </a:tc>
                <a:tc>
                  <a:txBody>
                    <a:bodyPr/>
                    <a:lstStyle/>
                    <a:p>
                      <a:r>
                        <a:rPr lang="en-US" sz="1400" dirty="0"/>
                        <a:t>Configuración de ACL de IPv4 estándar con nombre</a:t>
                      </a:r>
                    </a:p>
                  </a:txBody>
                  <a:tcPr/>
                </a:tc>
                <a:tc>
                  <a:txBody>
                    <a:bodyPr/>
                    <a:lstStyle/>
                    <a:p>
                      <a:r>
                        <a:rPr lang="en-US" sz="1400" dirty="0">
                          <a:solidFill>
                            <a:schemeClr val="tx1"/>
                          </a:solidFill>
                        </a:rPr>
                        <a:t>Recomendado</a:t>
                      </a:r>
                    </a:p>
                  </a:txBody>
                  <a:tcPr/>
                </a:tc>
                <a:extLst>
                  <a:ext uri="{0D108BD9-81ED-4DB2-BD59-A6C34878D82A}">
                    <a16:row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10008"/>
                  </a:ext>
                </a:extLst>
              </a:tr>
              <a:tr h="0">
                <a:tc>
                  <a:txBody>
                    <a:bodyPr/>
                    <a:lstStyle/>
                    <a:p>
                      <a:r>
                        <a:rPr lang="en-US" sz="1400" dirty="0"/>
                        <a:t>7.2.2.7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Práctica de laboratorio</a:t>
                      </a:r>
                      <a:endParaRPr lang="es-E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Configurar y modificar listas ACL de IPv4 estándares</a:t>
                      </a:r>
                      <a:endParaRPr lang="es-ES" sz="1400" dirty="0"/>
                    </a:p>
                  </a:txBody>
                  <a:tcPr/>
                </a:tc>
                <a:tc>
                  <a:txBody>
                    <a:bodyPr/>
                    <a:lstStyle/>
                    <a:p>
                      <a:r>
                        <a:rPr lang="en-US" sz="1400" dirty="0">
                          <a:solidFill>
                            <a:schemeClr val="tx1"/>
                          </a:solidFill>
                        </a:rPr>
                        <a:t>Opcional</a:t>
                      </a:r>
                    </a:p>
                  </a:txBody>
                  <a:tcPr/>
                </a:tc>
                <a:extLst>
                  <a:ext uri="{0D108BD9-81ED-4DB2-BD59-A6C34878D82A}">
                    <a16:row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10009"/>
                  </a:ext>
                </a:extLst>
              </a:tr>
            </a:tbl>
          </a:graphicData>
        </a:graphic>
      </p:graphicFrame>
      <p:sp>
        <p:nvSpPr>
          <p:cNvPr id="6" name="Rectangle 34"/>
          <p:cNvSpPr txBox="1">
            <a:spLocks noChangeArrowheads="1"/>
          </p:cNvSpPr>
          <p:nvPr/>
        </p:nvSpPr>
        <p:spPr bwMode="auto">
          <a:xfrm>
            <a:off x="445863" y="6019643"/>
            <a:ext cx="8490319" cy="407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eaLnBrk="1" hangingPunct="1">
              <a:spcBef>
                <a:spcPct val="30000"/>
              </a:spcBef>
              <a:buFont typeface="Wingdings" charset="0"/>
              <a:buNone/>
            </a:pPr>
            <a:r>
              <a:rPr lang="es-ES" sz="1600" kern="0" dirty="0"/>
              <a:t>La contraseña utilizada en las actividades de Packet Tracer en este capítulo es: </a:t>
            </a:r>
            <a:r>
              <a:rPr lang="es-ES" sz="1600" b="1" kern="0" dirty="0"/>
              <a:t>PT_ccna5</a:t>
            </a:r>
          </a:p>
          <a:p>
            <a:pPr marL="0" indent="0" eaLnBrk="1" hangingPunct="1">
              <a:spcBef>
                <a:spcPct val="30000"/>
              </a:spcBef>
              <a:buFont typeface="Wingdings" charset="0"/>
              <a:buNone/>
            </a:pPr>
            <a:endParaRPr lang="es-ES" sz="2000" kern="0" dirty="0"/>
          </a:p>
          <a:p>
            <a:pPr marL="119063" indent="0" eaLnBrk="1" hangingPunct="1">
              <a:spcBef>
                <a:spcPct val="30000"/>
              </a:spcBef>
              <a:buFont typeface="Wingdings" charset="0"/>
              <a:buNone/>
            </a:pPr>
            <a:endParaRPr lang="es-ES" sz="2000" kern="0" dirty="0"/>
          </a:p>
          <a:p>
            <a:pPr marL="0" indent="0" eaLnBrk="1" hangingPunct="1">
              <a:spcBef>
                <a:spcPct val="30000"/>
              </a:spcBef>
              <a:buFont typeface="Wingdings" charset="0"/>
              <a:buNone/>
            </a:pPr>
            <a:endParaRPr lang="es-ES" sz="2000" kern="0" dirty="0"/>
          </a:p>
          <a:p>
            <a:pPr marL="0" indent="0" eaLnBrk="1" hangingPunct="1">
              <a:spcBef>
                <a:spcPct val="30000"/>
              </a:spcBef>
              <a:buFont typeface="Wingdings" charset="0"/>
              <a:buNone/>
            </a:pPr>
            <a:endParaRPr lang="es-ES" sz="2000" kern="0" dirty="0"/>
          </a:p>
        </p:txBody>
      </p:sp>
    </p:spTree>
    <p:extLst>
      <p:ext uri="{BB962C8B-B14F-4D97-AF65-F5344CB8AC3E}">
        <p14:creationId xmlns:p14="http://schemas.microsoft.com/office/powerpoint/2010/main" val="3307004754"/>
      </p:ext>
    </p:extLst>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Modificar listas ACL de IPv4</a:t>
            </a:r>
            <a:r>
              <a:rPr sz="1800" dirty="0"/>
              <a:t/>
            </a:r>
            <a:br>
              <a:rPr sz="1800" dirty="0"/>
            </a:br>
            <a:r>
              <a:rPr lang="es-ES" dirty="0">
                <a:latin typeface="Arial" charset="0"/>
              </a:rPr>
              <a:t>Método 2: Utilizar números de secuencia</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04155" y="1491614"/>
            <a:ext cx="5694212" cy="4893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0442500"/>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Modificar listas ACL de IPv4</a:t>
            </a:r>
            <a:r>
              <a:rPr dirty="0"/>
              <a:t/>
            </a:r>
            <a:br>
              <a:rPr dirty="0"/>
            </a:br>
            <a:r>
              <a:rPr lang="es-ES" dirty="0" smtClean="0"/>
              <a:t>Editar listas ACL estándares con nombre</a:t>
            </a: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40780" y="1483043"/>
            <a:ext cx="6131582" cy="47501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8622202"/>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Modificar listas ACL de IPv4</a:t>
            </a:r>
            <a:r>
              <a:rPr dirty="0"/>
              <a:t/>
            </a:r>
            <a:br>
              <a:rPr dirty="0"/>
            </a:br>
            <a:r>
              <a:rPr lang="es-ES" dirty="0">
                <a:latin typeface="Arial" charset="0"/>
              </a:rPr>
              <a:t>Verificar listas ACL</a:t>
            </a:r>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548" y="1296353"/>
            <a:ext cx="5076825" cy="292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8960" y="4220527"/>
            <a:ext cx="5679142" cy="2241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013730"/>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Modificar listas ACL de IPv4</a:t>
            </a:r>
            <a:r>
              <a:rPr dirty="0"/>
              <a:t/>
            </a:r>
            <a:br>
              <a:rPr dirty="0"/>
            </a:br>
            <a:r>
              <a:rPr lang="es-ES" dirty="0">
                <a:latin typeface="Arial" charset="0"/>
              </a:rPr>
              <a:t>Estadísticas de una ACL</a:t>
            </a:r>
          </a:p>
        </p:txBody>
      </p:sp>
      <p:pic>
        <p:nvPicPr>
          <p:cNvPr id="23554"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34344" y="1312349"/>
            <a:ext cx="4493862" cy="34568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5" name="Picture 3"/>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51296" y="3780523"/>
            <a:ext cx="4498357" cy="2800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3196390"/>
      </p:ext>
    </p:extLst>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Asegurar puertos VTY con una ACL de IPv4 estándar</a:t>
            </a:r>
            <a:r>
              <a:rPr dirty="0"/>
              <a:t/>
            </a:r>
            <a:br>
              <a:rPr dirty="0"/>
            </a:br>
            <a:r>
              <a:rPr lang="es-ES" dirty="0">
                <a:latin typeface="Arial" charset="0"/>
              </a:rPr>
              <a:t>El comando access-class</a:t>
            </a:r>
          </a:p>
        </p:txBody>
      </p:sp>
      <p:sp>
        <p:nvSpPr>
          <p:cNvPr id="2" name="Content Placeholder 1"/>
          <p:cNvSpPr>
            <a:spLocks noGrp="1"/>
          </p:cNvSpPr>
          <p:nvPr>
            <p:ph idx="1"/>
          </p:nvPr>
        </p:nvSpPr>
        <p:spPr>
          <a:xfrm>
            <a:off x="213110" y="1325880"/>
            <a:ext cx="8752915" cy="1143000"/>
          </a:xfrm>
        </p:spPr>
        <p:txBody>
          <a:bodyPr/>
          <a:lstStyle/>
          <a:p>
            <a:r>
              <a:rPr lang="es-ES" sz="2000" dirty="0"/>
              <a:t>El comando </a:t>
            </a:r>
            <a:r>
              <a:rPr lang="es-ES" sz="2000" b="1" dirty="0"/>
              <a:t>access-class</a:t>
            </a:r>
            <a:r>
              <a:rPr lang="es-ES" sz="2000" dirty="0"/>
              <a:t> configurado en el modo de configuración de línea restringe las conexiones entrantes y salientes entre una VTY determinada (en un dispositivo de Cisco) y las direcciones incluidas en una lista de acceso.</a:t>
            </a:r>
          </a:p>
          <a:p>
            <a:endParaRPr lang="es-ES" sz="2000" dirty="0"/>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44040" y="2500536"/>
            <a:ext cx="5086350" cy="40669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6818689"/>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Asegurar puertos VTY con una ACL de IPv4 estándar</a:t>
            </a:r>
            <a:r>
              <a:rPr dirty="0"/>
              <a:t/>
            </a:r>
            <a:br>
              <a:rPr dirty="0"/>
            </a:br>
            <a:r>
              <a:rPr lang="es-ES" dirty="0" smtClean="0"/>
              <a:t>Verificar que el puerto VTY esté asegurado</a:t>
            </a:r>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13777" y="1558290"/>
            <a:ext cx="6141967" cy="4842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4966932"/>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s-ES" sz="2400" dirty="0"/>
              <a:t>7.3 Solución de problemas en listas ACL</a:t>
            </a:r>
            <a:endParaRPr lang="es-ES" sz="2400" dirty="0">
              <a:solidFill>
                <a:srgbClr val="00B0F0"/>
              </a:solidFill>
            </a:endParaRPr>
          </a:p>
        </p:txBody>
      </p:sp>
    </p:spTree>
    <p:extLst>
      <p:ext uri="{BB962C8B-B14F-4D97-AF65-F5344CB8AC3E}">
        <p14:creationId xmlns:p14="http://schemas.microsoft.com/office/powerpoint/2010/main" val="1505346901"/>
      </p:ext>
    </p:extLst>
  </p:cSld>
  <p:clrMapOvr>
    <a:masterClrMapping/>
  </p:clrMapOvr>
  <p:transition>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Procesar paquetes con listas ACL</a:t>
            </a:r>
            <a:r>
              <a:rPr dirty="0"/>
              <a:t/>
            </a:r>
            <a:br>
              <a:rPr dirty="0"/>
            </a:br>
            <a:r>
              <a:rPr lang="es-ES" dirty="0">
                <a:latin typeface="Arial" charset="0"/>
              </a:rPr>
              <a:t>Denegar todo implícito</a:t>
            </a:r>
          </a:p>
        </p:txBody>
      </p:sp>
      <p:sp>
        <p:nvSpPr>
          <p:cNvPr id="2" name="Content Placeholder 1"/>
          <p:cNvSpPr>
            <a:spLocks noGrp="1"/>
          </p:cNvSpPr>
          <p:nvPr>
            <p:ph idx="1"/>
          </p:nvPr>
        </p:nvSpPr>
        <p:spPr>
          <a:xfrm>
            <a:off x="213111" y="1325880"/>
            <a:ext cx="8633178" cy="1478280"/>
          </a:xfrm>
        </p:spPr>
        <p:txBody>
          <a:bodyPr/>
          <a:lstStyle/>
          <a:p>
            <a:r>
              <a:rPr lang="es-ES" sz="1600" dirty="0"/>
              <a:t>Se debe configurar al menos una ACE permit en una ACL. En caso contrario, se bloquea todo el tráfico.</a:t>
            </a:r>
          </a:p>
          <a:p>
            <a:r>
              <a:rPr lang="es-ES" sz="1600" dirty="0"/>
              <a:t>Para la red en la ilustración, si se aplica la ACL 1 o la ACL 2 a la interfaz S0/0/0 del R1 en el sentido de salida, se obtiene el mismo resultado. </a:t>
            </a:r>
          </a:p>
        </p:txBody>
      </p:sp>
      <p:pic>
        <p:nvPicPr>
          <p:cNvPr id="26626"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2116587" y="2429650"/>
            <a:ext cx="4903268" cy="42648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8150705"/>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Procesar paquetes con listas ACL</a:t>
            </a:r>
            <a:r>
              <a:rPr dirty="0"/>
              <a:t/>
            </a:r>
            <a:br>
              <a:rPr dirty="0"/>
            </a:br>
            <a:r>
              <a:rPr lang="es-ES" dirty="0">
                <a:latin typeface="Arial" charset="0"/>
              </a:rPr>
              <a:t>El orden de las ACE en una ACL</a:t>
            </a:r>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05779" y="1447800"/>
            <a:ext cx="6936202" cy="2316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1"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01699" y="4072325"/>
            <a:ext cx="6944361" cy="20541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46291"/>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chor="t"/>
          <a:lstStyle/>
          <a:p>
            <a:pPr eaLnBrk="1" hangingPunct="1"/>
            <a:r>
              <a:rPr lang="es-ES" sz="1800" dirty="0" smtClean="0"/>
              <a:t>Procesar paquetes con listas ACL</a:t>
            </a:r>
            <a:r>
              <a:rPr dirty="0"/>
              <a:t/>
            </a:r>
            <a:br>
              <a:rPr dirty="0"/>
            </a:br>
            <a:r>
              <a:rPr lang="es-ES" dirty="0">
                <a:latin typeface="Arial" charset="0"/>
              </a:rPr>
              <a:t>El orden de las ACE en una ACL (continuación)</a:t>
            </a:r>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24739" y="1977649"/>
            <a:ext cx="7114350" cy="2274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5584690"/>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445863" y="350288"/>
            <a:ext cx="8218757" cy="838200"/>
          </a:xfrm>
        </p:spPr>
        <p:txBody>
          <a:bodyPr/>
          <a:lstStyle/>
          <a:p>
            <a:pPr eaLnBrk="1" hangingPunct="1"/>
            <a:r>
              <a:rPr lang="es-ES" smtClean="0"/>
              <a:t>Capítulo 7: Actividades</a:t>
            </a:r>
          </a:p>
        </p:txBody>
      </p:sp>
      <p:sp>
        <p:nvSpPr>
          <p:cNvPr id="6147" name="Rectangle 34"/>
          <p:cNvSpPr>
            <a:spLocks noGrp="1" noChangeArrowheads="1"/>
          </p:cNvSpPr>
          <p:nvPr>
            <p:ph type="body" idx="4294967295"/>
          </p:nvPr>
        </p:nvSpPr>
        <p:spPr>
          <a:xfrm>
            <a:off x="445863" y="1222600"/>
            <a:ext cx="8060269" cy="372982"/>
          </a:xfrm>
        </p:spPr>
        <p:txBody>
          <a:bodyPr/>
          <a:lstStyle/>
          <a:p>
            <a:pPr marL="0" indent="0" eaLnBrk="1" hangingPunct="1">
              <a:spcBef>
                <a:spcPct val="30000"/>
              </a:spcBef>
              <a:buNone/>
            </a:pPr>
            <a:r>
              <a:rPr lang="es-ES" sz="2000" dirty="0"/>
              <a:t>¿Qué actividades se relacionan con este capítulo?</a:t>
            </a:r>
            <a:endParaRPr lang="es-ES" sz="2000" dirty="0">
              <a:solidFill>
                <a:srgbClr val="00B0F0"/>
              </a:solidFill>
            </a:endParaRPr>
          </a:p>
          <a:p>
            <a:pPr marL="0" indent="0" eaLnBrk="1" hangingPunct="1">
              <a:spcBef>
                <a:spcPct val="30000"/>
              </a:spcBef>
              <a:buNone/>
            </a:pPr>
            <a:endParaRPr lang="es-ES" sz="2000" dirty="0"/>
          </a:p>
          <a:p>
            <a:pPr marL="119063" indent="0" eaLnBrk="1" hangingPunct="1">
              <a:spcBef>
                <a:spcPct val="30000"/>
              </a:spcBef>
              <a:buNone/>
            </a:pPr>
            <a:endParaRPr lang="es-ES" sz="2000" dirty="0"/>
          </a:p>
          <a:p>
            <a:pPr marL="119063" indent="0" eaLnBrk="1" hangingPunct="1">
              <a:spcBef>
                <a:spcPct val="30000"/>
              </a:spcBef>
              <a:buNone/>
            </a:pPr>
            <a:endParaRPr lang="es-ES" sz="2000" dirty="0"/>
          </a:p>
        </p:txBody>
      </p:sp>
      <p:graphicFrame>
        <p:nvGraphicFramePr>
          <p:cNvPr id="2" name="Table 1"/>
          <p:cNvGraphicFramePr>
            <a:graphicFrameLocks noGrp="1"/>
          </p:cNvGraphicFramePr>
          <p:nvPr>
            <p:extLst>
              <p:ext uri="{D42A27DB-BD31-4B8C-83A1-F6EECF244321}">
                <p14:modId xmlns:p14="http://schemas.microsoft.com/office/powerpoint/2010/main" val="2541028682"/>
              </p:ext>
            </p:extLst>
          </p:nvPr>
        </p:nvGraphicFramePr>
        <p:xfrm>
          <a:off x="445863" y="1641144"/>
          <a:ext cx="8315996" cy="3718560"/>
        </p:xfrm>
        <a:graphic>
          <a:graphicData uri="http://schemas.openxmlformats.org/drawingml/2006/table">
            <a:tbl>
              <a:tblPr firstRow="1" bandRow="1">
                <a:tableStyleId>{5C22544A-7EE6-4342-B048-85BDC9FD1C3A}</a:tableStyleId>
              </a:tblPr>
              <a:tblGrid>
                <a:gridCol w="976322">
                  <a:extLst>
                    <a:ext uri="{9D8B030D-6E8A-4147-A177-3AD203B41FA5}">
                      <a16:col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20000"/>
                    </a:ext>
                  </a:extLst>
                </a:gridCol>
                <a:gridCol w="1964622">
                  <a:extLst>
                    <a:ext uri="{9D8B030D-6E8A-4147-A177-3AD203B41FA5}">
                      <a16:col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20001"/>
                    </a:ext>
                  </a:extLst>
                </a:gridCol>
                <a:gridCol w="3962654">
                  <a:extLst>
                    <a:ext uri="{9D8B030D-6E8A-4147-A177-3AD203B41FA5}">
                      <a16:col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20002"/>
                    </a:ext>
                  </a:extLst>
                </a:gridCol>
                <a:gridCol w="1412398">
                  <a:extLst>
                    <a:ext uri="{9D8B030D-6E8A-4147-A177-3AD203B41FA5}">
                      <a16:col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20003"/>
                    </a:ext>
                  </a:extLst>
                </a:gridCol>
              </a:tblGrid>
              <a:tr h="0">
                <a:tc>
                  <a:txBody>
                    <a:bodyPr/>
                    <a:lstStyle/>
                    <a:p>
                      <a:r>
                        <a:rPr lang="en-US" sz="1400" dirty="0"/>
                        <a:t>N.° de página</a:t>
                      </a:r>
                    </a:p>
                  </a:txBody>
                  <a:tcPr/>
                </a:tc>
                <a:tc>
                  <a:txBody>
                    <a:bodyPr/>
                    <a:lstStyle/>
                    <a:p>
                      <a:r>
                        <a:rPr lang="en-US" sz="1400" dirty="0"/>
                        <a:t>Tipo de actividad</a:t>
                      </a:r>
                    </a:p>
                  </a:txBody>
                  <a:tcPr/>
                </a:tc>
                <a:tc>
                  <a:txBody>
                    <a:bodyPr/>
                    <a:lstStyle/>
                    <a:p>
                      <a:r>
                        <a:rPr lang="en-US" sz="1400" dirty="0"/>
                        <a:t>Nombre de la actividad</a:t>
                      </a:r>
                    </a:p>
                  </a:txBody>
                  <a:tcPr/>
                </a:tc>
                <a:tc>
                  <a:txBody>
                    <a:bodyPr/>
                    <a:lstStyle/>
                    <a:p>
                      <a:r>
                        <a:rPr lang="en-US" sz="1400" dirty="0"/>
                        <a:t>¿Opcional?</a:t>
                      </a:r>
                    </a:p>
                  </a:txBody>
                  <a:tcPr/>
                </a:tc>
                <a:extLst>
                  <a:ext uri="{0D108BD9-81ED-4DB2-BD59-A6C34878D82A}">
                    <a16:row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10000"/>
                  </a:ext>
                </a:extLst>
              </a:tr>
              <a:tr h="0">
                <a:tc>
                  <a:txBody>
                    <a:bodyPr/>
                    <a:lstStyle/>
                    <a:p>
                      <a:r>
                        <a:rPr lang="en-US" sz="1400" dirty="0"/>
                        <a:t>7.2.3.1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Verificador de sintaxis</a:t>
                      </a:r>
                    </a:p>
                  </a:txBody>
                  <a:tcPr/>
                </a:tc>
                <a:tc>
                  <a:txBody>
                    <a:bodyPr/>
                    <a:lstStyle/>
                    <a:p>
                      <a:r>
                        <a:rPr lang="en-US" sz="1400" dirty="0"/>
                        <a:t>Proteger líneas VTY con una ACL de IPv4 estándar</a:t>
                      </a:r>
                    </a:p>
                  </a:txBody>
                  <a:tcPr/>
                </a:tc>
                <a:tc>
                  <a:txBody>
                    <a:bodyPr/>
                    <a:lstStyle/>
                    <a:p>
                      <a:r>
                        <a:rPr lang="en-US" sz="1400" dirty="0">
                          <a:solidFill>
                            <a:schemeClr val="tx1"/>
                          </a:solidFill>
                        </a:rPr>
                        <a:t>-</a:t>
                      </a:r>
                    </a:p>
                  </a:txBody>
                  <a:tcPr/>
                </a:tc>
                <a:extLst>
                  <a:ext uri="{0D108BD9-81ED-4DB2-BD59-A6C34878D82A}">
                    <a16:row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10001"/>
                  </a:ext>
                </a:extLst>
              </a:tr>
              <a:tr h="0">
                <a:tc>
                  <a:txBody>
                    <a:bodyPr/>
                    <a:lstStyle/>
                    <a:p>
                      <a:r>
                        <a:rPr lang="en-US" sz="1400" dirty="0"/>
                        <a:t>7.2.3.3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Packet Tracer</a:t>
                      </a:r>
                      <a:endParaRPr lang="es-E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Configuración de una ACL de IPv4 en líneas VTY</a:t>
                      </a:r>
                    </a:p>
                  </a:txBody>
                  <a:tcPr/>
                </a:tc>
                <a:tc>
                  <a:txBody>
                    <a:bodyPr/>
                    <a:lstStyle/>
                    <a:p>
                      <a:r>
                        <a:rPr lang="en-US" sz="1400" dirty="0">
                          <a:solidFill>
                            <a:schemeClr val="tx1"/>
                          </a:solidFill>
                        </a:rPr>
                        <a:t>Recomendado</a:t>
                      </a:r>
                    </a:p>
                  </a:txBody>
                  <a:tcPr/>
                </a:tc>
                <a:extLst>
                  <a:ext uri="{0D108BD9-81ED-4DB2-BD59-A6C34878D82A}">
                    <a16:row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10002"/>
                  </a:ext>
                </a:extLst>
              </a:tr>
              <a:tr h="0">
                <a:tc>
                  <a:txBody>
                    <a:bodyPr/>
                    <a:lstStyle/>
                    <a:p>
                      <a:r>
                        <a:rPr lang="en-US" sz="1400" dirty="0"/>
                        <a:t>7.2.3.4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Práctica de laboratorio</a:t>
                      </a:r>
                    </a:p>
                  </a:txBody>
                  <a:tcPr/>
                </a:tc>
                <a:tc>
                  <a:txBody>
                    <a:bodyPr/>
                    <a:lstStyle/>
                    <a:p>
                      <a:r>
                        <a:rPr lang="en-US" sz="1400" dirty="0"/>
                        <a:t>Configuración y verificación de restricciones de VTY</a:t>
                      </a:r>
                      <a:endParaRPr lang="es-ES" sz="1400" dirty="0"/>
                    </a:p>
                  </a:txBody>
                  <a:tcPr/>
                </a:tc>
                <a:tc>
                  <a:txBody>
                    <a:bodyPr/>
                    <a:lstStyle/>
                    <a:p>
                      <a:r>
                        <a:rPr lang="en-US" sz="1400" dirty="0">
                          <a:solidFill>
                            <a:schemeClr val="tx1"/>
                          </a:solidFill>
                        </a:rPr>
                        <a:t>Opcional</a:t>
                      </a:r>
                    </a:p>
                  </a:txBody>
                  <a:tcPr/>
                </a:tc>
                <a:extLst>
                  <a:ext uri="{0D108BD9-81ED-4DB2-BD59-A6C34878D82A}">
                    <a16:row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10003"/>
                  </a:ext>
                </a:extLst>
              </a:tr>
              <a:tr h="0">
                <a:tc>
                  <a:txBody>
                    <a:bodyPr/>
                    <a:lstStyle/>
                    <a:p>
                      <a:r>
                        <a:rPr lang="en-US" sz="1400" dirty="0"/>
                        <a:t>7.3.2.4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Packet Tracer</a:t>
                      </a:r>
                      <a:endParaRPr lang="es-E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Solución de problemas de ACL de IPv4 estándar</a:t>
                      </a:r>
                    </a:p>
                  </a:txBody>
                  <a:tcPr/>
                </a:tc>
                <a:tc>
                  <a:txBody>
                    <a:bodyPr/>
                    <a:lstStyle/>
                    <a:p>
                      <a:r>
                        <a:rPr lang="en-US" sz="1400" dirty="0">
                          <a:solidFill>
                            <a:schemeClr val="tx1"/>
                          </a:solidFill>
                        </a:rPr>
                        <a:t>Recomendado</a:t>
                      </a:r>
                    </a:p>
                  </a:txBody>
                  <a:tcPr/>
                </a:tc>
                <a:extLst>
                  <a:ext uri="{0D108BD9-81ED-4DB2-BD59-A6C34878D82A}">
                    <a16:row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10004"/>
                  </a:ext>
                </a:extLst>
              </a:tr>
              <a:tr h="0">
                <a:tc>
                  <a:txBody>
                    <a:bodyPr/>
                    <a:lstStyle/>
                    <a:p>
                      <a:r>
                        <a:rPr lang="en-US" sz="1400" dirty="0"/>
                        <a:t>7.3.2.5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Práctica de laboratorio</a:t>
                      </a:r>
                    </a:p>
                  </a:txBody>
                  <a:tcPr/>
                </a:tc>
                <a:tc>
                  <a:txBody>
                    <a:bodyPr/>
                    <a:lstStyle/>
                    <a:p>
                      <a:r>
                        <a:rPr lang="en-US" sz="1400" dirty="0"/>
                        <a:t>Solución de problemas de configuración y ubicación de las ACL de IPv4 estándar</a:t>
                      </a:r>
                    </a:p>
                  </a:txBody>
                  <a:tcPr/>
                </a:tc>
                <a:tc>
                  <a:txBody>
                    <a:bodyPr/>
                    <a:lstStyle/>
                    <a:p>
                      <a:r>
                        <a:rPr lang="en-US" sz="1400" dirty="0">
                          <a:solidFill>
                            <a:schemeClr val="tx1"/>
                          </a:solidFill>
                        </a:rPr>
                        <a:t>Opcional</a:t>
                      </a:r>
                    </a:p>
                  </a:txBody>
                  <a:tcPr/>
                </a:tc>
                <a:extLst>
                  <a:ext uri="{0D108BD9-81ED-4DB2-BD59-A6C34878D82A}">
                    <a16:row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10005"/>
                  </a:ext>
                </a:extLst>
              </a:tr>
              <a:tr h="0">
                <a:tc>
                  <a:txBody>
                    <a:bodyPr/>
                    <a:lstStyle/>
                    <a:p>
                      <a:r>
                        <a:rPr lang="en-US" sz="1400" dirty="0"/>
                        <a:t>7.4.1.1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Actividad de clase</a:t>
                      </a:r>
                      <a:endParaRPr lang="es-ES" sz="1400" dirty="0"/>
                    </a:p>
                  </a:txBody>
                  <a:tcPr/>
                </a:tc>
                <a:tc>
                  <a:txBody>
                    <a:bodyPr/>
                    <a:lstStyle/>
                    <a:p>
                      <a:r>
                        <a:rPr lang="en-US" sz="1400" dirty="0"/>
                        <a:t>Denegación de FTP</a:t>
                      </a:r>
                    </a:p>
                  </a:txBody>
                  <a:tcPr/>
                </a:tc>
                <a:tc>
                  <a:txBody>
                    <a:bodyPr/>
                    <a:lstStyle/>
                    <a:p>
                      <a:r>
                        <a:rPr lang="en-US" sz="1400" dirty="0">
                          <a:solidFill>
                            <a:schemeClr val="tx1"/>
                          </a:solidFill>
                        </a:rPr>
                        <a:t>Opcional</a:t>
                      </a:r>
                    </a:p>
                  </a:txBody>
                  <a:tcPr/>
                </a:tc>
                <a:extLst>
                  <a:ext uri="{0D108BD9-81ED-4DB2-BD59-A6C34878D82A}">
                    <a16:row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10006"/>
                  </a:ext>
                </a:extLst>
              </a:tr>
              <a:tr h="0">
                <a:tc>
                  <a:txBody>
                    <a:bodyPr/>
                    <a:lstStyle/>
                    <a:p>
                      <a:r>
                        <a:rPr lang="en-US" sz="1400" dirty="0"/>
                        <a:t>7.4.1.2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Packet Tracer </a:t>
                      </a:r>
                    </a:p>
                  </a:txBody>
                  <a:tcPr/>
                </a:tc>
                <a:tc>
                  <a:txBody>
                    <a:bodyPr/>
                    <a:lstStyle/>
                    <a:p>
                      <a:r>
                        <a:rPr lang="en-US" sz="1400" dirty="0"/>
                        <a:t>Desafío de integración de habilidades</a:t>
                      </a:r>
                      <a:endParaRPr lang="es-ES" sz="1400" dirty="0"/>
                    </a:p>
                  </a:txBody>
                  <a:tcPr/>
                </a:tc>
                <a:tc>
                  <a:txBody>
                    <a:bodyPr/>
                    <a:lstStyle/>
                    <a:p>
                      <a:r>
                        <a:rPr lang="en-US" sz="1400" dirty="0">
                          <a:solidFill>
                            <a:schemeClr val="tx1"/>
                          </a:solidFill>
                        </a:rPr>
                        <a:t>Recomendado</a:t>
                      </a:r>
                    </a:p>
                  </a:txBody>
                  <a:tcPr/>
                </a:tc>
                <a:extLst>
                  <a:ext uri="{0D108BD9-81ED-4DB2-BD59-A6C34878D82A}">
                    <a16:row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10007"/>
                  </a:ext>
                </a:extLst>
              </a:tr>
            </a:tbl>
          </a:graphicData>
        </a:graphic>
      </p:graphicFrame>
      <p:sp>
        <p:nvSpPr>
          <p:cNvPr id="6" name="Rectangle 34"/>
          <p:cNvSpPr txBox="1">
            <a:spLocks noChangeArrowheads="1"/>
          </p:cNvSpPr>
          <p:nvPr/>
        </p:nvSpPr>
        <p:spPr bwMode="auto">
          <a:xfrm>
            <a:off x="445863" y="6019643"/>
            <a:ext cx="8606697" cy="407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eaLnBrk="1" hangingPunct="1">
              <a:spcBef>
                <a:spcPct val="30000"/>
              </a:spcBef>
              <a:buFont typeface="Wingdings" charset="0"/>
              <a:buNone/>
            </a:pPr>
            <a:r>
              <a:rPr lang="es-ES" sz="1600" kern="0" dirty="0"/>
              <a:t>La contraseña utilizada en las actividades de Packet Tracer en este capítulo es: </a:t>
            </a:r>
            <a:r>
              <a:rPr lang="es-ES" sz="1600" b="1" kern="0" dirty="0"/>
              <a:t>PT_ccna5</a:t>
            </a:r>
          </a:p>
          <a:p>
            <a:pPr marL="0" indent="0" eaLnBrk="1" hangingPunct="1">
              <a:spcBef>
                <a:spcPct val="30000"/>
              </a:spcBef>
              <a:buFont typeface="Wingdings" charset="0"/>
              <a:buNone/>
            </a:pPr>
            <a:endParaRPr lang="es-ES" sz="2000" kern="0" dirty="0"/>
          </a:p>
          <a:p>
            <a:pPr marL="119063" indent="0" eaLnBrk="1" hangingPunct="1">
              <a:spcBef>
                <a:spcPct val="30000"/>
              </a:spcBef>
              <a:buFont typeface="Wingdings" charset="0"/>
              <a:buNone/>
            </a:pPr>
            <a:endParaRPr lang="es-ES" sz="2000" kern="0" dirty="0"/>
          </a:p>
          <a:p>
            <a:pPr marL="0" indent="0" eaLnBrk="1" hangingPunct="1">
              <a:spcBef>
                <a:spcPct val="30000"/>
              </a:spcBef>
              <a:buFont typeface="Wingdings" charset="0"/>
              <a:buNone/>
            </a:pPr>
            <a:endParaRPr lang="es-ES" sz="2000" kern="0" dirty="0"/>
          </a:p>
          <a:p>
            <a:pPr marL="0" indent="0" eaLnBrk="1" hangingPunct="1">
              <a:spcBef>
                <a:spcPct val="30000"/>
              </a:spcBef>
              <a:buFont typeface="Wingdings" charset="0"/>
              <a:buNone/>
            </a:pPr>
            <a:endParaRPr lang="es-ES" sz="2000" kern="0" dirty="0"/>
          </a:p>
        </p:txBody>
      </p:sp>
    </p:spTree>
    <p:extLst>
      <p:ext uri="{BB962C8B-B14F-4D97-AF65-F5344CB8AC3E}">
        <p14:creationId xmlns:p14="http://schemas.microsoft.com/office/powerpoint/2010/main" val="3946008897"/>
      </p:ext>
    </p:extLst>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chor="t"/>
          <a:lstStyle/>
          <a:p>
            <a:pPr eaLnBrk="1" hangingPunct="1"/>
            <a:r>
              <a:rPr lang="es-ES" sz="1800" dirty="0" smtClean="0"/>
              <a:t>Procesar paquetes con listas ACL</a:t>
            </a:r>
            <a:r>
              <a:rPr dirty="0"/>
              <a:t/>
            </a:r>
            <a:br>
              <a:rPr dirty="0"/>
            </a:br>
            <a:r>
              <a:rPr lang="es-ES" dirty="0">
                <a:latin typeface="Arial" charset="0"/>
              </a:rPr>
              <a:t>Cisco IOS reordena las listas ACL estándares</a:t>
            </a:r>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62825" y="2017394"/>
            <a:ext cx="6242537" cy="442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04800" y="1570739"/>
            <a:ext cx="7999228" cy="535531"/>
          </a:xfrm>
          <a:prstGeom prst="rect">
            <a:avLst/>
          </a:prstGeom>
          <a:noFill/>
        </p:spPr>
        <p:txBody>
          <a:bodyPr wrap="square" rtlCol="0">
            <a:spAutoFit/>
          </a:bodyPr>
          <a:lstStyle/>
          <a:p>
            <a:pPr algn="l"/>
            <a:r>
              <a:rPr lang="es-ES" sz="1600" dirty="0">
                <a:latin typeface="+mn-lt"/>
              </a:rPr>
              <a:t>Observe que las instrucciones se enumeran en un orden distinto al orden en que se introdujeron.</a:t>
            </a:r>
          </a:p>
        </p:txBody>
      </p:sp>
    </p:spTree>
    <p:extLst>
      <p:ext uri="{BB962C8B-B14F-4D97-AF65-F5344CB8AC3E}">
        <p14:creationId xmlns:p14="http://schemas.microsoft.com/office/powerpoint/2010/main" val="1893598351"/>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843806" cy="838200"/>
          </a:xfrm>
        </p:spPr>
        <p:txBody>
          <a:bodyPr anchor="t"/>
          <a:lstStyle/>
          <a:p>
            <a:pPr eaLnBrk="1" hangingPunct="1"/>
            <a:r>
              <a:rPr lang="es-ES" sz="1800" dirty="0" smtClean="0"/>
              <a:t>Procesar paquetes con listas ACL</a:t>
            </a:r>
            <a:r>
              <a:rPr dirty="0"/>
              <a:t/>
            </a:r>
            <a:br>
              <a:rPr dirty="0"/>
            </a:br>
            <a:r>
              <a:rPr lang="es-ES" dirty="0">
                <a:latin typeface="Arial" charset="0"/>
              </a:rPr>
              <a:t>Cisco IOS reordena las listas ACL </a:t>
            </a:r>
            <a:r>
              <a:rPr lang="es-ES" dirty="0" smtClean="0">
                <a:latin typeface="Arial" charset="0"/>
              </a:rPr>
              <a:t>estándares (</a:t>
            </a:r>
            <a:r>
              <a:rPr lang="es-ES" dirty="0">
                <a:latin typeface="Arial" charset="0"/>
              </a:rPr>
              <a:t>continuación)</a:t>
            </a:r>
          </a:p>
        </p:txBody>
      </p:sp>
      <p:sp>
        <p:nvSpPr>
          <p:cNvPr id="4" name="TextBox 3"/>
          <p:cNvSpPr txBox="1"/>
          <p:nvPr/>
        </p:nvSpPr>
        <p:spPr>
          <a:xfrm>
            <a:off x="304800" y="1579052"/>
            <a:ext cx="8290560" cy="535531"/>
          </a:xfrm>
          <a:prstGeom prst="rect">
            <a:avLst/>
          </a:prstGeom>
          <a:noFill/>
        </p:spPr>
        <p:txBody>
          <a:bodyPr wrap="square" rtlCol="0">
            <a:spAutoFit/>
          </a:bodyPr>
          <a:lstStyle/>
          <a:p>
            <a:pPr algn="l"/>
            <a:r>
              <a:rPr lang="es-ES" sz="1600" dirty="0"/>
              <a:t>El orden en que se enumeran las ACE estándar es la secuencia utilizada por el IOS para procesar la lista. </a:t>
            </a:r>
            <a:endParaRPr lang="es-ES" sz="1600" dirty="0">
              <a:latin typeface="+mn-lt"/>
            </a:endParaRP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68373" y="2068212"/>
            <a:ext cx="5505843" cy="44523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4411888"/>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Procesar paquetes con listas ACL</a:t>
            </a:r>
            <a:r>
              <a:rPr dirty="0"/>
              <a:t/>
            </a:r>
            <a:br>
              <a:rPr dirty="0"/>
            </a:br>
            <a:r>
              <a:rPr lang="es-ES" dirty="0">
                <a:latin typeface="Arial" charset="0"/>
              </a:rPr>
              <a:t>Procesos de routing y listas ACL</a:t>
            </a:r>
          </a:p>
        </p:txBody>
      </p:sp>
      <p:sp>
        <p:nvSpPr>
          <p:cNvPr id="4" name="TextBox 3"/>
          <p:cNvSpPr txBox="1"/>
          <p:nvPr/>
        </p:nvSpPr>
        <p:spPr>
          <a:xfrm>
            <a:off x="198120" y="1402080"/>
            <a:ext cx="8549640" cy="4696670"/>
          </a:xfrm>
          <a:prstGeom prst="rect">
            <a:avLst/>
          </a:prstGeom>
          <a:noFill/>
        </p:spPr>
        <p:txBody>
          <a:bodyPr wrap="square" rtlCol="0">
            <a:spAutoFit/>
          </a:bodyPr>
          <a:lstStyle/>
          <a:p>
            <a:pPr marL="236538" indent="-236538" algn="l" defTabSz="814388">
              <a:lnSpc>
                <a:spcPct val="95000"/>
              </a:lnSpc>
              <a:spcBef>
                <a:spcPct val="50000"/>
              </a:spcBef>
              <a:buClr>
                <a:srgbClr val="708CA1"/>
              </a:buClr>
              <a:buFont typeface="Wingdings" charset="0"/>
              <a:buChar char="§"/>
            </a:pPr>
            <a:r>
              <a:rPr lang="es-ES" sz="1600" dirty="0">
                <a:latin typeface="+mn-lt"/>
              </a:rPr>
              <a:t>Cuando una trama ingresa a una interfaz, el router revisa si la dirección de capa 2 de destino coincide con la dirección de capa 2 de la interfaz, o si dicha trama es una trama de difusión.</a:t>
            </a:r>
          </a:p>
          <a:p>
            <a:pPr marL="236538" indent="-236538" algn="l" defTabSz="814388">
              <a:lnSpc>
                <a:spcPct val="95000"/>
              </a:lnSpc>
              <a:spcBef>
                <a:spcPct val="50000"/>
              </a:spcBef>
              <a:buClr>
                <a:srgbClr val="708CA1"/>
              </a:buClr>
              <a:buFont typeface="Wingdings" charset="0"/>
              <a:buChar char="§"/>
            </a:pPr>
            <a:r>
              <a:rPr lang="es-ES" sz="1600" dirty="0">
                <a:latin typeface="+mn-lt"/>
              </a:rPr>
              <a:t>Si se acepta la dirección de la trama, se desmonta la información de la trama y el router revisa si hay una ACL en la interfaz de entrada. </a:t>
            </a:r>
          </a:p>
          <a:p>
            <a:pPr marL="236538" indent="-236538" algn="l" defTabSz="814388">
              <a:lnSpc>
                <a:spcPct val="95000"/>
              </a:lnSpc>
              <a:spcBef>
                <a:spcPct val="50000"/>
              </a:spcBef>
              <a:buClr>
                <a:srgbClr val="708CA1"/>
              </a:buClr>
              <a:buFont typeface="Wingdings" charset="0"/>
              <a:buChar char="§"/>
            </a:pPr>
            <a:r>
              <a:rPr lang="es-ES" sz="1600" dirty="0">
                <a:latin typeface="+mn-lt"/>
              </a:rPr>
              <a:t>Si existe una ACL, el paquete se prueba en relación con las instrucciones de la lista.</a:t>
            </a:r>
          </a:p>
          <a:p>
            <a:pPr marL="236538" indent="-236538" algn="l" defTabSz="814388">
              <a:lnSpc>
                <a:spcPct val="95000"/>
              </a:lnSpc>
              <a:spcBef>
                <a:spcPct val="50000"/>
              </a:spcBef>
              <a:buClr>
                <a:srgbClr val="708CA1"/>
              </a:buClr>
              <a:buFont typeface="Wingdings" charset="0"/>
              <a:buChar char="§"/>
            </a:pPr>
            <a:r>
              <a:rPr lang="es-ES" sz="1600" dirty="0">
                <a:latin typeface="+mn-lt"/>
              </a:rPr>
              <a:t>Si el paquete coincide con una instrucción, se permite o se deniega. </a:t>
            </a:r>
          </a:p>
          <a:p>
            <a:pPr marL="236538" indent="-236538" algn="l" defTabSz="814388">
              <a:lnSpc>
                <a:spcPct val="95000"/>
              </a:lnSpc>
              <a:spcBef>
                <a:spcPct val="50000"/>
              </a:spcBef>
              <a:buClr>
                <a:srgbClr val="708CA1"/>
              </a:buClr>
              <a:buFont typeface="Wingdings" charset="0"/>
              <a:buChar char="§"/>
            </a:pPr>
            <a:r>
              <a:rPr lang="es-ES" sz="1600" dirty="0">
                <a:latin typeface="+mn-lt"/>
              </a:rPr>
              <a:t>Si se acepta el paquete, se compara con las entradas en la tabla de routing para determinar la interfaz de destino. </a:t>
            </a:r>
          </a:p>
          <a:p>
            <a:pPr marL="236538" indent="-236538" algn="l" defTabSz="814388">
              <a:lnSpc>
                <a:spcPct val="95000"/>
              </a:lnSpc>
              <a:spcBef>
                <a:spcPct val="50000"/>
              </a:spcBef>
              <a:buClr>
                <a:srgbClr val="708CA1"/>
              </a:buClr>
              <a:buFont typeface="Wingdings" charset="0"/>
              <a:buChar char="§"/>
            </a:pPr>
            <a:r>
              <a:rPr lang="es-ES" sz="1600" dirty="0">
                <a:latin typeface="+mn-lt"/>
              </a:rPr>
              <a:t>Si existe una entrada para el destino en la tabla de routing, el paquete se conmuta a la interfaz de salida. De lo contrario, se descarta.</a:t>
            </a:r>
          </a:p>
          <a:p>
            <a:pPr marL="236538" indent="-236538" algn="l" defTabSz="814388">
              <a:lnSpc>
                <a:spcPct val="95000"/>
              </a:lnSpc>
              <a:spcBef>
                <a:spcPct val="50000"/>
              </a:spcBef>
              <a:buClr>
                <a:srgbClr val="708CA1"/>
              </a:buClr>
              <a:buFont typeface="Wingdings" charset="0"/>
              <a:buChar char="§"/>
            </a:pPr>
            <a:r>
              <a:rPr lang="es-ES" sz="1600" dirty="0">
                <a:latin typeface="+mn-lt"/>
              </a:rPr>
              <a:t>A continuación, el router revisa si la interfaz de salida tiene una ACL. Si existe una ACL, el paquete se prueba en relación con las instrucciones de la lista. Si el paquete coincide con una instrucción, se permite o se deniega.</a:t>
            </a:r>
          </a:p>
          <a:p>
            <a:pPr marL="236538" indent="-236538" algn="l" defTabSz="814388">
              <a:lnSpc>
                <a:spcPct val="95000"/>
              </a:lnSpc>
              <a:spcBef>
                <a:spcPct val="50000"/>
              </a:spcBef>
              <a:buClr>
                <a:srgbClr val="708CA1"/>
              </a:buClr>
              <a:buFont typeface="Wingdings" charset="0"/>
              <a:buChar char="§"/>
            </a:pPr>
            <a:r>
              <a:rPr lang="es-ES" sz="1600" dirty="0">
                <a:latin typeface="+mn-lt"/>
              </a:rPr>
              <a:t>Si no hay una ACL o si se permite el paquete, este se encapsula en el nuevo protocolo de capa 2 y se reenvía por la interfaz al siguiente dispositivo</a:t>
            </a:r>
            <a:r>
              <a:rPr lang="es-ES" sz="1600" dirty="0" smtClean="0">
                <a:latin typeface="+mn-lt"/>
              </a:rPr>
              <a:t>.</a:t>
            </a:r>
            <a:endParaRPr lang="es-ES" sz="1600" dirty="0">
              <a:latin typeface="+mn-lt"/>
            </a:endParaRPr>
          </a:p>
        </p:txBody>
      </p:sp>
    </p:spTree>
    <p:extLst>
      <p:ext uri="{BB962C8B-B14F-4D97-AF65-F5344CB8AC3E}">
        <p14:creationId xmlns:p14="http://schemas.microsoft.com/office/powerpoint/2010/main" val="2479526577"/>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4400" y="396000"/>
            <a:ext cx="8772157" cy="838800"/>
          </a:xfrm>
        </p:spPr>
        <p:txBody>
          <a:bodyPr anchor="t"/>
          <a:lstStyle/>
          <a:p>
            <a:pPr eaLnBrk="1" hangingPunct="1"/>
            <a:r>
              <a:rPr lang="es-ES" sz="1800" dirty="0" smtClean="0"/>
              <a:t>Errores comunes en listas ACL de IPv4 estándares</a:t>
            </a:r>
            <a:r>
              <a:rPr dirty="0"/>
              <a:t/>
            </a:r>
            <a:br>
              <a:rPr dirty="0"/>
            </a:br>
            <a:r>
              <a:rPr lang="es-ES" dirty="0">
                <a:latin typeface="Arial" charset="0"/>
              </a:rPr>
              <a:t>Solucionar problemas en listas ACL de IPv4 estándares: Ejemplo 1</a:t>
            </a:r>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17320" y="1962150"/>
            <a:ext cx="5650230" cy="44307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9595220"/>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4400" y="396000"/>
            <a:ext cx="8772157" cy="1232592"/>
          </a:xfrm>
        </p:spPr>
        <p:txBody>
          <a:bodyPr anchor="t"/>
          <a:lstStyle/>
          <a:p>
            <a:pPr eaLnBrk="1" hangingPunct="1"/>
            <a:r>
              <a:rPr lang="es-ES" sz="1800" dirty="0" smtClean="0"/>
              <a:t>Errores comunes en listas ACL de IPv4 estándares</a:t>
            </a:r>
            <a:r>
              <a:rPr dirty="0"/>
              <a:t/>
            </a:r>
            <a:br>
              <a:rPr dirty="0"/>
            </a:br>
            <a:r>
              <a:rPr lang="es-ES" dirty="0">
                <a:latin typeface="Arial" charset="0"/>
              </a:rPr>
              <a:t>Solucionar problemas en listas ACL de IPv4 estándares: Ejemplo 1 (continuación)</a:t>
            </a:r>
          </a:p>
        </p:txBody>
      </p:sp>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50398" y="1691640"/>
            <a:ext cx="5763764" cy="4808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0800525"/>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4400" y="396000"/>
            <a:ext cx="8772157" cy="1232592"/>
          </a:xfrm>
        </p:spPr>
        <p:txBody>
          <a:bodyPr anchor="t"/>
          <a:lstStyle/>
          <a:p>
            <a:pPr eaLnBrk="1" hangingPunct="1"/>
            <a:r>
              <a:rPr lang="es-ES" sz="1800" dirty="0" smtClean="0"/>
              <a:t>Errores comunes en listas ACL de IPv4 estándares</a:t>
            </a:r>
            <a:r>
              <a:rPr dirty="0"/>
              <a:t/>
            </a:r>
            <a:br>
              <a:rPr dirty="0"/>
            </a:br>
            <a:r>
              <a:rPr lang="es-ES" dirty="0">
                <a:latin typeface="Arial" charset="0"/>
              </a:rPr>
              <a:t>Solucionar problemas en listas ACL de IPv4 estándares: Ejemplo 2</a:t>
            </a:r>
          </a:p>
        </p:txBody>
      </p:sp>
      <p:pic>
        <p:nvPicPr>
          <p:cNvPr id="34818"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1932984" y="2444651"/>
            <a:ext cx="4744632" cy="41933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65760" y="1798320"/>
            <a:ext cx="7879080" cy="646331"/>
          </a:xfrm>
          <a:prstGeom prst="rect">
            <a:avLst/>
          </a:prstGeom>
          <a:noFill/>
        </p:spPr>
        <p:txBody>
          <a:bodyPr wrap="square" rtlCol="0">
            <a:spAutoFit/>
          </a:bodyPr>
          <a:lstStyle/>
          <a:p>
            <a:pPr algn="l"/>
            <a:r>
              <a:rPr lang="es-ES" sz="2000" dirty="0">
                <a:latin typeface="+mn-lt"/>
              </a:rPr>
              <a:t>Política de seguridad: la red 192.168.11.0/24 no debería poder acceder a la red 192.168.10.0/24.</a:t>
            </a:r>
          </a:p>
        </p:txBody>
      </p:sp>
    </p:spTree>
    <p:extLst>
      <p:ext uri="{BB962C8B-B14F-4D97-AF65-F5344CB8AC3E}">
        <p14:creationId xmlns:p14="http://schemas.microsoft.com/office/powerpoint/2010/main" val="2352791501"/>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4400" y="396000"/>
            <a:ext cx="8772157" cy="1232592"/>
          </a:xfrm>
        </p:spPr>
        <p:txBody>
          <a:bodyPr anchor="t"/>
          <a:lstStyle/>
          <a:p>
            <a:pPr eaLnBrk="1" hangingPunct="1"/>
            <a:r>
              <a:rPr lang="es-ES" sz="1800" dirty="0" smtClean="0"/>
              <a:t>Errores comunes en listas ACL de IPv4 estándares</a:t>
            </a:r>
            <a:r>
              <a:rPr dirty="0"/>
              <a:t/>
            </a:r>
            <a:br>
              <a:rPr dirty="0"/>
            </a:br>
            <a:r>
              <a:rPr lang="es-ES" dirty="0">
                <a:latin typeface="Arial" charset="0"/>
              </a:rPr>
              <a:t>Solucionar problemas en listas ACL de IPv4 estándares: Ejemplo 2 (continuación)</a:t>
            </a:r>
          </a:p>
        </p:txBody>
      </p:sp>
      <p:pic>
        <p:nvPicPr>
          <p:cNvPr id="34819" name="Picture 3"/>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2378751" y="2507255"/>
            <a:ext cx="4462697" cy="39630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411480" y="1850708"/>
            <a:ext cx="8397240" cy="923330"/>
          </a:xfrm>
          <a:prstGeom prst="rect">
            <a:avLst/>
          </a:prstGeom>
        </p:spPr>
        <p:txBody>
          <a:bodyPr wrap="square">
            <a:spAutoFit/>
          </a:bodyPr>
          <a:lstStyle/>
          <a:p>
            <a:pPr algn="l"/>
            <a:r>
              <a:rPr lang="es-ES" sz="2000" dirty="0">
                <a:latin typeface="+mn-lt"/>
              </a:rPr>
              <a:t>Se aplicó la ACL 20 a la interfaz equivocada en la dirección equivocada. Se deniega todo el tráfico entrante de 192.168.11.0/24 a través de la interfaz G0/1.</a:t>
            </a:r>
          </a:p>
        </p:txBody>
      </p:sp>
    </p:spTree>
    <p:extLst>
      <p:ext uri="{BB962C8B-B14F-4D97-AF65-F5344CB8AC3E}">
        <p14:creationId xmlns:p14="http://schemas.microsoft.com/office/powerpoint/2010/main" val="479612021"/>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4400" y="396000"/>
            <a:ext cx="8772157" cy="1232592"/>
          </a:xfrm>
        </p:spPr>
        <p:txBody>
          <a:bodyPr anchor="t"/>
          <a:lstStyle/>
          <a:p>
            <a:pPr eaLnBrk="1" hangingPunct="1"/>
            <a:r>
              <a:rPr lang="es-ES" sz="1800" dirty="0" smtClean="0"/>
              <a:t>Errores comunes en listas ACL de IPv4 estándares</a:t>
            </a:r>
            <a:r>
              <a:rPr dirty="0"/>
              <a:t/>
            </a:r>
            <a:br>
              <a:rPr dirty="0"/>
            </a:br>
            <a:r>
              <a:rPr lang="es-ES" dirty="0">
                <a:latin typeface="Arial" charset="0"/>
              </a:rPr>
              <a:t>Solucionar problemas en listas ACL de IPv4 estándares: Ejemplo 2 (continuación)</a:t>
            </a:r>
          </a:p>
        </p:txBody>
      </p:sp>
      <p:pic>
        <p:nvPicPr>
          <p:cNvPr id="3584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91640" y="1960245"/>
            <a:ext cx="5181600" cy="4552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3107861"/>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68791" y="1529291"/>
            <a:ext cx="5076825" cy="4010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505" name="Rectangle 2"/>
          <p:cNvSpPr>
            <a:spLocks noGrp="1" noChangeArrowheads="1"/>
          </p:cNvSpPr>
          <p:nvPr>
            <p:ph type="title"/>
          </p:nvPr>
        </p:nvSpPr>
        <p:spPr>
          <a:xfrm>
            <a:off x="194400" y="396000"/>
            <a:ext cx="8772157" cy="1232592"/>
          </a:xfrm>
        </p:spPr>
        <p:txBody>
          <a:bodyPr anchor="t"/>
          <a:lstStyle/>
          <a:p>
            <a:pPr eaLnBrk="1" hangingPunct="1"/>
            <a:r>
              <a:rPr lang="es-ES" sz="1800" dirty="0" smtClean="0"/>
              <a:t>Errores comunes en listas ACL de IPv4 estándares</a:t>
            </a:r>
            <a:r>
              <a:rPr dirty="0"/>
              <a:t/>
            </a:r>
            <a:br>
              <a:rPr dirty="0"/>
            </a:br>
            <a:r>
              <a:rPr lang="es-ES" dirty="0">
                <a:latin typeface="Arial" charset="0"/>
              </a:rPr>
              <a:t>Solucionar problemas en listas ACL de IPv4 estándares: Ejemplo 3</a:t>
            </a:r>
          </a:p>
        </p:txBody>
      </p:sp>
      <p:pic>
        <p:nvPicPr>
          <p:cNvPr id="368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5946" y="5676476"/>
            <a:ext cx="501015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6614160" y="1652588"/>
            <a:ext cx="2255520" cy="1698927"/>
          </a:xfrm>
          <a:prstGeom prst="rect">
            <a:avLst/>
          </a:prstGeom>
        </p:spPr>
        <p:txBody>
          <a:bodyPr wrap="square">
            <a:spAutoFit/>
          </a:bodyPr>
          <a:lstStyle/>
          <a:p>
            <a:r>
              <a:rPr lang="es-ES" sz="1800" b="1" dirty="0">
                <a:solidFill>
                  <a:srgbClr val="FF0000"/>
                </a:solidFill>
                <a:latin typeface="+mn-lt"/>
              </a:rPr>
              <a:t>Problema</a:t>
            </a:r>
          </a:p>
          <a:p>
            <a:r>
              <a:rPr lang="es-ES" sz="1800" b="1" dirty="0">
                <a:latin typeface="+mn-lt"/>
              </a:rPr>
              <a:t>Política de seguridad</a:t>
            </a:r>
            <a:r>
              <a:rPr lang="es-ES" sz="2000" dirty="0" smtClean="0"/>
              <a:t>: Solo a PC1 se le permite el acceso remoto SSH a R1.</a:t>
            </a:r>
          </a:p>
        </p:txBody>
      </p:sp>
    </p:spTree>
    <p:extLst>
      <p:ext uri="{BB962C8B-B14F-4D97-AF65-F5344CB8AC3E}">
        <p14:creationId xmlns:p14="http://schemas.microsoft.com/office/powerpoint/2010/main" val="564078128"/>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4400" y="396000"/>
            <a:ext cx="8772157" cy="1232592"/>
          </a:xfrm>
        </p:spPr>
        <p:txBody>
          <a:bodyPr anchor="t"/>
          <a:lstStyle/>
          <a:p>
            <a:pPr eaLnBrk="1" hangingPunct="1"/>
            <a:r>
              <a:rPr lang="es-ES" sz="1800" dirty="0" smtClean="0"/>
              <a:t>Errores comunes en listas ACL de IPv4 estándares</a:t>
            </a:r>
            <a:r>
              <a:rPr dirty="0"/>
              <a:t/>
            </a:r>
            <a:br>
              <a:rPr dirty="0"/>
            </a:br>
            <a:r>
              <a:rPr lang="es-ES" dirty="0">
                <a:latin typeface="Arial" charset="0"/>
              </a:rPr>
              <a:t>Solucionar problemas en listas ACL de IPv4 estándares: Ejemplo 3 (continuación)</a:t>
            </a:r>
          </a:p>
        </p:txBody>
      </p:sp>
      <p:sp>
        <p:nvSpPr>
          <p:cNvPr id="4" name="Rectangle 3"/>
          <p:cNvSpPr/>
          <p:nvPr/>
        </p:nvSpPr>
        <p:spPr>
          <a:xfrm>
            <a:off x="6614160" y="1652588"/>
            <a:ext cx="2255520" cy="1698927"/>
          </a:xfrm>
          <a:prstGeom prst="rect">
            <a:avLst/>
          </a:prstGeom>
        </p:spPr>
        <p:txBody>
          <a:bodyPr wrap="square">
            <a:spAutoFit/>
          </a:bodyPr>
          <a:lstStyle/>
          <a:p>
            <a:r>
              <a:rPr lang="es-ES" sz="1800" b="1" dirty="0">
                <a:solidFill>
                  <a:srgbClr val="FF0000"/>
                </a:solidFill>
                <a:latin typeface="+mn-lt"/>
              </a:rPr>
              <a:t>¡Solución!</a:t>
            </a:r>
          </a:p>
          <a:p>
            <a:r>
              <a:rPr lang="es-ES" sz="1800" b="1" dirty="0">
                <a:latin typeface="+mn-lt"/>
              </a:rPr>
              <a:t>Política de seguridad</a:t>
            </a:r>
            <a:r>
              <a:rPr lang="es-ES" sz="2000" dirty="0" smtClean="0"/>
              <a:t>: Solo a PC1 se le permite el acceso remoto SSH a R1.</a:t>
            </a:r>
          </a:p>
        </p:txBody>
      </p:sp>
      <p:pic>
        <p:nvPicPr>
          <p:cNvPr id="3789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1219855" y="1653204"/>
            <a:ext cx="4829770" cy="42094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891"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280160" y="5765315"/>
            <a:ext cx="4770120" cy="1010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9138153"/>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idx="4294967295"/>
          </p:nvPr>
        </p:nvSpPr>
        <p:spPr>
          <a:xfrm>
            <a:off x="446400" y="349200"/>
            <a:ext cx="8145462" cy="838200"/>
          </a:xfrm>
        </p:spPr>
        <p:txBody>
          <a:bodyPr/>
          <a:lstStyle/>
          <a:p>
            <a:pPr eaLnBrk="1" hangingPunct="1"/>
            <a:r>
              <a:rPr lang="es-ES" dirty="0" smtClean="0"/>
              <a:t>Capítulo 7: Evaluación</a:t>
            </a:r>
          </a:p>
        </p:txBody>
      </p:sp>
      <p:sp>
        <p:nvSpPr>
          <p:cNvPr id="7171" name="Rectangle 34"/>
          <p:cNvSpPr>
            <a:spLocks noGrp="1" noChangeArrowheads="1"/>
          </p:cNvSpPr>
          <p:nvPr>
            <p:ph type="body" idx="4294967295"/>
          </p:nvPr>
        </p:nvSpPr>
        <p:spPr>
          <a:xfrm>
            <a:off x="646113" y="1285841"/>
            <a:ext cx="7940675" cy="3571875"/>
          </a:xfrm>
        </p:spPr>
        <p:txBody>
          <a:bodyPr/>
          <a:lstStyle/>
          <a:p>
            <a:pPr eaLnBrk="1" hangingPunct="1">
              <a:spcBef>
                <a:spcPct val="30000"/>
              </a:spcBef>
            </a:pPr>
            <a:r>
              <a:rPr lang="es-ES" sz="2000" dirty="0"/>
              <a:t>Los estudiantes deben completar la "Evaluación" del capítulo 7 después de completar el capítulo 7.</a:t>
            </a:r>
          </a:p>
          <a:p>
            <a:pPr eaLnBrk="1" hangingPunct="1">
              <a:spcBef>
                <a:spcPct val="30000"/>
              </a:spcBef>
            </a:pPr>
            <a:r>
              <a:rPr lang="es-ES" sz="2000" dirty="0"/>
              <a:t>Los cuestionarios, las prácticas de laboratorio, los Packet Tracers y otras actividades se pueden utilizar para evaluar informalmente el progreso de los estudiantes.</a:t>
            </a:r>
          </a:p>
        </p:txBody>
      </p:sp>
    </p:spTree>
    <p:extLst>
      <p:ext uri="{BB962C8B-B14F-4D97-AF65-F5344CB8AC3E}">
        <p14:creationId xmlns:p14="http://schemas.microsoft.com/office/powerpoint/2010/main" val="3303044919"/>
      </p:ext>
    </p:extLst>
  </p:cSld>
  <p:clrMapOvr>
    <a:masterClrMapping/>
  </p:clrMapOvr>
  <p:transition>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s-ES" sz="2400" dirty="0"/>
              <a:t>7.4 Resumen</a:t>
            </a:r>
            <a:endParaRPr lang="es-ES" sz="2400" dirty="0">
              <a:solidFill>
                <a:srgbClr val="00B0F0"/>
              </a:solidFill>
            </a:endParaRPr>
          </a:p>
        </p:txBody>
      </p:sp>
    </p:spTree>
    <p:extLst>
      <p:ext uri="{BB962C8B-B14F-4D97-AF65-F5344CB8AC3E}">
        <p14:creationId xmlns:p14="http://schemas.microsoft.com/office/powerpoint/2010/main" val="1634562889"/>
      </p:ext>
    </p:extLst>
  </p:cSld>
  <p:clrMapOvr>
    <a:masterClrMapping/>
  </p:clrMapOvr>
  <p:transition>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9" y="1539502"/>
            <a:ext cx="8473692" cy="4404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404813" indent="-285750">
              <a:buFont typeface="Arial" panose="020B0604020202020204" pitchFamily="34" charset="0"/>
              <a:buChar char="•"/>
            </a:pPr>
            <a:r>
              <a:rPr lang="es-ES" sz="2000" dirty="0"/>
              <a:t>Explicar de qué manera las listas ACL filtran el tráfico.</a:t>
            </a:r>
          </a:p>
          <a:p>
            <a:pPr marL="404813" indent="-285750">
              <a:buFont typeface="Arial" panose="020B0604020202020204" pitchFamily="34" charset="0"/>
              <a:buChar char="•"/>
            </a:pPr>
            <a:r>
              <a:rPr lang="es-ES" sz="2000" dirty="0"/>
              <a:t>Explicar la forma en que las ACL utilizan máscaras de comodín.</a:t>
            </a:r>
          </a:p>
          <a:p>
            <a:pPr marL="404813" indent="-285750">
              <a:buFont typeface="Arial" panose="020B0604020202020204" pitchFamily="34" charset="0"/>
              <a:buChar char="•"/>
            </a:pPr>
            <a:r>
              <a:rPr lang="es-ES" sz="2000" dirty="0"/>
              <a:t>Explicar cómo se crea una ACL.</a:t>
            </a:r>
          </a:p>
          <a:p>
            <a:pPr marL="404813" indent="-285750">
              <a:buFont typeface="Arial" panose="020B0604020202020204" pitchFamily="34" charset="0"/>
              <a:buChar char="•"/>
            </a:pPr>
            <a:r>
              <a:rPr lang="es-ES" sz="2000" dirty="0"/>
              <a:t>Explicar cómo se ubica una ACL.</a:t>
            </a:r>
          </a:p>
          <a:p>
            <a:pPr marL="404813" indent="-285750">
              <a:buFont typeface="Arial" panose="020B0604020202020204" pitchFamily="34" charset="0"/>
              <a:buChar char="•"/>
            </a:pPr>
            <a:r>
              <a:rPr lang="es-ES" sz="2000" dirty="0"/>
              <a:t>Configurar listas ACL de IPv4 estándares para filtrar el tráfico y así cumplir con los requisitos de red.</a:t>
            </a:r>
          </a:p>
          <a:p>
            <a:pPr marL="404813" indent="-285750">
              <a:buFont typeface="Arial" panose="020B0604020202020204" pitchFamily="34" charset="0"/>
              <a:buChar char="•"/>
            </a:pPr>
            <a:r>
              <a:rPr lang="es-ES" sz="2000" dirty="0"/>
              <a:t>Utilizar números de secuencia para editar listas ACL de IPv4 estándares ya existentes.</a:t>
            </a:r>
          </a:p>
          <a:p>
            <a:pPr marL="404813" indent="-285750">
              <a:buFont typeface="Arial" panose="020B0604020202020204" pitchFamily="34" charset="0"/>
              <a:buChar char="•"/>
            </a:pPr>
            <a:r>
              <a:rPr lang="es-ES" sz="2000" dirty="0"/>
              <a:t>Configurar una ACL estándar para proteger el acceso a VTY.</a:t>
            </a:r>
          </a:p>
          <a:p>
            <a:pPr marL="404813" indent="-285750">
              <a:buFont typeface="Arial" panose="020B0604020202020204" pitchFamily="34" charset="0"/>
              <a:buChar char="•"/>
            </a:pPr>
            <a:r>
              <a:rPr lang="es-ES" sz="2000" dirty="0"/>
              <a:t>Explicar la forma en que procesa los paquetes un router cuando se aplica una ACL.</a:t>
            </a:r>
          </a:p>
          <a:p>
            <a:pPr marL="404813" indent="-285750">
              <a:buFont typeface="Arial" panose="020B0604020202020204" pitchFamily="34" charset="0"/>
              <a:buChar char="•"/>
            </a:pPr>
            <a:r>
              <a:rPr lang="es-ES" sz="2000" dirty="0"/>
              <a:t>Solucionar errores comunes en listas ACL de IPv4 estándares con los comandos de la CLI.</a:t>
            </a:r>
          </a:p>
        </p:txBody>
      </p:sp>
      <p:sp>
        <p:nvSpPr>
          <p:cNvPr id="21505" name="Rectangle 2"/>
          <p:cNvSpPr>
            <a:spLocks noGrp="1" noChangeArrowheads="1"/>
          </p:cNvSpPr>
          <p:nvPr>
            <p:ph type="title"/>
          </p:nvPr>
        </p:nvSpPr>
        <p:spPr/>
        <p:txBody>
          <a:bodyPr/>
          <a:lstStyle/>
          <a:p>
            <a:pPr eaLnBrk="1" hangingPunct="1"/>
            <a:r>
              <a:rPr lang="es-ES" sz="1800" dirty="0">
                <a:latin typeface="Arial" charset="0"/>
              </a:rPr>
              <a:t>Resumen del capítulo</a:t>
            </a:r>
            <a:r>
              <a:rPr dirty="0"/>
              <a:t/>
            </a:r>
            <a:br>
              <a:rPr dirty="0"/>
            </a:br>
            <a:r>
              <a:rPr lang="es-ES" dirty="0">
                <a:latin typeface="Arial" charset="0"/>
              </a:rPr>
              <a:t>Resumen</a:t>
            </a:r>
          </a:p>
        </p:txBody>
      </p:sp>
    </p:spTree>
    <p:extLst>
      <p:ext uri="{BB962C8B-B14F-4D97-AF65-F5344CB8AC3E}">
        <p14:creationId xmlns:p14="http://schemas.microsoft.com/office/powerpoint/2010/main" val="2497760924"/>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s-ES" sz="1800" dirty="0">
                <a:latin typeface="Arial" charset="0"/>
              </a:rPr>
              <a:t>Sección 7.1</a:t>
            </a:r>
            <a:r>
              <a:rPr dirty="0"/>
              <a:t/>
            </a:r>
            <a:br>
              <a:rPr dirty="0"/>
            </a:br>
            <a:r>
              <a:rPr lang="es-ES" dirty="0" smtClean="0"/>
              <a:t>Términos y comandos</a:t>
            </a:r>
          </a:p>
        </p:txBody>
      </p:sp>
      <p:sp>
        <p:nvSpPr>
          <p:cNvPr id="4" name="Content Placeholder 1"/>
          <p:cNvSpPr>
            <a:spLocks noGrp="1"/>
          </p:cNvSpPr>
          <p:nvPr>
            <p:ph idx="1"/>
          </p:nvPr>
        </p:nvSpPr>
        <p:spPr>
          <a:xfrm>
            <a:off x="276908" y="1358745"/>
            <a:ext cx="2721476" cy="4946358"/>
          </a:xfrm>
        </p:spPr>
        <p:txBody>
          <a:bodyPr/>
          <a:lstStyle/>
          <a:p>
            <a:pPr eaLnBrk="1" fontAlgn="b" hangingPunct="1"/>
            <a:r>
              <a:rPr lang="es-ES" altLang="zh-CN" sz="1400" dirty="0"/>
              <a:t>Lista de control de acceso (ACL)</a:t>
            </a:r>
          </a:p>
          <a:p>
            <a:pPr eaLnBrk="1" fontAlgn="b" hangingPunct="1"/>
            <a:r>
              <a:rPr lang="es-ES" altLang="zh-CN" sz="1400" dirty="0"/>
              <a:t>Filtrado de paquetes</a:t>
            </a:r>
          </a:p>
          <a:p>
            <a:pPr eaLnBrk="1" fontAlgn="b" hangingPunct="1"/>
            <a:r>
              <a:rPr lang="es-ES" altLang="zh-CN" sz="1400" dirty="0"/>
              <a:t>Entradas de control de acceso (ACE)</a:t>
            </a:r>
          </a:p>
          <a:p>
            <a:pPr eaLnBrk="1" fontAlgn="b" hangingPunct="1"/>
            <a:r>
              <a:rPr lang="es-ES" altLang="zh-CN" sz="1400" dirty="0"/>
              <a:t>Listas ACL estándares</a:t>
            </a:r>
          </a:p>
          <a:p>
            <a:pPr eaLnBrk="1" fontAlgn="b" hangingPunct="1"/>
            <a:r>
              <a:rPr lang="es-ES" altLang="zh-CN" sz="1400" dirty="0"/>
              <a:t>Listas ACL extendidas</a:t>
            </a:r>
          </a:p>
          <a:p>
            <a:pPr eaLnBrk="1" fontAlgn="b" hangingPunct="1"/>
            <a:r>
              <a:rPr lang="es-ES" altLang="zh-CN" sz="1400" dirty="0"/>
              <a:t>Listas ACL entrantes</a:t>
            </a:r>
          </a:p>
          <a:p>
            <a:pPr eaLnBrk="1" fontAlgn="b" hangingPunct="1"/>
            <a:r>
              <a:rPr lang="es-ES" altLang="zh-CN" sz="1400" dirty="0"/>
              <a:t>Listas ACL salientes</a:t>
            </a:r>
          </a:p>
          <a:p>
            <a:pPr eaLnBrk="1" fontAlgn="b" hangingPunct="1"/>
            <a:r>
              <a:rPr lang="es-ES" altLang="zh-CN" sz="1400" dirty="0"/>
              <a:t>Máscaras de comodín</a:t>
            </a:r>
          </a:p>
          <a:p>
            <a:pPr eaLnBrk="1" fontAlgn="b" hangingPunct="1"/>
            <a:r>
              <a:rPr lang="es-ES" altLang="zh-CN" sz="1400" dirty="0"/>
              <a:t>Bit 0 de la máscara de comodín</a:t>
            </a:r>
          </a:p>
          <a:p>
            <a:pPr eaLnBrk="1" fontAlgn="b" hangingPunct="1"/>
            <a:r>
              <a:rPr lang="es-ES" altLang="zh-CN" sz="1400" dirty="0"/>
              <a:t>Bit 1 de la máscara de comodín</a:t>
            </a:r>
          </a:p>
          <a:p>
            <a:pPr eaLnBrk="1" fontAlgn="b" hangingPunct="1"/>
            <a:r>
              <a:rPr lang="es-ES" altLang="zh-CN" sz="1400" b="1" dirty="0" err="1">
                <a:latin typeface="Courier New" panose="02070309020205020404" pitchFamily="49" charset="0"/>
              </a:rPr>
              <a:t>access-list</a:t>
            </a:r>
            <a:r>
              <a:rPr lang="es-ES" altLang="zh-CN" sz="1400" b="1" dirty="0">
                <a:latin typeface="Courier New" panose="02070309020205020404" pitchFamily="49" charset="0"/>
              </a:rPr>
              <a:t> </a:t>
            </a:r>
            <a:r>
              <a:rPr lang="es-ES" altLang="zh-CN" sz="1400" b="1" i="1" dirty="0">
                <a:latin typeface="Courier New" panose="02070309020205020404" pitchFamily="49" charset="0"/>
              </a:rPr>
              <a:t>número-de-lista-de-acceso</a:t>
            </a:r>
            <a:r>
              <a:rPr lang="es-ES" altLang="zh-CN" sz="1400" b="1" dirty="0">
                <a:latin typeface="Courier New" panose="02070309020205020404" pitchFamily="49" charset="0"/>
              </a:rPr>
              <a:t> </a:t>
            </a:r>
            <a:r>
              <a:rPr lang="es-ES" altLang="zh-CN" sz="1400" b="1" dirty="0" err="1">
                <a:latin typeface="Courier New" panose="02070309020205020404" pitchFamily="49" charset="0"/>
              </a:rPr>
              <a:t>permit</a:t>
            </a:r>
            <a:r>
              <a:rPr lang="es-ES" altLang="zh-CN" sz="1400" b="1" dirty="0">
                <a:latin typeface="Courier New" panose="02070309020205020404" pitchFamily="49" charset="0"/>
              </a:rPr>
              <a:t> </a:t>
            </a:r>
            <a:r>
              <a:rPr lang="es-ES" altLang="zh-CN" sz="1400" b="1" i="1" dirty="0" err="1">
                <a:latin typeface="Courier New" panose="02070309020205020404" pitchFamily="49" charset="0"/>
              </a:rPr>
              <a:t>dirección_ip</a:t>
            </a:r>
            <a:r>
              <a:rPr lang="es-ES" altLang="zh-CN" sz="1400" dirty="0"/>
              <a:t> </a:t>
            </a:r>
            <a:r>
              <a:rPr lang="es-ES" altLang="zh-CN" sz="1400" b="1" i="1" dirty="0">
                <a:latin typeface="Courier New" panose="02070309020205020404" pitchFamily="49" charset="0"/>
              </a:rPr>
              <a:t>máscara de </a:t>
            </a:r>
            <a:r>
              <a:rPr lang="es-ES" altLang="zh-CN" sz="1400" b="1" i="1" dirty="0" smtClean="0">
                <a:latin typeface="Courier New" panose="02070309020205020404" pitchFamily="49" charset="0"/>
              </a:rPr>
              <a:t>comodín</a:t>
            </a:r>
            <a:endParaRPr lang="es-ES" altLang="zh-CN" sz="1400" dirty="0"/>
          </a:p>
        </p:txBody>
      </p:sp>
      <p:sp>
        <p:nvSpPr>
          <p:cNvPr id="6" name="Content Placeholder 1"/>
          <p:cNvSpPr txBox="1">
            <a:spLocks/>
          </p:cNvSpPr>
          <p:nvPr/>
        </p:nvSpPr>
        <p:spPr bwMode="auto">
          <a:xfrm>
            <a:off x="3008165" y="1358745"/>
            <a:ext cx="2850381"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eaLnBrk="1" fontAlgn="b" hangingPunct="1"/>
            <a:r>
              <a:rPr lang="es-ES" altLang="zh-CN" sz="1400" dirty="0"/>
              <a:t>host</a:t>
            </a:r>
          </a:p>
          <a:p>
            <a:pPr eaLnBrk="1" fontAlgn="b" hangingPunct="1"/>
            <a:r>
              <a:rPr lang="es-ES" altLang="zh-CN" sz="1400" dirty="0"/>
              <a:t>cualquiera</a:t>
            </a:r>
          </a:p>
        </p:txBody>
      </p:sp>
      <p:sp>
        <p:nvSpPr>
          <p:cNvPr id="8" name="Content Placeholder 1"/>
          <p:cNvSpPr txBox="1">
            <a:spLocks/>
          </p:cNvSpPr>
          <p:nvPr/>
        </p:nvSpPr>
        <p:spPr bwMode="auto">
          <a:xfrm>
            <a:off x="5856379" y="1358745"/>
            <a:ext cx="2841064"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eaLnBrk="1" fontAlgn="b" hangingPunct="1"/>
            <a:endParaRPr lang="en-US" sz="1600" dirty="0"/>
          </a:p>
        </p:txBody>
      </p:sp>
    </p:spTree>
    <p:extLst>
      <p:ext uri="{BB962C8B-B14F-4D97-AF65-F5344CB8AC3E}">
        <p14:creationId xmlns:p14="http://schemas.microsoft.com/office/powerpoint/2010/main" val="3150004748"/>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s-ES" sz="1800" dirty="0">
                <a:latin typeface="Arial" charset="0"/>
              </a:rPr>
              <a:t>Sección 7.2</a:t>
            </a:r>
            <a:r>
              <a:t/>
            </a:r>
            <a:br/>
            <a:r>
              <a:rPr lang="es-ES" smtClean="0"/>
              <a:t>Términos y comandos</a:t>
            </a:r>
          </a:p>
        </p:txBody>
      </p:sp>
      <p:sp>
        <p:nvSpPr>
          <p:cNvPr id="4" name="Content Placeholder 1"/>
          <p:cNvSpPr>
            <a:spLocks noGrp="1"/>
          </p:cNvSpPr>
          <p:nvPr>
            <p:ph idx="1"/>
          </p:nvPr>
        </p:nvSpPr>
        <p:spPr>
          <a:xfrm>
            <a:off x="276908" y="1358745"/>
            <a:ext cx="2721476" cy="4946358"/>
          </a:xfrm>
        </p:spPr>
        <p:txBody>
          <a:bodyPr/>
          <a:lstStyle/>
          <a:p>
            <a:pPr eaLnBrk="1" fontAlgn="b" hangingPunct="1"/>
            <a:r>
              <a:rPr lang="es-ES" altLang="zh-CN" sz="1500" b="1" dirty="0" err="1">
                <a:latin typeface="Courier New" panose="02070309020205020404" pitchFamily="49" charset="0"/>
              </a:rPr>
              <a:t>access-list</a:t>
            </a:r>
            <a:r>
              <a:rPr lang="es-ES" altLang="zh-CN" sz="1500" b="1" dirty="0">
                <a:latin typeface="Courier New" panose="02070309020205020404" pitchFamily="49" charset="0"/>
              </a:rPr>
              <a:t> </a:t>
            </a:r>
            <a:r>
              <a:rPr lang="es-ES" altLang="zh-CN" sz="1500" b="1" i="1" dirty="0">
                <a:latin typeface="Courier New" panose="02070309020205020404" pitchFamily="49" charset="0"/>
              </a:rPr>
              <a:t>número-de-lista-de-acceso</a:t>
            </a:r>
            <a:r>
              <a:rPr lang="es-ES" altLang="zh-CN" sz="1500" b="1" dirty="0">
                <a:latin typeface="Courier New" panose="02070309020205020404" pitchFamily="49" charset="0"/>
              </a:rPr>
              <a:t> { </a:t>
            </a:r>
            <a:r>
              <a:rPr lang="es-ES" altLang="zh-CN" sz="1500" b="1" dirty="0" err="1">
                <a:latin typeface="Courier New" panose="02070309020205020404" pitchFamily="49" charset="0"/>
              </a:rPr>
              <a:t>deny</a:t>
            </a:r>
            <a:r>
              <a:rPr lang="es-ES" altLang="zh-CN" sz="1500" b="1" dirty="0">
                <a:latin typeface="Courier New" panose="02070309020205020404" pitchFamily="49" charset="0"/>
              </a:rPr>
              <a:t> | </a:t>
            </a:r>
            <a:r>
              <a:rPr lang="es-ES" altLang="zh-CN" sz="1500" b="1" dirty="0" err="1">
                <a:latin typeface="Courier New" panose="02070309020205020404" pitchFamily="49" charset="0"/>
              </a:rPr>
              <a:t>permit</a:t>
            </a:r>
            <a:r>
              <a:rPr lang="es-ES" altLang="zh-CN" sz="1500" b="1" dirty="0">
                <a:latin typeface="Courier New" panose="02070309020205020404" pitchFamily="49" charset="0"/>
              </a:rPr>
              <a:t> | </a:t>
            </a:r>
            <a:r>
              <a:rPr lang="es-ES" altLang="zh-CN" sz="1500" b="1" dirty="0" err="1">
                <a:latin typeface="Courier New" panose="02070309020205020404" pitchFamily="49" charset="0"/>
              </a:rPr>
              <a:t>remark</a:t>
            </a:r>
            <a:r>
              <a:rPr lang="es-ES" altLang="zh-CN" sz="1500" b="1" dirty="0">
                <a:latin typeface="Courier New" panose="02070309020205020404" pitchFamily="49" charset="0"/>
              </a:rPr>
              <a:t> }</a:t>
            </a:r>
            <a:r>
              <a:rPr lang="es-ES" altLang="zh-CN" sz="1500" b="1" i="1" dirty="0">
                <a:latin typeface="Courier New" panose="02070309020205020404" pitchFamily="49" charset="0"/>
              </a:rPr>
              <a:t>origen</a:t>
            </a:r>
            <a:r>
              <a:rPr lang="es-ES" altLang="zh-CN" sz="1500" b="1" dirty="0">
                <a:latin typeface="Courier New" panose="02070309020205020404" pitchFamily="49" charset="0"/>
              </a:rPr>
              <a:t> [ </a:t>
            </a:r>
            <a:r>
              <a:rPr lang="es-ES" altLang="zh-CN" sz="1500" b="1" i="1" dirty="0">
                <a:latin typeface="Courier New" panose="02070309020205020404" pitchFamily="49" charset="0"/>
              </a:rPr>
              <a:t>comodín-de-origen</a:t>
            </a:r>
            <a:r>
              <a:rPr lang="es-ES" altLang="zh-CN" sz="1500" b="1" dirty="0">
                <a:latin typeface="Courier New" panose="02070309020205020404" pitchFamily="49" charset="0"/>
              </a:rPr>
              <a:t> ][ log ]</a:t>
            </a:r>
          </a:p>
          <a:p>
            <a:pPr eaLnBrk="1" fontAlgn="b" hangingPunct="1"/>
            <a:r>
              <a:rPr lang="es-ES" altLang="zh-CN" sz="1500" b="1" dirty="0">
                <a:latin typeface="Courier New" panose="02070309020205020404" pitchFamily="49" charset="0"/>
              </a:rPr>
              <a:t>show </a:t>
            </a:r>
            <a:r>
              <a:rPr lang="es-ES" altLang="zh-CN" sz="1500" b="1" dirty="0" err="1">
                <a:latin typeface="Courier New" panose="02070309020205020404" pitchFamily="49" charset="0"/>
              </a:rPr>
              <a:t>access-lists</a:t>
            </a:r>
            <a:endParaRPr lang="es-ES" altLang="zh-CN" sz="1500" b="1" dirty="0">
              <a:latin typeface="Courier New" panose="02070309020205020404" pitchFamily="49" charset="0"/>
            </a:endParaRPr>
          </a:p>
          <a:p>
            <a:pPr eaLnBrk="1" fontAlgn="b" hangingPunct="1"/>
            <a:r>
              <a:rPr lang="es-ES" altLang="zh-CN" sz="1500" b="1" dirty="0">
                <a:latin typeface="Courier New" panose="02070309020205020404" pitchFamily="49" charset="0"/>
              </a:rPr>
              <a:t>no </a:t>
            </a:r>
            <a:r>
              <a:rPr lang="es-ES" altLang="zh-CN" sz="1500" b="1" dirty="0" err="1">
                <a:latin typeface="Courier New" panose="02070309020205020404" pitchFamily="49" charset="0"/>
              </a:rPr>
              <a:t>access-list</a:t>
            </a:r>
            <a:r>
              <a:rPr lang="es-ES" altLang="zh-CN" sz="1500" b="1" dirty="0">
                <a:latin typeface="Courier New" panose="02070309020205020404" pitchFamily="49" charset="0"/>
              </a:rPr>
              <a:t> </a:t>
            </a:r>
            <a:r>
              <a:rPr lang="es-ES" altLang="zh-CN" sz="1500" b="1" i="1" dirty="0">
                <a:latin typeface="Courier New" panose="02070309020205020404" pitchFamily="49" charset="0"/>
              </a:rPr>
              <a:t>número-de-lista-de-</a:t>
            </a:r>
            <a:r>
              <a:rPr lang="es-ES" altLang="zh-CN" sz="1500" b="1" i="1" dirty="0" err="1">
                <a:latin typeface="Courier New" panose="02070309020205020404" pitchFamily="49" charset="0"/>
              </a:rPr>
              <a:t>accesso</a:t>
            </a:r>
            <a:endParaRPr lang="es-ES" altLang="zh-CN" sz="1500" b="1" dirty="0">
              <a:latin typeface="Courier New" panose="02070309020205020404" pitchFamily="49" charset="0"/>
              <a:cs typeface="Courier New" panose="02070309020205020404" pitchFamily="49" charset="0"/>
            </a:endParaRPr>
          </a:p>
          <a:p>
            <a:pPr eaLnBrk="1" fontAlgn="t" hangingPunct="1"/>
            <a:r>
              <a:rPr lang="es-ES" altLang="zh-CN" sz="1500" b="1" dirty="0" err="1">
                <a:latin typeface="Courier New" panose="02070309020205020404" pitchFamily="49" charset="0"/>
              </a:rPr>
              <a:t>ip</a:t>
            </a:r>
            <a:r>
              <a:rPr lang="es-ES" altLang="zh-CN" sz="1500" b="1" dirty="0">
                <a:latin typeface="Courier New" panose="02070309020205020404" pitchFamily="49" charset="0"/>
              </a:rPr>
              <a:t> </a:t>
            </a:r>
            <a:r>
              <a:rPr lang="es-ES" altLang="zh-CN" sz="1500" b="1" dirty="0" err="1">
                <a:latin typeface="Courier New" panose="02070309020205020404" pitchFamily="49" charset="0"/>
              </a:rPr>
              <a:t>access-group</a:t>
            </a:r>
            <a:r>
              <a:rPr lang="es-ES" altLang="zh-CN" sz="1500" b="1" dirty="0">
                <a:latin typeface="Courier New" panose="02070309020205020404" pitchFamily="49" charset="0"/>
              </a:rPr>
              <a:t> {</a:t>
            </a:r>
            <a:r>
              <a:rPr lang="es-ES" altLang="zh-CN" sz="1500" b="1" i="1" dirty="0">
                <a:latin typeface="Courier New" panose="02070309020205020404" pitchFamily="49" charset="0"/>
              </a:rPr>
              <a:t>número-de-lista-de-acceso</a:t>
            </a:r>
            <a:r>
              <a:rPr lang="es-ES" altLang="zh-CN" sz="1500" b="1" dirty="0">
                <a:latin typeface="Courier New" panose="02070309020205020404" pitchFamily="49" charset="0"/>
              </a:rPr>
              <a:t> | </a:t>
            </a:r>
            <a:r>
              <a:rPr lang="es-ES" altLang="zh-CN" sz="1500" b="1" i="1" dirty="0">
                <a:latin typeface="Courier New" panose="02070309020205020404" pitchFamily="49" charset="0"/>
              </a:rPr>
              <a:t>nombre-de-lista-de-acceso</a:t>
            </a:r>
            <a:r>
              <a:rPr lang="es-ES" altLang="zh-CN" sz="1500" b="1" dirty="0">
                <a:latin typeface="Courier New" panose="02070309020205020404" pitchFamily="49" charset="0"/>
              </a:rPr>
              <a:t>} { in | </a:t>
            </a:r>
            <a:r>
              <a:rPr lang="es-ES" altLang="zh-CN" sz="1500" b="1" dirty="0" err="1">
                <a:latin typeface="Courier New" panose="02070309020205020404" pitchFamily="49" charset="0"/>
              </a:rPr>
              <a:t>out</a:t>
            </a:r>
            <a:r>
              <a:rPr lang="es-ES" altLang="zh-CN" sz="1500" b="1" dirty="0">
                <a:latin typeface="Courier New" panose="02070309020205020404" pitchFamily="49" charset="0"/>
              </a:rPr>
              <a:t> }</a:t>
            </a:r>
          </a:p>
          <a:p>
            <a:pPr eaLnBrk="1" fontAlgn="t" hangingPunct="1"/>
            <a:r>
              <a:rPr lang="es-ES" altLang="zh-CN" sz="1500" b="1" dirty="0" err="1">
                <a:latin typeface="Courier New" panose="02070309020205020404" pitchFamily="49" charset="0"/>
              </a:rPr>
              <a:t>ip</a:t>
            </a:r>
            <a:r>
              <a:rPr lang="es-ES" altLang="zh-CN" sz="1500" b="1" dirty="0">
                <a:latin typeface="Courier New" panose="02070309020205020404" pitchFamily="49" charset="0"/>
              </a:rPr>
              <a:t> </a:t>
            </a:r>
            <a:r>
              <a:rPr lang="es-ES" altLang="zh-CN" sz="1500" b="1" dirty="0" err="1">
                <a:latin typeface="Courier New" panose="02070309020205020404" pitchFamily="49" charset="0"/>
              </a:rPr>
              <a:t>access-list</a:t>
            </a:r>
            <a:r>
              <a:rPr lang="es-ES" altLang="zh-CN" sz="1500" b="1" dirty="0">
                <a:latin typeface="Courier New" panose="02070309020205020404" pitchFamily="49" charset="0"/>
              </a:rPr>
              <a:t> standard</a:t>
            </a:r>
            <a:r>
              <a:rPr lang="es-ES" altLang="zh-CN" sz="1500" i="1" dirty="0">
                <a:latin typeface="Courier New" panose="02070309020205020404" pitchFamily="49" charset="0"/>
              </a:rPr>
              <a:t> nombre</a:t>
            </a:r>
            <a:endParaRPr lang="es-ES" altLang="zh-CN" sz="1500" b="1" dirty="0">
              <a:latin typeface="Courier New" panose="02070309020205020404" pitchFamily="49" charset="0"/>
              <a:cs typeface="Courier New" panose="02070309020205020404" pitchFamily="49" charset="0"/>
            </a:endParaRPr>
          </a:p>
        </p:txBody>
      </p:sp>
      <p:sp>
        <p:nvSpPr>
          <p:cNvPr id="6" name="Content Placeholder 1"/>
          <p:cNvSpPr txBox="1">
            <a:spLocks/>
          </p:cNvSpPr>
          <p:nvPr/>
        </p:nvSpPr>
        <p:spPr bwMode="auto">
          <a:xfrm>
            <a:off x="3008165" y="1358745"/>
            <a:ext cx="2850381"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eaLnBrk="1" fontAlgn="auto" hangingPunct="1"/>
            <a:r>
              <a:rPr lang="es-ES" altLang="zh-CN" sz="1500" b="1" dirty="0" err="1">
                <a:latin typeface="Courier New" panose="02070309020205020404" pitchFamily="49" charset="0"/>
              </a:rPr>
              <a:t>clear</a:t>
            </a:r>
            <a:r>
              <a:rPr lang="es-ES" altLang="zh-CN" sz="1500" b="1" dirty="0">
                <a:latin typeface="Courier New" panose="02070309020205020404" pitchFamily="49" charset="0"/>
              </a:rPr>
              <a:t> </a:t>
            </a:r>
            <a:r>
              <a:rPr lang="es-ES" altLang="zh-CN" sz="1500" b="1" dirty="0" err="1">
                <a:latin typeface="Courier New" panose="02070309020205020404" pitchFamily="49" charset="0"/>
              </a:rPr>
              <a:t>access-list</a:t>
            </a:r>
            <a:r>
              <a:rPr lang="es-ES" altLang="zh-CN" sz="1500" b="1" dirty="0">
                <a:latin typeface="Courier New" panose="02070309020205020404" pitchFamily="49" charset="0"/>
              </a:rPr>
              <a:t> </a:t>
            </a:r>
            <a:r>
              <a:rPr lang="es-ES" altLang="zh-CN" sz="1500" b="1" dirty="0" err="1">
                <a:latin typeface="Courier New" panose="02070309020205020404" pitchFamily="49" charset="0"/>
              </a:rPr>
              <a:t>counters</a:t>
            </a:r>
            <a:endParaRPr lang="es-ES" altLang="zh-CN" sz="1500" b="1" dirty="0">
              <a:latin typeface="Courier New" panose="02070309020205020404" pitchFamily="49" charset="0"/>
            </a:endParaRPr>
          </a:p>
          <a:p>
            <a:pPr eaLnBrk="1" fontAlgn="auto" hangingPunct="1"/>
            <a:r>
              <a:rPr lang="es-ES" altLang="zh-CN" sz="1500" b="1" dirty="0" err="1">
                <a:latin typeface="Courier New" panose="02070309020205020404" pitchFamily="49" charset="0"/>
              </a:rPr>
              <a:t>access-class</a:t>
            </a:r>
            <a:r>
              <a:rPr lang="es-ES" altLang="zh-CN" sz="1500" b="1" dirty="0">
                <a:latin typeface="Courier New" panose="02070309020205020404" pitchFamily="49" charset="0"/>
              </a:rPr>
              <a:t> </a:t>
            </a:r>
            <a:r>
              <a:rPr lang="es-ES" altLang="zh-CN" sz="1500" b="1" i="1" dirty="0">
                <a:latin typeface="Courier New" panose="02070309020205020404" pitchFamily="49" charset="0"/>
              </a:rPr>
              <a:t>número-de-lista-de-acceso</a:t>
            </a:r>
            <a:r>
              <a:rPr lang="es-ES" altLang="zh-CN" sz="1500" b="1" dirty="0">
                <a:latin typeface="Courier New" panose="02070309020205020404" pitchFamily="49" charset="0"/>
              </a:rPr>
              <a:t> { in |</a:t>
            </a:r>
            <a:r>
              <a:rPr lang="es-ES" altLang="zh-CN" sz="1500" b="1" dirty="0" err="1">
                <a:latin typeface="Courier New" panose="02070309020205020404" pitchFamily="49" charset="0"/>
              </a:rPr>
              <a:t>out</a:t>
            </a:r>
            <a:r>
              <a:rPr lang="es-ES" altLang="zh-CN" sz="1500" b="1" dirty="0">
                <a:latin typeface="Courier New" panose="02070309020205020404" pitchFamily="49" charset="0"/>
              </a:rPr>
              <a:t> </a:t>
            </a:r>
            <a:r>
              <a:rPr lang="es-ES" altLang="zh-CN" sz="1500" b="1" dirty="0" smtClean="0">
                <a:latin typeface="Courier New" panose="02070309020205020404" pitchFamily="49" charset="0"/>
              </a:rPr>
              <a:t>}</a:t>
            </a:r>
            <a:endParaRPr lang="es-ES" altLang="zh-CN" sz="1500" dirty="0"/>
          </a:p>
        </p:txBody>
      </p:sp>
      <p:sp>
        <p:nvSpPr>
          <p:cNvPr id="8" name="Content Placeholder 1"/>
          <p:cNvSpPr txBox="1">
            <a:spLocks/>
          </p:cNvSpPr>
          <p:nvPr/>
        </p:nvSpPr>
        <p:spPr bwMode="auto">
          <a:xfrm>
            <a:off x="5856379" y="1358745"/>
            <a:ext cx="2841064"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eaLnBrk="1" fontAlgn="b" hangingPunct="1"/>
            <a:endParaRPr lang="en-US"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32885295"/>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spTree>
    <p:extLst>
      <p:ext uri="{BB962C8B-B14F-4D97-AF65-F5344CB8AC3E}">
        <p14:creationId xmlns:p14="http://schemas.microsoft.com/office/powerpoint/2010/main" val="725382621"/>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505510" y="1214404"/>
            <a:ext cx="8081537" cy="5186398"/>
          </a:xfrm>
        </p:spPr>
        <p:txBody>
          <a:bodyPr/>
          <a:lstStyle/>
          <a:p>
            <a:pPr marL="0" indent="0" eaLnBrk="1" hangingPunct="1">
              <a:lnSpc>
                <a:spcPct val="85000"/>
              </a:lnSpc>
              <a:spcBef>
                <a:spcPct val="30000"/>
              </a:spcBef>
              <a:buNone/>
            </a:pPr>
            <a:r>
              <a:rPr lang="es-ES" sz="2000" dirty="0"/>
              <a:t>Antes de enseñar el capítulo 7, el instructor debe:</a:t>
            </a:r>
          </a:p>
          <a:p>
            <a:pPr eaLnBrk="1" hangingPunct="1">
              <a:lnSpc>
                <a:spcPct val="85000"/>
              </a:lnSpc>
              <a:spcBef>
                <a:spcPct val="30000"/>
              </a:spcBef>
            </a:pPr>
            <a:r>
              <a:rPr lang="es-ES" sz="2000" dirty="0"/>
              <a:t>Completar el capítulo 7: </a:t>
            </a:r>
            <a:r>
              <a:rPr lang="es-ES" sz="2000" dirty="0" smtClean="0"/>
              <a:t>"Evaluación".</a:t>
            </a:r>
            <a:endParaRPr lang="es-ES" sz="2000" dirty="0"/>
          </a:p>
          <a:p>
            <a:pPr eaLnBrk="1" hangingPunct="1">
              <a:lnSpc>
                <a:spcPct val="85000"/>
              </a:lnSpc>
              <a:spcBef>
                <a:spcPct val="30000"/>
              </a:spcBef>
            </a:pPr>
            <a:r>
              <a:rPr lang="es-ES" sz="2000" dirty="0"/>
              <a:t>Los objetivos de este capítulo son:</a:t>
            </a:r>
          </a:p>
          <a:p>
            <a:pPr marL="742950" lvl="1" indent="-285750">
              <a:buFont typeface="Arial" panose="020B0604020202020204" pitchFamily="34" charset="0"/>
              <a:buChar char="•"/>
            </a:pPr>
            <a:r>
              <a:rPr lang="es-ES" sz="1600" dirty="0"/>
              <a:t>Explicar de qué manera las listas ACL filtran el tráfico.</a:t>
            </a:r>
          </a:p>
          <a:p>
            <a:pPr marL="742950" lvl="1" indent="-285750">
              <a:buFont typeface="Arial" panose="020B0604020202020204" pitchFamily="34" charset="0"/>
              <a:buChar char="•"/>
            </a:pPr>
            <a:r>
              <a:rPr lang="es-ES" sz="1600" dirty="0"/>
              <a:t>Explicar la forma en que las ACL utilizan máscaras de comodín.</a:t>
            </a:r>
          </a:p>
          <a:p>
            <a:pPr marL="742950" lvl="1" indent="-285750">
              <a:buFont typeface="Arial" panose="020B0604020202020204" pitchFamily="34" charset="0"/>
              <a:buChar char="•"/>
            </a:pPr>
            <a:r>
              <a:rPr lang="es-ES" sz="1600" dirty="0"/>
              <a:t>Explicar cómo se crea una ACL.</a:t>
            </a:r>
          </a:p>
          <a:p>
            <a:pPr marL="742950" lvl="1" indent="-285750">
              <a:buFont typeface="Arial" panose="020B0604020202020204" pitchFamily="34" charset="0"/>
              <a:buChar char="•"/>
            </a:pPr>
            <a:r>
              <a:rPr lang="es-ES" sz="1600" dirty="0"/>
              <a:t>Explicar cómo se ubica una ACL.</a:t>
            </a:r>
          </a:p>
          <a:p>
            <a:pPr marL="742950" lvl="1" indent="-285750">
              <a:buFont typeface="Arial" panose="020B0604020202020204" pitchFamily="34" charset="0"/>
              <a:buChar char="•"/>
            </a:pPr>
            <a:r>
              <a:rPr lang="es-ES" sz="1600" dirty="0"/>
              <a:t>Configurar listas ACL de IPv4 estándares para filtrar el tráfico y así cumplir con los requisitos de red.</a:t>
            </a:r>
          </a:p>
          <a:p>
            <a:pPr marL="742950" lvl="1" indent="-285750">
              <a:buFont typeface="Arial" panose="020B0604020202020204" pitchFamily="34" charset="0"/>
              <a:buChar char="•"/>
            </a:pPr>
            <a:r>
              <a:rPr lang="es-ES" sz="1600" dirty="0"/>
              <a:t>Utilizar números de secuencia para editar listas ACL de IPv4 estándares ya existentes.</a:t>
            </a:r>
          </a:p>
          <a:p>
            <a:pPr marL="742950" lvl="1" indent="-285750">
              <a:buFont typeface="Arial" panose="020B0604020202020204" pitchFamily="34" charset="0"/>
              <a:buChar char="•"/>
            </a:pPr>
            <a:r>
              <a:rPr lang="es-ES" sz="1600" dirty="0"/>
              <a:t>Configurar una ACL estándar para proteger el acceso a VTY.</a:t>
            </a:r>
          </a:p>
          <a:p>
            <a:pPr marL="742950" lvl="1" indent="-285750">
              <a:buFont typeface="Arial" panose="020B0604020202020204" pitchFamily="34" charset="0"/>
              <a:buChar char="•"/>
            </a:pPr>
            <a:r>
              <a:rPr lang="es-ES" sz="1600" dirty="0"/>
              <a:t>Explicar la forma en que procesa los paquetes un router cuando se aplica una ACL.</a:t>
            </a:r>
          </a:p>
          <a:p>
            <a:pPr marL="742950" lvl="1" indent="-285750">
              <a:buFont typeface="Arial" panose="020B0604020202020204" pitchFamily="34" charset="0"/>
              <a:buChar char="•"/>
            </a:pPr>
            <a:r>
              <a:rPr lang="es-ES" sz="1600" dirty="0"/>
              <a:t>Solucionar errores comunes en listas ACL de IPv4 estándares con los comandos de la CLI.</a:t>
            </a:r>
          </a:p>
          <a:p>
            <a:pPr eaLnBrk="1" hangingPunct="1">
              <a:lnSpc>
                <a:spcPct val="85000"/>
              </a:lnSpc>
              <a:spcBef>
                <a:spcPct val="30000"/>
              </a:spcBef>
            </a:pPr>
            <a:endParaRPr lang="es-ES" sz="2000" b="1" dirty="0">
              <a:solidFill>
                <a:srgbClr val="FF0000"/>
              </a:solidFill>
            </a:endParaRPr>
          </a:p>
          <a:p>
            <a:pPr eaLnBrk="1" hangingPunct="1">
              <a:lnSpc>
                <a:spcPct val="85000"/>
              </a:lnSpc>
              <a:spcBef>
                <a:spcPct val="30000"/>
              </a:spcBef>
            </a:pPr>
            <a:endParaRPr lang="es-ES" dirty="0"/>
          </a:p>
        </p:txBody>
      </p:sp>
      <p:sp>
        <p:nvSpPr>
          <p:cNvPr id="4" name="Rectangle 33"/>
          <p:cNvSpPr txBox="1">
            <a:spLocks noChangeArrowheads="1"/>
          </p:cNvSpPr>
          <p:nvPr/>
        </p:nvSpPr>
        <p:spPr bwMode="auto">
          <a:xfrm>
            <a:off x="446400" y="3492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s-ES" sz="3200" b="1" kern="0" dirty="0">
                <a:solidFill>
                  <a:srgbClr val="708CA1"/>
                </a:solidFill>
                <a:latin typeface="+mj-lt"/>
              </a:rPr>
              <a:t>Capítulo 7: Prácticas recomendadas</a:t>
            </a:r>
          </a:p>
        </p:txBody>
      </p:sp>
    </p:spTree>
    <p:extLst>
      <p:ext uri="{BB962C8B-B14F-4D97-AF65-F5344CB8AC3E}">
        <p14:creationId xmlns:p14="http://schemas.microsoft.com/office/powerpoint/2010/main" val="2804945289"/>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446400" y="349200"/>
            <a:ext cx="8550034"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s-ES" sz="3200" b="1" kern="0" dirty="0">
                <a:solidFill>
                  <a:srgbClr val="708CA1"/>
                </a:solidFill>
                <a:latin typeface="+mj-lt"/>
              </a:rPr>
              <a:t>Capítulo 7: Prácticas recomendadas (cont.)</a:t>
            </a:r>
          </a:p>
        </p:txBody>
      </p:sp>
      <p:sp>
        <p:nvSpPr>
          <p:cNvPr id="9" name="Text Placeholder 6"/>
          <p:cNvSpPr txBox="1">
            <a:spLocks/>
          </p:cNvSpPr>
          <p:nvPr/>
        </p:nvSpPr>
        <p:spPr>
          <a:xfrm>
            <a:off x="228600" y="1344168"/>
            <a:ext cx="8577072" cy="4965192"/>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es-ES" sz="2000" dirty="0"/>
              <a:t>Sección 7.1</a:t>
            </a:r>
          </a:p>
          <a:p>
            <a:pPr eaLnBrk="1" hangingPunct="1">
              <a:lnSpc>
                <a:spcPct val="90000"/>
              </a:lnSpc>
              <a:spcBef>
                <a:spcPct val="30000"/>
              </a:spcBef>
            </a:pPr>
            <a:r>
              <a:rPr lang="es-ES" sz="1800" dirty="0"/>
              <a:t>El instructor debe asegurarse de que este capítulo sea lo más práctico posible.</a:t>
            </a:r>
            <a:endParaRPr lang="es-ES" sz="1600" dirty="0"/>
          </a:p>
          <a:p>
            <a:pPr eaLnBrk="1" hangingPunct="1">
              <a:lnSpc>
                <a:spcPct val="90000"/>
              </a:lnSpc>
              <a:spcBef>
                <a:spcPct val="30000"/>
              </a:spcBef>
            </a:pPr>
            <a:r>
              <a:rPr lang="es-ES" sz="1800" dirty="0"/>
              <a:t>Enfatice el hecho de que las ACL son listas secuenciales de instrucciones permit o deny, por lo que el orden es importante.</a:t>
            </a:r>
          </a:p>
          <a:p>
            <a:pPr eaLnBrk="1" hangingPunct="1">
              <a:lnSpc>
                <a:spcPct val="90000"/>
              </a:lnSpc>
              <a:spcBef>
                <a:spcPct val="30000"/>
              </a:spcBef>
            </a:pPr>
            <a:r>
              <a:rPr lang="es-ES" sz="1800" dirty="0"/>
              <a:t>Los routers no aplican las ACL a sí mismos. El tráfico generado por el router no tiene ninguna ACL aplicada, por lo que probar las ACL desde un router no generará los resultados esperados.</a:t>
            </a:r>
          </a:p>
          <a:p>
            <a:pPr lvl="0">
              <a:lnSpc>
                <a:spcPct val="90000"/>
              </a:lnSpc>
            </a:pPr>
            <a:endParaRPr lang="es-ES" sz="2000" dirty="0"/>
          </a:p>
        </p:txBody>
      </p:sp>
    </p:spTree>
    <p:extLst>
      <p:ext uri="{BB962C8B-B14F-4D97-AF65-F5344CB8AC3E}">
        <p14:creationId xmlns:p14="http://schemas.microsoft.com/office/powerpoint/2010/main" val="3225271947"/>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446400" y="349200"/>
            <a:ext cx="8599909"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s-ES" sz="3200" b="1" kern="0" dirty="0">
                <a:solidFill>
                  <a:srgbClr val="708CA1"/>
                </a:solidFill>
                <a:latin typeface="+mj-lt"/>
              </a:rPr>
              <a:t>Capítulo 7: Prácticas recomendadas (cont.)</a:t>
            </a:r>
          </a:p>
        </p:txBody>
      </p:sp>
      <p:sp>
        <p:nvSpPr>
          <p:cNvPr id="9" name="Text Placeholder 6"/>
          <p:cNvSpPr txBox="1">
            <a:spLocks/>
          </p:cNvSpPr>
          <p:nvPr/>
        </p:nvSpPr>
        <p:spPr>
          <a:xfrm>
            <a:off x="228600" y="1344168"/>
            <a:ext cx="8577072" cy="4965192"/>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es-ES" sz="2000" dirty="0"/>
              <a:t>Sección 7.2</a:t>
            </a:r>
          </a:p>
          <a:p>
            <a:pPr eaLnBrk="1" hangingPunct="1">
              <a:lnSpc>
                <a:spcPct val="90000"/>
              </a:lnSpc>
              <a:spcBef>
                <a:spcPct val="30000"/>
              </a:spcBef>
            </a:pPr>
            <a:r>
              <a:rPr lang="es-ES" sz="1800" dirty="0"/>
              <a:t>Muestre la forma en que los estudiantes pueden utilizar un editor de texto para crear y luego pegar sus ACL en su programa de terminal. Esto facilita mucho la edición de ACL por parte de los estudiantes.</a:t>
            </a:r>
          </a:p>
        </p:txBody>
      </p:sp>
    </p:spTree>
    <p:extLst>
      <p:ext uri="{BB962C8B-B14F-4D97-AF65-F5344CB8AC3E}">
        <p14:creationId xmlns:p14="http://schemas.microsoft.com/office/powerpoint/2010/main" val="3441005926"/>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30553</TotalTime>
  <Pages>28</Pages>
  <Words>1602</Words>
  <Application>Microsoft Office PowerPoint</Application>
  <PresentationFormat>全屏显示(4:3)</PresentationFormat>
  <Paragraphs>469</Paragraphs>
  <Slides>65</Slides>
  <Notes>65</Notes>
  <HiddenSlides>13</HiddenSlides>
  <MMClips>0</MMClips>
  <ScaleCrop>false</ScaleCrop>
  <HeadingPairs>
    <vt:vector size="4" baseType="variant">
      <vt:variant>
        <vt:lpstr>主题</vt:lpstr>
      </vt:variant>
      <vt:variant>
        <vt:i4>2</vt:i4>
      </vt:variant>
      <vt:variant>
        <vt:lpstr>幻灯片标题</vt:lpstr>
      </vt:variant>
      <vt:variant>
        <vt:i4>65</vt:i4>
      </vt:variant>
    </vt:vector>
  </HeadingPairs>
  <TitlesOfParts>
    <vt:vector size="67" baseType="lpstr">
      <vt:lpstr>PPT-TMPLT-WHT_C</vt:lpstr>
      <vt:lpstr>NetAcad-4F_PPT-WHT_060408</vt:lpstr>
      <vt:lpstr>Materiales para el instructor Capítulo 7: Listas de control de acceso</vt:lpstr>
      <vt:lpstr>Materiales del instructor: Guía de planificación del capítulo 7</vt:lpstr>
      <vt:lpstr>PowerPoint 演示文稿</vt:lpstr>
      <vt:lpstr>Capítulo 7: Actividades</vt:lpstr>
      <vt:lpstr>Capítulo 7: Actividades</vt:lpstr>
      <vt:lpstr>Capítulo 7: Evaluación</vt:lpstr>
      <vt:lpstr>PowerPoint 演示文稿</vt:lpstr>
      <vt:lpstr>PowerPoint 演示文稿</vt:lpstr>
      <vt:lpstr>PowerPoint 演示文稿</vt:lpstr>
      <vt:lpstr>PowerPoint 演示文稿</vt:lpstr>
      <vt:lpstr>Capítulo 7: Ayuda adicional</vt:lpstr>
      <vt:lpstr>PowerPoint 演示文稿</vt:lpstr>
      <vt:lpstr>Capítulo 7: Listas de control de acceso</vt:lpstr>
      <vt:lpstr>Capítulo 7: Secciones y objetivos</vt:lpstr>
      <vt:lpstr>7.1 Funcionamiento de una ACL</vt:lpstr>
      <vt:lpstr>Propósito de las listas ACL ¿Qué es una ACL?</vt:lpstr>
      <vt:lpstr>Propósito de las listas ACL Filtrado de paquetes</vt:lpstr>
      <vt:lpstr>Propósito de las listas ACL Funcionamiento de una ACL</vt:lpstr>
      <vt:lpstr>Máscaras de comodín en listas ACL Introducción a las máscaras de comodín en listas ACL</vt:lpstr>
      <vt:lpstr>Máscaras de comodín en listas ACL Introducción a las máscaras de comodín en listas ACL (continuación)</vt:lpstr>
      <vt:lpstr>Máscaras de comodín en listas ACL Ejemplos de máscaras de comodín</vt:lpstr>
      <vt:lpstr>Máscaras de comodín en listas ACL Ejemplos de máscaras de comodín (continuación)</vt:lpstr>
      <vt:lpstr>Máscaras de comodín en listas ACL Cálculo de la máscara de comodín</vt:lpstr>
      <vt:lpstr>Máscaras de comodín en listas ACL Palabras clave de una máscara de comodín</vt:lpstr>
      <vt:lpstr>Máscaras de comodín en listas ACL Ejemplos de palabras clave de una máscara de comodín</vt:lpstr>
      <vt:lpstr>Pautas para la creación de listas ACL Pautas generales para la creación de listas ACL</vt:lpstr>
      <vt:lpstr>Pautas para la creación de listas ACL Prácticas recomendadas para una ACL</vt:lpstr>
      <vt:lpstr>Pautas para la ubicación de listas ACL ¿Dónde ubicar las listas ACL?</vt:lpstr>
      <vt:lpstr>Pautas para la ubicación de listas ACL ¿Dónde ubicar las listas ACL? (continuación)</vt:lpstr>
      <vt:lpstr>Pautas para la ubicación de listas ACL Ubicación de listas ACL estándares</vt:lpstr>
      <vt:lpstr>7.2 ACL de IPv4 estándar</vt:lpstr>
      <vt:lpstr>Configurar listas ACL de IPv4 estándares Sintaxis de una ACL de IPv4 estándar numerada</vt:lpstr>
      <vt:lpstr>Configurar listas ACL de IPv4 estándares Aplicar listas ACL de IPv4 estándares a las interfaces</vt:lpstr>
      <vt:lpstr>Configurar listas ACL de IPv4 estándares Aplicar listas ACL de IPv4 estándares a las interfaces (continuación)</vt:lpstr>
      <vt:lpstr>Configurar listas ACL de IPv4 estándares Ejemplos de listas ACL de IPv4 estándares numeradas</vt:lpstr>
      <vt:lpstr>Configurar listas ACL de IPv4 estándares Ejemplos de listas ACL de IPv4 estándares numeradas (continuación)</vt:lpstr>
      <vt:lpstr>Configurar listas ACL de IPv4 estándares Sintaxis de una ACL de IPv4 estándar con nombre</vt:lpstr>
      <vt:lpstr>Configurar listas ACL de IPv4 estándares Sintaxis de una ACL de IPv4 estándar con nombre (continuación)</vt:lpstr>
      <vt:lpstr>Modificar listas ACL de IPv4 Método 1: Utilizar un editor de texto</vt:lpstr>
      <vt:lpstr>Modificar listas ACL de IPv4 Método 2: Utilizar números de secuencia</vt:lpstr>
      <vt:lpstr>Modificar listas ACL de IPv4 Editar listas ACL estándares con nombre</vt:lpstr>
      <vt:lpstr>Modificar listas ACL de IPv4 Verificar listas ACL</vt:lpstr>
      <vt:lpstr>Modificar listas ACL de IPv4 Estadísticas de una ACL</vt:lpstr>
      <vt:lpstr>Asegurar puertos VTY con una ACL de IPv4 estándar El comando access-class</vt:lpstr>
      <vt:lpstr>Asegurar puertos VTY con una ACL de IPv4 estándar Verificar que el puerto VTY esté asegurado</vt:lpstr>
      <vt:lpstr>7.3 Solución de problemas en listas ACL</vt:lpstr>
      <vt:lpstr>Procesar paquetes con listas ACL Denegar todo implícito</vt:lpstr>
      <vt:lpstr>Procesar paquetes con listas ACL El orden de las ACE en una ACL</vt:lpstr>
      <vt:lpstr>Procesar paquetes con listas ACL El orden de las ACE en una ACL (continuación)</vt:lpstr>
      <vt:lpstr>Procesar paquetes con listas ACL Cisco IOS reordena las listas ACL estándares</vt:lpstr>
      <vt:lpstr>Procesar paquetes con listas ACL Cisco IOS reordena las listas ACL estándares (continuación)</vt:lpstr>
      <vt:lpstr>Procesar paquetes con listas ACL Procesos de routing y listas ACL</vt:lpstr>
      <vt:lpstr>Errores comunes en listas ACL de IPv4 estándares Solucionar problemas en listas ACL de IPv4 estándares: Ejemplo 1</vt:lpstr>
      <vt:lpstr>Errores comunes en listas ACL de IPv4 estándares Solucionar problemas en listas ACL de IPv4 estándares: Ejemplo 1 (continuación)</vt:lpstr>
      <vt:lpstr>Errores comunes en listas ACL de IPv4 estándares Solucionar problemas en listas ACL de IPv4 estándares: Ejemplo 2</vt:lpstr>
      <vt:lpstr>Errores comunes en listas ACL de IPv4 estándares Solucionar problemas en listas ACL de IPv4 estándares: Ejemplo 2 (continuación)</vt:lpstr>
      <vt:lpstr>Errores comunes en listas ACL de IPv4 estándares Solucionar problemas en listas ACL de IPv4 estándares: Ejemplo 2 (continuación)</vt:lpstr>
      <vt:lpstr>Errores comunes en listas ACL de IPv4 estándares Solucionar problemas en listas ACL de IPv4 estándares: Ejemplo 3</vt:lpstr>
      <vt:lpstr>Errores comunes en listas ACL de IPv4 estándares Solucionar problemas en listas ACL de IPv4 estándares: Ejemplo 3 (continuación)</vt:lpstr>
      <vt:lpstr>7.4 Resumen</vt:lpstr>
      <vt:lpstr>Resumen del capítulo Resumen</vt:lpstr>
      <vt:lpstr>Sección 7.1 Términos y comandos</vt:lpstr>
      <vt:lpstr>Sección 7.2 Términos y comandos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User</cp:lastModifiedBy>
  <cp:revision>1103</cp:revision>
  <cp:lastPrinted>1999-01-27T00:54:54Z</cp:lastPrinted>
  <dcterms:created xsi:type="dcterms:W3CDTF">2006-10-23T15:07:30Z</dcterms:created>
  <dcterms:modified xsi:type="dcterms:W3CDTF">2017-04-01T05:49:48Z</dcterms:modified>
</cp:coreProperties>
</file>