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5"/>
  </p:notesMasterIdLst>
  <p:handoutMasterIdLst>
    <p:handoutMasterId r:id="rId36"/>
  </p:handoutMasterIdLst>
  <p:sldIdLst>
    <p:sldId id="812" r:id="rId3"/>
    <p:sldId id="903" r:id="rId4"/>
    <p:sldId id="871" r:id="rId5"/>
    <p:sldId id="904" r:id="rId6"/>
    <p:sldId id="908" r:id="rId7"/>
    <p:sldId id="909" r:id="rId8"/>
    <p:sldId id="873" r:id="rId9"/>
    <p:sldId id="921" r:id="rId10"/>
    <p:sldId id="923" r:id="rId11"/>
    <p:sldId id="924" r:id="rId12"/>
    <p:sldId id="875" r:id="rId13"/>
    <p:sldId id="877" r:id="rId14"/>
    <p:sldId id="500" r:id="rId15"/>
    <p:sldId id="786" r:id="rId16"/>
    <p:sldId id="791" r:id="rId17"/>
    <p:sldId id="912" r:id="rId18"/>
    <p:sldId id="910" r:id="rId19"/>
    <p:sldId id="911" r:id="rId20"/>
    <p:sldId id="906" r:id="rId21"/>
    <p:sldId id="914" r:id="rId22"/>
    <p:sldId id="913" r:id="rId23"/>
    <p:sldId id="915" r:id="rId24"/>
    <p:sldId id="916" r:id="rId25"/>
    <p:sldId id="922" r:id="rId26"/>
    <p:sldId id="917" r:id="rId27"/>
    <p:sldId id="918" r:id="rId28"/>
    <p:sldId id="919" r:id="rId29"/>
    <p:sldId id="920" r:id="rId30"/>
    <p:sldId id="882" r:id="rId31"/>
    <p:sldId id="883" r:id="rId32"/>
    <p:sldId id="884" r:id="rId33"/>
    <p:sldId id="885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  <p:cmAuthor id="2" name="Barbara Crews" initials="BC" lastIdx="1" clrIdx="2">
    <p:extLst/>
  </p:cmAuthor>
  <p:cmAuthor id="3" name="Barbara Crews" initials="BC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73" autoAdjust="0"/>
    <p:restoredTop sz="89253" autoAdjust="0"/>
  </p:normalViewPr>
  <p:slideViewPr>
    <p:cSldViewPr snapToGrid="0">
      <p:cViewPr>
        <p:scale>
          <a:sx n="66" d="100"/>
          <a:sy n="66" d="100"/>
        </p:scale>
        <p:origin x="-654" y="-10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4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19.xml"/><Relationship Id="rId7" Type="http://schemas.openxmlformats.org/officeDocument/2006/relationships/slide" Target="slides/slide24.xml"/><Relationship Id="rId12" Type="http://schemas.openxmlformats.org/officeDocument/2006/relationships/slide" Target="slides/slide30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1.xml"/><Relationship Id="rId10" Type="http://schemas.openxmlformats.org/officeDocument/2006/relationships/slide" Target="slides/slide27.xml"/><Relationship Id="rId4" Type="http://schemas.openxmlformats.org/officeDocument/2006/relationships/slide" Target="slides/slide20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57814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3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6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11</a:t>
            </a:fld>
            <a:endParaRPr lang="es-E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3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14</a:t>
            </a:fld>
            <a:endParaRPr lang="es-E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3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10.1 – </a:t>
            </a:r>
            <a:r>
              <a:rPr lang="es-ES" sz="1200" dirty="0"/>
              <a:t>Detección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10.1.1 – </a:t>
            </a:r>
            <a:r>
              <a:rPr lang="es-ES" dirty="0">
                <a:latin typeface="Arial" charset="0"/>
              </a:rPr>
              <a:t>Detección de dispositivos con CDP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10.1 – </a:t>
            </a:r>
            <a:r>
              <a:rPr lang="es-ES" sz="1200" dirty="0"/>
              <a:t>Detección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10.1.2 – </a:t>
            </a:r>
            <a:r>
              <a:rPr lang="es-ES" dirty="0">
                <a:latin typeface="Arial" charset="0"/>
              </a:rPr>
              <a:t>Detección de dispositivos con LLDP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353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3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44984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10.2 – </a:t>
            </a:r>
            <a:r>
              <a:rPr lang="es-ES" sz="1200" dirty="0"/>
              <a:t>Administración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 smtClean="0">
                <a:latin typeface="Arial" charset="0"/>
              </a:rPr>
              <a:t>10.2.1 – </a:t>
            </a:r>
            <a:r>
              <a:rPr lang="es-ES" dirty="0">
                <a:latin typeface="Arial" charset="0"/>
              </a:rPr>
              <a:t>Implementar NTP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s-E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10.2 – </a:t>
            </a:r>
            <a:r>
              <a:rPr lang="es-ES" sz="1200" dirty="0"/>
              <a:t>Administración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10.2.2 – Funcionamiento de Syslog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578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10.2 – </a:t>
            </a:r>
            <a:r>
              <a:rPr lang="es-ES" sz="1200" dirty="0"/>
              <a:t>Administración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10.2.3 – Configuración de Syslog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178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22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3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167162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10.3 – </a:t>
            </a:r>
            <a:r>
              <a:rPr lang="es-ES" sz="1200" dirty="0"/>
              <a:t>Mantenimiento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10.3.1 – Mantenimiento de archivos de routers y switches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583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10.3 – </a:t>
            </a:r>
            <a:r>
              <a:rPr lang="es-ES" sz="1200" dirty="0"/>
              <a:t>Mantenimiento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10.3.1 – Mantenimiento de archivos de routers y switches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912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10.3 – </a:t>
            </a:r>
            <a:r>
              <a:rPr lang="es-ES" sz="1200" dirty="0"/>
              <a:t>Mantenimiento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10.3.2 – Archivos de sistema de 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846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10.3 – </a:t>
            </a:r>
            <a:r>
              <a:rPr lang="es-ES" sz="1200" dirty="0"/>
              <a:t>Mantenimiento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10.3.3 – Administración de imágenes de 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324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10.3 – </a:t>
            </a:r>
            <a:r>
              <a:rPr lang="es-ES" sz="1200" dirty="0"/>
              <a:t>Mantenimiento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10.3.4 – Licencias de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0394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dirty="0" smtClean="0"/>
              <a:t>10.3 – </a:t>
            </a:r>
            <a:r>
              <a:rPr lang="es-ES" sz="1200" dirty="0"/>
              <a:t>Mantenimiento de dispositivos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10.3.5 – Verificación y administración de licencias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29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3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s-ES" sz="800" b="0" kern="0" dirty="0">
                <a:solidFill>
                  <a:schemeClr val="bg1"/>
                </a:solidFill>
                <a:latin typeface="Arial" charset="0"/>
              </a:rPr>
              <a:t>Guía de planificación del curso</a:t>
            </a:r>
          </a:p>
          <a:p>
            <a:pPr>
              <a:buFontTx/>
              <a:buNone/>
            </a:pPr>
            <a:r>
              <a:rPr lang="es-ES" sz="1200" b="0" dirty="0"/>
              <a:t>Capítulo 10: Detección, administración y mantenimiento de dispositivos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 smtClean="0">
                <a:solidFill>
                  <a:schemeClr val="tx1"/>
                </a:solidFill>
                <a:latin typeface="Arial" charset="0"/>
              </a:rPr>
              <a:t>10.4.1.1 – </a:t>
            </a:r>
            <a:r>
              <a:rPr lang="es-ES" dirty="0">
                <a:latin typeface="Arial" charset="0"/>
              </a:rPr>
              <a:t>Resumen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23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20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s-E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83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s-E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s-E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61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Capítulo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28650" indent="-284163">
              <a:buFont typeface="Arial" panose="020B0604020202020204" pitchFamily="34" charset="0"/>
              <a:buChar char="•"/>
              <a:defRPr baseline="0"/>
            </a:lvl2pPr>
            <a:lvl3pPr marL="914400" indent="-285750">
              <a:buSzPct val="75000"/>
              <a:buFont typeface="Courier New" panose="02070309020205020404" pitchFamily="49" charset="0"/>
              <a:buChar char="o"/>
              <a:defRPr/>
            </a:lvl3pPr>
            <a:lvl4pPr marL="1081088" indent="17145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Capítulo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671763"/>
            <a:ext cx="4094596" cy="830262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Materiales para el instructor</a:t>
            </a:r>
            <a:r>
              <a:rPr sz="2400" dirty="0"/>
              <a:t/>
            </a:r>
            <a:br>
              <a:rPr sz="2400" dirty="0"/>
            </a:br>
            <a:r>
              <a:rPr lang="es-ES" sz="2400" dirty="0">
                <a:latin typeface="Arial" charset="0"/>
              </a:rPr>
              <a:t>Capítulo 10: Detección, administración y mantenimiento de dispositivos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49" y="4672012"/>
            <a:ext cx="5081121" cy="1061813"/>
          </a:xfrm>
        </p:spPr>
        <p:txBody>
          <a:bodyPr/>
          <a:lstStyle/>
          <a:p>
            <a:pPr eaLnBrk="1" hangingPunct="1"/>
            <a:r>
              <a:rPr lang="es-E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s-ES" dirty="0">
                <a:solidFill>
                  <a:schemeClr val="tx1"/>
                </a:solidFill>
                <a:latin typeface="Arial" charset="0"/>
              </a:rPr>
              <a:t>Routing and Switching Essentials v6.0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Capítulo 10: Prácticas recomendadas (cont.)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Sección 10.3</a:t>
            </a:r>
          </a:p>
          <a:p>
            <a:pPr lvl="1"/>
            <a:r>
              <a:rPr lang="es-ES" dirty="0" smtClean="0"/>
              <a:t>Enfatice en la importancia de mantener la configuración de </a:t>
            </a:r>
            <a:r>
              <a:rPr lang="es-ES" dirty="0" err="1" smtClean="0"/>
              <a:t>routers</a:t>
            </a:r>
            <a:r>
              <a:rPr lang="es-ES" dirty="0" smtClean="0"/>
              <a:t> y </a:t>
            </a:r>
            <a:r>
              <a:rPr lang="es-ES" dirty="0" err="1" smtClean="0"/>
              <a:t>switches</a:t>
            </a:r>
            <a:r>
              <a:rPr lang="es-ES" dirty="0" smtClean="0"/>
              <a:t> y los archivos de IOS.</a:t>
            </a:r>
          </a:p>
          <a:p>
            <a:pPr lvl="1"/>
            <a:r>
              <a:rPr lang="es-ES" dirty="0" smtClean="0"/>
              <a:t>Los archivos de configuración se pueden guardar o restaurar en un archivo de texto.</a:t>
            </a:r>
          </a:p>
          <a:p>
            <a:pPr lvl="1"/>
            <a:r>
              <a:rPr lang="es-ES" dirty="0" smtClean="0"/>
              <a:t>A los archivos de configuración y de IOS se les puede hacer una copia de seguridad y restaurarlos mediante TFTP y USB.</a:t>
            </a:r>
          </a:p>
          <a:p>
            <a:pPr lvl="1"/>
            <a:r>
              <a:rPr lang="es-ES" dirty="0" smtClean="0"/>
              <a:t>Conocer las convenciones de nomenclatura de IOS puede ayudar a determinar las características de un IOS:</a:t>
            </a:r>
          </a:p>
          <a:p>
            <a:pPr lvl="1"/>
            <a:r>
              <a:rPr lang="es-ES" dirty="0" smtClean="0"/>
              <a:t>Informe a los estudiantes la importancia de las licencias para las características necesarias.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0659"/>
            <a:ext cx="8145462" cy="838200"/>
          </a:xfrm>
        </p:spPr>
        <p:txBody>
          <a:bodyPr/>
          <a:lstStyle/>
          <a:p>
            <a:pPr eaLnBrk="1" hangingPunct="1"/>
            <a:r>
              <a:rPr lang="es-ES" smtClean="0"/>
              <a:t>Capítulo 10: Ayuda adicional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58153"/>
            <a:ext cx="8172478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s-ES" sz="2000" dirty="0"/>
              <a:t>Para obtener ayuda adicional sobre las estrategias de enseñanza, incluidos los planes de lección, las analogías para los conceptos difíciles y los temas de conversación, visite la Comunidad CCNA en </a:t>
            </a:r>
            <a:r>
              <a:rPr lang="es-ES" sz="2000" dirty="0">
                <a:hlinkClick r:id="rId3"/>
              </a:rPr>
              <a:t>community.netacad.net</a:t>
            </a:r>
            <a:r>
              <a:rPr lang="es-E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s-ES" sz="2000" dirty="0"/>
              <a:t>Prácticas recomendadas de todo el mundo para enseñar CCNA Routing and Switching. </a:t>
            </a:r>
            <a:r>
              <a:rPr lang="es-ES" sz="2000" dirty="0">
                <a:hlinkClick r:id="rId4"/>
              </a:rPr>
              <a:t>https://www.netacad.com/group/communities/ccna-blog</a:t>
            </a:r>
            <a:endParaRPr lang="es-ES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s-ES" sz="2000" dirty="0"/>
              <a:t>Si tiene planes o recursos de lección que desee compartir, súbalos a la Comunidad CCNA Routing and Switching, a fin de ayudar a otros instructores.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s-ES" sz="2000" dirty="0"/>
              <a:t>Los estudiantes pueden inscribirse en </a:t>
            </a:r>
            <a:r>
              <a:rPr lang="es-ES" sz="2000" b="1" dirty="0"/>
              <a:t>Packet </a:t>
            </a:r>
            <a:r>
              <a:rPr lang="es-ES" sz="2000" b="1" dirty="0" err="1" smtClean="0"/>
              <a:t>Tracer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Know</a:t>
            </a:r>
            <a:r>
              <a:rPr lang="es-ES" sz="2000" b="1" dirty="0"/>
              <a:t> How 1: Packet Tracer 101 </a:t>
            </a:r>
            <a:r>
              <a:rPr lang="es-ES" sz="2000" dirty="0"/>
              <a:t>(autoinscripción)</a:t>
            </a:r>
            <a:endParaRPr lang="es-ES" sz="2000" dirty="0">
              <a:solidFill>
                <a:srgbClr val="00B0F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102909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10: Detección, administración y mantenimiento de dispositivos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 dirty="0">
                <a:solidFill>
                  <a:schemeClr val="tx1"/>
                </a:solidFill>
                <a:latin typeface="Arial" charset="0"/>
              </a:rPr>
              <a:t>Routing and Switching Essentials v6.0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Capítulo 10: Secciones y objetivos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10" y="1539503"/>
            <a:ext cx="8531880" cy="4094816"/>
          </a:xfrm>
        </p:spPr>
        <p:txBody>
          <a:bodyPr/>
          <a:lstStyle/>
          <a:p>
            <a:r>
              <a:rPr lang="es-ES" dirty="0" smtClean="0"/>
              <a:t>10.1 Detección de dispositivos</a:t>
            </a:r>
          </a:p>
          <a:p>
            <a:pPr lvl="1"/>
            <a:r>
              <a:rPr lang="es-ES" dirty="0" smtClean="0"/>
              <a:t>Utilizar protocolos de detección para mapear una topología de red.</a:t>
            </a:r>
          </a:p>
          <a:p>
            <a:r>
              <a:rPr lang="es-ES" dirty="0" smtClean="0"/>
              <a:t>10.2 Administración de dispositivos</a:t>
            </a:r>
          </a:p>
          <a:p>
            <a:pPr lvl="1"/>
            <a:r>
              <a:rPr lang="es-ES" dirty="0" smtClean="0"/>
              <a:t>Configurar NTP y </a:t>
            </a:r>
            <a:r>
              <a:rPr lang="es-ES" dirty="0" err="1" smtClean="0"/>
              <a:t>Syslog</a:t>
            </a:r>
            <a:r>
              <a:rPr lang="es-ES" dirty="0" smtClean="0"/>
              <a:t> en la red de una pequeña o mediana empresa.</a:t>
            </a:r>
          </a:p>
          <a:p>
            <a:r>
              <a:rPr lang="es-ES" dirty="0" smtClean="0"/>
              <a:t>10.3 Mantenimiento de dispositivos</a:t>
            </a:r>
          </a:p>
          <a:p>
            <a:pPr lvl="1"/>
            <a:r>
              <a:rPr lang="es-ES" dirty="0" smtClean="0"/>
              <a:t>Mantener la configuración de </a:t>
            </a:r>
            <a:r>
              <a:rPr lang="es-ES" dirty="0" err="1" smtClean="0"/>
              <a:t>routers</a:t>
            </a:r>
            <a:r>
              <a:rPr lang="es-ES" dirty="0" smtClean="0"/>
              <a:t> y </a:t>
            </a:r>
            <a:r>
              <a:rPr lang="es-ES" dirty="0" err="1" smtClean="0"/>
              <a:t>switches</a:t>
            </a:r>
            <a:r>
              <a:rPr lang="es-ES" dirty="0" smtClean="0"/>
              <a:t> y los archivos de 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10.1 Detección de dispositivos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Detección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Detección de dispositivos con CDP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61714"/>
            <a:ext cx="8063993" cy="4811948"/>
          </a:xfrm>
        </p:spPr>
        <p:txBody>
          <a:bodyPr>
            <a:noAutofit/>
          </a:bodyPr>
          <a:lstStyle/>
          <a:p>
            <a:r>
              <a:rPr lang="es-ES" sz="1800" dirty="0" smtClean="0"/>
              <a:t>CDP: Descripción general</a:t>
            </a:r>
          </a:p>
          <a:p>
            <a:pPr lvl="1"/>
            <a:r>
              <a:rPr lang="es-ES" sz="1600" dirty="0" smtClean="0"/>
              <a:t>Protocolo de descubrimiento de Cisco</a:t>
            </a:r>
          </a:p>
          <a:p>
            <a:pPr lvl="1"/>
            <a:r>
              <a:rPr lang="es-ES" sz="1600" dirty="0" smtClean="0"/>
              <a:t>Detección de adyacencia de dispositivos Cisco conectados físicamente</a:t>
            </a:r>
          </a:p>
          <a:p>
            <a:r>
              <a:rPr lang="es-ES" sz="1800" dirty="0" smtClean="0"/>
              <a:t>Configurar y verificar CDP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show cdp neighbors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show cdp interface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cdp run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cdp enable</a:t>
            </a:r>
          </a:p>
          <a:p>
            <a:r>
              <a:rPr lang="es-ES" sz="1800" dirty="0" smtClean="0"/>
              <a:t>Detección de dispositivos con CDP</a:t>
            </a:r>
          </a:p>
          <a:p>
            <a:pPr lvl="1"/>
            <a:r>
              <a:rPr lang="es-ES" sz="1600" dirty="0" smtClean="0"/>
              <a:t>Identificadores de dispositivos: el nombre de host del dispositivo adyacente.</a:t>
            </a:r>
          </a:p>
          <a:p>
            <a:pPr lvl="1"/>
            <a:r>
              <a:rPr lang="es-ES" sz="1600" dirty="0" smtClean="0"/>
              <a:t>Identificador de puerto: el nombre de los puertos local y remoto.</a:t>
            </a:r>
          </a:p>
          <a:p>
            <a:pPr lvl="1"/>
            <a:r>
              <a:rPr lang="es-ES" sz="1600" dirty="0" smtClean="0"/>
              <a:t>Lista de capacidades: si el dispositivo es un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o un </a:t>
            </a:r>
            <a:r>
              <a:rPr lang="es-ES" sz="1600" dirty="0" err="1" smtClean="0"/>
              <a:t>switch</a:t>
            </a:r>
            <a:r>
              <a:rPr lang="es-ES" sz="1600" dirty="0" smtClean="0"/>
              <a:t>.</a:t>
            </a:r>
          </a:p>
          <a:p>
            <a:pPr lvl="1"/>
            <a:r>
              <a:rPr lang="es-ES" sz="1600" dirty="0" smtClean="0"/>
              <a:t>Plataforma: la plataforma de hardware del dispositivo.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62" y="5891111"/>
            <a:ext cx="4857163" cy="7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3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Detección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Detección de dispositivos con LLDP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18162"/>
            <a:ext cx="8733677" cy="5147746"/>
          </a:xfrm>
        </p:spPr>
        <p:txBody>
          <a:bodyPr/>
          <a:lstStyle/>
          <a:p>
            <a:r>
              <a:rPr lang="es-ES" sz="2000" dirty="0" smtClean="0"/>
              <a:t>LLDP: Descripción general</a:t>
            </a:r>
          </a:p>
          <a:p>
            <a:pPr lvl="1"/>
            <a:r>
              <a:rPr lang="es-ES" sz="1800" dirty="0" smtClean="0"/>
              <a:t>Un protocolo de detección de adyacencia de capa 2 neutral respecto a los proveedores, similar a CDP</a:t>
            </a:r>
          </a:p>
          <a:p>
            <a:r>
              <a:rPr lang="es-ES" sz="2000" dirty="0" smtClean="0"/>
              <a:t>Configurar y verificar LLDP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show lldp</a:t>
            </a: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lldp run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lldp transmit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lldp receive</a:t>
            </a:r>
          </a:p>
          <a:p>
            <a:r>
              <a:rPr lang="es-ES" sz="2000" dirty="0" smtClean="0"/>
              <a:t>Detección de dispositivos con LLDP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show lldp neighbors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74" y="5563274"/>
            <a:ext cx="5504551" cy="9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237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10.2 Administración de dispositivos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60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Administración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Implementar NTP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18161"/>
            <a:ext cx="5131974" cy="5094513"/>
          </a:xfrm>
        </p:spPr>
        <p:txBody>
          <a:bodyPr>
            <a:noAutofit/>
          </a:bodyPr>
          <a:lstStyle/>
          <a:p>
            <a:r>
              <a:rPr lang="es-ES" sz="2000" dirty="0" smtClean="0"/>
              <a:t>Definir el reloj del sistema</a:t>
            </a:r>
          </a:p>
          <a:p>
            <a:pPr lvl="1"/>
            <a:r>
              <a:rPr lang="es-ES" sz="1800" dirty="0" smtClean="0"/>
              <a:t>Configurar la fecha y hora manualmente</a:t>
            </a:r>
          </a:p>
          <a:p>
            <a:pPr lvl="1"/>
            <a:r>
              <a:rPr lang="es-ES" sz="1800" dirty="0" smtClean="0"/>
              <a:t>Configurar el Protocolo de tiempo de red (NTP)</a:t>
            </a:r>
          </a:p>
          <a:p>
            <a:r>
              <a:rPr lang="es-ES" sz="2000" dirty="0" smtClean="0"/>
              <a:t>Funcionamiento de NTP</a:t>
            </a:r>
          </a:p>
          <a:p>
            <a:pPr lvl="1"/>
            <a:r>
              <a:rPr lang="es-ES" sz="1800" dirty="0" smtClean="0"/>
              <a:t>Sistema jerárquico de fuentes horarias</a:t>
            </a:r>
          </a:p>
          <a:p>
            <a:pPr lvl="1"/>
            <a:r>
              <a:rPr lang="es-ES" sz="1800" dirty="0" smtClean="0"/>
              <a:t>Estrato 0: fuente horaria válida</a:t>
            </a:r>
          </a:p>
          <a:p>
            <a:pPr lvl="1"/>
            <a:r>
              <a:rPr lang="es-ES" sz="1800" dirty="0" smtClean="0"/>
              <a:t>El número de estrato indica cuán lejos está el servidor de la fuente horaria</a:t>
            </a:r>
          </a:p>
          <a:p>
            <a:r>
              <a:rPr lang="es-ES" sz="2000" dirty="0" smtClean="0"/>
              <a:t>Configurar y verificar NTP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ntp server </a:t>
            </a:r>
            <a:r>
              <a:rPr lang="es-ES" sz="1800" i="1" dirty="0">
                <a:latin typeface="Courier New" panose="02070309020205020404" pitchFamily="49" charset="0"/>
              </a:rPr>
              <a:t>dirección-ip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show ntp associations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show ntp status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show clock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81" y="1105205"/>
            <a:ext cx="3464444" cy="2680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2" y="2719387"/>
            <a:ext cx="5857875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5218259"/>
            <a:ext cx="5857875" cy="14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89965" y="322729"/>
            <a:ext cx="8411135" cy="1125071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latin typeface="Arial" charset="0"/>
              </a:rPr>
              <a:t>Materiales del instructor: Guía de planificación del capítulo 10</a:t>
            </a:r>
            <a:endParaRPr lang="es-E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8114289" cy="453980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Esta presentación en PowerPoint se divide en dos partes: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Guía de planificación para el instructor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Información para ayudarlo a familiarizarse con el capítulo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Ayuda a la enseñanza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Presentación de la clase del instructor</a:t>
            </a:r>
          </a:p>
          <a:p>
            <a:pPr lvl="1">
              <a:buFont typeface="Wingdings" charset="2"/>
              <a:buChar char="§"/>
            </a:pPr>
            <a:r>
              <a:rPr lang="es-ES" sz="1600" dirty="0"/>
              <a:t>Diapositivas opcionales que puede utilizar en el aula</a:t>
            </a:r>
          </a:p>
          <a:p>
            <a:pPr lvl="1">
              <a:buFont typeface="Wingdings" charset="2"/>
              <a:buChar char="§"/>
            </a:pPr>
            <a:r>
              <a:rPr lang="es-ES" sz="1600" dirty="0" smtClean="0"/>
              <a:t>Comienza en la diapositiva n.º </a:t>
            </a:r>
            <a:r>
              <a:rPr lang="es-ES" sz="1600" b="1" dirty="0"/>
              <a:t>13</a:t>
            </a:r>
          </a:p>
          <a:p>
            <a:pPr marL="0" indent="0">
              <a:buNone/>
            </a:pPr>
            <a:r>
              <a:rPr lang="es-ES" sz="2000" dirty="0"/>
              <a:t>Nota: Elimine la Guía de planificación de esta presentación antes de compartirla con otras personas.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72" y="4799818"/>
            <a:ext cx="2673753" cy="188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24" y="2412941"/>
            <a:ext cx="2755801" cy="18005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Administración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Funcionamiento de </a:t>
            </a:r>
            <a:r>
              <a:rPr lang="es-ES" dirty="0" err="1" smtClean="0"/>
              <a:t>Syslog</a:t>
            </a:r>
            <a:endParaRPr lang="es-E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8" y="1232592"/>
            <a:ext cx="7387099" cy="5233315"/>
          </a:xfrm>
        </p:spPr>
        <p:txBody>
          <a:bodyPr>
            <a:noAutofit/>
          </a:bodyPr>
          <a:lstStyle/>
          <a:p>
            <a:r>
              <a:rPr lang="es-ES" sz="2000" dirty="0" smtClean="0"/>
              <a:t>Introducción a </a:t>
            </a:r>
            <a:r>
              <a:rPr lang="es-ES" sz="2000" dirty="0" err="1" smtClean="0"/>
              <a:t>Syslog</a:t>
            </a:r>
            <a:endParaRPr lang="es-ES" sz="2000" dirty="0" smtClean="0"/>
          </a:p>
          <a:p>
            <a:pPr lvl="1"/>
            <a:r>
              <a:rPr lang="es-ES" sz="1800" dirty="0" smtClean="0"/>
              <a:t>Permite que los dispositivos envíen sus mensajes al servidor </a:t>
            </a:r>
            <a:r>
              <a:rPr lang="es-ES" sz="1800" dirty="0" err="1" smtClean="0"/>
              <a:t>Syslog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dirty="0" smtClean="0"/>
              <a:t>Es utilizado por la mayoría de los dispositivos de red.</a:t>
            </a:r>
          </a:p>
          <a:p>
            <a:pPr lvl="1"/>
            <a:r>
              <a:rPr lang="es-ES" sz="1800" dirty="0" smtClean="0"/>
              <a:t>Principales funciones:</a:t>
            </a:r>
          </a:p>
          <a:p>
            <a:pPr lvl="2"/>
            <a:r>
              <a:rPr lang="es-ES" sz="1800" dirty="0" smtClean="0"/>
              <a:t>Registrar información </a:t>
            </a:r>
          </a:p>
          <a:p>
            <a:pPr lvl="2"/>
            <a:r>
              <a:rPr lang="es-ES" sz="1800" dirty="0" smtClean="0"/>
              <a:t>Seleccionar el tipo</a:t>
            </a:r>
          </a:p>
          <a:p>
            <a:pPr lvl="2"/>
            <a:r>
              <a:rPr lang="es-ES" sz="1800" dirty="0" smtClean="0"/>
              <a:t>Especificar los destinos</a:t>
            </a:r>
          </a:p>
          <a:p>
            <a:r>
              <a:rPr lang="es-ES" sz="2000" dirty="0" smtClean="0"/>
              <a:t>Formato de mensaje de </a:t>
            </a:r>
            <a:r>
              <a:rPr lang="es-ES" sz="2000" dirty="0" err="1" smtClean="0"/>
              <a:t>Syslog</a:t>
            </a:r>
            <a:endParaRPr lang="es-ES" sz="2000" dirty="0" smtClean="0"/>
          </a:p>
          <a:p>
            <a:pPr lvl="1"/>
            <a:r>
              <a:rPr lang="es-ES" sz="1800" dirty="0" smtClean="0"/>
              <a:t>Nivel de gravedad de 0 a 7</a:t>
            </a:r>
          </a:p>
          <a:p>
            <a:pPr lvl="1"/>
            <a:r>
              <a:rPr lang="es-ES" sz="1800" dirty="0" smtClean="0"/>
              <a:t>Instalaciones : identificadores de servicios</a:t>
            </a:r>
          </a:p>
          <a:p>
            <a:r>
              <a:rPr lang="es-ES" sz="2000" dirty="0" smtClean="0"/>
              <a:t>Marca de hora del servicio</a:t>
            </a:r>
          </a:p>
          <a:p>
            <a:pPr lvl="1"/>
            <a:r>
              <a:rPr lang="es-ES" sz="1800" dirty="0" smtClean="0"/>
              <a:t>Mejora la depuración y la administración en tiempo </a:t>
            </a:r>
            <a:br>
              <a:rPr lang="es-ES" sz="1800" dirty="0" smtClean="0"/>
            </a:br>
            <a:r>
              <a:rPr lang="es-ES" sz="1800" dirty="0" smtClean="0"/>
              <a:t>real</a:t>
            </a:r>
          </a:p>
          <a:p>
            <a:pPr lvl="1"/>
            <a:r>
              <a:rPr lang="es-ES" sz="1800" b="1" dirty="0">
                <a:latin typeface="Courier New" panose="02070309020205020404" pitchFamily="49" charset="0"/>
              </a:rPr>
              <a:t>service timestamps log datetime</a:t>
            </a: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33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Administración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Configuración de </a:t>
            </a:r>
            <a:r>
              <a:rPr lang="es-ES" dirty="0" err="1" smtClean="0"/>
              <a:t>Syslog</a:t>
            </a:r>
            <a:endParaRPr lang="es-E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51128"/>
            <a:ext cx="8752915" cy="5263428"/>
          </a:xfrm>
        </p:spPr>
        <p:txBody>
          <a:bodyPr>
            <a:noAutofit/>
          </a:bodyPr>
          <a:lstStyle/>
          <a:p>
            <a:r>
              <a:rPr lang="es-ES" sz="1800" dirty="0" smtClean="0"/>
              <a:t>Servidor </a:t>
            </a:r>
            <a:r>
              <a:rPr lang="es-ES" sz="1800" dirty="0" err="1" smtClean="0"/>
              <a:t>Syslog</a:t>
            </a:r>
            <a:endParaRPr lang="es-ES" sz="1800" dirty="0" smtClean="0"/>
          </a:p>
          <a:p>
            <a:pPr lvl="1"/>
            <a:r>
              <a:rPr lang="es-ES" sz="1600" dirty="0" smtClean="0"/>
              <a:t>Analiza la salida y ubica los mensajes en columnas predefinidas.</a:t>
            </a:r>
          </a:p>
          <a:p>
            <a:pPr lvl="1"/>
            <a:r>
              <a:rPr lang="es-ES" sz="1600" dirty="0" smtClean="0"/>
              <a:t>Las marcas de hora se muestran si están configuradas en los dispositivos de red que generaron los mensajes de registro.</a:t>
            </a:r>
          </a:p>
          <a:p>
            <a:pPr lvl="1"/>
            <a:r>
              <a:rPr lang="es-ES" sz="1600" dirty="0" smtClean="0"/>
              <a:t>Permite que los administradores de redes naveguen a través de la gran cantidad de datos compilados en un servidor </a:t>
            </a:r>
            <a:r>
              <a:rPr lang="es-ES" sz="1600" dirty="0" err="1" smtClean="0"/>
              <a:t>Syslog</a:t>
            </a:r>
            <a:r>
              <a:rPr lang="es-ES" sz="1600" dirty="0" smtClean="0"/>
              <a:t>.</a:t>
            </a:r>
          </a:p>
          <a:p>
            <a:r>
              <a:rPr lang="es-ES" sz="1800" dirty="0" smtClean="0"/>
              <a:t>Registro predeterminado</a:t>
            </a:r>
          </a:p>
          <a:p>
            <a:pPr lvl="1"/>
            <a:r>
              <a:rPr lang="es-ES" sz="1600" dirty="0" smtClean="0"/>
              <a:t>Envíe mensajes de registro de todos los niveles de gravedad a la consola.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show logging</a:t>
            </a:r>
          </a:p>
          <a:p>
            <a:r>
              <a:rPr lang="es-ES" sz="1800" dirty="0" smtClean="0"/>
              <a:t>Comandos de </a:t>
            </a:r>
            <a:r>
              <a:rPr lang="es-ES" sz="1800" dirty="0" err="1" smtClean="0"/>
              <a:t>router</a:t>
            </a:r>
            <a:r>
              <a:rPr lang="es-ES" sz="1800" dirty="0" smtClean="0"/>
              <a:t> y </a:t>
            </a:r>
            <a:r>
              <a:rPr lang="es-ES" sz="1800" dirty="0" err="1" smtClean="0"/>
              <a:t>switch</a:t>
            </a:r>
            <a:r>
              <a:rPr lang="es-ES" sz="1800" dirty="0" smtClean="0"/>
              <a:t> para los clientes </a:t>
            </a:r>
            <a:r>
              <a:rPr lang="es-ES" sz="1800" dirty="0" err="1" smtClean="0"/>
              <a:t>Syslog</a:t>
            </a:r>
            <a:endParaRPr lang="es-ES" sz="1800" dirty="0" smtClean="0"/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logging </a:t>
            </a:r>
            <a:r>
              <a:rPr lang="es-ES" sz="1600" i="1" dirty="0">
                <a:latin typeface="Courier New" panose="02070309020205020404" pitchFamily="49" charset="0"/>
              </a:rPr>
              <a:t>dirección-ip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logging </a:t>
            </a:r>
            <a:r>
              <a:rPr lang="es-ES" sz="1600" dirty="0">
                <a:latin typeface="Courier New" panose="02070309020205020404" pitchFamily="49" charset="0"/>
              </a:rPr>
              <a:t>nivel de trap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logging source-interface </a:t>
            </a:r>
            <a:r>
              <a:rPr lang="es-ES" sz="1600" i="1" dirty="0">
                <a:latin typeface="Courier New" panose="02070309020205020404" pitchFamily="49" charset="0"/>
              </a:rPr>
              <a:t>interfaz-de-origen número-de-interfaz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800" dirty="0" smtClean="0"/>
              <a:t>Verificación de </a:t>
            </a:r>
            <a:r>
              <a:rPr lang="es-ES" sz="1800" dirty="0" err="1" smtClean="0"/>
              <a:t>Syslog</a:t>
            </a:r>
            <a:endParaRPr lang="es-ES" sz="1800" dirty="0" smtClean="0"/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show logging</a:t>
            </a:r>
          </a:p>
          <a:p>
            <a:pPr lvl="1"/>
            <a:r>
              <a:rPr lang="es-ES" sz="1600" dirty="0" smtClean="0"/>
              <a:t>Utilice la barra vertical (|) para limitar la cantidad de mensajes de registro que aparecen.</a:t>
            </a:r>
          </a:p>
        </p:txBody>
      </p:sp>
    </p:spTree>
    <p:extLst>
      <p:ext uri="{BB962C8B-B14F-4D97-AF65-F5344CB8AC3E}">
        <p14:creationId xmlns:p14="http://schemas.microsoft.com/office/powerpoint/2010/main" val="777244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10.3 Mantenimiento de dispositivos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45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Mantenimiento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Mantenimiento de archivos de </a:t>
            </a:r>
            <a:r>
              <a:rPr lang="es-ES" dirty="0" err="1" smtClean="0"/>
              <a:t>routers</a:t>
            </a:r>
            <a:r>
              <a:rPr lang="es-ES" dirty="0" smtClean="0"/>
              <a:t> y </a:t>
            </a:r>
            <a:r>
              <a:rPr lang="es-ES" dirty="0" err="1" smtClean="0"/>
              <a:t>switches</a:t>
            </a:r>
            <a:endParaRPr lang="es-E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15234"/>
            <a:ext cx="8513447" cy="2386217"/>
          </a:xfrm>
        </p:spPr>
        <p:txBody>
          <a:bodyPr>
            <a:noAutofit/>
          </a:bodyPr>
          <a:lstStyle/>
          <a:p>
            <a:r>
              <a:rPr lang="es-ES" sz="1800" dirty="0" smtClean="0"/>
              <a:t>Sistemas de archivos del </a:t>
            </a:r>
            <a:r>
              <a:rPr lang="es-ES" sz="1800" dirty="0" err="1" smtClean="0"/>
              <a:t>router</a:t>
            </a:r>
            <a:r>
              <a:rPr lang="es-ES" sz="1800" dirty="0" smtClean="0"/>
              <a:t> y del </a:t>
            </a:r>
            <a:r>
              <a:rPr lang="es-ES" sz="1800" dirty="0" err="1" smtClean="0"/>
              <a:t>switch</a:t>
            </a:r>
            <a:endParaRPr lang="es-ES" sz="1800" dirty="0" smtClean="0"/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show file systems</a:t>
            </a:r>
            <a:r>
              <a:rPr lang="es-ES" sz="1600" b="1" dirty="0"/>
              <a:t>: indica todos los sistemas de archivos disponible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dir</a:t>
            </a:r>
            <a:r>
              <a:rPr lang="es-ES" sz="1600" b="1" dirty="0"/>
              <a:t>: indica el contenido del sistema de archivos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pwd:</a:t>
            </a:r>
            <a:r>
              <a:rPr lang="es-ES" sz="1600" b="1" dirty="0"/>
              <a:t> verifica el directorio de trabajo actual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cd</a:t>
            </a:r>
            <a:r>
              <a:rPr lang="es-ES" sz="1600" b="1" dirty="0"/>
              <a:t>: cambia el directorio actual</a:t>
            </a:r>
          </a:p>
          <a:p>
            <a:r>
              <a:rPr lang="es-ES" sz="1800" dirty="0" smtClean="0"/>
              <a:t>Creación de copias de seguridad y restauración mediante archivos de texto</a:t>
            </a:r>
          </a:p>
          <a:p>
            <a:pPr lvl="1"/>
            <a:endParaRPr lang="es-ES" sz="1600" b="1" dirty="0"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98" y="3618809"/>
            <a:ext cx="4918516" cy="30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44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sz="1800" dirty="0" smtClean="0"/>
              <a:t>Mantenimiento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Mantenimiento de archivos de </a:t>
            </a:r>
            <a:r>
              <a:rPr lang="es-ES" dirty="0" err="1" smtClean="0"/>
              <a:t>routers</a:t>
            </a:r>
            <a:r>
              <a:rPr lang="es-ES" dirty="0" smtClean="0"/>
              <a:t> y </a:t>
            </a:r>
            <a:r>
              <a:rPr lang="es-ES" dirty="0" err="1" smtClean="0"/>
              <a:t>switches</a:t>
            </a:r>
            <a:r>
              <a:rPr lang="es-ES" dirty="0" smtClean="0"/>
              <a:t> (continuación)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097634" cy="263870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3110" y="1606676"/>
            <a:ext cx="7415599" cy="498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2841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8575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081088" indent="17145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1800" kern="0" dirty="0"/>
              <a:t>Creación de copias de seguridad y restauración mediante TFTP</a:t>
            </a:r>
          </a:p>
          <a:p>
            <a:pPr lvl="1"/>
            <a:r>
              <a:rPr lang="es-ES" sz="1600" b="1" kern="0" dirty="0">
                <a:latin typeface="Courier New" panose="02070309020205020404" pitchFamily="49" charset="0"/>
              </a:rPr>
              <a:t>copy running-config</a:t>
            </a:r>
            <a:r>
              <a:rPr lang="es-ES" sz="1600" dirty="0" smtClean="0"/>
              <a:t> </a:t>
            </a:r>
            <a:r>
              <a:rPr lang="es-ES" sz="1600" b="1" kern="0" dirty="0">
                <a:latin typeface="Courier New" panose="02070309020205020404" pitchFamily="49" charset="0"/>
              </a:rPr>
              <a:t>tftp</a:t>
            </a:r>
            <a:endParaRPr lang="es-E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1600" b="1" kern="0" dirty="0">
                <a:latin typeface="Courier New" panose="02070309020205020404" pitchFamily="49" charset="0"/>
              </a:rPr>
              <a:t>copy startup-config</a:t>
            </a:r>
            <a:r>
              <a:rPr lang="es-ES" sz="1600" dirty="0" smtClean="0"/>
              <a:t> </a:t>
            </a:r>
            <a:r>
              <a:rPr lang="es-ES" sz="1600" b="1" kern="0" dirty="0">
                <a:latin typeface="Courier New" panose="02070309020205020404" pitchFamily="49" charset="0"/>
              </a:rPr>
              <a:t>tftp</a:t>
            </a:r>
            <a:endParaRPr lang="es-ES" sz="1600" kern="0" dirty="0"/>
          </a:p>
          <a:p>
            <a:r>
              <a:rPr lang="es-ES" sz="1800" kern="0" dirty="0"/>
              <a:t>Utilizar puertos USB para hacer copias de seguridad y restaurar archivos</a:t>
            </a:r>
          </a:p>
          <a:p>
            <a:pPr lvl="1"/>
            <a:r>
              <a:rPr lang="es-ES" sz="1600" b="1" kern="0" dirty="0">
                <a:latin typeface="Courier New" panose="02070309020205020404" pitchFamily="49" charset="0"/>
              </a:rPr>
              <a:t>show file systems</a:t>
            </a:r>
          </a:p>
          <a:p>
            <a:pPr lvl="1"/>
            <a:r>
              <a:rPr lang="es-ES" sz="1600" b="1" kern="0" dirty="0">
                <a:latin typeface="Courier New" panose="02070309020205020404" pitchFamily="49" charset="0"/>
              </a:rPr>
              <a:t>dir usbflash0: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copy run usbflash0:</a:t>
            </a:r>
            <a:r>
              <a:rPr lang="es-ES" sz="1600" i="1" dirty="0">
                <a:latin typeface="Courier New" panose="02070309020205020404" pitchFamily="49" charset="0"/>
              </a:rPr>
              <a:t>/</a:t>
            </a:r>
            <a:endParaRPr lang="es-E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800" kern="0" dirty="0"/>
              <a:t>Recuperación de contraseñas</a:t>
            </a:r>
          </a:p>
          <a:p>
            <a:pPr lvl="1"/>
            <a:r>
              <a:rPr lang="es-ES" sz="1600" kern="0" dirty="0"/>
              <a:t>Ingrese al modo ROMMON.</a:t>
            </a:r>
          </a:p>
          <a:p>
            <a:pPr lvl="1"/>
            <a:r>
              <a:rPr lang="es-ES" sz="1600" kern="0" dirty="0"/>
              <a:t>Cambie el registro de configuración a 0x2142.</a:t>
            </a:r>
          </a:p>
          <a:p>
            <a:pPr lvl="1"/>
            <a:r>
              <a:rPr lang="es-ES" sz="1600" kern="0" dirty="0"/>
              <a:t>Realice los cambios en la de configuración de arranque original.</a:t>
            </a:r>
          </a:p>
          <a:p>
            <a:pPr lvl="1"/>
            <a:r>
              <a:rPr lang="es-ES" sz="1600" kern="0" dirty="0"/>
              <a:t>Guarde la configuración nueva.</a:t>
            </a:r>
          </a:p>
          <a:p>
            <a:pPr lvl="1"/>
            <a:endParaRPr lang="es-ES" sz="16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08" y="3076760"/>
            <a:ext cx="4464792" cy="19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8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Mantenimiento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Archivos de sistema de 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8733677" cy="2697797"/>
          </a:xfrm>
        </p:spPr>
        <p:txBody>
          <a:bodyPr>
            <a:noAutofit/>
          </a:bodyPr>
          <a:lstStyle/>
          <a:p>
            <a:r>
              <a:rPr lang="es-ES" sz="1800" dirty="0" smtClean="0"/>
              <a:t>Paquetes de imagen de sistema de IOS 15</a:t>
            </a:r>
          </a:p>
          <a:p>
            <a:pPr lvl="1"/>
            <a:r>
              <a:rPr lang="es-ES" sz="1600" dirty="0" smtClean="0"/>
              <a:t>Imágenes universalk9</a:t>
            </a:r>
          </a:p>
          <a:p>
            <a:pPr lvl="1"/>
            <a:r>
              <a:rPr lang="es-ES" sz="1600" dirty="0" smtClean="0"/>
              <a:t>Imágenes universalk9_npe</a:t>
            </a:r>
          </a:p>
          <a:p>
            <a:pPr lvl="1"/>
            <a:r>
              <a:rPr lang="es-ES" sz="1600" dirty="0" smtClean="0"/>
              <a:t>Paquetes de tecnología: IP Base, Datos, UC, SEC</a:t>
            </a:r>
          </a:p>
          <a:p>
            <a:pPr lvl="1"/>
            <a:r>
              <a:rPr lang="es-ES" sz="1600" dirty="0" smtClean="0"/>
              <a:t>Los paquetes de tecnologías de Datos, UC y SEC se activan con licencias.</a:t>
            </a:r>
          </a:p>
          <a:p>
            <a:r>
              <a:rPr lang="es-ES" sz="1800" dirty="0" smtClean="0"/>
              <a:t>Nombres de archivos de imagen de IOS</a:t>
            </a:r>
          </a:p>
          <a:p>
            <a:pPr lvl="1"/>
            <a:r>
              <a:rPr lang="es-ES" sz="1600" dirty="0" smtClean="0"/>
              <a:t>Conjuntos de características y versión</a:t>
            </a:r>
          </a:p>
          <a:p>
            <a:pPr lvl="1"/>
            <a:r>
              <a:rPr lang="es-ES" sz="1600" b="1" dirty="0">
                <a:latin typeface="Courier New" panose="02070309020205020404" pitchFamily="49" charset="0"/>
              </a:rPr>
              <a:t>show flash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7" y="3931960"/>
            <a:ext cx="3631710" cy="264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08" y="4021798"/>
            <a:ext cx="3340955" cy="25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90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Mantenimiento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Administración de imágenes de 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64776"/>
            <a:ext cx="8733677" cy="5161754"/>
          </a:xfrm>
        </p:spPr>
        <p:txBody>
          <a:bodyPr>
            <a:noAutofit/>
          </a:bodyPr>
          <a:lstStyle/>
          <a:p>
            <a:r>
              <a:rPr lang="es-ES" sz="1600" dirty="0" smtClean="0"/>
              <a:t>Servidores TFTP como ubicación de copia de seguridad</a:t>
            </a:r>
          </a:p>
          <a:p>
            <a:pPr lvl="1"/>
            <a:r>
              <a:rPr lang="es-ES" sz="1400" dirty="0" smtClean="0"/>
              <a:t>Ubicación de copia de seguridad para imágenes de IOS y archivos de configuración</a:t>
            </a:r>
          </a:p>
          <a:p>
            <a:r>
              <a:rPr lang="es-ES" sz="1600" dirty="0" smtClean="0"/>
              <a:t>Pasos para realizar una copia de seguridad de una imagen de IOS en un servidor TFTP</a:t>
            </a:r>
          </a:p>
          <a:p>
            <a:pPr lvl="1"/>
            <a:r>
              <a:rPr lang="es-ES" sz="1400" dirty="0" smtClean="0"/>
              <a:t>Verificar el acceso al servidor TFTP</a:t>
            </a:r>
          </a:p>
          <a:p>
            <a:pPr lvl="1"/>
            <a:r>
              <a:rPr lang="es-ES" sz="1400" dirty="0" smtClean="0"/>
              <a:t>Verificar que haya suficiente espacio en disco</a:t>
            </a:r>
          </a:p>
          <a:p>
            <a:pPr lvl="1"/>
            <a:r>
              <a:rPr lang="es-ES" sz="1400" dirty="0" smtClean="0"/>
              <a:t>Copiar la imagen de IOS al servidor TFTP</a:t>
            </a:r>
          </a:p>
          <a:p>
            <a:pPr lvl="2"/>
            <a:r>
              <a:rPr lang="es-ES" sz="1400" b="1" dirty="0">
                <a:latin typeface="Courier New" panose="02070309020205020404" pitchFamily="49" charset="0"/>
              </a:rPr>
              <a:t>copy </a:t>
            </a:r>
            <a:r>
              <a:rPr lang="es-ES" sz="1400" i="1" dirty="0">
                <a:latin typeface="Courier New" panose="02070309020205020404" pitchFamily="49" charset="0"/>
              </a:rPr>
              <a:t>url-de-origen</a:t>
            </a:r>
            <a:r>
              <a:rPr lang="es-ES" sz="1400" dirty="0" smtClean="0"/>
              <a:t> </a:t>
            </a:r>
            <a:r>
              <a:rPr lang="es-ES" sz="1400" b="1" dirty="0">
                <a:latin typeface="Courier New" panose="02070309020205020404" pitchFamily="49" charset="0"/>
              </a:rPr>
              <a:t>tftp:</a:t>
            </a:r>
          </a:p>
          <a:p>
            <a:r>
              <a:rPr lang="es-ES" sz="1600" dirty="0" smtClean="0"/>
              <a:t>Pasos para copiar una imagen de IOS en un dispositivo</a:t>
            </a:r>
          </a:p>
          <a:p>
            <a:pPr lvl="1"/>
            <a:r>
              <a:rPr lang="es-ES" sz="1400" dirty="0" smtClean="0"/>
              <a:t>Descargar la imagen de IOS desde cisco.com y transferirla al servidor TFTP</a:t>
            </a:r>
          </a:p>
          <a:p>
            <a:pPr lvl="1"/>
            <a:r>
              <a:rPr lang="es-ES" sz="1400" dirty="0" smtClean="0"/>
              <a:t>Verificar el acceso al servidor TFTP desde el dispositivo</a:t>
            </a:r>
          </a:p>
          <a:p>
            <a:pPr lvl="1"/>
            <a:r>
              <a:rPr lang="es-ES" sz="1400" dirty="0" smtClean="0"/>
              <a:t>Verificar que haya suficiente espacio de disco en el </a:t>
            </a:r>
            <a:br>
              <a:rPr lang="es-ES" sz="1400" dirty="0" smtClean="0"/>
            </a:br>
            <a:r>
              <a:rPr lang="es-ES" sz="1400" dirty="0" smtClean="0"/>
              <a:t>dispositivo</a:t>
            </a:r>
          </a:p>
          <a:p>
            <a:pPr lvl="1"/>
            <a:r>
              <a:rPr lang="es-ES" sz="1400" dirty="0" smtClean="0"/>
              <a:t>Copiar la imagen desde el servidor TFTP</a:t>
            </a:r>
          </a:p>
          <a:p>
            <a:pPr lvl="2"/>
            <a:r>
              <a:rPr lang="es-ES" sz="1400" b="1" dirty="0">
                <a:latin typeface="Courier New" panose="02070309020205020404" pitchFamily="49" charset="0"/>
              </a:rPr>
              <a:t>copy tftp:</a:t>
            </a:r>
            <a:r>
              <a:rPr lang="es-ES" sz="1400" i="1" dirty="0">
                <a:latin typeface="Courier New" panose="02070309020205020404" pitchFamily="49" charset="0"/>
              </a:rPr>
              <a:t> url-de-destino</a:t>
            </a:r>
            <a:endParaRPr lang="es-ES" sz="1400" dirty="0"/>
          </a:p>
          <a:p>
            <a:r>
              <a:rPr lang="es-ES" sz="1600" dirty="0" smtClean="0"/>
              <a:t>El comando </a:t>
            </a:r>
            <a:r>
              <a:rPr lang="es-ES" sz="1600" b="1" dirty="0">
                <a:latin typeface="Courier New" panose="02070309020205020404" pitchFamily="49" charset="0"/>
              </a:rPr>
              <a:t>boot system</a:t>
            </a:r>
          </a:p>
          <a:p>
            <a:pPr lvl="1"/>
            <a:r>
              <a:rPr lang="es-ES" sz="1400" dirty="0" smtClean="0"/>
              <a:t>Ordena la carga de la imagen nueva durante el </a:t>
            </a:r>
            <a:br>
              <a:rPr lang="es-ES" sz="1400" dirty="0" smtClean="0"/>
            </a:br>
            <a:r>
              <a:rPr lang="es-ES" sz="1400" dirty="0" smtClean="0"/>
              <a:t>arranque</a:t>
            </a:r>
            <a:endParaRPr lang="es-ES" sz="1400" dirty="0"/>
          </a:p>
          <a:p>
            <a:pPr lvl="1"/>
            <a:r>
              <a:rPr lang="es-ES" sz="1400" b="1" dirty="0">
                <a:latin typeface="Courier New" panose="02070309020205020404" pitchFamily="49" charset="0"/>
              </a:rPr>
              <a:t>boot system</a:t>
            </a:r>
            <a:r>
              <a:rPr lang="es-ES" sz="1400" dirty="0" smtClean="0"/>
              <a:t> </a:t>
            </a:r>
            <a:r>
              <a:rPr lang="es-ES" sz="1400" i="1" dirty="0">
                <a:latin typeface="Courier New" panose="02070309020205020404" pitchFamily="49" charset="0"/>
              </a:rPr>
              <a:t>url-del-archivo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52" y="4434840"/>
            <a:ext cx="3695242" cy="17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671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2" y="970697"/>
            <a:ext cx="3399615" cy="236658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Mantenimiento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Licencias de 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551" y="1232592"/>
            <a:ext cx="5048846" cy="5233315"/>
          </a:xfrm>
        </p:spPr>
        <p:txBody>
          <a:bodyPr/>
          <a:lstStyle/>
          <a:p>
            <a:r>
              <a:rPr lang="es-ES" dirty="0" smtClean="0"/>
              <a:t>Proceso de obtención de licencias</a:t>
            </a:r>
          </a:p>
          <a:p>
            <a:pPr lvl="1"/>
            <a:r>
              <a:rPr lang="es-ES" dirty="0" smtClean="0"/>
              <a:t>Adquirir la característica o el paquete de software que desea instalar</a:t>
            </a:r>
          </a:p>
          <a:p>
            <a:pPr lvl="1"/>
            <a:r>
              <a:rPr lang="es-ES" dirty="0" smtClean="0"/>
              <a:t>Obtener una licencia</a:t>
            </a:r>
          </a:p>
          <a:p>
            <a:pPr lvl="2"/>
            <a:r>
              <a:rPr lang="es-ES" dirty="0" smtClean="0"/>
              <a:t>Cisco </a:t>
            </a:r>
            <a:r>
              <a:rPr lang="es-ES" dirty="0" err="1" smtClean="0"/>
              <a:t>License</a:t>
            </a:r>
            <a:r>
              <a:rPr lang="es-ES" dirty="0" smtClean="0"/>
              <a:t> Manager</a:t>
            </a:r>
          </a:p>
          <a:p>
            <a:pPr lvl="2"/>
            <a:r>
              <a:rPr lang="es-ES" dirty="0" smtClean="0"/>
              <a:t>Cisco </a:t>
            </a:r>
            <a:r>
              <a:rPr lang="es-ES" dirty="0" err="1" smtClean="0"/>
              <a:t>License</a:t>
            </a:r>
            <a:r>
              <a:rPr lang="es-ES" dirty="0" smtClean="0"/>
              <a:t> Portal</a:t>
            </a:r>
          </a:p>
          <a:p>
            <a:pPr lvl="2"/>
            <a:r>
              <a:rPr lang="es-ES" dirty="0" smtClean="0"/>
              <a:t>Requiere número de clave PAK y el UDI</a:t>
            </a:r>
          </a:p>
          <a:p>
            <a:pPr lvl="3"/>
            <a:r>
              <a:rPr lang="es-ES" b="1" dirty="0">
                <a:latin typeface="Courier New" panose="02070309020205020404" pitchFamily="49" charset="0"/>
              </a:rPr>
              <a:t>show license udi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Instalar la licencia</a:t>
            </a:r>
          </a:p>
          <a:p>
            <a:pPr lvl="2"/>
            <a:r>
              <a:rPr lang="es-ES" b="1" dirty="0">
                <a:latin typeface="Courier New" panose="02070309020205020404" pitchFamily="49" charset="0"/>
              </a:rPr>
              <a:t>license install </a:t>
            </a:r>
            <a:r>
              <a:rPr lang="es-ES" i="1" dirty="0">
                <a:latin typeface="Courier New" panose="02070309020205020404" pitchFamily="49" charset="0"/>
              </a:rPr>
              <a:t>url-de-ubicación-almacenada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ES" b="1" dirty="0">
                <a:latin typeface="Courier New" panose="02070309020205020404" pitchFamily="49" charset="0"/>
              </a:rPr>
              <a:t>reload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42" y="3849474"/>
            <a:ext cx="2927880" cy="22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797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Mantenimiento de dispositivos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Verificación y administración de licencias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3"/>
            <a:ext cx="8473690" cy="4642427"/>
          </a:xfrm>
        </p:spPr>
        <p:txBody>
          <a:bodyPr>
            <a:noAutofit/>
          </a:bodyPr>
          <a:lstStyle/>
          <a:p>
            <a:r>
              <a:rPr lang="es-ES" sz="1600" dirty="0" smtClean="0"/>
              <a:t>Verificación de licencias</a:t>
            </a:r>
          </a:p>
          <a:p>
            <a:pPr lvl="1"/>
            <a:r>
              <a:rPr lang="es-ES" sz="1400" b="1" dirty="0">
                <a:latin typeface="Courier New" panose="02070309020205020404" pitchFamily="49" charset="0"/>
              </a:rPr>
              <a:t>show version</a:t>
            </a:r>
          </a:p>
          <a:p>
            <a:pPr lvl="1"/>
            <a:r>
              <a:rPr lang="es-ES" sz="1400" b="1" dirty="0">
                <a:latin typeface="Courier New" panose="02070309020205020404" pitchFamily="49" charset="0"/>
              </a:rPr>
              <a:t>show license</a:t>
            </a:r>
          </a:p>
          <a:p>
            <a:r>
              <a:rPr lang="es-ES" sz="1600" dirty="0" smtClean="0"/>
              <a:t>Activar una licencia del tipo </a:t>
            </a:r>
            <a:r>
              <a:rPr lang="es-ES" sz="1600" dirty="0" err="1" smtClean="0"/>
              <a:t>Evaluation</a:t>
            </a:r>
            <a:r>
              <a:rPr lang="es-ES" sz="1600" dirty="0" smtClean="0"/>
              <a:t> </a:t>
            </a:r>
            <a:r>
              <a:rPr lang="es-ES" sz="1600" dirty="0" err="1" smtClean="0"/>
              <a:t>Right</a:t>
            </a:r>
            <a:r>
              <a:rPr lang="es-ES" sz="1600" dirty="0" smtClean="0"/>
              <a:t>-</a:t>
            </a:r>
            <a:r>
              <a:rPr lang="es-ES" sz="1600" dirty="0" err="1" smtClean="0"/>
              <a:t>to</a:t>
            </a:r>
            <a:r>
              <a:rPr lang="es-ES" sz="1600" dirty="0" smtClean="0"/>
              <a:t>-Use (derecho de uso para evaluación)</a:t>
            </a:r>
          </a:p>
          <a:p>
            <a:pPr lvl="1"/>
            <a:r>
              <a:rPr lang="es-ES" sz="1400" b="1" dirty="0">
                <a:latin typeface="Courier New" panose="02070309020205020404" pitchFamily="49" charset="0"/>
              </a:rPr>
              <a:t>license accept end user agreement </a:t>
            </a:r>
          </a:p>
          <a:p>
            <a:pPr lvl="1"/>
            <a:r>
              <a:rPr lang="es-ES" sz="1400" b="1" dirty="0">
                <a:latin typeface="Courier New" panose="02070309020205020404" pitchFamily="49" charset="0"/>
              </a:rPr>
              <a:t>license boot module </a:t>
            </a:r>
            <a:r>
              <a:rPr lang="es-ES" sz="1400" i="1" dirty="0">
                <a:latin typeface="Courier New" panose="02070309020205020404" pitchFamily="49" charset="0"/>
              </a:rPr>
              <a:t>nombre-del-módulo</a:t>
            </a:r>
            <a:r>
              <a:rPr lang="es-ES" sz="1400" b="1" dirty="0">
                <a:latin typeface="Courier New" panose="02070309020205020404" pitchFamily="49" charset="0"/>
              </a:rPr>
              <a:t> technology-package </a:t>
            </a:r>
            <a:r>
              <a:rPr lang="es-ES" sz="1400" i="1" dirty="0">
                <a:latin typeface="Courier New" panose="02070309020205020404" pitchFamily="49" charset="0"/>
              </a:rPr>
              <a:t>nombre-del-paquete </a:t>
            </a:r>
          </a:p>
          <a:p>
            <a:r>
              <a:rPr lang="es-ES" sz="1600" dirty="0" smtClean="0"/>
              <a:t>Hacer una copia de seguridad de la licencia</a:t>
            </a:r>
          </a:p>
          <a:p>
            <a:pPr lvl="1"/>
            <a:r>
              <a:rPr lang="es-ES" sz="1400" b="1" dirty="0">
                <a:latin typeface="Courier New" panose="02070309020205020404" pitchFamily="49" charset="0"/>
              </a:rPr>
              <a:t>license save </a:t>
            </a:r>
            <a:r>
              <a:rPr lang="es-ES" sz="1400" i="1" dirty="0">
                <a:latin typeface="Courier New" panose="02070309020205020404" pitchFamily="49" charset="0"/>
              </a:rPr>
              <a:t>sistema-de-archivos://ubicación-de-la-licencia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 smtClean="0"/>
              <a:t>Desinstalar la licencia</a:t>
            </a:r>
          </a:p>
          <a:p>
            <a:pPr lvl="1"/>
            <a:r>
              <a:rPr lang="es-ES" sz="1400" dirty="0" smtClean="0"/>
              <a:t>Deshabilitar la licencia</a:t>
            </a:r>
          </a:p>
          <a:p>
            <a:pPr lvl="2"/>
            <a:r>
              <a:rPr lang="es-ES" sz="1400" b="1" dirty="0">
                <a:latin typeface="Courier New" panose="02070309020205020404" pitchFamily="49" charset="0"/>
              </a:rPr>
              <a:t>license boot module</a:t>
            </a:r>
            <a:r>
              <a:rPr lang="es-ES" sz="1400" dirty="0" smtClean="0"/>
              <a:t> </a:t>
            </a:r>
            <a:r>
              <a:rPr lang="es-ES" sz="1400" i="1" dirty="0">
                <a:latin typeface="Courier New" panose="02070309020205020404" pitchFamily="49" charset="0"/>
              </a:rPr>
              <a:t>nombre-del-módulo</a:t>
            </a:r>
            <a:r>
              <a:rPr lang="es-ES" sz="1400" dirty="0" smtClean="0"/>
              <a:t> </a:t>
            </a:r>
            <a:r>
              <a:rPr lang="es-ES" sz="1400" b="1" dirty="0">
                <a:latin typeface="Courier New" panose="02070309020205020404" pitchFamily="49" charset="0"/>
              </a:rPr>
              <a:t>technology-package</a:t>
            </a:r>
            <a:r>
              <a:rPr lang="es-ES" sz="1400" dirty="0" smtClean="0"/>
              <a:t> </a:t>
            </a:r>
            <a:r>
              <a:rPr lang="es-ES" sz="1400" i="1" dirty="0">
                <a:latin typeface="Courier New" panose="02070309020205020404" pitchFamily="49" charset="0"/>
              </a:rPr>
              <a:t>nombre-del-paquete </a:t>
            </a:r>
            <a:r>
              <a:rPr lang="es-ES" sz="1400" b="1" dirty="0">
                <a:latin typeface="Courier New" panose="02070309020205020404" pitchFamily="49" charset="0"/>
              </a:rPr>
              <a:t>disable</a:t>
            </a:r>
          </a:p>
          <a:p>
            <a:pPr lvl="1"/>
            <a:r>
              <a:rPr lang="es-ES" sz="1400" dirty="0" smtClean="0"/>
              <a:t>Borrar la licencia</a:t>
            </a:r>
          </a:p>
          <a:p>
            <a:pPr lvl="2"/>
            <a:r>
              <a:rPr lang="es-ES" sz="1400" b="1" dirty="0">
                <a:latin typeface="Courier New" panose="02070309020205020404" pitchFamily="49" charset="0"/>
              </a:rPr>
              <a:t>license clear</a:t>
            </a:r>
            <a:r>
              <a:rPr lang="es-ES" sz="1400" dirty="0" smtClean="0"/>
              <a:t> </a:t>
            </a:r>
            <a:r>
              <a:rPr lang="es-ES" sz="1400" i="1" dirty="0">
                <a:latin typeface="Courier New" panose="02070309020205020404" pitchFamily="49" charset="0"/>
              </a:rPr>
              <a:t>nombre-de-la-característica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ES" sz="1400" b="1" dirty="0">
                <a:latin typeface="Courier New" panose="02070309020205020404" pitchFamily="49" charset="0"/>
              </a:rPr>
              <a:t>no license boot module</a:t>
            </a:r>
            <a:r>
              <a:rPr lang="es-ES" sz="1400" dirty="0" smtClean="0"/>
              <a:t> </a:t>
            </a:r>
            <a:r>
              <a:rPr lang="es-ES" sz="1400" i="1" dirty="0" smtClean="0">
                <a:latin typeface="Courier New" panose="02070309020205020404" pitchFamily="49" charset="0"/>
              </a:rPr>
              <a:t>nombre-</a:t>
            </a:r>
            <a:br>
              <a:rPr lang="es-ES" sz="1400" i="1" dirty="0" smtClean="0">
                <a:latin typeface="Courier New" panose="02070309020205020404" pitchFamily="49" charset="0"/>
              </a:rPr>
            </a:br>
            <a:r>
              <a:rPr lang="es-ES" sz="1400" i="1" dirty="0" smtClean="0">
                <a:latin typeface="Courier New" panose="02070309020205020404" pitchFamily="49" charset="0"/>
              </a:rPr>
              <a:t>del-módulo</a:t>
            </a:r>
            <a:r>
              <a:rPr lang="es-ES" sz="1400" dirty="0" smtClean="0"/>
              <a:t> </a:t>
            </a:r>
            <a:r>
              <a:rPr lang="es-ES" sz="1400" b="1" dirty="0" err="1">
                <a:latin typeface="Courier New" panose="02070309020205020404" pitchFamily="49" charset="0"/>
              </a:rPr>
              <a:t>technology-package</a:t>
            </a:r>
            <a:r>
              <a:rPr lang="es-ES" sz="1400" dirty="0" smtClean="0"/>
              <a:t> </a:t>
            </a:r>
            <a:br>
              <a:rPr lang="es-ES" sz="1400" dirty="0" smtClean="0"/>
            </a:br>
            <a:r>
              <a:rPr lang="es-ES" sz="1400" i="1" dirty="0" smtClean="0">
                <a:latin typeface="Courier New" panose="02070309020205020404" pitchFamily="49" charset="0"/>
              </a:rPr>
              <a:t>nombre-del-paquete </a:t>
            </a:r>
            <a:r>
              <a:rPr lang="es-ES" sz="1400" b="1" dirty="0">
                <a:latin typeface="Courier New" panose="02070309020205020404" pitchFamily="49" charset="0"/>
              </a:rPr>
              <a:t>disable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55" y="5609727"/>
            <a:ext cx="4423410" cy="12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s-ES" sz="2400" dirty="0"/>
              <a:t>10.4 Resumen del capítulo</a:t>
            </a:r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36161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defRPr/>
            </a:pPr>
            <a:r>
              <a:rPr lang="es-ES" kern="0" dirty="0">
                <a:solidFill>
                  <a:schemeClr val="bg1"/>
                </a:solidFill>
              </a:rPr>
              <a:t>Guía de planificación de Routing and Switching v6.0</a:t>
            </a:r>
          </a:p>
          <a:p>
            <a:pPr algn="l" defTabSz="814388">
              <a:defRPr/>
            </a:pPr>
            <a:r>
              <a:rPr lang="es-ES" dirty="0">
                <a:solidFill>
                  <a:schemeClr val="bg1"/>
                </a:solidFill>
              </a:rPr>
              <a:t>Capítulo 10: Detección, administración y mantenimiento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Resumen del capítulo</a:t>
            </a:r>
            <a:r>
              <a:rPr dirty="0"/>
              <a:t/>
            </a:r>
            <a:br>
              <a:rPr dirty="0"/>
            </a:br>
            <a:r>
              <a:rPr lang="es-ES" dirty="0" smtClean="0"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8" y="1337310"/>
            <a:ext cx="8733677" cy="5086350"/>
          </a:xfrm>
        </p:spPr>
        <p:txBody>
          <a:bodyPr>
            <a:noAutofit/>
          </a:bodyPr>
          <a:lstStyle/>
          <a:p>
            <a:r>
              <a:rPr lang="es-ES" sz="1600" dirty="0" smtClean="0"/>
              <a:t>CDP es un protocolo patentado de Cisco para detección de red en la capa de enlace de datos. Puede compartir información como nombres de dispositivos y versiones de IOS con otros dispositivos Cisco conectados físicamente.</a:t>
            </a:r>
          </a:p>
          <a:p>
            <a:r>
              <a:rPr lang="es-ES" sz="1600" dirty="0" smtClean="0"/>
              <a:t>LLDP es un protocolo neutral con respecto a proveedores que se utiliza en la capa de enlace de datos para detección de red. Los dispositivos de red anuncian información, como sus propias identidades y funcionalidades, a sus vecinos.</a:t>
            </a:r>
          </a:p>
          <a:p>
            <a:r>
              <a:rPr lang="es-ES" sz="1600" dirty="0" smtClean="0"/>
              <a:t>NTP sincroniza la hora del día entre un conjunto de servidores de tiempo y clientes distribuidos. Esto permite que los dispositivos de red estén de acuerdo con la hora en la que se produjo un evento específico, como la pérdida de conectividad entre un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y un </a:t>
            </a:r>
            <a:r>
              <a:rPr lang="es-ES" sz="1600" dirty="0" err="1" smtClean="0"/>
              <a:t>switch</a:t>
            </a:r>
            <a:r>
              <a:rPr lang="es-ES" sz="1600" dirty="0" smtClean="0"/>
              <a:t>. </a:t>
            </a:r>
          </a:p>
          <a:p>
            <a:r>
              <a:rPr lang="es-ES" sz="1600" dirty="0" smtClean="0"/>
              <a:t>Los mensajes de </a:t>
            </a:r>
            <a:r>
              <a:rPr lang="es-ES" sz="1600" dirty="0" err="1" smtClean="0"/>
              <a:t>Syslog</a:t>
            </a:r>
            <a:r>
              <a:rPr lang="es-ES" sz="1600" dirty="0" smtClean="0"/>
              <a:t> se pueden atrapar y enviar a un servidor </a:t>
            </a:r>
            <a:r>
              <a:rPr lang="es-ES" sz="1600" dirty="0" err="1" smtClean="0"/>
              <a:t>Syslog</a:t>
            </a:r>
            <a:r>
              <a:rPr lang="es-ES" sz="1600" dirty="0" smtClean="0"/>
              <a:t> donde el administrador de redes puede investigar cuándo falló el enlace.</a:t>
            </a:r>
          </a:p>
          <a:p>
            <a:r>
              <a:rPr lang="es-ES" sz="1600" dirty="0" smtClean="0"/>
              <a:t>El mantenimiento de dispositivos incluye las siguientes tareas: hacer copias de seguridad, restaurar, y actualizar imágenes de IOS y archivos de configuración desde un servidor TFTP o por medio de dispositivos de almacenamiento USB.</a:t>
            </a:r>
          </a:p>
          <a:p>
            <a:r>
              <a:rPr lang="es-ES" sz="1600" dirty="0" smtClean="0"/>
              <a:t>Actualizar una imagen de IOS también implica tareas relacionadas con licencias de software.</a:t>
            </a:r>
          </a:p>
          <a:p>
            <a:r>
              <a:rPr lang="es-ES" sz="1600" dirty="0" smtClean="0"/>
              <a:t>Conocer las convenciones de nomenclatura correspondientes a las imágenes de IOS puede ser útil al momento de determinar los conjuntos de características de IOS incluidos.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40658"/>
            <a:ext cx="8145462" cy="616505"/>
          </a:xfrm>
        </p:spPr>
        <p:txBody>
          <a:bodyPr/>
          <a:lstStyle/>
          <a:p>
            <a:pPr eaLnBrk="1" hangingPunct="1"/>
            <a:r>
              <a:rPr lang="es-ES" dirty="0" smtClean="0"/>
              <a:t>Capítulo 10: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7150" y="998728"/>
            <a:ext cx="8310674" cy="407895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8614"/>
              </p:ext>
            </p:extLst>
          </p:nvPr>
        </p:nvGraphicFramePr>
        <p:xfrm>
          <a:off x="497150" y="1448188"/>
          <a:ext cx="831067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0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2"/>
                    </a:ext>
                  </a:extLst>
                </a:gridCol>
                <a:gridCol w="1616449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y verificar CCP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Asignar una red con CDP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y verificar LLDP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Actividad interactiva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Comparar CDP con LLDP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10.1.2.6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CDP y LLDP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y verificar NTP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y verificar NTP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10.2.1.5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Actividad interactiva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Interpretar la salida de Syslog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10.2.3.4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y verificar Syslog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10.2.3.5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Syslog y NTP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10.2.3.6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Syslog y NTP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7149" y="6354679"/>
            <a:ext cx="849722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s-ES" sz="1600" dirty="0"/>
              <a:t>La contraseña utilizada en las actividades de Packet Tracer en este capítulo es: </a:t>
            </a:r>
            <a:r>
              <a:rPr lang="es-ES" sz="1600" b="1" dirty="0"/>
              <a:t>PT_ccna5</a:t>
            </a:r>
            <a:endParaRPr lang="es-E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40659"/>
            <a:ext cx="8145462" cy="615600"/>
          </a:xfrm>
        </p:spPr>
        <p:txBody>
          <a:bodyPr anchor="b"/>
          <a:lstStyle/>
          <a:p>
            <a:pPr eaLnBrk="1" hangingPunct="1"/>
            <a:r>
              <a:rPr lang="es-ES" dirty="0" smtClean="0"/>
              <a:t>Capítulo 10: Actividades (cont.)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7150" y="998686"/>
            <a:ext cx="7940675" cy="381001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95962"/>
              </p:ext>
            </p:extLst>
          </p:nvPr>
        </p:nvGraphicFramePr>
        <p:xfrm>
          <a:off x="497150" y="1448911"/>
          <a:ext cx="8310674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0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1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2"/>
                    </a:ext>
                  </a:extLst>
                </a:gridCol>
                <a:gridCol w="1587874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Realización de copias de seguridad de archivos de configuración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Administración de los archivos de configuración del router con Tera Term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Administración de archivos de configuración de dispositivos mediante TFTP, Flash y USB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Práctica de laboratorio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Configurar y verificar la recuperación de la contraseña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Decodificar nombres de imágenes de IOS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Apéndice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Uso de un servidor TFTP para actualizar una imagen IOS de Cisco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Administrar imágenes de Cisco IOS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Visualización de la licencia UDI en el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Instalación de la licencia de Seguridad en el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7150" y="6354679"/>
            <a:ext cx="855541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s-ES" sz="1600" dirty="0"/>
              <a:t>La contraseña utilizada en las actividades de Packet Tracer en este capítulo es: </a:t>
            </a:r>
            <a:r>
              <a:rPr lang="es-ES" sz="1600" b="1" dirty="0"/>
              <a:t>PT_ccna5</a:t>
            </a:r>
            <a:endParaRPr lang="es-E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114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40659"/>
            <a:ext cx="8145462" cy="615600"/>
          </a:xfrm>
        </p:spPr>
        <p:txBody>
          <a:bodyPr/>
          <a:lstStyle/>
          <a:p>
            <a:pPr eaLnBrk="1" hangingPunct="1"/>
            <a:r>
              <a:rPr lang="es-ES" dirty="0" smtClean="0"/>
              <a:t>Capítulo 10: Actividades (cont.)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7150" y="998686"/>
            <a:ext cx="7940675" cy="381001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s-ES" sz="2000" dirty="0"/>
              <a:t>¿Qué actividades se relacionan con este capítulo?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s-E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32727"/>
              </p:ext>
            </p:extLst>
          </p:nvPr>
        </p:nvGraphicFramePr>
        <p:xfrm>
          <a:off x="497150" y="1448911"/>
          <a:ext cx="831067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03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0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1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2"/>
                    </a:ext>
                  </a:extLst>
                </a:gridCol>
                <a:gridCol w="1635499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dirty="0"/>
                        <a:t>N.° de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Tipo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Nombre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¿Opcional?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Activación de una licencia del tipo Evaluation Right-to-Use (derecho de uso para evaluación)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Hacer una copia de seguridad de la licencia en el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Verificador de sintaxis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Desinstalación de la licencia en el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10.3.5.5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Trabajar con licencias de imágenes de IOS 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10.4.1.1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Desafío de integración de habilidades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7149" y="6354679"/>
            <a:ext cx="836421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s-ES" sz="1600" dirty="0"/>
              <a:t>La contraseña utilizada en las actividades de Packet Tracer en este capítulo es: </a:t>
            </a:r>
            <a:r>
              <a:rPr lang="es-ES" sz="1600" b="1" dirty="0"/>
              <a:t>PT_ccna5</a:t>
            </a:r>
            <a:endParaRPr lang="es-E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5578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0660"/>
            <a:ext cx="8145462" cy="838200"/>
          </a:xfrm>
        </p:spPr>
        <p:txBody>
          <a:bodyPr/>
          <a:lstStyle/>
          <a:p>
            <a:pPr eaLnBrk="1" hangingPunct="1"/>
            <a:r>
              <a:rPr lang="es-ES" smtClean="0"/>
              <a:t>Capítulo 10: Evaluación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32491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s-ES" sz="2000" dirty="0"/>
              <a:t>Los estudiantes deben completar el capítulo 10 "Evaluación" después de completar el capítulo 10.</a:t>
            </a:r>
          </a:p>
          <a:p>
            <a:pPr eaLnBrk="1" hangingPunct="1">
              <a:spcBef>
                <a:spcPct val="30000"/>
              </a:spcBef>
            </a:pPr>
            <a:r>
              <a:rPr lang="es-ES" sz="2000" dirty="0"/>
              <a:t>Los cuestionarios, las prácticas de laboratorio, los Packet Tracers y otras actividades se pueden utilizar para evaluar informalmente el progreso de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17429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ES" sz="2000" dirty="0"/>
              <a:t>Antes de enseñar el capítulo 10, el instructor debe: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s-ES" sz="2000" dirty="0"/>
              <a:t>Completar el capítulo 10: </a:t>
            </a:r>
            <a:r>
              <a:rPr lang="es-ES" sz="2000" dirty="0" smtClean="0"/>
              <a:t>"Evaluación".</a:t>
            </a:r>
            <a:endParaRPr lang="es-ES" sz="2000" dirty="0"/>
          </a:p>
          <a:p>
            <a:pPr marL="236538" lvl="1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Asegurarse de que se completen todas las actividades. Este es un concepto muy importante y es fundamental que se le dedique tiempo de práctica.</a:t>
            </a:r>
          </a:p>
          <a:p>
            <a:pPr marL="236538" lvl="1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Los objetivos de este capítulo son:</a:t>
            </a:r>
          </a:p>
          <a:p>
            <a:pPr marL="742950" lvl="3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Presentar los conceptos que se encuentran en este capítulo.</a:t>
            </a:r>
          </a:p>
          <a:p>
            <a:pPr marL="742950" lvl="3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Utilizar protocolos de detección para mapear una topología de red.</a:t>
            </a:r>
          </a:p>
          <a:p>
            <a:pPr marL="742950" lvl="3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Configurar NTP y </a:t>
            </a:r>
            <a:r>
              <a:rPr lang="es-ES" dirty="0" err="1" smtClean="0"/>
              <a:t>Syslog</a:t>
            </a:r>
            <a:r>
              <a:rPr lang="es-ES" dirty="0" smtClean="0"/>
              <a:t> en la red de una pequeña o mediana empresa.</a:t>
            </a:r>
          </a:p>
          <a:p>
            <a:pPr marL="742950" lvl="3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Mantener la configuración de </a:t>
            </a:r>
            <a:r>
              <a:rPr lang="es-ES" dirty="0" err="1" smtClean="0"/>
              <a:t>routers</a:t>
            </a:r>
            <a:r>
              <a:rPr lang="es-ES" dirty="0" smtClean="0"/>
              <a:t> y </a:t>
            </a:r>
            <a:r>
              <a:rPr lang="es-ES" dirty="0" err="1" smtClean="0"/>
              <a:t>switches</a:t>
            </a:r>
            <a:r>
              <a:rPr lang="es-ES" dirty="0" smtClean="0"/>
              <a:t> y los archivos de IOS.</a:t>
            </a:r>
          </a:p>
          <a:p>
            <a:pPr marL="742950" lvl="3" indent="-236538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s-ES" dirty="0" smtClean="0"/>
              <a:t>Resumir el contenido del capítulo.</a:t>
            </a:r>
            <a:endParaRPr lang="es-ES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340659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s-ES" sz="3200" b="1" kern="0" dirty="0">
                <a:solidFill>
                  <a:srgbClr val="708CA1"/>
                </a:solidFill>
                <a:latin typeface="+mj-lt"/>
              </a:rPr>
              <a:t>Capítulo 10: Prácticas recomendadas</a:t>
            </a:r>
          </a:p>
        </p:txBody>
      </p:sp>
    </p:spTree>
    <p:extLst>
      <p:ext uri="{BB962C8B-B14F-4D97-AF65-F5344CB8AC3E}">
        <p14:creationId xmlns:p14="http://schemas.microsoft.com/office/powerpoint/2010/main" val="26879925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Capítulo 10: Prácticas recomendadas (cont.)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Sección 10.1</a:t>
            </a:r>
          </a:p>
          <a:p>
            <a:pPr lvl="1"/>
            <a:r>
              <a:rPr lang="es-ES" dirty="0" smtClean="0"/>
              <a:t>Enfatice la utilidad de CDP y LLDP para determinar la topología física.</a:t>
            </a:r>
          </a:p>
          <a:p>
            <a:pPr lvl="1"/>
            <a:r>
              <a:rPr lang="es-ES" dirty="0" smtClean="0"/>
              <a:t>Informe a los estudiantes que CDP y LLDP podrían ser un riesgo de seguridad para la red, si se utilizan indiscriminadamente.</a:t>
            </a:r>
          </a:p>
          <a:p>
            <a:r>
              <a:rPr lang="es-ES" dirty="0" smtClean="0"/>
              <a:t>Sección 10.2</a:t>
            </a:r>
          </a:p>
          <a:p>
            <a:pPr lvl="1"/>
            <a:r>
              <a:rPr lang="es-ES" dirty="0" smtClean="0"/>
              <a:t>Enfatice el valor de utilizar la supervisión de red no solo para conocer el "estado" de su red, sino también para evitar problemas futuros.</a:t>
            </a:r>
          </a:p>
          <a:p>
            <a:pPr lvl="1"/>
            <a:r>
              <a:rPr lang="es-ES" dirty="0" smtClean="0"/>
              <a:t>Informe a los estudiantes que los servidores </a:t>
            </a:r>
            <a:r>
              <a:rPr lang="es-ES" dirty="0" err="1" smtClean="0"/>
              <a:t>Syslog</a:t>
            </a:r>
            <a:r>
              <a:rPr lang="es-ES" dirty="0" smtClean="0"/>
              <a:t> son una aplicación gratuita o paga y que el nivel funcional varía entre distintos servidores.</a:t>
            </a:r>
          </a:p>
          <a:p>
            <a:pPr lvl="1"/>
            <a:r>
              <a:rPr lang="es-ES" dirty="0" smtClean="0"/>
              <a:t>Recuerde a los estudiantes que sin las marcas de hora, solucionar problemas puede ser mucho más difícil porque no hay ninguna manera de ver mensajes en tiempo sincrónico.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4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25136</TotalTime>
  <Pages>28</Pages>
  <Words>1821</Words>
  <Application>Microsoft Office PowerPoint</Application>
  <PresentationFormat>On-screen Show (4:3)</PresentationFormat>
  <Paragraphs>389</Paragraphs>
  <Slides>32</Slides>
  <Notes>32</Notes>
  <HiddenSlides>11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PPT-TMPLT-WHT_C</vt:lpstr>
      <vt:lpstr>NetAcad-4F_PPT-WHT_060408</vt:lpstr>
      <vt:lpstr>Materiales para el instructor Capítulo 10: Detección, administración y mantenimiento de dispositivos</vt:lpstr>
      <vt:lpstr>Materiales del instructor: Guía de planificación del capítulo 10</vt:lpstr>
      <vt:lpstr>PowerPoint Presentation</vt:lpstr>
      <vt:lpstr>Capítulo 10: Actividades</vt:lpstr>
      <vt:lpstr>Capítulo 10: Actividades (cont.)</vt:lpstr>
      <vt:lpstr>Capítulo 10: Actividades (cont.)</vt:lpstr>
      <vt:lpstr>Capítulo 10: Evaluación</vt:lpstr>
      <vt:lpstr>PowerPoint Presentation</vt:lpstr>
      <vt:lpstr>Capítulo 10: Prácticas recomendadas (cont.)</vt:lpstr>
      <vt:lpstr>Capítulo 10: Prácticas recomendadas (cont.)</vt:lpstr>
      <vt:lpstr>Capítulo 10: Ayuda adicional</vt:lpstr>
      <vt:lpstr>PowerPoint Presentation</vt:lpstr>
      <vt:lpstr>Capítulo 10: Detección, administración y mantenimiento de dispositivos</vt:lpstr>
      <vt:lpstr>Capítulo 10: Secciones y objetivos</vt:lpstr>
      <vt:lpstr>10.1 Detección de dispositivos</vt:lpstr>
      <vt:lpstr>Detección de dispositivos Detección de dispositivos con CDP</vt:lpstr>
      <vt:lpstr>Detección de dispositivos Detección de dispositivos con LLDP</vt:lpstr>
      <vt:lpstr>10.2 Administración de dispositivos</vt:lpstr>
      <vt:lpstr>Administración de dispositivos Implementar NTP</vt:lpstr>
      <vt:lpstr>Administración de dispositivos Funcionamiento de Syslog</vt:lpstr>
      <vt:lpstr>Administración de dispositivos Configuración de Syslog</vt:lpstr>
      <vt:lpstr>10.3 Mantenimiento de dispositivos</vt:lpstr>
      <vt:lpstr>Mantenimiento de dispositivos Mantenimiento de archivos de routers y switches</vt:lpstr>
      <vt:lpstr>Mantenimiento de dispositivos Mantenimiento de archivos de routers y switches (continuación)</vt:lpstr>
      <vt:lpstr>Mantenimiento de dispositivos Archivos de sistema de IOS</vt:lpstr>
      <vt:lpstr>Mantenimiento de dispositivos Administración de imágenes de IOS</vt:lpstr>
      <vt:lpstr>Mantenimiento de dispositivos Licencias de software</vt:lpstr>
      <vt:lpstr>Mantenimiento de dispositivos Verificación y administración de licencias</vt:lpstr>
      <vt:lpstr>10.4 Resumen del capítulo</vt:lpstr>
      <vt:lpstr>Resumen del capítulo Resumen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SDWM</cp:lastModifiedBy>
  <cp:revision>950</cp:revision>
  <cp:lastPrinted>1999-01-27T00:54:54Z</cp:lastPrinted>
  <dcterms:created xsi:type="dcterms:W3CDTF">2006-10-23T15:07:30Z</dcterms:created>
  <dcterms:modified xsi:type="dcterms:W3CDTF">2017-03-27T03:29:38Z</dcterms:modified>
</cp:coreProperties>
</file>