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60"/>
  </p:notesMasterIdLst>
  <p:handoutMasterIdLst>
    <p:handoutMasterId r:id="rId61"/>
  </p:handoutMasterIdLst>
  <p:sldIdLst>
    <p:sldId id="812" r:id="rId3"/>
    <p:sldId id="903" r:id="rId4"/>
    <p:sldId id="871" r:id="rId5"/>
    <p:sldId id="1027" r:id="rId6"/>
    <p:sldId id="932" r:id="rId7"/>
    <p:sldId id="873" r:id="rId8"/>
    <p:sldId id="874" r:id="rId9"/>
    <p:sldId id="908" r:id="rId10"/>
    <p:sldId id="1028" r:id="rId11"/>
    <p:sldId id="1030" r:id="rId12"/>
    <p:sldId id="966" r:id="rId13"/>
    <p:sldId id="967" r:id="rId14"/>
    <p:sldId id="875" r:id="rId15"/>
    <p:sldId id="877" r:id="rId16"/>
    <p:sldId id="500" r:id="rId17"/>
    <p:sldId id="786" r:id="rId18"/>
    <p:sldId id="791" r:id="rId19"/>
    <p:sldId id="991" r:id="rId20"/>
    <p:sldId id="993" r:id="rId21"/>
    <p:sldId id="994" r:id="rId22"/>
    <p:sldId id="996" r:id="rId23"/>
    <p:sldId id="997" r:id="rId24"/>
    <p:sldId id="998" r:id="rId25"/>
    <p:sldId id="999" r:id="rId26"/>
    <p:sldId id="913" r:id="rId27"/>
    <p:sldId id="1000" r:id="rId28"/>
    <p:sldId id="1001" r:id="rId29"/>
    <p:sldId id="1007" r:id="rId30"/>
    <p:sldId id="1008" r:id="rId31"/>
    <p:sldId id="1004" r:id="rId32"/>
    <p:sldId id="1005" r:id="rId33"/>
    <p:sldId id="1017" r:id="rId34"/>
    <p:sldId id="1009" r:id="rId35"/>
    <p:sldId id="1031" r:id="rId36"/>
    <p:sldId id="1010" r:id="rId37"/>
    <p:sldId id="1011" r:id="rId38"/>
    <p:sldId id="1012" r:id="rId39"/>
    <p:sldId id="1013" r:id="rId40"/>
    <p:sldId id="1014" r:id="rId41"/>
    <p:sldId id="1015" r:id="rId42"/>
    <p:sldId id="1016" r:id="rId43"/>
    <p:sldId id="1018" r:id="rId44"/>
    <p:sldId id="1019" r:id="rId45"/>
    <p:sldId id="1020" r:id="rId46"/>
    <p:sldId id="1021" r:id="rId47"/>
    <p:sldId id="1022" r:id="rId48"/>
    <p:sldId id="1023" r:id="rId49"/>
    <p:sldId id="915" r:id="rId50"/>
    <p:sldId id="1024" r:id="rId51"/>
    <p:sldId id="1025" r:id="rId52"/>
    <p:sldId id="1026" r:id="rId53"/>
    <p:sldId id="1032" r:id="rId54"/>
    <p:sldId id="946" r:id="rId55"/>
    <p:sldId id="1034" r:id="rId56"/>
    <p:sldId id="948" r:id="rId57"/>
    <p:sldId id="884" r:id="rId58"/>
    <p:sldId id="885" r:id="rId59"/>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3"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211" autoAdjust="0"/>
    <p:restoredTop sz="77011" autoAdjust="0"/>
  </p:normalViewPr>
  <p:slideViewPr>
    <p:cSldViewPr snapToGrid="0">
      <p:cViewPr varScale="1">
        <p:scale>
          <a:sx n="83" d="100"/>
          <a:sy n="83" d="100"/>
        </p:scale>
        <p:origin x="-96" y="-63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84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_rels/viewProps.xml.rels><?xml version="1.0" encoding="UTF-8" standalone="yes"?>
<Relationships xmlns="http://schemas.openxmlformats.org/package/2006/relationships"><Relationship Id="rId8" Type="http://schemas.openxmlformats.org/officeDocument/2006/relationships/slide" Target="slides/slide26.xml"/><Relationship Id="rId13" Type="http://schemas.openxmlformats.org/officeDocument/2006/relationships/slide" Target="slides/slide31.xml"/><Relationship Id="rId18" Type="http://schemas.openxmlformats.org/officeDocument/2006/relationships/slide" Target="slides/slide37.xml"/><Relationship Id="rId26" Type="http://schemas.openxmlformats.org/officeDocument/2006/relationships/slide" Target="slides/slide53.xml"/><Relationship Id="rId3" Type="http://schemas.openxmlformats.org/officeDocument/2006/relationships/slide" Target="slides/slide20.xml"/><Relationship Id="rId21" Type="http://schemas.openxmlformats.org/officeDocument/2006/relationships/slide" Target="slides/slide40.xml"/><Relationship Id="rId7" Type="http://schemas.openxmlformats.org/officeDocument/2006/relationships/slide" Target="slides/slide24.xml"/><Relationship Id="rId12" Type="http://schemas.openxmlformats.org/officeDocument/2006/relationships/slide" Target="slides/slide30.xml"/><Relationship Id="rId17" Type="http://schemas.openxmlformats.org/officeDocument/2006/relationships/slide" Target="slides/slide36.xml"/><Relationship Id="rId25" Type="http://schemas.openxmlformats.org/officeDocument/2006/relationships/slide" Target="slides/slide47.xml"/><Relationship Id="rId2" Type="http://schemas.openxmlformats.org/officeDocument/2006/relationships/slide" Target="slides/slide19.xml"/><Relationship Id="rId16" Type="http://schemas.openxmlformats.org/officeDocument/2006/relationships/slide" Target="slides/slide35.xml"/><Relationship Id="rId20" Type="http://schemas.openxmlformats.org/officeDocument/2006/relationships/slide" Target="slides/slide39.xml"/><Relationship Id="rId1" Type="http://schemas.openxmlformats.org/officeDocument/2006/relationships/slide" Target="slides/slide18.xml"/><Relationship Id="rId6" Type="http://schemas.openxmlformats.org/officeDocument/2006/relationships/slide" Target="slides/slide23.xml"/><Relationship Id="rId11" Type="http://schemas.openxmlformats.org/officeDocument/2006/relationships/slide" Target="slides/slide29.xml"/><Relationship Id="rId24" Type="http://schemas.openxmlformats.org/officeDocument/2006/relationships/slide" Target="slides/slide46.xml"/><Relationship Id="rId5" Type="http://schemas.openxmlformats.org/officeDocument/2006/relationships/slide" Target="slides/slide22.xml"/><Relationship Id="rId15" Type="http://schemas.openxmlformats.org/officeDocument/2006/relationships/slide" Target="slides/slide34.xml"/><Relationship Id="rId23" Type="http://schemas.openxmlformats.org/officeDocument/2006/relationships/slide" Target="slides/slide44.xml"/><Relationship Id="rId28" Type="http://schemas.openxmlformats.org/officeDocument/2006/relationships/slide" Target="slides/slide55.xml"/><Relationship Id="rId10" Type="http://schemas.openxmlformats.org/officeDocument/2006/relationships/slide" Target="slides/slide28.xml"/><Relationship Id="rId19" Type="http://schemas.openxmlformats.org/officeDocument/2006/relationships/slide" Target="slides/slide38.xml"/><Relationship Id="rId4" Type="http://schemas.openxmlformats.org/officeDocument/2006/relationships/slide" Target="slides/slide21.xml"/><Relationship Id="rId9" Type="http://schemas.openxmlformats.org/officeDocument/2006/relationships/slide" Target="slides/slide27.xml"/><Relationship Id="rId14" Type="http://schemas.openxmlformats.org/officeDocument/2006/relationships/slide" Target="slides/slide33.xml"/><Relationship Id="rId22" Type="http://schemas.openxmlformats.org/officeDocument/2006/relationships/slide" Target="slides/slide41.xml"/><Relationship Id="rId27"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s-ES" sz="800"/>
              <a:t>© 2006 Cisco Systems, Inc. Todos los derechos reservados.</a:t>
            </a:r>
          </a:p>
          <a:p>
            <a:pPr algn="l" defTabSz="611188">
              <a:lnSpc>
                <a:spcPct val="100000"/>
              </a:lnSpc>
              <a:tabLst>
                <a:tab pos="2387600" algn="l"/>
                <a:tab pos="4830763" algn="l"/>
              </a:tabLst>
            </a:pPr>
            <a:r>
              <a:rPr lang="es-E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s-E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3182761"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67" tIns="50185" rIns="95667" bIns="50185">
            <a:spAutoFit/>
          </a:bodyPr>
          <a:lstStyle/>
          <a:p>
            <a:pPr algn="l" defTabSz="611188">
              <a:lnSpc>
                <a:spcPct val="100000"/>
              </a:lnSpc>
              <a:tabLst>
                <a:tab pos="2387600" algn="l"/>
                <a:tab pos="4830763" algn="l"/>
              </a:tabLst>
            </a:pPr>
            <a:r>
              <a:rPr lang="es-ES" sz="800" dirty="0"/>
              <a:t>© 2006 Cisco </a:t>
            </a:r>
            <a:r>
              <a:rPr lang="es-ES" sz="800" dirty="0" err="1"/>
              <a:t>Systems</a:t>
            </a:r>
            <a:r>
              <a:rPr lang="es-ES" sz="800" dirty="0"/>
              <a:t>, Inc. Todos los derechos reservados.</a:t>
            </a:r>
          </a:p>
          <a:p>
            <a:pPr algn="l" defTabSz="611188">
              <a:lnSpc>
                <a:spcPct val="100000"/>
              </a:lnSpc>
              <a:tabLst>
                <a:tab pos="2387600" algn="l"/>
                <a:tab pos="4830763" algn="l"/>
              </a:tabLst>
            </a:pPr>
            <a:r>
              <a:rPr lang="es-ES" sz="800" dirty="0" err="1"/>
              <a:t>Presentation_ID.scr</a:t>
            </a:r>
            <a:endParaRPr lang="es-ES" sz="800" dirty="0"/>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s-E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s-E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400" dirty="0">
                <a:latin typeface="Arial" charset="0"/>
              </a:rPr>
              <a:t>Capítulo 3: Routing dinámico</a:t>
            </a:r>
            <a:endParaRPr lang="es-ES"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dirty="0">
              <a:latin typeface="Arial" charset="0"/>
            </a:endParaRPr>
          </a:p>
        </p:txBody>
      </p:sp>
    </p:spTree>
    <p:extLst>
      <p:ext uri="{BB962C8B-B14F-4D97-AF65-F5344CB8AC3E}">
        <p14:creationId xmlns:p14="http://schemas.microsoft.com/office/powerpoint/2010/main" val="3733137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dirty="0">
              <a:latin typeface="Arial" charset="0"/>
            </a:endParaRPr>
          </a:p>
        </p:txBody>
      </p:sp>
    </p:spTree>
    <p:extLst>
      <p:ext uri="{BB962C8B-B14F-4D97-AF65-F5344CB8AC3E}">
        <p14:creationId xmlns:p14="http://schemas.microsoft.com/office/powerpoint/2010/main" val="386686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12</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dirty="0">
              <a:latin typeface="Arial" charset="0"/>
            </a:endParaRPr>
          </a:p>
        </p:txBody>
      </p:sp>
    </p:spTree>
    <p:extLst>
      <p:ext uri="{BB962C8B-B14F-4D97-AF65-F5344CB8AC3E}">
        <p14:creationId xmlns:p14="http://schemas.microsoft.com/office/powerpoint/2010/main" val="1472317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13</a:t>
            </a:fld>
            <a:endParaRPr lang="es-E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2635279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14</a:t>
            </a:fld>
            <a:endParaRPr lang="es-ES"/>
          </a:p>
        </p:txBody>
      </p:sp>
    </p:spTree>
    <p:extLst>
      <p:ext uri="{BB962C8B-B14F-4D97-AF65-F5344CB8AC3E}">
        <p14:creationId xmlns:p14="http://schemas.microsoft.com/office/powerpoint/2010/main" val="1250389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15</a:t>
            </a:fld>
            <a:endParaRPr lang="es-E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dirty="0">
                <a:latin typeface="Arial" charset="0"/>
              </a:rPr>
              <a:t>Capítulo 3: Routing dinámico</a:t>
            </a:r>
            <a:endParaRPr lang="es-ES" b="0" dirty="0"/>
          </a:p>
        </p:txBody>
      </p:sp>
    </p:spTree>
    <p:extLst>
      <p:ext uri="{BB962C8B-B14F-4D97-AF65-F5344CB8AC3E}">
        <p14:creationId xmlns:p14="http://schemas.microsoft.com/office/powerpoint/2010/main" val="476943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16</a:t>
            </a:fld>
            <a:endParaRPr lang="es-E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723805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17</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dirty="0">
                <a:latin typeface="Arial" charset="0"/>
              </a:rPr>
              <a:t>Capítulo 3: Routing dinámico</a:t>
            </a:r>
            <a:endParaRPr lang="es-ES" b="0" dirty="0"/>
          </a:p>
        </p:txBody>
      </p:sp>
    </p:spTree>
    <p:extLst>
      <p:ext uri="{BB962C8B-B14F-4D97-AF65-F5344CB8AC3E}">
        <p14:creationId xmlns:p14="http://schemas.microsoft.com/office/powerpoint/2010/main" val="2867733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18</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3.1 – </a:t>
            </a:r>
            <a:r>
              <a:rPr lang="es-ES" sz="1200" kern="1200" dirty="0">
                <a:solidFill>
                  <a:schemeClr val="tx1"/>
                </a:solidFill>
                <a:effectLst/>
                <a:latin typeface="Arial" charset="0"/>
              </a:rPr>
              <a:t>Protocolos de routing dinámico</a:t>
            </a:r>
          </a:p>
          <a:p>
            <a:pPr>
              <a:lnSpc>
                <a:spcPct val="80000"/>
              </a:lnSpc>
              <a:buFontTx/>
              <a:buNone/>
            </a:pPr>
            <a:r>
              <a:rPr lang="es-ES" dirty="0">
                <a:latin typeface="Arial" charset="0"/>
              </a:rPr>
              <a:t>3.1.1 – Descripción general de los protocolos de routing dinámico</a:t>
            </a:r>
          </a:p>
          <a:p>
            <a:pPr>
              <a:lnSpc>
                <a:spcPct val="80000"/>
              </a:lnSpc>
              <a:buFontTx/>
              <a:buNone/>
            </a:pPr>
            <a:r>
              <a:rPr lang="es-ES" dirty="0">
                <a:latin typeface="Arial" charset="0"/>
              </a:rPr>
              <a:t>3.1.1.1 – Evolución de los protocolos de routing dinámico</a:t>
            </a:r>
            <a:endParaRPr lang="es-ES" dirty="0"/>
          </a:p>
        </p:txBody>
      </p:sp>
    </p:spTree>
    <p:extLst>
      <p:ext uri="{BB962C8B-B14F-4D97-AF65-F5344CB8AC3E}">
        <p14:creationId xmlns:p14="http://schemas.microsoft.com/office/powerpoint/2010/main" val="2067003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19</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3.1 – P</a:t>
            </a:r>
            <a:r>
              <a:rPr lang="es-ES" sz="1200" kern="1200" dirty="0">
                <a:solidFill>
                  <a:schemeClr val="tx1"/>
                </a:solidFill>
                <a:effectLst/>
                <a:latin typeface="Arial" charset="0"/>
              </a:rPr>
              <a:t>rotocolos de routing dinámico </a:t>
            </a:r>
          </a:p>
          <a:p>
            <a:pPr>
              <a:lnSpc>
                <a:spcPct val="80000"/>
              </a:lnSpc>
              <a:buFontTx/>
              <a:buNone/>
            </a:pPr>
            <a:r>
              <a:rPr lang="es-ES" dirty="0" smtClean="0"/>
              <a:t>3.1.1 – Descripción general de los protocolos de </a:t>
            </a:r>
            <a:r>
              <a:rPr lang="es-ES" dirty="0" err="1" smtClean="0"/>
              <a:t>routing</a:t>
            </a:r>
            <a:r>
              <a:rPr lang="es-ES" dirty="0" smtClean="0"/>
              <a:t> dinámico</a:t>
            </a:r>
            <a:endParaRPr lang="es-ES" sz="1200" b="0" i="0" kern="1200" dirty="0">
              <a:solidFill>
                <a:schemeClr val="tx1"/>
              </a:solidFill>
              <a:effectLst/>
              <a:latin typeface="Arial" charset="0"/>
              <a:ea typeface="+mn-ea"/>
              <a:cs typeface="+mn-cs"/>
            </a:endParaRPr>
          </a:p>
          <a:p>
            <a:pPr marL="0" indent="0">
              <a:buNone/>
            </a:pPr>
            <a:r>
              <a:rPr lang="es-ES" sz="1200" b="0" i="0" kern="1200" dirty="0">
                <a:solidFill>
                  <a:schemeClr val="tx1"/>
                </a:solidFill>
                <a:effectLst/>
                <a:latin typeface="Arial" charset="0"/>
              </a:rPr>
              <a:t>3.1.1.2 </a:t>
            </a:r>
            <a:r>
              <a:rPr lang="es-ES" dirty="0"/>
              <a:t>–</a:t>
            </a:r>
            <a:r>
              <a:rPr lang="es-ES" sz="1200" b="0" i="0" kern="1200" dirty="0" smtClean="0">
                <a:solidFill>
                  <a:schemeClr val="tx1"/>
                </a:solidFill>
                <a:effectLst/>
                <a:latin typeface="Arial" charset="0"/>
              </a:rPr>
              <a:t> Componentes </a:t>
            </a:r>
            <a:r>
              <a:rPr lang="es-ES" sz="1200" b="0" i="0" kern="1200" dirty="0">
                <a:solidFill>
                  <a:schemeClr val="tx1"/>
                </a:solidFill>
                <a:effectLst/>
                <a:latin typeface="Arial" charset="0"/>
              </a:rPr>
              <a:t>de los protocolos de routing dinámico</a:t>
            </a:r>
            <a:endParaRPr lang="es-ES" sz="1200" b="0"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279589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s-E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401638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20</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3.1 – </a:t>
            </a:r>
            <a:r>
              <a:rPr lang="es-ES" sz="1200" kern="1200" dirty="0">
                <a:solidFill>
                  <a:schemeClr val="tx1"/>
                </a:solidFill>
                <a:effectLst/>
                <a:latin typeface="Arial" charset="0"/>
              </a:rPr>
              <a:t>Protocolos de routing dinámico</a:t>
            </a:r>
          </a:p>
          <a:p>
            <a:pPr>
              <a:lnSpc>
                <a:spcPct val="80000"/>
              </a:lnSpc>
              <a:buFontTx/>
              <a:buNone/>
            </a:pPr>
            <a:r>
              <a:rPr lang="es-ES" dirty="0" smtClean="0"/>
              <a:t>3.1.1 – Descripción general de los protocolos de </a:t>
            </a:r>
            <a:r>
              <a:rPr lang="es-ES" dirty="0" err="1" smtClean="0"/>
              <a:t>routing</a:t>
            </a:r>
            <a:r>
              <a:rPr lang="es-ES" dirty="0" smtClean="0"/>
              <a:t> dinámico</a:t>
            </a:r>
            <a:endParaRPr lang="es-ES" sz="1200" b="0" i="0" kern="1200" dirty="0">
              <a:solidFill>
                <a:schemeClr val="tx1"/>
              </a:solidFill>
              <a:effectLst/>
              <a:latin typeface="Arial" charset="0"/>
              <a:ea typeface="ＭＳ Ｐゴシック" charset="0"/>
              <a:cs typeface="ＭＳ Ｐゴシック" charset="0"/>
            </a:endParaRPr>
          </a:p>
          <a:p>
            <a:pPr marL="0" indent="0">
              <a:buNone/>
            </a:pPr>
            <a:r>
              <a:rPr lang="es-ES" sz="1200" b="0" i="0" kern="1200" dirty="0">
                <a:solidFill>
                  <a:schemeClr val="tx1"/>
                </a:solidFill>
                <a:effectLst/>
                <a:latin typeface="Arial" charset="0"/>
              </a:rPr>
              <a:t>3.1.1.2 </a:t>
            </a:r>
            <a:r>
              <a:rPr lang="es-ES" dirty="0"/>
              <a:t>–</a:t>
            </a:r>
            <a:r>
              <a:rPr lang="es-ES" sz="1200" b="0" i="0" kern="1200" dirty="0" smtClean="0">
                <a:solidFill>
                  <a:schemeClr val="tx1"/>
                </a:solidFill>
                <a:effectLst/>
                <a:latin typeface="Arial" charset="0"/>
              </a:rPr>
              <a:t> </a:t>
            </a:r>
            <a:r>
              <a:rPr lang="es-ES" sz="1200" b="0" i="0" kern="1200" dirty="0">
                <a:solidFill>
                  <a:schemeClr val="tx1"/>
                </a:solidFill>
                <a:effectLst/>
                <a:latin typeface="Arial" charset="0"/>
              </a:rPr>
              <a:t>Componentes de los protocolos de routing dinámico (continuación)</a:t>
            </a:r>
            <a:endParaRPr lang="es-ES" sz="1200" b="0" i="0" kern="1200" dirty="0">
              <a:solidFill>
                <a:schemeClr val="tx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367901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21</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3.1 – </a:t>
            </a:r>
            <a:r>
              <a:rPr lang="es-ES" sz="1200" kern="1200" dirty="0">
                <a:solidFill>
                  <a:schemeClr val="tx1"/>
                </a:solidFill>
                <a:effectLst/>
                <a:latin typeface="Arial" charset="0"/>
              </a:rPr>
              <a:t>Protocolos de routing dinámico</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dirty="0">
                <a:latin typeface="Arial" charset="0"/>
              </a:rPr>
              <a:t>3.1.2</a:t>
            </a:r>
            <a:r>
              <a:rPr lang="es-ES" dirty="0" smtClean="0"/>
              <a:t> </a:t>
            </a:r>
            <a:r>
              <a:rPr lang="es-ES" dirty="0">
                <a:latin typeface="Arial" charset="0"/>
              </a:rPr>
              <a:t>– Comparación entre routing dinámico y estático</a:t>
            </a:r>
          </a:p>
          <a:p>
            <a:pPr>
              <a:lnSpc>
                <a:spcPct val="80000"/>
              </a:lnSpc>
              <a:buNone/>
              <a:defRPr/>
            </a:pPr>
            <a:r>
              <a:rPr lang="es-ES" sz="1200" b="0" i="0" kern="1200" dirty="0">
                <a:solidFill>
                  <a:schemeClr val="tx1"/>
                </a:solidFill>
                <a:effectLst/>
                <a:latin typeface="Arial" charset="0"/>
              </a:rPr>
              <a:t>3.1.2.1 </a:t>
            </a:r>
            <a:r>
              <a:rPr lang="es-ES" dirty="0"/>
              <a:t>–</a:t>
            </a:r>
            <a:r>
              <a:rPr lang="es-ES" sz="1200" b="0" i="0" kern="1200" dirty="0" smtClean="0">
                <a:solidFill>
                  <a:schemeClr val="tx1"/>
                </a:solidFill>
                <a:effectLst/>
                <a:latin typeface="Arial" charset="0"/>
              </a:rPr>
              <a:t> </a:t>
            </a:r>
            <a:r>
              <a:rPr lang="es-ES" sz="1200" b="0" i="0" kern="1200" dirty="0">
                <a:solidFill>
                  <a:schemeClr val="tx1"/>
                </a:solidFill>
                <a:effectLst/>
                <a:latin typeface="Arial" charset="0"/>
              </a:rPr>
              <a:t>Usos del routing estático</a:t>
            </a:r>
            <a:endParaRPr lang="es-ES" sz="1200" b="0" i="0" kern="1200" dirty="0">
              <a:solidFill>
                <a:schemeClr val="tx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720889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22</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3.1 – </a:t>
            </a:r>
            <a:r>
              <a:rPr lang="es-ES" sz="1200" kern="1200" dirty="0">
                <a:solidFill>
                  <a:schemeClr val="tx1"/>
                </a:solidFill>
                <a:effectLst/>
                <a:latin typeface="Arial" charset="0"/>
              </a:rPr>
              <a:t>Protocolos de routing dinámico</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dirty="0">
                <a:latin typeface="Arial" charset="0"/>
              </a:rPr>
              <a:t>3.1.2</a:t>
            </a:r>
            <a:r>
              <a:rPr lang="es-ES" dirty="0" smtClean="0"/>
              <a:t> </a:t>
            </a:r>
            <a:r>
              <a:rPr lang="es-ES" dirty="0">
                <a:latin typeface="Arial" charset="0"/>
              </a:rPr>
              <a:t>– Comparación entre routing dinámico y estático</a:t>
            </a:r>
          </a:p>
          <a:p>
            <a:pPr>
              <a:lnSpc>
                <a:spcPct val="80000"/>
              </a:lnSpc>
              <a:buNone/>
              <a:defRPr/>
            </a:pPr>
            <a:r>
              <a:rPr lang="es-ES" sz="1200" b="0" i="0" kern="1200" dirty="0">
                <a:solidFill>
                  <a:schemeClr val="tx1"/>
                </a:solidFill>
                <a:effectLst/>
                <a:latin typeface="Arial" charset="0"/>
              </a:rPr>
              <a:t>3.1.2.1 </a:t>
            </a:r>
            <a:r>
              <a:rPr lang="es-ES" dirty="0"/>
              <a:t>–</a:t>
            </a:r>
            <a:r>
              <a:rPr lang="es-ES" sz="1200" b="0" i="0" kern="1200" dirty="0" smtClean="0">
                <a:solidFill>
                  <a:schemeClr val="tx1"/>
                </a:solidFill>
                <a:effectLst/>
                <a:latin typeface="Arial" charset="0"/>
              </a:rPr>
              <a:t> </a:t>
            </a:r>
            <a:r>
              <a:rPr lang="es-ES" sz="1200" b="0" i="0" kern="1200" dirty="0">
                <a:solidFill>
                  <a:schemeClr val="tx1"/>
                </a:solidFill>
                <a:effectLst/>
                <a:latin typeface="Arial" charset="0"/>
              </a:rPr>
              <a:t>Usos del routing estático (continuación)</a:t>
            </a:r>
            <a:endParaRPr lang="es-ES" sz="1200" b="0" i="0" kern="1200" dirty="0">
              <a:solidFill>
                <a:schemeClr val="tx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2029565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23</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3.1 – </a:t>
            </a:r>
            <a:r>
              <a:rPr lang="es-ES" sz="1200" kern="1200" dirty="0">
                <a:solidFill>
                  <a:schemeClr val="tx1"/>
                </a:solidFill>
                <a:effectLst/>
                <a:latin typeface="Arial" charset="0"/>
              </a:rPr>
              <a:t>Protocolos de routing dinámico</a:t>
            </a:r>
          </a:p>
          <a:p>
            <a:pPr>
              <a:lnSpc>
                <a:spcPct val="80000"/>
              </a:lnSpc>
              <a:buFontTx/>
              <a:buNone/>
            </a:pPr>
            <a:r>
              <a:rPr lang="es-ES" dirty="0">
                <a:latin typeface="Arial" charset="0"/>
              </a:rPr>
              <a:t>3.1.2</a:t>
            </a:r>
            <a:r>
              <a:rPr lang="es-ES" dirty="0" smtClean="0"/>
              <a:t> </a:t>
            </a:r>
            <a:r>
              <a:rPr lang="es-ES" dirty="0">
                <a:latin typeface="Arial" charset="0"/>
              </a:rPr>
              <a:t>– Comparación entre routing dinámico y estático</a:t>
            </a:r>
          </a:p>
          <a:p>
            <a:pPr>
              <a:lnSpc>
                <a:spcPct val="80000"/>
              </a:lnSpc>
              <a:buNone/>
              <a:defRPr/>
            </a:pPr>
            <a:r>
              <a:rPr lang="es-ES" sz="1200" b="0" i="0" kern="1200" dirty="0">
                <a:solidFill>
                  <a:schemeClr val="tx1"/>
                </a:solidFill>
                <a:effectLst/>
                <a:latin typeface="Arial" charset="0"/>
              </a:rPr>
              <a:t>3.1.2.2 </a:t>
            </a:r>
            <a:r>
              <a:rPr lang="es-ES" dirty="0"/>
              <a:t>–</a:t>
            </a:r>
            <a:r>
              <a:rPr lang="es-ES" sz="1200" b="0" i="0" kern="1200" dirty="0" smtClean="0">
                <a:solidFill>
                  <a:schemeClr val="tx1"/>
                </a:solidFill>
                <a:effectLst/>
                <a:latin typeface="Arial" charset="0"/>
              </a:rPr>
              <a:t> </a:t>
            </a:r>
            <a:r>
              <a:rPr lang="es-ES" sz="1200" b="0" i="0" kern="1200" dirty="0">
                <a:solidFill>
                  <a:schemeClr val="tx1"/>
                </a:solidFill>
                <a:effectLst/>
                <a:latin typeface="Arial" charset="0"/>
              </a:rPr>
              <a:t>Ventajas y desventajas del routing estático</a:t>
            </a:r>
            <a:endParaRPr lang="es-ES" sz="1200" b="0" i="0" kern="1200" dirty="0">
              <a:solidFill>
                <a:schemeClr val="tx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273529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24</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3.1 – Protocolos de routing dinámico</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dirty="0">
                <a:latin typeface="Arial" charset="0"/>
              </a:rPr>
              <a:t>3.1.2</a:t>
            </a:r>
            <a:r>
              <a:rPr lang="es-ES" smtClean="0"/>
              <a:t> </a:t>
            </a:r>
            <a:r>
              <a:rPr lang="es-ES" dirty="0">
                <a:latin typeface="Arial" charset="0"/>
              </a:rPr>
              <a:t>– Comparación entre routing dinámico y estático</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3.1.2.4 – Ventajas y desventajas del routing dinámico</a:t>
            </a:r>
            <a:endParaRPr lang="es-ES" sz="1200" b="0" i="0" kern="1200" dirty="0">
              <a:solidFill>
                <a:schemeClr val="tx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598007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25</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dirty="0">
                <a:latin typeface="Arial" charset="0"/>
              </a:rPr>
              <a:t>Capítulo 3: Routing dinámico</a:t>
            </a:r>
            <a:endParaRPr lang="es-ES" b="0" dirty="0"/>
          </a:p>
        </p:txBody>
      </p:sp>
    </p:spTree>
    <p:extLst>
      <p:ext uri="{BB962C8B-B14F-4D97-AF65-F5344CB8AC3E}">
        <p14:creationId xmlns:p14="http://schemas.microsoft.com/office/powerpoint/2010/main" val="2196270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26</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3.2</a:t>
            </a:r>
            <a:r>
              <a:rPr lang="es-ES" smtClean="0"/>
              <a:t> </a:t>
            </a:r>
            <a:r>
              <a:rPr lang="es-ES" sz="1200" kern="1200" dirty="0">
                <a:solidFill>
                  <a:schemeClr val="tx1"/>
                </a:solidFill>
                <a:latin typeface="Arial" charset="0"/>
              </a:rPr>
              <a:t>– </a:t>
            </a:r>
            <a:r>
              <a:rPr lang="es-ES" sz="1200" kern="1200" dirty="0">
                <a:solidFill>
                  <a:schemeClr val="tx1"/>
                </a:solidFill>
                <a:effectLst/>
                <a:latin typeface="Arial" charset="0"/>
              </a:rPr>
              <a:t>RIPv2</a:t>
            </a:r>
          </a:p>
          <a:p>
            <a:pPr>
              <a:lnSpc>
                <a:spcPct val="80000"/>
              </a:lnSpc>
              <a:buFontTx/>
              <a:buNone/>
            </a:pPr>
            <a:r>
              <a:rPr lang="es-ES" dirty="0">
                <a:latin typeface="Arial" charset="0"/>
              </a:rPr>
              <a:t>3.2.1 – Configurar el protocolo RIP</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3.2.1.1</a:t>
            </a:r>
            <a:r>
              <a:rPr lang="es-ES" smtClean="0"/>
              <a:t> </a:t>
            </a:r>
            <a:r>
              <a:rPr lang="es-ES" sz="1200" b="0" i="0" kern="1200" dirty="0">
                <a:solidFill>
                  <a:schemeClr val="tx1"/>
                </a:solidFill>
                <a:effectLst/>
                <a:latin typeface="Arial" charset="0"/>
              </a:rPr>
              <a:t>– Modos de configuración RIP de un router</a:t>
            </a:r>
          </a:p>
        </p:txBody>
      </p:sp>
    </p:spTree>
    <p:extLst>
      <p:ext uri="{BB962C8B-B14F-4D97-AF65-F5344CB8AC3E}">
        <p14:creationId xmlns:p14="http://schemas.microsoft.com/office/powerpoint/2010/main" val="1352492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27</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3.2</a:t>
            </a:r>
            <a:r>
              <a:rPr lang="es-ES" smtClean="0"/>
              <a:t> </a:t>
            </a:r>
            <a:r>
              <a:rPr lang="es-ES" sz="1200" kern="1200" dirty="0">
                <a:solidFill>
                  <a:schemeClr val="tx1"/>
                </a:solidFill>
                <a:latin typeface="Arial" charset="0"/>
              </a:rPr>
              <a:t>– </a:t>
            </a:r>
            <a:r>
              <a:rPr lang="es-ES" sz="1200" kern="1200" dirty="0">
                <a:solidFill>
                  <a:schemeClr val="tx1"/>
                </a:solidFill>
                <a:effectLst/>
                <a:latin typeface="Arial" charset="0"/>
              </a:rPr>
              <a:t>RIPv2</a:t>
            </a:r>
          </a:p>
          <a:p>
            <a:pPr>
              <a:lnSpc>
                <a:spcPct val="80000"/>
              </a:lnSpc>
              <a:buFontTx/>
              <a:buNone/>
            </a:pPr>
            <a:r>
              <a:rPr lang="es-ES" dirty="0">
                <a:latin typeface="Arial" charset="0"/>
              </a:rPr>
              <a:t>3.2.1 – Configurar el protocolo RIP</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3.2.1.3</a:t>
            </a:r>
            <a:r>
              <a:rPr lang="es-ES" smtClean="0"/>
              <a:t> </a:t>
            </a:r>
            <a:r>
              <a:rPr lang="es-ES" sz="1200" b="0" i="0" kern="1200" dirty="0">
                <a:solidFill>
                  <a:schemeClr val="tx1"/>
                </a:solidFill>
                <a:effectLst/>
                <a:latin typeface="Arial" charset="0"/>
              </a:rPr>
              <a:t>– Verificar el routing RIP</a:t>
            </a:r>
            <a:endParaRPr lang="es-ES" sz="1200" b="0" i="0" kern="1200" dirty="0">
              <a:solidFill>
                <a:schemeClr val="tx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2203884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28</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3.2</a:t>
            </a:r>
            <a:r>
              <a:rPr lang="es-ES" smtClean="0"/>
              <a:t> </a:t>
            </a:r>
            <a:r>
              <a:rPr lang="es-ES" sz="1200" kern="1200" dirty="0">
                <a:solidFill>
                  <a:schemeClr val="tx1"/>
                </a:solidFill>
                <a:latin typeface="Arial" charset="0"/>
              </a:rPr>
              <a:t>– </a:t>
            </a:r>
            <a:r>
              <a:rPr lang="es-ES" sz="1200" kern="1200" dirty="0">
                <a:solidFill>
                  <a:schemeClr val="tx1"/>
                </a:solidFill>
                <a:effectLst/>
                <a:latin typeface="Arial" charset="0"/>
              </a:rPr>
              <a:t>RIPv2</a:t>
            </a:r>
          </a:p>
          <a:p>
            <a:pPr>
              <a:lnSpc>
                <a:spcPct val="80000"/>
              </a:lnSpc>
              <a:buFontTx/>
              <a:buNone/>
            </a:pPr>
            <a:r>
              <a:rPr lang="es-ES" dirty="0">
                <a:latin typeface="Arial" charset="0"/>
              </a:rPr>
              <a:t>3.2.1 – Configurar el protocolo RIP</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3.2.1.4</a:t>
            </a:r>
            <a:r>
              <a:rPr lang="es-ES" smtClean="0"/>
              <a:t> </a:t>
            </a:r>
            <a:r>
              <a:rPr lang="es-ES" sz="1200" b="0" i="0" kern="1200" dirty="0">
                <a:solidFill>
                  <a:schemeClr val="tx1"/>
                </a:solidFill>
                <a:effectLst/>
                <a:latin typeface="Arial" charset="0"/>
              </a:rPr>
              <a:t>– Habilitar y verificar RIPv2</a:t>
            </a:r>
            <a:endParaRPr lang="es-ES" sz="1200" b="0" i="0" kern="1200" dirty="0">
              <a:solidFill>
                <a:schemeClr val="tx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806586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29</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3.2</a:t>
            </a:r>
            <a:r>
              <a:rPr lang="es-ES" smtClean="0"/>
              <a:t> </a:t>
            </a:r>
            <a:r>
              <a:rPr lang="es-ES" sz="1200" kern="1200" dirty="0">
                <a:solidFill>
                  <a:schemeClr val="tx1"/>
                </a:solidFill>
                <a:latin typeface="Arial" charset="0"/>
              </a:rPr>
              <a:t>– </a:t>
            </a:r>
            <a:r>
              <a:rPr lang="es-ES" sz="1200" kern="1200" dirty="0">
                <a:solidFill>
                  <a:schemeClr val="tx1"/>
                </a:solidFill>
                <a:effectLst/>
                <a:latin typeface="Arial" charset="0"/>
              </a:rPr>
              <a:t>RIPv2</a:t>
            </a:r>
          </a:p>
          <a:p>
            <a:pPr>
              <a:lnSpc>
                <a:spcPct val="80000"/>
              </a:lnSpc>
              <a:buFontTx/>
              <a:buNone/>
            </a:pPr>
            <a:r>
              <a:rPr lang="es-ES" dirty="0">
                <a:latin typeface="Arial" charset="0"/>
              </a:rPr>
              <a:t>3.2.1 – Configurar el protocolo RIP</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3.2.1.5 – Deshabilitar la sumarización automática</a:t>
            </a:r>
          </a:p>
        </p:txBody>
      </p:sp>
    </p:spTree>
    <p:extLst>
      <p:ext uri="{BB962C8B-B14F-4D97-AF65-F5344CB8AC3E}">
        <p14:creationId xmlns:p14="http://schemas.microsoft.com/office/powerpoint/2010/main" val="19667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s-E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s-ES" sz="800" b="0" kern="0" dirty="0">
                <a:solidFill>
                  <a:schemeClr val="bg1"/>
                </a:solidFill>
                <a:latin typeface="Arial" charset="0"/>
              </a:rPr>
              <a:t>Guía de planificación de Routing and Switching Essentials v6.0</a:t>
            </a:r>
          </a:p>
          <a:p>
            <a:pPr marL="0" indent="0" algn="l" defTabSz="814388">
              <a:lnSpc>
                <a:spcPct val="90000"/>
              </a:lnSpc>
              <a:buNone/>
              <a:defRPr/>
            </a:pPr>
            <a:r>
              <a:rPr lang="es-ES" b="0" dirty="0">
                <a:solidFill>
                  <a:schemeClr val="bg1"/>
                </a:solidFill>
                <a:latin typeface="Arial" pitchFamily="34" charset="0"/>
              </a:rPr>
              <a:t>Capítulo 3: Routing dinámico</a:t>
            </a:r>
            <a:endParaRPr lang="es-ES" dirty="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30</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3.2</a:t>
            </a:r>
            <a:r>
              <a:rPr lang="es-ES" smtClean="0"/>
              <a:t> </a:t>
            </a:r>
            <a:r>
              <a:rPr lang="es-ES" sz="1200" kern="1200" dirty="0">
                <a:solidFill>
                  <a:schemeClr val="tx1"/>
                </a:solidFill>
                <a:latin typeface="Arial" charset="0"/>
              </a:rPr>
              <a:t>– </a:t>
            </a:r>
            <a:r>
              <a:rPr lang="es-ES" sz="1200" kern="1200" dirty="0">
                <a:solidFill>
                  <a:schemeClr val="tx1"/>
                </a:solidFill>
                <a:effectLst/>
                <a:latin typeface="Arial" charset="0"/>
              </a:rPr>
              <a:t>RIPv2</a:t>
            </a:r>
          </a:p>
          <a:p>
            <a:pPr>
              <a:lnSpc>
                <a:spcPct val="80000"/>
              </a:lnSpc>
              <a:buFontTx/>
              <a:buNone/>
            </a:pPr>
            <a:r>
              <a:rPr lang="es-ES" dirty="0">
                <a:latin typeface="Arial" charset="0"/>
              </a:rPr>
              <a:t>3.2.1 – Configurar el protocolo RIP</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3.2.1.6</a:t>
            </a:r>
            <a:r>
              <a:rPr lang="es-ES" smtClean="0"/>
              <a:t> </a:t>
            </a:r>
            <a:r>
              <a:rPr lang="es-ES" sz="1200" b="0" i="0" kern="1200" dirty="0">
                <a:solidFill>
                  <a:schemeClr val="tx1"/>
                </a:solidFill>
                <a:effectLst/>
                <a:latin typeface="Arial" charset="0"/>
              </a:rPr>
              <a:t>– Configurar interfaces pasivas</a:t>
            </a:r>
            <a:endParaRPr lang="es-ES" sz="1200" b="0" i="0" kern="1200" dirty="0">
              <a:solidFill>
                <a:schemeClr val="tx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9864728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31</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3.2</a:t>
            </a:r>
            <a:r>
              <a:rPr lang="es-ES" smtClean="0"/>
              <a:t> </a:t>
            </a:r>
            <a:r>
              <a:rPr lang="es-ES" sz="1200" kern="1200" dirty="0">
                <a:solidFill>
                  <a:schemeClr val="tx1"/>
                </a:solidFill>
                <a:latin typeface="Arial" charset="0"/>
              </a:rPr>
              <a:t>– </a:t>
            </a:r>
            <a:r>
              <a:rPr lang="es-ES" sz="1200" kern="1200" dirty="0">
                <a:solidFill>
                  <a:schemeClr val="tx1"/>
                </a:solidFill>
                <a:effectLst/>
                <a:latin typeface="Arial" charset="0"/>
              </a:rPr>
              <a:t>RIPv2</a:t>
            </a:r>
          </a:p>
          <a:p>
            <a:pPr>
              <a:lnSpc>
                <a:spcPct val="80000"/>
              </a:lnSpc>
              <a:buFontTx/>
              <a:buNone/>
            </a:pPr>
            <a:r>
              <a:rPr lang="es-ES" dirty="0">
                <a:latin typeface="Arial" charset="0"/>
              </a:rPr>
              <a:t>3.2.1 – Configurar el protocolo RIP</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3.2.1.7 – Propagar una ruta predeterminada</a:t>
            </a:r>
            <a:endParaRPr lang="es-ES" sz="1200" b="0" i="0" kern="1200" dirty="0">
              <a:solidFill>
                <a:schemeClr val="tx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8679935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32</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dirty="0">
                <a:latin typeface="Arial" charset="0"/>
              </a:rPr>
              <a:t>Capítulo 3: Routing dinámico</a:t>
            </a:r>
            <a:endParaRPr lang="es-ES" b="0" dirty="0"/>
          </a:p>
        </p:txBody>
      </p:sp>
    </p:spTree>
    <p:extLst>
      <p:ext uri="{BB962C8B-B14F-4D97-AF65-F5344CB8AC3E}">
        <p14:creationId xmlns:p14="http://schemas.microsoft.com/office/powerpoint/2010/main" val="21962705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33</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3.3</a:t>
            </a:r>
            <a:r>
              <a:rPr lang="es-ES" smtClean="0"/>
              <a:t> </a:t>
            </a:r>
            <a:r>
              <a:rPr lang="es-ES" sz="1200" kern="1200" dirty="0">
                <a:solidFill>
                  <a:schemeClr val="tx1"/>
                </a:solidFill>
                <a:latin typeface="Arial" charset="0"/>
              </a:rPr>
              <a:t>– La tabla de routing</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dirty="0">
                <a:latin typeface="Arial" charset="0"/>
              </a:rPr>
              <a:t>3.3.1</a:t>
            </a:r>
            <a:r>
              <a:rPr lang="es-ES" smtClean="0"/>
              <a:t> </a:t>
            </a:r>
            <a:r>
              <a:rPr lang="es-ES" dirty="0">
                <a:latin typeface="Arial" charset="0"/>
              </a:rPr>
              <a:t>– Partes de una entrada de ruta IPv4</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3.3.1.1</a:t>
            </a:r>
            <a:r>
              <a:rPr lang="es-ES" smtClean="0"/>
              <a:t> </a:t>
            </a:r>
            <a:r>
              <a:rPr lang="es-ES" sz="1200" b="0" i="0" kern="1200" dirty="0">
                <a:solidFill>
                  <a:schemeClr val="tx1"/>
                </a:solidFill>
                <a:effectLst/>
                <a:latin typeface="Arial" charset="0"/>
              </a:rPr>
              <a:t>– Entradas de la tabla de routing</a:t>
            </a:r>
          </a:p>
        </p:txBody>
      </p:sp>
    </p:spTree>
    <p:extLst>
      <p:ext uri="{BB962C8B-B14F-4D97-AF65-F5344CB8AC3E}">
        <p14:creationId xmlns:p14="http://schemas.microsoft.com/office/powerpoint/2010/main" val="2074045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34</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3.3</a:t>
            </a:r>
            <a:r>
              <a:rPr lang="es-ES" smtClean="0"/>
              <a:t> </a:t>
            </a:r>
            <a:r>
              <a:rPr lang="es-ES" sz="1200" kern="1200" dirty="0">
                <a:solidFill>
                  <a:schemeClr val="tx1"/>
                </a:solidFill>
                <a:latin typeface="Arial" charset="0"/>
              </a:rPr>
              <a:t>– La tabla de routing</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dirty="0">
                <a:latin typeface="Arial" charset="0"/>
              </a:rPr>
              <a:t>3.3.1</a:t>
            </a:r>
            <a:r>
              <a:rPr lang="es-ES" smtClean="0"/>
              <a:t> </a:t>
            </a:r>
            <a:r>
              <a:rPr lang="es-ES" dirty="0">
                <a:latin typeface="Arial" charset="0"/>
              </a:rPr>
              <a:t>– Partes de una entrada de ruta IPv4</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3.3.1.1</a:t>
            </a:r>
            <a:r>
              <a:rPr lang="es-ES" smtClean="0"/>
              <a:t> </a:t>
            </a:r>
            <a:r>
              <a:rPr lang="es-ES" sz="1200" b="0" i="0" kern="1200" dirty="0">
                <a:solidFill>
                  <a:schemeClr val="tx1"/>
                </a:solidFill>
                <a:effectLst/>
                <a:latin typeface="Arial" charset="0"/>
              </a:rPr>
              <a:t>– Entradas de la tabla de routing</a:t>
            </a:r>
          </a:p>
        </p:txBody>
      </p:sp>
    </p:spTree>
    <p:extLst>
      <p:ext uri="{BB962C8B-B14F-4D97-AF65-F5344CB8AC3E}">
        <p14:creationId xmlns:p14="http://schemas.microsoft.com/office/powerpoint/2010/main" val="5338579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35</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3.3</a:t>
            </a:r>
            <a:r>
              <a:rPr lang="es-ES" smtClean="0"/>
              <a:t> </a:t>
            </a:r>
            <a:r>
              <a:rPr lang="es-ES" sz="1200" kern="1200" dirty="0">
                <a:solidFill>
                  <a:schemeClr val="tx1"/>
                </a:solidFill>
                <a:latin typeface="Arial" charset="0"/>
              </a:rPr>
              <a:t>– La tabla de routing</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dirty="0">
                <a:latin typeface="Arial" charset="0"/>
              </a:rPr>
              <a:t>3.3.1</a:t>
            </a:r>
            <a:r>
              <a:rPr lang="es-ES" smtClean="0"/>
              <a:t> </a:t>
            </a:r>
            <a:r>
              <a:rPr lang="es-ES" dirty="0">
                <a:latin typeface="Arial" charset="0"/>
              </a:rPr>
              <a:t>– Partes de una entrada de ruta IPv4</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3.3.1.2</a:t>
            </a:r>
            <a:r>
              <a:rPr lang="es-ES" smtClean="0"/>
              <a:t> </a:t>
            </a:r>
            <a:r>
              <a:rPr lang="es-ES" sz="1200" b="0" i="0" kern="1200" dirty="0">
                <a:solidFill>
                  <a:schemeClr val="tx1"/>
                </a:solidFill>
                <a:effectLst/>
                <a:latin typeface="Arial" charset="0"/>
              </a:rPr>
              <a:t>– Entradas conectadas directamente</a:t>
            </a:r>
          </a:p>
        </p:txBody>
      </p:sp>
    </p:spTree>
    <p:extLst>
      <p:ext uri="{BB962C8B-B14F-4D97-AF65-F5344CB8AC3E}">
        <p14:creationId xmlns:p14="http://schemas.microsoft.com/office/powerpoint/2010/main" val="3642078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36</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3.3</a:t>
            </a:r>
            <a:r>
              <a:rPr lang="es-ES" smtClean="0"/>
              <a:t> </a:t>
            </a:r>
            <a:r>
              <a:rPr lang="es-ES" sz="1200" kern="1200" dirty="0">
                <a:solidFill>
                  <a:schemeClr val="tx1"/>
                </a:solidFill>
                <a:latin typeface="Arial" charset="0"/>
              </a:rPr>
              <a:t>– La tabla de routing</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dirty="0">
                <a:latin typeface="Arial" charset="0"/>
              </a:rPr>
              <a:t>3.3.1</a:t>
            </a:r>
            <a:r>
              <a:rPr lang="es-ES" smtClean="0"/>
              <a:t> </a:t>
            </a:r>
            <a:r>
              <a:rPr lang="es-ES" dirty="0">
                <a:latin typeface="Arial" charset="0"/>
              </a:rPr>
              <a:t>– Partes de una entrada de ruta IPv4</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3.3.1.3 – Entradas de redes remotas</a:t>
            </a:r>
          </a:p>
        </p:txBody>
      </p:sp>
    </p:spTree>
    <p:extLst>
      <p:ext uri="{BB962C8B-B14F-4D97-AF65-F5344CB8AC3E}">
        <p14:creationId xmlns:p14="http://schemas.microsoft.com/office/powerpoint/2010/main" val="9123863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37</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3.3</a:t>
            </a:r>
            <a:r>
              <a:rPr lang="es-ES" smtClean="0"/>
              <a:t> </a:t>
            </a:r>
            <a:r>
              <a:rPr lang="es-ES" sz="1200" kern="1200" dirty="0">
                <a:solidFill>
                  <a:schemeClr val="tx1"/>
                </a:solidFill>
                <a:latin typeface="Arial" charset="0"/>
              </a:rPr>
              <a:t>– La tabla de routing</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dirty="0">
                <a:latin typeface="Arial" charset="0"/>
              </a:rPr>
              <a:t>3.3.2</a:t>
            </a:r>
            <a:r>
              <a:rPr lang="es-ES" smtClean="0"/>
              <a:t> </a:t>
            </a:r>
            <a:r>
              <a:rPr lang="es-ES" dirty="0">
                <a:latin typeface="Arial" charset="0"/>
              </a:rPr>
              <a:t>– Rutas IPv4 obtenidas en forma dinámica</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3.3.2.1 – Términos de la tabla de routing</a:t>
            </a:r>
          </a:p>
        </p:txBody>
      </p:sp>
    </p:spTree>
    <p:extLst>
      <p:ext uri="{BB962C8B-B14F-4D97-AF65-F5344CB8AC3E}">
        <p14:creationId xmlns:p14="http://schemas.microsoft.com/office/powerpoint/2010/main" val="14444642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38</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3.3</a:t>
            </a:r>
            <a:r>
              <a:rPr lang="es-ES" smtClean="0"/>
              <a:t> </a:t>
            </a:r>
            <a:r>
              <a:rPr lang="es-ES" sz="1200" kern="1200" dirty="0">
                <a:solidFill>
                  <a:schemeClr val="tx1"/>
                </a:solidFill>
                <a:latin typeface="Arial" charset="0"/>
              </a:rPr>
              <a:t>– La tabla de routing</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dirty="0">
                <a:latin typeface="Arial" charset="0"/>
              </a:rPr>
              <a:t>3.3.2</a:t>
            </a:r>
            <a:r>
              <a:rPr lang="es-ES" smtClean="0"/>
              <a:t> </a:t>
            </a:r>
            <a:r>
              <a:rPr lang="es-ES" dirty="0">
                <a:latin typeface="Arial" charset="0"/>
              </a:rPr>
              <a:t>– Rutas IPv4 obtenidas en forma dinámica</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3.3.2.2 – Ruta final</a:t>
            </a:r>
            <a:endParaRPr lang="es-ES" sz="1200" b="0" i="0" kern="1200" dirty="0">
              <a:solidFill>
                <a:schemeClr val="tx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9547141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39</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3.3</a:t>
            </a:r>
            <a:r>
              <a:rPr lang="es-ES" smtClean="0"/>
              <a:t> </a:t>
            </a:r>
            <a:r>
              <a:rPr lang="es-ES" sz="1200" kern="1200" dirty="0">
                <a:solidFill>
                  <a:schemeClr val="tx1"/>
                </a:solidFill>
                <a:latin typeface="Arial" charset="0"/>
              </a:rPr>
              <a:t>– La tabla de routing</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dirty="0">
                <a:latin typeface="Arial" charset="0"/>
              </a:rPr>
              <a:t>3.3.2</a:t>
            </a:r>
            <a:r>
              <a:rPr lang="es-ES" smtClean="0"/>
              <a:t> </a:t>
            </a:r>
            <a:r>
              <a:rPr lang="es-ES" dirty="0">
                <a:latin typeface="Arial" charset="0"/>
              </a:rPr>
              <a:t>– Rutas IPv4 obtenidas en forma dinámica</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3.3.2.3 – Ruta de Nivel 1</a:t>
            </a:r>
            <a:endParaRPr lang="es-ES" sz="1200" b="0" i="0" kern="1200" dirty="0">
              <a:solidFill>
                <a:schemeClr val="tx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675601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s-E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057119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40</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3.3</a:t>
            </a:r>
            <a:r>
              <a:rPr lang="es-ES" smtClean="0"/>
              <a:t> </a:t>
            </a:r>
            <a:r>
              <a:rPr lang="es-ES" sz="1200" kern="1200" dirty="0">
                <a:solidFill>
                  <a:schemeClr val="tx1"/>
                </a:solidFill>
                <a:latin typeface="Arial" charset="0"/>
              </a:rPr>
              <a:t>– La tabla de routing</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dirty="0">
                <a:latin typeface="Arial" charset="0"/>
              </a:rPr>
              <a:t>3.3.2</a:t>
            </a:r>
            <a:r>
              <a:rPr lang="es-ES" smtClean="0"/>
              <a:t> </a:t>
            </a:r>
            <a:r>
              <a:rPr lang="es-ES" dirty="0">
                <a:latin typeface="Arial" charset="0"/>
              </a:rPr>
              <a:t>– Rutas IPv4 obtenidas en forma dinámica</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3.3.2.4</a:t>
            </a:r>
            <a:r>
              <a:rPr lang="es-ES" smtClean="0"/>
              <a:t> </a:t>
            </a:r>
            <a:r>
              <a:rPr lang="es-ES" sz="1200" b="0" i="0" kern="1200" dirty="0">
                <a:solidFill>
                  <a:schemeClr val="tx1"/>
                </a:solidFill>
                <a:effectLst/>
                <a:latin typeface="Arial" charset="0"/>
              </a:rPr>
              <a:t>– Ruta principal de Nivel 1</a:t>
            </a:r>
          </a:p>
        </p:txBody>
      </p:sp>
    </p:spTree>
    <p:extLst>
      <p:ext uri="{BB962C8B-B14F-4D97-AF65-F5344CB8AC3E}">
        <p14:creationId xmlns:p14="http://schemas.microsoft.com/office/powerpoint/2010/main" val="10887889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41</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3.3</a:t>
            </a:r>
            <a:r>
              <a:rPr lang="es-ES" smtClean="0"/>
              <a:t> </a:t>
            </a:r>
            <a:r>
              <a:rPr lang="es-ES" sz="1200" kern="1200" dirty="0">
                <a:solidFill>
                  <a:schemeClr val="tx1"/>
                </a:solidFill>
                <a:latin typeface="Arial" charset="0"/>
              </a:rPr>
              <a:t>– La tabla de routing</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dirty="0">
                <a:latin typeface="Arial" charset="0"/>
              </a:rPr>
              <a:t>3.3.2</a:t>
            </a:r>
            <a:r>
              <a:rPr lang="es-ES" smtClean="0"/>
              <a:t> </a:t>
            </a:r>
            <a:r>
              <a:rPr lang="es-ES" dirty="0">
                <a:latin typeface="Arial" charset="0"/>
              </a:rPr>
              <a:t>– Rutas IPv4 obtenidas en forma dinámica</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3.3.2.5 – Ruta secundaria de Nivel 2</a:t>
            </a:r>
          </a:p>
        </p:txBody>
      </p:sp>
    </p:spTree>
    <p:extLst>
      <p:ext uri="{BB962C8B-B14F-4D97-AF65-F5344CB8AC3E}">
        <p14:creationId xmlns:p14="http://schemas.microsoft.com/office/powerpoint/2010/main" val="5683316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a:lnSpc>
                <a:spcPct val="80000"/>
              </a:lnSpc>
              <a:buFontTx/>
              <a:buNone/>
            </a:pPr>
            <a:r>
              <a:rPr lang="es-ES" sz="1200" kern="1200" dirty="0">
                <a:solidFill>
                  <a:schemeClr val="tx1"/>
                </a:solidFill>
                <a:latin typeface="Arial" charset="0"/>
              </a:rPr>
              <a:t>3.3</a:t>
            </a:r>
            <a:r>
              <a:rPr lang="es-ES" smtClean="0"/>
              <a:t> </a:t>
            </a:r>
            <a:r>
              <a:rPr lang="es-ES" sz="1200" kern="1200" dirty="0">
                <a:solidFill>
                  <a:schemeClr val="tx1"/>
                </a:solidFill>
                <a:latin typeface="Arial" charset="0"/>
              </a:rPr>
              <a:t>– La tabla de routing</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dirty="0">
                <a:latin typeface="Arial" charset="0"/>
              </a:rPr>
              <a:t>3.3.3</a:t>
            </a:r>
            <a:r>
              <a:rPr lang="es-ES" smtClean="0"/>
              <a:t> </a:t>
            </a:r>
            <a:r>
              <a:rPr lang="es-ES" dirty="0">
                <a:latin typeface="Arial" charset="0"/>
              </a:rPr>
              <a:t>– El proceso de búsqueda de rutas IPv4</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3.3.3.1</a:t>
            </a:r>
            <a:r>
              <a:rPr lang="es-ES" smtClean="0"/>
              <a:t> </a:t>
            </a:r>
            <a:r>
              <a:rPr lang="es-ES" sz="1200" b="0" i="0" kern="1200" dirty="0">
                <a:solidFill>
                  <a:schemeClr val="tx1"/>
                </a:solidFill>
                <a:effectLst/>
                <a:latin typeface="Arial" charset="0"/>
              </a:rPr>
              <a:t>– Proceso de búsqueda de rutas</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42</a:t>
            </a:fld>
            <a:endParaRPr lang="es-ES"/>
          </a:p>
        </p:txBody>
      </p:sp>
    </p:spTree>
    <p:extLst>
      <p:ext uri="{BB962C8B-B14F-4D97-AF65-F5344CB8AC3E}">
        <p14:creationId xmlns:p14="http://schemas.microsoft.com/office/powerpoint/2010/main" val="20896750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a:lnSpc>
                <a:spcPct val="80000"/>
              </a:lnSpc>
              <a:buFontTx/>
              <a:buNone/>
            </a:pPr>
            <a:r>
              <a:rPr lang="es-ES" sz="1200" kern="1200" dirty="0">
                <a:solidFill>
                  <a:schemeClr val="tx1"/>
                </a:solidFill>
                <a:latin typeface="Arial" charset="0"/>
              </a:rPr>
              <a:t>3.3</a:t>
            </a:r>
            <a:r>
              <a:rPr lang="es-ES" smtClean="0"/>
              <a:t> </a:t>
            </a:r>
            <a:r>
              <a:rPr lang="es-ES" sz="1200" kern="1200" dirty="0">
                <a:solidFill>
                  <a:schemeClr val="tx1"/>
                </a:solidFill>
                <a:latin typeface="Arial" charset="0"/>
              </a:rPr>
              <a:t>– La tabla de routing</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dirty="0">
                <a:latin typeface="Arial" charset="0"/>
              </a:rPr>
              <a:t>3.3.3</a:t>
            </a:r>
            <a:r>
              <a:rPr lang="es-ES" smtClean="0"/>
              <a:t> </a:t>
            </a:r>
            <a:r>
              <a:rPr lang="es-ES" dirty="0">
                <a:latin typeface="Arial" charset="0"/>
              </a:rPr>
              <a:t>– El proceso de búsqueda de rutas IPv4</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3.3.3.1</a:t>
            </a:r>
            <a:r>
              <a:rPr lang="es-ES" smtClean="0"/>
              <a:t> </a:t>
            </a:r>
            <a:r>
              <a:rPr lang="es-ES" sz="1200" b="0" i="0" kern="1200" dirty="0">
                <a:solidFill>
                  <a:schemeClr val="tx1"/>
                </a:solidFill>
                <a:effectLst/>
                <a:latin typeface="Arial" charset="0"/>
              </a:rPr>
              <a:t>– Proceso de búsqueda de rutas (continuación)</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43</a:t>
            </a:fld>
            <a:endParaRPr lang="es-ES"/>
          </a:p>
        </p:txBody>
      </p:sp>
    </p:spTree>
    <p:extLst>
      <p:ext uri="{BB962C8B-B14F-4D97-AF65-F5344CB8AC3E}">
        <p14:creationId xmlns:p14="http://schemas.microsoft.com/office/powerpoint/2010/main" val="12217754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44</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3.3</a:t>
            </a:r>
            <a:r>
              <a:rPr lang="es-ES" smtClean="0"/>
              <a:t> </a:t>
            </a:r>
            <a:r>
              <a:rPr lang="es-ES" sz="1200" kern="1200" dirty="0">
                <a:solidFill>
                  <a:schemeClr val="tx1"/>
                </a:solidFill>
                <a:latin typeface="Arial" charset="0"/>
              </a:rPr>
              <a:t>– La tabla de routing</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dirty="0">
                <a:latin typeface="Arial" charset="0"/>
              </a:rPr>
              <a:t>3.3.3</a:t>
            </a:r>
            <a:r>
              <a:rPr lang="es-ES" smtClean="0"/>
              <a:t> </a:t>
            </a:r>
            <a:r>
              <a:rPr lang="es-ES" dirty="0">
                <a:latin typeface="Arial" charset="0"/>
              </a:rPr>
              <a:t>– El proceso de búsqueda de rutas IPv4</a:t>
            </a:r>
          </a:p>
          <a:p>
            <a:pPr>
              <a:lnSpc>
                <a:spcPct val="80000"/>
              </a:lnSpc>
              <a:buFontTx/>
              <a:buNone/>
            </a:pPr>
            <a:r>
              <a:rPr lang="es-ES" sz="1200" b="0" i="0" kern="1200" baseline="0" dirty="0">
                <a:solidFill>
                  <a:schemeClr val="tx1"/>
                </a:solidFill>
                <a:effectLst/>
                <a:latin typeface="Arial" charset="0"/>
              </a:rPr>
              <a:t>3.3.3.2 – </a:t>
            </a:r>
            <a:r>
              <a:rPr lang="es-ES" sz="1200" b="0" i="0" kern="1200" dirty="0">
                <a:solidFill>
                  <a:schemeClr val="tx1"/>
                </a:solidFill>
                <a:effectLst/>
                <a:latin typeface="Arial" charset="0"/>
              </a:rPr>
              <a:t>La mejor ruta = La coincidencia más larga</a:t>
            </a:r>
          </a:p>
        </p:txBody>
      </p:sp>
    </p:spTree>
    <p:extLst>
      <p:ext uri="{BB962C8B-B14F-4D97-AF65-F5344CB8AC3E}">
        <p14:creationId xmlns:p14="http://schemas.microsoft.com/office/powerpoint/2010/main" val="1410866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s-ES" sz="1200" kern="1200" dirty="0">
                <a:solidFill>
                  <a:schemeClr val="tx1"/>
                </a:solidFill>
                <a:latin typeface="Arial" charset="0"/>
              </a:rPr>
              <a:t>3.3</a:t>
            </a:r>
            <a:r>
              <a:rPr lang="es-ES" smtClean="0"/>
              <a:t> </a:t>
            </a:r>
            <a:r>
              <a:rPr lang="es-ES" sz="1200" kern="1200" dirty="0">
                <a:solidFill>
                  <a:schemeClr val="tx1"/>
                </a:solidFill>
                <a:latin typeface="Arial" charset="0"/>
              </a:rPr>
              <a:t>– La tabla de routing</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dirty="0">
                <a:latin typeface="Arial" charset="0"/>
              </a:rPr>
              <a:t>3.3.4</a:t>
            </a:r>
            <a:r>
              <a:rPr lang="es-ES" smtClean="0"/>
              <a:t> </a:t>
            </a:r>
            <a:r>
              <a:rPr lang="es-ES" dirty="0">
                <a:latin typeface="Arial" charset="0"/>
              </a:rPr>
              <a:t>– Analizar una tabla de routing IPv6</a:t>
            </a:r>
          </a:p>
          <a:p>
            <a:pPr>
              <a:lnSpc>
                <a:spcPct val="80000"/>
              </a:lnSpc>
              <a:buFontTx/>
              <a:buNone/>
            </a:pPr>
            <a:r>
              <a:rPr lang="es-ES" sz="1200" b="0" i="0" kern="1200" baseline="0" dirty="0">
                <a:solidFill>
                  <a:schemeClr val="tx1"/>
                </a:solidFill>
                <a:effectLst/>
                <a:latin typeface="Arial" charset="0"/>
              </a:rPr>
              <a:t>3.3.4.1 – </a:t>
            </a:r>
            <a:r>
              <a:rPr lang="es-ES" baseline="0" dirty="0">
                <a:latin typeface="Arial" charset="0"/>
              </a:rPr>
              <a:t>Entradas de la tabla de routing IPv6</a:t>
            </a:r>
          </a:p>
        </p:txBody>
      </p:sp>
      <p:sp>
        <p:nvSpPr>
          <p:cNvPr id="4" name="Slide Number Placeholder 3"/>
          <p:cNvSpPr>
            <a:spLocks noGrp="1"/>
          </p:cNvSpPr>
          <p:nvPr>
            <p:ph type="sldNum" sz="quarter" idx="10"/>
          </p:nvPr>
        </p:nvSpPr>
        <p:spPr/>
        <p:txBody>
          <a:bodyPr/>
          <a:lstStyle/>
          <a:p>
            <a:pPr>
              <a:defRPr/>
            </a:pPr>
            <a:fld id="{1C615CF7-9F59-4C8A-B650-E68E69E0FCFD}" type="slidenum">
              <a:rPr lang="en-US" smtClean="0"/>
              <a:pPr>
                <a:defRPr/>
              </a:pPr>
              <a:t>45</a:t>
            </a:fld>
            <a:endParaRPr lang="es-ES" dirty="0"/>
          </a:p>
        </p:txBody>
      </p:sp>
    </p:spTree>
    <p:extLst>
      <p:ext uri="{BB962C8B-B14F-4D97-AF65-F5344CB8AC3E}">
        <p14:creationId xmlns:p14="http://schemas.microsoft.com/office/powerpoint/2010/main" val="10084426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46</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3.3</a:t>
            </a:r>
            <a:r>
              <a:rPr lang="es-ES" smtClean="0"/>
              <a:t> </a:t>
            </a:r>
            <a:r>
              <a:rPr lang="es-ES" sz="1200" kern="1200" dirty="0">
                <a:solidFill>
                  <a:schemeClr val="tx1"/>
                </a:solidFill>
                <a:latin typeface="Arial" charset="0"/>
              </a:rPr>
              <a:t>– La tabla de routing</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dirty="0">
                <a:latin typeface="Arial" charset="0"/>
              </a:rPr>
              <a:t>3.3.4</a:t>
            </a:r>
            <a:r>
              <a:rPr lang="es-ES" smtClean="0"/>
              <a:t> </a:t>
            </a:r>
            <a:r>
              <a:rPr lang="es-ES" dirty="0">
                <a:latin typeface="Arial" charset="0"/>
              </a:rPr>
              <a:t>– Analizar una tabla de routing IPv6</a:t>
            </a:r>
          </a:p>
          <a:p>
            <a:pPr>
              <a:lnSpc>
                <a:spcPct val="80000"/>
              </a:lnSpc>
              <a:buFontTx/>
              <a:buNone/>
            </a:pPr>
            <a:r>
              <a:rPr lang="es-ES" sz="1200" b="0" i="0" kern="1200" baseline="0" dirty="0">
                <a:solidFill>
                  <a:schemeClr val="tx1"/>
                </a:solidFill>
                <a:effectLst/>
                <a:latin typeface="Arial" charset="0"/>
              </a:rPr>
              <a:t>3.3.4.2 – </a:t>
            </a:r>
            <a:r>
              <a:rPr lang="es-ES" baseline="0" dirty="0">
                <a:latin typeface="Arial" charset="0"/>
              </a:rPr>
              <a:t>Entradas conectadas directamente</a:t>
            </a:r>
          </a:p>
        </p:txBody>
      </p:sp>
    </p:spTree>
    <p:extLst>
      <p:ext uri="{BB962C8B-B14F-4D97-AF65-F5344CB8AC3E}">
        <p14:creationId xmlns:p14="http://schemas.microsoft.com/office/powerpoint/2010/main" val="15252160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47</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3.3</a:t>
            </a:r>
            <a:r>
              <a:rPr lang="es-ES" dirty="0" smtClean="0"/>
              <a:t> </a:t>
            </a:r>
            <a:r>
              <a:rPr lang="es-ES" sz="1200" kern="1200" dirty="0">
                <a:solidFill>
                  <a:schemeClr val="tx1"/>
                </a:solidFill>
                <a:latin typeface="Arial" charset="0"/>
              </a:rPr>
              <a:t>– La tabla de routing</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b="0" dirty="0">
                <a:latin typeface="Arial" charset="0"/>
              </a:rPr>
              <a:t>3.3.4</a:t>
            </a:r>
            <a:r>
              <a:rPr lang="es-ES" dirty="0" smtClean="0"/>
              <a:t> </a:t>
            </a:r>
            <a:r>
              <a:rPr lang="es-ES" b="0" dirty="0">
                <a:latin typeface="Arial" charset="0"/>
              </a:rPr>
              <a:t>– Analizar una tabla de routing IPv6</a:t>
            </a:r>
          </a:p>
          <a:p>
            <a:pPr marL="0" indent="0">
              <a:buNone/>
            </a:pPr>
            <a:r>
              <a:rPr lang="es-ES" sz="1200" b="0" i="0" kern="1200" dirty="0">
                <a:solidFill>
                  <a:schemeClr val="tx1"/>
                </a:solidFill>
                <a:effectLst/>
                <a:latin typeface="Arial" charset="0"/>
              </a:rPr>
              <a:t>3.3.4.3 </a:t>
            </a:r>
            <a:r>
              <a:rPr lang="es-ES" dirty="0"/>
              <a:t>–</a:t>
            </a:r>
            <a:r>
              <a:rPr lang="es-ES" sz="1200" b="0" i="0" kern="1200" dirty="0" smtClean="0">
                <a:solidFill>
                  <a:schemeClr val="tx1"/>
                </a:solidFill>
                <a:effectLst/>
                <a:latin typeface="Arial" charset="0"/>
              </a:rPr>
              <a:t> </a:t>
            </a:r>
            <a:r>
              <a:rPr lang="es-ES" sz="1200" b="0" i="0" kern="1200" dirty="0">
                <a:solidFill>
                  <a:schemeClr val="tx1"/>
                </a:solidFill>
                <a:effectLst/>
                <a:latin typeface="Arial" charset="0"/>
              </a:rPr>
              <a:t>Entradas de redes remotas IPv6</a:t>
            </a:r>
          </a:p>
        </p:txBody>
      </p:sp>
    </p:spTree>
    <p:extLst>
      <p:ext uri="{BB962C8B-B14F-4D97-AF65-F5344CB8AC3E}">
        <p14:creationId xmlns:p14="http://schemas.microsoft.com/office/powerpoint/2010/main" val="19419468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48</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Introducción a Networks v6.0</a:t>
            </a:r>
          </a:p>
          <a:p>
            <a:pPr>
              <a:buFontTx/>
              <a:buNone/>
            </a:pPr>
            <a:r>
              <a:rPr lang="es-ES" sz="1200" b="0" dirty="0"/>
              <a:t>Capítulo 6: Capa de red</a:t>
            </a:r>
            <a:endParaRPr lang="es-ES" b="0" dirty="0"/>
          </a:p>
        </p:txBody>
      </p:sp>
    </p:spTree>
    <p:extLst>
      <p:ext uri="{BB962C8B-B14F-4D97-AF65-F5344CB8AC3E}">
        <p14:creationId xmlns:p14="http://schemas.microsoft.com/office/powerpoint/2010/main" val="4728730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s-ES" smtClean="0"/>
              <a:t>Capítulo 3: Resumen</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49</a:t>
            </a:fld>
            <a:endParaRPr lang="es-ES"/>
          </a:p>
        </p:txBody>
      </p:sp>
    </p:spTree>
    <p:extLst>
      <p:ext uri="{BB962C8B-B14F-4D97-AF65-F5344CB8AC3E}">
        <p14:creationId xmlns:p14="http://schemas.microsoft.com/office/powerpoint/2010/main" val="169817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s-E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9515511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s-ES" smtClean="0"/>
              <a:t>Capítulo 3: Resumen</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50</a:t>
            </a:fld>
            <a:endParaRPr lang="es-ES"/>
          </a:p>
        </p:txBody>
      </p:sp>
    </p:spTree>
    <p:extLst>
      <p:ext uri="{BB962C8B-B14F-4D97-AF65-F5344CB8AC3E}">
        <p14:creationId xmlns:p14="http://schemas.microsoft.com/office/powerpoint/2010/main" val="1195439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s-ES" smtClean="0"/>
              <a:t>Capítulo 3: Resumen</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51</a:t>
            </a:fld>
            <a:endParaRPr lang="es-ES"/>
          </a:p>
        </p:txBody>
      </p:sp>
    </p:spTree>
    <p:extLst>
      <p:ext uri="{BB962C8B-B14F-4D97-AF65-F5344CB8AC3E}">
        <p14:creationId xmlns:p14="http://schemas.microsoft.com/office/powerpoint/2010/main" val="12773694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s-ES" smtClean="0"/>
              <a:t>Capítulo 3: Resumen</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52</a:t>
            </a:fld>
            <a:endParaRPr lang="es-ES"/>
          </a:p>
        </p:txBody>
      </p:sp>
    </p:spTree>
    <p:extLst>
      <p:ext uri="{BB962C8B-B14F-4D97-AF65-F5344CB8AC3E}">
        <p14:creationId xmlns:p14="http://schemas.microsoft.com/office/powerpoint/2010/main" val="3544951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53</a:t>
            </a:fld>
            <a:endParaRPr lang="es-E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dirty="0">
                <a:latin typeface="Arial" charset="0"/>
              </a:rPr>
              <a:t>Nuevos términos y comandos</a:t>
            </a:r>
            <a:endParaRPr lang="es-ES" dirty="0"/>
          </a:p>
        </p:txBody>
      </p:sp>
    </p:spTree>
    <p:extLst>
      <p:ext uri="{BB962C8B-B14F-4D97-AF65-F5344CB8AC3E}">
        <p14:creationId xmlns:p14="http://schemas.microsoft.com/office/powerpoint/2010/main" val="38805241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54</a:t>
            </a:fld>
            <a:endParaRPr lang="es-E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dirty="0">
                <a:latin typeface="Arial" charset="0"/>
              </a:rPr>
              <a:t>Nuevos términos y comandos</a:t>
            </a:r>
            <a:endParaRPr lang="es-ES" dirty="0"/>
          </a:p>
        </p:txBody>
      </p:sp>
    </p:spTree>
    <p:extLst>
      <p:ext uri="{BB962C8B-B14F-4D97-AF65-F5344CB8AC3E}">
        <p14:creationId xmlns:p14="http://schemas.microsoft.com/office/powerpoint/2010/main" val="38805241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55</a:t>
            </a:fld>
            <a:endParaRPr lang="es-E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dirty="0">
                <a:latin typeface="Arial" charset="0"/>
              </a:rPr>
              <a:t>Nuevos términos y comandos</a:t>
            </a:r>
            <a:endParaRPr lang="es-ES" dirty="0"/>
          </a:p>
        </p:txBody>
      </p:sp>
    </p:spTree>
    <p:extLst>
      <p:ext uri="{BB962C8B-B14F-4D97-AF65-F5344CB8AC3E}">
        <p14:creationId xmlns:p14="http://schemas.microsoft.com/office/powerpoint/2010/main" val="10437616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ja-JP" altLang="en-US"/>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56</a:t>
            </a:fld>
            <a:endParaRPr lang="es-ES"/>
          </a:p>
        </p:txBody>
      </p:sp>
    </p:spTree>
    <p:extLst>
      <p:ext uri="{BB962C8B-B14F-4D97-AF65-F5344CB8AC3E}">
        <p14:creationId xmlns:p14="http://schemas.microsoft.com/office/powerpoint/2010/main" val="8721269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57</a:t>
            </a:fld>
            <a:endParaRPr lang="es-ES"/>
          </a:p>
        </p:txBody>
      </p:sp>
    </p:spTree>
    <p:extLst>
      <p:ext uri="{BB962C8B-B14F-4D97-AF65-F5344CB8AC3E}">
        <p14:creationId xmlns:p14="http://schemas.microsoft.com/office/powerpoint/2010/main" val="1180992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s-E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178440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336847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dirty="0">
              <a:latin typeface="Arial" charset="0"/>
            </a:endParaRPr>
          </a:p>
        </p:txBody>
      </p:sp>
    </p:spTree>
    <p:extLst>
      <p:ext uri="{BB962C8B-B14F-4D97-AF65-F5344CB8AC3E}">
        <p14:creationId xmlns:p14="http://schemas.microsoft.com/office/powerpoint/2010/main" val="3733137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s-E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dirty="0">
              <a:latin typeface="Arial" charset="0"/>
            </a:endParaRPr>
          </a:p>
        </p:txBody>
      </p:sp>
    </p:spTree>
    <p:extLst>
      <p:ext uri="{BB962C8B-B14F-4D97-AF65-F5344CB8AC3E}">
        <p14:creationId xmlns:p14="http://schemas.microsoft.com/office/powerpoint/2010/main" val="3733137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6" name="Rectangle 4"/>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s-E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6" name="Rectangle 279"/>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a:solidFill>
                  <a:srgbClr val="D3D3D3"/>
                </a:solidFill>
              </a:rPr>
              <a:t>Información confidencial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s-E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t>Click to edit Master subtitle style</a:t>
            </a:r>
          </a:p>
        </p:txBody>
      </p:sp>
    </p:spTree>
    <p:extLst>
      <p:ext uri="{BB962C8B-B14F-4D97-AF65-F5344CB8AC3E}">
        <p14:creationId xmlns:p14="http://schemas.microsoft.com/office/powerpoint/2010/main" val="8848856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a:t>Click to edit Master title style</a:t>
            </a:r>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s-E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1032" name="Rectangle 9"/>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pública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s-E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3079" name="Rectangle 6313"/>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hyperlink" Target="https://www.netacad.com/group/communities/community-home" TargetMode="External"/><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hyperlink" Target="https://www.netacad.com/group/communities/ccna-blo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14.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624384" y="800403"/>
            <a:ext cx="6788150" cy="1008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0" indent="0" algn="l" defTabSz="814388" rtl="0" eaLnBrk="0" fontAlgn="base" hangingPunct="0">
              <a:lnSpc>
                <a:spcPct val="90000"/>
              </a:lnSpc>
              <a:spcBef>
                <a:spcPct val="50000"/>
              </a:spcBef>
              <a:spcAft>
                <a:spcPct val="0"/>
              </a:spcAft>
              <a:buClr>
                <a:srgbClr val="708CA1"/>
              </a:buClr>
              <a:buFont typeface="Wingdings" pitchFamily="2" charset="2"/>
              <a:buNone/>
              <a:defRPr sz="2000" b="1">
                <a:solidFill>
                  <a:schemeClr val="bg2"/>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hangingPunct="1">
              <a:buFont typeface="Wingdings" charset="0"/>
              <a:buNone/>
            </a:pPr>
            <a:endParaRPr lang="en-US" kern="0" dirty="0">
              <a:latin typeface="Arial" charset="0"/>
            </a:endParaRPr>
          </a:p>
        </p:txBody>
      </p:sp>
      <p:sp>
        <p:nvSpPr>
          <p:cNvPr id="7" name="Rectangle 2"/>
          <p:cNvSpPr>
            <a:spLocks noGrp="1" noChangeArrowheads="1"/>
          </p:cNvSpPr>
          <p:nvPr>
            <p:ph type="ctrTitle"/>
          </p:nvPr>
        </p:nvSpPr>
        <p:spPr>
          <a:xfrm>
            <a:off x="311150" y="2671763"/>
            <a:ext cx="3973771" cy="830262"/>
          </a:xfrm>
        </p:spPr>
        <p:txBody>
          <a:bodyPr/>
          <a:lstStyle/>
          <a:p>
            <a:pPr eaLnBrk="1" hangingPunct="1"/>
            <a:r>
              <a:rPr lang="es-ES" sz="2400" dirty="0">
                <a:latin typeface="Arial" charset="0"/>
              </a:rPr>
              <a:t>Materiales para el instructor</a:t>
            </a:r>
            <a:r>
              <a:rPr dirty="0"/>
              <a:t/>
            </a:r>
            <a:br>
              <a:rPr dirty="0"/>
            </a:br>
            <a:r>
              <a:rPr lang="es-ES" sz="2400" dirty="0">
                <a:latin typeface="Arial" charset="0"/>
              </a:rPr>
              <a:t>Capítulo 3: Routing dinámico</a:t>
            </a:r>
            <a:endParaRPr lang="es-ES" sz="2400" dirty="0">
              <a:solidFill>
                <a:srgbClr val="00B0F0"/>
              </a:solidFill>
              <a:latin typeface="Arial" charset="0"/>
            </a:endParaRPr>
          </a:p>
        </p:txBody>
      </p:sp>
      <p:sp>
        <p:nvSpPr>
          <p:cNvPr id="3" name="Subtitle 2"/>
          <p:cNvSpPr>
            <a:spLocks noGrp="1"/>
          </p:cNvSpPr>
          <p:nvPr>
            <p:ph type="subTitle" idx="1"/>
          </p:nvPr>
        </p:nvSpPr>
        <p:spPr>
          <a:xfrm>
            <a:off x="311149" y="4672012"/>
            <a:ext cx="5033583" cy="1061813"/>
          </a:xfrm>
        </p:spPr>
        <p:txBody>
          <a:bodyPr/>
          <a:lstStyle/>
          <a:p>
            <a:pPr eaLnBrk="1" hangingPunct="1"/>
            <a:r>
              <a:rPr lang="es-ES" dirty="0">
                <a:latin typeface="Arial" charset="0"/>
              </a:rPr>
              <a:t>CCNA Routing and Switching</a:t>
            </a:r>
          </a:p>
          <a:p>
            <a:pPr eaLnBrk="1" hangingPunct="1"/>
            <a:r>
              <a:rPr lang="es-ES" dirty="0">
                <a:latin typeface="Arial" charset="0"/>
              </a:rPr>
              <a:t>Routing and Switching Essentials v6.0</a:t>
            </a:r>
          </a:p>
          <a:p>
            <a:endParaRPr lang="es-ES" dirty="0"/>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46400" y="349200"/>
            <a:ext cx="856279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s-ES" sz="3200" b="1" kern="0" dirty="0">
                <a:solidFill>
                  <a:srgbClr val="708CA1"/>
                </a:solidFill>
                <a:latin typeface="+mj-lt"/>
              </a:rPr>
              <a:t>Capítulo 3: Prácticas recomendadas (cont.)</a:t>
            </a:r>
          </a:p>
        </p:txBody>
      </p:sp>
      <p:sp>
        <p:nvSpPr>
          <p:cNvPr id="9" name="Text Placeholder 6"/>
          <p:cNvSpPr txBox="1">
            <a:spLocks/>
          </p:cNvSpPr>
          <p:nvPr/>
        </p:nvSpPr>
        <p:spPr>
          <a:xfrm>
            <a:off x="411086" y="1344168"/>
            <a:ext cx="8394585"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lnSpc>
                <a:spcPct val="90000"/>
              </a:lnSpc>
              <a:spcBef>
                <a:spcPct val="30000"/>
              </a:spcBef>
              <a:buNone/>
            </a:pPr>
            <a:r>
              <a:rPr lang="es-ES" sz="2000" dirty="0"/>
              <a:t>Sección 3.3</a:t>
            </a:r>
          </a:p>
          <a:p>
            <a:pPr eaLnBrk="1" hangingPunct="1">
              <a:lnSpc>
                <a:spcPct val="90000"/>
              </a:lnSpc>
              <a:spcBef>
                <a:spcPct val="30000"/>
              </a:spcBef>
            </a:pPr>
            <a:r>
              <a:rPr lang="es-ES" sz="2000" dirty="0"/>
              <a:t>Leer las tablas de routing es fundamental para solucionar problemas. Proporcione muchos ejemplos de topologías preconfiguradas para la práctica. </a:t>
            </a:r>
          </a:p>
          <a:p>
            <a:pPr eaLnBrk="1" hangingPunct="1">
              <a:lnSpc>
                <a:spcPct val="90000"/>
              </a:lnSpc>
              <a:spcBef>
                <a:spcPct val="30000"/>
              </a:spcBef>
            </a:pPr>
            <a:endParaRPr lang="es-ES" sz="2000" dirty="0"/>
          </a:p>
          <a:p>
            <a:pPr lvl="0">
              <a:lnSpc>
                <a:spcPct val="90000"/>
              </a:lnSpc>
            </a:pPr>
            <a:endParaRPr lang="es-ES" sz="2000" dirty="0"/>
          </a:p>
        </p:txBody>
      </p:sp>
    </p:spTree>
    <p:extLst>
      <p:ext uri="{BB962C8B-B14F-4D97-AF65-F5344CB8AC3E}">
        <p14:creationId xmlns:p14="http://schemas.microsoft.com/office/powerpoint/2010/main" val="566943290"/>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46400" y="349200"/>
            <a:ext cx="8541527"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s-ES" sz="3200" b="1" kern="0" dirty="0">
                <a:solidFill>
                  <a:srgbClr val="708CA1"/>
                </a:solidFill>
                <a:latin typeface="+mj-lt"/>
              </a:rPr>
              <a:t>Capítulo 3: Prácticas recomendadas (cont.)</a:t>
            </a:r>
          </a:p>
        </p:txBody>
      </p:sp>
      <p:sp>
        <p:nvSpPr>
          <p:cNvPr id="9" name="Text Placeholder 6"/>
          <p:cNvSpPr txBox="1">
            <a:spLocks/>
          </p:cNvSpPr>
          <p:nvPr/>
        </p:nvSpPr>
        <p:spPr>
          <a:xfrm>
            <a:off x="515154" y="1344168"/>
            <a:ext cx="8290517"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lnSpc>
                <a:spcPct val="90000"/>
              </a:lnSpc>
              <a:spcBef>
                <a:spcPct val="30000"/>
              </a:spcBef>
              <a:buNone/>
            </a:pPr>
            <a:r>
              <a:rPr lang="es-ES" sz="2000" b="1" dirty="0"/>
              <a:t>Preguntas para debatir </a:t>
            </a:r>
          </a:p>
          <a:p>
            <a:pPr marL="347663" indent="-347663" eaLnBrk="1" hangingPunct="1">
              <a:lnSpc>
                <a:spcPct val="90000"/>
              </a:lnSpc>
              <a:spcBef>
                <a:spcPct val="30000"/>
              </a:spcBef>
              <a:buNone/>
            </a:pPr>
            <a:r>
              <a:rPr lang="es-ES" sz="2000" dirty="0"/>
              <a:t>1</a:t>
            </a:r>
            <a:r>
              <a:rPr lang="es-ES" sz="2000" dirty="0" smtClean="0"/>
              <a:t>.	¿</a:t>
            </a:r>
            <a:r>
              <a:rPr lang="es-ES" sz="2000" dirty="0"/>
              <a:t>Cuándo debemos utilizar routing estático? </a:t>
            </a:r>
          </a:p>
          <a:p>
            <a:pPr marL="347663" indent="-347663" eaLnBrk="1" hangingPunct="1">
              <a:lnSpc>
                <a:spcPct val="90000"/>
              </a:lnSpc>
              <a:spcBef>
                <a:spcPct val="30000"/>
              </a:spcBef>
              <a:buNone/>
            </a:pPr>
            <a:r>
              <a:rPr lang="es-ES" sz="2000" dirty="0"/>
              <a:t>2</a:t>
            </a:r>
            <a:r>
              <a:rPr lang="es-ES" sz="2000" dirty="0" smtClean="0"/>
              <a:t>.	¿</a:t>
            </a:r>
            <a:r>
              <a:rPr lang="es-ES" sz="2000" dirty="0"/>
              <a:t>Cuándo debemos utilizar routing dinámico? </a:t>
            </a:r>
          </a:p>
          <a:p>
            <a:pPr marL="347663" indent="-347663" eaLnBrk="1" hangingPunct="1">
              <a:lnSpc>
                <a:spcPct val="90000"/>
              </a:lnSpc>
              <a:spcBef>
                <a:spcPct val="30000"/>
              </a:spcBef>
              <a:buNone/>
            </a:pPr>
            <a:r>
              <a:rPr lang="es-ES" sz="2000" dirty="0"/>
              <a:t>3</a:t>
            </a:r>
            <a:r>
              <a:rPr lang="es-ES" sz="2000" dirty="0" smtClean="0"/>
              <a:t>.	¿</a:t>
            </a:r>
            <a:r>
              <a:rPr lang="es-ES" sz="2000" dirty="0"/>
              <a:t>Cuáles son las ventajas y desventajas del routing estático y del routing dinámico? </a:t>
            </a:r>
          </a:p>
          <a:p>
            <a:pPr marL="347663" indent="-347663" eaLnBrk="1" hangingPunct="1">
              <a:lnSpc>
                <a:spcPct val="90000"/>
              </a:lnSpc>
              <a:spcBef>
                <a:spcPct val="30000"/>
              </a:spcBef>
              <a:buNone/>
            </a:pPr>
            <a:r>
              <a:rPr lang="es-ES" sz="2000" dirty="0" smtClean="0"/>
              <a:t>4.	Comparar </a:t>
            </a:r>
            <a:r>
              <a:rPr lang="es-ES" sz="2000" dirty="0"/>
              <a:t>los protocolos de routing vector distancia y de estado de enlace. </a:t>
            </a:r>
          </a:p>
          <a:p>
            <a:pPr marL="347663" indent="-347663" eaLnBrk="1" hangingPunct="1">
              <a:lnSpc>
                <a:spcPct val="90000"/>
              </a:lnSpc>
              <a:spcBef>
                <a:spcPct val="30000"/>
              </a:spcBef>
              <a:buNone/>
            </a:pPr>
            <a:r>
              <a:rPr lang="es-ES" sz="2000" dirty="0"/>
              <a:t>5</a:t>
            </a:r>
            <a:r>
              <a:rPr lang="es-ES" sz="2000" dirty="0" smtClean="0"/>
              <a:t>.	¿</a:t>
            </a:r>
            <a:r>
              <a:rPr lang="es-ES" sz="2000" dirty="0"/>
              <a:t>Cuál es la ventaja de los protocolos de routing sin clase sobre los protocolos de routing con clase? </a:t>
            </a:r>
          </a:p>
          <a:p>
            <a:pPr marL="347663" indent="-347663" eaLnBrk="1" hangingPunct="1">
              <a:lnSpc>
                <a:spcPct val="90000"/>
              </a:lnSpc>
              <a:spcBef>
                <a:spcPct val="30000"/>
              </a:spcBef>
              <a:buNone/>
            </a:pPr>
            <a:r>
              <a:rPr lang="es-ES" sz="2000" dirty="0"/>
              <a:t>6</a:t>
            </a:r>
            <a:r>
              <a:rPr lang="es-ES" sz="2000" dirty="0" smtClean="0"/>
              <a:t>.	¿</a:t>
            </a:r>
            <a:r>
              <a:rPr lang="es-ES" sz="2000" dirty="0"/>
              <a:t>Por qué queremos tener convergencia en el menor tiempo posible después de realizar un cambio en una red? </a:t>
            </a:r>
          </a:p>
          <a:p>
            <a:pPr marL="347663" indent="-347663" eaLnBrk="1" hangingPunct="1">
              <a:lnSpc>
                <a:spcPct val="90000"/>
              </a:lnSpc>
              <a:spcBef>
                <a:spcPct val="30000"/>
              </a:spcBef>
              <a:buNone/>
            </a:pPr>
            <a:r>
              <a:rPr lang="es-ES" sz="2000" dirty="0"/>
              <a:t>7</a:t>
            </a:r>
            <a:r>
              <a:rPr lang="es-ES" sz="2000" dirty="0" smtClean="0"/>
              <a:t>.	¿</a:t>
            </a:r>
            <a:r>
              <a:rPr lang="es-ES" sz="2000" dirty="0"/>
              <a:t>Por qué necesitamos tener varias métricas? </a:t>
            </a:r>
          </a:p>
          <a:p>
            <a:pPr marL="347663" indent="-347663" eaLnBrk="1" hangingPunct="1">
              <a:lnSpc>
                <a:spcPct val="90000"/>
              </a:lnSpc>
              <a:spcBef>
                <a:spcPct val="30000"/>
              </a:spcBef>
              <a:buNone/>
            </a:pPr>
            <a:r>
              <a:rPr lang="es-ES" sz="2000" dirty="0"/>
              <a:t>8</a:t>
            </a:r>
            <a:r>
              <a:rPr lang="es-ES" sz="2000" dirty="0" smtClean="0"/>
              <a:t>.	¿</a:t>
            </a:r>
            <a:r>
              <a:rPr lang="es-ES" sz="2000" dirty="0"/>
              <a:t>Qué afecta la velocidad de convergencia? </a:t>
            </a:r>
          </a:p>
        </p:txBody>
      </p:sp>
    </p:spTree>
    <p:extLst>
      <p:ext uri="{BB962C8B-B14F-4D97-AF65-F5344CB8AC3E}">
        <p14:creationId xmlns:p14="http://schemas.microsoft.com/office/powerpoint/2010/main" val="3441005926"/>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46400" y="349200"/>
            <a:ext cx="856279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s-ES" sz="3200" b="1" kern="0" dirty="0">
                <a:solidFill>
                  <a:srgbClr val="708CA1"/>
                </a:solidFill>
                <a:latin typeface="+mj-lt"/>
              </a:rPr>
              <a:t>Capítulo 3: Prácticas recomendadas (cont.)</a:t>
            </a:r>
          </a:p>
        </p:txBody>
      </p:sp>
      <p:sp>
        <p:nvSpPr>
          <p:cNvPr id="9" name="Text Placeholder 6"/>
          <p:cNvSpPr txBox="1">
            <a:spLocks/>
          </p:cNvSpPr>
          <p:nvPr/>
        </p:nvSpPr>
        <p:spPr>
          <a:xfrm>
            <a:off x="515154" y="1344168"/>
            <a:ext cx="8192911"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lnSpc>
                <a:spcPct val="90000"/>
              </a:lnSpc>
              <a:spcBef>
                <a:spcPct val="30000"/>
              </a:spcBef>
              <a:buNone/>
            </a:pPr>
            <a:r>
              <a:rPr lang="es-ES" sz="1800" b="1" dirty="0"/>
              <a:t>Historia del capítulo 3 </a:t>
            </a:r>
          </a:p>
          <a:p>
            <a:pPr marL="347663" indent="0" eaLnBrk="1" hangingPunct="1">
              <a:lnSpc>
                <a:spcPct val="90000"/>
              </a:lnSpc>
              <a:spcBef>
                <a:spcPct val="30000"/>
              </a:spcBef>
              <a:buNone/>
            </a:pPr>
            <a:r>
              <a:rPr lang="es-ES" sz="1800" dirty="0"/>
              <a:t>Cuando dos empresas aúnan fuerzas, sus redes también deben unirse. Nuestro cliente había adquirido a uno de sus competidores y nos solicitó que integráramos estas dos redes, muy grandes y muy diferentes entre sí. Las oficinas remotas de cada empresa necesitaban acceder a todas las redes existentes de la empresa y a las de la nueva compañía. Las instrucciones de routing estático en los routers principales de cada empresa habían aumentado, ya que en cada una se habían agregado oficinas remotas. Con la fusión de las redes de estas dos empresas, la cantidad de rutas estáticas se duplicó. Para que la fusión funcionara, era preciso encontrar una respuesta sencilla para un tema complejo. Dado que la administración de esas redes se realizaba mediante routers Cisco, se instaló un esquema muy simple de red EIGRP en todos los routers interconectados. Con esta nueva red enrutada dinámicamente, se eliminó la necesidad de mantener rutas estáticas en los routers principales y en los de las oficinas remotas. Además, esto proporcionó la posibilidad de una futura expansión a redes adicionales de manera sencilla. Con apenas algunas horas de asesoramiento y conocimientos básicos sobre routing dinámico, la fusión de las redes se realizó sin problemas. </a:t>
            </a:r>
          </a:p>
        </p:txBody>
      </p:sp>
    </p:spTree>
    <p:extLst>
      <p:ext uri="{BB962C8B-B14F-4D97-AF65-F5344CB8AC3E}">
        <p14:creationId xmlns:p14="http://schemas.microsoft.com/office/powerpoint/2010/main" val="3169501298"/>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446400" y="349200"/>
            <a:ext cx="8145462" cy="838200"/>
          </a:xfrm>
        </p:spPr>
        <p:txBody>
          <a:bodyPr/>
          <a:lstStyle/>
          <a:p>
            <a:pPr eaLnBrk="1" hangingPunct="1"/>
            <a:r>
              <a:rPr lang="es-ES" dirty="0" smtClean="0"/>
              <a:t>Capítulo 3: Ayuda adicional</a:t>
            </a:r>
          </a:p>
        </p:txBody>
      </p:sp>
      <p:sp>
        <p:nvSpPr>
          <p:cNvPr id="20483" name="Rectangle 34"/>
          <p:cNvSpPr>
            <a:spLocks noGrp="1" noChangeArrowheads="1"/>
          </p:cNvSpPr>
          <p:nvPr>
            <p:ph type="body" idx="4294967295"/>
          </p:nvPr>
        </p:nvSpPr>
        <p:spPr>
          <a:xfrm>
            <a:off x="395786" y="1260910"/>
            <a:ext cx="8200528" cy="4778383"/>
          </a:xfrm>
        </p:spPr>
        <p:txBody>
          <a:bodyPr/>
          <a:lstStyle/>
          <a:p>
            <a:pPr>
              <a:lnSpc>
                <a:spcPct val="90000"/>
              </a:lnSpc>
              <a:spcBef>
                <a:spcPct val="30000"/>
              </a:spcBef>
              <a:spcAft>
                <a:spcPts val="1200"/>
              </a:spcAft>
              <a:defRPr/>
            </a:pPr>
            <a:r>
              <a:rPr lang="es-ES" sz="2000" dirty="0"/>
              <a:t>Para obtener ayuda adicional sobre las estrategias de enseñanza, incluidos los planes de lección, las analogías para los conceptos difíciles y los temas de debate, visite la Comunidad CCNA en </a:t>
            </a:r>
            <a:r>
              <a:rPr lang="es-ES" sz="2000" dirty="0">
                <a:hlinkClick r:id="rId3"/>
              </a:rPr>
              <a:t>https://www.netacad.com/group/communities/community-home</a:t>
            </a:r>
            <a:r>
              <a:rPr lang="es-ES" dirty="0" smtClean="0"/>
              <a:t>.</a:t>
            </a:r>
            <a:endParaRPr lang="es-ES" sz="2000" dirty="0"/>
          </a:p>
          <a:p>
            <a:pPr>
              <a:lnSpc>
                <a:spcPct val="90000"/>
              </a:lnSpc>
              <a:spcBef>
                <a:spcPct val="30000"/>
              </a:spcBef>
              <a:spcAft>
                <a:spcPts val="1200"/>
              </a:spcAft>
              <a:defRPr/>
            </a:pPr>
            <a:r>
              <a:rPr lang="es-ES" sz="2000" dirty="0"/>
              <a:t>Prácticas recomendadas de todo el mundo para enseñar CCNA Routing and Switching. </a:t>
            </a:r>
            <a:r>
              <a:rPr lang="es-ES" sz="2000" dirty="0">
                <a:hlinkClick r:id="rId4"/>
              </a:rPr>
              <a:t>https://www.netacad.com/group/communities/ccna-blog</a:t>
            </a:r>
            <a:endParaRPr lang="es-ES" sz="2000" dirty="0"/>
          </a:p>
          <a:p>
            <a:pPr>
              <a:lnSpc>
                <a:spcPct val="90000"/>
              </a:lnSpc>
              <a:spcBef>
                <a:spcPct val="30000"/>
              </a:spcBef>
              <a:defRPr/>
            </a:pPr>
            <a:r>
              <a:rPr lang="es-ES" sz="2000" dirty="0"/>
              <a:t>Si tiene planes o recursos de lección que desee compartir, súbalos a la Comunidad CCNA, a fin de ayudar a otros instructores.</a:t>
            </a:r>
          </a:p>
          <a:p>
            <a:pPr>
              <a:lnSpc>
                <a:spcPct val="90000"/>
              </a:lnSpc>
            </a:pPr>
            <a:r>
              <a:rPr lang="es-ES" sz="2000" dirty="0"/>
              <a:t>Los estudiantes pueden inscribirse en </a:t>
            </a:r>
            <a:r>
              <a:rPr lang="es-ES" sz="2000" b="1" dirty="0"/>
              <a:t>Packet Tracer Know How 1: Packet Tracer 101 </a:t>
            </a:r>
            <a:r>
              <a:rPr lang="es-ES" sz="2000" dirty="0"/>
              <a:t>(autoinscripción)</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931242" cy="1481138"/>
          </a:xfrm>
        </p:spPr>
        <p:txBody>
          <a:bodyPr/>
          <a:lstStyle/>
          <a:p>
            <a:pPr eaLnBrk="1" hangingPunct="1"/>
            <a:r>
              <a:rPr lang="es-ES" sz="2400" dirty="0">
                <a:latin typeface="Arial" charset="0"/>
              </a:rPr>
              <a:t>Capítulo 3: Routing dinámico</a:t>
            </a:r>
            <a:endParaRPr lang="es-ES"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s-ES" smtClean="0"/>
              <a:t>Routing and Switching Essentials v6.0</a:t>
            </a:r>
            <a:endParaRPr lang="es-ES" dirty="0">
              <a:solidFill>
                <a:srgbClr val="00B0F0"/>
              </a:solidFill>
              <a:latin typeface="Arial" charset="0"/>
            </a:endParaRP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350288"/>
            <a:ext cx="8145462" cy="838200"/>
          </a:xfrm>
        </p:spPr>
        <p:txBody>
          <a:bodyPr/>
          <a:lstStyle/>
          <a:p>
            <a:pPr eaLnBrk="1" hangingPunct="1"/>
            <a:r>
              <a:rPr lang="es-ES" dirty="0" smtClean="0"/>
              <a:t>Capítulo 3: Secciones y objetivos</a:t>
            </a:r>
          </a:p>
        </p:txBody>
      </p:sp>
      <p:sp>
        <p:nvSpPr>
          <p:cNvPr id="4099" name="Rectangle 34"/>
          <p:cNvSpPr>
            <a:spLocks noGrp="1" noChangeArrowheads="1"/>
          </p:cNvSpPr>
          <p:nvPr>
            <p:ph type="body" idx="4294967295"/>
          </p:nvPr>
        </p:nvSpPr>
        <p:spPr>
          <a:xfrm>
            <a:off x="655638" y="1337482"/>
            <a:ext cx="7940675" cy="4743578"/>
          </a:xfrm>
        </p:spPr>
        <p:txBody>
          <a:bodyPr/>
          <a:lstStyle/>
          <a:p>
            <a:pPr marL="0" indent="0">
              <a:buNone/>
            </a:pPr>
            <a:r>
              <a:rPr lang="es-ES" sz="2000" dirty="0"/>
              <a:t>3.1 Protocolos de routing dinámico</a:t>
            </a:r>
          </a:p>
          <a:p>
            <a:pPr marL="625475" lvl="1" indent="-285750">
              <a:buFont typeface="Arial" panose="020B0604020202020204" pitchFamily="34" charset="0"/>
              <a:buChar char="•"/>
            </a:pPr>
            <a:r>
              <a:rPr lang="es-ES" sz="1600" dirty="0"/>
              <a:t>Explicar el propósito de los protocolos de routing dinámico.</a:t>
            </a:r>
          </a:p>
          <a:p>
            <a:pPr marL="625475" lvl="1" indent="-285750">
              <a:buFont typeface="Arial" panose="020B0604020202020204" pitchFamily="34" charset="0"/>
              <a:buChar char="•"/>
            </a:pPr>
            <a:r>
              <a:rPr lang="es-ES" sz="1600" dirty="0"/>
              <a:t>Explicar el uso del routing dinámico y el del routing estático.</a:t>
            </a:r>
          </a:p>
          <a:p>
            <a:pPr marL="1588" indent="0">
              <a:buNone/>
            </a:pPr>
            <a:r>
              <a:rPr lang="es-ES" sz="2000" dirty="0"/>
              <a:t>3.2 RIPv2</a:t>
            </a:r>
          </a:p>
          <a:p>
            <a:pPr marL="625475" lvl="1" indent="-285750">
              <a:buFont typeface="Arial" panose="020B0604020202020204" pitchFamily="34" charset="0"/>
              <a:buChar char="•"/>
            </a:pPr>
            <a:r>
              <a:rPr lang="es-ES" sz="1600" dirty="0"/>
              <a:t>Configurar el protocolo de routing RIPv2.</a:t>
            </a:r>
          </a:p>
          <a:p>
            <a:pPr marL="0" indent="0">
              <a:buNone/>
            </a:pPr>
            <a:r>
              <a:rPr lang="es-ES" sz="2000" dirty="0"/>
              <a:t>3.3 La tabla de routing</a:t>
            </a:r>
          </a:p>
          <a:p>
            <a:pPr marL="627063" lvl="1" indent="-285750">
              <a:buFont typeface="Arial" panose="020B0604020202020204" pitchFamily="34" charset="0"/>
              <a:buChar char="•"/>
            </a:pPr>
            <a:r>
              <a:rPr lang="es-ES" sz="1600" dirty="0"/>
              <a:t>Explicar los componentes de una entrada de la tabla de routing IPv4 para una ruta dada.</a:t>
            </a:r>
          </a:p>
          <a:p>
            <a:pPr marL="627063" lvl="1" indent="-285750">
              <a:buFont typeface="Arial" panose="020B0604020202020204" pitchFamily="34" charset="0"/>
              <a:buChar char="•"/>
            </a:pPr>
            <a:r>
              <a:rPr lang="es-ES" sz="1600" dirty="0"/>
              <a:t>Explicar la relación de nivel principal/secundario en una tabla de routing creada en forma dinámica.</a:t>
            </a:r>
          </a:p>
          <a:p>
            <a:pPr marL="627063" lvl="1" indent="-285750">
              <a:buFont typeface="Arial" panose="020B0604020202020204" pitchFamily="34" charset="0"/>
              <a:buChar char="•"/>
            </a:pPr>
            <a:r>
              <a:rPr lang="es-ES" sz="1600" dirty="0"/>
              <a:t>Determinar qué ruta se usará para reenviar un paquete IPv4.</a:t>
            </a:r>
          </a:p>
          <a:p>
            <a:pPr marL="627063" lvl="1" indent="-285750">
              <a:buFont typeface="Arial" panose="020B0604020202020204" pitchFamily="34" charset="0"/>
              <a:buChar char="•"/>
            </a:pPr>
            <a:r>
              <a:rPr lang="es-ES" sz="1600" dirty="0"/>
              <a:t>Determinar qué ruta se usará para reenviar un paquete IPv6.</a:t>
            </a:r>
          </a:p>
          <a:p>
            <a:pPr marL="3176" indent="0">
              <a:buNone/>
            </a:pPr>
            <a:r>
              <a:rPr lang="es-ES" sz="2000" dirty="0"/>
              <a:t>3.4 Resumen</a:t>
            </a:r>
          </a:p>
          <a:p>
            <a:pPr marL="627063" lvl="1"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49" y="2263775"/>
            <a:ext cx="4209335" cy="1481138"/>
          </a:xfrm>
        </p:spPr>
        <p:txBody>
          <a:bodyPr/>
          <a:lstStyle/>
          <a:p>
            <a:pPr eaLnBrk="1" hangingPunct="1"/>
            <a:r>
              <a:rPr lang="es-ES" sz="2400" dirty="0"/>
              <a:t>3.1 Protocolos de routing dinámico</a:t>
            </a:r>
            <a:endParaRPr lang="es-ES" sz="2400" dirty="0">
              <a:solidFill>
                <a:srgbClr val="00B0F0"/>
              </a:solidFill>
            </a:endParaRP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s-ES" sz="1800" dirty="0"/>
              <a:t>Descripción general de los protocolos de routing dinámico</a:t>
            </a:r>
            <a:r>
              <a:rPr dirty="0"/>
              <a:t/>
            </a:r>
            <a:br>
              <a:rPr dirty="0"/>
            </a:br>
            <a:r>
              <a:rPr lang="es-ES" sz="2800" dirty="0"/>
              <a:t>Evolución de los protocolos de routing dinámico</a:t>
            </a:r>
            <a:endParaRPr lang="es-ES" sz="2800" dirty="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799771"/>
            <a:ext cx="7940675" cy="4151767"/>
          </a:xfrm>
        </p:spPr>
        <p:txBody>
          <a:bodyPr/>
          <a:lstStyle/>
          <a:p>
            <a:r>
              <a:rPr lang="es-ES" dirty="0" smtClean="0"/>
              <a:t>Los protocolos de </a:t>
            </a:r>
            <a:r>
              <a:rPr lang="es-ES" dirty="0" err="1" smtClean="0"/>
              <a:t>routing</a:t>
            </a:r>
            <a:r>
              <a:rPr lang="es-ES" dirty="0" smtClean="0"/>
              <a:t> dinámico se utilizan en el ámbito de las redes desde finales de la década de los ochenta.</a:t>
            </a:r>
            <a:endParaRPr lang="es-ES" dirty="0"/>
          </a:p>
          <a:p>
            <a:r>
              <a:rPr lang="es-ES" dirty="0" smtClean="0"/>
              <a:t>Las versiones más nuevas admiten la comunicación basada en IPv6. </a:t>
            </a:r>
            <a:endParaRPr lang="es-ES" dirty="0"/>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6622" y="4119192"/>
            <a:ext cx="8240636" cy="2278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404848" y="3930504"/>
            <a:ext cx="5920986" cy="424732"/>
          </a:xfrm>
          <a:prstGeom prst="rect">
            <a:avLst/>
          </a:prstGeom>
          <a:noFill/>
        </p:spPr>
        <p:txBody>
          <a:bodyPr wrap="square" rtlCol="0">
            <a:spAutoFit/>
          </a:bodyPr>
          <a:lstStyle/>
          <a:p>
            <a:r>
              <a:rPr lang="es-ES" dirty="0" smtClean="0"/>
              <a:t>Clasificación de los protocolos de </a:t>
            </a:r>
            <a:r>
              <a:rPr lang="es-ES" dirty="0" err="1" smtClean="0"/>
              <a:t>routing</a:t>
            </a:r>
            <a:endParaRPr lang="es-ES" dirty="0" smtClean="0"/>
          </a:p>
        </p:txBody>
      </p:sp>
    </p:spTree>
    <p:extLst>
      <p:ext uri="{BB962C8B-B14F-4D97-AF65-F5344CB8AC3E}">
        <p14:creationId xmlns:p14="http://schemas.microsoft.com/office/powerpoint/2010/main" val="32329909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nchor="t"/>
          <a:lstStyle/>
          <a:p>
            <a:pPr eaLnBrk="1" hangingPunct="1">
              <a:defRPr/>
            </a:pPr>
            <a:r>
              <a:rPr lang="es-ES" sz="1800" dirty="0"/>
              <a:t>Descripción general de los protocolos de routing dinámico</a:t>
            </a:r>
            <a:r>
              <a:rPr dirty="0"/>
              <a:t/>
            </a:r>
            <a:br>
              <a:rPr dirty="0"/>
            </a:br>
            <a:r>
              <a:rPr lang="es-ES" sz="2800" dirty="0"/>
              <a:t>Componentes de los protocolos de routing dinámico</a:t>
            </a:r>
            <a:endParaRPr lang="es-ES" sz="2800" dirty="0">
              <a:solidFill>
                <a:schemeClr val="accent5">
                  <a:lumMod val="75000"/>
                </a:schemeClr>
              </a:solidFill>
              <a:cs typeface="Arial" pitchFamily="34" charset="0"/>
            </a:endParaRPr>
          </a:p>
        </p:txBody>
      </p:sp>
      <p:sp>
        <p:nvSpPr>
          <p:cNvPr id="38915" name="Content Placeholder 5"/>
          <p:cNvSpPr>
            <a:spLocks noGrp="1"/>
          </p:cNvSpPr>
          <p:nvPr>
            <p:ph idx="1"/>
          </p:nvPr>
        </p:nvSpPr>
        <p:spPr>
          <a:xfrm>
            <a:off x="525010" y="1698171"/>
            <a:ext cx="8183055" cy="4542972"/>
          </a:xfrm>
        </p:spPr>
        <p:txBody>
          <a:bodyPr/>
          <a:lstStyle/>
          <a:p>
            <a:pPr marL="0" indent="0">
              <a:buNone/>
            </a:pPr>
            <a:r>
              <a:rPr lang="es-ES" dirty="0" smtClean="0"/>
              <a:t>Los protocolos de </a:t>
            </a:r>
            <a:r>
              <a:rPr lang="es-ES" dirty="0" err="1" smtClean="0"/>
              <a:t>routing</a:t>
            </a:r>
            <a:r>
              <a:rPr lang="es-ES" dirty="0" smtClean="0"/>
              <a:t> se usan para facilitar el intercambio de información de </a:t>
            </a:r>
            <a:r>
              <a:rPr lang="es-ES" dirty="0" err="1" smtClean="0"/>
              <a:t>routing</a:t>
            </a:r>
            <a:r>
              <a:rPr lang="es-ES" dirty="0" smtClean="0"/>
              <a:t> entre </a:t>
            </a:r>
            <a:r>
              <a:rPr lang="es-ES" dirty="0" err="1" smtClean="0"/>
              <a:t>routers</a:t>
            </a:r>
            <a:r>
              <a:rPr lang="es-ES" dirty="0" smtClean="0"/>
              <a:t>.</a:t>
            </a:r>
          </a:p>
          <a:p>
            <a:pPr marL="0" indent="0">
              <a:buNone/>
            </a:pPr>
            <a:r>
              <a:rPr lang="es-ES" dirty="0" smtClean="0"/>
              <a:t>El propósito de los protocolos de </a:t>
            </a:r>
            <a:r>
              <a:rPr lang="es-ES" dirty="0" err="1" smtClean="0"/>
              <a:t>routing</a:t>
            </a:r>
            <a:r>
              <a:rPr lang="es-ES" dirty="0" smtClean="0"/>
              <a:t> dinámico incluye lo siguiente:</a:t>
            </a:r>
            <a:endParaRPr lang="es-ES" dirty="0"/>
          </a:p>
          <a:p>
            <a:r>
              <a:rPr lang="es-ES" dirty="0" smtClean="0"/>
              <a:t>Descubrir redes remotas</a:t>
            </a:r>
            <a:endParaRPr lang="es-ES" dirty="0"/>
          </a:p>
          <a:p>
            <a:r>
              <a:rPr lang="es-ES" dirty="0" smtClean="0"/>
              <a:t>Mantener la información de </a:t>
            </a:r>
            <a:r>
              <a:rPr lang="es-ES" dirty="0" err="1" smtClean="0"/>
              <a:t>routing</a:t>
            </a:r>
            <a:r>
              <a:rPr lang="es-ES" dirty="0" smtClean="0"/>
              <a:t> actualizada</a:t>
            </a:r>
            <a:endParaRPr lang="es-ES" dirty="0"/>
          </a:p>
          <a:p>
            <a:r>
              <a:rPr lang="es-ES" dirty="0" smtClean="0"/>
              <a:t>Escoger el mejor camino hacia las redes de destino</a:t>
            </a:r>
            <a:endParaRPr lang="es-ES" dirty="0"/>
          </a:p>
          <a:p>
            <a:r>
              <a:rPr lang="es-ES" dirty="0" smtClean="0"/>
              <a:t>Poder encontrar un mejor camino nuevo si la ruta actual deja de estar disponible</a:t>
            </a:r>
            <a:endParaRPr lang="es-ES" dirty="0"/>
          </a:p>
        </p:txBody>
      </p:sp>
    </p:spTree>
    <p:extLst>
      <p:ext uri="{BB962C8B-B14F-4D97-AF65-F5344CB8AC3E}">
        <p14:creationId xmlns:p14="http://schemas.microsoft.com/office/powerpoint/2010/main" val="807975010"/>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s-ES" dirty="0">
                <a:latin typeface="Arial" charset="0"/>
              </a:rPr>
              <a:t>Materiales del instructor: Guía de planificación del capítulo 3</a:t>
            </a:r>
            <a:endParaRPr lang="es-ES" dirty="0"/>
          </a:p>
        </p:txBody>
      </p:sp>
      <p:sp>
        <p:nvSpPr>
          <p:cNvPr id="4099" name="Rectangle 34"/>
          <p:cNvSpPr>
            <a:spLocks noGrp="1" noChangeArrowheads="1"/>
          </p:cNvSpPr>
          <p:nvPr>
            <p:ph type="body" idx="4294967295"/>
          </p:nvPr>
        </p:nvSpPr>
        <p:spPr>
          <a:xfrm>
            <a:off x="655638" y="1532586"/>
            <a:ext cx="8126855" cy="4539803"/>
          </a:xfrm>
        </p:spPr>
        <p:txBody>
          <a:bodyPr/>
          <a:lstStyle/>
          <a:p>
            <a:pPr marL="0" indent="0">
              <a:buNone/>
            </a:pPr>
            <a:r>
              <a:rPr lang="es-ES" dirty="0" smtClean="0"/>
              <a:t>Esta presentación en PowerPoint se divide en dos partes:</a:t>
            </a:r>
          </a:p>
          <a:p>
            <a:pPr marL="457200" indent="-457200">
              <a:buFont typeface="+mj-lt"/>
              <a:buAutoNum type="arabicPeriod"/>
            </a:pPr>
            <a:r>
              <a:rPr lang="es-ES" sz="2000" dirty="0"/>
              <a:t>Guía de planificación para el instructor</a:t>
            </a:r>
          </a:p>
          <a:p>
            <a:pPr lvl="1">
              <a:buFont typeface="Wingdings" charset="2"/>
              <a:buChar char="§"/>
            </a:pPr>
            <a:r>
              <a:rPr lang="es-ES" sz="1600" dirty="0"/>
              <a:t>Información para ayudarlo a familiarizarse con el capítulo</a:t>
            </a:r>
          </a:p>
          <a:p>
            <a:pPr lvl="1">
              <a:buFont typeface="Wingdings" charset="2"/>
              <a:buChar char="§"/>
            </a:pPr>
            <a:r>
              <a:rPr lang="es-ES" sz="1600" dirty="0"/>
              <a:t>Ayuda a la enseñanza</a:t>
            </a:r>
          </a:p>
          <a:p>
            <a:pPr marL="457200" indent="-457200">
              <a:buFont typeface="+mj-lt"/>
              <a:buAutoNum type="arabicPeriod"/>
            </a:pPr>
            <a:r>
              <a:rPr lang="es-ES" sz="2000" dirty="0"/>
              <a:t>Presentación de la clase del instructor</a:t>
            </a:r>
          </a:p>
          <a:p>
            <a:pPr lvl="1">
              <a:buFont typeface="Wingdings" charset="2"/>
              <a:buChar char="§"/>
            </a:pPr>
            <a:r>
              <a:rPr lang="es-ES" sz="1600" dirty="0"/>
              <a:t>Diapositivas opcionales que puede utilizar en el aula</a:t>
            </a:r>
          </a:p>
          <a:p>
            <a:pPr lvl="1">
              <a:buFont typeface="Wingdings" charset="2"/>
              <a:buChar char="§"/>
            </a:pPr>
            <a:r>
              <a:rPr lang="es-ES" sz="1600" dirty="0"/>
              <a:t>Comienza en la diapositiva n.º 15</a:t>
            </a:r>
            <a:endParaRPr lang="es-ES" sz="1600" b="1" dirty="0">
              <a:solidFill>
                <a:srgbClr val="00B0F0"/>
              </a:solidFill>
            </a:endParaRPr>
          </a:p>
          <a:p>
            <a:pPr marL="0" indent="0">
              <a:buNone/>
            </a:pPr>
            <a:r>
              <a:rPr lang="es-ES" sz="2000" dirty="0"/>
              <a:t>Nota: Elimine la Guía de planificación de esta presentación antes de compartirla con otras personas.</a:t>
            </a:r>
            <a:endParaRPr lang="es-ES" dirty="0"/>
          </a:p>
        </p:txBody>
      </p:sp>
    </p:spTree>
    <p:extLst>
      <p:ext uri="{BB962C8B-B14F-4D97-AF65-F5344CB8AC3E}">
        <p14:creationId xmlns:p14="http://schemas.microsoft.com/office/powerpoint/2010/main" val="104576193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nchor="t"/>
          <a:lstStyle/>
          <a:p>
            <a:pPr eaLnBrk="1" hangingPunct="1">
              <a:defRPr/>
            </a:pPr>
            <a:r>
              <a:rPr lang="es-ES" sz="1800" dirty="0"/>
              <a:t>Descripción general de los protocolos de routing dinámico</a:t>
            </a:r>
            <a:r>
              <a:rPr dirty="0"/>
              <a:t/>
            </a:r>
            <a:br>
              <a:rPr dirty="0"/>
            </a:br>
            <a:r>
              <a:rPr lang="es-ES" sz="2800" dirty="0"/>
              <a:t>Componentes de los protocolos de routing dinámico (continuación)</a:t>
            </a:r>
            <a:endParaRPr lang="es-ES" sz="2800" dirty="0">
              <a:solidFill>
                <a:schemeClr val="accent5">
                  <a:lumMod val="75000"/>
                </a:schemeClr>
              </a:solidFill>
              <a:cs typeface="Arial" pitchFamily="34" charset="0"/>
            </a:endParaRPr>
          </a:p>
        </p:txBody>
      </p:sp>
      <p:sp>
        <p:nvSpPr>
          <p:cNvPr id="38915" name="Content Placeholder 5"/>
          <p:cNvSpPr>
            <a:spLocks noGrp="1"/>
          </p:cNvSpPr>
          <p:nvPr>
            <p:ph idx="1"/>
          </p:nvPr>
        </p:nvSpPr>
        <p:spPr>
          <a:xfrm>
            <a:off x="539524" y="1683657"/>
            <a:ext cx="7940675" cy="4731657"/>
          </a:xfrm>
        </p:spPr>
        <p:txBody>
          <a:bodyPr/>
          <a:lstStyle/>
          <a:p>
            <a:pPr marL="0" indent="0">
              <a:buNone/>
            </a:pPr>
            <a:r>
              <a:rPr lang="es-ES" sz="2000" dirty="0" smtClean="0"/>
              <a:t>Los componentes principales de los protocolos de </a:t>
            </a:r>
            <a:r>
              <a:rPr lang="es-ES" sz="2000" dirty="0" err="1" smtClean="0"/>
              <a:t>routing</a:t>
            </a:r>
            <a:r>
              <a:rPr lang="es-ES" sz="2000" dirty="0" smtClean="0"/>
              <a:t> dinámico incluyen los siguientes:</a:t>
            </a:r>
            <a:endParaRPr lang="es-ES" sz="2000" dirty="0"/>
          </a:p>
          <a:p>
            <a:pPr lvl="0"/>
            <a:r>
              <a:rPr lang="es-ES" sz="2000" b="1" dirty="0"/>
              <a:t>Estructuras de datos:</a:t>
            </a:r>
            <a:r>
              <a:rPr lang="es-ES" sz="2000" dirty="0" smtClean="0"/>
              <a:t> por lo general, los protocolos de </a:t>
            </a:r>
            <a:r>
              <a:rPr lang="es-ES" sz="2000" dirty="0" err="1" smtClean="0"/>
              <a:t>routing</a:t>
            </a:r>
            <a:r>
              <a:rPr lang="es-ES" sz="2000" dirty="0" smtClean="0"/>
              <a:t> utilizan tablas o bases de datos para sus operaciones. Esta información se guarda en la RAM. </a:t>
            </a:r>
            <a:endParaRPr lang="es-ES" sz="2000" dirty="0"/>
          </a:p>
          <a:p>
            <a:pPr lvl="0"/>
            <a:r>
              <a:rPr lang="es-ES" sz="2000" b="1" dirty="0"/>
              <a:t>Mensajes del protocolo de routing:</a:t>
            </a:r>
            <a:r>
              <a:rPr lang="es-ES" sz="2000" dirty="0" smtClean="0"/>
              <a:t> los protocolos de </a:t>
            </a:r>
            <a:r>
              <a:rPr lang="es-ES" sz="2000" dirty="0" err="1" smtClean="0"/>
              <a:t>routing</a:t>
            </a:r>
            <a:r>
              <a:rPr lang="es-ES" sz="2000" dirty="0" smtClean="0"/>
              <a:t> usan varios tipos de mensajes para descubrir </a:t>
            </a:r>
            <a:r>
              <a:rPr lang="es-ES" sz="2000" dirty="0" err="1" smtClean="0"/>
              <a:t>routers</a:t>
            </a:r>
            <a:r>
              <a:rPr lang="es-ES" sz="2000" dirty="0" smtClean="0"/>
              <a:t> vecinos, intercambiar información de </a:t>
            </a:r>
            <a:r>
              <a:rPr lang="es-ES" sz="2000" dirty="0" err="1" smtClean="0"/>
              <a:t>routing</a:t>
            </a:r>
            <a:r>
              <a:rPr lang="es-ES" sz="2000" dirty="0" smtClean="0"/>
              <a:t> y realizar otras tareas para descubrir la red y conservar información precisa acerca de ella. </a:t>
            </a:r>
            <a:endParaRPr lang="es-ES" sz="2000" dirty="0"/>
          </a:p>
          <a:p>
            <a:pPr lvl="0"/>
            <a:r>
              <a:rPr lang="es-ES" sz="2000" b="1" dirty="0"/>
              <a:t>Algoritmo:</a:t>
            </a:r>
            <a:r>
              <a:rPr lang="es-ES" sz="2000" dirty="0" smtClean="0"/>
              <a:t> los protocolos de </a:t>
            </a:r>
            <a:r>
              <a:rPr lang="es-ES" sz="2000" dirty="0" err="1" smtClean="0"/>
              <a:t>routing</a:t>
            </a:r>
            <a:r>
              <a:rPr lang="es-ES" sz="2000" dirty="0" smtClean="0"/>
              <a:t> usan algoritmos para facilitar información de </a:t>
            </a:r>
            <a:r>
              <a:rPr lang="es-ES" sz="2000" dirty="0" err="1" smtClean="0"/>
              <a:t>routing</a:t>
            </a:r>
            <a:r>
              <a:rPr lang="es-ES" sz="2000" dirty="0" smtClean="0"/>
              <a:t> y para determinar la mejor ruta. </a:t>
            </a:r>
            <a:endParaRPr lang="es-ES" sz="2000" dirty="0"/>
          </a:p>
        </p:txBody>
      </p:sp>
    </p:spTree>
    <p:extLst>
      <p:ext uri="{BB962C8B-B14F-4D97-AF65-F5344CB8AC3E}">
        <p14:creationId xmlns:p14="http://schemas.microsoft.com/office/powerpoint/2010/main" val="917272116"/>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s-ES" sz="1800" dirty="0" smtClean="0"/>
              <a:t>Comparación entre </a:t>
            </a:r>
            <a:r>
              <a:rPr lang="es-ES" sz="1800" dirty="0" err="1" smtClean="0"/>
              <a:t>routing</a:t>
            </a:r>
            <a:r>
              <a:rPr lang="es-ES" sz="1800" dirty="0" smtClean="0"/>
              <a:t> dinámico y estático</a:t>
            </a:r>
            <a:r>
              <a:rPr dirty="0"/>
              <a:t/>
            </a:r>
            <a:br>
              <a:rPr dirty="0"/>
            </a:br>
            <a:r>
              <a:rPr lang="es-ES" sz="2800" dirty="0" smtClean="0"/>
              <a:t>Usos del </a:t>
            </a:r>
            <a:r>
              <a:rPr lang="es-ES" sz="2800" dirty="0" err="1" smtClean="0"/>
              <a:t>routing</a:t>
            </a:r>
            <a:r>
              <a:rPr lang="es-ES" sz="2800" dirty="0" smtClean="0"/>
              <a:t> estático</a:t>
            </a:r>
            <a:endParaRPr lang="es-ES" sz="2800" dirty="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652361"/>
            <a:ext cx="7940675" cy="4386263"/>
          </a:xfrm>
        </p:spPr>
        <p:txBody>
          <a:bodyPr/>
          <a:lstStyle/>
          <a:p>
            <a:pPr marL="0" indent="0">
              <a:buNone/>
            </a:pPr>
            <a:r>
              <a:rPr lang="es-ES" dirty="0" smtClean="0"/>
              <a:t>Las redes generalmente utilizan una combinación de </a:t>
            </a:r>
            <a:r>
              <a:rPr lang="es-ES" dirty="0" err="1" smtClean="0"/>
              <a:t>routing</a:t>
            </a:r>
            <a:r>
              <a:rPr lang="es-ES" dirty="0" smtClean="0"/>
              <a:t> estático y dinámico.</a:t>
            </a:r>
            <a:endParaRPr lang="es-ES" dirty="0"/>
          </a:p>
          <a:p>
            <a:pPr marL="0" indent="0">
              <a:buNone/>
            </a:pPr>
            <a:r>
              <a:rPr lang="es-ES" dirty="0" smtClean="0"/>
              <a:t>El </a:t>
            </a:r>
            <a:r>
              <a:rPr lang="es-ES" dirty="0" err="1" smtClean="0"/>
              <a:t>routing</a:t>
            </a:r>
            <a:r>
              <a:rPr lang="es-ES" dirty="0" smtClean="0"/>
              <a:t> estático tiene varios usos principales: </a:t>
            </a:r>
            <a:endParaRPr lang="es-ES" dirty="0"/>
          </a:p>
          <a:p>
            <a:pPr marL="461963" indent="-342900"/>
            <a:r>
              <a:rPr lang="es-ES" sz="2000" dirty="0"/>
              <a:t>Facilita el mantenimiento de la tabla de routing en redes más pequeñas en las cuales no está previsto que crezcan significativamente.</a:t>
            </a:r>
          </a:p>
          <a:p>
            <a:pPr marL="461963" indent="-342900"/>
            <a:r>
              <a:rPr lang="es-ES" sz="2000" dirty="0"/>
              <a:t>Proporcionar routing hacia y desde una red de conexión única. Una red con solo una ruta predeterminada saliente y sin conocimiento de ninguna red remota.</a:t>
            </a:r>
          </a:p>
          <a:p>
            <a:pPr marL="461963" indent="-342900"/>
            <a:r>
              <a:rPr lang="es-ES" sz="2000" dirty="0"/>
              <a:t>Acceder a un único router predeterminado. Se utiliza para representar una ruta hacia cualquier red que no tenga ninguna coincidencia en la tabla de routing. </a:t>
            </a:r>
            <a:endParaRPr lang="es-ES" dirty="0"/>
          </a:p>
        </p:txBody>
      </p:sp>
    </p:spTree>
    <p:extLst>
      <p:ext uri="{BB962C8B-B14F-4D97-AF65-F5344CB8AC3E}">
        <p14:creationId xmlns:p14="http://schemas.microsoft.com/office/powerpoint/2010/main" val="4137098835"/>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s-ES" sz="1800" dirty="0" smtClean="0"/>
              <a:t>Comparación entre </a:t>
            </a:r>
            <a:r>
              <a:rPr lang="es-ES" sz="1800" dirty="0" err="1" smtClean="0"/>
              <a:t>routing</a:t>
            </a:r>
            <a:r>
              <a:rPr lang="es-ES" sz="1800" dirty="0" smtClean="0"/>
              <a:t> dinámico y estático</a:t>
            </a:r>
            <a:r>
              <a:rPr dirty="0"/>
              <a:t/>
            </a:r>
            <a:br>
              <a:rPr dirty="0"/>
            </a:br>
            <a:r>
              <a:rPr lang="es-ES" sz="2800" dirty="0" smtClean="0"/>
              <a:t>Usos del </a:t>
            </a:r>
            <a:r>
              <a:rPr lang="es-ES" sz="2800" dirty="0" err="1" smtClean="0"/>
              <a:t>routing</a:t>
            </a:r>
            <a:r>
              <a:rPr lang="es-ES" sz="2800" dirty="0" smtClean="0"/>
              <a:t> estático (continuación)</a:t>
            </a:r>
            <a:endParaRPr lang="es-ES" sz="2800" dirty="0">
              <a:solidFill>
                <a:schemeClr val="accent5">
                  <a:lumMod val="75000"/>
                </a:schemeClr>
              </a:solidFill>
              <a:cs typeface="Arial" pitchFamily="34" charset="0"/>
            </a:endParaRPr>
          </a:p>
        </p:txBody>
      </p:sp>
      <p:pic>
        <p:nvPicPr>
          <p:cNvPr id="6146"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819258" y="1489669"/>
            <a:ext cx="7478289" cy="4780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860182"/>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666052" cy="871538"/>
          </a:xfrm>
        </p:spPr>
        <p:txBody>
          <a:bodyPr/>
          <a:lstStyle/>
          <a:p>
            <a:pPr eaLnBrk="1" hangingPunct="1">
              <a:defRPr/>
            </a:pPr>
            <a:r>
              <a:rPr lang="es-ES" sz="1800" dirty="0" smtClean="0"/>
              <a:t>Comparación entre </a:t>
            </a:r>
            <a:r>
              <a:rPr lang="es-ES" sz="1800" dirty="0" err="1" smtClean="0"/>
              <a:t>routing</a:t>
            </a:r>
            <a:r>
              <a:rPr lang="es-ES" sz="1800" dirty="0" smtClean="0"/>
              <a:t> dinámico y estático</a:t>
            </a:r>
            <a:r>
              <a:rPr dirty="0"/>
              <a:t/>
            </a:r>
            <a:br>
              <a:rPr dirty="0"/>
            </a:br>
            <a:r>
              <a:rPr lang="es-ES" sz="2800" dirty="0" smtClean="0"/>
              <a:t>Ventajas y desventajas del </a:t>
            </a:r>
            <a:r>
              <a:rPr lang="es-ES" sz="2800" dirty="0" err="1" smtClean="0"/>
              <a:t>routing</a:t>
            </a:r>
            <a:r>
              <a:rPr lang="es-ES" sz="2800" dirty="0" smtClean="0"/>
              <a:t> estático</a:t>
            </a:r>
            <a:endParaRPr lang="es-ES" sz="2800" dirty="0">
              <a:solidFill>
                <a:schemeClr val="accent5">
                  <a:lumMod val="75000"/>
                </a:schemeClr>
              </a:solidFill>
              <a:cs typeface="Arial" pitchFamily="34" charset="0"/>
            </a:endParaRPr>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635359" y="1794241"/>
            <a:ext cx="7555603" cy="4047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7021735"/>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8400" y="493200"/>
            <a:ext cx="8519767" cy="871538"/>
          </a:xfrm>
        </p:spPr>
        <p:txBody>
          <a:bodyPr/>
          <a:lstStyle/>
          <a:p>
            <a:pPr eaLnBrk="1" hangingPunct="1">
              <a:defRPr/>
            </a:pPr>
            <a:r>
              <a:rPr lang="es-ES" sz="1800" dirty="0" smtClean="0"/>
              <a:t>Comparación entre </a:t>
            </a:r>
            <a:r>
              <a:rPr lang="es-ES" sz="1800" dirty="0" err="1" smtClean="0"/>
              <a:t>routing</a:t>
            </a:r>
            <a:r>
              <a:rPr lang="es-ES" sz="1800" dirty="0" smtClean="0"/>
              <a:t> dinámico y estático</a:t>
            </a:r>
            <a:r>
              <a:rPr dirty="0"/>
              <a:t/>
            </a:r>
            <a:br>
              <a:rPr dirty="0"/>
            </a:br>
            <a:r>
              <a:rPr lang="es-ES" sz="2800" dirty="0" smtClean="0"/>
              <a:t>Ventajas y desventajas del </a:t>
            </a:r>
            <a:r>
              <a:rPr lang="es-ES" sz="2800" dirty="0" err="1" smtClean="0"/>
              <a:t>routing</a:t>
            </a:r>
            <a:r>
              <a:rPr lang="es-ES" sz="2800" dirty="0" smtClean="0"/>
              <a:t> dinámico</a:t>
            </a:r>
            <a:endParaRPr lang="es-ES" sz="2800" dirty="0">
              <a:solidFill>
                <a:schemeClr val="accent5">
                  <a:lumMod val="75000"/>
                </a:schemeClr>
              </a:solidFill>
              <a:cs typeface="Arial" pitchFamily="34" charset="0"/>
            </a:endParaRPr>
          </a:p>
        </p:txBody>
      </p:sp>
      <p:pic>
        <p:nvPicPr>
          <p:cNvPr id="2"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603116" y="1842230"/>
            <a:ext cx="7967223" cy="339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672559"/>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3.2 RIPv2 </a:t>
            </a:r>
            <a:endParaRPr lang="es-ES" sz="2400" dirty="0">
              <a:solidFill>
                <a:srgbClr val="00B0F0"/>
              </a:solidFill>
            </a:endParaRPr>
          </a:p>
        </p:txBody>
      </p:sp>
    </p:spTree>
    <p:extLst>
      <p:ext uri="{BB962C8B-B14F-4D97-AF65-F5344CB8AC3E}">
        <p14:creationId xmlns:p14="http://schemas.microsoft.com/office/powerpoint/2010/main" val="1565692449"/>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8400" y="493200"/>
            <a:ext cx="8456613" cy="871200"/>
          </a:xfrm>
        </p:spPr>
        <p:txBody>
          <a:bodyPr/>
          <a:lstStyle/>
          <a:p>
            <a:pPr eaLnBrk="1" hangingPunct="1">
              <a:tabLst>
                <a:tab pos="4803775" algn="l"/>
              </a:tabLst>
              <a:defRPr/>
            </a:pPr>
            <a:r>
              <a:rPr lang="es-ES" sz="1800" dirty="0"/>
              <a:t>Configurar el protocolo RIP</a:t>
            </a:r>
            <a:r>
              <a:rPr dirty="0"/>
              <a:t/>
            </a:r>
            <a:br>
              <a:rPr dirty="0"/>
            </a:br>
            <a:r>
              <a:rPr lang="es-ES" sz="2800" dirty="0"/>
              <a:t>Modo de configuración RIP de un </a:t>
            </a:r>
            <a:r>
              <a:rPr lang="es-ES" sz="2800" dirty="0" err="1" smtClean="0"/>
              <a:t>router</a:t>
            </a:r>
            <a:endParaRPr lang="es-ES" sz="2800"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859" y="1828799"/>
            <a:ext cx="6111813" cy="1565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1985026" y="3598585"/>
            <a:ext cx="4827898" cy="2936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335816"/>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8400" y="493200"/>
            <a:ext cx="8456613" cy="885372"/>
          </a:xfrm>
        </p:spPr>
        <p:txBody>
          <a:bodyPr/>
          <a:lstStyle/>
          <a:p>
            <a:pPr eaLnBrk="1" hangingPunct="1">
              <a:tabLst>
                <a:tab pos="4803775" algn="l"/>
              </a:tabLst>
              <a:defRPr/>
            </a:pPr>
            <a:r>
              <a:rPr lang="es-ES" sz="1800" dirty="0"/>
              <a:t>Configurar el protocolo RIP</a:t>
            </a:r>
            <a:r>
              <a:rPr dirty="0"/>
              <a:t/>
            </a:r>
            <a:br>
              <a:rPr dirty="0"/>
            </a:br>
            <a:r>
              <a:rPr lang="es-ES" sz="2800" dirty="0"/>
              <a:t>Verificar el routing RIP</a:t>
            </a:r>
          </a:p>
        </p:txBody>
      </p:sp>
      <p:pic>
        <p:nvPicPr>
          <p:cNvPr id="2253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06723" y="2212049"/>
            <a:ext cx="4091902" cy="4085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32778" y="3023961"/>
            <a:ext cx="4171950" cy="200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0508862"/>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8400" y="493200"/>
            <a:ext cx="8456613" cy="885372"/>
          </a:xfrm>
        </p:spPr>
        <p:txBody>
          <a:bodyPr/>
          <a:lstStyle/>
          <a:p>
            <a:pPr eaLnBrk="1" hangingPunct="1">
              <a:tabLst>
                <a:tab pos="4803775" algn="l"/>
              </a:tabLst>
              <a:defRPr/>
            </a:pPr>
            <a:r>
              <a:rPr lang="es-ES" sz="1800" dirty="0"/>
              <a:t>Configurar el protocolo RIP</a:t>
            </a:r>
            <a:r>
              <a:rPr dirty="0"/>
              <a:t/>
            </a:r>
            <a:br>
              <a:rPr dirty="0"/>
            </a:br>
            <a:r>
              <a:rPr lang="es-ES" sz="2800" dirty="0"/>
              <a:t>Habilitar y verificar RIPv2</a:t>
            </a: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60684" y="2359706"/>
            <a:ext cx="4181475" cy="3705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6"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12272" y="2099356"/>
            <a:ext cx="4229100" cy="3762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176112"/>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3200"/>
            <a:ext cx="8456613" cy="871538"/>
          </a:xfrm>
        </p:spPr>
        <p:txBody>
          <a:bodyPr/>
          <a:lstStyle/>
          <a:p>
            <a:pPr eaLnBrk="1" hangingPunct="1">
              <a:tabLst>
                <a:tab pos="4803775" algn="l"/>
              </a:tabLst>
              <a:defRPr/>
            </a:pPr>
            <a:r>
              <a:rPr lang="es-ES" sz="1800" dirty="0"/>
              <a:t>Configurar el protocolo RIP</a:t>
            </a:r>
            <a:r>
              <a:rPr dirty="0"/>
              <a:t/>
            </a:r>
            <a:br>
              <a:rPr dirty="0"/>
            </a:br>
            <a:r>
              <a:rPr lang="es-ES" sz="2800" dirty="0"/>
              <a:t>Deshabilitar la sumarización automática</a:t>
            </a:r>
          </a:p>
        </p:txBody>
      </p:sp>
      <p:sp>
        <p:nvSpPr>
          <p:cNvPr id="5" name="TextBox 4"/>
          <p:cNvSpPr txBox="1"/>
          <p:nvPr/>
        </p:nvSpPr>
        <p:spPr>
          <a:xfrm>
            <a:off x="420912" y="1436915"/>
            <a:ext cx="8436009" cy="5410712"/>
          </a:xfrm>
          <a:prstGeom prst="rect">
            <a:avLst/>
          </a:prstGeom>
          <a:noFill/>
        </p:spPr>
        <p:txBody>
          <a:bodyPr wrap="square" rtlCol="0">
            <a:spAutoFit/>
          </a:bodyPr>
          <a:lstStyle/>
          <a:p>
            <a:pPr marL="342900" indent="-342900" algn="l">
              <a:buClr>
                <a:schemeClr val="accent5">
                  <a:lumMod val="75000"/>
                </a:schemeClr>
              </a:buClr>
              <a:buFont typeface="Wingdings" pitchFamily="2" charset="2"/>
              <a:buChar char="§"/>
            </a:pPr>
            <a:r>
              <a:rPr lang="es-ES" dirty="0" smtClean="0"/>
              <a:t>En forma similar a RIPv1, RIPv2 resume automáticamente en los límites de las redes principales de manera predeterminada.</a:t>
            </a:r>
          </a:p>
          <a:p>
            <a:pPr marL="342900" indent="-342900" algn="l">
              <a:buClr>
                <a:schemeClr val="accent5">
                  <a:lumMod val="75000"/>
                </a:schemeClr>
              </a:buClr>
              <a:buFont typeface="Wingdings" pitchFamily="2" charset="2"/>
              <a:buChar char="§"/>
            </a:pPr>
            <a:r>
              <a:rPr lang="es-ES" dirty="0" smtClean="0"/>
              <a:t>Para modificar el comportamiento predeterminado de </a:t>
            </a:r>
            <a:r>
              <a:rPr lang="es-ES" dirty="0" err="1" smtClean="0"/>
              <a:t>sumarización</a:t>
            </a:r>
            <a:r>
              <a:rPr lang="es-ES" dirty="0" smtClean="0"/>
              <a:t> automática de RIPv2, utilice el comando</a:t>
            </a:r>
            <a:r>
              <a:rPr lang="es-ES" b="1" dirty="0"/>
              <a:t> </a:t>
            </a:r>
            <a:r>
              <a:rPr lang="es-ES" b="1" dirty="0" smtClean="0">
                <a:latin typeface="Courier New" pitchFamily="49" charset="0"/>
              </a:rPr>
              <a:t>no auto-</a:t>
            </a:r>
            <a:r>
              <a:rPr lang="es-ES" b="1" dirty="0" err="1" smtClean="0">
                <a:latin typeface="Courier New" pitchFamily="49" charset="0"/>
              </a:rPr>
              <a:t>summary</a:t>
            </a:r>
            <a:r>
              <a:rPr lang="es-ES" b="1" dirty="0"/>
              <a:t> </a:t>
            </a:r>
            <a:r>
              <a:rPr lang="es-ES" dirty="0" smtClean="0"/>
              <a:t>del modo de configuración del </a:t>
            </a:r>
            <a:r>
              <a:rPr lang="es-ES" dirty="0" err="1" smtClean="0"/>
              <a:t>router</a:t>
            </a:r>
            <a:r>
              <a:rPr lang="es-ES" dirty="0" smtClean="0"/>
              <a:t>.</a:t>
            </a:r>
          </a:p>
          <a:p>
            <a:pPr marL="342900" indent="-342900" algn="l">
              <a:buClr>
                <a:schemeClr val="accent5">
                  <a:lumMod val="75000"/>
                </a:schemeClr>
              </a:buClr>
              <a:buFont typeface="Wingdings" pitchFamily="2" charset="2"/>
              <a:buChar char="§"/>
            </a:pPr>
            <a:r>
              <a:rPr lang="es-ES" dirty="0" smtClean="0"/>
              <a:t>Este comando no tiene ningún efecto cuando se utiliza RIPv1.</a:t>
            </a:r>
          </a:p>
          <a:p>
            <a:pPr marL="342900" indent="-342900" algn="l">
              <a:buClr>
                <a:schemeClr val="accent5">
                  <a:lumMod val="75000"/>
                </a:schemeClr>
              </a:buClr>
              <a:buFont typeface="Wingdings" pitchFamily="2" charset="2"/>
              <a:buChar char="§"/>
            </a:pPr>
            <a:r>
              <a:rPr lang="es-ES" dirty="0" smtClean="0"/>
              <a:t>Cuando se deshabilita la </a:t>
            </a:r>
            <a:r>
              <a:rPr lang="es-ES" dirty="0" err="1" smtClean="0"/>
              <a:t>sumarización</a:t>
            </a:r>
            <a:r>
              <a:rPr lang="es-ES" dirty="0" smtClean="0"/>
              <a:t> automática, RIPv2 ya no resume las redes a su dirección con clase en </a:t>
            </a:r>
            <a:r>
              <a:rPr lang="es-ES" dirty="0" err="1" smtClean="0"/>
              <a:t>routers</a:t>
            </a:r>
            <a:r>
              <a:rPr lang="es-ES" dirty="0" smtClean="0"/>
              <a:t> fronterizos. RIPv2 ahora incluye todas las subredes y sus máscaras correspondientes en sus actualizaciones de </a:t>
            </a:r>
            <a:r>
              <a:rPr lang="es-ES" dirty="0" err="1" smtClean="0"/>
              <a:t>routing</a:t>
            </a:r>
            <a:r>
              <a:rPr lang="es-ES" dirty="0" smtClean="0"/>
              <a:t>. </a:t>
            </a:r>
          </a:p>
          <a:p>
            <a:pPr marL="342900" indent="-342900" algn="l">
              <a:buClr>
                <a:schemeClr val="accent5">
                  <a:lumMod val="75000"/>
                </a:schemeClr>
              </a:buClr>
              <a:buFont typeface="Wingdings" pitchFamily="2" charset="2"/>
              <a:buChar char="§"/>
            </a:pPr>
            <a:r>
              <a:rPr lang="es-ES" dirty="0" smtClean="0"/>
              <a:t>El comando</a:t>
            </a:r>
            <a:r>
              <a:rPr lang="es-ES" b="1" dirty="0"/>
              <a:t> </a:t>
            </a:r>
            <a:r>
              <a:rPr lang="es-ES" b="1" dirty="0">
                <a:latin typeface="Courier New" pitchFamily="49" charset="0"/>
              </a:rPr>
              <a:t>show ip protocols</a:t>
            </a:r>
            <a:r>
              <a:rPr lang="es-ES" b="1" dirty="0"/>
              <a:t> </a:t>
            </a:r>
            <a:r>
              <a:rPr lang="es-ES" dirty="0" smtClean="0"/>
              <a:t>ahora indica que la </a:t>
            </a:r>
            <a:r>
              <a:rPr lang="es-ES" dirty="0" err="1" smtClean="0"/>
              <a:t>sumarización</a:t>
            </a:r>
            <a:r>
              <a:rPr lang="es-ES" dirty="0" smtClean="0"/>
              <a:t> automática de redes no está en efecto.</a:t>
            </a:r>
          </a:p>
          <a:p>
            <a:pPr marL="342900" indent="-342900" algn="l">
              <a:buClr>
                <a:schemeClr val="accent5">
                  <a:lumMod val="75000"/>
                </a:schemeClr>
              </a:buClr>
              <a:buFont typeface="Wingdings" pitchFamily="2" charset="2"/>
              <a:buChar char="§"/>
            </a:pPr>
            <a:endParaRPr lang="es-ES" dirty="0"/>
          </a:p>
        </p:txBody>
      </p:sp>
    </p:spTree>
    <p:extLst>
      <p:ext uri="{BB962C8B-B14F-4D97-AF65-F5344CB8AC3E}">
        <p14:creationId xmlns:p14="http://schemas.microsoft.com/office/powerpoint/2010/main" val="417908114"/>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es-ES" b="0" kern="0" dirty="0">
                <a:solidFill>
                  <a:schemeClr val="bg1"/>
                </a:solidFill>
                <a:latin typeface="+mj-lt"/>
              </a:rPr>
              <a:t>Routing and Switching </a:t>
            </a:r>
            <a:r>
              <a:rPr lang="es-ES" b="0" kern="0" dirty="0" smtClean="0">
                <a:solidFill>
                  <a:schemeClr val="bg1"/>
                </a:solidFill>
                <a:latin typeface="+mj-lt"/>
              </a:rPr>
              <a:t/>
            </a:r>
            <a:br>
              <a:rPr lang="es-ES" b="0" kern="0" dirty="0" smtClean="0">
                <a:solidFill>
                  <a:schemeClr val="bg1"/>
                </a:solidFill>
                <a:latin typeface="+mj-lt"/>
              </a:rPr>
            </a:br>
            <a:r>
              <a:rPr lang="es-ES" b="0" kern="0" dirty="0" smtClean="0">
                <a:solidFill>
                  <a:schemeClr val="bg1"/>
                </a:solidFill>
                <a:latin typeface="+mj-lt"/>
              </a:rPr>
              <a:t>Essentials</a:t>
            </a:r>
            <a:r>
              <a:rPr lang="es-ES" b="0" kern="0" dirty="0">
                <a:solidFill>
                  <a:schemeClr val="bg1"/>
                </a:solidFill>
                <a:latin typeface="+mj-lt"/>
              </a:rPr>
              <a:t> v</a:t>
            </a:r>
            <a:r>
              <a:rPr lang="es-ES" kern="0" dirty="0">
                <a:solidFill>
                  <a:schemeClr val="bg1"/>
                </a:solidFill>
                <a:latin typeface="+mj-lt"/>
              </a:rPr>
              <a:t>6.0 </a:t>
            </a:r>
          </a:p>
          <a:p>
            <a:pPr algn="l" defTabSz="814388">
              <a:lnSpc>
                <a:spcPct val="90000"/>
              </a:lnSpc>
              <a:defRPr/>
            </a:pPr>
            <a:r>
              <a:rPr lang="es-ES" kern="0" dirty="0">
                <a:solidFill>
                  <a:schemeClr val="bg1"/>
                </a:solidFill>
                <a:latin typeface="+mj-lt"/>
              </a:rPr>
              <a:t>Guía de planificación</a:t>
            </a:r>
          </a:p>
          <a:p>
            <a:pPr algn="l" defTabSz="814388">
              <a:lnSpc>
                <a:spcPct val="90000"/>
              </a:lnSpc>
              <a:defRPr/>
            </a:pPr>
            <a:r>
              <a:rPr lang="es-ES" b="0" dirty="0">
                <a:solidFill>
                  <a:schemeClr val="bg1"/>
                </a:solidFill>
                <a:latin typeface="Arial" pitchFamily="34" charset="0"/>
              </a:rPr>
              <a:t>Capítulo 3: Routing dinámico</a:t>
            </a:r>
            <a:endParaRPr lang="es-ES" b="0" kern="0" dirty="0">
              <a:solidFill>
                <a:srgbClr val="00B0F0"/>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8400" y="493200"/>
            <a:ext cx="8456613" cy="885372"/>
          </a:xfrm>
        </p:spPr>
        <p:txBody>
          <a:bodyPr/>
          <a:lstStyle/>
          <a:p>
            <a:pPr eaLnBrk="1" hangingPunct="1">
              <a:tabLst>
                <a:tab pos="4803775" algn="l"/>
              </a:tabLst>
              <a:defRPr/>
            </a:pPr>
            <a:r>
              <a:rPr lang="es-ES" sz="1800" dirty="0"/>
              <a:t>Configurar el protocolo RIP</a:t>
            </a:r>
            <a:r>
              <a:rPr dirty="0"/>
              <a:t/>
            </a:r>
            <a:br>
              <a:rPr dirty="0"/>
            </a:br>
            <a:r>
              <a:rPr lang="es-ES" sz="2800" dirty="0"/>
              <a:t>Configurar interfaces pasivas</a:t>
            </a:r>
          </a:p>
        </p:txBody>
      </p:sp>
      <p:pic>
        <p:nvPicPr>
          <p:cNvPr id="24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0020" y="3581400"/>
            <a:ext cx="425767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2" name="Picture 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6648" y="1728080"/>
            <a:ext cx="4973638" cy="1951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96648" y="3904343"/>
            <a:ext cx="3710895" cy="1754326"/>
          </a:xfrm>
          <a:prstGeom prst="rect">
            <a:avLst/>
          </a:prstGeom>
          <a:noFill/>
        </p:spPr>
        <p:txBody>
          <a:bodyPr wrap="square" rtlCol="0">
            <a:spAutoFit/>
          </a:bodyPr>
          <a:lstStyle/>
          <a:p>
            <a:pPr algn="l"/>
            <a:r>
              <a:rPr lang="es-ES" sz="2000" dirty="0"/>
              <a:t>El envío de actualizaciones innecesarias a una LAN impacta en la red de tres maneras:</a:t>
            </a:r>
          </a:p>
          <a:p>
            <a:pPr marL="342900" indent="-342900" algn="l">
              <a:buClr>
                <a:schemeClr val="accent5">
                  <a:lumMod val="75000"/>
                </a:schemeClr>
              </a:buClr>
              <a:buFont typeface="Wingdings" pitchFamily="2" charset="2"/>
              <a:buChar char="§"/>
            </a:pPr>
            <a:r>
              <a:rPr lang="es-ES" sz="2000" dirty="0"/>
              <a:t>Desperdicio de ancho de banda </a:t>
            </a:r>
          </a:p>
          <a:p>
            <a:pPr marL="342900" indent="-342900" algn="l">
              <a:buClr>
                <a:schemeClr val="accent5">
                  <a:lumMod val="75000"/>
                </a:schemeClr>
              </a:buClr>
              <a:buFont typeface="Wingdings" pitchFamily="2" charset="2"/>
              <a:buChar char="§"/>
            </a:pPr>
            <a:r>
              <a:rPr lang="es-ES" sz="2000" dirty="0"/>
              <a:t>Recursos desperdiciados</a:t>
            </a:r>
          </a:p>
          <a:p>
            <a:pPr marL="342900" indent="-342900" algn="l">
              <a:buClr>
                <a:schemeClr val="accent5">
                  <a:lumMod val="75000"/>
                </a:schemeClr>
              </a:buClr>
              <a:buFont typeface="Wingdings" pitchFamily="2" charset="2"/>
              <a:buChar char="§"/>
            </a:pPr>
            <a:r>
              <a:rPr lang="es-ES" sz="2000" dirty="0"/>
              <a:t>Riesgo de seguridad </a:t>
            </a:r>
          </a:p>
        </p:txBody>
      </p:sp>
    </p:spTree>
    <p:extLst>
      <p:ext uri="{BB962C8B-B14F-4D97-AF65-F5344CB8AC3E}">
        <p14:creationId xmlns:p14="http://schemas.microsoft.com/office/powerpoint/2010/main" val="2730322785"/>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8400" y="493200"/>
            <a:ext cx="8456613" cy="885372"/>
          </a:xfrm>
        </p:spPr>
        <p:txBody>
          <a:bodyPr/>
          <a:lstStyle/>
          <a:p>
            <a:pPr eaLnBrk="1" hangingPunct="1">
              <a:tabLst>
                <a:tab pos="4803775" algn="l"/>
              </a:tabLst>
              <a:defRPr/>
            </a:pPr>
            <a:r>
              <a:rPr lang="es-ES" sz="1800" dirty="0"/>
              <a:t>Configurar el protocolo RIP</a:t>
            </a:r>
            <a:r>
              <a:rPr dirty="0"/>
              <a:t/>
            </a:r>
            <a:br>
              <a:rPr dirty="0"/>
            </a:br>
            <a:r>
              <a:rPr lang="es-ES" sz="2800" dirty="0"/>
              <a:t>Propagar una ruta predeterminada</a:t>
            </a: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039" y="1535113"/>
            <a:ext cx="5157559" cy="188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6229" y="3260759"/>
            <a:ext cx="4393291" cy="3453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276606"/>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3.3 La tabla de routing </a:t>
            </a:r>
            <a:endParaRPr lang="es-ES" sz="2400" dirty="0">
              <a:solidFill>
                <a:srgbClr val="00B0F0"/>
              </a:solidFill>
            </a:endParaRPr>
          </a:p>
        </p:txBody>
      </p:sp>
    </p:spTree>
    <p:extLst>
      <p:ext uri="{BB962C8B-B14F-4D97-AF65-F5344CB8AC3E}">
        <p14:creationId xmlns:p14="http://schemas.microsoft.com/office/powerpoint/2010/main" val="2073756953"/>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s-ES" sz="1800" dirty="0" smtClean="0"/>
              <a:t>Partes de una entrada de ruta IPv4</a:t>
            </a:r>
            <a:r>
              <a:rPr dirty="0"/>
              <a:t/>
            </a:r>
            <a:br>
              <a:rPr dirty="0"/>
            </a:br>
            <a:r>
              <a:rPr lang="es-ES" sz="2800" dirty="0" smtClean="0"/>
              <a:t>Entradas de la tabla de </a:t>
            </a:r>
            <a:r>
              <a:rPr lang="es-ES" sz="2800" dirty="0" err="1" smtClean="0"/>
              <a:t>routing</a:t>
            </a:r>
            <a:endParaRPr lang="es-ES" sz="28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07002" y="1701688"/>
            <a:ext cx="5672416" cy="4339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6138035"/>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s-ES" sz="1800" dirty="0" smtClean="0"/>
              <a:t>Partes de una entrada de ruta IPv4</a:t>
            </a:r>
            <a:r>
              <a:rPr dirty="0"/>
              <a:t/>
            </a:r>
            <a:br>
              <a:rPr dirty="0"/>
            </a:br>
            <a:r>
              <a:rPr lang="es-ES" sz="2800" dirty="0" smtClean="0"/>
              <a:t>Entradas de la tabla de </a:t>
            </a:r>
            <a:r>
              <a:rPr lang="es-ES" sz="2800" dirty="0" err="1" smtClean="0"/>
              <a:t>routing</a:t>
            </a:r>
            <a:endParaRPr lang="es-ES" sz="2800"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15198" y="1704973"/>
            <a:ext cx="5780707" cy="4627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3009202"/>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s-ES" sz="1800" dirty="0" smtClean="0"/>
              <a:t>Partes de una entrada de ruta IPv4</a:t>
            </a:r>
            <a:r>
              <a:rPr dirty="0"/>
              <a:t/>
            </a:r>
            <a:br>
              <a:rPr dirty="0"/>
            </a:br>
            <a:r>
              <a:rPr lang="es-ES" sz="2800" dirty="0" smtClean="0"/>
              <a:t>Entradas conectadas directamente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90578" y="1478193"/>
            <a:ext cx="5353047"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092454" y="2933502"/>
            <a:ext cx="5367332" cy="3597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7391063"/>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s-ES" sz="1800" dirty="0" smtClean="0"/>
              <a:t>Partes de una entrada de ruta IPv4</a:t>
            </a:r>
            <a:r>
              <a:rPr dirty="0"/>
              <a:t/>
            </a:r>
            <a:br>
              <a:rPr dirty="0"/>
            </a:br>
            <a:r>
              <a:rPr lang="es-ES" sz="2800" dirty="0" smtClean="0"/>
              <a:t>Entradas de redes remotas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2622" y="1843087"/>
            <a:ext cx="7167700" cy="401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696553"/>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62017" y="1495422"/>
            <a:ext cx="5978753" cy="4859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s-ES" sz="1800" dirty="0"/>
              <a:t>Rutas IPv4 obtenidas en forma dinámica</a:t>
            </a:r>
            <a:r>
              <a:rPr dirty="0"/>
              <a:t/>
            </a:r>
            <a:br>
              <a:rPr dirty="0"/>
            </a:br>
            <a:r>
              <a:rPr lang="es-ES" sz="2800" dirty="0"/>
              <a:t>Términos de la tabla de routing</a:t>
            </a:r>
          </a:p>
        </p:txBody>
      </p:sp>
      <p:sp>
        <p:nvSpPr>
          <p:cNvPr id="5" name="Rectangle 4"/>
          <p:cNvSpPr/>
          <p:nvPr/>
        </p:nvSpPr>
        <p:spPr>
          <a:xfrm>
            <a:off x="130627" y="1626917"/>
            <a:ext cx="3158786" cy="1865126"/>
          </a:xfrm>
          <a:prstGeom prst="rect">
            <a:avLst/>
          </a:prstGeom>
          <a:solidFill>
            <a:srgbClr val="FFFFFF"/>
          </a:solidFill>
        </p:spPr>
        <p:txBody>
          <a:bodyPr wrap="square">
            <a:spAutoFit/>
          </a:bodyPr>
          <a:lstStyle/>
          <a:p>
            <a:pPr algn="l"/>
            <a:r>
              <a:rPr lang="es-ES" dirty="0" smtClean="0"/>
              <a:t>Las rutas se analizan</a:t>
            </a:r>
          </a:p>
          <a:p>
            <a:pPr algn="l"/>
            <a:r>
              <a:rPr lang="es-ES" dirty="0" smtClean="0"/>
              <a:t>en términos de:</a:t>
            </a:r>
          </a:p>
          <a:p>
            <a:pPr marL="342900" indent="-342900" algn="l">
              <a:buFont typeface="Wingdings" pitchFamily="2" charset="2"/>
              <a:buChar char="§"/>
            </a:pPr>
            <a:r>
              <a:rPr lang="es-ES" sz="2000" dirty="0"/>
              <a:t>Ruta final</a:t>
            </a:r>
          </a:p>
          <a:p>
            <a:pPr marL="342900" indent="-342900" algn="l">
              <a:buFont typeface="Wingdings" pitchFamily="2" charset="2"/>
              <a:buChar char="§"/>
            </a:pPr>
            <a:r>
              <a:rPr lang="es-ES" sz="2000" dirty="0"/>
              <a:t>Ruta de Nivel 1</a:t>
            </a:r>
          </a:p>
          <a:p>
            <a:pPr marL="342900" indent="-342900" algn="l">
              <a:buFont typeface="Wingdings" pitchFamily="2" charset="2"/>
              <a:buChar char="§"/>
            </a:pPr>
            <a:r>
              <a:rPr lang="es-ES" sz="2000" dirty="0"/>
              <a:t>Ruta principal de nivel 1</a:t>
            </a:r>
          </a:p>
          <a:p>
            <a:pPr marL="342900" indent="-342900" algn="l">
              <a:buFont typeface="Wingdings" pitchFamily="2" charset="2"/>
              <a:buChar char="§"/>
            </a:pPr>
            <a:r>
              <a:rPr lang="es-ES" sz="2000" dirty="0"/>
              <a:t>Rutas secundarias de nivel 2</a:t>
            </a:r>
          </a:p>
        </p:txBody>
      </p:sp>
    </p:spTree>
    <p:extLst>
      <p:ext uri="{BB962C8B-B14F-4D97-AF65-F5344CB8AC3E}">
        <p14:creationId xmlns:p14="http://schemas.microsoft.com/office/powerpoint/2010/main" val="691897185"/>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s-ES" sz="1800" dirty="0"/>
              <a:t>Rutas IPv4 obtenidas en forma dinámica</a:t>
            </a:r>
            <a:r>
              <a:rPr dirty="0"/>
              <a:t/>
            </a:r>
            <a:br>
              <a:rPr dirty="0"/>
            </a:br>
            <a:r>
              <a:rPr lang="es-ES" sz="2800" dirty="0"/>
              <a:t>Ruta final</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9727" y="1487262"/>
            <a:ext cx="5905067" cy="5191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51544" y="2080777"/>
            <a:ext cx="2351144" cy="4524315"/>
          </a:xfrm>
          <a:prstGeom prst="rect">
            <a:avLst/>
          </a:prstGeom>
          <a:solidFill>
            <a:schemeClr val="bg1"/>
          </a:solidFill>
        </p:spPr>
        <p:txBody>
          <a:bodyPr wrap="square">
            <a:spAutoFit/>
          </a:bodyPr>
          <a:lstStyle/>
          <a:p>
            <a:pPr algn="l"/>
            <a:r>
              <a:rPr lang="es-ES" sz="2000" dirty="0"/>
              <a:t>Una ruta final es una entrada de la tabla de routing que contiene una dirección IP del siguiente salto o una interfaz de salida. </a:t>
            </a:r>
          </a:p>
          <a:p>
            <a:pPr algn="l"/>
            <a:endParaRPr lang="es-ES" sz="2000" dirty="0"/>
          </a:p>
          <a:p>
            <a:pPr algn="l"/>
            <a:r>
              <a:rPr lang="es-ES" sz="2000" dirty="0"/>
              <a:t>Las rutas conectadas directamente, las rutas descubiertas dinámicamente y las rutas link-local son rutas finales.</a:t>
            </a:r>
          </a:p>
        </p:txBody>
      </p:sp>
    </p:spTree>
    <p:extLst>
      <p:ext uri="{BB962C8B-B14F-4D97-AF65-F5344CB8AC3E}">
        <p14:creationId xmlns:p14="http://schemas.microsoft.com/office/powerpoint/2010/main" val="20413082"/>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s-ES" sz="1800" dirty="0"/>
              <a:t>Rutas IPv4 obtenidas en forma dinámica</a:t>
            </a:r>
            <a:r>
              <a:rPr dirty="0"/>
              <a:t/>
            </a:r>
            <a:br>
              <a:rPr dirty="0"/>
            </a:br>
            <a:r>
              <a:rPr lang="es-ES" sz="2800" dirty="0"/>
              <a:t>Ruta de Nivel 1</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3479" y="1974055"/>
            <a:ext cx="7335626" cy="3642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8609131"/>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es-ES" dirty="0" smtClean="0"/>
              <a:t>Capítulo 3: Actividades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es-ES" sz="2000" dirty="0"/>
              <a:t>¿Qué actividades se relacionan con este capítulo?</a:t>
            </a:r>
            <a:endParaRPr lang="es-ES" sz="2000" dirty="0">
              <a:solidFill>
                <a:srgbClr val="00B0F0"/>
              </a:solidFill>
            </a:endParaRPr>
          </a:p>
          <a:p>
            <a:pPr marL="0" indent="0" eaLnBrk="1" hangingPunct="1">
              <a:spcBef>
                <a:spcPct val="30000"/>
              </a:spcBef>
              <a:buNone/>
            </a:pPr>
            <a:endParaRPr lang="es-ES" sz="2000" dirty="0"/>
          </a:p>
          <a:p>
            <a:pPr marL="119063" indent="0" eaLnBrk="1" hangingPunct="1">
              <a:spcBef>
                <a:spcPct val="30000"/>
              </a:spcBef>
              <a:buNone/>
            </a:pPr>
            <a:endParaRPr lang="es-ES" sz="2000" dirty="0"/>
          </a:p>
          <a:p>
            <a:pPr marL="119063" indent="0" eaLnBrk="1" hangingPunct="1">
              <a:spcBef>
                <a:spcPct val="30000"/>
              </a:spcBef>
              <a:buNone/>
            </a:pPr>
            <a:endParaRPr lang="es-ES" sz="2000" dirty="0"/>
          </a:p>
        </p:txBody>
      </p:sp>
      <p:graphicFrame>
        <p:nvGraphicFramePr>
          <p:cNvPr id="2" name="Table 1"/>
          <p:cNvGraphicFramePr>
            <a:graphicFrameLocks noGrp="1"/>
          </p:cNvGraphicFramePr>
          <p:nvPr>
            <p:extLst>
              <p:ext uri="{D42A27DB-BD31-4B8C-83A1-F6EECF244321}">
                <p14:modId xmlns:p14="http://schemas.microsoft.com/office/powerpoint/2010/main" val="2504782944"/>
              </p:ext>
            </p:extLst>
          </p:nvPr>
        </p:nvGraphicFramePr>
        <p:xfrm>
          <a:off x="445863" y="1641144"/>
          <a:ext cx="8315996" cy="2987040"/>
        </p:xfrm>
        <a:graphic>
          <a:graphicData uri="http://schemas.openxmlformats.org/drawingml/2006/table">
            <a:tbl>
              <a:tblPr firstRow="1" bandRow="1">
                <a:tableStyleId>{5C22544A-7EE6-4342-B048-85BDC9FD1C3A}</a:tableStyleId>
              </a:tblPr>
              <a:tblGrid>
                <a:gridCol w="976322">
                  <a:extLst>
                    <a:ext uri="{9D8B030D-6E8A-4147-A177-3AD203B41FA5}">
                      <a16:col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20000"/>
                    </a:ext>
                  </a:extLst>
                </a:gridCol>
                <a:gridCol w="1964622">
                  <a:extLst>
                    <a:ext uri="{9D8B030D-6E8A-4147-A177-3AD203B41FA5}">
                      <a16:col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20001"/>
                    </a:ext>
                  </a:extLst>
                </a:gridCol>
                <a:gridCol w="3962654">
                  <a:extLst>
                    <a:ext uri="{9D8B030D-6E8A-4147-A177-3AD203B41FA5}">
                      <a16:col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20002"/>
                    </a:ext>
                  </a:extLst>
                </a:gridCol>
                <a:gridCol w="1412398">
                  <a:extLst>
                    <a:ext uri="{9D8B030D-6E8A-4147-A177-3AD203B41FA5}">
                      <a16:col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20003"/>
                    </a:ext>
                  </a:extLst>
                </a:gridCol>
              </a:tblGrid>
              <a:tr h="0">
                <a:tc>
                  <a:txBody>
                    <a:bodyPr/>
                    <a:lstStyle/>
                    <a:p>
                      <a:r>
                        <a:rPr lang="en-US" sz="1400" dirty="0"/>
                        <a:t>N.° de página</a:t>
                      </a:r>
                    </a:p>
                  </a:txBody>
                  <a:tcPr/>
                </a:tc>
                <a:tc>
                  <a:txBody>
                    <a:bodyPr/>
                    <a:lstStyle/>
                    <a:p>
                      <a:r>
                        <a:rPr lang="en-US" sz="1400" dirty="0"/>
                        <a:t>Tipo de actividad</a:t>
                      </a:r>
                    </a:p>
                  </a:txBody>
                  <a:tcPr/>
                </a:tc>
                <a:tc>
                  <a:txBody>
                    <a:bodyPr/>
                    <a:lstStyle/>
                    <a:p>
                      <a:r>
                        <a:rPr lang="en-US" sz="1400" dirty="0"/>
                        <a:t>Nombre de la actividad</a:t>
                      </a:r>
                    </a:p>
                  </a:txBody>
                  <a:tcPr/>
                </a:tc>
                <a:tc>
                  <a:txBody>
                    <a:bodyPr/>
                    <a:lstStyle/>
                    <a:p>
                      <a:r>
                        <a:rPr lang="en-US" sz="1400" dirty="0"/>
                        <a:t>¿Opcional?</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0"/>
                  </a:ext>
                </a:extLst>
              </a:tr>
              <a:tr h="0">
                <a:tc>
                  <a:txBody>
                    <a:bodyPr/>
                    <a:lstStyle/>
                    <a:p>
                      <a:r>
                        <a:rPr lang="en-US" sz="1400" dirty="0"/>
                        <a:t>3.0.1.2</a:t>
                      </a:r>
                    </a:p>
                  </a:txBody>
                  <a:tcPr/>
                </a:tc>
                <a:tc>
                  <a:txBody>
                    <a:bodyPr/>
                    <a:lstStyle/>
                    <a:p>
                      <a:r>
                        <a:rPr lang="en-US" sz="1400" dirty="0"/>
                        <a:t>Actividad de clase</a:t>
                      </a:r>
                    </a:p>
                  </a:txBody>
                  <a:tcPr/>
                </a:tc>
                <a:tc>
                  <a:txBody>
                    <a:bodyPr/>
                    <a:lstStyle/>
                    <a:p>
                      <a:r>
                        <a:rPr lang="en-US" sz="1400" dirty="0"/>
                        <a:t>¿Cuánto cuesta?</a:t>
                      </a:r>
                    </a:p>
                  </a:txBody>
                  <a:tcPr/>
                </a:tc>
                <a:tc>
                  <a:txBody>
                    <a:bodyPr/>
                    <a:lstStyle/>
                    <a:p>
                      <a:r>
                        <a:rPr lang="en-US" sz="1400" dirty="0">
                          <a:solidFill>
                            <a:schemeClr val="tx1"/>
                          </a:solidFill>
                        </a:rPr>
                        <a:t>Opcional</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1"/>
                  </a:ext>
                </a:extLst>
              </a:tr>
              <a:tr h="0">
                <a:tc>
                  <a:txBody>
                    <a:bodyPr/>
                    <a:lstStyle/>
                    <a:p>
                      <a:r>
                        <a:rPr lang="en-US" sz="1400" dirty="0"/>
                        <a:t>3.1.2.5</a:t>
                      </a:r>
                    </a:p>
                  </a:txBody>
                  <a:tcPr/>
                </a:tc>
                <a:tc>
                  <a:txBody>
                    <a:bodyPr/>
                    <a:lstStyle/>
                    <a:p>
                      <a:r>
                        <a:rPr lang="en-US" sz="1400" baseline="0" dirty="0"/>
                        <a:t>Actividad</a:t>
                      </a:r>
                      <a:endParaRPr lang="es-ES" sz="1400" dirty="0"/>
                    </a:p>
                  </a:txBody>
                  <a:tcPr/>
                </a:tc>
                <a:tc>
                  <a:txBody>
                    <a:bodyPr/>
                    <a:lstStyle/>
                    <a:p>
                      <a:r>
                        <a:rPr lang="en-US" sz="1400" dirty="0"/>
                        <a:t>Comparar el routing estático con el dinámico</a:t>
                      </a:r>
                      <a:endParaRPr lang="es-ES" sz="1400" dirty="0"/>
                    </a:p>
                  </a:txBody>
                  <a:tcPr/>
                </a:tc>
                <a:tc>
                  <a:txBody>
                    <a:bodyPr/>
                    <a:lstStyle/>
                    <a:p>
                      <a:r>
                        <a:rPr lang="en-US" sz="1400" dirty="0">
                          <a:solidFill>
                            <a:schemeClr val="tx1"/>
                          </a:solidFill>
                        </a:rPr>
                        <a:t>-</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2"/>
                  </a:ext>
                </a:extLst>
              </a:tr>
              <a:tr h="0">
                <a:tc>
                  <a:txBody>
                    <a:bodyPr/>
                    <a:lstStyle/>
                    <a:p>
                      <a:r>
                        <a:rPr lang="en-US" sz="1400" dirty="0"/>
                        <a:t>3.2.1.2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Verificador de sintaxis</a:t>
                      </a:r>
                      <a:endParaRPr lang="es-E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Anuncio de las redes del R2 y el R3</a:t>
                      </a:r>
                      <a:endParaRPr lang="es-ES" sz="1400" dirty="0"/>
                    </a:p>
                  </a:txBody>
                  <a:tcPr/>
                </a:tc>
                <a:tc>
                  <a:txBody>
                    <a:bodyPr/>
                    <a:lstStyle/>
                    <a:p>
                      <a:r>
                        <a:rPr lang="en-US" sz="1400" dirty="0">
                          <a:solidFill>
                            <a:schemeClr val="tx1"/>
                          </a:solidFill>
                        </a:rPr>
                        <a:t>-</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3"/>
                  </a:ext>
                </a:extLst>
              </a:tr>
              <a:tr h="0">
                <a:tc>
                  <a:txBody>
                    <a:bodyPr/>
                    <a:lstStyle/>
                    <a:p>
                      <a:r>
                        <a:rPr lang="en-US" sz="1400" dirty="0"/>
                        <a:t>3.2.1.3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Verificador de sintaxis</a:t>
                      </a:r>
                      <a:endParaRPr lang="es-E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Verificar la configuración y las rutas RIP en las redes R2 y R3</a:t>
                      </a:r>
                      <a:endParaRPr lang="es-ES" sz="1400" dirty="0"/>
                    </a:p>
                  </a:txBody>
                  <a:tcPr/>
                </a:tc>
                <a:tc>
                  <a:txBody>
                    <a:bodyPr/>
                    <a:lstStyle/>
                    <a:p>
                      <a:r>
                        <a:rPr lang="en-US" sz="1400" dirty="0">
                          <a:solidFill>
                            <a:schemeClr val="tx1"/>
                          </a:solidFill>
                        </a:rPr>
                        <a:t>-</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4"/>
                  </a:ext>
                </a:extLst>
              </a:tr>
              <a:tr h="0">
                <a:tc>
                  <a:txBody>
                    <a:bodyPr/>
                    <a:lstStyle/>
                    <a:p>
                      <a:r>
                        <a:rPr lang="en-US" sz="1400" dirty="0"/>
                        <a:t>3.2.1.4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Verificador de sintaxis</a:t>
                      </a:r>
                      <a:endParaRPr lang="es-ES" sz="1400" dirty="0"/>
                    </a:p>
                  </a:txBody>
                  <a:tcPr/>
                </a:tc>
                <a:tc>
                  <a:txBody>
                    <a:bodyPr/>
                    <a:lstStyle/>
                    <a:p>
                      <a:r>
                        <a:rPr lang="en-US" sz="1400" dirty="0"/>
                        <a:t>Habilitación y verificación de RIPv2 en el R2 y el R3</a:t>
                      </a:r>
                      <a:endParaRPr lang="es-ES" sz="1400" dirty="0"/>
                    </a:p>
                  </a:txBody>
                  <a:tcPr/>
                </a:tc>
                <a:tc>
                  <a:txBody>
                    <a:bodyPr/>
                    <a:lstStyle/>
                    <a:p>
                      <a:r>
                        <a:rPr lang="en-US" sz="1400" dirty="0">
                          <a:solidFill>
                            <a:schemeClr val="tx1"/>
                          </a:solidFill>
                        </a:rPr>
                        <a:t>-</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5"/>
                  </a:ext>
                </a:extLst>
              </a:tr>
              <a:tr h="0">
                <a:tc>
                  <a:txBody>
                    <a:bodyPr/>
                    <a:lstStyle/>
                    <a:p>
                      <a:r>
                        <a:rPr lang="en-US" sz="1400" dirty="0"/>
                        <a:t>3.2.1.5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Verificador de sintaxis</a:t>
                      </a:r>
                      <a:endParaRPr lang="es-ES" sz="1400" dirty="0"/>
                    </a:p>
                  </a:txBody>
                  <a:tcPr/>
                </a:tc>
                <a:tc>
                  <a:txBody>
                    <a:bodyPr/>
                    <a:lstStyle/>
                    <a:p>
                      <a:r>
                        <a:rPr lang="en-US" sz="1400" dirty="0"/>
                        <a:t>Deshabilitación de la sumarización automática en el R2 y el R3</a:t>
                      </a:r>
                    </a:p>
                  </a:txBody>
                  <a:tcPr/>
                </a:tc>
                <a:tc>
                  <a:txBody>
                    <a:bodyPr/>
                    <a:lstStyle/>
                    <a:p>
                      <a:r>
                        <a:rPr lang="en-US" sz="1400" dirty="0">
                          <a:solidFill>
                            <a:schemeClr val="tx1"/>
                          </a:solidFill>
                        </a:rPr>
                        <a:t>-</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6"/>
                  </a:ext>
                </a:extLst>
              </a:tr>
            </a:tbl>
          </a:graphicData>
        </a:graphic>
      </p:graphicFrame>
      <p:sp>
        <p:nvSpPr>
          <p:cNvPr id="6" name="Rectangle 34"/>
          <p:cNvSpPr txBox="1">
            <a:spLocks noChangeArrowheads="1"/>
          </p:cNvSpPr>
          <p:nvPr/>
        </p:nvSpPr>
        <p:spPr bwMode="auto">
          <a:xfrm>
            <a:off x="445863" y="6019643"/>
            <a:ext cx="8474853" cy="40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es-ES" sz="1600" kern="0" dirty="0"/>
              <a:t>La contraseña utilizada en las actividades de Packet Tracer en este capítulo es: </a:t>
            </a:r>
            <a:r>
              <a:rPr lang="es-ES" sz="1600" b="1" kern="0" dirty="0"/>
              <a:t>PT_ccna5</a:t>
            </a:r>
          </a:p>
          <a:p>
            <a:pPr marL="0" indent="0" eaLnBrk="1" hangingPunct="1">
              <a:spcBef>
                <a:spcPct val="30000"/>
              </a:spcBef>
              <a:buFont typeface="Wingdings" charset="0"/>
              <a:buNone/>
            </a:pPr>
            <a:endParaRPr lang="es-ES" sz="2000" kern="0" dirty="0"/>
          </a:p>
        </p:txBody>
      </p:sp>
    </p:spTree>
    <p:extLst>
      <p:ext uri="{BB962C8B-B14F-4D97-AF65-F5344CB8AC3E}">
        <p14:creationId xmlns:p14="http://schemas.microsoft.com/office/powerpoint/2010/main" val="1833764090"/>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s-ES" sz="1800" dirty="0"/>
              <a:t>Rutas IPv4 obtenidas en forma dinámica</a:t>
            </a:r>
            <a:r>
              <a:t/>
            </a:r>
            <a:br/>
            <a:r>
              <a:rPr lang="es-ES" sz="2800" dirty="0"/>
              <a:t>Ruta principal de Nivel 1</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99728" y="1471613"/>
            <a:ext cx="5396494" cy="4784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3382091"/>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s-ES" sz="1800" dirty="0"/>
              <a:t>Rutas IPv4 obtenidas en forma dinámica</a:t>
            </a:r>
            <a:r>
              <a:rPr dirty="0"/>
              <a:t/>
            </a:r>
            <a:br>
              <a:rPr dirty="0"/>
            </a:br>
            <a:r>
              <a:rPr lang="es-ES" sz="2800" dirty="0"/>
              <a:t>Ruta secundaria de Nivel 2</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98600" y="1457324"/>
            <a:ext cx="5273674" cy="4725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0135224"/>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Content Placeholder 2"/>
          <p:cNvSpPr>
            <a:spLocks noGrp="1"/>
          </p:cNvSpPr>
          <p:nvPr>
            <p:ph idx="1"/>
          </p:nvPr>
        </p:nvSpPr>
        <p:spPr>
          <a:xfrm>
            <a:off x="582386" y="1423955"/>
            <a:ext cx="8082643" cy="4955580"/>
          </a:xfrm>
        </p:spPr>
        <p:txBody>
          <a:bodyPr/>
          <a:lstStyle/>
          <a:p>
            <a:pPr marL="457200" indent="-457200">
              <a:buAutoNum type="arabicPeriod"/>
            </a:pPr>
            <a:r>
              <a:rPr lang="es-ES" sz="2000" dirty="0"/>
              <a:t>Si la mejor coincidencia es una ruta final de nivel 1, se utiliza esa ruta para reenviar el paquete.</a:t>
            </a:r>
          </a:p>
          <a:p>
            <a:pPr marL="457200" indent="-457200">
              <a:buAutoNum type="arabicPeriod"/>
            </a:pPr>
            <a:r>
              <a:rPr lang="es-ES" sz="2000" dirty="0"/>
              <a:t>Si la mejor coincidencia es una ruta principal de nivel 1, se continúa con el siguiente paso.</a:t>
            </a:r>
          </a:p>
          <a:p>
            <a:pPr marL="457200" indent="-457200">
              <a:buAutoNum type="arabicPeriod"/>
            </a:pPr>
            <a:r>
              <a:rPr lang="es-ES" sz="2000" dirty="0"/>
              <a:t>El router examina las rutas secundarias (las rutas de subred) de la ruta principal en busca de una mejor coincidencia.</a:t>
            </a:r>
          </a:p>
          <a:p>
            <a:pPr marL="457200" indent="-457200">
              <a:buAutoNum type="arabicPeriod"/>
            </a:pPr>
            <a:r>
              <a:rPr lang="es-ES" sz="2000" dirty="0"/>
              <a:t>Si hay una coincidencia con una ruta secundaria de nivel 2, se utiliza esa subred para reenviar el paquete.</a:t>
            </a:r>
          </a:p>
          <a:p>
            <a:pPr marL="457200" indent="-457200">
              <a:buAutoNum type="arabicPeriod"/>
            </a:pPr>
            <a:r>
              <a:rPr lang="es-ES" sz="2000" dirty="0"/>
              <a:t>Si no hay una coincidencia con ninguna de las rutas secundarias de nivel 2, se continúa con el paso siguiente.</a:t>
            </a:r>
          </a:p>
        </p:txBody>
      </p:sp>
      <p:sp>
        <p:nvSpPr>
          <p:cNvPr id="6" name="Rectangle 2"/>
          <p:cNvSpPr>
            <a:spLocks noGrp="1" noChangeArrowheads="1"/>
          </p:cNvSpPr>
          <p:nvPr>
            <p:ph type="title"/>
          </p:nvPr>
        </p:nvSpPr>
        <p:spPr>
          <a:xfrm>
            <a:off x="237600" y="493200"/>
            <a:ext cx="8456613" cy="885372"/>
          </a:xfrm>
        </p:spPr>
        <p:txBody>
          <a:bodyPr/>
          <a:lstStyle/>
          <a:p>
            <a:pPr eaLnBrk="1" hangingPunct="1">
              <a:tabLst>
                <a:tab pos="4803775" algn="l"/>
              </a:tabLst>
              <a:defRPr/>
            </a:pPr>
            <a:r>
              <a:rPr lang="es-ES" sz="1800" dirty="0"/>
              <a:t>El proceso de búsqueda de rutas IPv4</a:t>
            </a:r>
            <a:r>
              <a:rPr dirty="0"/>
              <a:t/>
            </a:r>
            <a:br>
              <a:rPr dirty="0"/>
            </a:br>
            <a:r>
              <a:rPr lang="es-ES" sz="2800" dirty="0"/>
              <a:t>Proceso de búsqueda de rutas</a:t>
            </a:r>
          </a:p>
        </p:txBody>
      </p:sp>
    </p:spTree>
    <p:extLst>
      <p:ext uri="{BB962C8B-B14F-4D97-AF65-F5344CB8AC3E}">
        <p14:creationId xmlns:p14="http://schemas.microsoft.com/office/powerpoint/2010/main" val="998639833"/>
      </p:ext>
    </p:extLst>
  </p:cSld>
  <p:clrMapOvr>
    <a:masterClrMapping/>
  </p:clrMapOvr>
  <mc:AlternateContent xmlns:mc="http://schemas.openxmlformats.org/markup-compatibility/2006" xmlns:p14="http://schemas.microsoft.com/office/powerpoint/2010/main">
    <mc:Choice Requires="p14">
      <p:transition spd="slow" p14:dur="2000"/>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Content Placeholder 2"/>
          <p:cNvSpPr>
            <a:spLocks noGrp="1"/>
          </p:cNvSpPr>
          <p:nvPr>
            <p:ph idx="1"/>
          </p:nvPr>
        </p:nvSpPr>
        <p:spPr>
          <a:xfrm>
            <a:off x="582386" y="1498386"/>
            <a:ext cx="8082643" cy="4498377"/>
          </a:xfrm>
        </p:spPr>
        <p:txBody>
          <a:bodyPr/>
          <a:lstStyle/>
          <a:p>
            <a:pPr marL="457200" indent="-457200">
              <a:buFont typeface="+mj-lt"/>
              <a:buAutoNum type="arabicPeriod" startAt="6"/>
            </a:pPr>
            <a:r>
              <a:rPr lang="es-ES" sz="2000" dirty="0"/>
              <a:t>El router continúa buscando rutas de superred de nivel 1 en la tabla de routing para detectar una coincidencia, incluida la ruta predeterminada, si la hubiera.</a:t>
            </a:r>
          </a:p>
          <a:p>
            <a:pPr marL="457200" indent="-457200">
              <a:buFont typeface="+mj-lt"/>
              <a:buAutoNum type="arabicPeriod" startAt="6"/>
            </a:pPr>
            <a:r>
              <a:rPr lang="es-ES" sz="2000" dirty="0"/>
              <a:t>Si ahora hay una coincidencia menor con las rutas predeterminadas o de superred de nivel 1, el router usa esa ruta para reenviar el paquete.</a:t>
            </a:r>
          </a:p>
          <a:p>
            <a:pPr marL="457200" indent="-457200">
              <a:buFont typeface="+mj-lt"/>
              <a:buAutoNum type="arabicPeriod" startAt="6"/>
            </a:pPr>
            <a:r>
              <a:rPr lang="es-ES" sz="2000" dirty="0"/>
              <a:t>Si no hay coincidencia con ninguna ruta de la tabla de routing, el router descarta el paquete.</a:t>
            </a:r>
          </a:p>
        </p:txBody>
      </p:sp>
      <p:sp>
        <p:nvSpPr>
          <p:cNvPr id="6" name="Rectangle 2"/>
          <p:cNvSpPr>
            <a:spLocks noGrp="1" noChangeArrowheads="1"/>
          </p:cNvSpPr>
          <p:nvPr>
            <p:ph type="title"/>
          </p:nvPr>
        </p:nvSpPr>
        <p:spPr>
          <a:xfrm>
            <a:off x="237600" y="493200"/>
            <a:ext cx="8456613" cy="885372"/>
          </a:xfrm>
        </p:spPr>
        <p:txBody>
          <a:bodyPr/>
          <a:lstStyle/>
          <a:p>
            <a:pPr eaLnBrk="1" hangingPunct="1">
              <a:tabLst>
                <a:tab pos="4803775" algn="l"/>
              </a:tabLst>
              <a:defRPr/>
            </a:pPr>
            <a:r>
              <a:rPr lang="es-ES" sz="1800" dirty="0"/>
              <a:t>El proceso de búsqueda de rutas IPv4</a:t>
            </a:r>
            <a:r>
              <a:rPr dirty="0"/>
              <a:t/>
            </a:r>
            <a:br>
              <a:rPr dirty="0"/>
            </a:br>
            <a:r>
              <a:rPr lang="es-ES" sz="2800" dirty="0"/>
              <a:t>Proceso de búsqueda de rutas (continuación)</a:t>
            </a:r>
          </a:p>
        </p:txBody>
      </p:sp>
    </p:spTree>
    <p:extLst>
      <p:ext uri="{BB962C8B-B14F-4D97-AF65-F5344CB8AC3E}">
        <p14:creationId xmlns:p14="http://schemas.microsoft.com/office/powerpoint/2010/main" val="834705398"/>
      </p:ext>
    </p:extLst>
  </p:cSld>
  <p:clrMapOvr>
    <a:masterClrMapping/>
  </p:clrMapOvr>
  <mc:AlternateContent xmlns:mc="http://schemas.openxmlformats.org/markup-compatibility/2006" xmlns:p14="http://schemas.microsoft.com/office/powerpoint/2010/main">
    <mc:Choice Requires="p14">
      <p:transition spd="slow" p14:dur="2000"/>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s-ES" sz="1800" dirty="0"/>
              <a:t>El proceso de búsqueda de rutas IPv4</a:t>
            </a:r>
            <a:r>
              <a:rPr dirty="0"/>
              <a:t/>
            </a:r>
            <a:br>
              <a:rPr dirty="0"/>
            </a:br>
            <a:r>
              <a:rPr lang="es-ES" sz="2800" dirty="0"/>
              <a:t>La mejor ruta = La coincidencia más larga</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92224" y="1557338"/>
            <a:ext cx="6628566" cy="4872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8298157"/>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s-ES" dirty="0" smtClean="0"/>
              <a:t>Los componentes de la tabla de </a:t>
            </a:r>
            <a:r>
              <a:rPr lang="es-ES" dirty="0" err="1" smtClean="0"/>
              <a:t>routing</a:t>
            </a:r>
            <a:r>
              <a:rPr lang="es-ES" dirty="0" smtClean="0"/>
              <a:t> IPv6 son muy similares a los de la tabla de </a:t>
            </a:r>
            <a:r>
              <a:rPr lang="es-ES" dirty="0" err="1" smtClean="0"/>
              <a:t>routing</a:t>
            </a:r>
            <a:r>
              <a:rPr lang="es-ES" dirty="0" smtClean="0"/>
              <a:t> IPv4 (interfaces conectadas directamente, rutas estáticas y rutas obtenidas en forma dinámica).</a:t>
            </a:r>
          </a:p>
          <a:p>
            <a:r>
              <a:rPr lang="es-ES" dirty="0" smtClean="0"/>
              <a:t>IPv6 no distingue clase por diseño, todas las rutas son en realidad rutas finales de nivel 1. No hay rutas principales de nivel 1 para rutas secundarias de nivel 2.</a:t>
            </a:r>
          </a:p>
        </p:txBody>
      </p:sp>
      <p:sp>
        <p:nvSpPr>
          <p:cNvPr id="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s-ES" sz="1800" dirty="0"/>
              <a:t>El proceso de búsqueda de rutas IPv4</a:t>
            </a:r>
            <a:r>
              <a:rPr dirty="0"/>
              <a:t/>
            </a:r>
            <a:br>
              <a:rPr dirty="0"/>
            </a:br>
            <a:r>
              <a:rPr lang="es-ES" sz="2800" dirty="0"/>
              <a:t>Entradas de la tabla de routing IPv6</a:t>
            </a:r>
          </a:p>
        </p:txBody>
      </p:sp>
    </p:spTree>
    <p:extLst>
      <p:ext uri="{BB962C8B-B14F-4D97-AF65-F5344CB8AC3E}">
        <p14:creationId xmlns:p14="http://schemas.microsoft.com/office/powerpoint/2010/main" val="1832325714"/>
      </p:ext>
    </p:extLst>
  </p:cSld>
  <p:clrMapOvr>
    <a:masterClrMapping/>
  </p:clrMapOvr>
  <mc:AlternateContent xmlns:mc="http://schemas.openxmlformats.org/markup-compatibility/2006" xmlns:p14="http://schemas.microsoft.com/office/powerpoint/2010/main">
    <mc:Choice Requires="p14">
      <p:transition spd="slow" p14:dur="2000"/>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s-ES" sz="1800" dirty="0"/>
              <a:t>Analizar una tabla de routing IPv6</a:t>
            </a:r>
            <a:r>
              <a:t/>
            </a:r>
            <a:br/>
            <a:r>
              <a:rPr lang="es-ES" sz="2800" dirty="0"/>
              <a:t>Entradas conectadas directamente</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8686" y="1619477"/>
            <a:ext cx="5172468" cy="4689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51187" y="1724270"/>
            <a:ext cx="3902528" cy="4073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8921542"/>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s-ES" sz="1800" dirty="0"/>
              <a:t>Analizar una tabla de routing IPv6</a:t>
            </a:r>
            <a:r>
              <a:t/>
            </a:r>
            <a:br/>
            <a:r>
              <a:rPr lang="es-ES" sz="2800" dirty="0"/>
              <a:t>Entradas de redes remotas IPv6</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0879" y="1624202"/>
            <a:ext cx="4956575" cy="4489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256313" y="1608734"/>
            <a:ext cx="4724399"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495569"/>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3.4 Resumen</a:t>
            </a:r>
            <a:endParaRPr lang="es-ES" sz="2400" dirty="0">
              <a:solidFill>
                <a:srgbClr val="00B0F0"/>
              </a:solidFill>
            </a:endParaRPr>
          </a:p>
        </p:txBody>
      </p:sp>
    </p:spTree>
    <p:extLst>
      <p:ext uri="{BB962C8B-B14F-4D97-AF65-F5344CB8AC3E}">
        <p14:creationId xmlns:p14="http://schemas.microsoft.com/office/powerpoint/2010/main" val="2987867139"/>
      </p:ext>
    </p:extLst>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s-ES" dirty="0" smtClean="0"/>
              <a:t>Capítulo 3: Resumen</a:t>
            </a:r>
          </a:p>
        </p:txBody>
      </p:sp>
      <p:sp>
        <p:nvSpPr>
          <p:cNvPr id="52227" name="Content Placeholder 2"/>
          <p:cNvSpPr>
            <a:spLocks noGrp="1"/>
          </p:cNvSpPr>
          <p:nvPr>
            <p:ph idx="1"/>
          </p:nvPr>
        </p:nvSpPr>
        <p:spPr>
          <a:xfrm>
            <a:off x="582386" y="1317625"/>
            <a:ext cx="8082643" cy="5417004"/>
          </a:xfrm>
        </p:spPr>
        <p:txBody>
          <a:bodyPr/>
          <a:lstStyle/>
          <a:p>
            <a:pPr marL="0" indent="0">
              <a:buNone/>
            </a:pPr>
            <a:r>
              <a:rPr lang="es-ES" sz="2000" dirty="0"/>
              <a:t>Protocolos de routing dinámico: </a:t>
            </a:r>
          </a:p>
          <a:p>
            <a:r>
              <a:rPr lang="es-ES" sz="2000" dirty="0"/>
              <a:t>Los utilizan los routers para obtener información automáticamente sobre redes remotas de otros routers.</a:t>
            </a:r>
          </a:p>
          <a:p>
            <a:r>
              <a:rPr lang="es-ES" sz="2000" dirty="0"/>
              <a:t>Entre los propósitos se incluyen los siguientes: detección de redes remotas, mantenimiento de información de routing actualizada, selección de la mejor ruta hacia las redes de destino y capacidad para encontrar una mejor ruta nueva si la ruta actual deja de estar disponible.</a:t>
            </a:r>
          </a:p>
          <a:p>
            <a:r>
              <a:rPr lang="es-ES" sz="2000" dirty="0"/>
              <a:t>Es la mejor opción para las redes grandes, pero para las redes de conexión única es mejor el routing estático.</a:t>
            </a:r>
          </a:p>
          <a:p>
            <a:r>
              <a:rPr lang="es-ES" sz="2000" dirty="0"/>
              <a:t>Sirven para informar cambios a otros </a:t>
            </a:r>
            <a:r>
              <a:rPr lang="es-ES" sz="2000" dirty="0" err="1"/>
              <a:t>routers</a:t>
            </a:r>
            <a:r>
              <a:rPr lang="es-ES" sz="2000" dirty="0" smtClean="0"/>
              <a:t>. </a:t>
            </a:r>
            <a:endParaRPr lang="es-ES" sz="2000" dirty="0"/>
          </a:p>
          <a:p>
            <a:pPr marL="0" indent="0">
              <a:buNone/>
            </a:pPr>
            <a:endParaRPr lang="es-ES" sz="2000" dirty="0"/>
          </a:p>
        </p:txBody>
      </p:sp>
    </p:spTree>
    <p:extLst>
      <p:ext uri="{BB962C8B-B14F-4D97-AF65-F5344CB8AC3E}">
        <p14:creationId xmlns:p14="http://schemas.microsoft.com/office/powerpoint/2010/main" val="639893334"/>
      </p:ext>
    </p:extLst>
  </p:cSld>
  <p:clrMapOvr>
    <a:masterClrMapping/>
  </p:clrMapOvr>
  <mc:AlternateContent xmlns:mc="http://schemas.openxmlformats.org/markup-compatibility/2006" xmlns:p14="http://schemas.microsoft.com/office/powerpoint/2010/main">
    <mc:Choice Requires="p14">
      <p:transition spd="slow" p14:dur="2000"/>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es-ES" dirty="0" smtClean="0"/>
              <a:t>Capítulo 3: Actividades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es-ES" sz="2000" dirty="0"/>
              <a:t>¿Qué actividades se relacionan con este capítulo?</a:t>
            </a:r>
            <a:endParaRPr lang="es-ES" sz="2000" dirty="0">
              <a:solidFill>
                <a:srgbClr val="00B0F0"/>
              </a:solidFill>
            </a:endParaRPr>
          </a:p>
          <a:p>
            <a:pPr marL="0" indent="0" eaLnBrk="1" hangingPunct="1">
              <a:spcBef>
                <a:spcPct val="30000"/>
              </a:spcBef>
              <a:buNone/>
            </a:pPr>
            <a:endParaRPr lang="es-ES" sz="2000" dirty="0"/>
          </a:p>
          <a:p>
            <a:pPr marL="119063" indent="0" eaLnBrk="1" hangingPunct="1">
              <a:spcBef>
                <a:spcPct val="30000"/>
              </a:spcBef>
              <a:buNone/>
            </a:pPr>
            <a:endParaRPr lang="es-ES" sz="2000" dirty="0"/>
          </a:p>
          <a:p>
            <a:pPr marL="119063" indent="0" eaLnBrk="1" hangingPunct="1">
              <a:spcBef>
                <a:spcPct val="30000"/>
              </a:spcBef>
              <a:buNone/>
            </a:pPr>
            <a:endParaRPr lang="es-ES" sz="2000" dirty="0"/>
          </a:p>
        </p:txBody>
      </p:sp>
      <p:graphicFrame>
        <p:nvGraphicFramePr>
          <p:cNvPr id="2" name="Table 1"/>
          <p:cNvGraphicFramePr>
            <a:graphicFrameLocks noGrp="1"/>
          </p:cNvGraphicFramePr>
          <p:nvPr>
            <p:extLst>
              <p:ext uri="{D42A27DB-BD31-4B8C-83A1-F6EECF244321}">
                <p14:modId xmlns:p14="http://schemas.microsoft.com/office/powerpoint/2010/main" val="3285233281"/>
              </p:ext>
            </p:extLst>
          </p:nvPr>
        </p:nvGraphicFramePr>
        <p:xfrm>
          <a:off x="445863" y="1641144"/>
          <a:ext cx="8315996" cy="4328160"/>
        </p:xfrm>
        <a:graphic>
          <a:graphicData uri="http://schemas.openxmlformats.org/drawingml/2006/table">
            <a:tbl>
              <a:tblPr firstRow="1" bandRow="1">
                <a:tableStyleId>{5C22544A-7EE6-4342-B048-85BDC9FD1C3A}</a:tableStyleId>
              </a:tblPr>
              <a:tblGrid>
                <a:gridCol w="976322">
                  <a:extLst>
                    <a:ext uri="{9D8B030D-6E8A-4147-A177-3AD203B41FA5}">
                      <a16:col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20000"/>
                    </a:ext>
                  </a:extLst>
                </a:gridCol>
                <a:gridCol w="1964622">
                  <a:extLst>
                    <a:ext uri="{9D8B030D-6E8A-4147-A177-3AD203B41FA5}">
                      <a16:col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20001"/>
                    </a:ext>
                  </a:extLst>
                </a:gridCol>
                <a:gridCol w="3962654">
                  <a:extLst>
                    <a:ext uri="{9D8B030D-6E8A-4147-A177-3AD203B41FA5}">
                      <a16:col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20002"/>
                    </a:ext>
                  </a:extLst>
                </a:gridCol>
                <a:gridCol w="1412398">
                  <a:extLst>
                    <a:ext uri="{9D8B030D-6E8A-4147-A177-3AD203B41FA5}">
                      <a16:col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20003"/>
                    </a:ext>
                  </a:extLst>
                </a:gridCol>
              </a:tblGrid>
              <a:tr h="0">
                <a:tc>
                  <a:txBody>
                    <a:bodyPr/>
                    <a:lstStyle/>
                    <a:p>
                      <a:r>
                        <a:rPr lang="en-US" sz="1400" dirty="0"/>
                        <a:t>N.° de página</a:t>
                      </a:r>
                    </a:p>
                  </a:txBody>
                  <a:tcPr/>
                </a:tc>
                <a:tc>
                  <a:txBody>
                    <a:bodyPr/>
                    <a:lstStyle/>
                    <a:p>
                      <a:r>
                        <a:rPr lang="en-US" sz="1400" dirty="0"/>
                        <a:t>Tipo de actividad</a:t>
                      </a:r>
                    </a:p>
                  </a:txBody>
                  <a:tcPr/>
                </a:tc>
                <a:tc>
                  <a:txBody>
                    <a:bodyPr/>
                    <a:lstStyle/>
                    <a:p>
                      <a:r>
                        <a:rPr lang="en-US" sz="1400" dirty="0"/>
                        <a:t>Nombre de la actividad</a:t>
                      </a:r>
                    </a:p>
                  </a:txBody>
                  <a:tcPr/>
                </a:tc>
                <a:tc>
                  <a:txBody>
                    <a:bodyPr/>
                    <a:lstStyle/>
                    <a:p>
                      <a:r>
                        <a:rPr lang="en-US" sz="1400" dirty="0"/>
                        <a:t>¿Opcional?</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0"/>
                  </a:ext>
                </a:extLst>
              </a:tr>
              <a:tr h="0">
                <a:tc>
                  <a:txBody>
                    <a:bodyPr/>
                    <a:lstStyle/>
                    <a:p>
                      <a:r>
                        <a:rPr lang="en-US" sz="1400" dirty="0"/>
                        <a:t>3.2.1.6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Verificador de sintaxis</a:t>
                      </a:r>
                      <a:endParaRPr lang="es-ES" sz="1400" dirty="0"/>
                    </a:p>
                  </a:txBody>
                  <a:tcPr/>
                </a:tc>
                <a:tc>
                  <a:txBody>
                    <a:bodyPr/>
                    <a:lstStyle/>
                    <a:p>
                      <a:r>
                        <a:rPr lang="en-US" sz="1400" dirty="0"/>
                        <a:t>Configuración y verificación de una interfaz pasiva en el R2 y el R3</a:t>
                      </a:r>
                      <a:endParaRPr lang="es-ES" sz="1400" dirty="0"/>
                    </a:p>
                  </a:txBody>
                  <a:tcPr/>
                </a:tc>
                <a:tc>
                  <a:txBody>
                    <a:bodyPr/>
                    <a:lstStyle/>
                    <a:p>
                      <a:r>
                        <a:rPr lang="en-US" sz="1400" dirty="0">
                          <a:solidFill>
                            <a:schemeClr val="tx1"/>
                          </a:solidFill>
                        </a:rPr>
                        <a:t>-</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1"/>
                  </a:ext>
                </a:extLst>
              </a:tr>
              <a:tr h="0">
                <a:tc>
                  <a:txBody>
                    <a:bodyPr/>
                    <a:lstStyle/>
                    <a:p>
                      <a:r>
                        <a:rPr lang="en-US" sz="1400" dirty="0"/>
                        <a:t>3.2.1.7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Verificador de sintaxis</a:t>
                      </a:r>
                      <a:endParaRPr lang="es-ES" sz="1400" dirty="0"/>
                    </a:p>
                  </a:txBody>
                  <a:tcPr/>
                </a:tc>
                <a:tc>
                  <a:txBody>
                    <a:bodyPr/>
                    <a:lstStyle/>
                    <a:p>
                      <a:r>
                        <a:rPr lang="en-US" sz="1400" dirty="0"/>
                        <a:t>Verificación del gateway de último recurso en el R2 y el R3</a:t>
                      </a:r>
                      <a:endParaRPr lang="es-ES" sz="1400" dirty="0"/>
                    </a:p>
                  </a:txBody>
                  <a:tcPr/>
                </a:tc>
                <a:tc>
                  <a:txBody>
                    <a:bodyPr/>
                    <a:lstStyle/>
                    <a:p>
                      <a:r>
                        <a:rPr lang="en-US" sz="1400" dirty="0">
                          <a:solidFill>
                            <a:schemeClr val="tx1"/>
                          </a:solidFill>
                        </a:rPr>
                        <a:t>-</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2"/>
                  </a:ext>
                </a:extLst>
              </a:tr>
              <a:tr h="0">
                <a:tc>
                  <a:txBody>
                    <a:bodyPr/>
                    <a:lstStyle/>
                    <a:p>
                      <a:r>
                        <a:rPr lang="en-US" sz="1400" dirty="0"/>
                        <a:t>3.2.1.8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Packet Tracer</a:t>
                      </a:r>
                      <a:endParaRPr lang="es-E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Configuración de RIPv2</a:t>
                      </a:r>
                    </a:p>
                  </a:txBody>
                  <a:tcPr/>
                </a:tc>
                <a:tc>
                  <a:txBody>
                    <a:bodyPr/>
                    <a:lstStyle/>
                    <a:p>
                      <a:r>
                        <a:rPr lang="en-US" sz="1400" dirty="0">
                          <a:solidFill>
                            <a:schemeClr val="tx1"/>
                          </a:solidFill>
                        </a:rPr>
                        <a:t>Recomendado</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3"/>
                  </a:ext>
                </a:extLst>
              </a:tr>
              <a:tr h="0">
                <a:tc>
                  <a:txBody>
                    <a:bodyPr/>
                    <a:lstStyle/>
                    <a:p>
                      <a:r>
                        <a:rPr lang="en-US" sz="1400" dirty="0"/>
                        <a:t>3.2.1.9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Práctica de laboratorio</a:t>
                      </a:r>
                      <a:endParaRPr lang="es-ES" sz="1400" dirty="0"/>
                    </a:p>
                  </a:txBody>
                  <a:tcPr/>
                </a:tc>
                <a:tc>
                  <a:txBody>
                    <a:bodyPr/>
                    <a:lstStyle/>
                    <a:p>
                      <a:r>
                        <a:rPr lang="en-US" sz="1400" dirty="0"/>
                        <a:t>Configuración de RIPv2</a:t>
                      </a:r>
                    </a:p>
                  </a:txBody>
                  <a:tcPr/>
                </a:tc>
                <a:tc>
                  <a:txBody>
                    <a:bodyPr/>
                    <a:lstStyle/>
                    <a:p>
                      <a:r>
                        <a:rPr lang="en-US" sz="1400" dirty="0">
                          <a:solidFill>
                            <a:schemeClr val="tx1"/>
                          </a:solidFill>
                        </a:rPr>
                        <a:t>Opcional</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4"/>
                  </a:ext>
                </a:extLst>
              </a:tr>
              <a:tr h="0">
                <a:tc>
                  <a:txBody>
                    <a:bodyPr/>
                    <a:lstStyle/>
                    <a:p>
                      <a:r>
                        <a:rPr lang="en-US" sz="1400" dirty="0"/>
                        <a:t>3.3.1.4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Actividad</a:t>
                      </a:r>
                      <a:endParaRPr lang="es-ES" sz="1400" dirty="0"/>
                    </a:p>
                  </a:txBody>
                  <a:tcPr/>
                </a:tc>
                <a:tc>
                  <a:txBody>
                    <a:bodyPr/>
                    <a:lstStyle/>
                    <a:p>
                      <a:r>
                        <a:rPr lang="en-US" sz="1400" dirty="0"/>
                        <a:t>Identificar las partes de una entrada de la tabla de routing IPv4</a:t>
                      </a:r>
                      <a:endParaRPr lang="es-ES" sz="1400" dirty="0"/>
                    </a:p>
                  </a:txBody>
                  <a:tcPr/>
                </a:tc>
                <a:tc>
                  <a:txBody>
                    <a:bodyPr/>
                    <a:lstStyle/>
                    <a:p>
                      <a:r>
                        <a:rPr lang="en-US" sz="1400" dirty="0">
                          <a:solidFill>
                            <a:schemeClr val="tx1"/>
                          </a:solidFill>
                        </a:rPr>
                        <a:t>-</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5"/>
                  </a:ext>
                </a:extLst>
              </a:tr>
              <a:tr h="0">
                <a:tc>
                  <a:txBody>
                    <a:bodyPr/>
                    <a:lstStyle/>
                    <a:p>
                      <a:r>
                        <a:rPr lang="en-US" sz="1400" dirty="0"/>
                        <a:t>3.3.2.6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Actividad</a:t>
                      </a:r>
                    </a:p>
                  </a:txBody>
                  <a:tcPr/>
                </a:tc>
                <a:tc>
                  <a:txBody>
                    <a:bodyPr/>
                    <a:lstStyle/>
                    <a:p>
                      <a:r>
                        <a:rPr lang="en-US" sz="1400" dirty="0"/>
                        <a:t>Identificar rutas IPv4 principales y secundarias</a:t>
                      </a:r>
                      <a:endParaRPr lang="es-ES" sz="1400" dirty="0"/>
                    </a:p>
                  </a:txBody>
                  <a:tcPr/>
                </a:tc>
                <a:tc>
                  <a:txBody>
                    <a:bodyPr/>
                    <a:lstStyle/>
                    <a:p>
                      <a:r>
                        <a:rPr lang="en-US" sz="1400" dirty="0">
                          <a:solidFill>
                            <a:schemeClr val="tx1"/>
                          </a:solidFill>
                        </a:rPr>
                        <a:t>-</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6"/>
                  </a:ext>
                </a:extLst>
              </a:tr>
              <a:tr h="0">
                <a:tc>
                  <a:txBody>
                    <a:bodyPr/>
                    <a:lstStyle/>
                    <a:p>
                      <a:r>
                        <a:rPr lang="en-US" sz="1400" dirty="0"/>
                        <a:t>3.3.3.3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Actividad</a:t>
                      </a:r>
                    </a:p>
                  </a:txBody>
                  <a:tcPr/>
                </a:tc>
                <a:tc>
                  <a:txBody>
                    <a:bodyPr/>
                    <a:lstStyle/>
                    <a:p>
                      <a:r>
                        <a:rPr lang="en-US" sz="1400" dirty="0"/>
                        <a:t>Determinar la ruta con la coincidencia más larga</a:t>
                      </a:r>
                    </a:p>
                  </a:txBody>
                  <a:tcPr/>
                </a:tc>
                <a:tc>
                  <a:txBody>
                    <a:bodyPr/>
                    <a:lstStyle/>
                    <a:p>
                      <a:r>
                        <a:rPr lang="en-US" sz="1400" dirty="0">
                          <a:solidFill>
                            <a:schemeClr val="tx1"/>
                          </a:solidFill>
                        </a:rPr>
                        <a:t>-</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7"/>
                  </a:ext>
                </a:extLst>
              </a:tr>
              <a:tr h="0">
                <a:tc>
                  <a:txBody>
                    <a:bodyPr/>
                    <a:lstStyle/>
                    <a:p>
                      <a:r>
                        <a:rPr lang="en-US" sz="1400" dirty="0"/>
                        <a:t>3.3.4.4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Actividad </a:t>
                      </a:r>
                    </a:p>
                  </a:txBody>
                  <a:tcPr/>
                </a:tc>
                <a:tc>
                  <a:txBody>
                    <a:bodyPr/>
                    <a:lstStyle/>
                    <a:p>
                      <a:r>
                        <a:rPr lang="en-US" sz="1400" dirty="0"/>
                        <a:t>Identificar las partes de una entrada de la tabla de routing IPv6</a:t>
                      </a:r>
                      <a:endParaRPr lang="es-ES" sz="1400" dirty="0"/>
                    </a:p>
                  </a:txBody>
                  <a:tcPr/>
                </a:tc>
                <a:tc>
                  <a:txBody>
                    <a:bodyPr/>
                    <a:lstStyle/>
                    <a:p>
                      <a:r>
                        <a:rPr lang="en-US" sz="1400" dirty="0">
                          <a:solidFill>
                            <a:schemeClr val="tx1"/>
                          </a:solidFill>
                        </a:rPr>
                        <a:t>-</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8"/>
                  </a:ext>
                </a:extLst>
              </a:tr>
              <a:tr h="0">
                <a:tc>
                  <a:txBody>
                    <a:bodyPr/>
                    <a:lstStyle/>
                    <a:p>
                      <a:r>
                        <a:rPr lang="en-US" sz="1400" dirty="0"/>
                        <a:t>3.4.1.1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Actividad de clase</a:t>
                      </a:r>
                    </a:p>
                  </a:txBody>
                  <a:tcPr/>
                </a:tc>
                <a:tc>
                  <a:txBody>
                    <a:bodyPr/>
                    <a:lstStyle/>
                    <a:p>
                      <a:r>
                        <a:rPr lang="en-US" sz="1400" dirty="0"/>
                        <a:t>IPv6: detalles y más detalles</a:t>
                      </a:r>
                      <a:endParaRPr lang="es-ES" sz="1400" dirty="0"/>
                    </a:p>
                  </a:txBody>
                  <a:tcPr/>
                </a:tc>
                <a:tc>
                  <a:txBody>
                    <a:bodyPr/>
                    <a:lstStyle/>
                    <a:p>
                      <a:r>
                        <a:rPr lang="en-US" sz="1400" dirty="0">
                          <a:solidFill>
                            <a:schemeClr val="tx1"/>
                          </a:solidFill>
                        </a:rPr>
                        <a:t>Opcional</a:t>
                      </a:r>
                    </a:p>
                  </a:txBody>
                  <a:tcPr/>
                </a:tc>
                <a:extLst>
                  <a:ext uri="{0D108BD9-81ED-4DB2-BD59-A6C34878D82A}">
                    <a16:rowId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a16="http://schemas.microsoft.com/office/drawing/2014/main" val="10009"/>
                  </a:ext>
                </a:extLst>
              </a:tr>
            </a:tbl>
          </a:graphicData>
        </a:graphic>
      </p:graphicFrame>
      <p:sp>
        <p:nvSpPr>
          <p:cNvPr id="6" name="Rectangle 34"/>
          <p:cNvSpPr txBox="1">
            <a:spLocks noChangeArrowheads="1"/>
          </p:cNvSpPr>
          <p:nvPr/>
        </p:nvSpPr>
        <p:spPr bwMode="auto">
          <a:xfrm>
            <a:off x="445863" y="6019643"/>
            <a:ext cx="8411058" cy="40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es-ES" sz="1600" kern="0" dirty="0"/>
              <a:t>La contraseña utilizada en las actividades de Packet Tracer en este capítulo es: </a:t>
            </a:r>
            <a:r>
              <a:rPr lang="es-ES" sz="1600" b="1" kern="0" dirty="0"/>
              <a:t>PT_ccna5</a:t>
            </a:r>
          </a:p>
          <a:p>
            <a:pPr marL="0" indent="0" eaLnBrk="1" hangingPunct="1">
              <a:spcBef>
                <a:spcPct val="30000"/>
              </a:spcBef>
              <a:buFont typeface="Wingdings" charset="0"/>
              <a:buNone/>
            </a:pPr>
            <a:endParaRPr lang="es-ES" sz="2000" kern="0" dirty="0"/>
          </a:p>
        </p:txBody>
      </p:sp>
    </p:spTree>
    <p:extLst>
      <p:ext uri="{BB962C8B-B14F-4D97-AF65-F5344CB8AC3E}">
        <p14:creationId xmlns:p14="http://schemas.microsoft.com/office/powerpoint/2010/main" val="3946008897"/>
      </p:ext>
    </p:extLst>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s-ES" dirty="0" smtClean="0"/>
              <a:t>Capítulo 3: Resumen (continuación)</a:t>
            </a:r>
          </a:p>
        </p:txBody>
      </p:sp>
      <p:sp>
        <p:nvSpPr>
          <p:cNvPr id="52227" name="Content Placeholder 2"/>
          <p:cNvSpPr>
            <a:spLocks noGrp="1"/>
          </p:cNvSpPr>
          <p:nvPr>
            <p:ph idx="1"/>
          </p:nvPr>
        </p:nvSpPr>
        <p:spPr>
          <a:xfrm>
            <a:off x="582386" y="1317625"/>
            <a:ext cx="8184243" cy="5540375"/>
          </a:xfrm>
        </p:spPr>
        <p:txBody>
          <a:bodyPr/>
          <a:lstStyle/>
          <a:p>
            <a:pPr marL="0" indent="0">
              <a:buNone/>
            </a:pPr>
            <a:r>
              <a:rPr lang="es-ES" sz="2000" dirty="0"/>
              <a:t>Protocolos de routing dinámico: </a:t>
            </a:r>
          </a:p>
          <a:p>
            <a:r>
              <a:rPr lang="es-ES" sz="2000" dirty="0"/>
              <a:t>Se encargan de detectar redes remotas y de mantener información de red precisa. </a:t>
            </a:r>
          </a:p>
          <a:p>
            <a:r>
              <a:rPr lang="es-ES" sz="2000" dirty="0"/>
              <a:t>Cuando se produce un cambio en la topología, los protocolos de routing propagan esa información por todo el dominio de routing. </a:t>
            </a:r>
          </a:p>
          <a:p>
            <a:r>
              <a:rPr lang="es-ES" sz="2000" dirty="0"/>
              <a:t>Convergencia: el proceso para lograr que todas las tablas de routing alcancen un estado de coherencia, en el cual todos los routers en el mismo dominio o área de routing tengan información completa y precisa acerca de la red. Algunos protocolos de routing convergen más rápido que otros.</a:t>
            </a:r>
          </a:p>
        </p:txBody>
      </p:sp>
    </p:spTree>
    <p:extLst>
      <p:ext uri="{BB962C8B-B14F-4D97-AF65-F5344CB8AC3E}">
        <p14:creationId xmlns:p14="http://schemas.microsoft.com/office/powerpoint/2010/main" val="2351585867"/>
      </p:ext>
    </p:extLst>
  </p:cSld>
  <p:clrMapOvr>
    <a:masterClrMapping/>
  </p:clrMapOvr>
  <mc:AlternateContent xmlns:mc="http://schemas.openxmlformats.org/markup-compatibility/2006" xmlns:p14="http://schemas.microsoft.com/office/powerpoint/2010/main">
    <mc:Choice Requires="p14">
      <p:transition spd="slow" p14:dur="2000"/>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s-ES" smtClean="0"/>
              <a:t>Capítulo 3: Resumen (continuación)</a:t>
            </a:r>
          </a:p>
        </p:txBody>
      </p:sp>
      <p:sp>
        <p:nvSpPr>
          <p:cNvPr id="52227" name="Content Placeholder 2"/>
          <p:cNvSpPr>
            <a:spLocks noGrp="1"/>
          </p:cNvSpPr>
          <p:nvPr>
            <p:ph idx="1"/>
          </p:nvPr>
        </p:nvSpPr>
        <p:spPr>
          <a:xfrm>
            <a:off x="582386" y="1317625"/>
            <a:ext cx="8184243" cy="5540375"/>
          </a:xfrm>
        </p:spPr>
        <p:txBody>
          <a:bodyPr/>
          <a:lstStyle/>
          <a:p>
            <a:pPr marL="0" indent="0">
              <a:buNone/>
            </a:pPr>
            <a:r>
              <a:rPr lang="es-ES" sz="2000" dirty="0"/>
              <a:t>Protocolos de routing dinámico: </a:t>
            </a:r>
          </a:p>
          <a:p>
            <a:r>
              <a:rPr lang="es-ES" sz="2000" dirty="0"/>
              <a:t>Los routers Cisco utilizan el valor de distancia administrativa para determinar qué origen de routing deben utilizar.</a:t>
            </a:r>
          </a:p>
          <a:p>
            <a:r>
              <a:rPr lang="es-ES" sz="2000" dirty="0"/>
              <a:t>Cada protocolo de routing dinámico tiene un valor administrativo único junto con las rutas estáticas y las redes conectadas directamente.</a:t>
            </a:r>
          </a:p>
          <a:p>
            <a:r>
              <a:rPr lang="es-ES" sz="2000" dirty="0"/>
              <a:t>Las redes conectadas directamente son el origen preferido, seguido de las rutas estáticas y de diversos protocolos de routing dinámico.</a:t>
            </a:r>
          </a:p>
          <a:p>
            <a:pPr marL="0" indent="0">
              <a:buNone/>
            </a:pPr>
            <a:endParaRPr lang="es-ES" sz="2000" dirty="0"/>
          </a:p>
        </p:txBody>
      </p:sp>
    </p:spTree>
    <p:extLst>
      <p:ext uri="{BB962C8B-B14F-4D97-AF65-F5344CB8AC3E}">
        <p14:creationId xmlns:p14="http://schemas.microsoft.com/office/powerpoint/2010/main" val="1820935562"/>
      </p:ext>
    </p:extLst>
  </p:cSld>
  <p:clrMapOvr>
    <a:masterClrMapping/>
  </p:clrMapOvr>
  <mc:AlternateContent xmlns:mc="http://schemas.openxmlformats.org/markup-compatibility/2006" xmlns:p14="http://schemas.microsoft.com/office/powerpoint/2010/main">
    <mc:Choice Requires="p14">
      <p:transition spd="slow" p14:dur="2000"/>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s-ES" smtClean="0"/>
              <a:t>Capítulo 3: Resumen (continuación)</a:t>
            </a:r>
          </a:p>
        </p:txBody>
      </p:sp>
      <p:sp>
        <p:nvSpPr>
          <p:cNvPr id="52227" name="Content Placeholder 2"/>
          <p:cNvSpPr>
            <a:spLocks noGrp="1"/>
          </p:cNvSpPr>
          <p:nvPr>
            <p:ph idx="1"/>
          </p:nvPr>
        </p:nvSpPr>
        <p:spPr>
          <a:xfrm>
            <a:off x="582386" y="1317625"/>
            <a:ext cx="8184243" cy="5540375"/>
          </a:xfrm>
        </p:spPr>
        <p:txBody>
          <a:bodyPr/>
          <a:lstStyle/>
          <a:p>
            <a:pPr marL="0" indent="0">
              <a:buNone/>
            </a:pPr>
            <a:r>
              <a:rPr lang="es-ES" sz="1800" dirty="0"/>
              <a:t>Protocolos de routing dinámico: </a:t>
            </a:r>
          </a:p>
          <a:p>
            <a:r>
              <a:rPr lang="es-ES" sz="1800" dirty="0"/>
              <a:t>Cada protocolo de routing dinámico tiene un valor administrativo único junto con las rutas estáticas y las redes conectadas directamente. Cuanto menor es el valor administrativo, mayor es la preferencia del origen de ruta. </a:t>
            </a:r>
          </a:p>
          <a:p>
            <a:r>
              <a:rPr lang="es-ES" sz="1800" dirty="0"/>
              <a:t>Una red conectada directamente es siempre el origen preferido, seguido de las rutas estáticas y luego los diversos protocolos de routing dinámico.</a:t>
            </a:r>
          </a:p>
          <a:p>
            <a:r>
              <a:rPr lang="es-ES" sz="1800" dirty="0"/>
              <a:t>Las entradas de la tabla de routing contienen un origen de ruta, una red de destino y una interfaz de salida. </a:t>
            </a:r>
          </a:p>
          <a:p>
            <a:r>
              <a:rPr lang="es-ES" sz="1800" dirty="0"/>
              <a:t>Los orígenes de ruta pueden ser conectados, locales, estáticos o provenir de un protocolo de routing dinámico.</a:t>
            </a:r>
          </a:p>
          <a:p>
            <a:r>
              <a:rPr lang="es-ES" sz="1800" dirty="0"/>
              <a:t>Las tablas de routing IPv4 pueden contener cuatro tipos de rutas: rutas finales, rutas de nivel 1, rutas principales de nivel 1 y rutas secundarias de nivel 2.</a:t>
            </a:r>
          </a:p>
          <a:p>
            <a:r>
              <a:rPr lang="es-ES" sz="1800" dirty="0"/>
              <a:t>Dado que IPv6 fue diseñado como un protocolo sin clase, todas las rutas son en realidad rutas finales de nivel 1. No hay rutas principales de nivel 1 para rutas secundarias de nivel 2</a:t>
            </a:r>
            <a:r>
              <a:rPr lang="es-ES" sz="1800" dirty="0" smtClean="0"/>
              <a:t>.</a:t>
            </a:r>
            <a:endParaRPr lang="es-ES" sz="1800" dirty="0"/>
          </a:p>
        </p:txBody>
      </p:sp>
    </p:spTree>
    <p:extLst>
      <p:ext uri="{BB962C8B-B14F-4D97-AF65-F5344CB8AC3E}">
        <p14:creationId xmlns:p14="http://schemas.microsoft.com/office/powerpoint/2010/main" val="2007709114"/>
      </p:ext>
    </p:extLst>
  </p:cSld>
  <p:clrMapOvr>
    <a:masterClrMapping/>
  </p:clrMapOvr>
  <mc:AlternateContent xmlns:mc="http://schemas.openxmlformats.org/markup-compatibility/2006" xmlns:p14="http://schemas.microsoft.com/office/powerpoint/2010/main">
    <mc:Choice Requires="p14">
      <p:transition spd="slow" p14:dur="2000"/>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s-ES" sz="1800" dirty="0">
                <a:latin typeface="Arial" charset="0"/>
              </a:rPr>
              <a:t>Sección 3.1</a:t>
            </a:r>
            <a:r>
              <a:t/>
            </a:r>
            <a:br/>
            <a:r>
              <a:rPr lang="es-ES" smtClean="0"/>
              <a:t>Términos y comandos</a:t>
            </a:r>
          </a:p>
        </p:txBody>
      </p:sp>
      <p:sp>
        <p:nvSpPr>
          <p:cNvPr id="4" name="Content Placeholder 1"/>
          <p:cNvSpPr>
            <a:spLocks noGrp="1"/>
          </p:cNvSpPr>
          <p:nvPr>
            <p:ph idx="1"/>
          </p:nvPr>
        </p:nvSpPr>
        <p:spPr>
          <a:xfrm>
            <a:off x="276908" y="1358745"/>
            <a:ext cx="2721476" cy="4946358"/>
          </a:xfrm>
        </p:spPr>
        <p:txBody>
          <a:bodyPr/>
          <a:lstStyle/>
          <a:p>
            <a:pPr eaLnBrk="1" fontAlgn="b" hangingPunct="1"/>
            <a:r>
              <a:rPr lang="es-ES" altLang="zh-CN" sz="1600" dirty="0" err="1"/>
              <a:t>Routing</a:t>
            </a:r>
            <a:r>
              <a:rPr lang="es-ES" altLang="zh-CN" sz="1600" dirty="0"/>
              <a:t> estático</a:t>
            </a:r>
          </a:p>
          <a:p>
            <a:pPr eaLnBrk="1" fontAlgn="b" hangingPunct="1"/>
            <a:r>
              <a:rPr lang="es-ES" altLang="zh-CN" sz="1600" dirty="0" err="1"/>
              <a:t>Routing</a:t>
            </a:r>
            <a:r>
              <a:rPr lang="es-ES" altLang="zh-CN" sz="1600" dirty="0"/>
              <a:t> dinámico</a:t>
            </a:r>
          </a:p>
          <a:p>
            <a:pPr eaLnBrk="1" fontAlgn="b" hangingPunct="1"/>
            <a:r>
              <a:rPr lang="es-ES" altLang="zh-CN" sz="1600" dirty="0"/>
              <a:t>RIPv1</a:t>
            </a:r>
          </a:p>
          <a:p>
            <a:pPr eaLnBrk="1" fontAlgn="b" hangingPunct="1"/>
            <a:r>
              <a:rPr lang="es-ES" altLang="zh-CN" sz="1600" dirty="0"/>
              <a:t>RIPv2</a:t>
            </a:r>
          </a:p>
          <a:p>
            <a:pPr eaLnBrk="1" fontAlgn="b" hangingPunct="1"/>
            <a:r>
              <a:rPr lang="es-ES" altLang="zh-CN" sz="1600" dirty="0"/>
              <a:t>OSPF</a:t>
            </a:r>
          </a:p>
          <a:p>
            <a:pPr eaLnBrk="1" fontAlgn="b" hangingPunct="1"/>
            <a:r>
              <a:rPr lang="es-ES" altLang="zh-CN" sz="1600" dirty="0"/>
              <a:t>Sistema intermedio a sistema intermedio (IS-IS)</a:t>
            </a:r>
          </a:p>
          <a:p>
            <a:pPr eaLnBrk="1" fontAlgn="b" hangingPunct="1"/>
            <a:r>
              <a:rPr lang="es-ES" altLang="zh-CN" sz="1600" dirty="0"/>
              <a:t>IGRP</a:t>
            </a:r>
          </a:p>
          <a:p>
            <a:pPr eaLnBrk="1" fontAlgn="b" hangingPunct="1"/>
            <a:r>
              <a:rPr lang="es-ES" altLang="zh-CN" sz="1600" dirty="0"/>
              <a:t>EIGRP</a:t>
            </a:r>
          </a:p>
          <a:p>
            <a:pPr eaLnBrk="1" fontAlgn="b" hangingPunct="1"/>
            <a:r>
              <a:rPr lang="es-ES" altLang="zh-CN" sz="1600" dirty="0"/>
              <a:t>BGP</a:t>
            </a:r>
          </a:p>
          <a:p>
            <a:pPr eaLnBrk="1" fontAlgn="b" hangingPunct="1"/>
            <a:r>
              <a:rPr lang="es-ES" altLang="zh-CN" sz="1600" dirty="0"/>
              <a:t>Tabla de </a:t>
            </a:r>
            <a:r>
              <a:rPr lang="es-ES" altLang="zh-CN" sz="1600" dirty="0" err="1"/>
              <a:t>routing</a:t>
            </a:r>
            <a:endParaRPr lang="es-ES" altLang="zh-CN" sz="1600" dirty="0"/>
          </a:p>
          <a:p>
            <a:pPr eaLnBrk="1" fontAlgn="b" hangingPunct="1"/>
            <a:r>
              <a:rPr lang="es-ES" altLang="zh-CN" sz="1600" dirty="0"/>
              <a:t>Red de conexión única</a:t>
            </a:r>
          </a:p>
          <a:p>
            <a:pPr eaLnBrk="1" fontAlgn="b" hangingPunct="1"/>
            <a:r>
              <a:rPr lang="es-ES" altLang="zh-CN" sz="1600" dirty="0"/>
              <a:t>Mensajes de actualización</a:t>
            </a:r>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endParaRPr lang="en-US" sz="1600" dirty="0">
              <a:latin typeface="Courier New" panose="02070309020205020404" pitchFamily="49" charset="0"/>
              <a:cs typeface="Courier New" panose="02070309020205020404" pitchFamily="49" charset="0"/>
            </a:endParaRPr>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endParaRPr lang="en-US" sz="1600" dirty="0"/>
          </a:p>
        </p:txBody>
      </p:sp>
    </p:spTree>
    <p:extLst>
      <p:ext uri="{BB962C8B-B14F-4D97-AF65-F5344CB8AC3E}">
        <p14:creationId xmlns:p14="http://schemas.microsoft.com/office/powerpoint/2010/main" val="3150004748"/>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s-ES" sz="1800" dirty="0">
                <a:latin typeface="Arial" charset="0"/>
              </a:rPr>
              <a:t>Sección 3.2</a:t>
            </a:r>
            <a:r>
              <a:t/>
            </a:r>
            <a:br/>
            <a:r>
              <a:rPr lang="es-ES" smtClean="0"/>
              <a:t>Términos y comandos</a:t>
            </a:r>
          </a:p>
        </p:txBody>
      </p:sp>
      <p:sp>
        <p:nvSpPr>
          <p:cNvPr id="4" name="Content Placeholder 1"/>
          <p:cNvSpPr>
            <a:spLocks noGrp="1"/>
          </p:cNvSpPr>
          <p:nvPr>
            <p:ph idx="1"/>
          </p:nvPr>
        </p:nvSpPr>
        <p:spPr>
          <a:xfrm>
            <a:off x="276908" y="1358745"/>
            <a:ext cx="2721476" cy="4946358"/>
          </a:xfrm>
        </p:spPr>
        <p:txBody>
          <a:bodyPr/>
          <a:lstStyle/>
          <a:p>
            <a:pPr eaLnBrk="1" fontAlgn="b" hangingPunct="1"/>
            <a:r>
              <a:rPr lang="es-ES" altLang="zh-CN" sz="1600" dirty="0" err="1">
                <a:latin typeface="Courier New" panose="02070309020205020404" pitchFamily="49" charset="0"/>
              </a:rPr>
              <a:t>router</a:t>
            </a:r>
            <a:r>
              <a:rPr lang="es-ES" altLang="zh-CN" sz="1600" dirty="0">
                <a:latin typeface="Courier New" panose="02070309020205020404" pitchFamily="49" charset="0"/>
              </a:rPr>
              <a:t> </a:t>
            </a:r>
            <a:r>
              <a:rPr lang="es-ES" altLang="zh-CN" sz="1600" dirty="0" err="1">
                <a:latin typeface="Courier New" panose="02070309020205020404" pitchFamily="49" charset="0"/>
              </a:rPr>
              <a:t>rip</a:t>
            </a:r>
            <a:r>
              <a:rPr lang="es-ES" altLang="zh-CN" sz="1600" dirty="0">
                <a:latin typeface="Courier New" panose="02070309020205020404" pitchFamily="49" charset="0"/>
              </a:rPr>
              <a:t> </a:t>
            </a:r>
          </a:p>
          <a:p>
            <a:pPr eaLnBrk="1" fontAlgn="b" hangingPunct="1"/>
            <a:r>
              <a:rPr lang="es-ES" altLang="zh-CN" sz="1600" dirty="0">
                <a:latin typeface="Courier New" panose="02070309020205020404" pitchFamily="49" charset="0"/>
              </a:rPr>
              <a:t>no </a:t>
            </a:r>
            <a:r>
              <a:rPr lang="es-ES" altLang="zh-CN" sz="1600" dirty="0" err="1">
                <a:latin typeface="Courier New" panose="02070309020205020404" pitchFamily="49" charset="0"/>
              </a:rPr>
              <a:t>router</a:t>
            </a:r>
            <a:r>
              <a:rPr lang="es-ES" altLang="zh-CN" sz="1600" dirty="0">
                <a:latin typeface="Courier New" panose="02070309020205020404" pitchFamily="49" charset="0"/>
              </a:rPr>
              <a:t> </a:t>
            </a:r>
            <a:r>
              <a:rPr lang="es-ES" altLang="zh-CN" sz="1600" dirty="0" err="1">
                <a:latin typeface="Courier New" panose="02070309020205020404" pitchFamily="49" charset="0"/>
              </a:rPr>
              <a:t>rip</a:t>
            </a:r>
            <a:r>
              <a:rPr lang="es-ES" altLang="zh-CN" sz="1600" dirty="0">
                <a:latin typeface="Courier New" panose="02070309020205020404" pitchFamily="49" charset="0"/>
              </a:rPr>
              <a:t> </a:t>
            </a:r>
          </a:p>
          <a:p>
            <a:pPr eaLnBrk="1" fontAlgn="b" hangingPunct="1"/>
            <a:r>
              <a:rPr lang="es-ES" altLang="zh-CN" sz="1600" dirty="0" err="1">
                <a:latin typeface="Courier New" panose="02070309020205020404" pitchFamily="49" charset="0"/>
              </a:rPr>
              <a:t>network</a:t>
            </a:r>
            <a:r>
              <a:rPr lang="es-ES" altLang="zh-CN" sz="1600" dirty="0">
                <a:latin typeface="Courier New" panose="02070309020205020404" pitchFamily="49" charset="0"/>
              </a:rPr>
              <a:t> </a:t>
            </a:r>
            <a:r>
              <a:rPr lang="es-ES" altLang="zh-CN" sz="1600" i="1" dirty="0"/>
              <a:t>dirección-de-red </a:t>
            </a:r>
          </a:p>
          <a:p>
            <a:pPr eaLnBrk="1" fontAlgn="b" hangingPunct="1"/>
            <a:r>
              <a:rPr lang="es-ES" altLang="zh-CN" sz="1600" dirty="0">
                <a:latin typeface="Courier New" panose="02070309020205020404" pitchFamily="49" charset="0"/>
              </a:rPr>
              <a:t>show </a:t>
            </a:r>
            <a:r>
              <a:rPr lang="es-ES" altLang="zh-CN" sz="1600" dirty="0" err="1">
                <a:latin typeface="Courier New" panose="02070309020205020404" pitchFamily="49" charset="0"/>
              </a:rPr>
              <a:t>ip</a:t>
            </a:r>
            <a:r>
              <a:rPr lang="es-ES" altLang="zh-CN" sz="1600" dirty="0">
                <a:latin typeface="Courier New" panose="02070309020205020404" pitchFamily="49" charset="0"/>
              </a:rPr>
              <a:t> </a:t>
            </a:r>
            <a:r>
              <a:rPr lang="es-ES" altLang="zh-CN" sz="1600" dirty="0" err="1">
                <a:latin typeface="Courier New" panose="02070309020205020404" pitchFamily="49" charset="0"/>
              </a:rPr>
              <a:t>protocols</a:t>
            </a:r>
            <a:endParaRPr lang="es-ES" altLang="zh-CN" sz="1600" dirty="0">
              <a:latin typeface="Courier New" panose="02070309020205020404" pitchFamily="49" charset="0"/>
            </a:endParaRPr>
          </a:p>
          <a:p>
            <a:pPr eaLnBrk="1" fontAlgn="b" hangingPunct="1"/>
            <a:r>
              <a:rPr lang="es-ES" altLang="zh-CN" sz="1600" dirty="0">
                <a:latin typeface="Courier New" panose="02070309020205020404" pitchFamily="49" charset="0"/>
              </a:rPr>
              <a:t>show </a:t>
            </a:r>
            <a:r>
              <a:rPr lang="es-ES" altLang="zh-CN" sz="1600" dirty="0" err="1">
                <a:latin typeface="Courier New" panose="02070309020205020404" pitchFamily="49" charset="0"/>
              </a:rPr>
              <a:t>ip</a:t>
            </a:r>
            <a:r>
              <a:rPr lang="es-ES" altLang="zh-CN" sz="1600" dirty="0">
                <a:latin typeface="Courier New" panose="02070309020205020404" pitchFamily="49" charset="0"/>
              </a:rPr>
              <a:t> </a:t>
            </a:r>
            <a:r>
              <a:rPr lang="es-ES" altLang="zh-CN" sz="1600" dirty="0" err="1">
                <a:latin typeface="Courier New" panose="02070309020205020404" pitchFamily="49" charset="0"/>
              </a:rPr>
              <a:t>route</a:t>
            </a:r>
            <a:endParaRPr lang="es-ES" altLang="zh-CN" sz="1600" dirty="0">
              <a:latin typeface="Courier New" panose="02070309020205020404" pitchFamily="49" charset="0"/>
            </a:endParaRPr>
          </a:p>
          <a:p>
            <a:pPr eaLnBrk="1" fontAlgn="b" hangingPunct="1"/>
            <a:r>
              <a:rPr lang="es-ES" altLang="zh-CN" sz="1600" dirty="0">
                <a:latin typeface="Courier New" panose="02070309020205020404" pitchFamily="49" charset="0"/>
              </a:rPr>
              <a:t>versión 2 </a:t>
            </a:r>
          </a:p>
          <a:p>
            <a:pPr eaLnBrk="1" fontAlgn="b" hangingPunct="1"/>
            <a:r>
              <a:rPr lang="es-ES" altLang="zh-CN" sz="1600" dirty="0">
                <a:latin typeface="Courier New" panose="02070309020205020404" pitchFamily="49" charset="0"/>
              </a:rPr>
              <a:t>no </a:t>
            </a:r>
            <a:r>
              <a:rPr lang="es-ES" altLang="zh-CN" sz="1600" dirty="0" err="1">
                <a:latin typeface="Courier New" panose="02070309020205020404" pitchFamily="49" charset="0"/>
              </a:rPr>
              <a:t>version</a:t>
            </a:r>
            <a:endParaRPr lang="es-ES" altLang="zh-CN" sz="1600" dirty="0">
              <a:latin typeface="Courier New" panose="02070309020205020404" pitchFamily="49" charset="0"/>
            </a:endParaRPr>
          </a:p>
          <a:p>
            <a:pPr eaLnBrk="1" fontAlgn="b" hangingPunct="1"/>
            <a:r>
              <a:rPr lang="es-ES" altLang="zh-CN" sz="1600" dirty="0">
                <a:latin typeface="Courier New" panose="02070309020205020404" pitchFamily="49" charset="0"/>
              </a:rPr>
              <a:t>no auto-</a:t>
            </a:r>
            <a:r>
              <a:rPr lang="es-ES" altLang="zh-CN" sz="1600" dirty="0" err="1">
                <a:latin typeface="Courier New" panose="02070309020205020404" pitchFamily="49" charset="0"/>
              </a:rPr>
              <a:t>summary</a:t>
            </a:r>
            <a:r>
              <a:rPr lang="es-ES" altLang="zh-CN" sz="1600" dirty="0">
                <a:latin typeface="Courier New" panose="02070309020205020404" pitchFamily="49" charset="0"/>
              </a:rPr>
              <a:t> </a:t>
            </a:r>
          </a:p>
          <a:p>
            <a:pPr eaLnBrk="1" fontAlgn="b" hangingPunct="1"/>
            <a:r>
              <a:rPr lang="es-ES" altLang="zh-CN" sz="1600" dirty="0" err="1">
                <a:latin typeface="Courier New" panose="02070309020205020404" pitchFamily="49" charset="0"/>
              </a:rPr>
              <a:t>passive</a:t>
            </a:r>
            <a:r>
              <a:rPr lang="es-ES" altLang="zh-CN" sz="1600" dirty="0">
                <a:latin typeface="Courier New" panose="02070309020205020404" pitchFamily="49" charset="0"/>
              </a:rPr>
              <a:t>-interface</a:t>
            </a:r>
          </a:p>
          <a:p>
            <a:pPr eaLnBrk="1" fontAlgn="b" hangingPunct="1"/>
            <a:r>
              <a:rPr lang="es-ES" altLang="zh-CN" sz="1600" dirty="0" err="1">
                <a:latin typeface="Courier New" panose="02070309020205020404" pitchFamily="49" charset="0"/>
              </a:rPr>
              <a:t>passive</a:t>
            </a:r>
            <a:r>
              <a:rPr lang="es-ES" altLang="zh-CN" sz="1600" dirty="0">
                <a:latin typeface="Courier New" panose="02070309020205020404" pitchFamily="49" charset="0"/>
              </a:rPr>
              <a:t>-interface default </a:t>
            </a:r>
          </a:p>
          <a:p>
            <a:pPr eaLnBrk="1" fontAlgn="b" hangingPunct="1"/>
            <a:r>
              <a:rPr lang="es-ES" altLang="zh-CN" sz="1600" dirty="0">
                <a:latin typeface="Courier New" panose="02070309020205020404" pitchFamily="49" charset="0"/>
              </a:rPr>
              <a:t>no </a:t>
            </a:r>
            <a:r>
              <a:rPr lang="es-ES" altLang="zh-CN" sz="1600" dirty="0" err="1">
                <a:latin typeface="Courier New" panose="02070309020205020404" pitchFamily="49" charset="0"/>
              </a:rPr>
              <a:t>passive</a:t>
            </a:r>
            <a:r>
              <a:rPr lang="es-ES" altLang="zh-CN" sz="1600" dirty="0">
                <a:latin typeface="Courier New" panose="02070309020205020404" pitchFamily="49" charset="0"/>
              </a:rPr>
              <a:t>-interface </a:t>
            </a:r>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r>
              <a:rPr lang="es-ES" altLang="zh-CN" sz="1600" dirty="0" err="1">
                <a:latin typeface="Courier New" panose="02070309020205020404" pitchFamily="49" charset="0"/>
              </a:rPr>
              <a:t>ip</a:t>
            </a:r>
            <a:r>
              <a:rPr lang="es-ES" altLang="zh-CN" sz="1600" dirty="0">
                <a:latin typeface="Courier New" panose="02070309020205020404" pitchFamily="49" charset="0"/>
              </a:rPr>
              <a:t> </a:t>
            </a:r>
            <a:r>
              <a:rPr lang="es-ES" altLang="zh-CN" sz="1600" dirty="0" err="1">
                <a:latin typeface="Courier New" panose="02070309020205020404" pitchFamily="49" charset="0"/>
              </a:rPr>
              <a:t>route</a:t>
            </a:r>
            <a:r>
              <a:rPr lang="es-ES" altLang="zh-CN" sz="1600" dirty="0">
                <a:latin typeface="Courier New" panose="02070309020205020404" pitchFamily="49" charset="0"/>
              </a:rPr>
              <a:t> 0.0.0.0 0.0.0.0 </a:t>
            </a:r>
          </a:p>
          <a:p>
            <a:pPr eaLnBrk="1" fontAlgn="b" hangingPunct="1"/>
            <a:r>
              <a:rPr lang="es-ES" altLang="zh-CN" sz="1600" dirty="0">
                <a:latin typeface="Courier New" panose="02070309020205020404" pitchFamily="49" charset="0"/>
              </a:rPr>
              <a:t>default-</a:t>
            </a:r>
            <a:r>
              <a:rPr lang="es-ES" altLang="zh-CN" sz="1600" dirty="0" err="1">
                <a:latin typeface="Courier New" panose="02070309020205020404" pitchFamily="49" charset="0"/>
              </a:rPr>
              <a:t>information</a:t>
            </a:r>
            <a:r>
              <a:rPr lang="es-ES" altLang="zh-CN" sz="1600" dirty="0">
                <a:latin typeface="Courier New" panose="02070309020205020404" pitchFamily="49" charset="0"/>
              </a:rPr>
              <a:t> </a:t>
            </a:r>
            <a:r>
              <a:rPr lang="es-ES" altLang="zh-CN" sz="1600" dirty="0" err="1">
                <a:latin typeface="Courier New" panose="02070309020205020404" pitchFamily="49" charset="0"/>
              </a:rPr>
              <a:t>originate</a:t>
            </a:r>
            <a:endParaRPr lang="es-ES" altLang="zh-CN" sz="1600" dirty="0"/>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endParaRPr lang="en-US" sz="1600" dirty="0"/>
          </a:p>
        </p:txBody>
      </p:sp>
    </p:spTree>
    <p:extLst>
      <p:ext uri="{BB962C8B-B14F-4D97-AF65-F5344CB8AC3E}">
        <p14:creationId xmlns:p14="http://schemas.microsoft.com/office/powerpoint/2010/main" val="1904957537"/>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s-ES" sz="1800" dirty="0">
                <a:latin typeface="Arial" charset="0"/>
              </a:rPr>
              <a:t>Sección 3.3</a:t>
            </a:r>
            <a:r>
              <a:t/>
            </a:r>
            <a:br/>
            <a:r>
              <a:rPr lang="es-ES" smtClean="0"/>
              <a:t>Términos y comandos</a:t>
            </a:r>
          </a:p>
        </p:txBody>
      </p:sp>
      <p:sp>
        <p:nvSpPr>
          <p:cNvPr id="4" name="Content Placeholder 1"/>
          <p:cNvSpPr>
            <a:spLocks noGrp="1"/>
          </p:cNvSpPr>
          <p:nvPr>
            <p:ph idx="1"/>
          </p:nvPr>
        </p:nvSpPr>
        <p:spPr>
          <a:xfrm>
            <a:off x="276908" y="1358745"/>
            <a:ext cx="2900632" cy="4946358"/>
          </a:xfrm>
        </p:spPr>
        <p:txBody>
          <a:bodyPr/>
          <a:lstStyle/>
          <a:p>
            <a:pPr eaLnBrk="1" fontAlgn="b" hangingPunct="1"/>
            <a:r>
              <a:rPr lang="es-ES" altLang="zh-CN" sz="1600" dirty="0" err="1"/>
              <a:t>Routing</a:t>
            </a:r>
            <a:r>
              <a:rPr lang="es-ES" altLang="zh-CN" sz="1600" dirty="0"/>
              <a:t> con clase</a:t>
            </a:r>
          </a:p>
          <a:p>
            <a:pPr eaLnBrk="1" fontAlgn="b" hangingPunct="1"/>
            <a:r>
              <a:rPr lang="es-ES" altLang="zh-CN" sz="1600" dirty="0"/>
              <a:t>Asignación de direcciones sin clase</a:t>
            </a:r>
          </a:p>
          <a:p>
            <a:pPr eaLnBrk="1" fontAlgn="b" hangingPunct="1"/>
            <a:r>
              <a:rPr lang="es-ES" altLang="zh-CN" sz="1600" dirty="0"/>
              <a:t>Origen de la ruta (C y L)</a:t>
            </a:r>
          </a:p>
          <a:p>
            <a:pPr eaLnBrk="1" fontAlgn="b" hangingPunct="1"/>
            <a:r>
              <a:rPr lang="es-ES" altLang="zh-CN" sz="1600" dirty="0"/>
              <a:t>Red de destino</a:t>
            </a:r>
          </a:p>
          <a:p>
            <a:pPr eaLnBrk="1" fontAlgn="b" hangingPunct="1"/>
            <a:r>
              <a:rPr lang="es-ES" altLang="zh-CN" sz="1600" dirty="0"/>
              <a:t>Interfaz de salida</a:t>
            </a:r>
          </a:p>
          <a:p>
            <a:pPr eaLnBrk="1" fontAlgn="b" hangingPunct="1"/>
            <a:r>
              <a:rPr lang="es-ES" altLang="zh-CN" sz="1600" dirty="0"/>
              <a:t>Distancia administrativa (AD)</a:t>
            </a:r>
          </a:p>
          <a:p>
            <a:pPr eaLnBrk="1" fontAlgn="b" hangingPunct="1"/>
            <a:r>
              <a:rPr lang="es-ES" altLang="zh-CN" sz="1600" dirty="0"/>
              <a:t>Métrica </a:t>
            </a:r>
          </a:p>
          <a:p>
            <a:pPr eaLnBrk="1" fontAlgn="b" hangingPunct="1"/>
            <a:r>
              <a:rPr lang="es-ES" altLang="zh-CN" sz="1600" dirty="0"/>
              <a:t>Marca de hora de la ruta</a:t>
            </a:r>
          </a:p>
          <a:p>
            <a:pPr eaLnBrk="1" fontAlgn="b" hangingPunct="1"/>
            <a:r>
              <a:rPr lang="es-ES" altLang="zh-CN" sz="1600" dirty="0"/>
              <a:t>Ruta final</a:t>
            </a:r>
          </a:p>
          <a:p>
            <a:pPr eaLnBrk="1" fontAlgn="b" hangingPunct="1"/>
            <a:r>
              <a:rPr lang="es-ES" altLang="zh-CN" sz="1600" dirty="0"/>
              <a:t>Ruta de Nivel 1</a:t>
            </a:r>
          </a:p>
          <a:p>
            <a:pPr eaLnBrk="1" fontAlgn="b" hangingPunct="1"/>
            <a:r>
              <a:rPr lang="es-ES" altLang="zh-CN" sz="1600" dirty="0"/>
              <a:t>Ruta principal de Nivel 1</a:t>
            </a:r>
          </a:p>
          <a:p>
            <a:pPr eaLnBrk="1" fontAlgn="b" hangingPunct="1"/>
            <a:r>
              <a:rPr lang="es-ES" altLang="zh-CN" sz="1600" dirty="0"/>
              <a:t>Ruta secundaria de Nivel </a:t>
            </a:r>
            <a:r>
              <a:rPr lang="es-ES" altLang="zh-CN" sz="1600" dirty="0" smtClean="0"/>
              <a:t>2</a:t>
            </a:r>
            <a:endParaRPr lang="es-ES" altLang="zh-CN" sz="1600" dirty="0"/>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r>
              <a:rPr lang="es-ES" altLang="zh-CN" sz="1600" dirty="0"/>
              <a:t>Ruta de red</a:t>
            </a:r>
          </a:p>
          <a:p>
            <a:pPr eaLnBrk="1" fontAlgn="b" hangingPunct="1"/>
            <a:r>
              <a:rPr lang="es-ES" altLang="zh-CN" sz="1600" dirty="0"/>
              <a:t>Ruta de superred</a:t>
            </a:r>
          </a:p>
          <a:p>
            <a:pPr eaLnBrk="1" fontAlgn="b" hangingPunct="1"/>
            <a:r>
              <a:rPr lang="es-ES" altLang="zh-CN" sz="1600" dirty="0"/>
              <a:t>Ruta </a:t>
            </a:r>
            <a:r>
              <a:rPr lang="es-ES" altLang="zh-CN" sz="1600" dirty="0" smtClean="0"/>
              <a:t>predeterminada</a:t>
            </a:r>
            <a:endParaRPr lang="es-ES" altLang="zh-CN" sz="1600" dirty="0"/>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fontAlgn="b" hangingPunct="1">
              <a:buNone/>
            </a:pPr>
            <a:endParaRPr lang="en-US" sz="1600" dirty="0"/>
          </a:p>
        </p:txBody>
      </p:sp>
    </p:spTree>
    <p:extLst>
      <p:ext uri="{BB962C8B-B14F-4D97-AF65-F5344CB8AC3E}">
        <p14:creationId xmlns:p14="http://schemas.microsoft.com/office/powerpoint/2010/main" val="2859828675"/>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446400" y="349200"/>
            <a:ext cx="8145462" cy="838200"/>
          </a:xfrm>
        </p:spPr>
        <p:txBody>
          <a:bodyPr/>
          <a:lstStyle/>
          <a:p>
            <a:pPr eaLnBrk="1" hangingPunct="1"/>
            <a:r>
              <a:rPr lang="es-ES" dirty="0" smtClean="0"/>
              <a:t>Capítulo 3: Evaluación</a:t>
            </a:r>
          </a:p>
        </p:txBody>
      </p:sp>
      <p:sp>
        <p:nvSpPr>
          <p:cNvPr id="7171" name="Rectangle 34"/>
          <p:cNvSpPr>
            <a:spLocks noGrp="1" noChangeArrowheads="1"/>
          </p:cNvSpPr>
          <p:nvPr>
            <p:ph type="body" idx="4294967295"/>
          </p:nvPr>
        </p:nvSpPr>
        <p:spPr>
          <a:xfrm>
            <a:off x="646113" y="1285841"/>
            <a:ext cx="7940675" cy="3571875"/>
          </a:xfrm>
        </p:spPr>
        <p:txBody>
          <a:bodyPr/>
          <a:lstStyle/>
          <a:p>
            <a:pPr eaLnBrk="1" hangingPunct="1">
              <a:spcBef>
                <a:spcPct val="30000"/>
              </a:spcBef>
            </a:pPr>
            <a:r>
              <a:rPr lang="es-ES" sz="2000" dirty="0"/>
              <a:t>Los estudiantes deben completar el capítulo 3 "Evaluación" después de completar el capítulo 3.</a:t>
            </a:r>
          </a:p>
          <a:p>
            <a:pPr eaLnBrk="1" hangingPunct="1">
              <a:spcBef>
                <a:spcPct val="30000"/>
              </a:spcBef>
            </a:pPr>
            <a:r>
              <a:rPr lang="es-ES" sz="2000" dirty="0"/>
              <a:t>Los cuestionarios, las prácticas de laboratorio, los Packet Tracers y otras actividades se pueden utilizar para evaluar informalmente el progreso de los estudiantes.</a:t>
            </a:r>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05510" y="1214404"/>
            <a:ext cx="7940675" cy="5186398"/>
          </a:xfrm>
        </p:spPr>
        <p:txBody>
          <a:bodyPr/>
          <a:lstStyle/>
          <a:p>
            <a:pPr marL="0" indent="0" eaLnBrk="1" hangingPunct="1">
              <a:lnSpc>
                <a:spcPct val="85000"/>
              </a:lnSpc>
              <a:spcBef>
                <a:spcPct val="30000"/>
              </a:spcBef>
              <a:buNone/>
            </a:pPr>
            <a:r>
              <a:rPr lang="es-ES" sz="2000" dirty="0"/>
              <a:t>Antes de enseñar el capítulo 3, el instructor debe:</a:t>
            </a:r>
          </a:p>
          <a:p>
            <a:pPr eaLnBrk="1" hangingPunct="1">
              <a:lnSpc>
                <a:spcPct val="85000"/>
              </a:lnSpc>
              <a:spcBef>
                <a:spcPct val="30000"/>
              </a:spcBef>
            </a:pPr>
            <a:r>
              <a:rPr lang="es-ES" sz="2000" dirty="0"/>
              <a:t>Completar el capítulo 3, "Evaluación."</a:t>
            </a:r>
          </a:p>
          <a:p>
            <a:pPr eaLnBrk="1" hangingPunct="1">
              <a:lnSpc>
                <a:spcPct val="85000"/>
              </a:lnSpc>
              <a:spcBef>
                <a:spcPct val="30000"/>
              </a:spcBef>
            </a:pPr>
            <a:r>
              <a:rPr lang="es-ES" sz="2000" dirty="0"/>
              <a:t>Los objetivos de este capítulo son:</a:t>
            </a:r>
          </a:p>
          <a:p>
            <a:pPr marL="625475" lvl="1" indent="-285750">
              <a:buFont typeface="Arial" panose="020B0604020202020204" pitchFamily="34" charset="0"/>
              <a:buChar char="•"/>
            </a:pPr>
            <a:r>
              <a:rPr lang="es-ES" sz="1600" dirty="0"/>
              <a:t>Explicar el propósito de los protocolos de routing dinámico.</a:t>
            </a:r>
          </a:p>
          <a:p>
            <a:pPr marL="625475" lvl="1" indent="-285750">
              <a:buFont typeface="Arial" panose="020B0604020202020204" pitchFamily="34" charset="0"/>
              <a:buChar char="•"/>
            </a:pPr>
            <a:r>
              <a:rPr lang="es-ES" sz="1600" dirty="0"/>
              <a:t>Explicar el uso del routing dinámico y el del routing estático.</a:t>
            </a:r>
            <a:endParaRPr lang="es-ES" sz="2000" dirty="0"/>
          </a:p>
          <a:p>
            <a:pPr marL="625475" lvl="1" indent="-285750">
              <a:buFont typeface="Arial" panose="020B0604020202020204" pitchFamily="34" charset="0"/>
              <a:buChar char="•"/>
            </a:pPr>
            <a:r>
              <a:rPr lang="es-ES" sz="1600" dirty="0"/>
              <a:t>Configurar el protocolo de routing RIPv2.</a:t>
            </a:r>
          </a:p>
          <a:p>
            <a:pPr marL="625475" lvl="1" indent="-285750">
              <a:buFont typeface="Arial" panose="020B0604020202020204" pitchFamily="34" charset="0"/>
              <a:buChar char="•"/>
            </a:pPr>
            <a:r>
              <a:rPr lang="es-ES" sz="1600" dirty="0"/>
              <a:t>Explicar los componentes de una entrada de la tabla de routing IPv4 para una ruta dada.</a:t>
            </a:r>
          </a:p>
          <a:p>
            <a:pPr marL="627063" lvl="1" indent="-285750">
              <a:buFont typeface="Arial" panose="020B0604020202020204" pitchFamily="34" charset="0"/>
              <a:buChar char="•"/>
            </a:pPr>
            <a:r>
              <a:rPr lang="es-ES" sz="1600" dirty="0"/>
              <a:t>Explicar la relación de nivel principal/secundario en una tabla de routing creada en forma dinámica.</a:t>
            </a:r>
          </a:p>
          <a:p>
            <a:pPr marL="627063" lvl="1" indent="-285750">
              <a:buFont typeface="Arial" panose="020B0604020202020204" pitchFamily="34" charset="0"/>
              <a:buChar char="•"/>
            </a:pPr>
            <a:r>
              <a:rPr lang="es-ES" sz="1600" dirty="0"/>
              <a:t>Determinar qué ruta se usará para reenviar un paquete IPv4.</a:t>
            </a:r>
          </a:p>
          <a:p>
            <a:pPr marL="627063" lvl="1" indent="-285750">
              <a:buFont typeface="Arial" panose="020B0604020202020204" pitchFamily="34" charset="0"/>
              <a:buChar char="•"/>
            </a:pPr>
            <a:r>
              <a:rPr lang="es-ES" sz="1600" dirty="0"/>
              <a:t>Determinar qué ruta se usará para reenviar un paquete IPv6.</a:t>
            </a:r>
            <a:endParaRPr lang="es-ES" sz="2000" b="1" dirty="0">
              <a:solidFill>
                <a:srgbClr val="FF0000"/>
              </a:solidFill>
            </a:endParaRPr>
          </a:p>
          <a:p>
            <a:pPr eaLnBrk="1" hangingPunct="1">
              <a:lnSpc>
                <a:spcPct val="85000"/>
              </a:lnSpc>
              <a:spcBef>
                <a:spcPct val="30000"/>
              </a:spcBef>
            </a:pPr>
            <a:endParaRPr lang="es-ES" dirty="0"/>
          </a:p>
        </p:txBody>
      </p:sp>
      <p:sp>
        <p:nvSpPr>
          <p:cNvPr id="4" name="Rectangle 33"/>
          <p:cNvSpPr txBox="1">
            <a:spLocks noChangeArrowheads="1"/>
          </p:cNvSpPr>
          <p:nvPr/>
        </p:nvSpPr>
        <p:spPr bwMode="auto">
          <a:xfrm>
            <a:off x="446400" y="3492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s-ES" sz="3200" b="1" kern="0" dirty="0">
                <a:solidFill>
                  <a:srgbClr val="708CA1"/>
                </a:solidFill>
                <a:latin typeface="+mj-lt"/>
              </a:rPr>
              <a:t>Capítulo 3: Prácticas recomendadas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46400" y="349200"/>
            <a:ext cx="8615955"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s-ES" sz="3200" b="1" kern="0" dirty="0">
                <a:solidFill>
                  <a:srgbClr val="708CA1"/>
                </a:solidFill>
                <a:latin typeface="+mj-lt"/>
              </a:rPr>
              <a:t>Capítulo 3: Prácticas recomendadas (cont.)</a:t>
            </a:r>
          </a:p>
        </p:txBody>
      </p:sp>
      <p:sp>
        <p:nvSpPr>
          <p:cNvPr id="9" name="Text Placeholder 6"/>
          <p:cNvSpPr txBox="1">
            <a:spLocks/>
          </p:cNvSpPr>
          <p:nvPr/>
        </p:nvSpPr>
        <p:spPr>
          <a:xfrm>
            <a:off x="411086" y="1344168"/>
            <a:ext cx="8254449"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lnSpc>
                <a:spcPct val="90000"/>
              </a:lnSpc>
              <a:spcBef>
                <a:spcPct val="30000"/>
              </a:spcBef>
              <a:buNone/>
            </a:pPr>
            <a:r>
              <a:rPr lang="es-ES" sz="2000" dirty="0"/>
              <a:t>Sección 3.1</a:t>
            </a:r>
          </a:p>
          <a:p>
            <a:pPr eaLnBrk="1" hangingPunct="1">
              <a:lnSpc>
                <a:spcPct val="90000"/>
              </a:lnSpc>
              <a:spcBef>
                <a:spcPct val="30000"/>
              </a:spcBef>
            </a:pPr>
            <a:r>
              <a:rPr lang="es-ES" sz="2000" dirty="0"/>
              <a:t>Cree topologías en Packet Tracer que sean similares a las del capítulo y demuestre el routing estático en comparación con el dinámico. Destaque las ventajas y desventajas del routing estático y del routing dinámico.</a:t>
            </a:r>
          </a:p>
          <a:p>
            <a:pPr eaLnBrk="1" hangingPunct="1">
              <a:lnSpc>
                <a:spcPct val="90000"/>
              </a:lnSpc>
              <a:spcBef>
                <a:spcPct val="30000"/>
              </a:spcBef>
            </a:pPr>
            <a:r>
              <a:rPr lang="es-ES" sz="2000" dirty="0"/>
              <a:t>En este capítulo, considere configurar una red grande en una demostración de Packet Tracer para permitir que los estudiantes aprecien el tamaño y la complejidad.</a:t>
            </a:r>
          </a:p>
          <a:p>
            <a:pPr eaLnBrk="1" hangingPunct="1">
              <a:lnSpc>
                <a:spcPct val="90000"/>
              </a:lnSpc>
              <a:spcBef>
                <a:spcPct val="30000"/>
              </a:spcBef>
            </a:pPr>
            <a:r>
              <a:rPr lang="es-ES" sz="2000" dirty="0"/>
              <a:t>Analice con los estudiantes las ventajas y desventajas de utilizar protocolos de routing en lugar de routing estático. Presente términos tales como métricas, convergencia, vector distancia, estado de enlace, sin clase, con clase, IGP y EGP.</a:t>
            </a:r>
          </a:p>
          <a:p>
            <a:pPr lvl="0">
              <a:lnSpc>
                <a:spcPct val="90000"/>
              </a:lnSpc>
            </a:pPr>
            <a:endParaRPr lang="es-ES" sz="2000" dirty="0"/>
          </a:p>
        </p:txBody>
      </p:sp>
    </p:spTree>
    <p:extLst>
      <p:ext uri="{BB962C8B-B14F-4D97-AF65-F5344CB8AC3E}">
        <p14:creationId xmlns:p14="http://schemas.microsoft.com/office/powerpoint/2010/main" val="322527194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46400" y="349200"/>
            <a:ext cx="8541527"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s-ES" sz="3200" b="1" kern="0" dirty="0">
                <a:solidFill>
                  <a:srgbClr val="708CA1"/>
                </a:solidFill>
                <a:latin typeface="+mj-lt"/>
              </a:rPr>
              <a:t>Capítulo 3: Prácticas recomendadas (cont.)</a:t>
            </a:r>
          </a:p>
        </p:txBody>
      </p:sp>
      <p:sp>
        <p:nvSpPr>
          <p:cNvPr id="9" name="Text Placeholder 6"/>
          <p:cNvSpPr txBox="1">
            <a:spLocks/>
          </p:cNvSpPr>
          <p:nvPr/>
        </p:nvSpPr>
        <p:spPr>
          <a:xfrm>
            <a:off x="411086" y="1344168"/>
            <a:ext cx="8265081"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lnSpc>
                <a:spcPct val="90000"/>
              </a:lnSpc>
              <a:spcBef>
                <a:spcPct val="30000"/>
              </a:spcBef>
              <a:buNone/>
            </a:pPr>
            <a:r>
              <a:rPr lang="es-ES" sz="2000" dirty="0"/>
              <a:t>Sección 3.2</a:t>
            </a:r>
          </a:p>
          <a:p>
            <a:pPr eaLnBrk="1" hangingPunct="1">
              <a:lnSpc>
                <a:spcPct val="90000"/>
              </a:lnSpc>
              <a:spcBef>
                <a:spcPct val="30000"/>
              </a:spcBef>
            </a:pPr>
            <a:r>
              <a:rPr lang="es-ES" sz="2000" dirty="0"/>
              <a:t>Demuestre cada comando de RIP mediante Packet Tracer. Siga con la práctica de laboratorio recomendada: 3.2.1.8 Configurar RIPv2.</a:t>
            </a:r>
          </a:p>
          <a:p>
            <a:pPr eaLnBrk="1" hangingPunct="1">
              <a:lnSpc>
                <a:spcPct val="90000"/>
              </a:lnSpc>
              <a:spcBef>
                <a:spcPct val="30000"/>
              </a:spcBef>
            </a:pPr>
            <a:r>
              <a:rPr lang="es-ES" sz="2000" dirty="0"/>
              <a:t>Los verificadores de sintaxis que se incluyen en esta sección pueden utilizarse para ayudar a que los estudiantes memoricen comandos e interpreten comandos de error.</a:t>
            </a:r>
          </a:p>
          <a:p>
            <a:pPr lvl="0">
              <a:lnSpc>
                <a:spcPct val="90000"/>
              </a:lnSpc>
            </a:pPr>
            <a:endParaRPr lang="es-ES" sz="2000" dirty="0"/>
          </a:p>
        </p:txBody>
      </p:sp>
    </p:spTree>
    <p:extLst>
      <p:ext uri="{BB962C8B-B14F-4D97-AF65-F5344CB8AC3E}">
        <p14:creationId xmlns:p14="http://schemas.microsoft.com/office/powerpoint/2010/main" val="4002673113"/>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32411</TotalTime>
  <Pages>28</Pages>
  <Words>2632</Words>
  <Application>Microsoft Office PowerPoint</Application>
  <PresentationFormat>全屏显示(4:3)</PresentationFormat>
  <Paragraphs>462</Paragraphs>
  <Slides>57</Slides>
  <Notes>57</Notes>
  <HiddenSlides>16</HiddenSlides>
  <MMClips>0</MMClips>
  <ScaleCrop>false</ScaleCrop>
  <HeadingPairs>
    <vt:vector size="4" baseType="variant">
      <vt:variant>
        <vt:lpstr>主题</vt:lpstr>
      </vt:variant>
      <vt:variant>
        <vt:i4>2</vt:i4>
      </vt:variant>
      <vt:variant>
        <vt:lpstr>幻灯片标题</vt:lpstr>
      </vt:variant>
      <vt:variant>
        <vt:i4>57</vt:i4>
      </vt:variant>
    </vt:vector>
  </HeadingPairs>
  <TitlesOfParts>
    <vt:vector size="59" baseType="lpstr">
      <vt:lpstr>PPT-TMPLT-WHT_C</vt:lpstr>
      <vt:lpstr>NetAcad-4F_PPT-WHT_060408</vt:lpstr>
      <vt:lpstr>Materiales para el instructor Capítulo 3: Routing dinámico</vt:lpstr>
      <vt:lpstr>Materiales del instructor: Guía de planificación del capítulo 3</vt:lpstr>
      <vt:lpstr>PowerPoint 演示文稿</vt:lpstr>
      <vt:lpstr>Capítulo 3: Actividades</vt:lpstr>
      <vt:lpstr>Capítulo 3: Actividades</vt:lpstr>
      <vt:lpstr>Capítulo 3: Evaluación</vt:lpstr>
      <vt:lpstr>PowerPoint 演示文稿</vt:lpstr>
      <vt:lpstr>PowerPoint 演示文稿</vt:lpstr>
      <vt:lpstr>PowerPoint 演示文稿</vt:lpstr>
      <vt:lpstr>PowerPoint 演示文稿</vt:lpstr>
      <vt:lpstr>PowerPoint 演示文稿</vt:lpstr>
      <vt:lpstr>PowerPoint 演示文稿</vt:lpstr>
      <vt:lpstr>Capítulo 3: Ayuda adicional</vt:lpstr>
      <vt:lpstr>PowerPoint 演示文稿</vt:lpstr>
      <vt:lpstr>Capítulo 3: Routing dinámico</vt:lpstr>
      <vt:lpstr>Capítulo 3: Secciones y objetivos</vt:lpstr>
      <vt:lpstr>3.1 Protocolos de routing dinámico</vt:lpstr>
      <vt:lpstr>Descripción general de los protocolos de routing dinámico Evolución de los protocolos de routing dinámico</vt:lpstr>
      <vt:lpstr>Descripción general de los protocolos de routing dinámico Componentes de los protocolos de routing dinámico</vt:lpstr>
      <vt:lpstr>Descripción general de los protocolos de routing dinámico Componentes de los protocolos de routing dinámico (continuación)</vt:lpstr>
      <vt:lpstr>Comparación entre routing dinámico y estático Usos del routing estático</vt:lpstr>
      <vt:lpstr>Comparación entre routing dinámico y estático Usos del routing estático (continuación)</vt:lpstr>
      <vt:lpstr>Comparación entre routing dinámico y estático Ventajas y desventajas del routing estático</vt:lpstr>
      <vt:lpstr>Comparación entre routing dinámico y estático Ventajas y desventajas del routing dinámico</vt:lpstr>
      <vt:lpstr>3.2 RIPv2 </vt:lpstr>
      <vt:lpstr>Configurar el protocolo RIP Modo de configuración RIP de un router</vt:lpstr>
      <vt:lpstr>Configurar el protocolo RIP Verificar el routing RIP</vt:lpstr>
      <vt:lpstr>Configurar el protocolo RIP Habilitar y verificar RIPv2</vt:lpstr>
      <vt:lpstr>Configurar el protocolo RIP Deshabilitar la sumarización automática</vt:lpstr>
      <vt:lpstr>Configurar el protocolo RIP Configurar interfaces pasivas</vt:lpstr>
      <vt:lpstr>Configurar el protocolo RIP Propagar una ruta predeterminada</vt:lpstr>
      <vt:lpstr>3.3 La tabla de routing </vt:lpstr>
      <vt:lpstr>Partes de una entrada de ruta IPv4 Entradas de la tabla de routing</vt:lpstr>
      <vt:lpstr>Partes de una entrada de ruta IPv4 Entradas de la tabla de routing</vt:lpstr>
      <vt:lpstr>Partes de una entrada de ruta IPv4 Entradas conectadas directamente</vt:lpstr>
      <vt:lpstr>Partes de una entrada de ruta IPv4 Entradas de redes remotas</vt:lpstr>
      <vt:lpstr>Rutas IPv4 obtenidas en forma dinámica Términos de la tabla de routing</vt:lpstr>
      <vt:lpstr>Rutas IPv4 obtenidas en forma dinámica Ruta final</vt:lpstr>
      <vt:lpstr>Rutas IPv4 obtenidas en forma dinámica Ruta de Nivel 1</vt:lpstr>
      <vt:lpstr>Rutas IPv4 obtenidas en forma dinámica Ruta principal de Nivel 1</vt:lpstr>
      <vt:lpstr>Rutas IPv4 obtenidas en forma dinámica Ruta secundaria de Nivel 2</vt:lpstr>
      <vt:lpstr>El proceso de búsqueda de rutas IPv4 Proceso de búsqueda de rutas</vt:lpstr>
      <vt:lpstr>El proceso de búsqueda de rutas IPv4 Proceso de búsqueda de rutas (continuación)</vt:lpstr>
      <vt:lpstr>El proceso de búsqueda de rutas IPv4 La mejor ruta = La coincidencia más larga</vt:lpstr>
      <vt:lpstr>El proceso de búsqueda de rutas IPv4 Entradas de la tabla de routing IPv6</vt:lpstr>
      <vt:lpstr>Analizar una tabla de routing IPv6 Entradas conectadas directamente</vt:lpstr>
      <vt:lpstr>Analizar una tabla de routing IPv6 Entradas de redes remotas IPv6</vt:lpstr>
      <vt:lpstr>3.4 Resumen</vt:lpstr>
      <vt:lpstr>Capítulo 3: Resumen</vt:lpstr>
      <vt:lpstr>Capítulo 3: Resumen (continuación)</vt:lpstr>
      <vt:lpstr>Capítulo 3: Resumen (continuación)</vt:lpstr>
      <vt:lpstr>Capítulo 3: Resumen (continuación)</vt:lpstr>
      <vt:lpstr>Sección 3.1 Términos y comandos</vt:lpstr>
      <vt:lpstr>Sección 3.2 Términos y comandos</vt:lpstr>
      <vt:lpstr>Sección 3.3 Términos y comandos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User</cp:lastModifiedBy>
  <cp:revision>1088</cp:revision>
  <cp:lastPrinted>1999-01-27T00:54:54Z</cp:lastPrinted>
  <dcterms:created xsi:type="dcterms:W3CDTF">2006-10-23T15:07:30Z</dcterms:created>
  <dcterms:modified xsi:type="dcterms:W3CDTF">2017-04-01T06:10:26Z</dcterms:modified>
</cp:coreProperties>
</file>