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2"/>
  </p:notesMasterIdLst>
  <p:handoutMasterIdLst>
    <p:handoutMasterId r:id="rId43"/>
  </p:handoutMasterIdLst>
  <p:sldIdLst>
    <p:sldId id="812" r:id="rId3"/>
    <p:sldId id="903" r:id="rId4"/>
    <p:sldId id="871" r:id="rId5"/>
    <p:sldId id="904" r:id="rId6"/>
    <p:sldId id="873" r:id="rId7"/>
    <p:sldId id="874" r:id="rId8"/>
    <p:sldId id="908" r:id="rId9"/>
    <p:sldId id="965" r:id="rId10"/>
    <p:sldId id="966" r:id="rId11"/>
    <p:sldId id="967" r:id="rId12"/>
    <p:sldId id="875" r:id="rId13"/>
    <p:sldId id="877" r:id="rId14"/>
    <p:sldId id="500" r:id="rId15"/>
    <p:sldId id="786" r:id="rId16"/>
    <p:sldId id="791" r:id="rId17"/>
    <p:sldId id="912" r:id="rId18"/>
    <p:sldId id="977" r:id="rId19"/>
    <p:sldId id="991" r:id="rId20"/>
    <p:sldId id="992" r:id="rId21"/>
    <p:sldId id="994" r:id="rId22"/>
    <p:sldId id="993" r:id="rId23"/>
    <p:sldId id="995" r:id="rId24"/>
    <p:sldId id="996" r:id="rId25"/>
    <p:sldId id="997" r:id="rId26"/>
    <p:sldId id="913" r:id="rId27"/>
    <p:sldId id="998" r:id="rId28"/>
    <p:sldId id="999" r:id="rId29"/>
    <p:sldId id="1001" r:id="rId30"/>
    <p:sldId id="1002" r:id="rId31"/>
    <p:sldId id="1006" r:id="rId32"/>
    <p:sldId id="1003" r:id="rId33"/>
    <p:sldId id="1004" r:id="rId34"/>
    <p:sldId id="1005" r:id="rId35"/>
    <p:sldId id="976" r:id="rId36"/>
    <p:sldId id="883" r:id="rId37"/>
    <p:sldId id="946" r:id="rId38"/>
    <p:sldId id="947" r:id="rId39"/>
    <p:sldId id="884" r:id="rId40"/>
    <p:sldId id="885" r:id="rId4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84695" autoAdjust="0"/>
  </p:normalViewPr>
  <p:slideViewPr>
    <p:cSldViewPr snapToGrid="0">
      <p:cViewPr varScale="1">
        <p:scale>
          <a:sx n="83" d="100"/>
          <a:sy n="83" d="100"/>
        </p:scale>
        <p:origin x="-96" y="-63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29.xml"/><Relationship Id="rId18" Type="http://schemas.openxmlformats.org/officeDocument/2006/relationships/slide" Target="slides/slide35.xml"/><Relationship Id="rId3" Type="http://schemas.openxmlformats.org/officeDocument/2006/relationships/slide" Target="slides/slide18.xml"/><Relationship Id="rId7" Type="http://schemas.openxmlformats.org/officeDocument/2006/relationships/slide" Target="slides/slide22.xml"/><Relationship Id="rId12" Type="http://schemas.openxmlformats.org/officeDocument/2006/relationships/slide" Target="slides/slide28.xml"/><Relationship Id="rId17" Type="http://schemas.openxmlformats.org/officeDocument/2006/relationships/slide" Target="slides/slide33.xml"/><Relationship Id="rId2" Type="http://schemas.openxmlformats.org/officeDocument/2006/relationships/slide" Target="slides/slide17.xml"/><Relationship Id="rId16" Type="http://schemas.openxmlformats.org/officeDocument/2006/relationships/slide" Target="slides/slide32.xml"/><Relationship Id="rId20" Type="http://schemas.openxmlformats.org/officeDocument/2006/relationships/slide" Target="slides/slide37.xml"/><Relationship Id="rId1" Type="http://schemas.openxmlformats.org/officeDocument/2006/relationships/slide" Target="slides/slide16.xml"/><Relationship Id="rId6" Type="http://schemas.openxmlformats.org/officeDocument/2006/relationships/slide" Target="slides/slide21.xml"/><Relationship Id="rId11" Type="http://schemas.openxmlformats.org/officeDocument/2006/relationships/slide" Target="slides/slide27.xml"/><Relationship Id="rId5" Type="http://schemas.openxmlformats.org/officeDocument/2006/relationships/slide" Target="slides/slide20.xml"/><Relationship Id="rId15" Type="http://schemas.openxmlformats.org/officeDocument/2006/relationships/slide" Target="slides/slide31.xml"/><Relationship Id="rId10" Type="http://schemas.openxmlformats.org/officeDocument/2006/relationships/slide" Target="slides/slide26.xml"/><Relationship Id="rId19" Type="http://schemas.openxmlformats.org/officeDocument/2006/relationships/slide" Target="slides/slide36.xml"/><Relationship Id="rId4" Type="http://schemas.openxmlformats.org/officeDocument/2006/relationships/slide" Target="slides/slide19.xml"/><Relationship Id="rId9" Type="http://schemas.openxmlformats.org/officeDocument/2006/relationships/slide" Target="slides/slide24.xml"/><Relationship Id="rId1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dirty="0"/>
              <a:t>© 2006 Cisco Systems, Inc. Todos los derechos reservados.</a:t>
            </a:r>
          </a:p>
          <a:p>
            <a:pPr algn="l" defTabSz="611188">
              <a:lnSpc>
                <a:spcPct val="100000"/>
              </a:lnSpc>
              <a:tabLst>
                <a:tab pos="2387600" algn="l"/>
                <a:tab pos="4830763" algn="l"/>
              </a:tabLst>
            </a:pPr>
            <a:r>
              <a:rPr lang="es-E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29936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Systems, Inc. Todos los derechos reservados.</a:t>
            </a:r>
          </a:p>
          <a:p>
            <a:pPr algn="l" defTabSz="611188">
              <a:lnSpc>
                <a:spcPct val="100000"/>
              </a:lnSpc>
              <a:tabLst>
                <a:tab pos="2387600" algn="l"/>
                <a:tab pos="4830763" algn="l"/>
              </a:tabLst>
            </a:pPr>
            <a:r>
              <a:rPr lang="es-E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&amp; Switching Essentials v6.0</a:t>
            </a:r>
          </a:p>
          <a:p>
            <a:pPr>
              <a:buFontTx/>
              <a:buNone/>
            </a:pPr>
            <a:r>
              <a:rPr lang="es-ES" sz="1400" dirty="0">
                <a:latin typeface="Arial" charset="0"/>
              </a:rPr>
              <a:t>Capítulo 4: Introducción a redes conmutadas</a:t>
            </a:r>
            <a:endParaRPr lang="es-ES"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1472317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es-E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12</a:t>
            </a:fld>
            <a:endParaRPr lang="es-ES"/>
          </a:p>
        </p:txBody>
      </p:sp>
    </p:spTree>
    <p:extLst>
      <p:ext uri="{BB962C8B-B14F-4D97-AF65-F5344CB8AC3E}">
        <p14:creationId xmlns:p14="http://schemas.microsoft.com/office/powerpoint/2010/main" val="125038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13</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4: Redes conmutadas</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14</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4: Diseño de una red LAN</a:t>
            </a:r>
            <a:endParaRPr lang="es-ES" b="0" dirty="0"/>
          </a:p>
        </p:txBody>
      </p:sp>
    </p:spTree>
    <p:extLst>
      <p:ext uri="{BB962C8B-B14F-4D97-AF65-F5344CB8AC3E}">
        <p14:creationId xmlns:p14="http://schemas.microsoft.com/office/powerpoint/2010/main" val="286773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4.1.1.1 – Complejidad creciente de las redes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4.1.1.2 – Elementos de una red convergente</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4.1.1.3 – Cisco Borderless Networks</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4.1.1.4 – Jerarquía en las redes conmutadas sin fronteras</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4.1.1.5 – Capas de acceso, distribución y principal</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4.1.2 – Redes conmutadas</a:t>
            </a:r>
          </a:p>
          <a:p>
            <a:pPr>
              <a:lnSpc>
                <a:spcPct val="80000"/>
              </a:lnSpc>
              <a:buFontTx/>
              <a:buNone/>
            </a:pPr>
            <a:r>
              <a:rPr lang="es-ES" baseline="0" dirty="0">
                <a:latin typeface="Arial" charset="0"/>
              </a:rPr>
              <a:t>4.1.2.1 – Función de las redes conmutadas</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4.1.2 – Redes conmutadas</a:t>
            </a:r>
          </a:p>
          <a:p>
            <a:pPr>
              <a:lnSpc>
                <a:spcPct val="80000"/>
              </a:lnSpc>
              <a:buFontTx/>
              <a:buNone/>
            </a:pPr>
            <a:r>
              <a:rPr lang="es-ES" baseline="0" dirty="0">
                <a:latin typeface="Arial" charset="0"/>
              </a:rPr>
              <a:t>4.1.2.2 – Factores de forma</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4.1.2 – Redes conmutadas</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4.1.2.2 – Factores de forma</a:t>
            </a:r>
            <a:endParaRPr lang="es-ES" dirty="0"/>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4.1.2 – Redes conmutadas</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4.1.2.2 – Factores de forma</a:t>
            </a:r>
            <a:endParaRPr lang="es-ES" dirty="0"/>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25</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4: Introducción a redes conmutadas</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a:lnSpc>
                <a:spcPct val="80000"/>
              </a:lnSpc>
              <a:buFontTx/>
              <a:buNone/>
            </a:pPr>
            <a:r>
              <a:rPr lang="es-ES" dirty="0">
                <a:latin typeface="Arial" charset="0"/>
              </a:rPr>
              <a:t>4.2.1.1 </a:t>
            </a:r>
            <a:r>
              <a:rPr lang="es-ES" dirty="0"/>
              <a:t>–</a:t>
            </a:r>
            <a:r>
              <a:rPr lang="es-ES" dirty="0" smtClean="0">
                <a:latin typeface="Arial" charset="0"/>
              </a:rPr>
              <a:t> </a:t>
            </a:r>
            <a:r>
              <a:rPr lang="es-ES" sz="1200" dirty="0"/>
              <a:t>Switching como un concepto general en redes y telecomunicaciones</a:t>
            </a:r>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marL="0" indent="0">
              <a:lnSpc>
                <a:spcPct val="80000"/>
              </a:lnSpc>
              <a:buFontTx/>
              <a:buNone/>
            </a:pPr>
            <a:r>
              <a:rPr lang="es-ES" dirty="0">
                <a:latin typeface="Arial" charset="0"/>
              </a:rPr>
              <a:t>4.2.1.2 </a:t>
            </a:r>
            <a:r>
              <a:rPr lang="es-ES" dirty="0"/>
              <a:t>–</a:t>
            </a:r>
            <a:r>
              <a:rPr lang="es-ES" dirty="0" smtClean="0">
                <a:latin typeface="Arial" charset="0"/>
              </a:rPr>
              <a:t> </a:t>
            </a:r>
            <a:r>
              <a:rPr lang="es-ES" dirty="0">
                <a:latin typeface="Arial" charset="0"/>
              </a:rPr>
              <a:t>Completar en forma dinámica la tabla de direcciones MAC de un switch</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a:lnSpc>
                <a:spcPct val="80000"/>
              </a:lnSpc>
              <a:buFontTx/>
              <a:buNone/>
            </a:pPr>
            <a:r>
              <a:rPr lang="es-ES" dirty="0">
                <a:latin typeface="Arial" charset="0"/>
              </a:rPr>
              <a:t>4.2.1.3 – Métodos de reenvío de un switch</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a:lnSpc>
                <a:spcPct val="80000"/>
              </a:lnSpc>
              <a:buFontTx/>
              <a:buNone/>
            </a:pPr>
            <a:r>
              <a:rPr lang="es-ES" dirty="0">
                <a:latin typeface="Arial" charset="0"/>
              </a:rPr>
              <a:t>4.2.1.4 </a:t>
            </a:r>
            <a:r>
              <a:rPr lang="es-ES" dirty="0"/>
              <a:t>–</a:t>
            </a:r>
            <a:r>
              <a:rPr lang="es-ES" sz="1200" dirty="0" smtClean="0"/>
              <a:t> </a:t>
            </a:r>
            <a:r>
              <a:rPr lang="es-ES" sz="1200" dirty="0"/>
              <a:t>Switching de almacenamiento y reenvío</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s-E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s-ES" sz="800" b="0" kern="0" dirty="0">
                <a:solidFill>
                  <a:schemeClr val="bg1"/>
                </a:solidFill>
                <a:latin typeface="Arial" charset="0"/>
              </a:rPr>
              <a:t>Guía de planificación de Routing and Switching Essentials</a:t>
            </a:r>
          </a:p>
          <a:p>
            <a:pPr marL="0" indent="0" algn="l" defTabSz="814388">
              <a:lnSpc>
                <a:spcPct val="90000"/>
              </a:lnSpc>
              <a:buNone/>
              <a:defRPr/>
            </a:pPr>
            <a:r>
              <a:rPr lang="es-ES" b="0" dirty="0">
                <a:solidFill>
                  <a:schemeClr val="bg1"/>
                </a:solidFill>
                <a:latin typeface="Arial" pitchFamily="34" charset="0"/>
              </a:rPr>
              <a:t>Capítulo 4: Introducción a redes conmutadas</a:t>
            </a:r>
            <a:endParaRPr lang="es-ES"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a:lnSpc>
                <a:spcPct val="80000"/>
              </a:lnSpc>
              <a:buFontTx/>
              <a:buNone/>
            </a:pPr>
            <a:r>
              <a:rPr lang="es-ES" dirty="0">
                <a:latin typeface="Arial" charset="0"/>
              </a:rPr>
              <a:t>4.2.1.5 – Switching por método de corte</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4.2.2 – Dominios de switching</a:t>
            </a:r>
          </a:p>
          <a:p>
            <a:pPr>
              <a:lnSpc>
                <a:spcPct val="80000"/>
              </a:lnSpc>
              <a:buFontTx/>
              <a:buNone/>
            </a:pPr>
            <a:r>
              <a:rPr lang="es-ES" dirty="0">
                <a:latin typeface="Arial" charset="0"/>
              </a:rPr>
              <a:t>4.2.2.1 – Dominios de colisiones</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4.2.2 – Dominios de switching</a:t>
            </a:r>
          </a:p>
          <a:p>
            <a:pPr>
              <a:lnSpc>
                <a:spcPct val="80000"/>
              </a:lnSpc>
              <a:buFontTx/>
              <a:buNone/>
            </a:pPr>
            <a:r>
              <a:rPr lang="es-ES" dirty="0">
                <a:latin typeface="Arial" charset="0"/>
              </a:rPr>
              <a:t>4.2.2.2 – Dominios de difusión</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4.2.2 – Dominios de switching</a:t>
            </a:r>
          </a:p>
          <a:p>
            <a:pPr>
              <a:lnSpc>
                <a:spcPct val="80000"/>
              </a:lnSpc>
              <a:buFontTx/>
              <a:buNone/>
            </a:pPr>
            <a:r>
              <a:rPr lang="es-ES" dirty="0">
                <a:latin typeface="Arial" charset="0"/>
              </a:rPr>
              <a:t>4.2.2.3 – Alivio de la congestión en la red</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34</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4: Introducción a redes conmutadas</a:t>
            </a:r>
            <a:endParaRPr lang="es-ES" b="0" dirty="0"/>
          </a:p>
        </p:txBody>
      </p:sp>
    </p:spTree>
    <p:extLst>
      <p:ext uri="{BB962C8B-B14F-4D97-AF65-F5344CB8AC3E}">
        <p14:creationId xmlns:p14="http://schemas.microsoft.com/office/powerpoint/2010/main" val="2882555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4.3.1 </a:t>
            </a:r>
            <a:r>
              <a:rPr lang="es-ES" dirty="0"/>
              <a:t>–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36</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37</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2117533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38</a:t>
            </a:fld>
            <a:endParaRPr lang="es-ES"/>
          </a:p>
        </p:txBody>
      </p:sp>
    </p:spTree>
    <p:extLst>
      <p:ext uri="{BB962C8B-B14F-4D97-AF65-F5344CB8AC3E}">
        <p14:creationId xmlns:p14="http://schemas.microsoft.com/office/powerpoint/2010/main" val="3270610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39</a:t>
            </a:fld>
            <a:endParaRPr lang="es-E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s-E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s-E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1018519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86686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a:xfrm>
            <a:off x="311150" y="2671763"/>
            <a:ext cx="4165157" cy="830262"/>
          </a:xfrm>
        </p:spPr>
        <p:txBody>
          <a:bodyPr/>
          <a:lstStyle/>
          <a:p>
            <a:pPr eaLnBrk="1" hangingPunct="1"/>
            <a:r>
              <a:rPr lang="es-ES" sz="2400" dirty="0">
                <a:latin typeface="Arial" charset="0"/>
              </a:rPr>
              <a:t>Materiales para el instructor</a:t>
            </a:r>
            <a:r>
              <a:rPr lang="en-US" sz="2400" dirty="0">
                <a:latin typeface="Arial" charset="0"/>
              </a:rPr>
              <a:t>
</a:t>
            </a:r>
            <a:r>
              <a:rPr lang="es-ES" sz="2400" dirty="0" smtClean="0">
                <a:latin typeface="Arial" charset="0"/>
              </a:rPr>
              <a:t>Capítulo</a:t>
            </a:r>
            <a:r>
              <a:rPr lang="es-ES" sz="2400" dirty="0">
                <a:latin typeface="Arial" charset="0"/>
              </a:rPr>
              <a:t> 4: Introducción a redes conmutadas</a:t>
            </a:r>
            <a:endParaRPr lang="es-ES" sz="2400" dirty="0">
              <a:solidFill>
                <a:srgbClr val="00B0F0"/>
              </a:solidFill>
              <a:latin typeface="Arial" charset="0"/>
            </a:endParaRPr>
          </a:p>
        </p:txBody>
      </p:sp>
      <p:sp>
        <p:nvSpPr>
          <p:cNvPr id="3" name="Subtitle 2"/>
          <p:cNvSpPr>
            <a:spLocks noGrp="1"/>
          </p:cNvSpPr>
          <p:nvPr>
            <p:ph type="subTitle" idx="1"/>
          </p:nvPr>
        </p:nvSpPr>
        <p:spPr>
          <a:xfrm>
            <a:off x="311149" y="4672012"/>
            <a:ext cx="4555819" cy="1061813"/>
          </a:xfrm>
        </p:spPr>
        <p:txBody>
          <a:bodyPr/>
          <a:lstStyle/>
          <a:p>
            <a:pPr eaLnBrk="1" hangingPunct="1"/>
            <a:r>
              <a:rPr lang="es-ES" dirty="0">
                <a:latin typeface="Arial" charset="0"/>
              </a:rPr>
              <a:t>CCNA Routing and Switching</a:t>
            </a:r>
          </a:p>
          <a:p>
            <a:pPr eaLnBrk="1" hangingPunct="1"/>
            <a:r>
              <a:rPr lang="es-ES" dirty="0">
                <a:latin typeface="Arial" charset="0"/>
              </a:rPr>
              <a:t>Routing &amp; Switching Essentials v6.0</a:t>
            </a:r>
          </a:p>
          <a:p>
            <a:endParaRPr lang="es-ES"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41527"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4: Prácticas recomendadas (cont.)</a:t>
            </a: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dirty="0" smtClean="0"/>
              <a:t>Sección 4.2 (continuación)</a:t>
            </a:r>
          </a:p>
          <a:p>
            <a:pPr marL="571500" lvl="2" indent="-231775" eaLnBrk="1" hangingPunct="1">
              <a:lnSpc>
                <a:spcPct val="90000"/>
              </a:lnSpc>
              <a:spcBef>
                <a:spcPct val="30000"/>
              </a:spcBef>
              <a:buFont typeface="Wingdings" pitchFamily="2" charset="2"/>
              <a:buChar char="§"/>
            </a:pPr>
            <a:r>
              <a:rPr lang="es-ES" dirty="0" smtClean="0"/>
              <a:t>Las divisiones entre salas (</a:t>
            </a:r>
            <a:r>
              <a:rPr lang="es-ES" dirty="0" err="1" smtClean="0"/>
              <a:t>switches</a:t>
            </a:r>
            <a:r>
              <a:rPr lang="es-ES" dirty="0" smtClean="0"/>
              <a:t>) crean dominios de colisiones, pero no pueden limitar el alcance de un anuncio (difusión).</a:t>
            </a:r>
          </a:p>
          <a:p>
            <a:pPr marL="571500" lvl="2" indent="-231775" eaLnBrk="1" hangingPunct="1">
              <a:lnSpc>
                <a:spcPct val="90000"/>
              </a:lnSpc>
              <a:spcBef>
                <a:spcPct val="30000"/>
              </a:spcBef>
              <a:buFont typeface="Wingdings" pitchFamily="2" charset="2"/>
              <a:buChar char="§"/>
            </a:pPr>
            <a:r>
              <a:rPr lang="es-ES" dirty="0" smtClean="0"/>
              <a:t>La separación física de las salas limita el alcance de los anuncios (difusión), pero también obliga a utilizar un mensajero (</a:t>
            </a:r>
            <a:r>
              <a:rPr lang="es-ES" dirty="0" err="1" smtClean="0"/>
              <a:t>router</a:t>
            </a:r>
            <a:r>
              <a:rPr lang="es-ES" dirty="0" smtClean="0"/>
              <a:t>) si se deben intercambiar mensajes entre salas remotas.</a:t>
            </a:r>
          </a:p>
        </p:txBody>
      </p:sp>
    </p:spTree>
    <p:extLst>
      <p:ext uri="{BB962C8B-B14F-4D97-AF65-F5344CB8AC3E}">
        <p14:creationId xmlns:p14="http://schemas.microsoft.com/office/powerpoint/2010/main" val="316950129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4: Ayuda adicional</a:t>
            </a:r>
          </a:p>
        </p:txBody>
      </p:sp>
      <p:sp>
        <p:nvSpPr>
          <p:cNvPr id="20483" name="Rectangle 34"/>
          <p:cNvSpPr>
            <a:spLocks noGrp="1" noChangeArrowheads="1"/>
          </p:cNvSpPr>
          <p:nvPr>
            <p:ph type="body" idx="4294967295"/>
          </p:nvPr>
        </p:nvSpPr>
        <p:spPr>
          <a:xfrm>
            <a:off x="395786" y="1260910"/>
            <a:ext cx="8200528" cy="3571875"/>
          </a:xfrm>
        </p:spPr>
        <p:txBody>
          <a:bodyPr/>
          <a:lstStyle/>
          <a:p>
            <a:pPr>
              <a:lnSpc>
                <a:spcPct val="85000"/>
              </a:lnSpc>
              <a:spcBef>
                <a:spcPct val="30000"/>
              </a:spcBef>
              <a:spcAft>
                <a:spcPts val="1200"/>
              </a:spcAft>
              <a:defRPr/>
            </a:pPr>
            <a:r>
              <a:rPr lang="es-ES" sz="2000" dirty="0"/>
              <a:t>Para obtener ayuda adicional sobre las estrategias de enseñanza, incluidos los planes de lección, las analogías para los conceptos difíciles y los temas de debate, visite la Comunidad CCNA en </a:t>
            </a:r>
            <a:r>
              <a:rPr lang="es-ES" sz="2000" dirty="0">
                <a:hlinkClick r:id="rId3"/>
              </a:rPr>
              <a:t>https://www.netacad.com/group/communities/community-home</a:t>
            </a:r>
            <a:r>
              <a:rPr lang="es-ES" smtClean="0"/>
              <a:t>.</a:t>
            </a:r>
            <a:endParaRPr lang="es-ES" sz="2000" dirty="0"/>
          </a:p>
          <a:p>
            <a:pPr>
              <a:lnSpc>
                <a:spcPct val="85000"/>
              </a:lnSpc>
              <a:spcBef>
                <a:spcPct val="30000"/>
              </a:spcBef>
              <a:spcAft>
                <a:spcPts val="1200"/>
              </a:spcAft>
              <a:defRPr/>
            </a:pPr>
            <a:r>
              <a:rPr lang="es-ES" sz="2000" dirty="0"/>
              <a:t>Prácticas recomendadas de todo el mundo para enseñar CCNA Routing and Switching. </a:t>
            </a:r>
            <a:r>
              <a:rPr lang="es-ES" sz="2000" dirty="0">
                <a:hlinkClick r:id="rId4"/>
              </a:rPr>
              <a:t>https://www.netacad.com/group/communities/ccna-blog</a:t>
            </a:r>
            <a:endParaRPr lang="es-ES" sz="2000" dirty="0"/>
          </a:p>
          <a:p>
            <a:pPr>
              <a:lnSpc>
                <a:spcPct val="85000"/>
              </a:lnSpc>
              <a:spcBef>
                <a:spcPct val="30000"/>
              </a:spcBef>
              <a:defRPr/>
            </a:pPr>
            <a:r>
              <a:rPr lang="es-ES" sz="2000" dirty="0"/>
              <a:t>Si tiene planes o recursos de lección que desee compartir, súbalos a la Comunidad CCNA, a fin de ayudar a otros instructores.</a:t>
            </a:r>
          </a:p>
          <a:p>
            <a:r>
              <a:rPr lang="es-ES" sz="2000" dirty="0"/>
              <a:t>Los estudiantes pueden inscribirse en </a:t>
            </a:r>
            <a:r>
              <a:rPr lang="es-ES" sz="2000" b="1" dirty="0"/>
              <a:t>Packet Tracer Know How 1: Packet Tracer 101 </a:t>
            </a:r>
            <a:r>
              <a:rPr lang="es-ES" sz="2000" dirty="0"/>
              <a:t>(autoinscripción)</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Capítulo 4: Redes conmutadas</a:t>
            </a:r>
            <a:endParaRPr lang="es-E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s-ES" smtClean="0"/>
              <a:t>Routing and Switching Essentials v6.0</a:t>
            </a:r>
            <a:endParaRPr lang="es-ES"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es-ES" dirty="0" smtClean="0"/>
              <a:t>Capítulo 4: Secciones y objetivos</a:t>
            </a:r>
          </a:p>
        </p:txBody>
      </p:sp>
      <p:sp>
        <p:nvSpPr>
          <p:cNvPr id="4099" name="Rectangle 34"/>
          <p:cNvSpPr>
            <a:spLocks noGrp="1" noChangeArrowheads="1"/>
          </p:cNvSpPr>
          <p:nvPr>
            <p:ph type="body" idx="4294967295"/>
          </p:nvPr>
        </p:nvSpPr>
        <p:spPr>
          <a:xfrm>
            <a:off x="655638" y="1337482"/>
            <a:ext cx="7940675" cy="4743578"/>
          </a:xfrm>
        </p:spPr>
        <p:txBody>
          <a:bodyPr/>
          <a:lstStyle/>
          <a:p>
            <a:pPr marL="0" indent="0">
              <a:buNone/>
            </a:pPr>
            <a:r>
              <a:rPr lang="es-ES" sz="2000" dirty="0"/>
              <a:t>4.1 Diseño de LAN</a:t>
            </a:r>
          </a:p>
          <a:p>
            <a:pPr marL="625475" lvl="1" indent="-285750">
              <a:buFont typeface="Arial" panose="020B0604020202020204" pitchFamily="34" charset="0"/>
              <a:buChar char="•"/>
            </a:pPr>
            <a:r>
              <a:rPr lang="es-ES" sz="1600" dirty="0"/>
              <a:t>Explicar de qué manera las redes conmutadas sustentan las operaciones de pequeñas o medianas empresas.</a:t>
            </a:r>
          </a:p>
          <a:p>
            <a:pPr marL="625475" lvl="1" indent="-285750">
              <a:buFont typeface="Arial" panose="020B0604020202020204" pitchFamily="34" charset="0"/>
              <a:buChar char="•"/>
            </a:pPr>
            <a:r>
              <a:rPr lang="es-ES" sz="1600" dirty="0"/>
              <a:t>Explicar de qué manera los datos, la voz y el vídeo convergen en una red conmutada.</a:t>
            </a:r>
          </a:p>
          <a:p>
            <a:pPr marL="625475" lvl="1" indent="-285750">
              <a:buFont typeface="Arial" panose="020B0604020202020204" pitchFamily="34" charset="0"/>
              <a:buChar char="•"/>
            </a:pPr>
            <a:r>
              <a:rPr lang="es-ES" sz="1600" dirty="0"/>
              <a:t>Describir una red conmutada en una pequeña a mediana empresa.</a:t>
            </a:r>
          </a:p>
          <a:p>
            <a:pPr marL="1588" indent="0">
              <a:buNone/>
            </a:pPr>
            <a:r>
              <a:rPr lang="es-ES" sz="2000" dirty="0"/>
              <a:t>4.2 El entorno conmutado</a:t>
            </a:r>
          </a:p>
          <a:p>
            <a:pPr marL="625475" lvl="1" indent="-285750">
              <a:buFont typeface="Arial" panose="020B0604020202020204" pitchFamily="34" charset="0"/>
              <a:buChar char="•"/>
            </a:pPr>
            <a:r>
              <a:rPr lang="es-ES" sz="1600" dirty="0"/>
              <a:t>Explicar la forma en la que los switches de capa 2 reenvían datos en la red LAN de una pequeña a mediana empresa.</a:t>
            </a:r>
          </a:p>
          <a:p>
            <a:pPr marL="625475" lvl="1" indent="-285750">
              <a:buFont typeface="Arial" panose="020B0604020202020204" pitchFamily="34" charset="0"/>
              <a:buChar char="•"/>
            </a:pPr>
            <a:r>
              <a:rPr lang="es-ES" sz="1600" dirty="0"/>
              <a:t>Explicar la forma en la que las tramas se reenvían en una red conmutada.</a:t>
            </a:r>
          </a:p>
          <a:p>
            <a:pPr marL="625475" lvl="1" indent="-285750">
              <a:buFont typeface="Arial" panose="020B0604020202020204" pitchFamily="34" charset="0"/>
              <a:buChar char="•"/>
            </a:pPr>
            <a:r>
              <a:rPr lang="es-ES" sz="1600" dirty="0"/>
              <a:t>Comparar un dominio de colisiones con un dominio de difusión.</a:t>
            </a:r>
          </a:p>
          <a:p>
            <a:pPr marL="627063" lvl="1"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4.1 Diseño de LAN</a:t>
            </a:r>
            <a:endParaRPr lang="es-E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Redes convergentes</a:t>
            </a:r>
            <a:r>
              <a:rPr lang="en-US" dirty="0" smtClean="0"/>
              <a:t>
</a:t>
            </a:r>
            <a:r>
              <a:rPr lang="es-ES" sz="2800" dirty="0" smtClean="0"/>
              <a:t>Complejidad creciente de las redes</a:t>
            </a:r>
            <a:endParaRPr lang="es-ES" sz="2800" dirty="0">
              <a:solidFill>
                <a:srgbClr val="00B0F0"/>
              </a:solidFill>
              <a:latin typeface="Arial" charset="0"/>
            </a:endParaRPr>
          </a:p>
        </p:txBody>
      </p:sp>
      <p:sp>
        <p:nvSpPr>
          <p:cNvPr id="3" name="Content Placeholder 2"/>
          <p:cNvSpPr>
            <a:spLocks noGrp="1"/>
          </p:cNvSpPr>
          <p:nvPr>
            <p:ph idx="1"/>
          </p:nvPr>
        </p:nvSpPr>
        <p:spPr>
          <a:xfrm>
            <a:off x="202784" y="2816942"/>
            <a:ext cx="2820635" cy="3607178"/>
          </a:xfrm>
        </p:spPr>
        <p:txBody>
          <a:bodyPr/>
          <a:lstStyle/>
          <a:p>
            <a:r>
              <a:rPr lang="es-ES" sz="2000" dirty="0"/>
              <a:t>El mundo digital está cambiando.</a:t>
            </a:r>
          </a:p>
          <a:p>
            <a:r>
              <a:rPr lang="es-ES" sz="2000" dirty="0"/>
              <a:t>Se debe acceder a la información desde cualquier lugar del mundo.</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39489" y="1828800"/>
            <a:ext cx="5371527" cy="4305300"/>
          </a:xfrm>
          <a:prstGeom prst="rect">
            <a:avLst/>
          </a:prstGeom>
          <a:ln>
            <a:solidFill>
              <a:schemeClr val="tx1"/>
            </a:solidFill>
          </a:ln>
        </p:spPr>
      </p:pic>
    </p:spTree>
    <p:extLst>
      <p:ext uri="{BB962C8B-B14F-4D97-AF65-F5344CB8AC3E}">
        <p14:creationId xmlns:p14="http://schemas.microsoft.com/office/powerpoint/2010/main" val="270003087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Redes convergentes</a:t>
            </a:r>
            <a:r>
              <a:rPr lang="en-US" dirty="0" smtClean="0"/>
              <a:t>
</a:t>
            </a:r>
            <a:r>
              <a:rPr lang="es-ES" sz="2800" dirty="0" smtClean="0"/>
              <a:t>Elementos de una red convergente</a:t>
            </a:r>
            <a:endParaRPr lang="es-ES" sz="2800" dirty="0">
              <a:solidFill>
                <a:srgbClr val="00B0F0"/>
              </a:solidFill>
              <a:latin typeface="Arial" charset="0"/>
            </a:endParaRPr>
          </a:p>
        </p:txBody>
      </p:sp>
      <p:sp>
        <p:nvSpPr>
          <p:cNvPr id="2" name="Content Placeholder 1"/>
          <p:cNvSpPr>
            <a:spLocks noGrp="1"/>
          </p:cNvSpPr>
          <p:nvPr>
            <p:ph idx="1"/>
          </p:nvPr>
        </p:nvSpPr>
        <p:spPr>
          <a:xfrm>
            <a:off x="195767" y="1504337"/>
            <a:ext cx="5134393" cy="4970206"/>
          </a:xfrm>
        </p:spPr>
        <p:txBody>
          <a:bodyPr/>
          <a:lstStyle/>
          <a:p>
            <a:r>
              <a:rPr lang="es-ES" sz="1800" dirty="0"/>
              <a:t>Para admitir la colaboración, las redes emplean soluciones convergentes.</a:t>
            </a:r>
          </a:p>
          <a:p>
            <a:r>
              <a:rPr lang="es-ES" sz="1800" dirty="0"/>
              <a:t>Se ofrecen diversos servicios de datos, como sistemas de voz, teléfonos IP, gateways de voz, compatibilidad con vídeo y videoconferencias.</a:t>
            </a:r>
          </a:p>
          <a:p>
            <a:r>
              <a:rPr lang="es-ES" sz="1800" dirty="0"/>
              <a:t>El control de llamadas, la mensajería de voz, la movilidad y el contestador automático también son características comunes.</a:t>
            </a:r>
          </a:p>
          <a:p>
            <a:pPr marL="236538" lvl="1" indent="-236538">
              <a:spcBef>
                <a:spcPct val="50000"/>
              </a:spcBef>
              <a:buFont typeface="Wingdings" pitchFamily="2" charset="2"/>
              <a:buChar char="§"/>
            </a:pPr>
            <a:r>
              <a:rPr lang="es-ES" sz="1800" dirty="0" smtClean="0"/>
              <a:t>Varios tipos de tráfico y una sola red para administrar.</a:t>
            </a:r>
          </a:p>
          <a:p>
            <a:pPr marL="236538" lvl="1" indent="-236538">
              <a:spcBef>
                <a:spcPct val="50000"/>
              </a:spcBef>
              <a:buFont typeface="Wingdings" pitchFamily="2" charset="2"/>
              <a:buChar char="§"/>
            </a:pPr>
            <a:r>
              <a:rPr lang="es-ES" sz="1800" dirty="0" smtClean="0"/>
              <a:t>Ahorros sustanciales en la instalación y administración de redes de voz, vídeo y datos independientes.</a:t>
            </a:r>
          </a:p>
          <a:p>
            <a:pPr marL="236538" lvl="1" indent="-236538">
              <a:spcBef>
                <a:spcPct val="50000"/>
              </a:spcBef>
              <a:buFont typeface="Wingdings" pitchFamily="2" charset="2"/>
              <a:buChar char="§"/>
            </a:pPr>
            <a:r>
              <a:rPr lang="es-ES" sz="1800" dirty="0" smtClean="0"/>
              <a:t>Integra la administración de TI.</a:t>
            </a:r>
          </a:p>
          <a:p>
            <a:endParaRPr lang="es-ES" sz="14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427199" y="1784555"/>
            <a:ext cx="3014202" cy="4055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94997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Redes convergentes</a:t>
            </a:r>
            <a:r>
              <a:rPr lang="en-US" dirty="0" smtClean="0"/>
              <a:t>
</a:t>
            </a:r>
            <a:r>
              <a:rPr lang="es-ES" sz="2800" dirty="0" smtClean="0"/>
              <a:t>Cisco </a:t>
            </a:r>
            <a:r>
              <a:rPr lang="es-ES" sz="2800" dirty="0" err="1" smtClean="0"/>
              <a:t>Borderless</a:t>
            </a:r>
            <a:r>
              <a:rPr lang="es-ES" sz="2800" dirty="0" smtClean="0"/>
              <a:t> Networks</a:t>
            </a:r>
            <a:endParaRPr lang="es-ES" sz="2800" dirty="0">
              <a:solidFill>
                <a:srgbClr val="00B0F0"/>
              </a:solidFill>
              <a:latin typeface="Arial" charset="0"/>
            </a:endParaRPr>
          </a:p>
        </p:txBody>
      </p:sp>
      <p:sp>
        <p:nvSpPr>
          <p:cNvPr id="2" name="Content Placeholder 1"/>
          <p:cNvSpPr>
            <a:spLocks noGrp="1"/>
          </p:cNvSpPr>
          <p:nvPr>
            <p:ph idx="1"/>
          </p:nvPr>
        </p:nvSpPr>
        <p:spPr>
          <a:xfrm>
            <a:off x="195768" y="1504338"/>
            <a:ext cx="3461832" cy="4689986"/>
          </a:xfrm>
        </p:spPr>
        <p:txBody>
          <a:bodyPr/>
          <a:lstStyle/>
          <a:p>
            <a:r>
              <a:rPr lang="es-ES" sz="2000" dirty="0"/>
              <a:t>Es una arquitectura de red que permite que las organizaciones se conecten con cualquier persona, en cualquier lugar, en cualquier momento y en cualquier dispositivo de forma segura, confiable y sin inconvenientes.</a:t>
            </a:r>
          </a:p>
          <a:p>
            <a:r>
              <a:rPr lang="es-ES" sz="2000" dirty="0"/>
              <a:t>Está diseñada para enfrentar los desafíos comerciales y de TI, como la admisión de redes convergentes y el cambio de los patrones de trabajo.</a:t>
            </a:r>
          </a:p>
          <a:p>
            <a:endParaRPr lang="es-E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45783" y="1458709"/>
            <a:ext cx="5324474"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42321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48113" cy="838200"/>
          </a:xfrm>
        </p:spPr>
        <p:txBody>
          <a:bodyPr anchor="b"/>
          <a:lstStyle/>
          <a:p>
            <a:pPr eaLnBrk="1" hangingPunct="1"/>
            <a:r>
              <a:rPr lang="es-ES" sz="1800" dirty="0" smtClean="0"/>
              <a:t>Redes convergentes</a:t>
            </a:r>
            <a:r>
              <a:rPr lang="en-US" dirty="0" smtClean="0"/>
              <a:t>
</a:t>
            </a:r>
            <a:r>
              <a:rPr lang="es-ES" sz="2800" dirty="0" smtClean="0"/>
              <a:t>Jerarquía en las redes conmutadas sin fronteras</a:t>
            </a:r>
            <a:endParaRPr lang="es-ES" sz="2800" dirty="0">
              <a:solidFill>
                <a:srgbClr val="00B0F0"/>
              </a:solidFill>
              <a:latin typeface="Arial" charset="0"/>
            </a:endParaRPr>
          </a:p>
        </p:txBody>
      </p:sp>
      <p:sp>
        <p:nvSpPr>
          <p:cNvPr id="2" name="Content Placeholder 1"/>
          <p:cNvSpPr>
            <a:spLocks noGrp="1"/>
          </p:cNvSpPr>
          <p:nvPr>
            <p:ph idx="1"/>
          </p:nvPr>
        </p:nvSpPr>
        <p:spPr>
          <a:xfrm>
            <a:off x="195768" y="1666567"/>
            <a:ext cx="3366139" cy="4586749"/>
          </a:xfrm>
        </p:spPr>
        <p:txBody>
          <a:bodyPr/>
          <a:lstStyle/>
          <a:p>
            <a:pPr marL="0" indent="0">
              <a:buNone/>
            </a:pPr>
            <a:r>
              <a:rPr lang="es-ES" sz="2000" dirty="0"/>
              <a:t>Las pautas de diseño de las redes conmutadas sin fronteras se basan en los siguientes principios:</a:t>
            </a:r>
          </a:p>
          <a:p>
            <a:pPr marL="236538" lvl="1" indent="-236538">
              <a:spcBef>
                <a:spcPct val="50000"/>
              </a:spcBef>
              <a:buFont typeface="Wingdings" pitchFamily="2" charset="2"/>
              <a:buChar char="§"/>
            </a:pPr>
            <a:r>
              <a:rPr lang="es-ES" dirty="0" smtClean="0"/>
              <a:t>Jerárquico</a:t>
            </a:r>
          </a:p>
          <a:p>
            <a:pPr marL="236538" lvl="1" indent="-236538">
              <a:spcBef>
                <a:spcPct val="50000"/>
              </a:spcBef>
              <a:buFont typeface="Wingdings" pitchFamily="2" charset="2"/>
              <a:buChar char="§"/>
            </a:pPr>
            <a:r>
              <a:rPr lang="es-ES" dirty="0" smtClean="0"/>
              <a:t>Modularidad</a:t>
            </a:r>
          </a:p>
          <a:p>
            <a:pPr marL="236538" lvl="1" indent="-236538">
              <a:spcBef>
                <a:spcPct val="50000"/>
              </a:spcBef>
              <a:buFont typeface="Wingdings" pitchFamily="2" charset="2"/>
              <a:buChar char="§"/>
            </a:pPr>
            <a:r>
              <a:rPr lang="es-ES" dirty="0" smtClean="0"/>
              <a:t>Capacidad de recuperación</a:t>
            </a:r>
          </a:p>
          <a:p>
            <a:pPr marL="236538" lvl="1" indent="-236538">
              <a:spcBef>
                <a:spcPct val="50000"/>
              </a:spcBef>
              <a:buFont typeface="Wingdings" pitchFamily="2" charset="2"/>
              <a:buChar char="§"/>
            </a:pPr>
            <a:r>
              <a:rPr lang="es-ES" dirty="0" smtClean="0"/>
              <a:t>Flexibilidad</a:t>
            </a:r>
          </a:p>
          <a:p>
            <a:pPr marL="0" indent="0">
              <a:buNone/>
            </a:pPr>
            <a:endParaRPr lang="es-ES" sz="1600"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45384" y="1666609"/>
            <a:ext cx="5069525" cy="4137023"/>
          </a:xfrm>
          <a:prstGeom prst="rect">
            <a:avLst/>
          </a:prstGeom>
          <a:ln>
            <a:solidFill>
              <a:schemeClr val="tx1"/>
            </a:solidFill>
          </a:ln>
        </p:spPr>
      </p:pic>
    </p:spTree>
    <p:extLst>
      <p:ext uri="{BB962C8B-B14F-4D97-AF65-F5344CB8AC3E}">
        <p14:creationId xmlns:p14="http://schemas.microsoft.com/office/powerpoint/2010/main" val="2870618237"/>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s-ES" dirty="0">
                <a:latin typeface="Arial" charset="0"/>
              </a:rPr>
              <a:t>Materiales del instructor: Guía de planificación del capítulo 4</a:t>
            </a:r>
            <a:endParaRPr lang="es-ES" dirty="0"/>
          </a:p>
        </p:txBody>
      </p:sp>
      <p:sp>
        <p:nvSpPr>
          <p:cNvPr id="4099" name="Rectangle 34"/>
          <p:cNvSpPr>
            <a:spLocks noGrp="1" noChangeArrowheads="1"/>
          </p:cNvSpPr>
          <p:nvPr>
            <p:ph type="body" idx="4294967295"/>
          </p:nvPr>
        </p:nvSpPr>
        <p:spPr>
          <a:xfrm>
            <a:off x="655638" y="1532586"/>
            <a:ext cx="8169385" cy="4539803"/>
          </a:xfrm>
        </p:spPr>
        <p:txBody>
          <a:bodyPr/>
          <a:lstStyle/>
          <a:p>
            <a:pPr marL="0" indent="0">
              <a:buNone/>
            </a:pPr>
            <a:r>
              <a:rPr lang="es-ES" dirty="0" smtClean="0"/>
              <a:t>Esta presentación en PowerPoint se divide en dos partes:</a:t>
            </a:r>
          </a:p>
          <a:p>
            <a:pPr marL="457200" indent="-457200">
              <a:buFont typeface="+mj-lt"/>
              <a:buAutoNum type="arabicPeriod"/>
            </a:pPr>
            <a:r>
              <a:rPr lang="es-ES" sz="2000" dirty="0"/>
              <a:t>Guía de planificación para el instructor</a:t>
            </a:r>
          </a:p>
          <a:p>
            <a:pPr lvl="1">
              <a:buFont typeface="Wingdings" charset="2"/>
              <a:buChar char="§"/>
            </a:pPr>
            <a:r>
              <a:rPr lang="es-ES" sz="1600" dirty="0"/>
              <a:t>Información para ayudarlo a familiarizarse con el capítulo</a:t>
            </a:r>
          </a:p>
          <a:p>
            <a:pPr lvl="1">
              <a:buFont typeface="Wingdings" charset="2"/>
              <a:buChar char="§"/>
            </a:pPr>
            <a:r>
              <a:rPr lang="es-ES" sz="1600" dirty="0"/>
              <a:t>Ayuda a la enseñanza</a:t>
            </a:r>
          </a:p>
          <a:p>
            <a:pPr marL="457200" indent="-457200">
              <a:buFont typeface="+mj-lt"/>
              <a:buAutoNum type="arabicPeriod"/>
            </a:pPr>
            <a:r>
              <a:rPr lang="es-ES" sz="2000" dirty="0"/>
              <a:t>Presentación de la clase del instructor</a:t>
            </a:r>
          </a:p>
          <a:p>
            <a:pPr lvl="1">
              <a:buFont typeface="Wingdings" charset="2"/>
              <a:buChar char="§"/>
            </a:pPr>
            <a:r>
              <a:rPr lang="es-ES" sz="1600" dirty="0"/>
              <a:t>Diapositivas opcionales que puede utilizar en el aula</a:t>
            </a:r>
          </a:p>
          <a:p>
            <a:pPr lvl="1">
              <a:buFont typeface="Wingdings" charset="2"/>
              <a:buChar char="§"/>
            </a:pPr>
            <a:r>
              <a:rPr lang="es-ES" sz="1600" dirty="0"/>
              <a:t>Comienza en la diapositiva n.º 13</a:t>
            </a:r>
            <a:endParaRPr lang="es-ES" sz="1600" b="1" dirty="0">
              <a:solidFill>
                <a:srgbClr val="00B0F0"/>
              </a:solidFill>
            </a:endParaRPr>
          </a:p>
          <a:p>
            <a:pPr marL="0" indent="0">
              <a:buNone/>
            </a:pPr>
            <a:r>
              <a:rPr lang="es-ES" sz="2000" dirty="0"/>
              <a:t>Nota: Elimine la Guía de planificación de esta presentación antes de compartirla con otras personas.</a:t>
            </a:r>
            <a:endParaRPr lang="es-ES" dirty="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Redes convergentes</a:t>
            </a:r>
            <a:r>
              <a:rPr lang="en-US" dirty="0" smtClean="0"/>
              <a:t>
</a:t>
            </a:r>
            <a:r>
              <a:rPr lang="es-ES" sz="2800" dirty="0" smtClean="0"/>
              <a:t>Capas de acceso, distribución y principal</a:t>
            </a:r>
            <a:endParaRPr lang="es-ES" sz="2800" dirty="0">
              <a:solidFill>
                <a:srgbClr val="00B0F0"/>
              </a:solidFill>
              <a:latin typeface="Arial" charset="0"/>
            </a:endParaRPr>
          </a:p>
        </p:txBody>
      </p:sp>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182461" y="1300285"/>
            <a:ext cx="6722666" cy="5258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23787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Redes conmutadas</a:t>
            </a:r>
            <a:r>
              <a:rPr lang="en-US" dirty="0" smtClean="0"/>
              <a:t>
</a:t>
            </a:r>
            <a:r>
              <a:rPr lang="es-ES" sz="2800" dirty="0" smtClean="0"/>
              <a:t>Función de las redes conmutadas</a:t>
            </a:r>
            <a:endParaRPr lang="es-ES" sz="2800" dirty="0">
              <a:solidFill>
                <a:srgbClr val="00B0F0"/>
              </a:solidFill>
              <a:latin typeface="Arial" charset="0"/>
            </a:endParaRPr>
          </a:p>
        </p:txBody>
      </p:sp>
      <p:sp>
        <p:nvSpPr>
          <p:cNvPr id="8" name="Content Placeholder 1"/>
          <p:cNvSpPr>
            <a:spLocks noGrp="1"/>
          </p:cNvSpPr>
          <p:nvPr>
            <p:ph idx="1"/>
          </p:nvPr>
        </p:nvSpPr>
        <p:spPr>
          <a:xfrm>
            <a:off x="195768" y="1666567"/>
            <a:ext cx="4121051" cy="4586749"/>
          </a:xfrm>
        </p:spPr>
        <p:txBody>
          <a:bodyPr/>
          <a:lstStyle/>
          <a:p>
            <a:r>
              <a:rPr lang="es-ES" sz="2000" dirty="0"/>
              <a:t>Las tecnologías de switching son fundamentales para el diseño de una red. </a:t>
            </a:r>
          </a:p>
          <a:p>
            <a:r>
              <a:rPr lang="es-ES" sz="2000" dirty="0"/>
              <a:t>El switching permite que el tráfico se envíe solo cuando se necesita en la mayoría de los casos, con métodos rápidos.</a:t>
            </a:r>
          </a:p>
          <a:p>
            <a:r>
              <a:rPr lang="es-ES" sz="2000" dirty="0"/>
              <a:t>Una red LAN conmutada:</a:t>
            </a:r>
          </a:p>
          <a:p>
            <a:pPr marL="681037" lvl="1" indent="-342900">
              <a:buFont typeface="Wingdings" pitchFamily="2" charset="2"/>
              <a:buChar char="§"/>
            </a:pPr>
            <a:r>
              <a:rPr lang="es-ES" sz="1600" dirty="0"/>
              <a:t>Permite más flexibilidad </a:t>
            </a:r>
          </a:p>
          <a:p>
            <a:pPr marL="681037" lvl="1" indent="-342900">
              <a:buFont typeface="Wingdings" pitchFamily="2" charset="2"/>
              <a:buChar char="§"/>
            </a:pPr>
            <a:r>
              <a:rPr lang="es-ES" sz="1600" dirty="0"/>
              <a:t>Permite más administración de tráfico</a:t>
            </a:r>
          </a:p>
          <a:p>
            <a:pPr marL="681037" lvl="1" indent="-342900">
              <a:buFont typeface="Wingdings" pitchFamily="2" charset="2"/>
              <a:buChar char="§"/>
            </a:pPr>
            <a:r>
              <a:rPr lang="es-ES" sz="1600" dirty="0"/>
              <a:t>Admite calidad de servicio, seguridad adicional, redes inalámbricas, telefonía IP y servicios de movilidad</a:t>
            </a:r>
          </a:p>
          <a:p>
            <a:pPr marL="0" indent="0">
              <a:buNone/>
            </a:pPr>
            <a:endParaRPr lang="es-ES" sz="1600"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12663" y="1529839"/>
            <a:ext cx="3128115" cy="4502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9164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Redes conmutadas</a:t>
            </a:r>
            <a:r>
              <a:rPr lang="en-US" dirty="0" smtClean="0"/>
              <a:t>
</a:t>
            </a:r>
            <a:r>
              <a:rPr lang="es-ES" sz="2800" dirty="0" smtClean="0"/>
              <a:t>Factores de forma</a:t>
            </a:r>
            <a:endParaRPr lang="es-ES" sz="2800" dirty="0">
              <a:solidFill>
                <a:srgbClr val="00B0F0"/>
              </a:solidFill>
              <a:latin typeface="Arial" charset="0"/>
            </a:endParaRPr>
          </a:p>
        </p:txBody>
      </p:sp>
      <p:sp>
        <p:nvSpPr>
          <p:cNvPr id="8" name="Content Placeholder 1"/>
          <p:cNvSpPr>
            <a:spLocks noGrp="1"/>
          </p:cNvSpPr>
          <p:nvPr>
            <p:ph idx="1"/>
          </p:nvPr>
        </p:nvSpPr>
        <p:spPr>
          <a:xfrm>
            <a:off x="593975" y="2418735"/>
            <a:ext cx="2106695" cy="973394"/>
          </a:xfrm>
        </p:spPr>
        <p:txBody>
          <a:bodyPr/>
          <a:lstStyle/>
          <a:p>
            <a:pPr marL="0" indent="0">
              <a:buNone/>
            </a:pPr>
            <a:r>
              <a:rPr lang="es-ES" sz="2000" b="1" dirty="0"/>
              <a:t>Switches de </a:t>
            </a:r>
            <a:endParaRPr lang="es-ES" sz="2000" b="1" dirty="0" smtClean="0"/>
          </a:p>
          <a:p>
            <a:pPr marL="0" indent="0">
              <a:buNone/>
            </a:pPr>
            <a:r>
              <a:rPr lang="es-ES" sz="2000" b="1" dirty="0" smtClean="0"/>
              <a:t>configuración </a:t>
            </a:r>
          </a:p>
          <a:p>
            <a:pPr marL="0" indent="0">
              <a:buNone/>
            </a:pPr>
            <a:r>
              <a:rPr lang="es-ES" sz="2000" b="1" dirty="0" smtClean="0"/>
              <a:t>fija</a:t>
            </a:r>
            <a:endParaRPr lang="es-ES" sz="2000" b="1"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1021" y="1612639"/>
            <a:ext cx="5203704" cy="4378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86226"/>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Redes conmutadas</a:t>
            </a:r>
            <a:r>
              <a:rPr lang="en-US" dirty="0" smtClean="0"/>
              <a:t>
</a:t>
            </a:r>
            <a:r>
              <a:rPr lang="es-ES" sz="2800" dirty="0" smtClean="0"/>
              <a:t>Factores de forma</a:t>
            </a:r>
            <a:endParaRPr lang="es-ES" sz="2800" dirty="0">
              <a:solidFill>
                <a:srgbClr val="00B0F0"/>
              </a:solidFill>
              <a:latin typeface="Arial" charset="0"/>
            </a:endParaRPr>
          </a:p>
        </p:txBody>
      </p:sp>
      <p:sp>
        <p:nvSpPr>
          <p:cNvPr id="8" name="Content Placeholder 1"/>
          <p:cNvSpPr>
            <a:spLocks noGrp="1"/>
          </p:cNvSpPr>
          <p:nvPr>
            <p:ph idx="1"/>
          </p:nvPr>
        </p:nvSpPr>
        <p:spPr>
          <a:xfrm>
            <a:off x="593975" y="2418735"/>
            <a:ext cx="3137367" cy="973394"/>
          </a:xfrm>
        </p:spPr>
        <p:txBody>
          <a:bodyPr/>
          <a:lstStyle/>
          <a:p>
            <a:pPr marL="0" indent="0">
              <a:buNone/>
            </a:pPr>
            <a:r>
              <a:rPr lang="es-ES" sz="2000" b="1" dirty="0"/>
              <a:t>Modular</a:t>
            </a:r>
          </a:p>
          <a:p>
            <a:pPr marL="0" indent="0">
              <a:buNone/>
            </a:pPr>
            <a:r>
              <a:rPr lang="es-ES" sz="2000" b="1" dirty="0"/>
              <a:t>Plataforma</a:t>
            </a: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2689264" y="1630311"/>
            <a:ext cx="5440076" cy="449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577632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smtClean="0"/>
              <a:t>Redes conmutadas</a:t>
            </a:r>
            <a:r>
              <a:rPr lang="en-US" dirty="0" smtClean="0"/>
              <a:t>
</a:t>
            </a:r>
            <a:r>
              <a:rPr lang="es-ES" sz="2800" dirty="0" smtClean="0"/>
              <a:t>Factores de forma</a:t>
            </a:r>
            <a:endParaRPr lang="es-ES" sz="2800" dirty="0">
              <a:solidFill>
                <a:srgbClr val="00B0F0"/>
              </a:solidFill>
              <a:latin typeface="Arial" charset="0"/>
            </a:endParaRPr>
          </a:p>
        </p:txBody>
      </p:sp>
      <p:sp>
        <p:nvSpPr>
          <p:cNvPr id="8" name="Content Placeholder 1"/>
          <p:cNvSpPr>
            <a:spLocks noGrp="1"/>
          </p:cNvSpPr>
          <p:nvPr>
            <p:ph idx="1"/>
          </p:nvPr>
        </p:nvSpPr>
        <p:spPr>
          <a:xfrm>
            <a:off x="593975" y="2418734"/>
            <a:ext cx="1854257" cy="1474839"/>
          </a:xfrm>
        </p:spPr>
        <p:txBody>
          <a:bodyPr/>
          <a:lstStyle/>
          <a:p>
            <a:pPr marL="0" indent="0">
              <a:buNone/>
            </a:pPr>
            <a:r>
              <a:rPr lang="es-ES" sz="2000" b="1" dirty="0"/>
              <a:t>Switches de</a:t>
            </a:r>
          </a:p>
          <a:p>
            <a:pPr marL="0" indent="0">
              <a:buNone/>
            </a:pPr>
            <a:r>
              <a:rPr lang="es-ES" sz="2000" b="1" dirty="0"/>
              <a:t>configuración </a:t>
            </a:r>
          </a:p>
          <a:p>
            <a:pPr marL="0" indent="0">
              <a:buNone/>
            </a:pPr>
            <a:r>
              <a:rPr lang="es-ES" sz="2000" b="1" dirty="0"/>
              <a:t>apilable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20997" y="1480037"/>
            <a:ext cx="5959723" cy="4596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713738"/>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3242" y="2263774"/>
            <a:ext cx="4513006" cy="1526562"/>
          </a:xfrm>
        </p:spPr>
        <p:txBody>
          <a:bodyPr/>
          <a:lstStyle/>
          <a:p>
            <a:pPr eaLnBrk="1" hangingPunct="1"/>
            <a:r>
              <a:rPr lang="es-ES" sz="2400" dirty="0"/>
              <a:t>4.2 El entorno conmutado</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91639"/>
            <a:ext cx="8772157" cy="838200"/>
          </a:xfrm>
        </p:spPr>
        <p:txBody>
          <a:bodyPr anchor="b"/>
          <a:lstStyle/>
          <a:p>
            <a:pPr eaLnBrk="1" hangingPunct="1"/>
            <a:r>
              <a:rPr lang="es-ES" sz="1800" dirty="0"/>
              <a:t>Reenvío de tramas</a:t>
            </a:r>
            <a:r>
              <a:rPr lang="en-US" dirty="0" smtClean="0"/>
              <a:t>
</a:t>
            </a:r>
            <a:r>
              <a:rPr lang="es-ES" sz="2800" dirty="0" err="1" smtClean="0"/>
              <a:t>Switching</a:t>
            </a:r>
            <a:r>
              <a:rPr lang="es-ES" sz="2800" dirty="0" smtClean="0"/>
              <a:t> </a:t>
            </a:r>
            <a:r>
              <a:rPr lang="es-ES" sz="2800" dirty="0"/>
              <a:t>como un concepto general en redes y telecomunicaciones</a:t>
            </a:r>
            <a:endParaRPr lang="es-ES" sz="2800" dirty="0">
              <a:solidFill>
                <a:srgbClr val="00B0F0"/>
              </a:solidFill>
              <a:latin typeface="Arial" charset="0"/>
            </a:endParaRPr>
          </a:p>
        </p:txBody>
      </p:sp>
      <p:sp>
        <p:nvSpPr>
          <p:cNvPr id="8" name="Content Placeholder 1"/>
          <p:cNvSpPr>
            <a:spLocks noGrp="1"/>
          </p:cNvSpPr>
          <p:nvPr>
            <p:ph idx="1"/>
          </p:nvPr>
        </p:nvSpPr>
        <p:spPr>
          <a:xfrm>
            <a:off x="343252" y="1873044"/>
            <a:ext cx="8343548" cy="4468761"/>
          </a:xfrm>
        </p:spPr>
        <p:txBody>
          <a:bodyPr/>
          <a:lstStyle/>
          <a:p>
            <a:pPr marL="342900" indent="-342900"/>
            <a:r>
              <a:rPr lang="es-ES" sz="2000" dirty="0"/>
              <a:t>Un switch toma una decisión sobre la base del puerto de entrada y de destino.</a:t>
            </a:r>
          </a:p>
          <a:p>
            <a:pPr marL="342900" indent="-342900"/>
            <a:r>
              <a:rPr lang="es-ES" sz="2000" dirty="0"/>
              <a:t>Los switches LAN mantienen una tabla que usan para determinar cómo reenviar el tráfico a través del switch.</a:t>
            </a:r>
          </a:p>
          <a:p>
            <a:pPr marL="342900" indent="-342900"/>
            <a:r>
              <a:rPr lang="es-ES" sz="2000" dirty="0"/>
              <a:t>Los switches LAN Cisco reenvían tramas de Ethernet según la dirección MAC de destino de las tramas.</a:t>
            </a:r>
          </a:p>
          <a:p>
            <a:pPr marL="0" indent="0">
              <a:buNone/>
            </a:pPr>
            <a:endParaRPr lang="es-ES" sz="1600" dirty="0"/>
          </a:p>
        </p:txBody>
      </p:sp>
    </p:spTree>
    <p:extLst>
      <p:ext uri="{BB962C8B-B14F-4D97-AF65-F5344CB8AC3E}">
        <p14:creationId xmlns:p14="http://schemas.microsoft.com/office/powerpoint/2010/main" val="31587167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91639"/>
            <a:ext cx="8772157" cy="838200"/>
          </a:xfrm>
        </p:spPr>
        <p:txBody>
          <a:bodyPr/>
          <a:lstStyle/>
          <a:p>
            <a:pPr eaLnBrk="1" hangingPunct="1"/>
            <a:r>
              <a:rPr lang="es-ES" sz="1800" dirty="0" smtClean="0"/>
              <a:t>Reenvío de tramas</a:t>
            </a:r>
            <a:r>
              <a:rPr lang="en-US" dirty="0" smtClean="0"/>
              <a:t>
</a:t>
            </a:r>
            <a:r>
              <a:rPr lang="es-ES" sz="2800" dirty="0" smtClean="0"/>
              <a:t>Completar en forma dinámica la tabla de direcciones MAC de un </a:t>
            </a:r>
            <a:r>
              <a:rPr lang="es-ES" sz="2800" dirty="0" err="1" smtClean="0"/>
              <a:t>switch</a:t>
            </a:r>
            <a:endParaRPr lang="es-ES" sz="2800" dirty="0">
              <a:solidFill>
                <a:srgbClr val="00B0F0"/>
              </a:solidFill>
              <a:latin typeface="Arial" charset="0"/>
            </a:endParaRPr>
          </a:p>
        </p:txBody>
      </p:sp>
      <p:sp>
        <p:nvSpPr>
          <p:cNvPr id="8" name="Content Placeholder 1"/>
          <p:cNvSpPr>
            <a:spLocks noGrp="1"/>
          </p:cNvSpPr>
          <p:nvPr>
            <p:ph idx="1"/>
          </p:nvPr>
        </p:nvSpPr>
        <p:spPr>
          <a:xfrm>
            <a:off x="343252" y="1873044"/>
            <a:ext cx="8343548" cy="4468761"/>
          </a:xfrm>
        </p:spPr>
        <p:txBody>
          <a:bodyPr/>
          <a:lstStyle/>
          <a:p>
            <a:pPr marL="342900" indent="-342900"/>
            <a:r>
              <a:rPr lang="es-ES" sz="2000" dirty="0"/>
              <a:t>Para transmitir una trama, el switch primero debe averiguar qué dispositivos hay en cada puerto.</a:t>
            </a:r>
          </a:p>
          <a:p>
            <a:pPr marL="342900" indent="-342900"/>
            <a:r>
              <a:rPr lang="es-ES" sz="2000" dirty="0"/>
              <a:t>A medida que el switch detecta la relación entre puertos y dispositivos, crea una tabla denominada </a:t>
            </a:r>
            <a:r>
              <a:rPr lang="es-ES" sz="2000" dirty="0" smtClean="0"/>
              <a:t>"tabla </a:t>
            </a:r>
            <a:r>
              <a:rPr lang="es-ES" sz="2000" dirty="0"/>
              <a:t>de </a:t>
            </a:r>
            <a:r>
              <a:rPr lang="es-ES" sz="2000"/>
              <a:t>direcciones </a:t>
            </a:r>
            <a:r>
              <a:rPr lang="es-ES" sz="2000" smtClean="0"/>
              <a:t>MAC" </a:t>
            </a:r>
            <a:r>
              <a:rPr lang="es-ES" sz="2000" dirty="0"/>
              <a:t>o </a:t>
            </a:r>
            <a:r>
              <a:rPr lang="es-ES" sz="2000" dirty="0" smtClean="0"/>
              <a:t>"tabla </a:t>
            </a:r>
            <a:r>
              <a:rPr lang="es-ES" sz="2000" dirty="0"/>
              <a:t>de memoria de contenido </a:t>
            </a:r>
            <a:r>
              <a:rPr lang="es-ES" sz="2000" dirty="0" err="1" smtClean="0"/>
              <a:t>direccionable</a:t>
            </a:r>
            <a:r>
              <a:rPr lang="es-ES" sz="2000" dirty="0" smtClean="0"/>
              <a:t>" </a:t>
            </a:r>
            <a:r>
              <a:rPr lang="es-ES" sz="2000" dirty="0"/>
              <a:t>(CAM).</a:t>
            </a:r>
          </a:p>
          <a:p>
            <a:pPr marL="342900" indent="-342900"/>
            <a:r>
              <a:rPr lang="es-ES" sz="2000" dirty="0"/>
              <a:t>CAM es un tipo de memoria especial que se usa en las aplicaciones de búsqueda de alta velocidad.</a:t>
            </a:r>
          </a:p>
          <a:p>
            <a:pPr marL="342900" indent="-342900"/>
            <a:r>
              <a:rPr lang="es-ES" sz="2000" dirty="0"/>
              <a:t>La información en la tabla de direcciones MAC se utiliza para enviar tramas.</a:t>
            </a:r>
          </a:p>
          <a:p>
            <a:pPr marL="342900" indent="-342900"/>
            <a:r>
              <a:rPr lang="es-ES" sz="2000" dirty="0"/>
              <a:t>Cuando un switch recibe una trama entrante con una dirección MAC que no figura en la tabla CAM, satura todos los puertos con la trama, excepto el puerto que la recibió.</a:t>
            </a:r>
          </a:p>
          <a:p>
            <a:pPr marL="0" indent="0">
              <a:buNone/>
            </a:pPr>
            <a:endParaRPr lang="es-ES" sz="1600" dirty="0"/>
          </a:p>
        </p:txBody>
      </p:sp>
    </p:spTree>
    <p:extLst>
      <p:ext uri="{BB962C8B-B14F-4D97-AF65-F5344CB8AC3E}">
        <p14:creationId xmlns:p14="http://schemas.microsoft.com/office/powerpoint/2010/main" val="96862333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6000"/>
            <a:ext cx="8772157" cy="838200"/>
          </a:xfrm>
        </p:spPr>
        <p:txBody>
          <a:bodyPr/>
          <a:lstStyle/>
          <a:p>
            <a:pPr eaLnBrk="1" hangingPunct="1"/>
            <a:r>
              <a:rPr lang="es-ES" sz="1800" dirty="0" smtClean="0"/>
              <a:t>Reenvío de tramas</a:t>
            </a:r>
            <a:r>
              <a:rPr lang="en-US" dirty="0" smtClean="0"/>
              <a:t>
</a:t>
            </a:r>
            <a:r>
              <a:rPr lang="es-ES" sz="2800" dirty="0" smtClean="0"/>
              <a:t>Métodos de reenvío de un </a:t>
            </a:r>
            <a:r>
              <a:rPr lang="es-ES" sz="2800" dirty="0" err="1" smtClean="0"/>
              <a:t>switch</a:t>
            </a:r>
            <a:endParaRPr lang="es-ES" sz="2800" dirty="0">
              <a:solidFill>
                <a:srgbClr val="00B0F0"/>
              </a:solidFill>
              <a:latin typeface="Arial" charset="0"/>
            </a:endParaRPr>
          </a:p>
        </p:txBody>
      </p:sp>
      <p:pic>
        <p:nvPicPr>
          <p:cNvPr id="5"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581" y="2028217"/>
            <a:ext cx="8519315" cy="4101893"/>
          </a:xfrm>
          <a:ln>
            <a:solidFill>
              <a:schemeClr val="tx1"/>
            </a:solidFill>
          </a:ln>
        </p:spPr>
      </p:pic>
    </p:spTree>
    <p:extLst>
      <p:ext uri="{BB962C8B-B14F-4D97-AF65-F5344CB8AC3E}">
        <p14:creationId xmlns:p14="http://schemas.microsoft.com/office/powerpoint/2010/main" val="87421162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smtClean="0"/>
              <a:t>Reenvío de tramas</a:t>
            </a:r>
            <a:r>
              <a:rPr lang="en-US" dirty="0" smtClean="0"/>
              <a:t>
</a:t>
            </a:r>
            <a:r>
              <a:rPr lang="es-ES" sz="2800" dirty="0" err="1" smtClean="0"/>
              <a:t>Switching</a:t>
            </a:r>
            <a:r>
              <a:rPr lang="es-ES" sz="2800" dirty="0" smtClean="0"/>
              <a:t> de almacenamiento y reenvío</a:t>
            </a:r>
            <a:endParaRPr lang="es-ES" sz="2800" dirty="0">
              <a:solidFill>
                <a:srgbClr val="00B0F0"/>
              </a:solidFill>
              <a:latin typeface="Arial" charset="0"/>
            </a:endParaRPr>
          </a:p>
        </p:txBody>
      </p:sp>
      <p:sp>
        <p:nvSpPr>
          <p:cNvPr id="8" name="Content Placeholder 1"/>
          <p:cNvSpPr>
            <a:spLocks noGrp="1"/>
          </p:cNvSpPr>
          <p:nvPr>
            <p:ph idx="1"/>
          </p:nvPr>
        </p:nvSpPr>
        <p:spPr>
          <a:xfrm>
            <a:off x="299007" y="2286000"/>
            <a:ext cx="2688742" cy="3967316"/>
          </a:xfrm>
        </p:spPr>
        <p:txBody>
          <a:bodyPr/>
          <a:lstStyle/>
          <a:p>
            <a:pPr marL="342900" indent="-342900"/>
            <a:r>
              <a:rPr lang="es-ES" sz="1800" dirty="0"/>
              <a:t>Permite que el switch haga lo siguiente:</a:t>
            </a:r>
          </a:p>
          <a:p>
            <a:pPr marL="681037" lvl="1" indent="-342900">
              <a:buFont typeface="Wingdings" pitchFamily="2" charset="2"/>
              <a:buChar char="§"/>
            </a:pPr>
            <a:r>
              <a:rPr lang="es-ES" sz="1800" dirty="0" smtClean="0"/>
              <a:t>Verificar si hay errores (mediante la verificación de FCS)</a:t>
            </a:r>
          </a:p>
          <a:p>
            <a:pPr marL="681037" lvl="1" indent="-342900">
              <a:buFont typeface="Wingdings" pitchFamily="2" charset="2"/>
              <a:buChar char="§"/>
            </a:pPr>
            <a:r>
              <a:rPr lang="es-ES" sz="1800" dirty="0" smtClean="0"/>
              <a:t>Realizar el almacenamiento en búfer automático</a:t>
            </a:r>
          </a:p>
          <a:p>
            <a:pPr marL="342900" indent="-342900"/>
            <a:r>
              <a:rPr lang="es-ES" sz="1800" dirty="0"/>
              <a:t>Proceso de reenvío más lento</a:t>
            </a:r>
          </a:p>
          <a:p>
            <a:pPr marL="0" indent="0">
              <a:buNone/>
            </a:pPr>
            <a:endParaRPr lang="es-ES" sz="1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4256" y="2055404"/>
            <a:ext cx="5600698"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67740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s-ES" kern="0" dirty="0" err="1" smtClean="0">
                <a:solidFill>
                  <a:schemeClr val="bg1"/>
                </a:solidFill>
                <a:latin typeface="+mj-lt"/>
                <a:ea typeface="+mj-ea"/>
                <a:cs typeface="+mj-cs"/>
              </a:rPr>
              <a:t>Routing</a:t>
            </a:r>
            <a:r>
              <a:rPr lang="es-ES" kern="0" dirty="0" smtClean="0">
                <a:solidFill>
                  <a:schemeClr val="bg1"/>
                </a:solidFill>
                <a:latin typeface="+mj-lt"/>
                <a:ea typeface="+mj-ea"/>
                <a:cs typeface="+mj-cs"/>
              </a:rPr>
              <a:t> and </a:t>
            </a:r>
            <a:r>
              <a:rPr lang="es-ES" kern="0" dirty="0" err="1" smtClean="0">
                <a:solidFill>
                  <a:schemeClr val="bg1"/>
                </a:solidFill>
                <a:latin typeface="+mj-lt"/>
                <a:ea typeface="+mj-ea"/>
                <a:cs typeface="+mj-cs"/>
              </a:rPr>
              <a:t>Switching</a:t>
            </a:r>
            <a:r>
              <a:rPr lang="es-ES" kern="0" dirty="0" smtClean="0">
                <a:solidFill>
                  <a:schemeClr val="bg1"/>
                </a:solidFill>
                <a:latin typeface="+mj-lt"/>
                <a:ea typeface="+mj-ea"/>
                <a:cs typeface="+mj-cs"/>
              </a:rPr>
              <a:t> </a:t>
            </a:r>
            <a:br>
              <a:rPr lang="es-ES" kern="0" dirty="0" smtClean="0">
                <a:solidFill>
                  <a:schemeClr val="bg1"/>
                </a:solidFill>
                <a:latin typeface="+mj-lt"/>
                <a:ea typeface="+mj-ea"/>
                <a:cs typeface="+mj-cs"/>
              </a:rPr>
            </a:br>
            <a:r>
              <a:rPr lang="es-ES" kern="0" dirty="0" smtClean="0">
                <a:solidFill>
                  <a:schemeClr val="bg1"/>
                </a:solidFill>
                <a:latin typeface="+mj-lt"/>
                <a:ea typeface="+mj-ea"/>
                <a:cs typeface="+mj-cs"/>
              </a:rPr>
              <a:t>Essentials 6.0 </a:t>
            </a:r>
          </a:p>
          <a:p>
            <a:pPr algn="l" defTabSz="814388">
              <a:lnSpc>
                <a:spcPct val="90000"/>
              </a:lnSpc>
              <a:defRPr/>
            </a:pPr>
            <a:r>
              <a:rPr lang="es-ES" kern="0" dirty="0" smtClean="0">
                <a:solidFill>
                  <a:schemeClr val="bg1"/>
                </a:solidFill>
                <a:latin typeface="Arial" pitchFamily="34" charset="0"/>
                <a:ea typeface="+mj-ea"/>
              </a:rPr>
              <a:t>Guía de planificación</a:t>
            </a:r>
          </a:p>
          <a:p>
            <a:pPr algn="l" defTabSz="814388">
              <a:lnSpc>
                <a:spcPct val="90000"/>
              </a:lnSpc>
              <a:defRPr/>
            </a:pPr>
            <a:r>
              <a:rPr lang="es-ES" b="0" dirty="0" smtClean="0">
                <a:solidFill>
                  <a:schemeClr val="bg1"/>
                </a:solidFill>
                <a:latin typeface="Arial" pitchFamily="34" charset="0"/>
                <a:ea typeface="+mj-ea"/>
              </a:rPr>
              <a:t>Capítulo 4: Introducción a redes conmutadas</a:t>
            </a:r>
            <a:endParaRPr lang="es-ES" b="0" kern="0" dirty="0">
              <a:solidFill>
                <a:srgbClr val="00B0F0"/>
              </a:solidFill>
              <a:latin typeface="Arial" pitchFamily="34" charset="0"/>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smtClean="0"/>
              <a:t>Reenvío de tramas</a:t>
            </a:r>
            <a:r>
              <a:rPr lang="en-US" dirty="0" smtClean="0"/>
              <a:t>
</a:t>
            </a:r>
            <a:r>
              <a:rPr lang="es-ES" sz="2800" dirty="0" err="1" smtClean="0"/>
              <a:t>Switching</a:t>
            </a:r>
            <a:r>
              <a:rPr lang="es-ES" sz="2800" dirty="0" smtClean="0"/>
              <a:t> por método de corte</a:t>
            </a:r>
            <a:endParaRPr lang="es-ES" sz="2800" dirty="0">
              <a:solidFill>
                <a:srgbClr val="00B0F0"/>
              </a:solidFill>
              <a:latin typeface="Arial" charset="0"/>
            </a:endParaRPr>
          </a:p>
        </p:txBody>
      </p:sp>
      <p:sp>
        <p:nvSpPr>
          <p:cNvPr id="8" name="Content Placeholder 1"/>
          <p:cNvSpPr>
            <a:spLocks noGrp="1"/>
          </p:cNvSpPr>
          <p:nvPr>
            <p:ph idx="1"/>
          </p:nvPr>
        </p:nvSpPr>
        <p:spPr>
          <a:xfrm>
            <a:off x="299007" y="2286000"/>
            <a:ext cx="2785248" cy="3905250"/>
          </a:xfrm>
        </p:spPr>
        <p:txBody>
          <a:bodyPr/>
          <a:lstStyle/>
          <a:p>
            <a:pPr marL="342900" indent="-342900"/>
            <a:r>
              <a:rPr lang="es-ES" sz="2000" dirty="0"/>
              <a:t>Permite que el switch comience a reenviar en 10 microsegundos aproximadamente.</a:t>
            </a:r>
          </a:p>
          <a:p>
            <a:pPr marL="342900" indent="-342900"/>
            <a:r>
              <a:rPr lang="es-ES" sz="2000" dirty="0"/>
              <a:t>No es necesaria la verificación de FCS.</a:t>
            </a:r>
          </a:p>
          <a:p>
            <a:pPr marL="342900" indent="-342900"/>
            <a:r>
              <a:rPr lang="es-ES" sz="2000" dirty="0"/>
              <a:t>No hay almacenamiento en búfer automático.</a:t>
            </a:r>
            <a:endParaRPr lang="es-E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90863" y="1876425"/>
            <a:ext cx="5476875" cy="3752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482527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smtClean="0"/>
              <a:t>Dominios de </a:t>
            </a:r>
            <a:r>
              <a:rPr lang="es-ES" sz="1800" dirty="0" err="1" smtClean="0"/>
              <a:t>switching</a:t>
            </a:r>
            <a:r>
              <a:rPr lang="en-US" dirty="0" smtClean="0"/>
              <a:t>
</a:t>
            </a:r>
            <a:r>
              <a:rPr lang="es-ES" sz="2800" dirty="0" smtClean="0"/>
              <a:t>Dominios de colisiones</a:t>
            </a:r>
            <a:endParaRPr lang="es-ES" sz="2800" dirty="0">
              <a:solidFill>
                <a:srgbClr val="00B0F0"/>
              </a:solidFill>
              <a:latin typeface="Arial" charset="0"/>
            </a:endParaRPr>
          </a:p>
        </p:txBody>
      </p:sp>
      <p:sp>
        <p:nvSpPr>
          <p:cNvPr id="8" name="Content Placeholder 1"/>
          <p:cNvSpPr>
            <a:spLocks noGrp="1"/>
          </p:cNvSpPr>
          <p:nvPr>
            <p:ph idx="1"/>
          </p:nvPr>
        </p:nvSpPr>
        <p:spPr>
          <a:xfrm>
            <a:off x="309716" y="2201198"/>
            <a:ext cx="3172549" cy="4336026"/>
          </a:xfrm>
        </p:spPr>
        <p:txBody>
          <a:bodyPr/>
          <a:lstStyle/>
          <a:p>
            <a:pPr marL="0" indent="0">
              <a:buNone/>
            </a:pPr>
            <a:r>
              <a:rPr lang="es-ES" sz="1600" dirty="0"/>
              <a:t>Puerto de switch Ethernet:</a:t>
            </a:r>
          </a:p>
          <a:p>
            <a:pPr marL="342900" indent="-342900"/>
            <a:r>
              <a:rPr lang="es-ES" sz="1600" dirty="0"/>
              <a:t>Como funciona en semidúplex, cada segmento se encuentra en su propio dominio de colisiones.</a:t>
            </a:r>
          </a:p>
          <a:p>
            <a:pPr marL="342900" indent="-342900"/>
            <a:r>
              <a:rPr lang="es-ES" sz="1600" dirty="0"/>
              <a:t>El funcionamiento en dúplex completo elimina las colisiones.</a:t>
            </a:r>
          </a:p>
          <a:p>
            <a:pPr marL="342900" indent="-342900"/>
            <a:r>
              <a:rPr lang="es-ES" sz="1600" dirty="0"/>
              <a:t>De manera predeterminada, se autonegociará el dúplex completo cuando el dispositivo adyacente también pueda funcionar en dúplex completo. </a:t>
            </a:r>
          </a:p>
          <a:p>
            <a:pPr marL="0" indent="0">
              <a:buNone/>
            </a:pPr>
            <a:endParaRPr lang="es-ES" sz="1200" dirty="0"/>
          </a:p>
        </p:txBody>
      </p:sp>
      <p:pic>
        <p:nvPicPr>
          <p:cNvPr id="7171" name="Picture 3"/>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687097" y="2452396"/>
            <a:ext cx="4791996" cy="3028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9716" y="1637071"/>
            <a:ext cx="8377084" cy="313932"/>
          </a:xfrm>
          <a:prstGeom prst="rect">
            <a:avLst/>
          </a:prstGeom>
          <a:noFill/>
        </p:spPr>
        <p:txBody>
          <a:bodyPr wrap="square" rtlCol="0">
            <a:spAutoFit/>
          </a:bodyPr>
          <a:lstStyle/>
          <a:p>
            <a:pPr algn="l"/>
            <a:r>
              <a:rPr lang="es-ES" sz="1600" dirty="0">
                <a:latin typeface="+mn-lt"/>
              </a:rPr>
              <a:t>Dominio de colisiones: es el segmento donde los dispositivos compiten para comunicarse.</a:t>
            </a:r>
          </a:p>
        </p:txBody>
      </p:sp>
    </p:spTree>
    <p:extLst>
      <p:ext uri="{BB962C8B-B14F-4D97-AF65-F5344CB8AC3E}">
        <p14:creationId xmlns:p14="http://schemas.microsoft.com/office/powerpoint/2010/main" val="42868515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smtClean="0"/>
              <a:t>Dominios de </a:t>
            </a:r>
            <a:r>
              <a:rPr lang="es-ES" sz="1800" dirty="0" err="1" smtClean="0"/>
              <a:t>switching</a:t>
            </a:r>
            <a:r>
              <a:rPr lang="en-US" dirty="0" smtClean="0"/>
              <a:t>
</a:t>
            </a:r>
            <a:r>
              <a:rPr lang="es-ES" sz="2800" dirty="0" smtClean="0"/>
              <a:t>Dominios de difusión</a:t>
            </a:r>
            <a:endParaRPr lang="es-ES" sz="2800" dirty="0">
              <a:solidFill>
                <a:srgbClr val="00B0F0"/>
              </a:solidFill>
              <a:latin typeface="Arial" charset="0"/>
            </a:endParaRPr>
          </a:p>
        </p:txBody>
      </p:sp>
      <p:sp>
        <p:nvSpPr>
          <p:cNvPr id="8" name="Content Placeholder 1"/>
          <p:cNvSpPr>
            <a:spLocks noGrp="1"/>
          </p:cNvSpPr>
          <p:nvPr>
            <p:ph idx="1"/>
          </p:nvPr>
        </p:nvSpPr>
        <p:spPr>
          <a:xfrm>
            <a:off x="309716" y="1651819"/>
            <a:ext cx="8273845" cy="4999705"/>
          </a:xfrm>
        </p:spPr>
        <p:txBody>
          <a:bodyPr/>
          <a:lstStyle/>
          <a:p>
            <a:pPr marL="0" indent="0">
              <a:buNone/>
            </a:pPr>
            <a:r>
              <a:rPr lang="es-ES" sz="2000" dirty="0"/>
              <a:t>Un dominio de difusión es la distancia de la red a la que se puede escuchar una trama de difusión.</a:t>
            </a:r>
          </a:p>
          <a:p>
            <a:pPr marL="342900" indent="-342900"/>
            <a:r>
              <a:rPr lang="es-ES" sz="2000" dirty="0"/>
              <a:t>Los switches reenvían tramas de difusión a todos los puertos; por lo tanto, no dividen los dominios de difusión.</a:t>
            </a:r>
          </a:p>
          <a:p>
            <a:pPr marL="342900" indent="-342900"/>
            <a:r>
              <a:rPr lang="es-ES" sz="2000" dirty="0"/>
              <a:t>Todos los puertos de un switch (con su configuración predeterminada) pertenecen al mismo dominio de difusión.</a:t>
            </a:r>
          </a:p>
          <a:p>
            <a:pPr marL="342900" indent="-342900"/>
            <a:r>
              <a:rPr lang="es-ES" sz="2000" dirty="0"/>
              <a:t>Si hay dos o más switches conectados, las difusiones se reenvían a todos los puertos de todos los switches (excepto al puerto que recibió originalmente la difusión).</a:t>
            </a:r>
          </a:p>
          <a:p>
            <a:pPr marL="0" indent="0">
              <a:buNone/>
            </a:pPr>
            <a:endParaRPr lang="es-ES" sz="1600" dirty="0"/>
          </a:p>
        </p:txBody>
      </p:sp>
    </p:spTree>
    <p:extLst>
      <p:ext uri="{BB962C8B-B14F-4D97-AF65-F5344CB8AC3E}">
        <p14:creationId xmlns:p14="http://schemas.microsoft.com/office/powerpoint/2010/main" val="1991340606"/>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smtClean="0"/>
              <a:t>Dominios de </a:t>
            </a:r>
            <a:r>
              <a:rPr lang="es-ES" sz="1800" dirty="0" err="1" smtClean="0"/>
              <a:t>switching</a:t>
            </a:r>
            <a:r>
              <a:rPr lang="en-US" dirty="0" smtClean="0"/>
              <a:t>
</a:t>
            </a:r>
            <a:r>
              <a:rPr lang="es-ES" sz="2800" dirty="0" smtClean="0"/>
              <a:t>Alivio de la congestión en la red</a:t>
            </a:r>
            <a:endParaRPr lang="es-ES" sz="2800" dirty="0">
              <a:solidFill>
                <a:srgbClr val="00B0F0"/>
              </a:solidFill>
              <a:latin typeface="Arial" charset="0"/>
            </a:endParaRPr>
          </a:p>
        </p:txBody>
      </p:sp>
      <p:sp>
        <p:nvSpPr>
          <p:cNvPr id="8" name="Content Placeholder 1"/>
          <p:cNvSpPr>
            <a:spLocks noGrp="1"/>
          </p:cNvSpPr>
          <p:nvPr>
            <p:ph idx="1"/>
          </p:nvPr>
        </p:nvSpPr>
        <p:spPr>
          <a:xfrm>
            <a:off x="309716" y="1651819"/>
            <a:ext cx="8273845" cy="4999705"/>
          </a:xfrm>
        </p:spPr>
        <p:txBody>
          <a:bodyPr/>
          <a:lstStyle/>
          <a:p>
            <a:pPr marL="0" indent="0">
              <a:buNone/>
            </a:pPr>
            <a:r>
              <a:rPr lang="es-ES" sz="2000" dirty="0"/>
              <a:t>Los switches ayudan a aliviar la congestión en la red de las siguientes maneras:</a:t>
            </a:r>
          </a:p>
          <a:p>
            <a:pPr marL="342900" indent="-342900"/>
            <a:r>
              <a:rPr lang="es-ES" sz="2000" dirty="0"/>
              <a:t>Facilitan la segmentación de una red LAN en dominios de colisiones independientes.</a:t>
            </a:r>
          </a:p>
          <a:p>
            <a:pPr marL="342900" indent="-342900"/>
            <a:r>
              <a:rPr lang="es-ES" sz="2000" dirty="0"/>
              <a:t>Brindan una comunicación en dúplex completo entre los dispositivos.</a:t>
            </a:r>
          </a:p>
          <a:p>
            <a:pPr marL="342900" indent="-342900"/>
            <a:r>
              <a:rPr lang="es-ES" sz="2000" dirty="0"/>
              <a:t>Aprovechan su alta densidad de puertos.</a:t>
            </a:r>
          </a:p>
          <a:p>
            <a:pPr marL="342900" indent="-342900"/>
            <a:r>
              <a:rPr lang="es-ES" sz="2000" dirty="0"/>
              <a:t>Almacenan en búfer tramas grandes.</a:t>
            </a:r>
          </a:p>
          <a:p>
            <a:pPr marL="342900" indent="-342900"/>
            <a:r>
              <a:rPr lang="es-ES" sz="2000" dirty="0"/>
              <a:t>Emplean puertos de alta velocidad.</a:t>
            </a:r>
          </a:p>
          <a:p>
            <a:pPr marL="342900" indent="-342900"/>
            <a:r>
              <a:rPr lang="es-ES" sz="2000" dirty="0"/>
              <a:t>Aprovechan su proceso de switching interno veloz.</a:t>
            </a:r>
          </a:p>
          <a:p>
            <a:pPr marL="342900" indent="-342900"/>
            <a:r>
              <a:rPr lang="es-ES" sz="2000" dirty="0"/>
              <a:t>Tienen un bajo costo por puerto.</a:t>
            </a:r>
          </a:p>
          <a:p>
            <a:pPr marL="0" indent="0">
              <a:buNone/>
            </a:pPr>
            <a:endParaRPr lang="es-ES" sz="1600" dirty="0"/>
          </a:p>
        </p:txBody>
      </p:sp>
    </p:spTree>
    <p:extLst>
      <p:ext uri="{BB962C8B-B14F-4D97-AF65-F5344CB8AC3E}">
        <p14:creationId xmlns:p14="http://schemas.microsoft.com/office/powerpoint/2010/main" val="312328628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4.3 Resumen del capítulo</a:t>
            </a:r>
            <a:endParaRPr lang="es-ES" sz="2400" dirty="0">
              <a:solidFill>
                <a:srgbClr val="00B0F0"/>
              </a:solidFill>
            </a:endParaRPr>
          </a:p>
        </p:txBody>
      </p:sp>
    </p:spTree>
    <p:extLst>
      <p:ext uri="{BB962C8B-B14F-4D97-AF65-F5344CB8AC3E}">
        <p14:creationId xmlns:p14="http://schemas.microsoft.com/office/powerpoint/2010/main" val="1505346901"/>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7" y="1329952"/>
            <a:ext cx="8600517" cy="531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1400" dirty="0"/>
              <a:t>La tendencia en redes es la convergencia mediante un único conjunto de cables y de dispositivos para administrar la transmisión de voz, vídeo y datos.</a:t>
            </a:r>
          </a:p>
          <a:p>
            <a:r>
              <a:rPr lang="es-ES" sz="1400" dirty="0"/>
              <a:t>Hubo un cambio notable en el modo en el que las empresas realizan sus actividades.</a:t>
            </a:r>
          </a:p>
          <a:p>
            <a:r>
              <a:rPr lang="es-ES" sz="1400" dirty="0"/>
              <a:t>No hay restricciones de oficinas físicas ni de límites geográficos. Los recursos ahora deben estar disponibles sin inconvenientes en cualquier momento y lugar.</a:t>
            </a:r>
          </a:p>
          <a:p>
            <a:r>
              <a:rPr lang="es-ES" sz="1400" dirty="0"/>
              <a:t>La arquitectura Cisco Borderless Network permite que distintos elementos, desde switches de acceso hasta puntos de acceso inalámbrico, funcionen conjuntamente y permitan que los usuarios accedan a los recursos en cualquier momento y desde cualquier lugar.</a:t>
            </a:r>
          </a:p>
          <a:p>
            <a:r>
              <a:rPr lang="es-ES" sz="1400" dirty="0"/>
              <a:t>El modelo tradicional de diseño jerárquico de tres capas divide a la red en las capas principal, de distribución y de acceso, y permite que cada parte de la red esté optimizada para una funcionalidad específica. </a:t>
            </a:r>
          </a:p>
          <a:p>
            <a:r>
              <a:rPr lang="es-ES" sz="1400" dirty="0"/>
              <a:t>Proporciona modularidad, resistencia y flexibilidad, lo cual sienta una base que permite que los diseñadores de red superpongan funciones de seguridad, movilidad y comunicación unificada. </a:t>
            </a:r>
          </a:p>
          <a:p>
            <a:r>
              <a:rPr lang="es-ES" sz="1400" dirty="0"/>
              <a:t>Los switches usan switching por almacenamiento y envío o por método de corte.</a:t>
            </a:r>
          </a:p>
          <a:p>
            <a:r>
              <a:rPr lang="es-ES" sz="1400" dirty="0"/>
              <a:t>Cada puerto de un switch constituye un dominio de colisiones independiente que permite la comunicación en dúplex completo a velocidades extremadamente altas.</a:t>
            </a:r>
          </a:p>
          <a:p>
            <a:r>
              <a:rPr lang="es-ES" sz="1400" dirty="0"/>
              <a:t>Los puertos del switch no bloquean las difusiones, y la conexión de switches entre sí puede ampliar el tamaño del dominio de difusión, lo que generalmente provoca un deterioro del rendimiento de la red.</a:t>
            </a:r>
          </a:p>
          <a:p>
            <a:endParaRPr lang="es-ES" sz="1400" dirty="0"/>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r>
              <a:rPr lang="en-US" dirty="0" smtClean="0"/>
              <a:t>
</a:t>
            </a:r>
            <a:r>
              <a:rPr lang="es-ES" dirty="0" smtClean="0">
                <a:latin typeface="Arial" charset="0"/>
              </a:rPr>
              <a:t>Resumen</a:t>
            </a:r>
            <a:endParaRPr lang="es-E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4.1</a:t>
            </a:r>
            <a:r>
              <a:rPr lang="en-US" dirty="0" smtClean="0"/>
              <a:t>
</a:t>
            </a:r>
            <a:r>
              <a:rPr lang="es-ES" dirty="0" smtClean="0"/>
              <a:t>Términos y comandos</a:t>
            </a:r>
          </a:p>
        </p:txBody>
      </p:sp>
      <p:sp>
        <p:nvSpPr>
          <p:cNvPr id="4" name="Content Placeholder 1"/>
          <p:cNvSpPr>
            <a:spLocks noGrp="1"/>
          </p:cNvSpPr>
          <p:nvPr>
            <p:ph idx="1"/>
          </p:nvPr>
        </p:nvSpPr>
        <p:spPr>
          <a:xfrm>
            <a:off x="276908" y="1358744"/>
            <a:ext cx="3799792" cy="5118255"/>
          </a:xfrm>
        </p:spPr>
        <p:txBody>
          <a:bodyPr/>
          <a:lstStyle/>
          <a:p>
            <a:pPr eaLnBrk="1" fontAlgn="b" hangingPunct="1"/>
            <a:r>
              <a:rPr lang="es-ES" altLang="zh-CN" sz="1600" dirty="0"/>
              <a:t>Red convergente</a:t>
            </a:r>
          </a:p>
          <a:p>
            <a:pPr eaLnBrk="1" fontAlgn="b" hangingPunct="1"/>
            <a:r>
              <a:rPr lang="es-ES" altLang="zh-CN" sz="1600" dirty="0"/>
              <a:t>Cisco </a:t>
            </a:r>
            <a:r>
              <a:rPr lang="es-ES" altLang="zh-CN" sz="1600" dirty="0" err="1"/>
              <a:t>Borderless</a:t>
            </a:r>
            <a:r>
              <a:rPr lang="es-ES" altLang="zh-CN" sz="1600" dirty="0"/>
              <a:t> Networks</a:t>
            </a:r>
          </a:p>
          <a:p>
            <a:pPr eaLnBrk="1" fontAlgn="b" hangingPunct="1"/>
            <a:r>
              <a:rPr lang="es-ES" altLang="zh-CN" sz="1600" dirty="0"/>
              <a:t>Capa principal</a:t>
            </a:r>
          </a:p>
          <a:p>
            <a:pPr eaLnBrk="1" fontAlgn="b" hangingPunct="1"/>
            <a:r>
              <a:rPr lang="es-ES" altLang="zh-CN" sz="1600" dirty="0"/>
              <a:t>Capa de distribución</a:t>
            </a:r>
          </a:p>
          <a:p>
            <a:pPr eaLnBrk="1" fontAlgn="b" hangingPunct="1"/>
            <a:r>
              <a:rPr lang="es-ES" altLang="zh-CN" sz="1600" dirty="0" err="1"/>
              <a:t>Switches</a:t>
            </a:r>
            <a:r>
              <a:rPr lang="es-ES" altLang="zh-CN" sz="1600" dirty="0"/>
              <a:t> de configuración fija</a:t>
            </a:r>
          </a:p>
          <a:p>
            <a:pPr eaLnBrk="1" fontAlgn="b" hangingPunct="1"/>
            <a:r>
              <a:rPr lang="es-ES" altLang="zh-CN" sz="1600" dirty="0" err="1"/>
              <a:t>Switches</a:t>
            </a:r>
            <a:r>
              <a:rPr lang="es-ES" altLang="zh-CN" sz="1600" dirty="0"/>
              <a:t> de configuración modular</a:t>
            </a:r>
          </a:p>
          <a:p>
            <a:pPr eaLnBrk="1" fontAlgn="b" hangingPunct="1"/>
            <a:r>
              <a:rPr lang="es-ES" altLang="zh-CN" sz="1600" dirty="0" err="1"/>
              <a:t>Switches</a:t>
            </a:r>
            <a:r>
              <a:rPr lang="es-ES" altLang="zh-CN" sz="1600" dirty="0"/>
              <a:t> de configuración apilable</a:t>
            </a:r>
          </a:p>
          <a:p>
            <a:pPr eaLnBrk="1" fontAlgn="b" hangingPunct="1"/>
            <a:r>
              <a:rPr lang="es-ES" altLang="zh-CN" sz="1600" dirty="0"/>
              <a:t>Costo de un </a:t>
            </a:r>
            <a:r>
              <a:rPr lang="es-ES" altLang="zh-CN" sz="1600" dirty="0" err="1"/>
              <a:t>switch</a:t>
            </a:r>
            <a:endParaRPr lang="es-ES" altLang="zh-CN" sz="1600" dirty="0"/>
          </a:p>
          <a:p>
            <a:pPr eaLnBrk="1" fontAlgn="b" hangingPunct="1"/>
            <a:r>
              <a:rPr lang="es-ES" altLang="zh-CN" sz="1600" dirty="0" err="1"/>
              <a:t>Búfers</a:t>
            </a:r>
            <a:r>
              <a:rPr lang="es-ES" altLang="zh-CN" sz="1600" dirty="0"/>
              <a:t> para tramas</a:t>
            </a:r>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4.2</a:t>
            </a:r>
            <a:r>
              <a:rPr lang="en-US" dirty="0" smtClean="0"/>
              <a:t>
</a:t>
            </a:r>
            <a:r>
              <a:rPr lang="es-ES" dirty="0" smtClean="0"/>
              <a:t>Términos y comandos</a:t>
            </a:r>
          </a:p>
        </p:txBody>
      </p:sp>
      <p:sp>
        <p:nvSpPr>
          <p:cNvPr id="4" name="Content Placeholder 1"/>
          <p:cNvSpPr>
            <a:spLocks noGrp="1"/>
          </p:cNvSpPr>
          <p:nvPr>
            <p:ph idx="1"/>
          </p:nvPr>
        </p:nvSpPr>
        <p:spPr>
          <a:xfrm>
            <a:off x="276907" y="1358745"/>
            <a:ext cx="4156447" cy="4946358"/>
          </a:xfrm>
        </p:spPr>
        <p:txBody>
          <a:bodyPr/>
          <a:lstStyle/>
          <a:p>
            <a:pPr eaLnBrk="1" fontAlgn="b" hangingPunct="1"/>
            <a:r>
              <a:rPr lang="es-ES" altLang="zh-CN" sz="1600" dirty="0"/>
              <a:t>Puerto de entrada</a:t>
            </a:r>
          </a:p>
          <a:p>
            <a:pPr eaLnBrk="1" fontAlgn="b" hangingPunct="1"/>
            <a:r>
              <a:rPr lang="es-ES" altLang="zh-CN" sz="1600" dirty="0"/>
              <a:t>Memoria de contenido </a:t>
            </a:r>
            <a:r>
              <a:rPr lang="es-ES" altLang="zh-CN" sz="1600" dirty="0" err="1"/>
              <a:t>direccionable</a:t>
            </a:r>
            <a:r>
              <a:rPr lang="es-ES" altLang="zh-CN" sz="1600" dirty="0"/>
              <a:t> (CAM)</a:t>
            </a:r>
          </a:p>
          <a:p>
            <a:pPr eaLnBrk="1" fontAlgn="b" hangingPunct="1"/>
            <a:r>
              <a:rPr lang="es-ES" altLang="zh-CN" sz="1600" dirty="0" err="1"/>
              <a:t>Switching</a:t>
            </a:r>
            <a:r>
              <a:rPr lang="es-ES" altLang="zh-CN" sz="1600" dirty="0"/>
              <a:t> por método de corte</a:t>
            </a:r>
          </a:p>
          <a:p>
            <a:pPr eaLnBrk="1" fontAlgn="b" hangingPunct="1"/>
            <a:r>
              <a:rPr lang="es-ES" altLang="zh-CN" sz="1600" dirty="0" err="1"/>
              <a:t>Switching</a:t>
            </a:r>
            <a:r>
              <a:rPr lang="es-ES" altLang="zh-CN" sz="1600" dirty="0"/>
              <a:t> de almacenamiento y envío</a:t>
            </a:r>
          </a:p>
          <a:p>
            <a:pPr eaLnBrk="1" fontAlgn="b" hangingPunct="1"/>
            <a:r>
              <a:rPr lang="es-ES" altLang="zh-CN" sz="1600" dirty="0"/>
              <a:t>Secuencia de verificación de trama (FCS)</a:t>
            </a:r>
          </a:p>
          <a:p>
            <a:pPr eaLnBrk="1" fontAlgn="b" hangingPunct="1"/>
            <a:r>
              <a:rPr lang="es-ES" altLang="zh-CN" sz="1600" dirty="0" err="1"/>
              <a:t>Switching</a:t>
            </a:r>
            <a:r>
              <a:rPr lang="es-ES" altLang="zh-CN" sz="1600" dirty="0"/>
              <a:t> libre de fragmentos</a:t>
            </a:r>
          </a:p>
          <a:p>
            <a:pPr eaLnBrk="1" fontAlgn="b" hangingPunct="1"/>
            <a:r>
              <a:rPr lang="es-ES" altLang="zh-CN" sz="1600" dirty="0"/>
              <a:t>Dominio de colisiones</a:t>
            </a:r>
          </a:p>
          <a:p>
            <a:pPr eaLnBrk="1" fontAlgn="b" hangingPunct="1"/>
            <a:r>
              <a:rPr lang="es-ES" altLang="zh-CN" sz="1600" dirty="0"/>
              <a:t>Dominio de difusión</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160610455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dirty="0" smtClean="0"/>
              <a:t>Capítulo 4: Actividades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063" indent="0" eaLnBrk="1" hangingPunct="1">
              <a:spcBef>
                <a:spcPct val="30000"/>
              </a:spcBef>
              <a:buNone/>
            </a:pPr>
            <a:endParaRPr lang="es-ES" sz="2000" dirty="0"/>
          </a:p>
          <a:p>
            <a:pPr marL="119063" indent="0" eaLnBrk="1" hangingPunct="1">
              <a:spcBef>
                <a:spcPct val="30000"/>
              </a:spcBef>
              <a:buNone/>
            </a:pPr>
            <a:endParaRPr lang="es-ES" sz="2000" dirty="0"/>
          </a:p>
        </p:txBody>
      </p:sp>
      <p:graphicFrame>
        <p:nvGraphicFramePr>
          <p:cNvPr id="2" name="Table 1"/>
          <p:cNvGraphicFramePr>
            <a:graphicFrameLocks noGrp="1"/>
          </p:cNvGraphicFramePr>
          <p:nvPr>
            <p:extLst>
              <p:ext uri="{D42A27DB-BD31-4B8C-83A1-F6EECF244321}">
                <p14:modId xmlns:p14="http://schemas.microsoft.com/office/powerpoint/2010/main" val="3719524888"/>
              </p:ext>
            </p:extLst>
          </p:nvPr>
        </p:nvGraphicFramePr>
        <p:xfrm>
          <a:off x="445863" y="1641144"/>
          <a:ext cx="8315996" cy="3078480"/>
        </p:xfrm>
        <a:graphic>
          <a:graphicData uri="http://schemas.openxmlformats.org/drawingml/2006/table">
            <a:tbl>
              <a:tblPr firstRow="1" bandRow="1">
                <a:tableStyleId>{5C22544A-7EE6-4342-B048-85BDC9FD1C3A}</a:tableStyleId>
              </a:tblPr>
              <a:tblGrid>
                <a:gridCol w="9763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0"/>
                    </a:ext>
                  </a:extLst>
                </a:gridCol>
                <a:gridCol w="19646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1"/>
                    </a:ext>
                  </a:extLst>
                </a:gridCol>
                <a:gridCol w="3962654">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2"/>
                    </a:ext>
                  </a:extLst>
                </a:gridCol>
                <a:gridCol w="1412398">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3"/>
                    </a:ext>
                  </a:extLst>
                </a:gridCol>
              </a:tblGrid>
              <a:tr h="0">
                <a:tc>
                  <a:txBody>
                    <a:bodyPr/>
                    <a:lstStyle/>
                    <a:p>
                      <a:r>
                        <a:rPr lang="en-US" sz="1400" dirty="0"/>
                        <a:t>N.° de página</a:t>
                      </a:r>
                    </a:p>
                  </a:txBody>
                  <a:tcPr/>
                </a:tc>
                <a:tc>
                  <a:txBody>
                    <a:bodyPr/>
                    <a:lstStyle/>
                    <a:p>
                      <a:r>
                        <a:rPr lang="en-US" sz="1400" dirty="0"/>
                        <a:t>Tipo de actividad</a:t>
                      </a:r>
                    </a:p>
                  </a:txBody>
                  <a:tcPr/>
                </a:tc>
                <a:tc>
                  <a:txBody>
                    <a:bodyPr/>
                    <a:lstStyle/>
                    <a:p>
                      <a:r>
                        <a:rPr lang="en-US" sz="1400" dirty="0"/>
                        <a:t>Nombre de la actividad</a:t>
                      </a:r>
                    </a:p>
                  </a:txBody>
                  <a:tcPr/>
                </a:tc>
                <a:tc>
                  <a:txBody>
                    <a:bodyPr/>
                    <a:lstStyle/>
                    <a:p>
                      <a:r>
                        <a:rPr lang="en-US" sz="1400" dirty="0"/>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0"/>
                  </a:ext>
                </a:extLst>
              </a:tr>
              <a:tr h="0">
                <a:tc>
                  <a:txBody>
                    <a:bodyPr/>
                    <a:lstStyle/>
                    <a:p>
                      <a:r>
                        <a:rPr lang="en-US" sz="1400" dirty="0"/>
                        <a:t>4.0.1.2</a:t>
                      </a:r>
                    </a:p>
                  </a:txBody>
                  <a:tcPr/>
                </a:tc>
                <a:tc>
                  <a:txBody>
                    <a:bodyPr/>
                    <a:lstStyle/>
                    <a:p>
                      <a:r>
                        <a:rPr lang="en-US" sz="1400" dirty="0"/>
                        <a:t>Actividad de clase</a:t>
                      </a:r>
                    </a:p>
                  </a:txBody>
                  <a:tcPr/>
                </a:tc>
                <a:tc>
                  <a:txBody>
                    <a:bodyPr/>
                    <a:lstStyle/>
                    <a:p>
                      <a:r>
                        <a:rPr lang="en-US" sz="1400" dirty="0"/>
                        <a:t>Enviar o recibir (instrucciones)</a:t>
                      </a:r>
                      <a:endParaRPr lang="es-ES" sz="1400" dirty="0"/>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1"/>
                  </a:ext>
                </a:extLst>
              </a:tr>
              <a:tr h="0">
                <a:tc>
                  <a:txBody>
                    <a:bodyPr/>
                    <a:lstStyle/>
                    <a:p>
                      <a:r>
                        <a:rPr lang="en-US" sz="1400" dirty="0"/>
                        <a:t>4.1.1.6</a:t>
                      </a:r>
                    </a:p>
                  </a:txBody>
                  <a:tcPr/>
                </a:tc>
                <a:tc>
                  <a:txBody>
                    <a:bodyPr/>
                    <a:lstStyle/>
                    <a:p>
                      <a:r>
                        <a:rPr lang="en-US" sz="1400" baseline="0" dirty="0"/>
                        <a:t>Actividad</a:t>
                      </a:r>
                      <a:endParaRPr lang="es-ES" sz="1400" dirty="0"/>
                    </a:p>
                  </a:txBody>
                  <a:tcPr/>
                </a:tc>
                <a:tc>
                  <a:txBody>
                    <a:bodyPr/>
                    <a:lstStyle/>
                    <a:p>
                      <a:r>
                        <a:rPr lang="en-US" sz="1400" dirty="0"/>
                        <a:t>Identificar la terminología de las redes conmutadas</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2"/>
                  </a:ext>
                </a:extLst>
              </a:tr>
              <a:tr h="0">
                <a:tc>
                  <a:txBody>
                    <a:bodyPr/>
                    <a:lstStyle/>
                    <a:p>
                      <a:r>
                        <a:rPr lang="en-US" sz="1400" dirty="0"/>
                        <a:t>4.1.2.3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Identificar el hardware del switch</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3"/>
                  </a:ext>
                </a:extLst>
              </a:tr>
              <a:tr h="0">
                <a:tc>
                  <a:txBody>
                    <a:bodyPr/>
                    <a:lstStyle/>
                    <a:p>
                      <a:r>
                        <a:rPr lang="en-US" sz="1400" dirty="0"/>
                        <a:t>4.2.1.2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Demostración en vídeo</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Tablas de direcciones MAC en switches conectados</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4"/>
                  </a:ext>
                </a:extLst>
              </a:tr>
              <a:tr h="0">
                <a:tc>
                  <a:txBody>
                    <a:bodyPr/>
                    <a:lstStyle/>
                    <a:p>
                      <a:r>
                        <a:rPr lang="en-US" sz="1400" dirty="0"/>
                        <a:t>4.2.1.6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a:t>
                      </a:r>
                      <a:endParaRPr lang="es-ES" sz="1400" dirty="0"/>
                    </a:p>
                  </a:txBody>
                  <a:tcPr/>
                </a:tc>
                <a:tc>
                  <a:txBody>
                    <a:bodyPr/>
                    <a:lstStyle/>
                    <a:p>
                      <a:r>
                        <a:rPr lang="en-US" sz="1400" dirty="0"/>
                        <a:t>Métodos de reenvío de tramas</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5"/>
                  </a:ext>
                </a:extLst>
              </a:tr>
              <a:tr h="0">
                <a:tc>
                  <a:txBody>
                    <a:bodyPr/>
                    <a:lstStyle/>
                    <a:p>
                      <a:r>
                        <a:rPr lang="en-US" sz="1400" dirty="0"/>
                        <a:t>4.2.1.7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a:t>
                      </a:r>
                      <a:endParaRPr lang="es-ES" sz="1400" dirty="0"/>
                    </a:p>
                  </a:txBody>
                  <a:tcPr/>
                </a:tc>
                <a:tc>
                  <a:txBody>
                    <a:bodyPr/>
                    <a:lstStyle/>
                    <a:p>
                      <a:r>
                        <a:rPr lang="en-US" sz="1400" dirty="0"/>
                        <a:t>¡Switchéela!</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6"/>
                  </a:ext>
                </a:extLst>
              </a:tr>
              <a:tr h="0">
                <a:tc>
                  <a:txBody>
                    <a:bodyPr/>
                    <a:lstStyle/>
                    <a:p>
                      <a:r>
                        <a:rPr lang="en-US" sz="1400" dirty="0"/>
                        <a:t>4.3.1.1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 de clase</a:t>
                      </a:r>
                      <a:endParaRPr lang="es-ES" sz="1400" dirty="0"/>
                    </a:p>
                  </a:txBody>
                  <a:tcPr/>
                </a:tc>
                <a:tc>
                  <a:txBody>
                    <a:bodyPr/>
                    <a:lstStyle/>
                    <a:p>
                      <a:r>
                        <a:rPr lang="en-US" sz="1400" dirty="0"/>
                        <a:t>Es hora del acceso a la red</a:t>
                      </a:r>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7"/>
                  </a:ext>
                </a:extLst>
              </a:tr>
            </a:tbl>
          </a:graphicData>
        </a:graphic>
      </p:graphicFrame>
      <p:sp>
        <p:nvSpPr>
          <p:cNvPr id="6" name="Rectangle 34"/>
          <p:cNvSpPr txBox="1">
            <a:spLocks noChangeArrowheads="1"/>
          </p:cNvSpPr>
          <p:nvPr/>
        </p:nvSpPr>
        <p:spPr bwMode="auto">
          <a:xfrm>
            <a:off x="445863" y="6019643"/>
            <a:ext cx="8442956"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s-ES" sz="1600" kern="0" dirty="0"/>
              <a:t>La contraseña utilizada en las actividades de Packet Tracer en este capítulo es: </a:t>
            </a:r>
            <a:r>
              <a:rPr lang="es-ES" sz="1600" b="1" kern="0" dirty="0"/>
              <a:t>PT_ccna5</a:t>
            </a:r>
          </a:p>
          <a:p>
            <a:pPr marL="0" indent="0" eaLnBrk="1" hangingPunct="1">
              <a:spcBef>
                <a:spcPct val="30000"/>
              </a:spcBef>
              <a:buFont typeface="Wingdings" charset="0"/>
              <a:buNone/>
            </a:pPr>
            <a:endParaRPr lang="es-ES" sz="2000" kern="0" dirty="0"/>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4: Evaluación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es-ES" sz="2000" dirty="0"/>
              <a:t>Los estudiantes deben completar la "Evaluación" del capítulo 4 después de completar el capítulo 4.</a:t>
            </a:r>
          </a:p>
          <a:p>
            <a:pPr eaLnBrk="1" hangingPunct="1">
              <a:spcBef>
                <a:spcPct val="30000"/>
              </a:spcBef>
            </a:pPr>
            <a:r>
              <a:rPr lang="es-ES" sz="2000" dirty="0"/>
              <a:t>Los cuestionarios, las prácticas de laboratorio, los Packet Tracers y otras actividades se pueden utilizar para evaluar informalmente el progreso de los estudiantes.</a:t>
            </a:r>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7940675" cy="5186398"/>
          </a:xfrm>
        </p:spPr>
        <p:txBody>
          <a:bodyPr/>
          <a:lstStyle/>
          <a:p>
            <a:pPr marL="0" indent="0" eaLnBrk="1" hangingPunct="1">
              <a:lnSpc>
                <a:spcPct val="85000"/>
              </a:lnSpc>
              <a:spcBef>
                <a:spcPct val="30000"/>
              </a:spcBef>
              <a:buNone/>
            </a:pPr>
            <a:r>
              <a:rPr lang="es-ES" sz="2000" dirty="0"/>
              <a:t>Antes de enseñar el capítulo 4, el instructor debe:</a:t>
            </a:r>
          </a:p>
          <a:p>
            <a:pPr eaLnBrk="1" hangingPunct="1">
              <a:lnSpc>
                <a:spcPct val="85000"/>
              </a:lnSpc>
              <a:spcBef>
                <a:spcPct val="30000"/>
              </a:spcBef>
            </a:pPr>
            <a:r>
              <a:rPr lang="es-ES" sz="2000" dirty="0"/>
              <a:t>Completar el capítulo 4: “Evaluación”.</a:t>
            </a:r>
          </a:p>
          <a:p>
            <a:pPr eaLnBrk="1" hangingPunct="1">
              <a:lnSpc>
                <a:spcPct val="85000"/>
              </a:lnSpc>
              <a:spcBef>
                <a:spcPct val="30000"/>
              </a:spcBef>
            </a:pPr>
            <a:r>
              <a:rPr lang="es-ES" sz="2000" dirty="0"/>
              <a:t>Los objetivos de este capítulo son:</a:t>
            </a:r>
          </a:p>
          <a:p>
            <a:pPr marL="625475" lvl="1" indent="-285750">
              <a:buFont typeface="Arial" panose="020B0604020202020204" pitchFamily="34" charset="0"/>
              <a:buChar char="•"/>
            </a:pPr>
            <a:r>
              <a:rPr lang="es-ES" sz="1600" dirty="0"/>
              <a:t>Explicar de qué manera las redes conmutadas sustentan las operaciones de pequeñas o medianas empresas.</a:t>
            </a:r>
          </a:p>
          <a:p>
            <a:pPr marL="625475" lvl="1" indent="-285750">
              <a:buFont typeface="Arial" panose="020B0604020202020204" pitchFamily="34" charset="0"/>
              <a:buChar char="•"/>
            </a:pPr>
            <a:r>
              <a:rPr lang="es-ES" sz="1600" dirty="0"/>
              <a:t>Explicar de qué manera los datos, la voz y el vídeo convergen en una red conmutada.</a:t>
            </a:r>
          </a:p>
          <a:p>
            <a:pPr marL="625475" lvl="1" indent="-285750">
              <a:buFont typeface="Arial" panose="020B0604020202020204" pitchFamily="34" charset="0"/>
              <a:buChar char="•"/>
            </a:pPr>
            <a:r>
              <a:rPr lang="es-ES" sz="1600" dirty="0"/>
              <a:t>Describir una red conmutada en una pequeña a mediana empresa.</a:t>
            </a:r>
          </a:p>
          <a:p>
            <a:pPr marL="625475" lvl="1" indent="-285750">
              <a:buFont typeface="Arial" panose="020B0604020202020204" pitchFamily="34" charset="0"/>
              <a:buChar char="•"/>
            </a:pPr>
            <a:r>
              <a:rPr lang="es-ES" sz="1600" dirty="0"/>
              <a:t>Explicar la forma en la que los switches de capa 2 reenvían datos en la red LAN de una pequeña a mediana empresa.</a:t>
            </a:r>
          </a:p>
          <a:p>
            <a:pPr marL="625475" lvl="1" indent="-285750">
              <a:buFont typeface="Arial" panose="020B0604020202020204" pitchFamily="34" charset="0"/>
              <a:buChar char="•"/>
            </a:pPr>
            <a:r>
              <a:rPr lang="es-ES" sz="1600" dirty="0"/>
              <a:t>Explicar la forma en la que las tramas se reenvían en una red conmutada.</a:t>
            </a:r>
          </a:p>
          <a:p>
            <a:pPr marL="625475" lvl="1" indent="-285750">
              <a:buFont typeface="Arial" panose="020B0604020202020204" pitchFamily="34" charset="0"/>
              <a:buChar char="•"/>
            </a:pPr>
            <a:r>
              <a:rPr lang="es-ES" sz="1600" dirty="0"/>
              <a:t>Comparar un dominio de colisiones con un dominio de difusión.</a:t>
            </a:r>
          </a:p>
          <a:p>
            <a:pPr eaLnBrk="1" hangingPunct="1">
              <a:lnSpc>
                <a:spcPct val="85000"/>
              </a:lnSpc>
              <a:spcBef>
                <a:spcPct val="30000"/>
              </a:spcBef>
            </a:pPr>
            <a:endParaRPr lang="es-ES" sz="2000" b="1" dirty="0">
              <a:solidFill>
                <a:srgbClr val="FF0000"/>
              </a:solidFill>
            </a:endParaRPr>
          </a:p>
          <a:p>
            <a:pPr eaLnBrk="1" hangingPunct="1">
              <a:lnSpc>
                <a:spcPct val="85000"/>
              </a:lnSpc>
              <a:spcBef>
                <a:spcPct val="30000"/>
              </a:spcBef>
            </a:pPr>
            <a:endParaRPr lang="es-ES" dirty="0"/>
          </a:p>
        </p:txBody>
      </p:sp>
      <p:sp>
        <p:nvSpPr>
          <p:cNvPr id="4" name="Rectangle 33"/>
          <p:cNvSpPr txBox="1">
            <a:spLocks noChangeArrowheads="1"/>
          </p:cNvSpPr>
          <p:nvPr/>
        </p:nvSpPr>
        <p:spPr bwMode="auto">
          <a:xfrm>
            <a:off x="446400" y="3492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4: Prácticas recomendadas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615955"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4: Prácticas recomendadas (cont.)</a:t>
            </a: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4.2</a:t>
            </a:r>
          </a:p>
          <a:p>
            <a:pPr marL="231775" lvl="1" indent="-231775" eaLnBrk="1" hangingPunct="1">
              <a:lnSpc>
                <a:spcPct val="90000"/>
              </a:lnSpc>
              <a:spcBef>
                <a:spcPct val="30000"/>
              </a:spcBef>
              <a:buFont typeface="Wingdings" pitchFamily="2" charset="2"/>
              <a:buChar char="§"/>
            </a:pPr>
            <a:r>
              <a:rPr lang="es-ES" dirty="0" smtClean="0"/>
              <a:t>Destaque el hecho de que los </a:t>
            </a:r>
            <a:r>
              <a:rPr lang="es-ES" dirty="0" err="1" smtClean="0"/>
              <a:t>switches</a:t>
            </a:r>
            <a:r>
              <a:rPr lang="es-ES" dirty="0" smtClean="0"/>
              <a:t> deben completar su tabla CAM por sí mismos.</a:t>
            </a:r>
          </a:p>
          <a:p>
            <a:pPr marL="231775" lvl="1" indent="-231775" eaLnBrk="1" hangingPunct="1">
              <a:lnSpc>
                <a:spcPct val="90000"/>
              </a:lnSpc>
              <a:spcBef>
                <a:spcPct val="30000"/>
              </a:spcBef>
              <a:buFont typeface="Wingdings" pitchFamily="2" charset="2"/>
              <a:buChar char="§"/>
            </a:pPr>
            <a:r>
              <a:rPr lang="es-ES" dirty="0" smtClean="0"/>
              <a:t>Sugiera la idea de que, en una red práctica, la configuración manual de CAM no es factible.</a:t>
            </a:r>
          </a:p>
          <a:p>
            <a:pPr marL="231775" lvl="1" indent="-231775" eaLnBrk="1" hangingPunct="1">
              <a:lnSpc>
                <a:spcPct val="90000"/>
              </a:lnSpc>
              <a:spcBef>
                <a:spcPct val="30000"/>
              </a:spcBef>
              <a:buFont typeface="Wingdings" pitchFamily="2" charset="2"/>
              <a:buChar char="§"/>
            </a:pPr>
            <a:r>
              <a:rPr lang="es-ES" dirty="0" smtClean="0"/>
              <a:t>Destaque que la tabla CAM debe su nombre al tipo de memoria física utilizado y mencione cuán veloz es.</a:t>
            </a:r>
          </a:p>
          <a:p>
            <a:pPr marL="231775" lvl="1" indent="-231775" eaLnBrk="1" hangingPunct="1">
              <a:lnSpc>
                <a:spcPct val="90000"/>
              </a:lnSpc>
              <a:spcBef>
                <a:spcPct val="30000"/>
              </a:spcBef>
              <a:buFont typeface="Wingdings" pitchFamily="2" charset="2"/>
              <a:buChar char="§"/>
            </a:pPr>
            <a:r>
              <a:rPr lang="es-ES" dirty="0" smtClean="0"/>
              <a:t>Resalte la necesidad y la operación básica de una tabla CAM.</a:t>
            </a:r>
          </a:p>
          <a:p>
            <a:pPr lvl="0"/>
            <a:endParaRPr lang="es-ES" sz="2000" dirty="0"/>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637221"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4: Prácticas recomendadas (cont.)</a:t>
            </a: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a:t>Sección 4.2 (continuación)</a:t>
            </a:r>
          </a:p>
          <a:p>
            <a:pPr marL="0" lvl="1" indent="0" eaLnBrk="1" hangingPunct="1">
              <a:lnSpc>
                <a:spcPct val="85000"/>
              </a:lnSpc>
              <a:spcBef>
                <a:spcPct val="30000"/>
              </a:spcBef>
            </a:pPr>
            <a:r>
              <a:rPr lang="es-ES" dirty="0" smtClean="0"/>
              <a:t>Si es necesario, use la siguiente analogía para aclarar el concepto de dominio de colisiones:</a:t>
            </a:r>
          </a:p>
          <a:p>
            <a:pPr marL="571500" lvl="2" indent="-231775" eaLnBrk="1" hangingPunct="1">
              <a:lnSpc>
                <a:spcPct val="90000"/>
              </a:lnSpc>
              <a:spcBef>
                <a:spcPct val="30000"/>
              </a:spcBef>
              <a:buFont typeface="Wingdings" pitchFamily="2" charset="2"/>
              <a:buChar char="§"/>
            </a:pPr>
            <a:r>
              <a:rPr lang="es-ES" dirty="0" smtClean="0"/>
              <a:t>Un dominio de colisiones es como una sala llena de personas, quienes vendrían a ser los dispositivos de red. Dos (o más) personas no pueden hablar al mismo tiempo; deben competir por una oportunidad para comunicarse.</a:t>
            </a:r>
          </a:p>
          <a:p>
            <a:pPr marL="571500" lvl="2" indent="-231775" eaLnBrk="1" hangingPunct="1">
              <a:lnSpc>
                <a:spcPct val="90000"/>
              </a:lnSpc>
              <a:spcBef>
                <a:spcPct val="30000"/>
              </a:spcBef>
              <a:buFont typeface="Wingdings" pitchFamily="2" charset="2"/>
              <a:buChar char="§"/>
            </a:pPr>
            <a:r>
              <a:rPr lang="es-ES" dirty="0" smtClean="0"/>
              <a:t>Cuanto mayor es la cantidad de personas en la sala, mayores son las oportunidades de que dos personas traten de hablar al mismo tiempo.</a:t>
            </a:r>
          </a:p>
          <a:p>
            <a:pPr marL="571500" lvl="2" indent="-231775" eaLnBrk="1" hangingPunct="1">
              <a:lnSpc>
                <a:spcPct val="90000"/>
              </a:lnSpc>
              <a:spcBef>
                <a:spcPct val="30000"/>
              </a:spcBef>
              <a:buFont typeface="Wingdings" pitchFamily="2" charset="2"/>
              <a:buChar char="§"/>
            </a:pPr>
            <a:r>
              <a:rPr lang="es-ES" dirty="0" smtClean="0"/>
              <a:t>Los </a:t>
            </a:r>
            <a:r>
              <a:rPr lang="es-ES" dirty="0" err="1" smtClean="0"/>
              <a:t>switches</a:t>
            </a:r>
            <a:r>
              <a:rPr lang="es-ES" dirty="0" smtClean="0"/>
              <a:t> actúan como divisiones que dividen una sala grande en salas más pequeñas. Al separar a las personas en salas, la competencia es menor (se reducen las probabilidades de que dos personas en una sala tengan algo para decir al mismo tiempo).</a:t>
            </a:r>
          </a:p>
          <a:p>
            <a:pPr marL="571500" lvl="2" indent="-231775" eaLnBrk="1" hangingPunct="1">
              <a:lnSpc>
                <a:spcPct val="90000"/>
              </a:lnSpc>
              <a:spcBef>
                <a:spcPct val="30000"/>
              </a:spcBef>
              <a:buFont typeface="Wingdings" pitchFamily="2" charset="2"/>
              <a:buChar char="§"/>
            </a:pPr>
            <a:r>
              <a:rPr lang="es-ES" dirty="0" smtClean="0"/>
              <a:t>Es necesario un proceso para elegir turnos para hablar (oportunidad para hablar de CSMA/CD).</a:t>
            </a:r>
            <a:endParaRPr lang="es-ES" sz="2000" dirty="0"/>
          </a:p>
        </p:txBody>
      </p:sp>
    </p:spTree>
    <p:extLst>
      <p:ext uri="{BB962C8B-B14F-4D97-AF65-F5344CB8AC3E}">
        <p14:creationId xmlns:p14="http://schemas.microsoft.com/office/powerpoint/2010/main" val="391406094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30894"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4: Prácticas recomendadas (cont.)</a:t>
            </a: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s-ES" sz="2000" dirty="0" smtClean="0"/>
              <a:t>Sección 4.2 (continuación)</a:t>
            </a:r>
          </a:p>
          <a:p>
            <a:pPr marL="0" lvl="1" indent="0" eaLnBrk="1" hangingPunct="1">
              <a:lnSpc>
                <a:spcPct val="90000"/>
              </a:lnSpc>
              <a:spcBef>
                <a:spcPct val="30000"/>
              </a:spcBef>
            </a:pPr>
            <a:r>
              <a:rPr lang="es-ES" sz="1800" dirty="0" smtClean="0"/>
              <a:t>La misma analogía puede aplicarse a los dominios de difusión, pero destaque que las difusiones (que se escuchan en toda la sala) son ruidosas mientras que las unidifusiones (conversaciones que ocurren dentro de una división) son silenciosas:</a:t>
            </a:r>
          </a:p>
          <a:p>
            <a:pPr marL="571500" lvl="2" indent="-231775" eaLnBrk="1" hangingPunct="1">
              <a:lnSpc>
                <a:spcPct val="90000"/>
              </a:lnSpc>
              <a:spcBef>
                <a:spcPct val="30000"/>
              </a:spcBef>
              <a:buFont typeface="Wingdings" pitchFamily="2" charset="2"/>
              <a:buChar char="§"/>
            </a:pPr>
            <a:r>
              <a:rPr lang="es-ES" sz="1800" dirty="0" smtClean="0"/>
              <a:t>Los anuncios (difusiones) pueden escucharse a través de las divisiones.</a:t>
            </a:r>
          </a:p>
          <a:p>
            <a:pPr marL="571500" lvl="2" indent="-231775" eaLnBrk="1" hangingPunct="1">
              <a:lnSpc>
                <a:spcPct val="90000"/>
              </a:lnSpc>
              <a:spcBef>
                <a:spcPct val="30000"/>
              </a:spcBef>
              <a:buFont typeface="Wingdings" pitchFamily="2" charset="2"/>
              <a:buChar char="§"/>
            </a:pPr>
            <a:r>
              <a:rPr lang="es-ES" sz="1800" dirty="0" smtClean="0"/>
              <a:t>Todas las personas presentes en la sala deben escuchar (procesar) el anuncio, lo cual perturba cualquier tarea en curso.</a:t>
            </a:r>
          </a:p>
          <a:p>
            <a:pPr marL="571500" lvl="2" indent="-231775" eaLnBrk="1" hangingPunct="1">
              <a:lnSpc>
                <a:spcPct val="90000"/>
              </a:lnSpc>
              <a:spcBef>
                <a:spcPct val="30000"/>
              </a:spcBef>
              <a:buFont typeface="Wingdings" pitchFamily="2" charset="2"/>
              <a:buChar char="§"/>
            </a:pPr>
            <a:r>
              <a:rPr lang="es-ES" sz="1800" dirty="0" smtClean="0"/>
              <a:t>Incluso si el anuncio solo es relevante para una división, debe ser lo suficientemente ruidoso para que todas las personas en esa división lo escuchen. Esto hace que también se escuche a través de las divisiones.</a:t>
            </a:r>
          </a:p>
          <a:p>
            <a:pPr marL="571500" lvl="2" indent="-231775" eaLnBrk="1" hangingPunct="1">
              <a:lnSpc>
                <a:spcPct val="90000"/>
              </a:lnSpc>
              <a:spcBef>
                <a:spcPct val="30000"/>
              </a:spcBef>
              <a:buFont typeface="Wingdings" pitchFamily="2" charset="2"/>
              <a:buChar char="§"/>
            </a:pPr>
            <a:r>
              <a:rPr lang="es-ES" sz="1800" dirty="0" smtClean="0"/>
              <a:t>Para resolver esto, las divisiones deben separarse físicamente, para lo que se crean varias salas remotas más pequeñas.</a:t>
            </a:r>
          </a:p>
          <a:p>
            <a:pPr marL="571500" lvl="2" indent="-231775" eaLnBrk="1" hangingPunct="1">
              <a:lnSpc>
                <a:spcPct val="90000"/>
              </a:lnSpc>
              <a:spcBef>
                <a:spcPct val="30000"/>
              </a:spcBef>
              <a:buFont typeface="Wingdings" pitchFamily="2" charset="2"/>
              <a:buChar char="§"/>
            </a:pPr>
            <a:r>
              <a:rPr lang="es-ES" sz="1800" dirty="0" smtClean="0"/>
              <a:t>Ahora los anuncios ya no se pueden enviar a todas las personas, sino solo a las personas dentro de la sala más pequeña donde se creó el anuncio.</a:t>
            </a:r>
          </a:p>
        </p:txBody>
      </p:sp>
    </p:spTree>
    <p:extLst>
      <p:ext uri="{BB962C8B-B14F-4D97-AF65-F5344CB8AC3E}">
        <p14:creationId xmlns:p14="http://schemas.microsoft.com/office/powerpoint/2010/main" val="344100592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28182</TotalTime>
  <Pages>28</Pages>
  <Words>1981</Words>
  <Application>Microsoft Office PowerPoint</Application>
  <PresentationFormat>全屏显示(4:3)</PresentationFormat>
  <Paragraphs>325</Paragraphs>
  <Slides>39</Slides>
  <Notes>39</Notes>
  <HiddenSlides>12</HiddenSlides>
  <MMClips>0</MMClips>
  <ScaleCrop>false</ScaleCrop>
  <HeadingPairs>
    <vt:vector size="4" baseType="variant">
      <vt:variant>
        <vt:lpstr>主题</vt:lpstr>
      </vt:variant>
      <vt:variant>
        <vt:i4>2</vt:i4>
      </vt:variant>
      <vt:variant>
        <vt:lpstr>幻灯片标题</vt:lpstr>
      </vt:variant>
      <vt:variant>
        <vt:i4>39</vt:i4>
      </vt:variant>
    </vt:vector>
  </HeadingPairs>
  <TitlesOfParts>
    <vt:vector size="41" baseType="lpstr">
      <vt:lpstr>PPT-TMPLT-WHT_C</vt:lpstr>
      <vt:lpstr>NetAcad-4F_PPT-WHT_060408</vt:lpstr>
      <vt:lpstr>Materiales para el instructor
Capítulo 4: Introducción a redes conmutadas</vt:lpstr>
      <vt:lpstr>Materiales del instructor: Guía de planificación del capítulo 4</vt:lpstr>
      <vt:lpstr>PowerPoint 演示文稿</vt:lpstr>
      <vt:lpstr>Capítulo 4: Actividades</vt:lpstr>
      <vt:lpstr>Capítulo 4: Evaluación</vt:lpstr>
      <vt:lpstr>PowerPoint 演示文稿</vt:lpstr>
      <vt:lpstr>PowerPoint 演示文稿</vt:lpstr>
      <vt:lpstr>PowerPoint 演示文稿</vt:lpstr>
      <vt:lpstr>PowerPoint 演示文稿</vt:lpstr>
      <vt:lpstr>PowerPoint 演示文稿</vt:lpstr>
      <vt:lpstr>Capítulo 4: Ayuda adicional</vt:lpstr>
      <vt:lpstr>PowerPoint 演示文稿</vt:lpstr>
      <vt:lpstr>Capítulo 4: Redes conmutadas</vt:lpstr>
      <vt:lpstr>Capítulo 4: Secciones y objetivos</vt:lpstr>
      <vt:lpstr>4.1 Diseño de LAN</vt:lpstr>
      <vt:lpstr>Redes convergentes
Complejidad creciente de las redes</vt:lpstr>
      <vt:lpstr>Redes convergentes
Elementos de una red convergente</vt:lpstr>
      <vt:lpstr>Redes convergentes
Cisco Borderless Networks</vt:lpstr>
      <vt:lpstr>Redes convergentes
Jerarquía en las redes conmutadas sin fronteras</vt:lpstr>
      <vt:lpstr>Redes convergentes
Capas de acceso, distribución y principal</vt:lpstr>
      <vt:lpstr>Redes conmutadas
Función de las redes conmutadas</vt:lpstr>
      <vt:lpstr>Redes conmutadas
Factores de forma</vt:lpstr>
      <vt:lpstr>Redes conmutadas
Factores de forma</vt:lpstr>
      <vt:lpstr>Redes conmutadas
Factores de forma</vt:lpstr>
      <vt:lpstr>4.2 El entorno conmutado</vt:lpstr>
      <vt:lpstr>Reenvío de tramas
Switching como un concepto general en redes y telecomunicaciones</vt:lpstr>
      <vt:lpstr>Reenvío de tramas
Completar en forma dinámica la tabla de direcciones MAC de un switch</vt:lpstr>
      <vt:lpstr>Reenvío de tramas
Métodos de reenvío de un switch</vt:lpstr>
      <vt:lpstr>Reenvío de tramas
Switching de almacenamiento y reenvío</vt:lpstr>
      <vt:lpstr>Reenvío de tramas
Switching por método de corte</vt:lpstr>
      <vt:lpstr>Dominios de switching
Dominios de colisiones</vt:lpstr>
      <vt:lpstr>Dominios de switching
Dominios de difusión</vt:lpstr>
      <vt:lpstr>Dominios de switching
Alivio de la congestión en la red</vt:lpstr>
      <vt:lpstr>4.3 Resumen del capítulo</vt:lpstr>
      <vt:lpstr>Resumen del capítulo
Resumen</vt:lpstr>
      <vt:lpstr>Sección 4.1
Términos y comandos</vt:lpstr>
      <vt:lpstr>Sección 4.2
Términos y comandos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1059</cp:revision>
  <cp:lastPrinted>1999-01-27T00:54:54Z</cp:lastPrinted>
  <dcterms:created xsi:type="dcterms:W3CDTF">2006-10-23T15:07:30Z</dcterms:created>
  <dcterms:modified xsi:type="dcterms:W3CDTF">2017-03-27T09:00:49Z</dcterms:modified>
</cp:coreProperties>
</file>