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85"/>
  </p:notesMasterIdLst>
  <p:handoutMasterIdLst>
    <p:handoutMasterId r:id="rId86"/>
  </p:handoutMasterIdLst>
  <p:sldIdLst>
    <p:sldId id="812" r:id="rId3"/>
    <p:sldId id="903" r:id="rId4"/>
    <p:sldId id="871" r:id="rId5"/>
    <p:sldId id="904" r:id="rId6"/>
    <p:sldId id="932" r:id="rId7"/>
    <p:sldId id="964" r:id="rId8"/>
    <p:sldId id="873" r:id="rId9"/>
    <p:sldId id="874" r:id="rId10"/>
    <p:sldId id="908" r:id="rId11"/>
    <p:sldId id="966" r:id="rId12"/>
    <p:sldId id="967" r:id="rId13"/>
    <p:sldId id="875" r:id="rId14"/>
    <p:sldId id="877" r:id="rId15"/>
    <p:sldId id="500" r:id="rId16"/>
    <p:sldId id="786" r:id="rId17"/>
    <p:sldId id="791" r:id="rId18"/>
    <p:sldId id="991" r:id="rId19"/>
    <p:sldId id="912" r:id="rId20"/>
    <p:sldId id="992" r:id="rId21"/>
    <p:sldId id="993" r:id="rId22"/>
    <p:sldId id="994" r:id="rId23"/>
    <p:sldId id="996" r:id="rId24"/>
    <p:sldId id="995" r:id="rId25"/>
    <p:sldId id="998" r:id="rId26"/>
    <p:sldId id="997" r:id="rId27"/>
    <p:sldId id="1000" r:id="rId28"/>
    <p:sldId id="1001" r:id="rId29"/>
    <p:sldId id="999" r:id="rId30"/>
    <p:sldId id="1002" r:id="rId31"/>
    <p:sldId id="1003" r:id="rId32"/>
    <p:sldId id="1004" r:id="rId33"/>
    <p:sldId id="1005" r:id="rId34"/>
    <p:sldId id="1006" r:id="rId35"/>
    <p:sldId id="913" r:id="rId36"/>
    <p:sldId id="980" r:id="rId37"/>
    <p:sldId id="1013" r:id="rId38"/>
    <p:sldId id="1007" r:id="rId39"/>
    <p:sldId id="1008" r:id="rId40"/>
    <p:sldId id="1014" r:id="rId41"/>
    <p:sldId id="1015" r:id="rId42"/>
    <p:sldId id="1016" r:id="rId43"/>
    <p:sldId id="1010" r:id="rId44"/>
    <p:sldId id="1011" r:id="rId45"/>
    <p:sldId id="1017" r:id="rId46"/>
    <p:sldId id="1018" r:id="rId47"/>
    <p:sldId id="1019" r:id="rId48"/>
    <p:sldId id="1020" r:id="rId49"/>
    <p:sldId id="1021" r:id="rId50"/>
    <p:sldId id="1022" r:id="rId51"/>
    <p:sldId id="1023" r:id="rId52"/>
    <p:sldId id="1024" r:id="rId53"/>
    <p:sldId id="1025" r:id="rId54"/>
    <p:sldId id="1026" r:id="rId55"/>
    <p:sldId id="1027" r:id="rId56"/>
    <p:sldId id="1028" r:id="rId57"/>
    <p:sldId id="1029" r:id="rId58"/>
    <p:sldId id="1030" r:id="rId59"/>
    <p:sldId id="1031" r:id="rId60"/>
    <p:sldId id="914" r:id="rId61"/>
    <p:sldId id="982" r:id="rId62"/>
    <p:sldId id="1032" r:id="rId63"/>
    <p:sldId id="1035" r:id="rId64"/>
    <p:sldId id="1033" r:id="rId65"/>
    <p:sldId id="1036" r:id="rId66"/>
    <p:sldId id="1037" r:id="rId67"/>
    <p:sldId id="1039" r:id="rId68"/>
    <p:sldId id="1040" r:id="rId69"/>
    <p:sldId id="1041" r:id="rId70"/>
    <p:sldId id="1042" r:id="rId71"/>
    <p:sldId id="1044" r:id="rId72"/>
    <p:sldId id="1045" r:id="rId73"/>
    <p:sldId id="1046" r:id="rId74"/>
    <p:sldId id="1047" r:id="rId75"/>
    <p:sldId id="1049" r:id="rId76"/>
    <p:sldId id="1048" r:id="rId77"/>
    <p:sldId id="976" r:id="rId78"/>
    <p:sldId id="883" r:id="rId79"/>
    <p:sldId id="946" r:id="rId80"/>
    <p:sldId id="1050" r:id="rId81"/>
    <p:sldId id="948" r:id="rId82"/>
    <p:sldId id="884" r:id="rId83"/>
    <p:sldId id="885" r:id="rId84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ne Gibbons" initials="JG" lastIdx="12" clrIdx="0"/>
  <p:cmAuthor id="1" name="Rodrigo Floriano" initials="RF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4"/>
    <a:srgbClr val="678DC5"/>
    <a:srgbClr val="3E67A4"/>
    <a:srgbClr val="3E8DC5"/>
    <a:srgbClr val="5F5F65"/>
    <a:srgbClr val="7E7E86"/>
    <a:srgbClr val="FFFFFF"/>
    <a:srgbClr val="8E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352" autoAdjust="0"/>
    <p:restoredTop sz="89335" autoAdjust="0"/>
  </p:normalViewPr>
  <p:slideViewPr>
    <p:cSldViewPr snapToGrid="0">
      <p:cViewPr>
        <p:scale>
          <a:sx n="66" d="100"/>
          <a:sy n="66" d="100"/>
        </p:scale>
        <p:origin x="-606" y="-10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  <p:sld r:id="rId54" collapse="1"/>
      <p:sld r:id="rId55" collapse="1"/>
      <p:sld r:id="rId56" collapse="1"/>
      <p:sld r:id="rId57" collapse="1"/>
      <p:sld r:id="rId58" collapse="1"/>
      <p:sld r:id="rId59" collapse="1"/>
      <p:sld r:id="rId60" collapse="1"/>
      <p:sld r:id="rId6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840" y="-7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commentAuthors" Target="commentAuthor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29.xml"/><Relationship Id="rId18" Type="http://schemas.openxmlformats.org/officeDocument/2006/relationships/slide" Target="slides/slide35.xml"/><Relationship Id="rId26" Type="http://schemas.openxmlformats.org/officeDocument/2006/relationships/slide" Target="slides/slide43.xml"/><Relationship Id="rId39" Type="http://schemas.openxmlformats.org/officeDocument/2006/relationships/slide" Target="slides/slide56.xml"/><Relationship Id="rId21" Type="http://schemas.openxmlformats.org/officeDocument/2006/relationships/slide" Target="slides/slide38.xml"/><Relationship Id="rId34" Type="http://schemas.openxmlformats.org/officeDocument/2006/relationships/slide" Target="slides/slide51.xml"/><Relationship Id="rId42" Type="http://schemas.openxmlformats.org/officeDocument/2006/relationships/slide" Target="slides/slide60.xml"/><Relationship Id="rId47" Type="http://schemas.openxmlformats.org/officeDocument/2006/relationships/slide" Target="slides/slide65.xml"/><Relationship Id="rId50" Type="http://schemas.openxmlformats.org/officeDocument/2006/relationships/slide" Target="slides/slide68.xml"/><Relationship Id="rId55" Type="http://schemas.openxmlformats.org/officeDocument/2006/relationships/slide" Target="slides/slide73.xml"/><Relationship Id="rId7" Type="http://schemas.openxmlformats.org/officeDocument/2006/relationships/slide" Target="slides/slide23.xml"/><Relationship Id="rId2" Type="http://schemas.openxmlformats.org/officeDocument/2006/relationships/slide" Target="slides/slide18.xml"/><Relationship Id="rId16" Type="http://schemas.openxmlformats.org/officeDocument/2006/relationships/slide" Target="slides/slide32.xml"/><Relationship Id="rId20" Type="http://schemas.openxmlformats.org/officeDocument/2006/relationships/slide" Target="slides/slide37.xml"/><Relationship Id="rId29" Type="http://schemas.openxmlformats.org/officeDocument/2006/relationships/slide" Target="slides/slide46.xml"/><Relationship Id="rId41" Type="http://schemas.openxmlformats.org/officeDocument/2006/relationships/slide" Target="slides/slide58.xml"/><Relationship Id="rId54" Type="http://schemas.openxmlformats.org/officeDocument/2006/relationships/slide" Target="slides/slide72.xml"/><Relationship Id="rId1" Type="http://schemas.openxmlformats.org/officeDocument/2006/relationships/slide" Target="slides/slide17.xml"/><Relationship Id="rId6" Type="http://schemas.openxmlformats.org/officeDocument/2006/relationships/slide" Target="slides/slide22.xml"/><Relationship Id="rId11" Type="http://schemas.openxmlformats.org/officeDocument/2006/relationships/slide" Target="slides/slide27.xml"/><Relationship Id="rId24" Type="http://schemas.openxmlformats.org/officeDocument/2006/relationships/slide" Target="slides/slide41.xml"/><Relationship Id="rId32" Type="http://schemas.openxmlformats.org/officeDocument/2006/relationships/slide" Target="slides/slide49.xml"/><Relationship Id="rId37" Type="http://schemas.openxmlformats.org/officeDocument/2006/relationships/slide" Target="slides/slide54.xml"/><Relationship Id="rId40" Type="http://schemas.openxmlformats.org/officeDocument/2006/relationships/slide" Target="slides/slide57.xml"/><Relationship Id="rId45" Type="http://schemas.openxmlformats.org/officeDocument/2006/relationships/slide" Target="slides/slide63.xml"/><Relationship Id="rId53" Type="http://schemas.openxmlformats.org/officeDocument/2006/relationships/slide" Target="slides/slide71.xml"/><Relationship Id="rId58" Type="http://schemas.openxmlformats.org/officeDocument/2006/relationships/slide" Target="slides/slide77.xml"/><Relationship Id="rId5" Type="http://schemas.openxmlformats.org/officeDocument/2006/relationships/slide" Target="slides/slide21.xml"/><Relationship Id="rId15" Type="http://schemas.openxmlformats.org/officeDocument/2006/relationships/slide" Target="slides/slide31.xml"/><Relationship Id="rId23" Type="http://schemas.openxmlformats.org/officeDocument/2006/relationships/slide" Target="slides/slide40.xml"/><Relationship Id="rId28" Type="http://schemas.openxmlformats.org/officeDocument/2006/relationships/slide" Target="slides/slide45.xml"/><Relationship Id="rId36" Type="http://schemas.openxmlformats.org/officeDocument/2006/relationships/slide" Target="slides/slide53.xml"/><Relationship Id="rId49" Type="http://schemas.openxmlformats.org/officeDocument/2006/relationships/slide" Target="slides/slide67.xml"/><Relationship Id="rId57" Type="http://schemas.openxmlformats.org/officeDocument/2006/relationships/slide" Target="slides/slide75.xml"/><Relationship Id="rId61" Type="http://schemas.openxmlformats.org/officeDocument/2006/relationships/slide" Target="slides/slide80.xml"/><Relationship Id="rId10" Type="http://schemas.openxmlformats.org/officeDocument/2006/relationships/slide" Target="slides/slide26.xml"/><Relationship Id="rId19" Type="http://schemas.openxmlformats.org/officeDocument/2006/relationships/slide" Target="slides/slide36.xml"/><Relationship Id="rId31" Type="http://schemas.openxmlformats.org/officeDocument/2006/relationships/slide" Target="slides/slide48.xml"/><Relationship Id="rId44" Type="http://schemas.openxmlformats.org/officeDocument/2006/relationships/slide" Target="slides/slide62.xml"/><Relationship Id="rId52" Type="http://schemas.openxmlformats.org/officeDocument/2006/relationships/slide" Target="slides/slide70.xml"/><Relationship Id="rId60" Type="http://schemas.openxmlformats.org/officeDocument/2006/relationships/slide" Target="slides/slide79.xml"/><Relationship Id="rId4" Type="http://schemas.openxmlformats.org/officeDocument/2006/relationships/slide" Target="slides/slide20.xml"/><Relationship Id="rId9" Type="http://schemas.openxmlformats.org/officeDocument/2006/relationships/slide" Target="slides/slide25.xml"/><Relationship Id="rId14" Type="http://schemas.openxmlformats.org/officeDocument/2006/relationships/slide" Target="slides/slide30.xml"/><Relationship Id="rId22" Type="http://schemas.openxmlformats.org/officeDocument/2006/relationships/slide" Target="slides/slide39.xml"/><Relationship Id="rId27" Type="http://schemas.openxmlformats.org/officeDocument/2006/relationships/slide" Target="slides/slide44.xml"/><Relationship Id="rId30" Type="http://schemas.openxmlformats.org/officeDocument/2006/relationships/slide" Target="slides/slide47.xml"/><Relationship Id="rId35" Type="http://schemas.openxmlformats.org/officeDocument/2006/relationships/slide" Target="slides/slide52.xml"/><Relationship Id="rId43" Type="http://schemas.openxmlformats.org/officeDocument/2006/relationships/slide" Target="slides/slide61.xml"/><Relationship Id="rId48" Type="http://schemas.openxmlformats.org/officeDocument/2006/relationships/slide" Target="slides/slide66.xml"/><Relationship Id="rId56" Type="http://schemas.openxmlformats.org/officeDocument/2006/relationships/slide" Target="slides/slide74.xml"/><Relationship Id="rId8" Type="http://schemas.openxmlformats.org/officeDocument/2006/relationships/slide" Target="slides/slide24.xml"/><Relationship Id="rId51" Type="http://schemas.openxmlformats.org/officeDocument/2006/relationships/slide" Target="slides/slide69.xml"/><Relationship Id="rId3" Type="http://schemas.openxmlformats.org/officeDocument/2006/relationships/slide" Target="slides/slide19.xml"/><Relationship Id="rId12" Type="http://schemas.openxmlformats.org/officeDocument/2006/relationships/slide" Target="slides/slide28.xml"/><Relationship Id="rId17" Type="http://schemas.openxmlformats.org/officeDocument/2006/relationships/slide" Target="slides/slide33.xml"/><Relationship Id="rId25" Type="http://schemas.openxmlformats.org/officeDocument/2006/relationships/slide" Target="slides/slide42.xml"/><Relationship Id="rId33" Type="http://schemas.openxmlformats.org/officeDocument/2006/relationships/slide" Target="slides/slide50.xml"/><Relationship Id="rId38" Type="http://schemas.openxmlformats.org/officeDocument/2006/relationships/slide" Target="slides/slide55.xml"/><Relationship Id="rId46" Type="http://schemas.openxmlformats.org/officeDocument/2006/relationships/slide" Target="slides/slide64.xml"/><Relationship Id="rId59" Type="http://schemas.openxmlformats.org/officeDocument/2006/relationships/slide" Target="slides/slide7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/>
              <a:t>© 2006 Cisco Systems, Inc. Todos los derechos reservados.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/>
              <a:t>Presentation_ID.scr</a:t>
            </a:r>
          </a:p>
        </p:txBody>
      </p:sp>
      <p:sp>
        <p:nvSpPr>
          <p:cNvPr id="512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</a:pPr>
            <a:fld id="{22244E67-557B-7741-B9F5-F61AA18495DF}" type="slidenum">
              <a:rPr lang="en-US" sz="800"/>
              <a:pPr algn="r" defTabSz="903288">
                <a:lnSpc>
                  <a:spcPct val="100000"/>
                </a:lnSpc>
              </a:pPr>
              <a:t>‹#›</a:t>
            </a:fld>
            <a:endParaRPr lang="es-ES" sz="800"/>
          </a:p>
        </p:txBody>
      </p:sp>
    </p:spTree>
    <p:extLst>
      <p:ext uri="{BB962C8B-B14F-4D97-AF65-F5344CB8AC3E}">
        <p14:creationId xmlns:p14="http://schemas.microsoft.com/office/powerpoint/2010/main" val="2181015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57150" y="8785225"/>
            <a:ext cx="387138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 dirty="0"/>
              <a:t>© 2006 Cisco </a:t>
            </a:r>
            <a:r>
              <a:rPr lang="es-ES" sz="800" dirty="0" err="1"/>
              <a:t>Systems</a:t>
            </a:r>
            <a:r>
              <a:rPr lang="es-ES" sz="800" dirty="0"/>
              <a:t>, Inc. Todos los derechos reservados.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 dirty="0" err="1"/>
              <a:t>Presentation_ID.scr</a:t>
            </a:r>
            <a:endParaRPr lang="es-ES" sz="800" dirty="0"/>
          </a:p>
        </p:txBody>
      </p:sp>
      <p:sp>
        <p:nvSpPr>
          <p:cNvPr id="6148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 smtClean="0">
                <a:cs typeface="+mn-cs"/>
              </a:defRPr>
            </a:lvl1pPr>
          </a:lstStyle>
          <a:p>
            <a:pPr>
              <a:defRPr/>
            </a:pPr>
            <a:fld id="{F4CE0E46-7F05-B940-8356-5580BE265E49}" type="slidenum">
              <a:rPr lang="en-US"/>
              <a:pPr>
                <a:defRPr/>
              </a:pPr>
              <a:t>‹#›</a:t>
            </a:fld>
            <a:endParaRPr lang="es-ES"/>
          </a:p>
        </p:txBody>
      </p:sp>
      <p:sp>
        <p:nvSpPr>
          <p:cNvPr id="61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6460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9030C1-C977-B14B-8EB7-BA2B30FCDB63}" type="slidenum">
              <a:rPr lang="en-US" sz="800"/>
              <a:pPr/>
              <a:t>1</a:t>
            </a:fld>
            <a:endParaRPr lang="es-ES" sz="80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Cisco Networking Academy Program</a:t>
            </a:r>
          </a:p>
          <a:p>
            <a:pPr>
              <a:buFontTx/>
              <a:buNone/>
            </a:pPr>
            <a:r>
              <a:rPr lang="es-ES" b="0" dirty="0"/>
              <a:t>Routing and Switching Essentials v6.0</a:t>
            </a:r>
          </a:p>
          <a:p>
            <a:pPr>
              <a:buFontTx/>
              <a:buNone/>
            </a:pPr>
            <a:r>
              <a:rPr lang="es-ES" sz="1400" dirty="0">
                <a:latin typeface="Arial" charset="0"/>
              </a:rPr>
              <a:t>Capítulo 6: VLAN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33972705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10</a:t>
            </a:fld>
            <a:endParaRPr lang="es-ES" sz="800" b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86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11</a:t>
            </a:fld>
            <a:endParaRPr lang="es-ES" sz="800" b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317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5F7D0146-1035-4865-8A5B-0B1E8578604B}" type="slidenum">
              <a:rPr lang="en-US" sz="800" b="0">
                <a:ea typeface="ＭＳ Ｐゴシック" pitchFamily="34" charset="-128"/>
              </a:rPr>
              <a:pPr algn="r"/>
              <a:t>12</a:t>
            </a:fld>
            <a:endParaRPr lang="es-ES" sz="800" b="0">
              <a:ea typeface="ＭＳ Ｐゴシック" pitchFamily="34" charset="-128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2797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CB16DC-A265-4634-B8FE-A98AE8199390}" type="slidenum">
              <a:rPr lang="en-US" smtClean="0"/>
              <a:pPr>
                <a:defRPr/>
              </a:pPr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03892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9030C1-C977-B14B-8EB7-BA2B30FCDB63}" type="slidenum">
              <a:rPr lang="en-US" sz="800"/>
              <a:pPr/>
              <a:t>14</a:t>
            </a:fld>
            <a:endParaRPr lang="es-ES" sz="80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Cisco Networking Academy Program</a:t>
            </a:r>
          </a:p>
          <a:p>
            <a:pPr>
              <a:buFontTx/>
              <a:buNone/>
            </a:pPr>
            <a:r>
              <a:rPr lang="es-ES" b="0" dirty="0"/>
              <a:t>Routing and Switching Essentials v6.0</a:t>
            </a:r>
          </a:p>
          <a:p>
            <a:pPr>
              <a:buFontTx/>
              <a:buNone/>
            </a:pPr>
            <a:r>
              <a:rPr lang="es-ES" sz="1200" dirty="0">
                <a:latin typeface="Arial" charset="0"/>
              </a:rPr>
              <a:t>Capítulo 6: VLAN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4769437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15</a:t>
            </a:fld>
            <a:endParaRPr lang="es-ES" sz="800" b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38055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16</a:t>
            </a:fld>
            <a:endParaRPr lang="es-E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Cisco Networking Academy Program</a:t>
            </a:r>
          </a:p>
          <a:p>
            <a:pPr>
              <a:buFontTx/>
              <a:buNone/>
            </a:pPr>
            <a:r>
              <a:rPr lang="es-ES" b="0" baseline="0" dirty="0"/>
              <a:t>Routing and Switching Essentials v6.0</a:t>
            </a:r>
            <a:endParaRPr lang="es-ES" b="0" dirty="0"/>
          </a:p>
          <a:p>
            <a:pPr>
              <a:buFontTx/>
              <a:buNone/>
            </a:pPr>
            <a:r>
              <a:rPr lang="es-ES" sz="1200" b="0" dirty="0"/>
              <a:t>Capítulo 6: VLAN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28677331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17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6.1 – </a:t>
            </a:r>
            <a:r>
              <a:rPr lang="es-ES" sz="1200" dirty="0">
                <a:latin typeface="Arial" charset="0"/>
              </a:rPr>
              <a:t>Segmentación de una red VLAN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6.1.1 – Descripción general de las redes VLAN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smtClean="0"/>
              <a:t>6.1.1.1 – Definiciones de una red VLAN</a:t>
            </a:r>
          </a:p>
        </p:txBody>
      </p:sp>
    </p:spTree>
    <p:extLst>
      <p:ext uri="{BB962C8B-B14F-4D97-AF65-F5344CB8AC3E}">
        <p14:creationId xmlns:p14="http://schemas.microsoft.com/office/powerpoint/2010/main" val="15044482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18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6.1 – </a:t>
            </a:r>
            <a:r>
              <a:rPr lang="es-ES" sz="1200" dirty="0">
                <a:latin typeface="Arial" charset="0"/>
              </a:rPr>
              <a:t>Segmentación de una red VLAN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6.1.1 – Descripción general de las redes VLAN</a:t>
            </a:r>
            <a:endParaRPr lang="es-ES" dirty="0"/>
          </a:p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s-ES" smtClean="0"/>
              <a:t>6.1.1.1 – Definiciones de una red VLAN (continuación)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44482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19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6.1 – </a:t>
            </a:r>
            <a:r>
              <a:rPr lang="es-ES" sz="1200" dirty="0">
                <a:latin typeface="Arial" charset="0"/>
              </a:rPr>
              <a:t>Segmentación de una red VLAN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6.1.1 – Descripción general de las redes VLAN</a:t>
            </a:r>
            <a:endParaRPr lang="es-ES" dirty="0"/>
          </a:p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s-ES" smtClean="0"/>
              <a:t>6.1.1.2 – Beneficios de las redes VLAN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4448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2</a:t>
            </a:fld>
            <a:endParaRPr lang="es-ES" sz="800" b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16389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20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6.1 – </a:t>
            </a:r>
            <a:r>
              <a:rPr lang="es-ES" sz="1200" dirty="0">
                <a:latin typeface="Arial" charset="0"/>
              </a:rPr>
              <a:t>Segmentación de una red VLAN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6.1.1 – Descripción general de las redes VLAN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smtClean="0"/>
              <a:t>6.1.1.3 – Tipos de redes VLAN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44482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21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6.1 – </a:t>
            </a:r>
            <a:r>
              <a:rPr lang="es-ES" sz="1200" dirty="0">
                <a:latin typeface="Arial" charset="0"/>
              </a:rPr>
              <a:t>Segmentación de una red VLAN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6.1.1 – Descripción general de las redes VLAN</a:t>
            </a:r>
            <a:endParaRPr lang="es-ES" dirty="0"/>
          </a:p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s-ES" smtClean="0"/>
              <a:t>6.1.1.3 – Tipos de redes VLAN (continuación)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44482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22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6.1 – </a:t>
            </a:r>
            <a:r>
              <a:rPr lang="es-ES" sz="1200" dirty="0">
                <a:latin typeface="Arial" charset="0"/>
              </a:rPr>
              <a:t>Segmentación de una red VLAN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6.1.1 – Descripción general de las redes VLAN</a:t>
            </a:r>
            <a:endParaRPr lang="es-ES" dirty="0"/>
          </a:p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s-ES" smtClean="0"/>
              <a:t>6.1.1.4 – Redes VLAN de voz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44482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23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6.1 – </a:t>
            </a:r>
            <a:r>
              <a:rPr lang="es-ES" sz="1200" dirty="0">
                <a:latin typeface="Arial" charset="0"/>
              </a:rPr>
              <a:t>Segmentación de una red VLAN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6.1.1 – Descripción general de las redes VLAN</a:t>
            </a:r>
            <a:endParaRPr lang="es-ES" dirty="0"/>
          </a:p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s-ES" smtClean="0"/>
              <a:t>6.1.1.4 – Redes VLAN de voz (continuación)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44482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24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6.1 – </a:t>
            </a:r>
            <a:r>
              <a:rPr lang="es-ES" sz="1200" dirty="0">
                <a:latin typeface="Arial" charset="0"/>
              </a:rPr>
              <a:t>Segmentación de una red VLAN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6.1.2 – Redes VLAN en un entorno conmutado múltiple</a:t>
            </a:r>
            <a:endParaRPr lang="es-ES" dirty="0"/>
          </a:p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s-ES" smtClean="0"/>
              <a:t>6.1.2.1 – Enlaces troncales de VLAN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44482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25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6.1 – </a:t>
            </a:r>
            <a:r>
              <a:rPr lang="es-ES" sz="1200" dirty="0">
                <a:latin typeface="Arial" charset="0"/>
              </a:rPr>
              <a:t>Segmentación de una red VLAN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6.1.2 – Redes VLAN en un entorno conmutado múltiple</a:t>
            </a:r>
            <a:endParaRPr lang="es-ES" dirty="0"/>
          </a:p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s-ES" smtClean="0"/>
              <a:t>6.1.2.1 – Definiciones de una red VLAN (continuación)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44482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26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6.1 – </a:t>
            </a:r>
            <a:r>
              <a:rPr lang="es-ES" sz="1200" dirty="0">
                <a:latin typeface="Arial" charset="0"/>
              </a:rPr>
              <a:t>Segmentación de una red VLAN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6.1.2 – Redes VLAN en un entorno conmutado múltiple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 smtClean="0"/>
              <a:t>6.1.2.2 – Control de dominios de difusión con redes VLAN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44482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27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6.1 – </a:t>
            </a:r>
            <a:r>
              <a:rPr lang="es-ES" sz="1200" dirty="0">
                <a:latin typeface="Arial" charset="0"/>
              </a:rPr>
              <a:t>Segmentación de una red VLAN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6.1.2 – Redes VLAN en un entorno conmutado múltiple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 smtClean="0"/>
              <a:t>6.1.2.2 – Control de dominios de difusión con redes VLAN (continuación)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44482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28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6.1 – </a:t>
            </a:r>
            <a:r>
              <a:rPr lang="es-ES" sz="1200" dirty="0">
                <a:latin typeface="Arial" charset="0"/>
              </a:rPr>
              <a:t>Segmentación de una red VLAN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6.1.2 – Redes VLAN en un entorno conmutado múltiple</a:t>
            </a:r>
            <a:endParaRPr lang="es-ES" dirty="0"/>
          </a:p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s-ES" dirty="0" smtClean="0"/>
              <a:t>6.1.2.2 – Control de dominios de difusión con redes VLAN (continuación)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44482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29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6.1 – </a:t>
            </a:r>
            <a:r>
              <a:rPr lang="es-ES" sz="1200" dirty="0">
                <a:latin typeface="Arial" charset="0"/>
              </a:rPr>
              <a:t>Segmentación de una red VLAN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6.1.2 – Redes VLAN en un entorno conmutado múltiple</a:t>
            </a:r>
            <a:endParaRPr lang="es-ES" dirty="0"/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s-ES" dirty="0" smtClean="0"/>
              <a:t>6.1.2.3 – Etiquetado de tramas de Ethernet para la identificación de redes VLAN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4448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97EDCD-494B-463B-94F5-50E6B57D71C3}" type="slidenum">
              <a:rPr lang="en-US" smtClean="0"/>
              <a:pPr>
                <a:defRPr/>
              </a:pPr>
              <a:t>3</a:t>
            </a:fld>
            <a:endParaRPr lang="es-E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l" defTabSz="814388">
              <a:lnSpc>
                <a:spcPct val="90000"/>
              </a:lnSpc>
              <a:buNone/>
              <a:defRPr/>
            </a:pPr>
            <a:r>
              <a:rPr lang="es-ES" sz="800" b="0" kern="0" dirty="0">
                <a:solidFill>
                  <a:schemeClr val="bg1"/>
                </a:solidFill>
                <a:latin typeface="Arial" charset="0"/>
              </a:rPr>
              <a:t>Routing and Switching Essentials 6.0</a:t>
            </a:r>
          </a:p>
          <a:p>
            <a:pPr marL="0" indent="0" algn="l" defTabSz="814388">
              <a:lnSpc>
                <a:spcPct val="90000"/>
              </a:lnSpc>
              <a:buNone/>
              <a:defRPr/>
            </a:pPr>
            <a:r>
              <a:rPr lang="es-ES" b="0" dirty="0">
                <a:solidFill>
                  <a:schemeClr val="bg1"/>
                </a:solidFill>
                <a:latin typeface="Arial" pitchFamily="34" charset="0"/>
              </a:rPr>
              <a:t>Capítulo 6: VLAN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51885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30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6.1 – </a:t>
            </a:r>
            <a:r>
              <a:rPr lang="es-ES" sz="1200" dirty="0">
                <a:latin typeface="Arial" charset="0"/>
              </a:rPr>
              <a:t>Segmentación de una red VLAN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6.1.2 – Redes VLAN en un entorno conmutado múltiple</a:t>
            </a:r>
            <a:endParaRPr lang="es-ES" dirty="0"/>
          </a:p>
          <a:p>
            <a:pPr marL="0" marR="0" indent="0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s-ES" dirty="0" smtClean="0"/>
              <a:t>6.1.2.3 – Etiquetado de tramas de Ethernet para la identificación de redes VLAN (continuación)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44482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31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6.1 – </a:t>
            </a:r>
            <a:r>
              <a:rPr lang="es-ES" sz="1200" dirty="0">
                <a:latin typeface="Arial" charset="0"/>
              </a:rPr>
              <a:t>Segmentación de una red VLAN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6.1.2 – Redes VLAN en un entorno conmutado múltiple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 smtClean="0"/>
              <a:t>6.1.2.4 – </a:t>
            </a:r>
            <a:r>
              <a:rPr lang="es-ES" dirty="0">
                <a:latin typeface="Arial" charset="0"/>
              </a:rPr>
              <a:t>Redes VLAN nativas y etiquetado 802.1Q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44482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32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6.1 – </a:t>
            </a:r>
            <a:r>
              <a:rPr lang="es-ES" sz="1200" dirty="0">
                <a:latin typeface="Arial" charset="0"/>
              </a:rPr>
              <a:t>Segmentación de una red VLAN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6.1.2 – Redes VLAN en un entorno conmutado múltiple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 smtClean="0">
                <a:latin typeface="Arial" charset="0"/>
              </a:rPr>
              <a:t>6.1.2.5 – </a:t>
            </a:r>
            <a:r>
              <a:rPr lang="es-ES" dirty="0">
                <a:latin typeface="Arial" charset="0"/>
              </a:rPr>
              <a:t>Etiquetado de redes VLAN de voz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44482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33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6.1 – </a:t>
            </a:r>
            <a:r>
              <a:rPr lang="es-ES" sz="1200" dirty="0">
                <a:latin typeface="Arial" charset="0"/>
              </a:rPr>
              <a:t>Segmentación de una red VLAN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6.1.2 – Redes VLAN en un entorno conmutado múltiple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 smtClean="0"/>
              <a:t>6.1.2.6 – </a:t>
            </a:r>
            <a:r>
              <a:rPr lang="es-ES" dirty="0">
                <a:latin typeface="Arial" charset="0"/>
              </a:rPr>
              <a:t>Actividad: Predecir el comportamiento del switch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44482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34</a:t>
            </a:fld>
            <a:endParaRPr lang="es-E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Cisco Networking Academy Program</a:t>
            </a:r>
          </a:p>
          <a:p>
            <a:pPr>
              <a:buFontTx/>
              <a:buNone/>
            </a:pPr>
            <a:r>
              <a:rPr lang="es-ES" b="0" dirty="0"/>
              <a:t>Routing and Switching Essentials v6.0</a:t>
            </a:r>
          </a:p>
          <a:p>
            <a:pPr>
              <a:buFontTx/>
              <a:buNone/>
            </a:pPr>
            <a:r>
              <a:rPr lang="es-ES" sz="1200" b="0" dirty="0"/>
              <a:t>Capítulo 6: VLAN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21962705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35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6.2 – </a:t>
            </a:r>
            <a:r>
              <a:rPr lang="es-ES" sz="1200" dirty="0">
                <a:latin typeface="Arial" charset="0"/>
              </a:rPr>
              <a:t>Segmentación de una red VLAN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6.2.1 – Asignación de redes VLAN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 smtClean="0">
                <a:latin typeface="Arial" charset="0"/>
              </a:rPr>
              <a:t>6.2.1.1 – </a:t>
            </a:r>
            <a:r>
              <a:rPr lang="es-ES" dirty="0">
                <a:latin typeface="Arial" charset="0"/>
              </a:rPr>
              <a:t>Rangos de VLAN en switches Catalyst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22365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36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6.2 – </a:t>
            </a:r>
            <a:r>
              <a:rPr lang="es-ES" sz="1200" dirty="0">
                <a:latin typeface="Arial" charset="0"/>
              </a:rPr>
              <a:t>Segmentación de una red VLAN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6.2.1 – Asignación de redes VLAN</a:t>
            </a:r>
            <a:endParaRPr lang="es-ES" dirty="0"/>
          </a:p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s-ES" dirty="0" smtClean="0">
                <a:latin typeface="Arial" charset="0"/>
              </a:rPr>
              <a:t>6.2.1.1 – </a:t>
            </a:r>
            <a:r>
              <a:rPr lang="es-ES" dirty="0">
                <a:latin typeface="Arial" charset="0"/>
              </a:rPr>
              <a:t>Rangos de VLAN en switches Catalyst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22365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37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6.2 – </a:t>
            </a:r>
            <a:r>
              <a:rPr lang="es-ES" sz="1200" dirty="0">
                <a:latin typeface="Arial" charset="0"/>
              </a:rPr>
              <a:t>Segmentación de una red VLAN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6.2.1 – Asignación de redes VLAN</a:t>
            </a:r>
            <a:endParaRPr lang="es-ES" dirty="0"/>
          </a:p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s-ES" dirty="0">
                <a:latin typeface="Arial" charset="0"/>
              </a:rPr>
              <a:t>6.2.1.2 – Creación de una red VLAN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22365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38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6.2 – </a:t>
            </a:r>
            <a:r>
              <a:rPr lang="es-ES" sz="1200" dirty="0">
                <a:latin typeface="Arial" charset="0"/>
              </a:rPr>
              <a:t>Segmentación de una red VLAN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6.2.1 – Asignación de redes VLAN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6.2.1.3 – Asignación de puertos a redes VLAN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22365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39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6.2 – </a:t>
            </a:r>
            <a:r>
              <a:rPr lang="es-ES" sz="1200" dirty="0">
                <a:latin typeface="Arial" charset="0"/>
              </a:rPr>
              <a:t>Segmentación de una red VLAN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6.2.1 – Asignación de redes VLAN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 smtClean="0">
                <a:latin typeface="Arial" charset="0"/>
              </a:rPr>
              <a:t>6.2.1.4 – </a:t>
            </a:r>
            <a:r>
              <a:rPr lang="es-ES" dirty="0">
                <a:latin typeface="Arial" charset="0"/>
              </a:rPr>
              <a:t>Cambio de pertenencia de puertos de una red VLAN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2236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4</a:t>
            </a:fld>
            <a:endParaRPr lang="es-ES" sz="800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71199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40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6.2 – </a:t>
            </a:r>
            <a:r>
              <a:rPr lang="es-ES" sz="1200" dirty="0">
                <a:latin typeface="Arial" charset="0"/>
              </a:rPr>
              <a:t>Segmentación de una red VLAN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6.2.1 – Asignación de redes VLAN</a:t>
            </a:r>
            <a:endParaRPr lang="es-ES" dirty="0"/>
          </a:p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s-ES" dirty="0" smtClean="0">
                <a:latin typeface="Arial" charset="0"/>
              </a:rPr>
              <a:t>6.2.1.4 – </a:t>
            </a:r>
            <a:r>
              <a:rPr lang="es-ES" dirty="0">
                <a:latin typeface="Arial" charset="0"/>
              </a:rPr>
              <a:t>Cambio de pertenencia de puertos de una red VLAN (continuación)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223657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41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6.2 – </a:t>
            </a:r>
            <a:r>
              <a:rPr lang="es-ES" sz="1200" dirty="0">
                <a:latin typeface="Arial" charset="0"/>
              </a:rPr>
              <a:t>Segmentación de una red VLAN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6.2.1 – Asignación de redes VLAN</a:t>
            </a:r>
            <a:endParaRPr lang="es-ES" dirty="0"/>
          </a:p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s-ES" dirty="0" smtClean="0">
                <a:latin typeface="Arial" charset="0"/>
              </a:rPr>
              <a:t>6.2.1.4 – </a:t>
            </a:r>
            <a:r>
              <a:rPr lang="es-ES" dirty="0">
                <a:latin typeface="Arial" charset="0"/>
              </a:rPr>
              <a:t>Cambio de pertenencia de puertos de una red VLAN (continuación)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223657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42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6.2 – </a:t>
            </a:r>
            <a:r>
              <a:rPr lang="es-ES" sz="1200" dirty="0">
                <a:latin typeface="Arial" charset="0"/>
              </a:rPr>
              <a:t>Segmentación de una red VLAN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6.2.1 – Asignación de redes VLAN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6.2.1.5 – Eliminación de redes VLAN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223657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43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6.2 – </a:t>
            </a:r>
            <a:r>
              <a:rPr lang="es-ES" sz="1200" dirty="0">
                <a:latin typeface="Arial" charset="0"/>
              </a:rPr>
              <a:t>Segmentación de una red VLAN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6.2.1 – Asignación de redes VLAN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 smtClean="0">
                <a:latin typeface="Arial" charset="0"/>
              </a:rPr>
              <a:t>6.2.1.6 – </a:t>
            </a:r>
            <a:r>
              <a:rPr lang="es-ES" dirty="0">
                <a:latin typeface="Arial" charset="0"/>
              </a:rPr>
              <a:t>Verificar la información de una red VLAN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22365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44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6.2 – </a:t>
            </a:r>
            <a:r>
              <a:rPr lang="es-ES" sz="1200" dirty="0">
                <a:latin typeface="Arial" charset="0"/>
              </a:rPr>
              <a:t>Segmentación de una red VLAN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6.2.1 – Asignación de redes VLAN</a:t>
            </a:r>
            <a:endParaRPr lang="es-ES" dirty="0"/>
          </a:p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s-ES" dirty="0" smtClean="0">
                <a:latin typeface="Arial" charset="0"/>
              </a:rPr>
              <a:t>6.2.1.6 – </a:t>
            </a:r>
            <a:r>
              <a:rPr lang="es-ES" dirty="0">
                <a:latin typeface="Arial" charset="0"/>
              </a:rPr>
              <a:t>Verificar la información de una red VLAN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223657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45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6.2 – </a:t>
            </a:r>
            <a:r>
              <a:rPr lang="es-ES" sz="1200" dirty="0">
                <a:latin typeface="Arial" charset="0"/>
              </a:rPr>
              <a:t>Segmentación de una red VLAN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6.2.2 – Enlaces troncales de VLAN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 smtClean="0">
                <a:latin typeface="Arial" charset="0"/>
              </a:rPr>
              <a:t>6.2.2.1 – </a:t>
            </a:r>
            <a:r>
              <a:rPr lang="es-ES" dirty="0">
                <a:latin typeface="Arial" charset="0"/>
              </a:rPr>
              <a:t>Configurar enlaces troncales IEEE 802.1q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223657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46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6.2 – </a:t>
            </a:r>
            <a:r>
              <a:rPr lang="es-ES" sz="1200" dirty="0">
                <a:latin typeface="Arial" charset="0"/>
              </a:rPr>
              <a:t>Segmentación de una red VLAN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6.2.2 – Enlaces troncales de VLAN</a:t>
            </a:r>
            <a:endParaRPr lang="es-ES" dirty="0"/>
          </a:p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s-ES" dirty="0" smtClean="0">
                <a:latin typeface="Arial" charset="0"/>
              </a:rPr>
              <a:t>6.2.2.1 – </a:t>
            </a:r>
            <a:r>
              <a:rPr lang="es-ES" dirty="0">
                <a:latin typeface="Arial" charset="0"/>
              </a:rPr>
              <a:t>Configurar enlaces troncales IEEE 802.1q (continuación)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223657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47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6.2 – </a:t>
            </a:r>
            <a:r>
              <a:rPr lang="es-ES" sz="1200" dirty="0">
                <a:latin typeface="Arial" charset="0"/>
              </a:rPr>
              <a:t>Segmentación de una red VLAN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6.2.2 – Enlaces troncales de VLAN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 smtClean="0">
                <a:latin typeface="Arial" charset="0"/>
              </a:rPr>
              <a:t>6.2.2.2 – </a:t>
            </a:r>
            <a:r>
              <a:rPr lang="es-ES" dirty="0">
                <a:latin typeface="Arial" charset="0"/>
              </a:rPr>
              <a:t>Restablecer el enlace troncal al estado predeterminado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223657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48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6.2 – </a:t>
            </a:r>
            <a:r>
              <a:rPr lang="es-ES" sz="1200" dirty="0">
                <a:latin typeface="Arial" charset="0"/>
              </a:rPr>
              <a:t>Segmentación de una red VLAN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6.2.2 – Enlaces troncales de VLAN</a:t>
            </a:r>
            <a:endParaRPr lang="es-ES" dirty="0"/>
          </a:p>
          <a:p>
            <a:pPr marL="0" marR="0" indent="0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s-ES" dirty="0" smtClean="0">
                <a:latin typeface="Arial" charset="0"/>
              </a:rPr>
              <a:t>6.2.2.2 – </a:t>
            </a:r>
            <a:r>
              <a:rPr lang="es-ES" dirty="0">
                <a:latin typeface="Arial" charset="0"/>
              </a:rPr>
              <a:t>Restablecer el enlace troncal al estado predeterminado (continuación)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223657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49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6.2 – </a:t>
            </a:r>
            <a:r>
              <a:rPr lang="es-ES" sz="1200" dirty="0">
                <a:latin typeface="Arial" charset="0"/>
              </a:rPr>
              <a:t>Segmentación de una red VLAN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6.2.2 – Enlace troncal de VLAN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 smtClean="0"/>
              <a:t>6.2.2.3 – Verificar la configuración de un enlace troncal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2236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5</a:t>
            </a:fld>
            <a:endParaRPr lang="es-ES" sz="800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155110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50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6.2 – </a:t>
            </a:r>
            <a:r>
              <a:rPr lang="es-ES" sz="1200" dirty="0">
                <a:latin typeface="Arial" charset="0"/>
              </a:rPr>
              <a:t>Segmentación de una red VLAN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6.2.3 – Solucionar problemas en redes VLAN y en enlaces troncales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 smtClean="0">
                <a:latin typeface="Arial" charset="0"/>
              </a:rPr>
              <a:t>6.2.3.1 – </a:t>
            </a:r>
            <a:r>
              <a:rPr lang="es-ES" dirty="0">
                <a:latin typeface="Arial" charset="0"/>
              </a:rPr>
              <a:t>Problemas en la asignación de direcciones IP con redes VLAN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223657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51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6.2 – </a:t>
            </a:r>
            <a:r>
              <a:rPr lang="es-ES" sz="1200" dirty="0">
                <a:latin typeface="Arial" charset="0"/>
              </a:rPr>
              <a:t>Segmentación de una red VLAN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6.2.3 – Solucionar problemas en redes VLAN y en enlaces troncales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 smtClean="0">
                <a:latin typeface="Arial" charset="0"/>
              </a:rPr>
              <a:t>6.2.3.2 – </a:t>
            </a:r>
            <a:r>
              <a:rPr lang="es-ES" dirty="0" smtClean="0"/>
              <a:t>Redes VLAN faltantes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223657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52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6.2 – </a:t>
            </a:r>
            <a:r>
              <a:rPr lang="es-ES" sz="1200" dirty="0">
                <a:latin typeface="Arial" charset="0"/>
              </a:rPr>
              <a:t>Segmentación de una red VLAN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6.2.3 – Solucionar problemas en redes VLAN y en enlaces troncales</a:t>
            </a:r>
            <a:endParaRPr lang="es-ES" dirty="0"/>
          </a:p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s-ES" dirty="0" smtClean="0">
                <a:latin typeface="Arial" charset="0"/>
              </a:rPr>
              <a:t>6.2.3.2 – </a:t>
            </a:r>
            <a:r>
              <a:rPr lang="es-ES" dirty="0" smtClean="0"/>
              <a:t>Redes VLAN faltantes (continuación)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223657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53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6.2 – </a:t>
            </a:r>
            <a:r>
              <a:rPr lang="es-ES" sz="1200" dirty="0">
                <a:latin typeface="Arial" charset="0"/>
              </a:rPr>
              <a:t>Segmentación de una red VLAN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6.2.3 – Solucionar problemas en redes VLAN y en enlaces troncales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 smtClean="0">
                <a:latin typeface="Arial" charset="0"/>
              </a:rPr>
              <a:t>6.2.3.3 – </a:t>
            </a:r>
            <a:r>
              <a:rPr lang="es-ES" dirty="0" smtClean="0"/>
              <a:t>Introducción a la solución de problemas en enlaces troncales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223657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54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6.2 – </a:t>
            </a:r>
            <a:r>
              <a:rPr lang="es-ES" sz="1200" dirty="0">
                <a:latin typeface="Arial" charset="0"/>
              </a:rPr>
              <a:t>Segmentación de una red VLAN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6.2.3 – Solucionar problemas en redes VLAN y en enlaces troncales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 smtClean="0">
                <a:latin typeface="Arial" charset="0"/>
              </a:rPr>
              <a:t>6.2.3.4 – </a:t>
            </a:r>
            <a:r>
              <a:rPr lang="es-ES" dirty="0">
                <a:latin typeface="Arial" charset="0"/>
              </a:rPr>
              <a:t>Problemas comunes con los enlaces troncales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223657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55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6.2 – </a:t>
            </a:r>
            <a:r>
              <a:rPr lang="es-ES" sz="1200" dirty="0">
                <a:latin typeface="Arial" charset="0"/>
              </a:rPr>
              <a:t>Segmentación de una red VLAN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6.2.3 – Solucionar problemas en redes VLAN y en enlaces troncales</a:t>
            </a:r>
            <a:endParaRPr lang="es-ES" dirty="0"/>
          </a:p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s-ES" dirty="0" smtClean="0">
                <a:latin typeface="Arial" charset="0"/>
              </a:rPr>
              <a:t>6.2.3.4 – </a:t>
            </a:r>
            <a:r>
              <a:rPr lang="es-ES" dirty="0">
                <a:latin typeface="Arial" charset="0"/>
              </a:rPr>
              <a:t>Problemas comunes con los enlaces troncales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223657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56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6.2 – </a:t>
            </a:r>
            <a:r>
              <a:rPr lang="es-ES" sz="1200" dirty="0">
                <a:latin typeface="Arial" charset="0"/>
              </a:rPr>
              <a:t>Segmentación de una red VLAN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6.2.3 – Solucionar problemas en redes VLAN y en enlaces troncales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 smtClean="0">
                <a:latin typeface="Arial" charset="0"/>
              </a:rPr>
              <a:t>6.2.3.5 –</a:t>
            </a:r>
            <a:r>
              <a:rPr lang="es-ES" dirty="0" smtClean="0"/>
              <a:t> Modo de puerto incorrecto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223657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57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6.2 – </a:t>
            </a:r>
            <a:r>
              <a:rPr lang="es-ES" sz="1200" dirty="0">
                <a:latin typeface="Arial" charset="0"/>
              </a:rPr>
              <a:t>Segmentación de una red VLAN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6.2.3 – Solucionar problemas en redes VLAN y en enlaces troncales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 smtClean="0">
                <a:latin typeface="Arial" charset="0"/>
              </a:rPr>
              <a:t>6.2.3.6 –</a:t>
            </a:r>
            <a:r>
              <a:rPr lang="es-ES" dirty="0" smtClean="0"/>
              <a:t> Lista de redes VLAN incorrectas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223657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58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6.2 – </a:t>
            </a:r>
            <a:r>
              <a:rPr lang="es-ES" sz="1200" dirty="0">
                <a:latin typeface="Arial" charset="0"/>
              </a:rPr>
              <a:t>Segmentación de una red VLAN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6.2.3 – Solucionar problemas en redes VLAN y en enlaces troncales</a:t>
            </a:r>
            <a:endParaRPr lang="es-ES" dirty="0"/>
          </a:p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s-ES" dirty="0" smtClean="0">
                <a:latin typeface="Arial" charset="0"/>
              </a:rPr>
              <a:t>6.2.3.6 –</a:t>
            </a:r>
            <a:r>
              <a:rPr lang="es-ES" dirty="0" smtClean="0"/>
              <a:t> Lista de redes VLAN incorrectas (continuación)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223657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59</a:t>
            </a:fld>
            <a:endParaRPr lang="es-E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Cisco Networking Academy Program</a:t>
            </a:r>
          </a:p>
          <a:p>
            <a:pPr>
              <a:buFontTx/>
              <a:buNone/>
            </a:pPr>
            <a:r>
              <a:rPr lang="es-ES" b="0" dirty="0"/>
              <a:t>Routing and Switching Essentials v6.0</a:t>
            </a:r>
          </a:p>
          <a:p>
            <a:pPr>
              <a:buFontTx/>
              <a:buNone/>
            </a:pPr>
            <a:r>
              <a:rPr lang="es-ES" sz="1200" b="0" dirty="0"/>
              <a:t>Capítulo 6: VLAN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1388080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6</a:t>
            </a:fld>
            <a:endParaRPr lang="es-ES" sz="800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089193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60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6.3 – </a:t>
            </a:r>
            <a:r>
              <a:rPr lang="es-ES" dirty="0" err="1" smtClean="0"/>
              <a:t>Routing</a:t>
            </a:r>
            <a:r>
              <a:rPr lang="es-ES" dirty="0" smtClean="0"/>
              <a:t> entre redes VLAN con </a:t>
            </a:r>
            <a:r>
              <a:rPr lang="es-ES" dirty="0" err="1" smtClean="0"/>
              <a:t>routers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6.3.1 – Funcionamiento del routing entre redes VLAN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 smtClean="0">
                <a:latin typeface="Arial" charset="0"/>
              </a:rPr>
              <a:t>6.3.1.1 – </a:t>
            </a:r>
            <a:r>
              <a:rPr lang="es-ES" dirty="0">
                <a:latin typeface="Arial" charset="0"/>
              </a:rPr>
              <a:t>¿Qué es el routing entre redes VLAN?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6808572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61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6.3 – </a:t>
            </a:r>
            <a:r>
              <a:rPr lang="es-ES" dirty="0" err="1" smtClean="0"/>
              <a:t>Routing</a:t>
            </a:r>
            <a:r>
              <a:rPr lang="es-ES" dirty="0" smtClean="0"/>
              <a:t> entre redes VLAN con </a:t>
            </a:r>
            <a:r>
              <a:rPr lang="es-ES" dirty="0" err="1" smtClean="0"/>
              <a:t>routers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6.3.1 – Funcionamiento del routing entre redes VLAN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 smtClean="0">
                <a:latin typeface="Arial" charset="0"/>
              </a:rPr>
              <a:t>6.3.1.2 – </a:t>
            </a:r>
            <a:r>
              <a:rPr lang="es-ES" dirty="0">
                <a:latin typeface="Arial" charset="0"/>
              </a:rPr>
              <a:t>Routing entre redes VLAN antiguo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6808572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62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6.3 – </a:t>
            </a:r>
            <a:r>
              <a:rPr lang="es-ES" dirty="0" err="1" smtClean="0"/>
              <a:t>Routing</a:t>
            </a:r>
            <a:r>
              <a:rPr lang="es-ES" dirty="0" smtClean="0"/>
              <a:t> entre redes VLAN con </a:t>
            </a:r>
            <a:r>
              <a:rPr lang="es-ES" dirty="0" err="1" smtClean="0"/>
              <a:t>routers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6.3.1 – Funcionamiento del routing entre redes VLAN</a:t>
            </a:r>
            <a:endParaRPr lang="es-ES" dirty="0"/>
          </a:p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s-ES" dirty="0" smtClean="0">
                <a:latin typeface="Arial" charset="0"/>
              </a:rPr>
              <a:t>6.3.1.2 – </a:t>
            </a:r>
            <a:r>
              <a:rPr lang="es-ES" dirty="0">
                <a:latin typeface="Arial" charset="0"/>
              </a:rPr>
              <a:t>Routing entre redes VLAN antiguo (continuación)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6808572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63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6.3 – </a:t>
            </a:r>
            <a:r>
              <a:rPr lang="es-ES" dirty="0" err="1" smtClean="0"/>
              <a:t>Routing</a:t>
            </a:r>
            <a:r>
              <a:rPr lang="es-ES" dirty="0" smtClean="0"/>
              <a:t> entre redes VLAN con </a:t>
            </a:r>
            <a:r>
              <a:rPr lang="es-ES" dirty="0" err="1" smtClean="0"/>
              <a:t>routers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6.3.1 – Funcionamiento del routing entre redes VLAN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 smtClean="0">
                <a:latin typeface="Arial" charset="0"/>
              </a:rPr>
              <a:t>6.3.1.3 – </a:t>
            </a:r>
            <a:r>
              <a:rPr lang="es-ES" dirty="0">
                <a:latin typeface="Arial" charset="0"/>
              </a:rPr>
              <a:t>Routing entre redes VLAN con router-on-a-stick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6808572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64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6.3 – </a:t>
            </a:r>
            <a:r>
              <a:rPr lang="es-ES" dirty="0" err="1" smtClean="0"/>
              <a:t>Routing</a:t>
            </a:r>
            <a:r>
              <a:rPr lang="es-ES" dirty="0" smtClean="0"/>
              <a:t> entre redes VLAN con </a:t>
            </a:r>
            <a:r>
              <a:rPr lang="es-ES" dirty="0" err="1" smtClean="0"/>
              <a:t>routers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6.3.1 – Funcionamiento del routing entre redes VLAN</a:t>
            </a:r>
            <a:endParaRPr lang="es-ES" dirty="0"/>
          </a:p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s-ES" dirty="0" smtClean="0">
                <a:latin typeface="Arial" charset="0"/>
              </a:rPr>
              <a:t>6.3.1.3 – </a:t>
            </a:r>
            <a:r>
              <a:rPr lang="es-ES" dirty="0">
                <a:latin typeface="Arial" charset="0"/>
              </a:rPr>
              <a:t>Routing entre redes VLAN con router-on-a-stick (continuación)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6808572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65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6.3 – </a:t>
            </a:r>
            <a:r>
              <a:rPr lang="es-ES" dirty="0" err="1" smtClean="0"/>
              <a:t>Routing</a:t>
            </a:r>
            <a:r>
              <a:rPr lang="es-ES" dirty="0" smtClean="0"/>
              <a:t> entre redes VLAN con </a:t>
            </a:r>
            <a:r>
              <a:rPr lang="es-ES" dirty="0" err="1" smtClean="0"/>
              <a:t>routers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6.3.1 – Funcionamiento del routing entre redes VLAN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 smtClean="0"/>
              <a:t>6.3.1.4 – Identificar los tipos de </a:t>
            </a:r>
            <a:r>
              <a:rPr lang="es-ES" dirty="0" err="1" smtClean="0"/>
              <a:t>routing</a:t>
            </a:r>
            <a:r>
              <a:rPr lang="es-ES" dirty="0" smtClean="0"/>
              <a:t> entre redes VLAN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6808572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66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6.3 – </a:t>
            </a:r>
            <a:r>
              <a:rPr lang="es-ES" dirty="0" err="1" smtClean="0"/>
              <a:t>Routing</a:t>
            </a:r>
            <a:r>
              <a:rPr lang="es-ES" dirty="0" smtClean="0"/>
              <a:t> entre redes VLAN con </a:t>
            </a:r>
            <a:r>
              <a:rPr lang="es-ES" dirty="0" err="1" smtClean="0"/>
              <a:t>routers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6.3.1 – Funcionamiento del routing entre redes VLAN</a:t>
            </a:r>
            <a:endParaRPr lang="es-ES" dirty="0"/>
          </a:p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s-ES" dirty="0" smtClean="0"/>
              <a:t>6.3.1.4 – Identificar los tipos de </a:t>
            </a:r>
            <a:r>
              <a:rPr lang="es-ES" dirty="0" err="1" smtClean="0"/>
              <a:t>routing</a:t>
            </a:r>
            <a:r>
              <a:rPr lang="es-ES" dirty="0" smtClean="0"/>
              <a:t> entre redes VLAN (continuación)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6808572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67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6.3 – </a:t>
            </a:r>
            <a:r>
              <a:rPr lang="es-ES" dirty="0" err="1" smtClean="0"/>
              <a:t>Routing</a:t>
            </a:r>
            <a:r>
              <a:rPr lang="es-ES" dirty="0" smtClean="0"/>
              <a:t> entre redes VLAN con </a:t>
            </a:r>
            <a:r>
              <a:rPr lang="es-ES" dirty="0" err="1" smtClean="0"/>
              <a:t>routers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6.3.2 –</a:t>
            </a:r>
            <a:r>
              <a:rPr lang="es-ES" sz="1200" dirty="0">
                <a:latin typeface="Arial" charset="0"/>
              </a:rPr>
              <a:t> </a:t>
            </a:r>
            <a:r>
              <a:rPr lang="es-ES" dirty="0">
                <a:latin typeface="Arial" charset="0"/>
              </a:rPr>
              <a:t>Configurar el routing entre redes VLAN antiguo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 smtClean="0">
                <a:latin typeface="Arial" charset="0"/>
              </a:rPr>
              <a:t>6.3.2.1 – </a:t>
            </a:r>
            <a:r>
              <a:rPr lang="es-ES" dirty="0">
                <a:latin typeface="Arial" charset="0"/>
              </a:rPr>
              <a:t>Configurar el routing entre redes VLAN antiguo: Preparación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6808572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68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6.3 – </a:t>
            </a:r>
            <a:r>
              <a:rPr lang="es-ES" dirty="0" err="1" smtClean="0"/>
              <a:t>Routing</a:t>
            </a:r>
            <a:r>
              <a:rPr lang="es-ES" dirty="0" smtClean="0"/>
              <a:t> entre redes VLAN con </a:t>
            </a:r>
            <a:r>
              <a:rPr lang="es-ES" dirty="0" err="1" smtClean="0"/>
              <a:t>routers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6.3.2 – Configurar el routing entre redes VLAN antiguo</a:t>
            </a:r>
            <a:endParaRPr lang="es-ES" dirty="0"/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s-ES" dirty="0" smtClean="0">
                <a:latin typeface="Arial" charset="0"/>
              </a:rPr>
              <a:t>6.3.2.2 – </a:t>
            </a:r>
            <a:r>
              <a:rPr lang="es-ES" dirty="0">
                <a:latin typeface="Arial" charset="0"/>
              </a:rPr>
              <a:t>Configurar el routing entre redes VLAN antiguo: Configuración del switch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6808572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69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6.3 – </a:t>
            </a:r>
            <a:r>
              <a:rPr lang="es-ES" dirty="0" err="1" smtClean="0"/>
              <a:t>Routing</a:t>
            </a:r>
            <a:r>
              <a:rPr lang="es-ES" dirty="0" smtClean="0"/>
              <a:t> entre redes VLAN con </a:t>
            </a:r>
            <a:r>
              <a:rPr lang="es-ES" dirty="0" err="1" smtClean="0"/>
              <a:t>routers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6.3.2 – Configurar el routing entre redes VLAN antiguo</a:t>
            </a:r>
            <a:endParaRPr lang="es-ES" dirty="0"/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s-ES" dirty="0" smtClean="0">
                <a:latin typeface="Arial" charset="0"/>
              </a:rPr>
              <a:t>6.3.2.3 – </a:t>
            </a:r>
            <a:r>
              <a:rPr lang="es-ES" dirty="0">
                <a:latin typeface="Arial" charset="0"/>
              </a:rPr>
              <a:t>Configurar el routing entre redes VLAN antiguo: Configuración de las interfaces del router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68085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ACE20BE7-F2F3-4E26-9454-50B18F790A4E}" type="slidenum">
              <a:rPr lang="en-US" sz="800" b="0">
                <a:ea typeface="ＭＳ Ｐゴシック" pitchFamily="34" charset="-128"/>
              </a:rPr>
              <a:pPr algn="r"/>
              <a:t>7</a:t>
            </a:fld>
            <a:endParaRPr lang="es-ES" sz="800" b="0">
              <a:ea typeface="ＭＳ Ｐゴシック" pitchFamily="34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40044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70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6.3 – </a:t>
            </a:r>
            <a:r>
              <a:rPr lang="es-ES" dirty="0" err="1" smtClean="0"/>
              <a:t>Routing</a:t>
            </a:r>
            <a:r>
              <a:rPr lang="es-ES" dirty="0" smtClean="0"/>
              <a:t> entre redes VLAN con </a:t>
            </a:r>
            <a:r>
              <a:rPr lang="es-ES" dirty="0" err="1" smtClean="0"/>
              <a:t>routers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6.3.3 –</a:t>
            </a:r>
            <a:r>
              <a:rPr lang="es-ES" sz="1200" dirty="0">
                <a:latin typeface="Arial" charset="0"/>
              </a:rPr>
              <a:t> Configurar el routing entre redes VLAN con router-on-a-stick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 smtClean="0">
                <a:latin typeface="Arial" charset="0"/>
              </a:rPr>
              <a:t>6.3.3.1 – </a:t>
            </a:r>
            <a:r>
              <a:rPr lang="es-ES" dirty="0">
                <a:latin typeface="Arial" charset="0"/>
              </a:rPr>
              <a:t>Configurar router-on-a stick: Preparación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6808572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71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6.3 – </a:t>
            </a:r>
            <a:r>
              <a:rPr lang="es-ES" dirty="0" err="1" smtClean="0"/>
              <a:t>Routing</a:t>
            </a:r>
            <a:r>
              <a:rPr lang="es-ES" dirty="0" smtClean="0"/>
              <a:t> entre redes VLAN con </a:t>
            </a:r>
            <a:r>
              <a:rPr lang="es-ES" dirty="0" err="1" smtClean="0"/>
              <a:t>routers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6.3.3 –</a:t>
            </a:r>
            <a:r>
              <a:rPr lang="es-ES" sz="1200" dirty="0">
                <a:latin typeface="Arial" charset="0"/>
              </a:rPr>
              <a:t> Configurar el routing entre redes VLAN con router-on-a-stick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 smtClean="0"/>
              <a:t>6.3.3.2 – Configurar </a:t>
            </a:r>
            <a:r>
              <a:rPr lang="es-ES" dirty="0" err="1" smtClean="0"/>
              <a:t>router</a:t>
            </a:r>
            <a:r>
              <a:rPr lang="es-ES" dirty="0" smtClean="0"/>
              <a:t>-</a:t>
            </a:r>
            <a:r>
              <a:rPr lang="es-ES" dirty="0" err="1" smtClean="0"/>
              <a:t>on</a:t>
            </a:r>
            <a:r>
              <a:rPr lang="es-ES" dirty="0" smtClean="0"/>
              <a:t>-a </a:t>
            </a:r>
            <a:r>
              <a:rPr lang="es-ES" dirty="0" err="1" smtClean="0"/>
              <a:t>stick</a:t>
            </a:r>
            <a:r>
              <a:rPr lang="es-ES" dirty="0" smtClean="0"/>
              <a:t>: Configuración del </a:t>
            </a:r>
            <a:r>
              <a:rPr lang="es-ES" dirty="0" err="1" smtClean="0"/>
              <a:t>switch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6808572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72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6.3 – </a:t>
            </a:r>
            <a:r>
              <a:rPr lang="es-ES" dirty="0" err="1" smtClean="0"/>
              <a:t>Routing</a:t>
            </a:r>
            <a:r>
              <a:rPr lang="es-ES" dirty="0" smtClean="0"/>
              <a:t> entre redes VLAN con </a:t>
            </a:r>
            <a:r>
              <a:rPr lang="es-ES" dirty="0" err="1" smtClean="0"/>
              <a:t>routers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6.3.3 –</a:t>
            </a:r>
            <a:r>
              <a:rPr lang="es-ES" sz="1200" dirty="0">
                <a:latin typeface="Arial" charset="0"/>
              </a:rPr>
              <a:t> Configurar el routing entre redes VLAN con router-on-a-stick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s-ES" dirty="0" smtClean="0">
                <a:latin typeface="Arial" charset="0"/>
              </a:rPr>
              <a:t>6.3.3.3 – </a:t>
            </a:r>
            <a:r>
              <a:rPr lang="es-ES" dirty="0">
                <a:latin typeface="Arial" charset="0"/>
              </a:rPr>
              <a:t>Configurar router-on-a stick: Configuración de las subinterfaces del router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6808572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73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6.3 – </a:t>
            </a:r>
            <a:r>
              <a:rPr lang="es-ES" dirty="0" err="1" smtClean="0"/>
              <a:t>Routing</a:t>
            </a:r>
            <a:r>
              <a:rPr lang="es-ES" dirty="0" smtClean="0"/>
              <a:t> entre redes VLAN con </a:t>
            </a:r>
            <a:r>
              <a:rPr lang="es-ES" dirty="0" err="1" smtClean="0"/>
              <a:t>routers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6.3.3 –</a:t>
            </a:r>
            <a:r>
              <a:rPr lang="es-ES" sz="1200" dirty="0">
                <a:latin typeface="Arial" charset="0"/>
              </a:rPr>
              <a:t> Configurar el routing entre redes VLAN con router-on-a-stick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 smtClean="0">
                <a:latin typeface="Arial" charset="0"/>
              </a:rPr>
              <a:t>6.3.3.4 – </a:t>
            </a:r>
            <a:r>
              <a:rPr lang="es-ES" dirty="0">
                <a:latin typeface="Arial" charset="0"/>
              </a:rPr>
              <a:t>Configurar router-on-a stick: Verificación de las subinterfaces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6808572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74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6.3 – </a:t>
            </a:r>
            <a:r>
              <a:rPr lang="es-ES" dirty="0" err="1" smtClean="0"/>
              <a:t>Routing</a:t>
            </a:r>
            <a:r>
              <a:rPr lang="es-ES" dirty="0" smtClean="0"/>
              <a:t> entre redes VLAN con </a:t>
            </a:r>
            <a:r>
              <a:rPr lang="es-ES" dirty="0" err="1" smtClean="0"/>
              <a:t>routers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6.3.2 –</a:t>
            </a:r>
            <a:r>
              <a:rPr lang="es-ES" sz="1200" dirty="0">
                <a:latin typeface="Arial" charset="0"/>
              </a:rPr>
              <a:t> Configurar el routing entre redes VLAN con router-on-a-stick</a:t>
            </a:r>
          </a:p>
          <a:p>
            <a:pPr marL="0" marR="0" indent="0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s-ES" dirty="0" smtClean="0">
                <a:latin typeface="Arial" charset="0"/>
              </a:rPr>
              <a:t>6.3.3.4 – </a:t>
            </a:r>
            <a:r>
              <a:rPr lang="es-ES" dirty="0">
                <a:latin typeface="Arial" charset="0"/>
              </a:rPr>
              <a:t>Configurar router-on-a stick: Verificación de las subinterfaces (continuación)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6808572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75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6.3 – </a:t>
            </a:r>
            <a:r>
              <a:rPr lang="es-ES" dirty="0" err="1" smtClean="0"/>
              <a:t>Routing</a:t>
            </a:r>
            <a:r>
              <a:rPr lang="es-ES" dirty="0" smtClean="0"/>
              <a:t> entre redes VLAN con </a:t>
            </a:r>
            <a:r>
              <a:rPr lang="es-ES" dirty="0" err="1" smtClean="0"/>
              <a:t>routers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6.3.3 –</a:t>
            </a:r>
            <a:r>
              <a:rPr lang="es-ES" sz="1200" dirty="0">
                <a:latin typeface="Arial" charset="0"/>
              </a:rPr>
              <a:t> Configurar el routing entre redes VLAN con router-on-a-stick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 smtClean="0">
                <a:latin typeface="Arial" charset="0"/>
              </a:rPr>
              <a:t>6.3.3.5 – </a:t>
            </a:r>
            <a:r>
              <a:rPr lang="es-ES" dirty="0">
                <a:latin typeface="Arial" charset="0"/>
              </a:rPr>
              <a:t>Configurar router-on-a stick: Verificación del routing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6808572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76</a:t>
            </a:fld>
            <a:endParaRPr lang="es-E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Cisco Networking Academy Program</a:t>
            </a:r>
          </a:p>
          <a:p>
            <a:pPr>
              <a:buFontTx/>
              <a:buNone/>
            </a:pPr>
            <a:r>
              <a:rPr lang="es-ES" b="0" dirty="0"/>
              <a:t>Routing and Switching Essentials v6.0</a:t>
            </a:r>
          </a:p>
          <a:p>
            <a:pPr>
              <a:buFontTx/>
              <a:buNone/>
            </a:pPr>
            <a:r>
              <a:rPr lang="es-ES" sz="1200" b="0" dirty="0"/>
              <a:t>Capítulo 6: VLAN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288255589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77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 smtClean="0">
                <a:solidFill>
                  <a:schemeClr val="tx1"/>
                </a:solidFill>
                <a:latin typeface="Arial" charset="0"/>
              </a:rPr>
              <a:t>6.4 – </a:t>
            </a:r>
            <a:r>
              <a:rPr lang="es-ES" dirty="0">
                <a:latin typeface="Arial" charset="0"/>
              </a:rPr>
              <a:t>Resumen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3082897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78</a:t>
            </a:fld>
            <a:endParaRPr lang="es-E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Términos y comandos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052415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79</a:t>
            </a:fld>
            <a:endParaRPr lang="es-E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Nuevos términos y comandos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0524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8</a:t>
            </a:fld>
            <a:endParaRPr lang="es-ES" sz="800" b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47150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80</a:t>
            </a:fld>
            <a:endParaRPr lang="es-E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Términos y comandos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376164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CE0E46-7F05-B940-8356-5580BE265E49}" type="slidenum">
              <a:rPr lang="en-US" smtClean="0"/>
              <a:pPr>
                <a:defRPr/>
              </a:pPr>
              <a:t>81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469988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C3B40C-7774-46A0-8FD7-D0857136B166}" type="slidenum">
              <a:rPr lang="en-US" smtClean="0"/>
              <a:pPr>
                <a:defRPr/>
              </a:pPr>
              <a:t>82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0992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9</a:t>
            </a:fld>
            <a:endParaRPr lang="es-ES" sz="800" b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137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© 2007 – 2010, Cisco Systems, Inc. Todos los derechos reservados.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Información pública de Cisco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Capítulo 6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C7FBAF0-BCF5-8741-945F-3C676379103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s-ES" sz="100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402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752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766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748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© 2008 Cisco Systems, Inc. Todos los derechos reservados.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0529"/>
            <a:ext cx="1505962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Información confidencial de Cisco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7F1BC4EF-034A-F647-AA58-B71D58802FDB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s-ES" sz="100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84885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1047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2851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9231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437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848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56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02293"/>
            <a:ext cx="8145462" cy="838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687390"/>
            <a:ext cx="7940675" cy="4720787"/>
          </a:xfrm>
        </p:spPr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0975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4253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7491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629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160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15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894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02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836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8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499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190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Capítulo 6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28856D66-2D7E-BA44-8BF8-F720D8CAD36C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s-ES" sz="100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6398" y="2078328"/>
            <a:ext cx="7940675" cy="39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© 2007 – 2010, Cisco Systems, Inc. Todos los derechos reservados.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Información pública de Cisco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</p:sldLayoutIdLst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193868" y="394392"/>
            <a:ext cx="877215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3075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3076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6084AB3D-AE30-934E-B0BC-A74C2CCEE444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s-ES" sz="1000">
              <a:solidFill>
                <a:srgbClr val="D3D3D3"/>
              </a:solidFill>
            </a:endParaRPr>
          </a:p>
        </p:txBody>
      </p:sp>
      <p:sp>
        <p:nvSpPr>
          <p:cNvPr id="3077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109" y="1539502"/>
            <a:ext cx="8733677" cy="492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8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© 2008 Cisco Systems, Inc. Todos los derechos reservados.</a:t>
            </a:r>
          </a:p>
        </p:txBody>
      </p:sp>
      <p:sp>
        <p:nvSpPr>
          <p:cNvPr id="3079" name="Rectangle 6313"/>
          <p:cNvSpPr>
            <a:spLocks noChangeArrowheads="1"/>
          </p:cNvSpPr>
          <p:nvPr/>
        </p:nvSpPr>
        <p:spPr bwMode="auto">
          <a:xfrm>
            <a:off x="6896100" y="6670529"/>
            <a:ext cx="1505962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Información confidencial de Cisco</a:t>
            </a:r>
          </a:p>
        </p:txBody>
      </p:sp>
      <p:pic>
        <p:nvPicPr>
          <p:cNvPr id="3080" name="Picture 8" descr="Rev08_Cisco_BrandBar10_060408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acad.com/group/communities/community-hom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www.netacad.com/group/communities/ccna-blo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8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9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624384" y="800403"/>
            <a:ext cx="6788150" cy="1008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0" indent="0" algn="l" defTabSz="8143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None/>
              <a:defRPr sz="2000" b="1">
                <a:solidFill>
                  <a:schemeClr val="bg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 typeface="Wingdings" charset="0"/>
              <a:buNone/>
            </a:pPr>
            <a:endParaRPr lang="en-US" kern="0" dirty="0">
              <a:latin typeface="Arial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671763"/>
            <a:ext cx="4133259" cy="830262"/>
          </a:xfrm>
        </p:spPr>
        <p:txBody>
          <a:bodyPr/>
          <a:lstStyle/>
          <a:p>
            <a:pPr eaLnBrk="1" hangingPunct="1"/>
            <a:r>
              <a:rPr lang="es-ES" sz="2400" dirty="0">
                <a:latin typeface="Arial" charset="0"/>
              </a:rPr>
              <a:t>Materiales para el instructor</a:t>
            </a:r>
            <a:r>
              <a:rPr lang="en-US" sz="2400" dirty="0">
                <a:latin typeface="Arial" charset="0"/>
              </a:rPr>
              <a:t>
</a:t>
            </a:r>
            <a:r>
              <a:rPr lang="es-ES" sz="2400" dirty="0" smtClean="0">
                <a:latin typeface="Arial" charset="0"/>
              </a:rPr>
              <a:t>Capítulo</a:t>
            </a:r>
            <a:r>
              <a:rPr lang="es-ES" sz="2400" dirty="0">
                <a:latin typeface="Arial" charset="0"/>
              </a:rPr>
              <a:t> 6: Redes VLAN</a:t>
            </a:r>
            <a:endParaRPr lang="es-ES" sz="2400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149" y="4672012"/>
            <a:ext cx="5053331" cy="1061813"/>
          </a:xfrm>
        </p:spPr>
        <p:txBody>
          <a:bodyPr/>
          <a:lstStyle/>
          <a:p>
            <a:pPr eaLnBrk="1" hangingPunct="1"/>
            <a:r>
              <a:rPr lang="es-ES" dirty="0">
                <a:latin typeface="Arial" charset="0"/>
              </a:rPr>
              <a:t>CCNA Routing and Switching</a:t>
            </a:r>
          </a:p>
          <a:p>
            <a:pPr eaLnBrk="1" hangingPunct="1"/>
            <a:r>
              <a:rPr lang="es-ES" dirty="0">
                <a:latin typeface="Arial" charset="0"/>
              </a:rPr>
              <a:t>Routing and Switching Essentials v6.0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1526465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3"/>
          <p:cNvSpPr txBox="1">
            <a:spLocks noChangeArrowheads="1"/>
          </p:cNvSpPr>
          <p:nvPr/>
        </p:nvSpPr>
        <p:spPr bwMode="auto">
          <a:xfrm>
            <a:off x="446400" y="349200"/>
            <a:ext cx="8584057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b"/>
          <a:lstStyle/>
          <a:p>
            <a:pPr algn="l" defTabSz="814388">
              <a:lnSpc>
                <a:spcPct val="90000"/>
              </a:lnSpc>
              <a:defRPr/>
            </a:pPr>
            <a:r>
              <a:rPr lang="es-ES" sz="3200" b="1" kern="0" dirty="0">
                <a:solidFill>
                  <a:srgbClr val="708CA1"/>
                </a:solidFill>
                <a:latin typeface="+mj-lt"/>
              </a:rPr>
              <a:t>Capítulo 6: Prácticas recomendadas (cont.)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228600" y="1344168"/>
            <a:ext cx="8577072" cy="4965192"/>
          </a:xfrm>
          <a:prstGeom prst="rect">
            <a:avLst/>
          </a:prstGeom>
        </p:spPr>
        <p:txBody>
          <a:bodyPr/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s-ES" sz="2000" dirty="0"/>
              <a:t>Sección 6.2</a:t>
            </a:r>
          </a:p>
          <a:p>
            <a:pPr marL="347663" lvl="1" indent="-288925" eaLnBrk="1" hangingPunct="1">
              <a:lnSpc>
                <a:spcPct val="90000"/>
              </a:lnSpc>
              <a:spcBef>
                <a:spcPct val="30000"/>
              </a:spcBef>
              <a:buFont typeface="Wingdings" pitchFamily="2" charset="2"/>
              <a:buChar char="§"/>
            </a:pPr>
            <a:r>
              <a:rPr lang="es-ES" dirty="0" smtClean="0"/>
              <a:t>Cuando los estudiantes completen las prácticas de laboratorio de solución de problemas, cree desafíos adicionales o haga que un grupo de estudiantes cree problemas en la configuración de otro equipo. Asegúrese de que se documenten todos los cambios y todas las soluciones. </a:t>
            </a:r>
          </a:p>
        </p:txBody>
      </p:sp>
    </p:spTree>
    <p:extLst>
      <p:ext uri="{BB962C8B-B14F-4D97-AF65-F5344CB8AC3E}">
        <p14:creationId xmlns:p14="http://schemas.microsoft.com/office/powerpoint/2010/main" val="344100592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3"/>
          <p:cNvSpPr txBox="1">
            <a:spLocks noChangeArrowheads="1"/>
          </p:cNvSpPr>
          <p:nvPr/>
        </p:nvSpPr>
        <p:spPr bwMode="auto">
          <a:xfrm>
            <a:off x="446400" y="349200"/>
            <a:ext cx="8541527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b"/>
          <a:lstStyle/>
          <a:p>
            <a:pPr algn="l" defTabSz="814388">
              <a:lnSpc>
                <a:spcPct val="90000"/>
              </a:lnSpc>
              <a:defRPr/>
            </a:pPr>
            <a:r>
              <a:rPr lang="es-ES" sz="3200" b="1" kern="0" dirty="0">
                <a:solidFill>
                  <a:srgbClr val="708CA1"/>
                </a:solidFill>
                <a:latin typeface="+mj-lt"/>
              </a:rPr>
              <a:t>Capítulo 6: Prácticas recomendadas (cont.)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228600" y="1344168"/>
            <a:ext cx="8577072" cy="4965192"/>
          </a:xfrm>
          <a:prstGeom prst="rect">
            <a:avLst/>
          </a:prstGeom>
        </p:spPr>
        <p:txBody>
          <a:bodyPr/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s-ES" sz="2000" dirty="0"/>
              <a:t>Sección 6.3</a:t>
            </a:r>
          </a:p>
          <a:p>
            <a:pPr marL="342900" lvl="1" indent="-342900" eaLnBrk="1" hangingPunct="1">
              <a:spcBef>
                <a:spcPts val="36"/>
              </a:spcBef>
              <a:buFont typeface="Wingdings" pitchFamily="2" charset="2"/>
              <a:buChar char="§"/>
            </a:pPr>
            <a:r>
              <a:rPr lang="es-ES" dirty="0" smtClean="0"/>
              <a:t>Después de que los estudiantes completen la práctica de laboratorio de </a:t>
            </a:r>
            <a:r>
              <a:rPr lang="es-ES" dirty="0" err="1" smtClean="0"/>
              <a:t>routing</a:t>
            </a:r>
            <a:r>
              <a:rPr lang="es-ES" dirty="0" smtClean="0"/>
              <a:t> entre redes VLAN antiguo y las prácticas de laboratorio de </a:t>
            </a:r>
            <a:r>
              <a:rPr lang="es-ES" dirty="0" err="1" smtClean="0"/>
              <a:t>routing</a:t>
            </a:r>
            <a:r>
              <a:rPr lang="es-ES" dirty="0" smtClean="0"/>
              <a:t> entre redes VLAN con </a:t>
            </a:r>
            <a:r>
              <a:rPr lang="es-ES" dirty="0" err="1" smtClean="0"/>
              <a:t>router</a:t>
            </a:r>
            <a:r>
              <a:rPr lang="es-ES" dirty="0" smtClean="0"/>
              <a:t>-</a:t>
            </a:r>
            <a:r>
              <a:rPr lang="es-ES" dirty="0" err="1" smtClean="0"/>
              <a:t>on</a:t>
            </a:r>
            <a:r>
              <a:rPr lang="es-ES" dirty="0" smtClean="0"/>
              <a:t>-a-</a:t>
            </a:r>
            <a:r>
              <a:rPr lang="es-ES" dirty="0" err="1" smtClean="0"/>
              <a:t>stick</a:t>
            </a:r>
            <a:r>
              <a:rPr lang="es-ES" dirty="0" smtClean="0"/>
              <a:t>, pídales que expongan las ventajas y desventajas de cada método.</a:t>
            </a:r>
          </a:p>
          <a:p>
            <a:pPr marL="0" lvl="1" indent="0" eaLnBrk="1" hangingPunct="1">
              <a:spcBef>
                <a:spcPts val="36"/>
              </a:spcBef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950129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446400" y="349200"/>
            <a:ext cx="8145462" cy="838200"/>
          </a:xfrm>
        </p:spPr>
        <p:txBody>
          <a:bodyPr/>
          <a:lstStyle/>
          <a:p>
            <a:pPr eaLnBrk="1" hangingPunct="1"/>
            <a:r>
              <a:rPr lang="es-ES" dirty="0" smtClean="0"/>
              <a:t>Capítulo 6: Ayuda adicional</a:t>
            </a:r>
          </a:p>
        </p:txBody>
      </p:sp>
      <p:sp>
        <p:nvSpPr>
          <p:cNvPr id="20483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395785" y="1260910"/>
            <a:ext cx="8535563" cy="3571875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30000"/>
              </a:spcBef>
              <a:spcAft>
                <a:spcPts val="1200"/>
              </a:spcAft>
              <a:defRPr/>
            </a:pPr>
            <a:r>
              <a:rPr lang="es-ES" sz="2000" dirty="0"/>
              <a:t>Para obtener ayuda adicional sobre las estrategias de enseñanza, incluidos los planes de lección, las analogías para los conceptos difíciles y los temas de debate, visite la Comunidad CCNA en </a:t>
            </a:r>
            <a:r>
              <a:rPr lang="es-ES" sz="2000" dirty="0">
                <a:hlinkClick r:id="rId3"/>
              </a:rPr>
              <a:t>https://www.netacad.com/group/communities/community-home</a:t>
            </a:r>
            <a:r>
              <a:rPr lang="es-ES" dirty="0" smtClean="0"/>
              <a:t>.</a:t>
            </a:r>
            <a:endParaRPr lang="es-ES" sz="2000" dirty="0"/>
          </a:p>
          <a:p>
            <a:pPr>
              <a:lnSpc>
                <a:spcPct val="85000"/>
              </a:lnSpc>
              <a:spcBef>
                <a:spcPct val="30000"/>
              </a:spcBef>
              <a:spcAft>
                <a:spcPts val="1200"/>
              </a:spcAft>
              <a:defRPr/>
            </a:pPr>
            <a:r>
              <a:rPr lang="es-ES" sz="2000" dirty="0"/>
              <a:t>Prácticas recomendadas de todo el mundo para enseñar </a:t>
            </a:r>
            <a:r>
              <a:rPr lang="es-ES" sz="2000" dirty="0" smtClean="0"/>
              <a:t>CCNA </a:t>
            </a:r>
            <a:r>
              <a:rPr lang="es-ES" sz="2000" dirty="0" err="1" smtClean="0"/>
              <a:t>Routing</a:t>
            </a:r>
            <a:r>
              <a:rPr lang="es-ES" sz="2000" dirty="0" smtClean="0"/>
              <a:t> and</a:t>
            </a:r>
            <a:r>
              <a:rPr lang="es-ES" sz="2000" dirty="0"/>
              <a:t> Switching. </a:t>
            </a:r>
            <a:r>
              <a:rPr lang="es-ES" sz="2000" dirty="0">
                <a:hlinkClick r:id="rId4"/>
              </a:rPr>
              <a:t>https://www.netacad.com/group/communities/ccna-blog</a:t>
            </a:r>
            <a:endParaRPr lang="es-ES" sz="2000" dirty="0"/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s-ES" sz="2000" dirty="0"/>
              <a:t>Si tiene planes o recursos de lección que desee compartir, súbalos a la Comunidad CCNA, a fin de ayudar a otros instructores.</a:t>
            </a:r>
          </a:p>
          <a:p>
            <a:r>
              <a:rPr lang="es-ES" sz="2000" dirty="0"/>
              <a:t>Los estudiantes pueden inscribirse en </a:t>
            </a:r>
            <a:r>
              <a:rPr lang="es-ES" sz="2000" b="1" dirty="0"/>
              <a:t>Packet Tracer Know How 1: Packet Tracer 101 </a:t>
            </a:r>
            <a:r>
              <a:rPr lang="es-ES" sz="2000" dirty="0"/>
              <a:t>(autoinscripción)</a:t>
            </a:r>
          </a:p>
        </p:txBody>
      </p:sp>
    </p:spTree>
    <p:extLst>
      <p:ext uri="{BB962C8B-B14F-4D97-AF65-F5344CB8AC3E}">
        <p14:creationId xmlns:p14="http://schemas.microsoft.com/office/powerpoint/2010/main" val="140258930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0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pPr algn="ctr" eaLnBrk="0" hangingPunct="0">
              <a:lnSpc>
                <a:spcPct val="90000"/>
              </a:lnSpc>
            </a:pPr>
            <a:endParaRPr lang="en-US" b="0"/>
          </a:p>
        </p:txBody>
      </p:sp>
      <p:pic>
        <p:nvPicPr>
          <p:cNvPr id="14339" name="Picture 100" descr="CNA_largo-onwhit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929787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s-ES" sz="2400" dirty="0">
                <a:latin typeface="Arial" charset="0"/>
              </a:rPr>
              <a:t>Capítulo 6: VLAN</a:t>
            </a:r>
            <a:endParaRPr lang="es-ES" sz="2400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6788150" cy="658812"/>
          </a:xfrm>
        </p:spPr>
        <p:txBody>
          <a:bodyPr/>
          <a:lstStyle/>
          <a:p>
            <a:pPr eaLnBrk="1" hangingPunct="1"/>
            <a:r>
              <a:rPr lang="es-ES" smtClean="0"/>
              <a:t>Routing and Switching Essentials v6.0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350288"/>
            <a:ext cx="8145462" cy="838200"/>
          </a:xfrm>
        </p:spPr>
        <p:txBody>
          <a:bodyPr/>
          <a:lstStyle/>
          <a:p>
            <a:pPr eaLnBrk="1" hangingPunct="1"/>
            <a:r>
              <a:rPr lang="es-ES" dirty="0" smtClean="0"/>
              <a:t>Capítulo 6: Secciones y objetivos</a:t>
            </a:r>
          </a:p>
        </p:txBody>
      </p:sp>
      <p:sp>
        <p:nvSpPr>
          <p:cNvPr id="4099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337482"/>
            <a:ext cx="7940675" cy="4743578"/>
          </a:xfrm>
        </p:spPr>
        <p:txBody>
          <a:bodyPr/>
          <a:lstStyle/>
          <a:p>
            <a:pPr marL="0" indent="0">
              <a:buNone/>
            </a:pPr>
            <a:r>
              <a:rPr lang="es-ES" sz="2000" dirty="0"/>
              <a:t>6.1 Segmentación de VLAN</a:t>
            </a:r>
          </a:p>
          <a:p>
            <a:pPr marL="625475" lvl="1" indent="-285750">
              <a:buFont typeface="Arial" panose="020B0604020202020204" pitchFamily="34" charset="0"/>
              <a:buChar char="•"/>
            </a:pPr>
            <a:r>
              <a:rPr lang="es-ES" sz="1600" dirty="0"/>
              <a:t>Explicar la finalidad de las VLAN en una red conmutada.</a:t>
            </a:r>
          </a:p>
          <a:p>
            <a:pPr marL="625475" lvl="1" indent="-285750">
              <a:buFont typeface="Arial" panose="020B0604020202020204" pitchFamily="34" charset="0"/>
              <a:buChar char="•"/>
            </a:pPr>
            <a:r>
              <a:rPr lang="es-ES" sz="1600" dirty="0"/>
              <a:t>Explicar cómo un switch reenvía tramas según la configuración de VLAN en un entorno conmutado múltiple.</a:t>
            </a:r>
          </a:p>
          <a:p>
            <a:pPr marL="1588" indent="0">
              <a:buNone/>
            </a:pPr>
            <a:r>
              <a:rPr lang="es-ES" sz="2000" dirty="0"/>
              <a:t>6.2 Implementaciones de VLAN</a:t>
            </a:r>
          </a:p>
          <a:p>
            <a:pPr marL="625475" lvl="1" indent="-285750">
              <a:buFont typeface="Arial" panose="020B0604020202020204" pitchFamily="34" charset="0"/>
              <a:buChar char="•"/>
            </a:pPr>
            <a:r>
              <a:rPr lang="es-ES" sz="1600" dirty="0"/>
              <a:t>Configurar un puerto de switch que se asignará a una VLAN según los requisitos.</a:t>
            </a:r>
          </a:p>
          <a:p>
            <a:pPr marL="625475" lvl="1" indent="-285750">
              <a:buFont typeface="Arial" panose="020B0604020202020204" pitchFamily="34" charset="0"/>
              <a:buChar char="•"/>
            </a:pPr>
            <a:r>
              <a:rPr lang="es-ES" sz="1600" dirty="0"/>
              <a:t>Configurar un puerto de enlace troncal en un switch LAN.</a:t>
            </a:r>
          </a:p>
          <a:p>
            <a:pPr marL="625475" lvl="1" indent="-285750">
              <a:buFont typeface="Arial" panose="020B0604020202020204" pitchFamily="34" charset="0"/>
              <a:buChar char="•"/>
            </a:pPr>
            <a:r>
              <a:rPr lang="es-ES" sz="1600" dirty="0"/>
              <a:t>Solucionar problemas de configuración de VLAN y de enlaces troncales en una red conmutada.</a:t>
            </a:r>
          </a:p>
          <a:p>
            <a:pPr marL="0" indent="0">
              <a:buNone/>
            </a:pPr>
            <a:r>
              <a:rPr lang="es-ES" sz="2000" dirty="0"/>
              <a:t>6.3 Routing entre redes VLAN con routers</a:t>
            </a:r>
          </a:p>
          <a:p>
            <a:pPr marL="625475" lvl="1" indent="-285750">
              <a:buFont typeface="Arial" panose="020B0604020202020204" pitchFamily="34" charset="0"/>
              <a:buChar char="•"/>
            </a:pPr>
            <a:r>
              <a:rPr lang="es-ES" sz="1600" dirty="0"/>
              <a:t>Describir las dos opciones para configurar el routing entre redes VLAN.</a:t>
            </a:r>
          </a:p>
          <a:p>
            <a:pPr marL="625475" lvl="1" indent="-285750">
              <a:buFont typeface="Arial" panose="020B0604020202020204" pitchFamily="34" charset="0"/>
              <a:buChar char="•"/>
            </a:pPr>
            <a:r>
              <a:rPr lang="es-ES" sz="1600" dirty="0"/>
              <a:t>Configuración de routing entre redes VLAN antiguo.</a:t>
            </a:r>
          </a:p>
          <a:p>
            <a:pPr marL="625475" lvl="1" indent="-285750">
              <a:buFont typeface="Arial" panose="020B0604020202020204" pitchFamily="34" charset="0"/>
              <a:buChar char="•"/>
            </a:pPr>
            <a:r>
              <a:rPr lang="es-ES" sz="1600" dirty="0"/>
              <a:t>Configuración de routing entre redes VLAN con un router-on-a-stick.</a:t>
            </a:r>
          </a:p>
        </p:txBody>
      </p:sp>
    </p:spTree>
    <p:extLst>
      <p:ext uri="{BB962C8B-B14F-4D97-AF65-F5344CB8AC3E}">
        <p14:creationId xmlns:p14="http://schemas.microsoft.com/office/powerpoint/2010/main" val="106571089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49" y="2263775"/>
            <a:ext cx="4165157" cy="1481138"/>
          </a:xfrm>
        </p:spPr>
        <p:txBody>
          <a:bodyPr/>
          <a:lstStyle/>
          <a:p>
            <a:pPr eaLnBrk="1" hangingPunct="1"/>
            <a:r>
              <a:rPr lang="es-ES" sz="2400" dirty="0"/>
              <a:t>6.1 Segmentación de VLAN</a:t>
            </a:r>
            <a:endParaRPr lang="es-E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22121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1800" dirty="0" smtClean="0"/>
              <a:t>Descripción general de las redes VLAN</a:t>
            </a:r>
            <a:r>
              <a:rPr lang="en-US" dirty="0" smtClean="0"/>
              <a:t>
</a:t>
            </a:r>
            <a:r>
              <a:rPr lang="es-ES" dirty="0" smtClean="0">
                <a:latin typeface="Arial" charset="0"/>
              </a:rPr>
              <a:t>Definiciones </a:t>
            </a:r>
            <a:r>
              <a:rPr lang="es-ES" dirty="0">
                <a:latin typeface="Arial" charset="0"/>
              </a:rPr>
              <a:t>de una red VLAN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3111" y="1423988"/>
            <a:ext cx="6155319" cy="4915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552205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68" y="394392"/>
            <a:ext cx="8873932" cy="838200"/>
          </a:xfrm>
        </p:spPr>
        <p:txBody>
          <a:bodyPr anchor="b"/>
          <a:lstStyle/>
          <a:p>
            <a:pPr eaLnBrk="1" hangingPunct="1">
              <a:lnSpc>
                <a:spcPct val="100000"/>
              </a:lnSpc>
            </a:pPr>
            <a:r>
              <a:rPr lang="es-ES" sz="1800" dirty="0" smtClean="0"/>
              <a:t>Descripción general de las redes VLAN</a:t>
            </a:r>
            <a:br>
              <a:rPr lang="es-ES" sz="1800" dirty="0" smtClean="0"/>
            </a:br>
            <a:r>
              <a:rPr lang="es-ES" dirty="0" smtClean="0">
                <a:latin typeface="Arial" charset="0"/>
              </a:rPr>
              <a:t>Definiciones </a:t>
            </a:r>
            <a:r>
              <a:rPr lang="es-ES" dirty="0">
                <a:latin typeface="Arial" charset="0"/>
              </a:rPr>
              <a:t>de una red VLAN (continuación)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1" y="1389678"/>
            <a:ext cx="8567432" cy="5000492"/>
          </a:xfrm>
        </p:spPr>
        <p:txBody>
          <a:bodyPr/>
          <a:lstStyle/>
          <a:p>
            <a:r>
              <a:rPr lang="es-ES" sz="1800" dirty="0"/>
              <a:t>Las redes VLAN permiten que el administrador segmente redes según factores como la función, el equipo del proyecto o la aplicación, sin tener en cuenta la ubicación física del usuario o del dispositivo. </a:t>
            </a:r>
          </a:p>
          <a:p>
            <a:r>
              <a:rPr lang="es-ES" sz="1800" dirty="0"/>
              <a:t>Las VLAN habilitan la implementación de las políticas de acceso y de seguridad según grupos específicos de usuarios.</a:t>
            </a:r>
          </a:p>
          <a:p>
            <a:r>
              <a:rPr lang="es-ES" sz="1800" dirty="0"/>
              <a:t>Una red VLAN es una partición lógica de una red de capa 2.</a:t>
            </a:r>
          </a:p>
          <a:p>
            <a:r>
              <a:rPr lang="es-ES" sz="1800" dirty="0"/>
              <a:t>Se pueden crear varias particiones para que coexistan varias redes VLAN.</a:t>
            </a:r>
          </a:p>
          <a:p>
            <a:r>
              <a:rPr lang="es-ES" sz="1800" dirty="0"/>
              <a:t>Cada VLAN es un dominio de difusión, que generalmente posee su propia red IP.</a:t>
            </a:r>
          </a:p>
          <a:p>
            <a:r>
              <a:rPr lang="es-ES" sz="2000" dirty="0" smtClean="0"/>
              <a:t>Las redes VLAN se aíslan mutuamente, y los paquetes pueden pasar entre ellas solamente mediante un </a:t>
            </a:r>
            <a:r>
              <a:rPr lang="es-ES" sz="2000" dirty="0" err="1" smtClean="0"/>
              <a:t>router</a:t>
            </a:r>
            <a:r>
              <a:rPr lang="es-ES" sz="2000" dirty="0" smtClean="0"/>
              <a:t>.</a:t>
            </a:r>
          </a:p>
          <a:p>
            <a:r>
              <a:rPr lang="es-ES" sz="1800" dirty="0"/>
              <a:t>La partición de la red de capa 2 se lleva a cabo dentro de un dispositivo de capa 2 (por lo general, un switch).</a:t>
            </a:r>
          </a:p>
          <a:p>
            <a:r>
              <a:rPr lang="es-ES" sz="1800" dirty="0"/>
              <a:t>Los hosts que se agrupan dentro de una red VLAN desconocen la existencia de esta</a:t>
            </a:r>
            <a:r>
              <a:rPr lang="es-ES" sz="1800" dirty="0" smtClean="0"/>
              <a:t>.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270003087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s-ES" sz="1800" dirty="0" smtClean="0"/>
              <a:t>Descripción general de las redes VLAN</a:t>
            </a:r>
            <a:r>
              <a:rPr lang="en-US" sz="1800" dirty="0" smtClean="0"/>
              <a:t>
</a:t>
            </a:r>
            <a:r>
              <a:rPr lang="es-ES" dirty="0" smtClean="0"/>
              <a:t>Beneficios de las redes VLAN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2918" y="1427798"/>
            <a:ext cx="6180195" cy="5140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288664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s-ES" dirty="0">
                <a:latin typeface="Arial" charset="0"/>
              </a:rPr>
              <a:t>Materiales del instructor: Guía de planificación del capítulo 6</a:t>
            </a:r>
            <a:endParaRPr lang="es-ES" dirty="0"/>
          </a:p>
        </p:txBody>
      </p:sp>
      <p:sp>
        <p:nvSpPr>
          <p:cNvPr id="4099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532586"/>
            <a:ext cx="8126855" cy="4539803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Esta presentación en PowerPoint se divide en dos partes: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000" dirty="0"/>
              <a:t>Guía de planificación para el instructor</a:t>
            </a:r>
          </a:p>
          <a:p>
            <a:pPr lvl="1">
              <a:buFont typeface="Wingdings" charset="2"/>
              <a:buChar char="§"/>
            </a:pPr>
            <a:r>
              <a:rPr lang="es-ES" sz="1600" dirty="0"/>
              <a:t>Información para ayudarlo a familiarizarse con el capítulo</a:t>
            </a:r>
          </a:p>
          <a:p>
            <a:pPr lvl="1">
              <a:buFont typeface="Wingdings" charset="2"/>
              <a:buChar char="§"/>
            </a:pPr>
            <a:r>
              <a:rPr lang="es-ES" sz="1600" dirty="0"/>
              <a:t>Ayuda a la enseñanza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000" dirty="0"/>
              <a:t>Presentación de la clase del instructor</a:t>
            </a:r>
          </a:p>
          <a:p>
            <a:pPr lvl="1">
              <a:buFont typeface="Wingdings" charset="2"/>
              <a:buChar char="§"/>
            </a:pPr>
            <a:r>
              <a:rPr lang="es-ES" sz="1600" dirty="0"/>
              <a:t>Diapositivas opcionales que puede utilizar en el aula</a:t>
            </a:r>
          </a:p>
          <a:p>
            <a:pPr lvl="1">
              <a:buFont typeface="Wingdings" charset="2"/>
              <a:buChar char="§"/>
            </a:pPr>
            <a:r>
              <a:rPr lang="es-ES" sz="1600" dirty="0"/>
              <a:t>Comienza en la diapositiva n.º 14</a:t>
            </a:r>
            <a:endParaRPr lang="es-ES" sz="1600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s-ES" sz="2000" dirty="0"/>
              <a:t>Nota: Elimine la Guía de planificación de esta presentación antes de compartirla con otras personas.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576193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s-ES" sz="1800" dirty="0" smtClean="0"/>
              <a:t>Descripción general de las redes VLAN</a:t>
            </a:r>
            <a:r>
              <a:rPr lang="en-US" sz="1800" dirty="0" smtClean="0"/>
              <a:t>
</a:t>
            </a:r>
            <a:r>
              <a:rPr lang="es-ES" dirty="0" smtClean="0"/>
              <a:t>Tipos de redes VLAN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1" y="1554480"/>
            <a:ext cx="8524490" cy="4771892"/>
          </a:xfrm>
        </p:spPr>
        <p:txBody>
          <a:bodyPr/>
          <a:lstStyle/>
          <a:p>
            <a:r>
              <a:rPr lang="es-ES" sz="2000" dirty="0"/>
              <a:t>Red VLAN: tráfico generado por el usuario</a:t>
            </a:r>
          </a:p>
          <a:p>
            <a:r>
              <a:rPr lang="es-ES" sz="2000" dirty="0"/>
              <a:t>Red VLAN predeterminada: todos los puertos de switch se convierten en parte de esta red VLAN hasta que se configure el switch,</a:t>
            </a:r>
            <a:r>
              <a:rPr lang="es-ES" sz="2000" b="1" dirty="0">
                <a:latin typeface="Courier New" panose="02070309020205020404" pitchFamily="49" charset="0"/>
              </a:rPr>
              <a:t> show vlan brief</a:t>
            </a:r>
            <a:endParaRPr lang="es-E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2000" dirty="0"/>
              <a:t>Red VLAN nativa: se utiliza para tráfico no etiquetado</a:t>
            </a:r>
          </a:p>
          <a:p>
            <a:r>
              <a:rPr lang="es-ES" sz="2000" dirty="0"/>
              <a:t>Red VLAN de administración: se utiliza para acceder a las capacidades de administración</a:t>
            </a:r>
          </a:p>
        </p:txBody>
      </p:sp>
    </p:spTree>
    <p:extLst>
      <p:ext uri="{BB962C8B-B14F-4D97-AF65-F5344CB8AC3E}">
        <p14:creationId xmlns:p14="http://schemas.microsoft.com/office/powerpoint/2010/main" val="418990579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s-ES" sz="1800" dirty="0" smtClean="0"/>
              <a:t>Descripción general de las redes VLAN</a:t>
            </a:r>
            <a:r>
              <a:rPr lang="en-US" sz="1800" dirty="0" smtClean="0"/>
              <a:t>
</a:t>
            </a:r>
            <a:r>
              <a:rPr lang="es-ES" dirty="0" smtClean="0"/>
              <a:t>Tipos de redes VLAN (continuación)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90236" y="1353854"/>
            <a:ext cx="6443138" cy="49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43889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s-ES" sz="1800" dirty="0" smtClean="0"/>
              <a:t>Descripción general de las redes VLAN</a:t>
            </a:r>
            <a:r>
              <a:rPr lang="en-US" sz="1800" dirty="0" smtClean="0"/>
              <a:t>
</a:t>
            </a:r>
            <a:r>
              <a:rPr lang="es-ES" dirty="0" smtClean="0"/>
              <a:t>Redes VLAN de voz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0701" y="1400174"/>
            <a:ext cx="7256528" cy="5257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738659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s-ES" sz="1800" dirty="0" smtClean="0"/>
              <a:t>Descripción general de las redes VLAN</a:t>
            </a:r>
            <a:r>
              <a:rPr lang="en-US" sz="1800" dirty="0" smtClean="0"/>
              <a:t>
</a:t>
            </a:r>
            <a:r>
              <a:rPr lang="es-ES" dirty="0" smtClean="0"/>
              <a:t>Redes VLAN de voz (continuación)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0" y="1554480"/>
            <a:ext cx="8752915" cy="4771892"/>
          </a:xfrm>
        </p:spPr>
        <p:txBody>
          <a:bodyPr/>
          <a:lstStyle/>
          <a:p>
            <a:r>
              <a:rPr lang="es-ES" sz="2000" dirty="0"/>
              <a:t>El tráfico VoIP depende del factor tiempo y requiere lo siguiente:</a:t>
            </a:r>
          </a:p>
          <a:p>
            <a:pPr marL="800100" lvl="1" indent="-342900"/>
            <a:r>
              <a:rPr lang="es-ES" dirty="0" smtClean="0"/>
              <a:t>Ancho de banda garantizado para asegurar la calidad de la voz.</a:t>
            </a:r>
          </a:p>
          <a:p>
            <a:pPr marL="800100" lvl="1" indent="-342900"/>
            <a:r>
              <a:rPr lang="es-ES" dirty="0" smtClean="0"/>
              <a:t>Prioridad de la transmisión sobre otros tipos de tráfico de red.</a:t>
            </a:r>
          </a:p>
          <a:p>
            <a:pPr marL="800100" lvl="1" indent="-342900"/>
            <a:r>
              <a:rPr lang="es-ES" dirty="0" smtClean="0"/>
              <a:t>Posibilidad de </a:t>
            </a:r>
            <a:r>
              <a:rPr lang="es-ES" dirty="0" err="1" smtClean="0"/>
              <a:t>routing</a:t>
            </a:r>
            <a:r>
              <a:rPr lang="es-ES" dirty="0" smtClean="0"/>
              <a:t> en áreas congestionadas de la red.</a:t>
            </a:r>
          </a:p>
          <a:p>
            <a:pPr marL="800100" lvl="1" indent="-342900"/>
            <a:r>
              <a:rPr lang="es-ES" dirty="0" smtClean="0"/>
              <a:t>Demora inferior a 150 ms en toda la red.</a:t>
            </a:r>
          </a:p>
          <a:p>
            <a:r>
              <a:rPr lang="es-ES" sz="2000" dirty="0"/>
              <a:t>La característica de la red VLAN de voz permite que los puertos de acceso envíen tráfico de voz IP desde un teléfono IP.</a:t>
            </a:r>
          </a:p>
        </p:txBody>
      </p:sp>
    </p:spTree>
    <p:extLst>
      <p:ext uri="{BB962C8B-B14F-4D97-AF65-F5344CB8AC3E}">
        <p14:creationId xmlns:p14="http://schemas.microsoft.com/office/powerpoint/2010/main" val="26807377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s-ES" sz="1800" dirty="0"/>
              <a:t>Redes VLAN en un entorno conmutado múltiple</a:t>
            </a:r>
            <a:r>
              <a:rPr lang="en-US" sz="1800" dirty="0" smtClean="0"/>
              <a:t>
</a:t>
            </a:r>
            <a:r>
              <a:rPr lang="es-ES" dirty="0" smtClean="0"/>
              <a:t>Enlaces troncales de VLAN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03960" y="5593079"/>
            <a:ext cx="7238999" cy="634983"/>
          </a:xfrm>
        </p:spPr>
        <p:txBody>
          <a:bodyPr/>
          <a:lstStyle/>
          <a:p>
            <a:pPr marL="0" indent="0">
              <a:buNone/>
            </a:pPr>
            <a:r>
              <a:rPr lang="es-ES" sz="1600" dirty="0"/>
              <a:t>Los enlaces entre los switches S1 y S2, y entre S1 y S3, se configuraron para transmitir tráfico proveniente de las redes VLAN 10, 20, 30 y 99 a través de la red. Esta red no podría funcionar sin los enlaces troncales de VLAN.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9884" y="1247301"/>
            <a:ext cx="5903696" cy="411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482579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s-ES" sz="1800" dirty="0"/>
              <a:t>Redes VLAN en un entorno conmutado múltiple</a:t>
            </a:r>
            <a:r>
              <a:rPr lang="en-US" sz="1800" dirty="0" smtClean="0"/>
              <a:t>
</a:t>
            </a:r>
            <a:r>
              <a:rPr lang="es-ES" dirty="0" smtClean="0"/>
              <a:t>Enlaces troncales de VLAN (continuación)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0" y="1554480"/>
            <a:ext cx="8611913" cy="4771892"/>
          </a:xfrm>
        </p:spPr>
        <p:txBody>
          <a:bodyPr/>
          <a:lstStyle/>
          <a:p>
            <a:r>
              <a:rPr lang="es-ES" sz="2000" dirty="0"/>
              <a:t>Un enlace troncal de VLAN es un enlace punto a punto que transporta datos de más de una red VLAN.</a:t>
            </a:r>
          </a:p>
          <a:p>
            <a:r>
              <a:rPr lang="es-ES" sz="2000" dirty="0"/>
              <a:t>Generalmente, se establece entre switches para que los dispositivos de una misma red VLAN se puedan comunicar, incluso si están conectados físicamente a switches diferentes.</a:t>
            </a:r>
          </a:p>
          <a:p>
            <a:r>
              <a:rPr lang="es-ES" sz="2000" dirty="0"/>
              <a:t>Un enlace troncal de VLAN no está asociado a ninguna red VLAN; tampoco se utilizan los puertos de enlace troncal para establecer el enlace troncal.</a:t>
            </a:r>
          </a:p>
          <a:p>
            <a:r>
              <a:rPr lang="es-ES" sz="2000" dirty="0"/>
              <a:t>Cisco IOS admite IEEE802.1q, un protocolo de enlace troncal VLAN muy utilizado.</a:t>
            </a:r>
          </a:p>
        </p:txBody>
      </p:sp>
    </p:spTree>
    <p:extLst>
      <p:ext uri="{BB962C8B-B14F-4D97-AF65-F5344CB8AC3E}">
        <p14:creationId xmlns:p14="http://schemas.microsoft.com/office/powerpoint/2010/main" val="62458168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68" y="394392"/>
            <a:ext cx="8705583" cy="838200"/>
          </a:xfrm>
        </p:spPr>
        <p:txBody>
          <a:bodyPr anchor="t"/>
          <a:lstStyle/>
          <a:p>
            <a:pPr eaLnBrk="1" hangingPunct="1"/>
            <a:r>
              <a:rPr lang="es-ES" sz="1800" dirty="0" smtClean="0"/>
              <a:t>Redes VLAN en un entorno conmutado múltiple</a:t>
            </a:r>
            <a:r>
              <a:rPr lang="en-US" sz="1800" dirty="0" smtClean="0"/>
              <a:t>
</a:t>
            </a:r>
            <a:r>
              <a:rPr lang="es-ES" dirty="0" smtClean="0"/>
              <a:t>Control de dominios de difusión con redes VLAN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20629" y="1513035"/>
            <a:ext cx="6498031" cy="482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518205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eaLnBrk="1" hangingPunct="1"/>
            <a:r>
              <a:rPr lang="es-ES" sz="1800" dirty="0" smtClean="0"/>
              <a:t>Redes VLAN en un entorno conmutado múltiple</a:t>
            </a:r>
            <a:r>
              <a:rPr lang="en-US" sz="1800" dirty="0" smtClean="0"/>
              <a:t>
</a:t>
            </a:r>
            <a:r>
              <a:rPr lang="es-ES" dirty="0" smtClean="0"/>
              <a:t>Control de dominios de difusión con redes VLAN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67723" y="1827848"/>
            <a:ext cx="6111218" cy="455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785892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eaLnBrk="1" hangingPunct="1"/>
            <a:r>
              <a:rPr lang="es-ES" sz="1800" dirty="0" smtClean="0"/>
              <a:t>Redes VLAN en un entorno conmutado múltiple</a:t>
            </a:r>
            <a:r>
              <a:rPr lang="en-US" sz="1800" dirty="0" smtClean="0"/>
              <a:t>
</a:t>
            </a:r>
            <a:r>
              <a:rPr lang="es-ES" dirty="0" smtClean="0"/>
              <a:t>Control de dominios de difusión con redes VLAN</a:t>
            </a:r>
            <a:r>
              <a:rPr lang="es-ES" dirty="0">
                <a:latin typeface="Arial" charset="0"/>
              </a:rPr>
              <a:t> 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0" y="1554480"/>
            <a:ext cx="8601281" cy="4771892"/>
          </a:xfrm>
        </p:spPr>
        <p:txBody>
          <a:bodyPr/>
          <a:lstStyle/>
          <a:p>
            <a:r>
              <a:rPr lang="es-ES" sz="2000" dirty="0"/>
              <a:t>Las redes VLAN se pueden utilizar para limitar el alcance de las tramas de difusión.</a:t>
            </a:r>
          </a:p>
          <a:p>
            <a:r>
              <a:rPr lang="es-ES" sz="2000" dirty="0"/>
              <a:t>Una red VLAN es un dominio de difusión propio.</a:t>
            </a:r>
          </a:p>
          <a:p>
            <a:r>
              <a:rPr lang="es-ES" sz="2000" dirty="0"/>
              <a:t>Una trama de difusión enviada por un dispositivo en una red VLAN específica se reenvía solamente dentro de esa red VLAN.</a:t>
            </a:r>
          </a:p>
          <a:p>
            <a:r>
              <a:rPr lang="es-ES" sz="2000" dirty="0"/>
              <a:t>Las redes VLAN ayudan a controlar el alcance de las tramas de difusión y su impacto en la red.</a:t>
            </a:r>
          </a:p>
          <a:p>
            <a:r>
              <a:rPr lang="es-ES" sz="2000" dirty="0"/>
              <a:t>Las tramas de unidifusión y multidifusión también se reenvían dentro de la red VLAN de origen.</a:t>
            </a:r>
          </a:p>
        </p:txBody>
      </p:sp>
    </p:spTree>
    <p:extLst>
      <p:ext uri="{BB962C8B-B14F-4D97-AF65-F5344CB8AC3E}">
        <p14:creationId xmlns:p14="http://schemas.microsoft.com/office/powerpoint/2010/main" val="422956945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00" y="396000"/>
            <a:ext cx="8772157" cy="838800"/>
          </a:xfrm>
        </p:spPr>
        <p:txBody>
          <a:bodyPr anchor="t"/>
          <a:lstStyle/>
          <a:p>
            <a:pPr eaLnBrk="1" hangingPunct="1"/>
            <a:r>
              <a:rPr lang="es-ES" sz="1800" dirty="0" smtClean="0"/>
              <a:t>Redes VLAN en un entorno conmutado múltiple</a:t>
            </a:r>
            <a:r>
              <a:rPr lang="en-US" sz="1800" dirty="0" smtClean="0"/>
              <a:t>
</a:t>
            </a:r>
            <a:r>
              <a:rPr lang="es-ES" dirty="0" smtClean="0"/>
              <a:t>Etiquetado de tramas de Ethernet para la identificación de redes VLAN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350" y="1713256"/>
            <a:ext cx="8617937" cy="4771892"/>
          </a:xfrm>
        </p:spPr>
        <p:txBody>
          <a:bodyPr/>
          <a:lstStyle/>
          <a:p>
            <a:r>
              <a:rPr lang="es-ES" sz="1800" dirty="0"/>
              <a:t>El etiquetado de tramas es el proceso de agregar el encabezado de identificación de una red VLAN a la trama. </a:t>
            </a:r>
          </a:p>
          <a:p>
            <a:r>
              <a:rPr lang="es-ES" sz="1800" dirty="0"/>
              <a:t>Se utiliza para transmitir correctamente las tramas de varias redes VLAN a través de un enlace troncal.</a:t>
            </a:r>
          </a:p>
          <a:p>
            <a:r>
              <a:rPr lang="es-ES" sz="1800" dirty="0"/>
              <a:t>Los switches etiquetan las tramas para identificar la red VLAN a la que pertenecen. </a:t>
            </a:r>
          </a:p>
          <a:p>
            <a:r>
              <a:rPr lang="es-ES" sz="1800" dirty="0"/>
              <a:t>Existen diferentes protocolos de etiquetado. IEEE 802.1q es uno muy popular.</a:t>
            </a:r>
          </a:p>
          <a:p>
            <a:r>
              <a:rPr lang="es-ES" sz="1800" dirty="0"/>
              <a:t>El protocolo define la estructura del encabezado de etiquetado que se agrega a la trama.</a:t>
            </a:r>
          </a:p>
          <a:p>
            <a:r>
              <a:rPr lang="es-ES" sz="1800" dirty="0"/>
              <a:t>Los switches agregan etiquetas de redes VLAN a las tramas antes de colocarlas en los enlaces troncales y quitan las etiquetas antes de reenviar las tramas a través de los puertos de enlace no troncal.</a:t>
            </a:r>
          </a:p>
          <a:p>
            <a:r>
              <a:rPr lang="es-ES" sz="1800" dirty="0"/>
              <a:t>Una vez que están etiquetadas correctamente, las tramas pueden atravesar cualquier cantidad de switches mediante los enlaces troncales y aun así se pueden reenviar dentro de la red VLAN correcta en el destino.</a:t>
            </a:r>
          </a:p>
        </p:txBody>
      </p:sp>
    </p:spTree>
    <p:extLst>
      <p:ext uri="{BB962C8B-B14F-4D97-AF65-F5344CB8AC3E}">
        <p14:creationId xmlns:p14="http://schemas.microsoft.com/office/powerpoint/2010/main" val="240363244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 txBox="1">
            <a:spLocks noChangeArrowheads="1"/>
          </p:cNvSpPr>
          <p:nvPr/>
        </p:nvSpPr>
        <p:spPr bwMode="white">
          <a:xfrm>
            <a:off x="311148" y="2155592"/>
            <a:ext cx="4189413" cy="18382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ctr"/>
          <a:lstStyle/>
          <a:p>
            <a:pPr algn="l" defTabSz="814388">
              <a:lnSpc>
                <a:spcPct val="90000"/>
              </a:lnSpc>
              <a:defRPr/>
            </a:pPr>
            <a:r>
              <a:rPr lang="es-ES" b="0" kern="0" dirty="0">
                <a:solidFill>
                  <a:schemeClr val="bg1"/>
                </a:solidFill>
                <a:latin typeface="+mj-lt"/>
              </a:rPr>
              <a:t>Guía de planificación de </a:t>
            </a:r>
            <a:r>
              <a:rPr lang="es-ES" kern="0" dirty="0">
                <a:solidFill>
                  <a:schemeClr val="bg1"/>
                </a:solidFill>
                <a:latin typeface="+mj-lt"/>
              </a:rPr>
              <a:t>Routing and Switching </a:t>
            </a:r>
            <a:r>
              <a:rPr lang="es-ES" kern="0" dirty="0" smtClean="0">
                <a:solidFill>
                  <a:schemeClr val="bg1"/>
                </a:solidFill>
                <a:latin typeface="+mj-lt"/>
              </a:rPr>
              <a:t/>
            </a:r>
            <a:br>
              <a:rPr lang="es-ES" kern="0" dirty="0" smtClean="0">
                <a:solidFill>
                  <a:schemeClr val="bg1"/>
                </a:solidFill>
                <a:latin typeface="+mj-lt"/>
              </a:rPr>
            </a:br>
            <a:r>
              <a:rPr lang="es-ES" kern="0" dirty="0" smtClean="0">
                <a:solidFill>
                  <a:schemeClr val="bg1"/>
                </a:solidFill>
                <a:latin typeface="+mj-lt"/>
              </a:rPr>
              <a:t>Essentials</a:t>
            </a:r>
            <a:r>
              <a:rPr lang="es-ES" kern="0" dirty="0">
                <a:solidFill>
                  <a:schemeClr val="bg1"/>
                </a:solidFill>
                <a:latin typeface="+mj-lt"/>
              </a:rPr>
              <a:t> 6.0</a:t>
            </a:r>
          </a:p>
          <a:p>
            <a:pPr algn="l" defTabSz="814388">
              <a:lnSpc>
                <a:spcPct val="90000"/>
              </a:lnSpc>
              <a:defRPr/>
            </a:pPr>
            <a:r>
              <a:rPr lang="es-ES" b="0" dirty="0">
                <a:solidFill>
                  <a:schemeClr val="bg1"/>
                </a:solidFill>
                <a:latin typeface="Arial" pitchFamily="34" charset="0"/>
              </a:rPr>
              <a:t>Capítulo 6: VLAN</a:t>
            </a:r>
            <a:endParaRPr lang="es-ES" b="0" kern="0" dirty="0">
              <a:solidFill>
                <a:srgbClr val="00B0F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2598134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00" y="396000"/>
            <a:ext cx="8772157" cy="838800"/>
          </a:xfrm>
        </p:spPr>
        <p:txBody>
          <a:bodyPr anchor="t"/>
          <a:lstStyle/>
          <a:p>
            <a:pPr eaLnBrk="1" hangingPunct="1"/>
            <a:r>
              <a:rPr lang="es-ES" sz="1800" dirty="0" smtClean="0"/>
              <a:t>Redes VLAN en un entorno conmutado múltiple</a:t>
            </a:r>
            <a:r>
              <a:rPr lang="en-US" sz="1800" dirty="0" smtClean="0"/>
              <a:t>
</a:t>
            </a:r>
            <a:r>
              <a:rPr lang="es-ES" dirty="0" smtClean="0"/>
              <a:t>Etiquetado de tramas de Ethernet para la identificación de redes VLAN (continuación)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0867" y="1760623"/>
            <a:ext cx="6660787" cy="4899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65340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00" y="396000"/>
            <a:ext cx="8772157" cy="838800"/>
          </a:xfrm>
        </p:spPr>
        <p:txBody>
          <a:bodyPr/>
          <a:lstStyle/>
          <a:p>
            <a:pPr eaLnBrk="1" hangingPunct="1">
              <a:tabLst>
                <a:tab pos="2147888" algn="l"/>
              </a:tabLst>
            </a:pPr>
            <a:r>
              <a:rPr lang="es-ES" sz="1800" dirty="0" smtClean="0"/>
              <a:t>Redes VLAN en un entorno conmutado múltiple</a:t>
            </a:r>
            <a:r>
              <a:rPr lang="en-US" sz="1800" dirty="0" smtClean="0"/>
              <a:t>
</a:t>
            </a:r>
            <a:r>
              <a:rPr lang="es-ES" dirty="0" smtClean="0"/>
              <a:t>Redes VLAN nativas y etiquetado 802.1Q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350" y="1798320"/>
            <a:ext cx="8752915" cy="4771892"/>
          </a:xfrm>
        </p:spPr>
        <p:txBody>
          <a:bodyPr/>
          <a:lstStyle/>
          <a:p>
            <a:r>
              <a:rPr lang="es-ES" sz="2000" dirty="0"/>
              <a:t>El tráfico de control que se envía por la VLAN nativa no se debe etiquetar. </a:t>
            </a:r>
          </a:p>
          <a:p>
            <a:r>
              <a:rPr lang="es-ES" sz="2000" dirty="0"/>
              <a:t>Las tramas recibidas sin etiquetar permanecen de ese modo y se colocan en la red VLAN nativa cuando se reenvían.</a:t>
            </a:r>
          </a:p>
          <a:p>
            <a:r>
              <a:rPr lang="es-ES" sz="2000" dirty="0"/>
              <a:t>Una trama sin etiquetar se descarta si no hay puertos asociados a la red VLAN nativa y si no hay otros enlaces troncales.</a:t>
            </a:r>
          </a:p>
          <a:p>
            <a:r>
              <a:rPr lang="es-ES" sz="2000" dirty="0"/>
              <a:t>Al configurar un puerto de un switch Cisco, configure los dispositivos de modo que no envíen tramas etiquetadas por la red VLAN nativa. </a:t>
            </a:r>
          </a:p>
          <a:p>
            <a:r>
              <a:rPr lang="es-ES" sz="2000" dirty="0"/>
              <a:t>En los switches Cisco, la red VLAN nativa es VLAN 1 de manera predeterminada.</a:t>
            </a:r>
          </a:p>
        </p:txBody>
      </p:sp>
    </p:spTree>
    <p:extLst>
      <p:ext uri="{BB962C8B-B14F-4D97-AF65-F5344CB8AC3E}">
        <p14:creationId xmlns:p14="http://schemas.microsoft.com/office/powerpoint/2010/main" val="29222665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00" y="396000"/>
            <a:ext cx="8772157" cy="838800"/>
          </a:xfrm>
        </p:spPr>
        <p:txBody>
          <a:bodyPr/>
          <a:lstStyle/>
          <a:p>
            <a:pPr eaLnBrk="1" hangingPunct="1"/>
            <a:r>
              <a:rPr lang="es-ES" sz="1800" dirty="0" smtClean="0"/>
              <a:t>Redes VLAN en un entorno conmutado múltiple</a:t>
            </a:r>
            <a:r>
              <a:rPr lang="en-US" sz="1800" dirty="0" smtClean="0"/>
              <a:t>
</a:t>
            </a:r>
            <a:r>
              <a:rPr lang="es-ES" dirty="0" smtClean="0"/>
              <a:t>Etiquetado de redes VLAN de voz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9085" y="1353503"/>
            <a:ext cx="5314949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50" y="3874770"/>
            <a:ext cx="5086350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878332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00" y="396000"/>
            <a:ext cx="8772157" cy="838800"/>
          </a:xfrm>
        </p:spPr>
        <p:txBody>
          <a:bodyPr anchor="t"/>
          <a:lstStyle/>
          <a:p>
            <a:pPr eaLnBrk="1" hangingPunct="1"/>
            <a:r>
              <a:rPr lang="es-ES" sz="1800" dirty="0" smtClean="0"/>
              <a:t>Redes VLAN en un entorno conmutado múltiple</a:t>
            </a:r>
            <a:r>
              <a:rPr lang="en-US" sz="1800" dirty="0" smtClean="0"/>
              <a:t>
</a:t>
            </a:r>
            <a:r>
              <a:rPr lang="es-ES" dirty="0" smtClean="0"/>
              <a:t>Actividad: Predecir el comportamiento del </a:t>
            </a:r>
            <a:r>
              <a:rPr lang="es-ES" dirty="0" err="1" smtClean="0"/>
              <a:t>switch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9575" y="1612583"/>
            <a:ext cx="8324849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77240" y="4876800"/>
            <a:ext cx="7528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2000" dirty="0"/>
              <a:t>Situación 1: PC 1 envía una difusión.</a:t>
            </a:r>
          </a:p>
          <a:p>
            <a:pPr algn="l"/>
            <a:r>
              <a:rPr lang="es-ES" sz="2000" dirty="0"/>
              <a:t>Situación 2: PC 2 envía una difusión.</a:t>
            </a:r>
          </a:p>
          <a:p>
            <a:pPr algn="l"/>
            <a:r>
              <a:rPr lang="es-ES" sz="2000" dirty="0"/>
              <a:t>Situación 3: PC 3 envía una difusión.</a:t>
            </a:r>
          </a:p>
        </p:txBody>
      </p:sp>
    </p:spTree>
    <p:extLst>
      <p:ext uri="{BB962C8B-B14F-4D97-AF65-F5344CB8AC3E}">
        <p14:creationId xmlns:p14="http://schemas.microsoft.com/office/powerpoint/2010/main" val="70438313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s-ES" sz="2400" dirty="0"/>
              <a:t>6.2 Implementaciones de VLAN</a:t>
            </a:r>
            <a:endParaRPr lang="es-E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69244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1800" dirty="0" smtClean="0"/>
              <a:t>Asignación de redes VLAN</a:t>
            </a:r>
            <a:r>
              <a:rPr lang="en-US" sz="1800" dirty="0" smtClean="0"/>
              <a:t>
</a:t>
            </a:r>
            <a:r>
              <a:rPr lang="es-ES" dirty="0" smtClean="0"/>
              <a:t>Rangos de VLAN en </a:t>
            </a:r>
            <a:r>
              <a:rPr lang="es-ES" dirty="0" err="1" smtClean="0"/>
              <a:t>switches</a:t>
            </a:r>
            <a:r>
              <a:rPr lang="es-ES" dirty="0" smtClean="0"/>
              <a:t> </a:t>
            </a:r>
            <a:r>
              <a:rPr lang="es-ES" dirty="0" err="1" smtClean="0"/>
              <a:t>Catalyst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7390" y="1445952"/>
            <a:ext cx="8752915" cy="5093780"/>
          </a:xfrm>
        </p:spPr>
        <p:txBody>
          <a:bodyPr/>
          <a:lstStyle/>
          <a:p>
            <a:r>
              <a:rPr lang="es-ES" sz="1800" dirty="0"/>
              <a:t>Los switches de Catalyst series 2960 y 3560 admiten más de 4000 redes VLAN.</a:t>
            </a:r>
          </a:p>
          <a:p>
            <a:r>
              <a:rPr lang="es-ES" sz="1800" dirty="0"/>
              <a:t>Las redes VLAN se dividen en dos categorías:</a:t>
            </a:r>
          </a:p>
          <a:p>
            <a:pPr marL="800100" lvl="1" indent="-342900"/>
            <a:r>
              <a:rPr lang="es-ES" sz="1800" dirty="0" smtClean="0"/>
              <a:t>Redes VLAN de rango normal</a:t>
            </a:r>
          </a:p>
          <a:p>
            <a:pPr marL="1139825" lvl="2" indent="-342900">
              <a:buFont typeface="Arial" pitchFamily="34" charset="0"/>
              <a:buChar char="•"/>
            </a:pPr>
            <a:r>
              <a:rPr lang="es-ES" sz="1800" dirty="0" smtClean="0"/>
              <a:t>Números de red VLAN de 1 a 1005.</a:t>
            </a:r>
          </a:p>
          <a:p>
            <a:pPr marL="1139825" lvl="2" indent="-342900">
              <a:buFont typeface="Arial" pitchFamily="34" charset="0"/>
              <a:buChar char="•"/>
            </a:pPr>
            <a:r>
              <a:rPr lang="es-ES" sz="1800" dirty="0" smtClean="0"/>
              <a:t>Las configuraciones se almacenan en el archivo vlan.dat (en la memoria flash).</a:t>
            </a:r>
          </a:p>
          <a:p>
            <a:pPr marL="1139825" lvl="2" indent="-342900">
              <a:buFont typeface="Arial" pitchFamily="34" charset="0"/>
              <a:buChar char="•"/>
            </a:pPr>
            <a:r>
              <a:rPr lang="es-ES" sz="1800" dirty="0" smtClean="0"/>
              <a:t>Las ID de 1002 a 1005 se reservan para las redes VLAN de </a:t>
            </a:r>
            <a:r>
              <a:rPr lang="es-ES" sz="1800" dirty="0" err="1" smtClean="0"/>
              <a:t>Token</a:t>
            </a:r>
            <a:r>
              <a:rPr lang="es-ES" sz="1800" dirty="0" smtClean="0"/>
              <a:t> Ring e Interfaz de datos distribuidos por fibra óptica (FDDI), se crean automáticamente y no se pueden eliminar.</a:t>
            </a:r>
          </a:p>
          <a:p>
            <a:pPr marL="800100" lvl="1" indent="-342900"/>
            <a:r>
              <a:rPr lang="es-ES" sz="1800" dirty="0" smtClean="0"/>
              <a:t>Redes VLAN de rango extendido</a:t>
            </a:r>
          </a:p>
          <a:p>
            <a:pPr marL="1139825" lvl="2" indent="-342900">
              <a:buFont typeface="Arial" pitchFamily="34" charset="0"/>
              <a:buChar char="•"/>
            </a:pPr>
            <a:r>
              <a:rPr lang="es-ES" sz="1800" dirty="0" smtClean="0"/>
              <a:t>Números de red VLAN de 1006 a 4096.</a:t>
            </a:r>
          </a:p>
          <a:p>
            <a:pPr marL="1139825" lvl="2" indent="-342900">
              <a:buFont typeface="Arial" pitchFamily="34" charset="0"/>
              <a:buChar char="•"/>
            </a:pPr>
            <a:r>
              <a:rPr lang="es-ES" sz="1800" dirty="0" smtClean="0"/>
              <a:t>Las configuraciones se almacenan en la configuración en ejecución (NVRAM).</a:t>
            </a:r>
          </a:p>
          <a:p>
            <a:pPr marL="1139825" lvl="2" indent="-342900">
              <a:buFont typeface="Arial" pitchFamily="34" charset="0"/>
              <a:buChar char="•"/>
            </a:pPr>
            <a:r>
              <a:rPr lang="es-ES" sz="1800" dirty="0" smtClean="0"/>
              <a:t>El Protocolo de enlaces troncales de VLAN (VLAN </a:t>
            </a:r>
            <a:r>
              <a:rPr lang="es-ES" sz="1800" dirty="0" err="1" smtClean="0"/>
              <a:t>Trunking</a:t>
            </a:r>
            <a:r>
              <a:rPr lang="es-ES" sz="1800" dirty="0" smtClean="0"/>
              <a:t> </a:t>
            </a:r>
            <a:r>
              <a:rPr lang="es-ES" sz="1800" dirty="0" err="1" smtClean="0"/>
              <a:t>Protocol</a:t>
            </a:r>
            <a:r>
              <a:rPr lang="es-ES" sz="1800" dirty="0" smtClean="0"/>
              <a:t>, VTP) no detecta redes VLAN extendidas.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104177159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131" y="1982153"/>
            <a:ext cx="7040154" cy="412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eaLnBrk="1" hangingPunct="1"/>
            <a:r>
              <a:rPr lang="es-ES" sz="1800" dirty="0" smtClean="0"/>
              <a:t>Asignación de redes VLAN</a:t>
            </a:r>
            <a:r>
              <a:rPr lang="en-US" sz="1800" dirty="0" smtClean="0"/>
              <a:t>
</a:t>
            </a:r>
            <a:r>
              <a:rPr lang="es-ES" dirty="0" smtClean="0"/>
              <a:t>Rangos de VLAN en </a:t>
            </a:r>
            <a:r>
              <a:rPr lang="es-ES" dirty="0" err="1" smtClean="0"/>
              <a:t>switches</a:t>
            </a:r>
            <a:r>
              <a:rPr lang="es-ES" dirty="0" smtClean="0"/>
              <a:t> </a:t>
            </a:r>
            <a:r>
              <a:rPr lang="es-ES" dirty="0" err="1" smtClean="0"/>
              <a:t>Catalyst</a:t>
            </a:r>
            <a:r>
              <a:rPr lang="es-ES" dirty="0" smtClean="0"/>
              <a:t> (continuación)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7390" y="1679944"/>
            <a:ext cx="8752915" cy="4859788"/>
          </a:xfrm>
        </p:spPr>
        <p:txBody>
          <a:bodyPr/>
          <a:lstStyle/>
          <a:p>
            <a:r>
              <a:rPr lang="es-ES" sz="2000" dirty="0"/>
              <a:t>Redes VLAN de rango normal</a:t>
            </a:r>
            <a:endParaRPr lang="es-ES" sz="1600" dirty="0"/>
          </a:p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25306298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1800" dirty="0" smtClean="0"/>
              <a:t>Asignación de redes VLAN</a:t>
            </a:r>
            <a:r>
              <a:rPr lang="en-US" sz="1800" dirty="0" smtClean="0"/>
              <a:t>
</a:t>
            </a:r>
            <a:r>
              <a:rPr lang="es-ES" dirty="0" smtClean="0"/>
              <a:t>Creación de una red VLAN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19917" y="1360329"/>
            <a:ext cx="4387887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3108" y="3090862"/>
            <a:ext cx="4595811" cy="3155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714395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1800" dirty="0" smtClean="0"/>
              <a:t>Asignación de redes VLAN</a:t>
            </a:r>
            <a:r>
              <a:rPr lang="en-US" sz="1800" dirty="0" smtClean="0"/>
              <a:t>
</a:t>
            </a:r>
            <a:r>
              <a:rPr lang="es-ES" dirty="0" smtClean="0"/>
              <a:t>Asignación de puertos a redes VLAN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5741" y="1285741"/>
            <a:ext cx="4994908" cy="332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3789045"/>
            <a:ext cx="4095749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442690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eaLnBrk="1" hangingPunct="1"/>
            <a:r>
              <a:rPr lang="es-ES" sz="1800" dirty="0" smtClean="0"/>
              <a:t>Asignación de redes VLAN</a:t>
            </a:r>
            <a:r>
              <a:rPr lang="en-US" sz="1800" dirty="0" smtClean="0"/>
              <a:t>
</a:t>
            </a:r>
            <a:r>
              <a:rPr lang="es-ES" dirty="0" smtClean="0"/>
              <a:t>Cambio de pertenencia de puertos de una red VLAN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" y="1475732"/>
            <a:ext cx="8752915" cy="5093780"/>
          </a:xfrm>
        </p:spPr>
        <p:txBody>
          <a:bodyPr/>
          <a:lstStyle/>
          <a:p>
            <a:r>
              <a:rPr lang="es-ES" sz="1600" dirty="0"/>
              <a:t>Eliminación de la asignación de VLAN</a:t>
            </a:r>
          </a:p>
          <a:p>
            <a:endParaRPr lang="es-ES" sz="20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1965" y="1744330"/>
            <a:ext cx="5576174" cy="1842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8600" y="3373799"/>
            <a:ext cx="7848600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s-ES" sz="1600" dirty="0">
                <a:latin typeface="+mn-lt"/>
              </a:rPr>
              <a:t>La interfaz F0/18 antes estaba asignada a la red VLAN 20 que todavía estaba activa, F0/18 se restableció a VLAN1 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679" y="3653875"/>
            <a:ext cx="4244001" cy="3049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80595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445863" y="350288"/>
            <a:ext cx="8218757" cy="838200"/>
          </a:xfrm>
        </p:spPr>
        <p:txBody>
          <a:bodyPr/>
          <a:lstStyle/>
          <a:p>
            <a:pPr eaLnBrk="1" hangingPunct="1"/>
            <a:r>
              <a:rPr lang="es-ES" smtClean="0"/>
              <a:t>Capítulo 6: Actividades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445863" y="1222600"/>
            <a:ext cx="8060269" cy="372982"/>
          </a:xfrm>
        </p:spPr>
        <p:txBody>
          <a:bodyPr/>
          <a:lstStyle/>
          <a:p>
            <a:pPr marL="0" indent="0" eaLnBrk="1" hangingPunct="1">
              <a:spcBef>
                <a:spcPct val="30000"/>
              </a:spcBef>
              <a:buNone/>
            </a:pPr>
            <a:r>
              <a:rPr lang="es-ES" sz="2000" dirty="0"/>
              <a:t>¿Qué actividades se relacionan con este capítulo?</a:t>
            </a:r>
            <a:endParaRPr lang="es-ES" sz="2000" dirty="0">
              <a:solidFill>
                <a:srgbClr val="00B0F0"/>
              </a:solidFill>
            </a:endParaRPr>
          </a:p>
          <a:p>
            <a:pPr marL="0" indent="0" eaLnBrk="1" hangingPunct="1">
              <a:spcBef>
                <a:spcPct val="30000"/>
              </a:spcBef>
              <a:buNone/>
            </a:pPr>
            <a:endParaRPr lang="es-ES" sz="2000" dirty="0"/>
          </a:p>
          <a:p>
            <a:pPr marL="119063" indent="0" eaLnBrk="1" hangingPunct="1">
              <a:spcBef>
                <a:spcPct val="30000"/>
              </a:spcBef>
              <a:buNone/>
            </a:pPr>
            <a:endParaRPr lang="es-ES" sz="2000" dirty="0"/>
          </a:p>
          <a:p>
            <a:pPr marL="119063" indent="0" eaLnBrk="1" hangingPunct="1">
              <a:spcBef>
                <a:spcPct val="30000"/>
              </a:spcBef>
              <a:buNone/>
            </a:pPr>
            <a:endParaRPr lang="es-ES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935748"/>
              </p:ext>
            </p:extLst>
          </p:nvPr>
        </p:nvGraphicFramePr>
        <p:xfrm>
          <a:off x="445863" y="1641144"/>
          <a:ext cx="8315996" cy="309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322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20000"/>
                    </a:ext>
                  </a:extLst>
                </a:gridCol>
                <a:gridCol w="1964622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20001"/>
                    </a:ext>
                  </a:extLst>
                </a:gridCol>
                <a:gridCol w="3962654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20002"/>
                    </a:ext>
                  </a:extLst>
                </a:gridCol>
                <a:gridCol w="1412398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300" dirty="0"/>
                        <a:t>N.° de página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Tipo de actividad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Nombre de la actividad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¿Opcional?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/>
                        <a:t>6.0.1.2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Actividad de clase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Estación vacacional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Opcional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/>
                        <a:t>6.1.1.5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aseline="0" dirty="0"/>
                        <a:t>Packet Tracer</a:t>
                      </a:r>
                      <a:endParaRPr lang="es-E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¿Quién escucha la difusión?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Recomendado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/>
                        <a:t>6.1.2.6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/>
                        <a:t>Actividad</a:t>
                      </a:r>
                      <a:endParaRPr lang="es-E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Predecir el comportamiento del switch</a:t>
                      </a:r>
                      <a:endParaRPr lang="es-E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Recomendado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/>
                        <a:t>6.1.2.7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/>
                        <a:t>Packet Tracer</a:t>
                      </a:r>
                      <a:endParaRPr lang="es-E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Investigación de la implementación de una VLAN</a:t>
                      </a:r>
                      <a:endParaRPr lang="es-E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Recomendado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/>
                        <a:t>6.2.1.2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/>
                        <a:t>Verificador de sintaxis</a:t>
                      </a:r>
                      <a:endParaRPr lang="es-E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Creación de una VLAN</a:t>
                      </a:r>
                      <a:endParaRPr lang="es-E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/>
                        <a:t>6.2.1.3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/>
                        <a:t>Verificador de sintaxis</a:t>
                      </a:r>
                      <a:endParaRPr lang="es-E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Asignar puertos a las VLAN</a:t>
                      </a:r>
                      <a:endParaRPr lang="es-E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/>
                        <a:t>6.2.1.4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/>
                        <a:t>Verificador de sintaxis</a:t>
                      </a:r>
                      <a:endParaRPr lang="es-E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Cambio de pertenencia de puertos de una VLAN</a:t>
                      </a:r>
                      <a:endParaRPr lang="es-E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/>
                        <a:t>6.2.1.6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/>
                        <a:t>Verificador de sintaxis</a:t>
                      </a:r>
                      <a:endParaRPr lang="es-E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Verificación de información de VLAN</a:t>
                      </a:r>
                      <a:endParaRPr lang="es-E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/>
                        <a:t>6.2.1.7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/>
                        <a:t>Packet Tracer</a:t>
                      </a:r>
                      <a:endParaRPr lang="es-E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Configuración de las VLAN</a:t>
                      </a:r>
                      <a:endParaRPr lang="es-E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Recomendado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0009"/>
                  </a:ext>
                </a:extLst>
              </a:tr>
            </a:tbl>
          </a:graphicData>
        </a:graphic>
      </p:graphicFrame>
      <p:sp>
        <p:nvSpPr>
          <p:cNvPr id="6" name="Rectangle 34"/>
          <p:cNvSpPr txBox="1">
            <a:spLocks noChangeArrowheads="1"/>
          </p:cNvSpPr>
          <p:nvPr/>
        </p:nvSpPr>
        <p:spPr bwMode="auto">
          <a:xfrm>
            <a:off x="445863" y="6019643"/>
            <a:ext cx="8464221" cy="407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charset="0"/>
              <a:buNone/>
            </a:pPr>
            <a:r>
              <a:rPr lang="es-ES" sz="1600" kern="0" dirty="0"/>
              <a:t>La contraseña utilizada en las actividades de Packet Tracer en este capítulo es: </a:t>
            </a:r>
            <a:r>
              <a:rPr lang="es-ES" sz="1600" b="1" kern="0" dirty="0"/>
              <a:t>PT_ccna5</a:t>
            </a:r>
          </a:p>
          <a:p>
            <a:pPr marL="0" indent="0" eaLnBrk="1" hangingPunct="1">
              <a:spcBef>
                <a:spcPct val="30000"/>
              </a:spcBef>
              <a:buFont typeface="Wingdings" charset="0"/>
              <a:buNone/>
            </a:pPr>
            <a:endParaRPr lang="es-ES" sz="2000" kern="0" dirty="0"/>
          </a:p>
        </p:txBody>
      </p:sp>
    </p:spTree>
    <p:extLst>
      <p:ext uri="{BB962C8B-B14F-4D97-AF65-F5344CB8AC3E}">
        <p14:creationId xmlns:p14="http://schemas.microsoft.com/office/powerpoint/2010/main" val="330700475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eaLnBrk="1" hangingPunct="1"/>
            <a:r>
              <a:rPr lang="es-ES" sz="1800" dirty="0" smtClean="0"/>
              <a:t>Asignación de redes VLAN</a:t>
            </a:r>
            <a:r>
              <a:rPr lang="en-US" sz="1800" dirty="0" smtClean="0"/>
              <a:t>
</a:t>
            </a:r>
            <a:r>
              <a:rPr lang="es-ES" dirty="0" smtClean="0"/>
              <a:t>Cambio de pertenencia de puertos de una red VLAN (continuación)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1060" y="1831340"/>
            <a:ext cx="7140870" cy="4224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319607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eaLnBrk="1" hangingPunct="1"/>
            <a:r>
              <a:rPr lang="es-ES" sz="1800" dirty="0" smtClean="0"/>
              <a:t>Asignación de redes VLAN</a:t>
            </a:r>
            <a:r>
              <a:rPr lang="en-US" sz="1800" dirty="0" smtClean="0"/>
              <a:t>
</a:t>
            </a:r>
            <a:r>
              <a:rPr lang="es-ES" dirty="0" smtClean="0"/>
              <a:t>Cambio de pertenencia de puertos de una red VLAN (continuación)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3978" y="1801275"/>
            <a:ext cx="5323171" cy="4740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535716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1800" dirty="0" smtClean="0"/>
              <a:t>Asignación de redes VLAN</a:t>
            </a:r>
            <a:r>
              <a:rPr lang="en-US" dirty="0" smtClean="0"/>
              <a:t>
</a:t>
            </a:r>
            <a:r>
              <a:rPr lang="es-ES" dirty="0" smtClean="0"/>
              <a:t>Eliminación de redes VLAN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5280" y="5079683"/>
            <a:ext cx="8351520" cy="1366837"/>
          </a:xfrm>
        </p:spPr>
        <p:txBody>
          <a:bodyPr/>
          <a:lstStyle/>
          <a:p>
            <a:r>
              <a:rPr lang="es-ES" sz="2000" dirty="0"/>
              <a:t>Se puede eliminar el archivo vlan.dat en su totalidad con el comando</a:t>
            </a:r>
            <a:r>
              <a:rPr lang="es-ES" sz="2000" b="1" dirty="0"/>
              <a:t> delete flash:vlan.dat</a:t>
            </a:r>
            <a:r>
              <a:rPr lang="es-ES" dirty="0" smtClean="0"/>
              <a:t> </a:t>
            </a:r>
            <a:r>
              <a:rPr lang="es-ES" sz="2000" dirty="0"/>
              <a:t>del modo EXEC con privilegios. </a:t>
            </a:r>
          </a:p>
          <a:p>
            <a:r>
              <a:rPr lang="es-ES" sz="2000" dirty="0"/>
              <a:t>Se puede utilizar la versión abreviada del comando (</a:t>
            </a:r>
            <a:r>
              <a:rPr lang="es-ES" sz="2000" b="1" dirty="0"/>
              <a:t>delete vlan.dat</a:t>
            </a:r>
            <a:r>
              <a:rPr lang="es-ES" sz="2000" dirty="0"/>
              <a:t>) si no se trasladó el archivo vlan.dat de su ubicación predeterminada.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87" y="1260158"/>
            <a:ext cx="5229225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659034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1800" dirty="0" smtClean="0"/>
              <a:t>Asignación de redes VLAN</a:t>
            </a:r>
            <a:r>
              <a:rPr lang="en-US" sz="1800" dirty="0" smtClean="0"/>
              <a:t>
</a:t>
            </a:r>
            <a:r>
              <a:rPr lang="es-ES" dirty="0" smtClean="0"/>
              <a:t>Verificar la información de una red VLAN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66153" y="1228723"/>
            <a:ext cx="5318373" cy="549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602979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69" y="394392"/>
            <a:ext cx="8641788" cy="838200"/>
          </a:xfrm>
        </p:spPr>
        <p:txBody>
          <a:bodyPr anchor="t"/>
          <a:lstStyle/>
          <a:p>
            <a:pPr eaLnBrk="1" hangingPunct="1"/>
            <a:r>
              <a:rPr lang="es-ES" sz="1800" dirty="0" smtClean="0"/>
              <a:t>Asignación de redes VLAN</a:t>
            </a:r>
            <a:r>
              <a:rPr dirty="0"/>
              <a:t/>
            </a:r>
            <a:br>
              <a:rPr dirty="0"/>
            </a:br>
            <a:r>
              <a:rPr lang="es-ES" sz="2800" dirty="0" smtClean="0"/>
              <a:t>Verificar la información de una red VLAN (continuación)</a:t>
            </a:r>
            <a:endParaRPr lang="es-ES" sz="2800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64751"/>
            <a:ext cx="4604471" cy="337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361" y="2854523"/>
            <a:ext cx="5063490" cy="393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59880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1800" dirty="0" smtClean="0"/>
              <a:t>Enlaces troncales de VLAN</a:t>
            </a:r>
            <a:r>
              <a:rPr lang="en-US" sz="1800" dirty="0" smtClean="0"/>
              <a:t>
</a:t>
            </a:r>
            <a:r>
              <a:rPr lang="es-ES" dirty="0" smtClean="0"/>
              <a:t>Configurar enlaces troncales IEEE 802.1q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2612" y="1173480"/>
            <a:ext cx="6672415" cy="4229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213" y="5351941"/>
            <a:ext cx="522922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438003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eaLnBrk="1" hangingPunct="1"/>
            <a:r>
              <a:rPr lang="es-ES" sz="1800" dirty="0" smtClean="0"/>
              <a:t>Enlaces troncales de VLAN</a:t>
            </a:r>
            <a:r>
              <a:rPr lang="en-US" sz="1800" dirty="0" smtClean="0"/>
              <a:t>
</a:t>
            </a:r>
            <a:r>
              <a:rPr lang="es-ES" dirty="0" smtClean="0"/>
              <a:t>Configurar enlaces troncales IEEE 802.1q (continuación)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19631" y="1586185"/>
            <a:ext cx="5339003" cy="505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461491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eaLnBrk="1" hangingPunct="1"/>
            <a:r>
              <a:rPr lang="es-ES" sz="1800" dirty="0" smtClean="0"/>
              <a:t>Enlaces troncales de VLAN</a:t>
            </a:r>
            <a:r>
              <a:rPr lang="en-US" sz="1800" dirty="0" smtClean="0"/>
              <a:t>
</a:t>
            </a:r>
            <a:r>
              <a:rPr lang="es-ES" dirty="0" smtClean="0"/>
              <a:t>Restablecer el enlace troncal al estado predeterminado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21171" y="1661184"/>
            <a:ext cx="6337894" cy="4248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025888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eaLnBrk="1" hangingPunct="1"/>
            <a:r>
              <a:rPr lang="es-ES" sz="1800" dirty="0" smtClean="0"/>
              <a:t>Enlaces troncales de VLAN</a:t>
            </a:r>
            <a:r>
              <a:rPr lang="en-US" sz="1800" dirty="0" smtClean="0"/>
              <a:t>
</a:t>
            </a:r>
            <a:r>
              <a:rPr lang="es-ES" dirty="0" smtClean="0"/>
              <a:t>Restablecer el enlace troncal al estado predeterminado (continuación)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68728"/>
            <a:ext cx="5238750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8568" y="3343585"/>
            <a:ext cx="5000625" cy="334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1993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eaLnBrk="1" hangingPunct="1"/>
            <a:r>
              <a:rPr lang="es-ES" sz="1800" dirty="0" smtClean="0"/>
              <a:t>Enlaces troncales de VLAN</a:t>
            </a:r>
            <a:r>
              <a:rPr lang="en-US" sz="1800" dirty="0" smtClean="0"/>
              <a:t>
</a:t>
            </a:r>
            <a:r>
              <a:rPr lang="es-ES" dirty="0" smtClean="0"/>
              <a:t>Verificar la configuración de un enlace troncal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110" y="1784984"/>
            <a:ext cx="5085695" cy="4570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015789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445863" y="350288"/>
            <a:ext cx="8218757" cy="838200"/>
          </a:xfrm>
        </p:spPr>
        <p:txBody>
          <a:bodyPr/>
          <a:lstStyle/>
          <a:p>
            <a:pPr eaLnBrk="1" hangingPunct="1"/>
            <a:r>
              <a:rPr lang="es-ES" smtClean="0"/>
              <a:t>Capítulo 6: Actividades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445863" y="1222600"/>
            <a:ext cx="8060269" cy="372982"/>
          </a:xfrm>
        </p:spPr>
        <p:txBody>
          <a:bodyPr/>
          <a:lstStyle/>
          <a:p>
            <a:pPr marL="0" indent="0" eaLnBrk="1" hangingPunct="1">
              <a:spcBef>
                <a:spcPct val="30000"/>
              </a:spcBef>
              <a:buNone/>
            </a:pPr>
            <a:r>
              <a:rPr lang="es-ES" sz="2000" dirty="0"/>
              <a:t>¿Qué actividades se relacionan con este capítulo?</a:t>
            </a:r>
            <a:endParaRPr lang="es-ES" sz="2000" dirty="0">
              <a:solidFill>
                <a:srgbClr val="00B0F0"/>
              </a:solidFill>
            </a:endParaRPr>
          </a:p>
          <a:p>
            <a:pPr marL="0" indent="0" eaLnBrk="1" hangingPunct="1">
              <a:spcBef>
                <a:spcPct val="30000"/>
              </a:spcBef>
              <a:buNone/>
            </a:pPr>
            <a:endParaRPr lang="es-ES" sz="2000" dirty="0"/>
          </a:p>
          <a:p>
            <a:pPr marL="119063" indent="0" eaLnBrk="1" hangingPunct="1">
              <a:spcBef>
                <a:spcPct val="30000"/>
              </a:spcBef>
              <a:buNone/>
            </a:pPr>
            <a:endParaRPr lang="es-ES" sz="2000" dirty="0"/>
          </a:p>
          <a:p>
            <a:pPr marL="119063" indent="0" eaLnBrk="1" hangingPunct="1">
              <a:spcBef>
                <a:spcPct val="30000"/>
              </a:spcBef>
              <a:buNone/>
            </a:pPr>
            <a:endParaRPr lang="es-ES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939546"/>
              </p:ext>
            </p:extLst>
          </p:nvPr>
        </p:nvGraphicFramePr>
        <p:xfrm>
          <a:off x="445863" y="1641144"/>
          <a:ext cx="8315996" cy="388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322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20000"/>
                    </a:ext>
                  </a:extLst>
                </a:gridCol>
                <a:gridCol w="1964622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20001"/>
                    </a:ext>
                  </a:extLst>
                </a:gridCol>
                <a:gridCol w="3962654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20002"/>
                    </a:ext>
                  </a:extLst>
                </a:gridCol>
                <a:gridCol w="1412398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300" dirty="0"/>
                        <a:t>N.° de página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Tipo de actividad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Nombre de la actividad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¿Opcional?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/>
                        <a:t>6.2.2.3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Verificador de sintaxis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Verificación de la configuración de enlace troncal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/>
                        <a:t>6.2.2.4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/>
                        <a:t>Packet Tracer</a:t>
                      </a:r>
                      <a:endParaRPr lang="es-E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Configuración de enlaces troncales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Recomendado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/>
                        <a:t>6.2.2.5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Práctica de laboratorio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Configuración de redes VLAN y enlaces troncales</a:t>
                      </a:r>
                      <a:endParaRPr lang="es-E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Recomendado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/>
                        <a:t>6.2.3.7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/>
                        <a:t>Packet Tracer</a:t>
                      </a:r>
                      <a:endParaRPr lang="es-E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Solución de problemas en una implementación de VLAN – Situación 1</a:t>
                      </a:r>
                      <a:endParaRPr lang="es-E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Recomendado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/>
                        <a:t>6.2.3.8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Packet Tracer</a:t>
                      </a:r>
                      <a:endParaRPr lang="es-E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Solución de problemas en una implementación de VLAN – Situación 2</a:t>
                      </a:r>
                      <a:endParaRPr lang="es-E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Recomendado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/>
                        <a:t>6.2.3.9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Práctica de laboratorio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Resolución de problemas de las configuraciones de una VLAN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Opcional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/>
                        <a:t>6.3.1.4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Actividad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Identificar los tipos de routing entre redes VLAN</a:t>
                      </a:r>
                      <a:endParaRPr lang="es-E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Recomendado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/>
                        <a:t>6.3.2.4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Práctica de laboratorio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Configuración de routing entre VLAN por interfaz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Recomendado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/>
                        <a:t>6.3.3.4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Verificador de sintaxis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Configuración del routing entre redes VLAN con un router-on-a-stick</a:t>
                      </a:r>
                      <a:endParaRPr lang="es-E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  <a:p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0009"/>
                  </a:ext>
                </a:extLst>
              </a:tr>
            </a:tbl>
          </a:graphicData>
        </a:graphic>
      </p:graphicFrame>
      <p:sp>
        <p:nvSpPr>
          <p:cNvPr id="6" name="Rectangle 34"/>
          <p:cNvSpPr txBox="1">
            <a:spLocks noChangeArrowheads="1"/>
          </p:cNvSpPr>
          <p:nvPr/>
        </p:nvSpPr>
        <p:spPr bwMode="auto">
          <a:xfrm>
            <a:off x="445863" y="6019643"/>
            <a:ext cx="8389793" cy="407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charset="0"/>
              <a:buNone/>
            </a:pPr>
            <a:r>
              <a:rPr lang="es-ES" sz="1600" kern="0" dirty="0"/>
              <a:t>La contraseña utilizada en las actividades de Packet Tracer en este capítulo es: </a:t>
            </a:r>
            <a:r>
              <a:rPr lang="es-ES" sz="1600" b="1" kern="0" dirty="0"/>
              <a:t>PT_ccna5</a:t>
            </a:r>
          </a:p>
          <a:p>
            <a:pPr marL="0" indent="0" eaLnBrk="1" hangingPunct="1">
              <a:spcBef>
                <a:spcPct val="30000"/>
              </a:spcBef>
              <a:buFont typeface="Wingdings" charset="0"/>
              <a:buNone/>
            </a:pPr>
            <a:endParaRPr lang="es-ES" sz="2000" kern="0" dirty="0"/>
          </a:p>
        </p:txBody>
      </p:sp>
    </p:spTree>
    <p:extLst>
      <p:ext uri="{BB962C8B-B14F-4D97-AF65-F5344CB8AC3E}">
        <p14:creationId xmlns:p14="http://schemas.microsoft.com/office/powerpoint/2010/main" val="394600889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eaLnBrk="1" hangingPunct="1"/>
            <a:r>
              <a:rPr lang="es-ES" sz="1800" dirty="0" smtClean="0"/>
              <a:t>Solucionar problemas en redes VLAN y en enlaces troncales</a:t>
            </a:r>
            <a:r>
              <a:rPr lang="en-US" sz="1800" dirty="0" smtClean="0"/>
              <a:t>
</a:t>
            </a:r>
            <a:r>
              <a:rPr lang="es-ES" sz="2800" dirty="0" smtClean="0"/>
              <a:t>Problemas en la asignación de direcciones IP con redes VLAN</a:t>
            </a:r>
            <a:endParaRPr lang="es-ES" sz="2800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3840" y="1456168"/>
            <a:ext cx="8656320" cy="2197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s-ES" sz="1800" dirty="0">
                <a:latin typeface="+mn-lt"/>
              </a:rPr>
              <a:t>Es una práctica común asociar una red VLAN con una red IP.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s-ES" sz="1800" dirty="0">
                <a:latin typeface="+mn-lt"/>
              </a:rPr>
              <a:t>Dado que distintas redes IP solo se comunican mediante un router, todos los dispositivos dentro de una red VLAN deben formar parte de la misma red IP para poder comunicarse.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s-ES" sz="1800" dirty="0">
                <a:latin typeface="+mn-lt"/>
              </a:rPr>
              <a:t>En figura se muestra que PC1 no puede comunicarse con el servidor porque tiene configurada una dirección IP incorrecta.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1800" dirty="0">
              <a:latin typeface="+mn-lt"/>
            </a:endParaRP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23623" y="3326928"/>
            <a:ext cx="5318000" cy="3383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855204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1800" dirty="0" smtClean="0"/>
              <a:t>Solucionar problemas en redes VLAN y en enlaces troncales</a:t>
            </a:r>
            <a:r>
              <a:rPr lang="en-US" sz="1800" dirty="0" smtClean="0"/>
              <a:t>
</a:t>
            </a:r>
            <a:r>
              <a:rPr lang="es-ES" dirty="0" smtClean="0"/>
              <a:t>Redes VLAN faltantes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3840" y="1222242"/>
            <a:ext cx="86563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s-ES" sz="2000" dirty="0">
                <a:latin typeface="+mn-lt"/>
              </a:rPr>
              <a:t>Si se resolvieron todas las incongruencias en las direcciones IP pero el dispositivo aún no puede conectarse, verifique si la red VLAN existe en el switch.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dirty="0">
              <a:latin typeface="+mn-lt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84702" y="2131015"/>
            <a:ext cx="6580894" cy="4464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243079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1800" dirty="0" smtClean="0"/>
              <a:t>Solucionar problemas en redes VLAN y en enlaces troncales</a:t>
            </a:r>
            <a:r>
              <a:rPr lang="en-US" sz="1800" dirty="0" smtClean="0"/>
              <a:t>
</a:t>
            </a:r>
            <a:r>
              <a:rPr lang="es-ES" dirty="0" smtClean="0"/>
              <a:t>Redes VLAN faltantes (continuación)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3360" y="1222242"/>
            <a:ext cx="852660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s-ES" sz="1600" dirty="0"/>
              <a:t>Si se elimina la red VLAN a la que pertenece el puerto, este pasa a estar inactivo. Ninguno de los puertos que pertenecen a la VLAN que se eliminó puede comunicarse con el resto de la red. 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s-ES" sz="1600" dirty="0"/>
              <a:t>No será funcional hasta que se cree la red VLAN faltante con la configuración global</a:t>
            </a:r>
            <a:r>
              <a:rPr lang="es-ES" sz="1600" b="1" dirty="0"/>
              <a:t> vlan</a:t>
            </a:r>
            <a:r>
              <a:rPr lang="es-ES" sz="1600" i="1" dirty="0"/>
              <a:t> id_de_vlan</a:t>
            </a:r>
            <a:r>
              <a:rPr lang="es-ES" sz="1600" dirty="0"/>
              <a:t>. </a:t>
            </a:r>
            <a:endParaRPr lang="es-ES" sz="1600" dirty="0">
              <a:latin typeface="+mn-lt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720" y="2579301"/>
            <a:ext cx="4940158" cy="4102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742542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eaLnBrk="1" hangingPunct="1"/>
            <a:r>
              <a:rPr lang="es-ES" sz="1800" dirty="0" smtClean="0"/>
              <a:t>Solucionar problemas en redes VLAN y en enlaces troncales</a:t>
            </a:r>
            <a:r>
              <a:rPr lang="en-US" sz="1800" dirty="0" smtClean="0"/>
              <a:t>
</a:t>
            </a:r>
            <a:r>
              <a:rPr lang="es-ES" dirty="0" smtClean="0"/>
              <a:t>Introducción a la solución de problemas en enlaces troncales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" y="5115994"/>
            <a:ext cx="520065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9834" y="1506797"/>
            <a:ext cx="6068966" cy="3799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36919" y="5318021"/>
            <a:ext cx="2871145" cy="1320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algn="l" defTabSz="814388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</a:pPr>
            <a:r>
              <a:rPr lang="es-ES" sz="1400" b="1" dirty="0">
                <a:latin typeface="+mn-lt"/>
              </a:rPr>
              <a:t>Nota:</a:t>
            </a:r>
            <a:r>
              <a:rPr lang="es-ES" sz="1400" dirty="0">
                <a:latin typeface="+mn-lt"/>
              </a:rPr>
              <a:t> Para resolver una incompatibilidad de </a:t>
            </a:r>
            <a:r>
              <a:rPr lang="es-ES" sz="1400" dirty="0" smtClean="0">
                <a:latin typeface="+mn-lt"/>
              </a:rPr>
              <a:t>redes VLAN </a:t>
            </a:r>
            <a:r>
              <a:rPr lang="es-ES" sz="1400" dirty="0">
                <a:latin typeface="+mn-lt"/>
              </a:rPr>
              <a:t>nativas, configure la red VLAN nativa para que sea la misma red VLAN en ambos lados del enlace.</a:t>
            </a:r>
          </a:p>
        </p:txBody>
      </p:sp>
    </p:spTree>
    <p:extLst>
      <p:ext uri="{BB962C8B-B14F-4D97-AF65-F5344CB8AC3E}">
        <p14:creationId xmlns:p14="http://schemas.microsoft.com/office/powerpoint/2010/main" val="34527624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eaLnBrk="1" hangingPunct="1"/>
            <a:r>
              <a:rPr lang="es-ES" sz="1800" dirty="0" smtClean="0"/>
              <a:t>Solucionar problemas en redes VLAN y en enlaces troncales</a:t>
            </a:r>
            <a:r>
              <a:rPr lang="en-US" sz="1800" dirty="0" smtClean="0"/>
              <a:t>
</a:t>
            </a:r>
            <a:r>
              <a:rPr lang="es-ES" dirty="0" smtClean="0"/>
              <a:t>Problemas comunes con los enlaces troncales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2440" y="1640613"/>
            <a:ext cx="8199120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s-ES" sz="2000" dirty="0">
                <a:latin typeface="+mn-lt"/>
              </a:rPr>
              <a:t>En general, los problemas de enlaces troncales se deben a una configuración incorrecta. 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s-ES" sz="2000" dirty="0">
                <a:latin typeface="+mn-lt"/>
              </a:rPr>
              <a:t>Los tipos más comunes de errores de configuración de enlaces troncales son los siguientes:</a:t>
            </a:r>
          </a:p>
          <a:p>
            <a:pPr marL="693738" lvl="2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s-ES" sz="2000" dirty="0">
                <a:latin typeface="+mn-lt"/>
              </a:rPr>
              <a:t>Faltas de concordancia de la VLAN nativa</a:t>
            </a:r>
          </a:p>
          <a:p>
            <a:pPr marL="693738" lvl="2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s-ES" sz="2000" dirty="0">
                <a:latin typeface="+mn-lt"/>
              </a:rPr>
              <a:t>Faltas de concordancia del modo de enlace troncal </a:t>
            </a:r>
          </a:p>
          <a:p>
            <a:pPr marL="693738" lvl="2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s-ES" sz="2000" dirty="0">
                <a:latin typeface="+mn-lt"/>
              </a:rPr>
              <a:t>VLAN permitidas en enlaces troncales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s-ES" sz="2000" dirty="0">
                <a:latin typeface="+mn-lt"/>
              </a:rPr>
              <a:t>Si se detecta un problema de enlace troncal, se recomienda, según las pautas de prácticas recomendadas, resolver los problemas en el orden anterior.</a:t>
            </a:r>
          </a:p>
        </p:txBody>
      </p:sp>
    </p:spTree>
    <p:extLst>
      <p:ext uri="{BB962C8B-B14F-4D97-AF65-F5344CB8AC3E}">
        <p14:creationId xmlns:p14="http://schemas.microsoft.com/office/powerpoint/2010/main" val="192823583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eaLnBrk="1" hangingPunct="1"/>
            <a:r>
              <a:rPr lang="es-ES" sz="1800" dirty="0" smtClean="0"/>
              <a:t>Solucionar problemas en redes VLAN y en enlaces troncales</a:t>
            </a:r>
            <a:r>
              <a:rPr lang="en-US" sz="1800" dirty="0" smtClean="0"/>
              <a:t>
</a:t>
            </a:r>
            <a:r>
              <a:rPr lang="es-ES" dirty="0" smtClean="0"/>
              <a:t>Problemas comunes con los enlaces troncales (continuación)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833" y="1600201"/>
            <a:ext cx="8621200" cy="4632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81966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1800" dirty="0" smtClean="0"/>
              <a:t>Solucionar problemas en redes VLAN y en enlaces troncales</a:t>
            </a:r>
            <a:r>
              <a:rPr lang="en-US" sz="1800" dirty="0" smtClean="0"/>
              <a:t>
</a:t>
            </a:r>
            <a:r>
              <a:rPr lang="es-ES" dirty="0" smtClean="0"/>
              <a:t>Modo de puerto incorrecto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2358" y="1227771"/>
            <a:ext cx="6001049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84295" y="5114925"/>
            <a:ext cx="5124450" cy="1743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295825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1800" dirty="0" smtClean="0"/>
              <a:t>Solucionar problemas en redes VLAN y en enlaces troncales</a:t>
            </a:r>
            <a:r>
              <a:rPr lang="en-US" sz="1800" dirty="0" smtClean="0"/>
              <a:t>
</a:t>
            </a:r>
            <a:r>
              <a:rPr lang="es-ES" dirty="0" smtClean="0"/>
              <a:t>Lista de redes VLAN incorrectas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39322" y="1150873"/>
            <a:ext cx="5601035" cy="45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500" y="4760767"/>
            <a:ext cx="4688524" cy="1962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01828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eaLnBrk="1" hangingPunct="1"/>
            <a:r>
              <a:rPr lang="es-ES" sz="1800" dirty="0" smtClean="0"/>
              <a:t>Solucionar problemas en redes VLAN y en enlaces troncales</a:t>
            </a:r>
            <a:r>
              <a:rPr lang="en-US" sz="1800" dirty="0" smtClean="0"/>
              <a:t>
</a:t>
            </a:r>
            <a:r>
              <a:rPr lang="es-ES" dirty="0" smtClean="0"/>
              <a:t>Lista de redes VLAN incorrectas (continuación)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9080" y="1830589"/>
            <a:ext cx="8260080" cy="260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s-ES" sz="2000" dirty="0">
                <a:latin typeface="+mn-lt"/>
              </a:rPr>
              <a:t>Se deben permitir las redes VLAN en el enlace troncal para que se puedan transmitir las tramas a través del enlace.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s-ES" sz="2000" dirty="0">
                <a:latin typeface="+mn-lt"/>
              </a:rPr>
              <a:t>Utilice el comando </a:t>
            </a:r>
            <a:r>
              <a:rPr lang="es-ES" sz="2000" b="1" dirty="0">
                <a:latin typeface="+mn-lt"/>
              </a:rPr>
              <a:t>switchport trunk allowed vlan</a:t>
            </a:r>
            <a:r>
              <a:rPr lang="es-ES" dirty="0" smtClean="0"/>
              <a:t> </a:t>
            </a:r>
            <a:r>
              <a:rPr lang="es-ES" sz="2000" dirty="0">
                <a:latin typeface="+mn-lt"/>
              </a:rPr>
              <a:t>para especificar las redes VLAN que se permiten en un enlace troncal.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s-ES" sz="2000" dirty="0">
                <a:latin typeface="+mn-lt"/>
              </a:rPr>
              <a:t>Utilice el comando </a:t>
            </a:r>
            <a:r>
              <a:rPr lang="es-ES" sz="2000" b="1" dirty="0">
                <a:latin typeface="+mn-lt"/>
              </a:rPr>
              <a:t>show interfaces trunk</a:t>
            </a:r>
            <a:r>
              <a:rPr lang="es-ES" sz="2000" dirty="0">
                <a:latin typeface="+mn-lt"/>
              </a:rPr>
              <a:t> para asegurarse de que se permitan las redes VLAN correctas en un enlace troncal.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endParaRPr lang="es-E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01463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s-ES" sz="2400" dirty="0"/>
              <a:t>6.3 Routing entre </a:t>
            </a:r>
            <a:r>
              <a:rPr lang="es-ES" sz="2400" dirty="0" smtClean="0"/>
              <a:t>redes VLAN </a:t>
            </a:r>
            <a:r>
              <a:rPr lang="es-ES" sz="2400" dirty="0"/>
              <a:t>con routers</a:t>
            </a:r>
            <a:endParaRPr lang="es-E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01306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445863" y="350288"/>
            <a:ext cx="8218757" cy="838200"/>
          </a:xfrm>
        </p:spPr>
        <p:txBody>
          <a:bodyPr/>
          <a:lstStyle/>
          <a:p>
            <a:pPr eaLnBrk="1" hangingPunct="1"/>
            <a:r>
              <a:rPr lang="es-ES" dirty="0" smtClean="0"/>
              <a:t>Capítulo 6: Actividades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445863" y="1222600"/>
            <a:ext cx="8060269" cy="372982"/>
          </a:xfrm>
        </p:spPr>
        <p:txBody>
          <a:bodyPr/>
          <a:lstStyle/>
          <a:p>
            <a:pPr marL="0" indent="0" eaLnBrk="1" hangingPunct="1">
              <a:spcBef>
                <a:spcPct val="30000"/>
              </a:spcBef>
              <a:buNone/>
            </a:pPr>
            <a:r>
              <a:rPr lang="es-ES" sz="2000" dirty="0"/>
              <a:t>¿Qué actividades se relacionan con este capítulo?</a:t>
            </a:r>
            <a:endParaRPr lang="es-ES" sz="2000" dirty="0">
              <a:solidFill>
                <a:srgbClr val="00B0F0"/>
              </a:solidFill>
            </a:endParaRPr>
          </a:p>
          <a:p>
            <a:pPr marL="0" indent="0" eaLnBrk="1" hangingPunct="1">
              <a:spcBef>
                <a:spcPct val="30000"/>
              </a:spcBef>
              <a:buNone/>
            </a:pPr>
            <a:endParaRPr lang="es-ES" sz="2000" dirty="0"/>
          </a:p>
          <a:p>
            <a:pPr marL="119063" indent="0" eaLnBrk="1" hangingPunct="1">
              <a:spcBef>
                <a:spcPct val="30000"/>
              </a:spcBef>
              <a:buNone/>
            </a:pPr>
            <a:endParaRPr lang="es-ES" sz="2000" dirty="0"/>
          </a:p>
          <a:p>
            <a:pPr marL="119063" indent="0" eaLnBrk="1" hangingPunct="1">
              <a:spcBef>
                <a:spcPct val="30000"/>
              </a:spcBef>
              <a:buNone/>
            </a:pPr>
            <a:endParaRPr lang="es-ES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315798"/>
              </p:ext>
            </p:extLst>
          </p:nvPr>
        </p:nvGraphicFramePr>
        <p:xfrm>
          <a:off x="445863" y="1641144"/>
          <a:ext cx="8315996" cy="233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322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20000"/>
                    </a:ext>
                  </a:extLst>
                </a:gridCol>
                <a:gridCol w="1964622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20001"/>
                    </a:ext>
                  </a:extLst>
                </a:gridCol>
                <a:gridCol w="3962654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20002"/>
                    </a:ext>
                  </a:extLst>
                </a:gridCol>
                <a:gridCol w="1412398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300" dirty="0"/>
                        <a:t>N.° de página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Tipo de actividad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Nombre de la actividad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¿Opcional?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/>
                        <a:t>6.3.3.6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Packet Tracer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Configuración del routing entre redes VLAN con un router-on-a-stick</a:t>
                      </a:r>
                      <a:endParaRPr lang="es-E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Recomendado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/>
                        <a:t>6.3.3.7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Práctica de laboratorio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Configuración de routing entre redes VLAN basado en enlaces troncales 801.2Q</a:t>
                      </a:r>
                      <a:endParaRPr lang="es-E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Opcional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/>
                        <a:t>6.3.3.8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Packet Tracer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Desafío de routing entre VLAN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Opcional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/>
                        <a:t>6.4.1.1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Actividad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Una posición ventajosa</a:t>
                      </a:r>
                      <a:endParaRPr lang="es-E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Opcional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/>
                        <a:t>6.4.1.2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Packet Tracer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Desafío de integración de habilidades</a:t>
                      </a:r>
                      <a:endParaRPr lang="es-E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Recomendado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0005"/>
                  </a:ext>
                </a:extLst>
              </a:tr>
            </a:tbl>
          </a:graphicData>
        </a:graphic>
      </p:graphicFrame>
      <p:sp>
        <p:nvSpPr>
          <p:cNvPr id="6" name="Rectangle 34"/>
          <p:cNvSpPr txBox="1">
            <a:spLocks noChangeArrowheads="1"/>
          </p:cNvSpPr>
          <p:nvPr/>
        </p:nvSpPr>
        <p:spPr bwMode="auto">
          <a:xfrm>
            <a:off x="445863" y="6019643"/>
            <a:ext cx="8453588" cy="407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charset="0"/>
              <a:buNone/>
            </a:pPr>
            <a:r>
              <a:rPr lang="es-ES" sz="1600" kern="0" dirty="0"/>
              <a:t>La contraseña utilizada en las actividades de Packet Tracer en este capítulo es: </a:t>
            </a:r>
            <a:r>
              <a:rPr lang="es-ES" sz="1600" b="1" kern="0" dirty="0"/>
              <a:t>PT_ccna5</a:t>
            </a:r>
          </a:p>
          <a:p>
            <a:pPr marL="0" indent="0" eaLnBrk="1" hangingPunct="1">
              <a:spcBef>
                <a:spcPct val="30000"/>
              </a:spcBef>
              <a:buFont typeface="Wingdings" charset="0"/>
              <a:buNone/>
            </a:pPr>
            <a:endParaRPr lang="es-ES" sz="2000" kern="0" dirty="0"/>
          </a:p>
        </p:txBody>
      </p:sp>
    </p:spTree>
    <p:extLst>
      <p:ext uri="{BB962C8B-B14F-4D97-AF65-F5344CB8AC3E}">
        <p14:creationId xmlns:p14="http://schemas.microsoft.com/office/powerpoint/2010/main" val="168466471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1800" dirty="0" smtClean="0"/>
              <a:t>Funcionamiento del </a:t>
            </a:r>
            <a:r>
              <a:rPr lang="es-ES" sz="1800" dirty="0" err="1" smtClean="0"/>
              <a:t>routing</a:t>
            </a:r>
            <a:r>
              <a:rPr lang="es-ES" sz="1800" dirty="0" smtClean="0"/>
              <a:t> entre redes VLAN</a:t>
            </a:r>
            <a:r>
              <a:rPr lang="en-US" sz="1800" dirty="0" smtClean="0"/>
              <a:t>
</a:t>
            </a:r>
            <a:r>
              <a:rPr lang="es-ES" dirty="0" smtClean="0">
                <a:latin typeface="Arial" charset="0"/>
              </a:rPr>
              <a:t>¿</a:t>
            </a:r>
            <a:r>
              <a:rPr lang="es-ES" dirty="0">
                <a:latin typeface="Arial" charset="0"/>
              </a:rPr>
              <a:t>Qué es el routing entre redes VLAN?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1" y="1232592"/>
            <a:ext cx="8420526" cy="1800168"/>
          </a:xfrm>
        </p:spPr>
        <p:txBody>
          <a:bodyPr/>
          <a:lstStyle/>
          <a:p>
            <a:r>
              <a:rPr lang="es-ES" sz="2000" dirty="0"/>
              <a:t>Los switches de capa 2 no pueden reenviar tráfico entre redes VLAN sin la ayuda de un router.</a:t>
            </a:r>
          </a:p>
          <a:p>
            <a:r>
              <a:rPr lang="es-ES" sz="2000" dirty="0"/>
              <a:t>El routing entre redes VLAN es un proceso para reenviar tráfico de red de una VLAN a otra mediante un router.</a:t>
            </a:r>
          </a:p>
          <a:p>
            <a:endParaRPr lang="es-ES" sz="1600" dirty="0"/>
          </a:p>
          <a:p>
            <a:endParaRPr lang="es-ES" sz="2000" b="1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6437" y="2847975"/>
            <a:ext cx="5191125" cy="401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395838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1800" dirty="0" smtClean="0"/>
              <a:t>Funcionamiento del </a:t>
            </a:r>
            <a:r>
              <a:rPr lang="es-ES" sz="1800" dirty="0" err="1" smtClean="0"/>
              <a:t>routing</a:t>
            </a:r>
            <a:r>
              <a:rPr lang="es-ES" sz="1800" dirty="0" smtClean="0"/>
              <a:t> entre redes VLAN</a:t>
            </a:r>
            <a:r>
              <a:rPr lang="en-US" sz="1800" dirty="0" smtClean="0"/>
              <a:t>
</a:t>
            </a:r>
            <a:r>
              <a:rPr lang="es-ES" dirty="0" err="1" smtClean="0">
                <a:latin typeface="Arial" charset="0"/>
              </a:rPr>
              <a:t>Routing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>
                <a:latin typeface="Arial" charset="0"/>
              </a:rPr>
              <a:t>entre redes VLAN antiguo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0" y="1447800"/>
            <a:ext cx="8463057" cy="4878572"/>
          </a:xfrm>
        </p:spPr>
        <p:txBody>
          <a:bodyPr/>
          <a:lstStyle/>
          <a:p>
            <a:pPr marL="0" indent="0">
              <a:buNone/>
            </a:pPr>
            <a:r>
              <a:rPr lang="es-ES" sz="2000" dirty="0"/>
              <a:t>Antes:</a:t>
            </a:r>
          </a:p>
          <a:p>
            <a:r>
              <a:rPr lang="es-ES" sz="2000" dirty="0"/>
              <a:t>Se usaban routers físicos para el routing entre redes VLAN.</a:t>
            </a:r>
          </a:p>
          <a:p>
            <a:r>
              <a:rPr lang="es-ES" sz="2000" dirty="0"/>
              <a:t>Cada red VLAN se conectaba a una interfaz de router física diferente.</a:t>
            </a:r>
          </a:p>
          <a:p>
            <a:r>
              <a:rPr lang="es-ES" sz="2000" dirty="0"/>
              <a:t>Los paquetes llegaban al router a través de una interfaz, se enrutaban y salían por otra interfaz.</a:t>
            </a:r>
          </a:p>
          <a:p>
            <a:r>
              <a:rPr lang="es-ES" sz="2000" dirty="0"/>
              <a:t>Como las interfaces del router estaban conectadas a redes VLAN y tenían direcciones IP provenientes de esa red VLAN específica, se hacía posible el routing entre redes VLAN.</a:t>
            </a:r>
          </a:p>
          <a:p>
            <a:r>
              <a:rPr lang="es-ES" sz="2000" dirty="0"/>
              <a:t>Las redes grandes con una gran cantidad de redes VLAN necesitaban muchas interfaces de router.</a:t>
            </a:r>
            <a:endParaRPr lang="es-ES" sz="1600" dirty="0"/>
          </a:p>
          <a:p>
            <a:endParaRPr lang="es-ES" sz="1600" dirty="0"/>
          </a:p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31272689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eaLnBrk="1" hangingPunct="1"/>
            <a:r>
              <a:rPr lang="es-ES" sz="1800" dirty="0" smtClean="0"/>
              <a:t>Funcionamiento del </a:t>
            </a:r>
            <a:r>
              <a:rPr lang="es-ES" sz="1800" dirty="0" err="1" smtClean="0"/>
              <a:t>routing</a:t>
            </a:r>
            <a:r>
              <a:rPr lang="es-ES" sz="1800" dirty="0" smtClean="0"/>
              <a:t> entre redes VLAN</a:t>
            </a:r>
            <a:r>
              <a:rPr lang="en-US" sz="1800" dirty="0" smtClean="0"/>
              <a:t>
</a:t>
            </a:r>
            <a:r>
              <a:rPr lang="es-ES" dirty="0" err="1" smtClean="0">
                <a:latin typeface="Arial" charset="0"/>
              </a:rPr>
              <a:t>Routing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>
                <a:latin typeface="Arial" charset="0"/>
              </a:rPr>
              <a:t>entre redes VLAN antiguo (continuación)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4783" y="1588440"/>
            <a:ext cx="6188675" cy="375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60120" y="5483209"/>
            <a:ext cx="748284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r>
              <a:rPr lang="es-ES" sz="2000" dirty="0">
                <a:latin typeface="+mn-lt"/>
              </a:rPr>
              <a:t>En este ejemplo el router se configuró con dos interfaces físicas separadas para interactuar con las distintas VLAN y realizar el routing.</a:t>
            </a:r>
          </a:p>
        </p:txBody>
      </p:sp>
    </p:spTree>
    <p:extLst>
      <p:ext uri="{BB962C8B-B14F-4D97-AF65-F5344CB8AC3E}">
        <p14:creationId xmlns:p14="http://schemas.microsoft.com/office/powerpoint/2010/main" val="326199425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eaLnBrk="1" hangingPunct="1"/>
            <a:r>
              <a:rPr lang="es-ES" sz="1800" dirty="0" smtClean="0"/>
              <a:t>Funcionamiento del </a:t>
            </a:r>
            <a:r>
              <a:rPr lang="es-ES" sz="1800" dirty="0" err="1" smtClean="0"/>
              <a:t>routing</a:t>
            </a:r>
            <a:r>
              <a:rPr lang="es-ES" sz="1800" dirty="0" smtClean="0"/>
              <a:t> entre redes VLAN</a:t>
            </a:r>
            <a:r>
              <a:rPr lang="en-US" sz="1800" dirty="0" smtClean="0"/>
              <a:t>
</a:t>
            </a:r>
            <a:r>
              <a:rPr lang="es-ES" dirty="0" err="1" smtClean="0">
                <a:latin typeface="Arial" charset="0"/>
              </a:rPr>
              <a:t>Routing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>
                <a:latin typeface="Arial" charset="0"/>
              </a:rPr>
              <a:t>entre redes VLAN con router-on-a-stick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1" y="1537392"/>
            <a:ext cx="8558750" cy="5093780"/>
          </a:xfrm>
        </p:spPr>
        <p:txBody>
          <a:bodyPr/>
          <a:lstStyle/>
          <a:p>
            <a:r>
              <a:rPr lang="es-ES" sz="2000" dirty="0"/>
              <a:t>El enfoque router-on-a-stick utiliza solo una de las interfaces físicas del router.</a:t>
            </a:r>
          </a:p>
          <a:p>
            <a:r>
              <a:rPr lang="es-ES" sz="2000" dirty="0"/>
              <a:t>Una de las interfaces físicas del router se configura como un puerto de enlace troncal 802.1Q para que pueda comprender las etiquetas de las redes VLAN.</a:t>
            </a:r>
          </a:p>
          <a:p>
            <a:r>
              <a:rPr lang="es-ES" sz="2000" dirty="0"/>
              <a:t>Se crean subinterfaces lógicas, una por cada red VLAN.</a:t>
            </a:r>
          </a:p>
          <a:p>
            <a:r>
              <a:rPr lang="es-ES" sz="2000" dirty="0"/>
              <a:t>Cada subinterfaz se configura con una dirección IP proveniente de la red VLAN que representa.</a:t>
            </a:r>
          </a:p>
          <a:p>
            <a:r>
              <a:rPr lang="es-ES" sz="2000" dirty="0"/>
              <a:t>Los miembros de las VLAN (hosts) se configuran para utilizar la dirección de subinterfaz como gateway predeterminado.</a:t>
            </a:r>
          </a:p>
          <a:p>
            <a:pPr marL="0" indent="0">
              <a:buNone/>
            </a:pPr>
            <a:endParaRPr lang="es-ES" sz="1600" dirty="0"/>
          </a:p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80205469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68" y="394392"/>
            <a:ext cx="8772157" cy="838800"/>
          </a:xfrm>
        </p:spPr>
        <p:txBody>
          <a:bodyPr anchor="t"/>
          <a:lstStyle/>
          <a:p>
            <a:pPr eaLnBrk="1" hangingPunct="1"/>
            <a:r>
              <a:rPr lang="es-ES" sz="1800" dirty="0" smtClean="0"/>
              <a:t>Funcionamiento del </a:t>
            </a:r>
            <a:r>
              <a:rPr lang="es-ES" sz="1800" dirty="0" err="1" smtClean="0"/>
              <a:t>routing</a:t>
            </a:r>
            <a:r>
              <a:rPr lang="es-ES" sz="1800" dirty="0" smtClean="0"/>
              <a:t> entre redes VLAN</a:t>
            </a:r>
            <a:r>
              <a:rPr lang="en-US" sz="1800" dirty="0" smtClean="0"/>
              <a:t>
</a:t>
            </a:r>
            <a:r>
              <a:rPr lang="es-ES" dirty="0" err="1" smtClean="0">
                <a:latin typeface="Arial" charset="0"/>
              </a:rPr>
              <a:t>Routing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>
                <a:latin typeface="Arial" charset="0"/>
              </a:rPr>
              <a:t>entre redes VLAN con router-on-a-stick (continuación)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8320" y="1586003"/>
            <a:ext cx="5543550" cy="3818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4334" y="5404893"/>
            <a:ext cx="8460105" cy="1115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r>
              <a:rPr lang="es-ES" sz="1400" dirty="0">
                <a:latin typeface="+mn-lt"/>
              </a:rPr>
              <a:t>La interfaz de router se configura para funcionar como enlace troncal y se conecta a un puerto de switch de enlace troncal. Para realizar el routing entre VLAN, el router acepta en la interfaz troncal el tráfico con etiquetas de VLAN proveniente del switch adyacente y luego lo enruta en forma interna entre las VLAN, mediante subinterfaces. El router reenvía el tráfico enrutado con etiquetas de VLAN para la VLAN de destino a través de la misma interfaz física utilizada para recibir el tráfico.</a:t>
            </a:r>
          </a:p>
        </p:txBody>
      </p:sp>
    </p:spTree>
    <p:extLst>
      <p:ext uri="{BB962C8B-B14F-4D97-AF65-F5344CB8AC3E}">
        <p14:creationId xmlns:p14="http://schemas.microsoft.com/office/powerpoint/2010/main" val="12034037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68" y="396240"/>
            <a:ext cx="8772157" cy="838800"/>
          </a:xfrm>
        </p:spPr>
        <p:txBody>
          <a:bodyPr anchor="t"/>
          <a:lstStyle/>
          <a:p>
            <a:pPr eaLnBrk="1" hangingPunct="1"/>
            <a:r>
              <a:rPr lang="es-ES" sz="1800" dirty="0" smtClean="0"/>
              <a:t>Funcionamiento del </a:t>
            </a:r>
            <a:r>
              <a:rPr lang="es-ES" sz="1800" dirty="0" err="1" smtClean="0"/>
              <a:t>routing</a:t>
            </a:r>
            <a:r>
              <a:rPr lang="es-ES" sz="1800" dirty="0" smtClean="0"/>
              <a:t> entre redes VLAN</a:t>
            </a:r>
            <a:r>
              <a:rPr sz="1800" dirty="0"/>
              <a:t/>
            </a:r>
            <a:br>
              <a:rPr sz="1800" dirty="0"/>
            </a:br>
            <a:r>
              <a:rPr lang="es-ES" dirty="0">
                <a:latin typeface="Arial" charset="0"/>
              </a:rPr>
              <a:t>Actividad</a:t>
            </a:r>
            <a:r>
              <a:rPr lang="es-ES" dirty="0" smtClean="0">
                <a:latin typeface="Arial" charset="0"/>
              </a:rPr>
              <a:t>: Identificar </a:t>
            </a:r>
            <a:r>
              <a:rPr lang="es-ES" dirty="0">
                <a:latin typeface="Arial" charset="0"/>
              </a:rPr>
              <a:t>los tipos de routing entre redes VLAN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0" y="1844040"/>
            <a:ext cx="8752915" cy="4482332"/>
          </a:xfrm>
        </p:spPr>
        <p:txBody>
          <a:bodyPr/>
          <a:lstStyle/>
          <a:p>
            <a:r>
              <a:rPr lang="es-ES" sz="2000" dirty="0"/>
              <a:t>¿Modelo antiguo o router-on-a-stick?</a:t>
            </a:r>
            <a:endParaRPr lang="es-ES" sz="1600" dirty="0"/>
          </a:p>
          <a:p>
            <a:endParaRPr lang="es-ES" sz="2000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6375" y="2630805"/>
            <a:ext cx="6191249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90204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68" y="396240"/>
            <a:ext cx="8772157" cy="838800"/>
          </a:xfrm>
        </p:spPr>
        <p:txBody>
          <a:bodyPr anchor="t"/>
          <a:lstStyle/>
          <a:p>
            <a:pPr eaLnBrk="1" hangingPunct="1"/>
            <a:r>
              <a:rPr lang="es-ES" sz="1800" dirty="0" smtClean="0"/>
              <a:t>Funcionamiento del </a:t>
            </a:r>
            <a:r>
              <a:rPr lang="es-ES" sz="1800" dirty="0" err="1" smtClean="0"/>
              <a:t>routing</a:t>
            </a:r>
            <a:r>
              <a:rPr lang="es-ES" sz="1800" dirty="0" smtClean="0"/>
              <a:t> entre redes VLAN</a:t>
            </a:r>
            <a:r>
              <a:rPr lang="en-US" sz="1800" dirty="0" smtClean="0"/>
              <a:t>
</a:t>
            </a:r>
            <a:r>
              <a:rPr lang="es-ES" dirty="0" smtClean="0"/>
              <a:t>Actividad: Identificar los tipos de </a:t>
            </a:r>
            <a:r>
              <a:rPr lang="es-ES" dirty="0" err="1" smtClean="0"/>
              <a:t>routing</a:t>
            </a:r>
            <a:r>
              <a:rPr lang="es-ES" dirty="0" smtClean="0"/>
              <a:t> entre redes VLAN (continuación)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0" y="1844040"/>
            <a:ext cx="8752915" cy="4482332"/>
          </a:xfrm>
        </p:spPr>
        <p:txBody>
          <a:bodyPr/>
          <a:lstStyle/>
          <a:p>
            <a:r>
              <a:rPr lang="es-ES" sz="2000" dirty="0"/>
              <a:t>¿Modelo antiguo o router-on-a-stick?</a:t>
            </a:r>
            <a:endParaRPr lang="es-ES" sz="1600" dirty="0"/>
          </a:p>
          <a:p>
            <a:endParaRPr lang="es-ES" sz="2000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4667" y="2648903"/>
            <a:ext cx="7041546" cy="3188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58313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00" y="396000"/>
            <a:ext cx="8772157" cy="838800"/>
          </a:xfrm>
        </p:spPr>
        <p:txBody>
          <a:bodyPr anchor="t"/>
          <a:lstStyle/>
          <a:p>
            <a:pPr eaLnBrk="1" hangingPunct="1"/>
            <a:r>
              <a:rPr lang="es-ES" sz="1800" dirty="0" smtClean="0"/>
              <a:t>Configurar el </a:t>
            </a:r>
            <a:r>
              <a:rPr lang="es-ES" sz="1800" dirty="0" err="1" smtClean="0"/>
              <a:t>routing</a:t>
            </a:r>
            <a:r>
              <a:rPr lang="es-ES" sz="1800" dirty="0" smtClean="0"/>
              <a:t> entre redes VLAN antiguo</a:t>
            </a:r>
            <a:r>
              <a:rPr lang="en-US" sz="1800" dirty="0" smtClean="0"/>
              <a:t>
</a:t>
            </a:r>
            <a:r>
              <a:rPr lang="es-ES" dirty="0" smtClean="0">
                <a:latin typeface="Arial" charset="0"/>
              </a:rPr>
              <a:t>Configurar </a:t>
            </a:r>
            <a:r>
              <a:rPr lang="es-ES" dirty="0">
                <a:latin typeface="Arial" charset="0"/>
              </a:rPr>
              <a:t>el routing entre redes VLAN antiguo: Preparación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2630" y="1887912"/>
            <a:ext cx="8752915" cy="5093780"/>
          </a:xfrm>
        </p:spPr>
        <p:txBody>
          <a:bodyPr/>
          <a:lstStyle/>
          <a:p>
            <a:r>
              <a:rPr lang="es-ES" sz="1600" dirty="0"/>
              <a:t>El routing entre VLAN antiguo requiere que los routers tengan varias interfaces físicas.</a:t>
            </a:r>
          </a:p>
          <a:p>
            <a:r>
              <a:rPr lang="es-ES" sz="1600" dirty="0"/>
              <a:t>Cada una de las interfaces físicas del router se conecta a una red VLAN única.</a:t>
            </a:r>
          </a:p>
          <a:p>
            <a:r>
              <a:rPr lang="es-ES" sz="1600" dirty="0"/>
              <a:t>Además, cada interfaz está configurada con una dirección IP para la subred asociada con esa red VLAN específica.</a:t>
            </a:r>
          </a:p>
          <a:p>
            <a:r>
              <a:rPr lang="es-ES" sz="1600" dirty="0"/>
              <a:t>Los dispositivos de red utilizan el router como un gateway para acceder a los dispositivos conectados a las otras redes VLAN.</a:t>
            </a:r>
          </a:p>
          <a:p>
            <a:pPr marL="0" indent="0">
              <a:buNone/>
            </a:pPr>
            <a:endParaRPr lang="es-ES" sz="1600" dirty="0"/>
          </a:p>
          <a:p>
            <a:endParaRPr lang="es-ES" sz="2000" dirty="0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400" y="3717608"/>
            <a:ext cx="5315427" cy="2896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60652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00" y="396000"/>
            <a:ext cx="8772157" cy="838800"/>
          </a:xfrm>
        </p:spPr>
        <p:txBody>
          <a:bodyPr anchor="t"/>
          <a:lstStyle/>
          <a:p>
            <a:pPr eaLnBrk="1" hangingPunct="1"/>
            <a:r>
              <a:rPr lang="es-ES" sz="1800" dirty="0" smtClean="0"/>
              <a:t>Configurar el </a:t>
            </a:r>
            <a:r>
              <a:rPr lang="es-ES" sz="1800" dirty="0" err="1" smtClean="0"/>
              <a:t>routing</a:t>
            </a:r>
            <a:r>
              <a:rPr lang="es-ES" sz="1800" dirty="0" smtClean="0"/>
              <a:t> entre redes VLAN antiguo</a:t>
            </a:r>
            <a:r>
              <a:rPr lang="en-US" sz="1800" dirty="0" smtClean="0"/>
              <a:t>
</a:t>
            </a:r>
            <a:r>
              <a:rPr lang="es-ES" dirty="0" smtClean="0">
                <a:latin typeface="Arial" charset="0"/>
              </a:rPr>
              <a:t>Configurar </a:t>
            </a:r>
            <a:r>
              <a:rPr lang="es-ES" dirty="0">
                <a:latin typeface="Arial" charset="0"/>
              </a:rPr>
              <a:t>el routing entre redes VLAN antiguo: Configuración del switch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33" y="1550910"/>
            <a:ext cx="8227877" cy="4830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303367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00" y="396000"/>
            <a:ext cx="8772157" cy="838800"/>
          </a:xfrm>
        </p:spPr>
        <p:txBody>
          <a:bodyPr anchor="t"/>
          <a:lstStyle/>
          <a:p>
            <a:pPr eaLnBrk="1" hangingPunct="1"/>
            <a:r>
              <a:rPr lang="es-ES" sz="1800" dirty="0" smtClean="0"/>
              <a:t>Configurar el </a:t>
            </a:r>
            <a:r>
              <a:rPr lang="es-ES" sz="1800" dirty="0" err="1" smtClean="0"/>
              <a:t>routing</a:t>
            </a:r>
            <a:r>
              <a:rPr lang="es-ES" sz="1800" dirty="0" smtClean="0"/>
              <a:t> entre redes VLAN antiguo</a:t>
            </a:r>
            <a:r>
              <a:rPr lang="en-US" sz="1800" dirty="0" smtClean="0"/>
              <a:t>
</a:t>
            </a:r>
            <a:r>
              <a:rPr lang="es-ES" sz="2800" dirty="0" smtClean="0">
                <a:latin typeface="Arial" charset="0"/>
              </a:rPr>
              <a:t>Configurar </a:t>
            </a:r>
            <a:r>
              <a:rPr lang="es-ES" sz="2800" dirty="0">
                <a:latin typeface="Arial" charset="0"/>
              </a:rPr>
              <a:t>el routing entre redes VLAN antiguo: Configuración de las interfaces del router</a:t>
            </a:r>
            <a:endParaRPr lang="es-ES" sz="2800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33" y="1550910"/>
            <a:ext cx="8227877" cy="4830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89134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446400" y="349200"/>
            <a:ext cx="8145462" cy="838200"/>
          </a:xfrm>
        </p:spPr>
        <p:txBody>
          <a:bodyPr/>
          <a:lstStyle/>
          <a:p>
            <a:pPr eaLnBrk="1" hangingPunct="1"/>
            <a:r>
              <a:rPr lang="es-ES" dirty="0" smtClean="0"/>
              <a:t>Capítulo 6: Evaluación</a:t>
            </a:r>
          </a:p>
        </p:txBody>
      </p:sp>
      <p:sp>
        <p:nvSpPr>
          <p:cNvPr id="7171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46113" y="1285841"/>
            <a:ext cx="7940675" cy="3571875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s-ES" sz="2000" dirty="0"/>
              <a:t>Los estudiantes deben completar el capítulo 6 "Evaluación" después de completar el capítulo 6.</a:t>
            </a:r>
          </a:p>
          <a:p>
            <a:pPr eaLnBrk="1" hangingPunct="1">
              <a:spcBef>
                <a:spcPct val="30000"/>
              </a:spcBef>
            </a:pPr>
            <a:r>
              <a:rPr lang="es-ES" sz="2000" dirty="0"/>
              <a:t>Los cuestionarios, las prácticas de laboratorio, los Packet Tracers y otras actividades se pueden utilizar para evaluar informalmente el progreso de los estudiantes.</a:t>
            </a:r>
          </a:p>
        </p:txBody>
      </p:sp>
    </p:spTree>
    <p:extLst>
      <p:ext uri="{BB962C8B-B14F-4D97-AF65-F5344CB8AC3E}">
        <p14:creationId xmlns:p14="http://schemas.microsoft.com/office/powerpoint/2010/main" val="330304491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00" y="396000"/>
            <a:ext cx="8772157" cy="838800"/>
          </a:xfrm>
        </p:spPr>
        <p:txBody>
          <a:bodyPr/>
          <a:lstStyle/>
          <a:p>
            <a:pPr eaLnBrk="1" hangingPunct="1"/>
            <a:r>
              <a:rPr lang="es-ES" sz="1800" dirty="0" smtClean="0"/>
              <a:t>Configurar el </a:t>
            </a:r>
            <a:r>
              <a:rPr lang="es-ES" sz="1800" dirty="0" err="1" smtClean="0"/>
              <a:t>routing</a:t>
            </a:r>
            <a:r>
              <a:rPr lang="es-ES" sz="1800" dirty="0" smtClean="0"/>
              <a:t> entre redes VLAN con </a:t>
            </a:r>
            <a:r>
              <a:rPr lang="es-ES" sz="1800" dirty="0" err="1" smtClean="0"/>
              <a:t>router</a:t>
            </a:r>
            <a:r>
              <a:rPr lang="es-ES" sz="1800" dirty="0" smtClean="0"/>
              <a:t>-</a:t>
            </a:r>
            <a:r>
              <a:rPr lang="es-ES" sz="1800" dirty="0" err="1" smtClean="0"/>
              <a:t>on</a:t>
            </a:r>
            <a:r>
              <a:rPr lang="es-ES" sz="1800" dirty="0" smtClean="0"/>
              <a:t>-a-</a:t>
            </a:r>
            <a:r>
              <a:rPr lang="es-ES" sz="1800" dirty="0" err="1" smtClean="0"/>
              <a:t>stick</a:t>
            </a:r>
            <a:r>
              <a:rPr lang="en-US" sz="1800" dirty="0" smtClean="0"/>
              <a:t>
</a:t>
            </a:r>
            <a:r>
              <a:rPr lang="es-ES" dirty="0" smtClean="0">
                <a:latin typeface="Arial" charset="0"/>
              </a:rPr>
              <a:t>Configurar </a:t>
            </a:r>
            <a:r>
              <a:rPr lang="es-ES" dirty="0">
                <a:latin typeface="Arial" charset="0"/>
              </a:rPr>
              <a:t>router-on-a-stick: Preparación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7870" y="1522152"/>
            <a:ext cx="8752915" cy="2104968"/>
          </a:xfrm>
        </p:spPr>
        <p:txBody>
          <a:bodyPr/>
          <a:lstStyle/>
          <a:p>
            <a:r>
              <a:rPr lang="es-ES" sz="1400" dirty="0"/>
              <a:t>Una alternativa al routing entre redes VLAN antiguo es utilizar enlaces troncales de VLAN y subinterfaces.</a:t>
            </a:r>
          </a:p>
          <a:p>
            <a:r>
              <a:rPr lang="es-ES" sz="1400" dirty="0"/>
              <a:t>Los enlaces troncales de VLAN permiten que una única interfaz física del router enrute el tráfico de varias VLAN.</a:t>
            </a:r>
          </a:p>
          <a:p>
            <a:r>
              <a:rPr lang="es-ES" sz="1400" dirty="0"/>
              <a:t>La interfaz física del router se debe conectar a un enlace troncal en el switch adyacente.</a:t>
            </a:r>
          </a:p>
          <a:p>
            <a:r>
              <a:rPr lang="es-ES" sz="1400" dirty="0"/>
              <a:t>En el router, se crean subinterfaces para cada red VLAN única.</a:t>
            </a:r>
          </a:p>
          <a:p>
            <a:r>
              <a:rPr lang="es-ES" sz="1400" dirty="0"/>
              <a:t>A cada subinterfaz se le asigna una dirección IP específica para su subred o red VLAN y también se configura para etiquetar las tramas para esa red VLAN.</a:t>
            </a:r>
          </a:p>
          <a:p>
            <a:pPr marL="0" indent="0">
              <a:buNone/>
            </a:pPr>
            <a:endParaRPr lang="es-ES" sz="1400" dirty="0"/>
          </a:p>
          <a:p>
            <a:endParaRPr lang="es-ES" sz="1800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55570" y="3404410"/>
            <a:ext cx="3943350" cy="3212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14978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00" y="396000"/>
            <a:ext cx="8772157" cy="838800"/>
          </a:xfrm>
        </p:spPr>
        <p:txBody>
          <a:bodyPr anchor="t"/>
          <a:lstStyle/>
          <a:p>
            <a:pPr eaLnBrk="1" hangingPunct="1"/>
            <a:r>
              <a:rPr lang="es-ES" sz="1800" dirty="0" smtClean="0"/>
              <a:t>Configurar el </a:t>
            </a:r>
            <a:r>
              <a:rPr lang="es-ES" sz="1800" dirty="0" err="1" smtClean="0"/>
              <a:t>routing</a:t>
            </a:r>
            <a:r>
              <a:rPr lang="es-ES" sz="1800" dirty="0" smtClean="0"/>
              <a:t> entre redes VLAN con </a:t>
            </a:r>
            <a:r>
              <a:rPr lang="es-ES" sz="1800" dirty="0" err="1" smtClean="0"/>
              <a:t>router</a:t>
            </a:r>
            <a:r>
              <a:rPr lang="es-ES" sz="1800" dirty="0" smtClean="0"/>
              <a:t>-</a:t>
            </a:r>
            <a:r>
              <a:rPr lang="es-ES" sz="1800" dirty="0" err="1" smtClean="0"/>
              <a:t>on</a:t>
            </a:r>
            <a:r>
              <a:rPr lang="es-ES" sz="1800" dirty="0" smtClean="0"/>
              <a:t>-a-</a:t>
            </a:r>
            <a:r>
              <a:rPr lang="es-ES" sz="1800" dirty="0" err="1" smtClean="0"/>
              <a:t>stick</a:t>
            </a:r>
            <a:r>
              <a:rPr lang="en-US" sz="1800" dirty="0" smtClean="0"/>
              <a:t>
</a:t>
            </a:r>
            <a:r>
              <a:rPr lang="es-ES" dirty="0" smtClean="0">
                <a:latin typeface="Arial" charset="0"/>
              </a:rPr>
              <a:t>Configurar </a:t>
            </a:r>
            <a:r>
              <a:rPr lang="es-ES" dirty="0">
                <a:latin typeface="Arial" charset="0"/>
              </a:rPr>
              <a:t>router-on-a-stick: Configuración del switch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8325" y="2054543"/>
            <a:ext cx="5467349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74118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00" y="396000"/>
            <a:ext cx="8772157" cy="838800"/>
          </a:xfrm>
        </p:spPr>
        <p:txBody>
          <a:bodyPr anchor="t"/>
          <a:lstStyle/>
          <a:p>
            <a:pPr eaLnBrk="1" hangingPunct="1"/>
            <a:r>
              <a:rPr lang="es-ES" sz="1800" dirty="0" smtClean="0"/>
              <a:t>Configurar el </a:t>
            </a:r>
            <a:r>
              <a:rPr lang="es-ES" sz="1800" dirty="0" err="1" smtClean="0"/>
              <a:t>routing</a:t>
            </a:r>
            <a:r>
              <a:rPr lang="es-ES" sz="1800" dirty="0" smtClean="0"/>
              <a:t> entre redes VLAN con </a:t>
            </a:r>
            <a:r>
              <a:rPr lang="es-ES" sz="1800" dirty="0" err="1" smtClean="0"/>
              <a:t>router</a:t>
            </a:r>
            <a:r>
              <a:rPr lang="es-ES" sz="1800" dirty="0" smtClean="0"/>
              <a:t>-</a:t>
            </a:r>
            <a:r>
              <a:rPr lang="es-ES" sz="1800" dirty="0" err="1" smtClean="0"/>
              <a:t>on</a:t>
            </a:r>
            <a:r>
              <a:rPr lang="es-ES" sz="1800" dirty="0" smtClean="0"/>
              <a:t>-a-</a:t>
            </a:r>
            <a:r>
              <a:rPr lang="es-ES" sz="1800" dirty="0" err="1" smtClean="0"/>
              <a:t>stick</a:t>
            </a:r>
            <a:r>
              <a:rPr lang="en-US" sz="1800" dirty="0" smtClean="0"/>
              <a:t>
</a:t>
            </a:r>
            <a:r>
              <a:rPr lang="es-ES" dirty="0" smtClean="0">
                <a:latin typeface="Arial" charset="0"/>
              </a:rPr>
              <a:t>Configurar </a:t>
            </a:r>
            <a:r>
              <a:rPr lang="es-ES" dirty="0">
                <a:latin typeface="Arial" charset="0"/>
              </a:rPr>
              <a:t>router-on-a-stick: Configuración de las subinterfaces del router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53221"/>
            <a:ext cx="6468428" cy="497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460840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00" y="396000"/>
            <a:ext cx="8591851" cy="838800"/>
          </a:xfrm>
        </p:spPr>
        <p:txBody>
          <a:bodyPr anchor="t"/>
          <a:lstStyle/>
          <a:p>
            <a:pPr eaLnBrk="1" hangingPunct="1"/>
            <a:r>
              <a:rPr lang="es-ES" sz="1800" dirty="0" smtClean="0"/>
              <a:t>Configurar el </a:t>
            </a:r>
            <a:r>
              <a:rPr lang="es-ES" sz="1800" dirty="0" err="1" smtClean="0"/>
              <a:t>routing</a:t>
            </a:r>
            <a:r>
              <a:rPr lang="es-ES" sz="1800" dirty="0" smtClean="0"/>
              <a:t> entre redes VLAN con </a:t>
            </a:r>
            <a:r>
              <a:rPr lang="es-ES" sz="1800" dirty="0" err="1" smtClean="0"/>
              <a:t>router</a:t>
            </a:r>
            <a:r>
              <a:rPr lang="es-ES" sz="1800" dirty="0" smtClean="0"/>
              <a:t>-</a:t>
            </a:r>
            <a:r>
              <a:rPr lang="es-ES" sz="1800" dirty="0" err="1" smtClean="0"/>
              <a:t>on</a:t>
            </a:r>
            <a:r>
              <a:rPr lang="es-ES" sz="1800" dirty="0" smtClean="0"/>
              <a:t>-a-</a:t>
            </a:r>
            <a:r>
              <a:rPr lang="es-ES" sz="1800" dirty="0" err="1" smtClean="0"/>
              <a:t>stick</a:t>
            </a:r>
            <a:r>
              <a:rPr lang="en-US" sz="1800" dirty="0" smtClean="0"/>
              <a:t>
</a:t>
            </a:r>
            <a:r>
              <a:rPr lang="es-ES" dirty="0" smtClean="0">
                <a:latin typeface="Arial" charset="0"/>
              </a:rPr>
              <a:t>Configurar </a:t>
            </a:r>
            <a:r>
              <a:rPr lang="es-ES" dirty="0">
                <a:latin typeface="Arial" charset="0"/>
              </a:rPr>
              <a:t>router-on-a-stick: Verificación de las subinterfaces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02" y="1734483"/>
            <a:ext cx="8370449" cy="471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87766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01" y="396000"/>
            <a:ext cx="8492400" cy="838800"/>
          </a:xfrm>
        </p:spPr>
        <p:txBody>
          <a:bodyPr anchor="t"/>
          <a:lstStyle/>
          <a:p>
            <a:pPr eaLnBrk="1" hangingPunct="1"/>
            <a:r>
              <a:rPr lang="es-ES" sz="1800" dirty="0" smtClean="0"/>
              <a:t>Configurar el </a:t>
            </a:r>
            <a:r>
              <a:rPr lang="es-ES" sz="1800" dirty="0" err="1" smtClean="0"/>
              <a:t>routing</a:t>
            </a:r>
            <a:r>
              <a:rPr lang="es-ES" sz="1800" dirty="0" smtClean="0"/>
              <a:t> entre redes VLAN con </a:t>
            </a:r>
            <a:r>
              <a:rPr lang="es-ES" sz="1800" dirty="0" err="1" smtClean="0"/>
              <a:t>router</a:t>
            </a:r>
            <a:r>
              <a:rPr lang="es-ES" sz="1800" dirty="0" smtClean="0"/>
              <a:t>-</a:t>
            </a:r>
            <a:r>
              <a:rPr lang="es-ES" sz="1800" dirty="0" err="1" smtClean="0"/>
              <a:t>on</a:t>
            </a:r>
            <a:r>
              <a:rPr lang="es-ES" sz="1800" dirty="0" smtClean="0"/>
              <a:t>-a-</a:t>
            </a:r>
            <a:r>
              <a:rPr lang="es-ES" sz="1800" dirty="0" err="1" smtClean="0"/>
              <a:t>stick</a:t>
            </a:r>
            <a:r>
              <a:rPr lang="en-US" sz="1800" dirty="0" smtClean="0"/>
              <a:t>
</a:t>
            </a:r>
            <a:r>
              <a:rPr lang="es-ES" dirty="0" smtClean="0">
                <a:latin typeface="Arial" charset="0"/>
              </a:rPr>
              <a:t>Configurar </a:t>
            </a:r>
            <a:r>
              <a:rPr lang="es-ES" dirty="0">
                <a:latin typeface="Arial" charset="0"/>
              </a:rPr>
              <a:t>router-on-a-stick: Verificación de las subinterfaces (continuación)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248" y="1795463"/>
            <a:ext cx="6045792" cy="4587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632240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00" y="396000"/>
            <a:ext cx="8772157" cy="838800"/>
          </a:xfrm>
        </p:spPr>
        <p:txBody>
          <a:bodyPr anchor="t"/>
          <a:lstStyle/>
          <a:p>
            <a:pPr eaLnBrk="1" hangingPunct="1"/>
            <a:r>
              <a:rPr lang="es-ES" sz="1800" dirty="0" smtClean="0"/>
              <a:t>Configurar el </a:t>
            </a:r>
            <a:r>
              <a:rPr lang="es-ES" sz="1800" dirty="0" err="1" smtClean="0"/>
              <a:t>routing</a:t>
            </a:r>
            <a:r>
              <a:rPr lang="es-ES" sz="1800" dirty="0" smtClean="0"/>
              <a:t> entre redes VLAN con </a:t>
            </a:r>
            <a:r>
              <a:rPr lang="es-ES" sz="1800" dirty="0" err="1" smtClean="0"/>
              <a:t>router</a:t>
            </a:r>
            <a:r>
              <a:rPr lang="es-ES" sz="1800" dirty="0" smtClean="0"/>
              <a:t>-</a:t>
            </a:r>
            <a:r>
              <a:rPr lang="es-ES" sz="1800" dirty="0" err="1" smtClean="0"/>
              <a:t>on</a:t>
            </a:r>
            <a:r>
              <a:rPr lang="es-ES" sz="1800" dirty="0" smtClean="0"/>
              <a:t>-a-</a:t>
            </a:r>
            <a:r>
              <a:rPr lang="es-ES" sz="1800" dirty="0" err="1" smtClean="0"/>
              <a:t>stick</a:t>
            </a:r>
            <a:r>
              <a:rPr lang="en-US" sz="1800" dirty="0" smtClean="0"/>
              <a:t>
</a:t>
            </a:r>
            <a:r>
              <a:rPr lang="es-ES" dirty="0" smtClean="0">
                <a:latin typeface="Arial" charset="0"/>
              </a:rPr>
              <a:t>Configurar </a:t>
            </a:r>
            <a:r>
              <a:rPr lang="es-ES" dirty="0">
                <a:latin typeface="Arial" charset="0"/>
              </a:rPr>
              <a:t>router-on-a-stick: Verificación del routing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2631" y="1887912"/>
            <a:ext cx="8536068" cy="3095568"/>
          </a:xfrm>
        </p:spPr>
        <p:txBody>
          <a:bodyPr/>
          <a:lstStyle/>
          <a:p>
            <a:r>
              <a:rPr lang="es-ES" sz="2000" dirty="0"/>
              <a:t>El acceso a los dispositivos presentes en redes VLAN remotas se puede probar con el comando</a:t>
            </a:r>
            <a:r>
              <a:rPr lang="es-ES" sz="2000" b="1" dirty="0"/>
              <a:t> </a:t>
            </a:r>
            <a:r>
              <a:rPr lang="es-ES" sz="2000" b="1" dirty="0">
                <a:latin typeface="Courier New" pitchFamily="49" charset="0"/>
              </a:rPr>
              <a:t>ping</a:t>
            </a:r>
            <a:r>
              <a:rPr lang="es-ES" sz="2000" dirty="0"/>
              <a:t>.</a:t>
            </a:r>
          </a:p>
          <a:p>
            <a:r>
              <a:rPr lang="es-ES" sz="2000" dirty="0"/>
              <a:t>El comando</a:t>
            </a:r>
            <a:r>
              <a:rPr lang="es-ES" sz="2000" b="1" dirty="0"/>
              <a:t> </a:t>
            </a:r>
            <a:r>
              <a:rPr lang="es-ES" sz="2000" b="1" dirty="0">
                <a:latin typeface="Courier New" pitchFamily="49" charset="0"/>
              </a:rPr>
              <a:t>ping</a:t>
            </a:r>
            <a:r>
              <a:rPr lang="es-ES" dirty="0" smtClean="0"/>
              <a:t> </a:t>
            </a:r>
            <a:r>
              <a:rPr lang="es-ES" sz="2000" dirty="0"/>
              <a:t>envía una solicitud de eco ICMP a la dirección de destino.</a:t>
            </a:r>
          </a:p>
          <a:p>
            <a:r>
              <a:rPr lang="es-ES" sz="2000" dirty="0"/>
              <a:t>Cuando un host recibe una solicitud de eco ICMP, responde con una respuesta de eco ICMP.</a:t>
            </a:r>
          </a:p>
          <a:p>
            <a:r>
              <a:rPr lang="es-ES" sz="2000" b="1" dirty="0">
                <a:latin typeface="Courier New" pitchFamily="49" charset="0"/>
              </a:rPr>
              <a:t>Tracert</a:t>
            </a:r>
            <a:r>
              <a:rPr lang="es-ES" dirty="0" smtClean="0"/>
              <a:t> </a:t>
            </a:r>
            <a:r>
              <a:rPr lang="es-ES" sz="2000" dirty="0"/>
              <a:t>es una muy buena utilidad para confirmar la ruta enrutada que se sigue entre dos dispositivos.</a:t>
            </a:r>
          </a:p>
          <a:p>
            <a:pPr marL="0" indent="0">
              <a:buNone/>
            </a:pPr>
            <a:endParaRPr lang="es-ES" sz="1600" dirty="0"/>
          </a:p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9923772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s-ES" sz="2400" dirty="0"/>
              <a:t>6.4 Resumen del capítulo</a:t>
            </a:r>
            <a:endParaRPr lang="es-E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34690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365508" y="1539502"/>
            <a:ext cx="8600517" cy="2485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625475" lvl="1" indent="-285750">
              <a:buFont typeface="Arial" panose="020B0604020202020204" pitchFamily="34" charset="0"/>
              <a:buChar char="•"/>
            </a:pPr>
            <a:r>
              <a:rPr lang="es-ES" sz="1600" dirty="0"/>
              <a:t>Explicar la finalidad de las VLAN en una red conmutada.</a:t>
            </a:r>
          </a:p>
          <a:p>
            <a:pPr marL="625475" lvl="1" indent="-285750">
              <a:buFont typeface="Arial" panose="020B0604020202020204" pitchFamily="34" charset="0"/>
              <a:buChar char="•"/>
            </a:pPr>
            <a:r>
              <a:rPr lang="es-ES" sz="1600" dirty="0"/>
              <a:t>Explicar cómo un switch reenvía tramas según la configuración de VLAN en un entorno conmutado múltiple.</a:t>
            </a:r>
            <a:endParaRPr lang="es-ES" sz="2000" dirty="0"/>
          </a:p>
          <a:p>
            <a:pPr marL="625475" lvl="1" indent="-285750">
              <a:buFont typeface="Arial" panose="020B0604020202020204" pitchFamily="34" charset="0"/>
              <a:buChar char="•"/>
            </a:pPr>
            <a:r>
              <a:rPr lang="es-ES" sz="1600" dirty="0"/>
              <a:t>Configurar un puerto de switch que se asignará a una VLAN según los requisitos.</a:t>
            </a:r>
          </a:p>
          <a:p>
            <a:pPr marL="625475" lvl="1" indent="-285750">
              <a:buFont typeface="Arial" panose="020B0604020202020204" pitchFamily="34" charset="0"/>
              <a:buChar char="•"/>
            </a:pPr>
            <a:r>
              <a:rPr lang="es-ES" sz="1600" dirty="0"/>
              <a:t>Configurar un puerto de enlace troncal en un switch LAN.</a:t>
            </a:r>
          </a:p>
          <a:p>
            <a:pPr marL="625475" lvl="1" indent="-285750">
              <a:buFont typeface="Arial" panose="020B0604020202020204" pitchFamily="34" charset="0"/>
              <a:buChar char="•"/>
            </a:pPr>
            <a:r>
              <a:rPr lang="es-ES" sz="1600" dirty="0"/>
              <a:t>Solucionar problemas de configuración de VLAN y de enlaces troncales en una red conmutada.</a:t>
            </a:r>
          </a:p>
          <a:p>
            <a:pPr marL="625475" lvl="1" indent="-285750">
              <a:buFont typeface="Arial" panose="020B0604020202020204" pitchFamily="34" charset="0"/>
              <a:buChar char="•"/>
            </a:pPr>
            <a:r>
              <a:rPr lang="es-ES" sz="1600" dirty="0"/>
              <a:t>Describir las dos opciones para configurar el routing entre redes VLAN.</a:t>
            </a:r>
          </a:p>
          <a:p>
            <a:pPr marL="625475" lvl="1" indent="-285750">
              <a:buFont typeface="Arial" panose="020B0604020202020204" pitchFamily="34" charset="0"/>
              <a:buChar char="•"/>
            </a:pPr>
            <a:r>
              <a:rPr lang="es-ES" sz="1600" dirty="0"/>
              <a:t>Configuración de routing entre redes VLAN antiguo.</a:t>
            </a:r>
          </a:p>
          <a:p>
            <a:pPr marL="625475" lvl="1" indent="-285750">
              <a:buFont typeface="Arial" panose="020B0604020202020204" pitchFamily="34" charset="0"/>
              <a:buChar char="•"/>
            </a:pPr>
            <a:r>
              <a:rPr lang="es-ES" sz="1600" dirty="0"/>
              <a:t>Configuración de routing entre redes VLAN con un router-on-a-stick.</a:t>
            </a:r>
          </a:p>
        </p:txBody>
      </p:sp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1800" dirty="0">
                <a:latin typeface="Arial" charset="0"/>
              </a:rPr>
              <a:t>Resumen del capítulo</a:t>
            </a:r>
            <a:r>
              <a:rPr lang="en-US" dirty="0" smtClean="0"/>
              <a:t>
</a:t>
            </a:r>
            <a:r>
              <a:rPr lang="es-ES" dirty="0" smtClean="0">
                <a:latin typeface="Arial" charset="0"/>
              </a:rPr>
              <a:t>Resumen</a:t>
            </a:r>
            <a:endParaRPr lang="es-E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7609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1800" dirty="0">
                <a:latin typeface="Arial" charset="0"/>
              </a:rPr>
              <a:t>Sección 6.1</a:t>
            </a:r>
            <a:r>
              <a:rPr lang="en-US" dirty="0" smtClean="0"/>
              <a:t>
</a:t>
            </a:r>
            <a:r>
              <a:rPr lang="es-ES" dirty="0" smtClean="0"/>
              <a:t>Términos y comandos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76908" y="1358745"/>
            <a:ext cx="2721476" cy="4946358"/>
          </a:xfrm>
        </p:spPr>
        <p:txBody>
          <a:bodyPr/>
          <a:lstStyle/>
          <a:p>
            <a:pPr eaLnBrk="1" fontAlgn="b" hangingPunct="1"/>
            <a:r>
              <a:rPr lang="es-ES" altLang="zh-CN" sz="1600" dirty="0"/>
              <a:t>VLAN</a:t>
            </a:r>
          </a:p>
          <a:p>
            <a:pPr eaLnBrk="1" fontAlgn="b" hangingPunct="1"/>
            <a:r>
              <a:rPr lang="es-ES" altLang="zh-CN" sz="1600" dirty="0"/>
              <a:t>Dominio de difusión lógico</a:t>
            </a:r>
          </a:p>
          <a:p>
            <a:pPr eaLnBrk="1" fontAlgn="t" hangingPunct="1"/>
            <a:r>
              <a:rPr lang="es-ES" altLang="zh-CN" sz="1600" dirty="0"/>
              <a:t>VLAN de datos</a:t>
            </a:r>
          </a:p>
          <a:p>
            <a:pPr eaLnBrk="1" fontAlgn="t" hangingPunct="1"/>
            <a:r>
              <a:rPr lang="es-ES" altLang="zh-CN" sz="1600" dirty="0"/>
              <a:t>VLAN predeterminada</a:t>
            </a:r>
          </a:p>
          <a:p>
            <a:pPr eaLnBrk="1" fontAlgn="t" hangingPunct="1"/>
            <a:r>
              <a:rPr lang="es-ES" altLang="zh-CN" sz="1600" dirty="0"/>
              <a:t>VLAN nativa</a:t>
            </a:r>
          </a:p>
          <a:p>
            <a:pPr eaLnBrk="1" fontAlgn="t" hangingPunct="1"/>
            <a:r>
              <a:rPr lang="es-ES" altLang="zh-CN" sz="1600" dirty="0"/>
              <a:t>VLAN de administración</a:t>
            </a:r>
          </a:p>
          <a:p>
            <a:pPr eaLnBrk="1" fontAlgn="t" hangingPunct="1"/>
            <a:r>
              <a:rPr lang="es-ES" altLang="zh-CN" sz="1600" b="1" dirty="0">
                <a:latin typeface="Courier New" panose="02070309020205020404" pitchFamily="49" charset="0"/>
              </a:rPr>
              <a:t>show </a:t>
            </a:r>
            <a:r>
              <a:rPr lang="es-ES" altLang="zh-CN" sz="1600" b="1" dirty="0" err="1">
                <a:latin typeface="Courier New" panose="02070309020205020404" pitchFamily="49" charset="0"/>
              </a:rPr>
              <a:t>vlan</a:t>
            </a:r>
            <a:r>
              <a:rPr lang="es-ES" altLang="zh-CN" sz="1600" b="1" dirty="0">
                <a:latin typeface="Courier New" panose="02070309020205020404" pitchFamily="49" charset="0"/>
              </a:rPr>
              <a:t> </a:t>
            </a:r>
            <a:r>
              <a:rPr lang="es-ES" altLang="zh-CN" sz="1600" b="1" dirty="0" err="1">
                <a:latin typeface="Courier New" panose="02070309020205020404" pitchFamily="49" charset="0"/>
              </a:rPr>
              <a:t>brief</a:t>
            </a:r>
            <a:endParaRPr lang="es-ES" altLang="zh-CN" sz="1600" b="1" dirty="0">
              <a:latin typeface="Courier New" panose="02070309020205020404" pitchFamily="49" charset="0"/>
            </a:endParaRPr>
          </a:p>
          <a:p>
            <a:pPr eaLnBrk="1" fontAlgn="t" hangingPunct="1"/>
            <a:r>
              <a:rPr lang="es-ES" altLang="zh-CN" sz="1600" dirty="0"/>
              <a:t>VLAN de voz</a:t>
            </a:r>
          </a:p>
          <a:p>
            <a:pPr eaLnBrk="1" fontAlgn="t" hangingPunct="1"/>
            <a:r>
              <a:rPr lang="es-ES" altLang="zh-CN" sz="1600" dirty="0"/>
              <a:t>Enlace troncal de VLAN</a:t>
            </a:r>
          </a:p>
          <a:p>
            <a:pPr eaLnBrk="1" fontAlgn="t" hangingPunct="1"/>
            <a:r>
              <a:rPr lang="es-ES" altLang="zh-CN" sz="1600" dirty="0"/>
              <a:t>Segmentación de VLAN</a:t>
            </a:r>
          </a:p>
          <a:p>
            <a:pPr eaLnBrk="1" fontAlgn="t" hangingPunct="1"/>
            <a:r>
              <a:rPr lang="es-ES" altLang="zh-CN" sz="1600" dirty="0"/>
              <a:t>IEEE 802.1Q</a:t>
            </a:r>
          </a:p>
          <a:p>
            <a:pPr eaLnBrk="1" fontAlgn="t" hangingPunct="1"/>
            <a:r>
              <a:rPr lang="es-ES" altLang="zh-CN" sz="1600" dirty="0"/>
              <a:t>Etiquetado de VLAN</a:t>
            </a:r>
          </a:p>
          <a:p>
            <a:pPr eaLnBrk="1" fontAlgn="t" hangingPunct="1"/>
            <a:r>
              <a:rPr lang="es-ES" altLang="zh-CN" sz="1600" dirty="0"/>
              <a:t>Identificador de formato canónico (CFI)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008165" y="1358745"/>
            <a:ext cx="2850381" cy="49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fontAlgn="t" hangingPunct="1"/>
            <a:r>
              <a:rPr lang="es-ES" altLang="zh-CN" sz="1600" dirty="0"/>
              <a:t>Prioridad del usuario</a:t>
            </a:r>
          </a:p>
          <a:p>
            <a:pPr eaLnBrk="1" fontAlgn="t" hangingPunct="1"/>
            <a:r>
              <a:rPr lang="es-ES" altLang="zh-CN" sz="1600" dirty="0"/>
              <a:t>ID de VLAN</a:t>
            </a:r>
          </a:p>
          <a:p>
            <a:pPr eaLnBrk="1" fontAlgn="t" hangingPunct="1"/>
            <a:r>
              <a:rPr lang="es-ES" altLang="zh-CN" sz="1600" dirty="0"/>
              <a:t>Tipo</a:t>
            </a:r>
          </a:p>
          <a:p>
            <a:pPr eaLnBrk="1" fontAlgn="t" hangingPunct="1"/>
            <a:r>
              <a:rPr lang="es-ES" altLang="zh-CN" sz="1600" b="1" dirty="0">
                <a:latin typeface="Courier New" panose="02070309020205020404" pitchFamily="49" charset="0"/>
              </a:rPr>
              <a:t>show interfaces </a:t>
            </a:r>
            <a:r>
              <a:rPr lang="es-ES" altLang="zh-CN" sz="1600" b="1" i="1" dirty="0" err="1"/>
              <a:t>int</a:t>
            </a:r>
            <a:r>
              <a:rPr lang="es-ES" altLang="zh-CN" sz="1600" dirty="0"/>
              <a:t> </a:t>
            </a:r>
            <a:r>
              <a:rPr lang="es-ES" altLang="zh-CN" sz="1600" b="1" dirty="0" err="1">
                <a:latin typeface="Courier New" panose="02070309020205020404" pitchFamily="49" charset="0"/>
              </a:rPr>
              <a:t>switchport</a:t>
            </a:r>
            <a:endParaRPr lang="es-E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5856379" y="1358745"/>
            <a:ext cx="2841064" cy="49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fontAlgn="b" hangingPunct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500047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1800" dirty="0">
                <a:latin typeface="Arial" charset="0"/>
              </a:rPr>
              <a:t>Sección 6.2</a:t>
            </a:r>
            <a:r>
              <a:rPr lang="en-US" dirty="0" smtClean="0"/>
              <a:t>
</a:t>
            </a:r>
            <a:r>
              <a:rPr lang="es-ES" dirty="0" smtClean="0"/>
              <a:t>Términos y comandos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76907" y="1358745"/>
            <a:ext cx="2848221" cy="4946358"/>
          </a:xfrm>
        </p:spPr>
        <p:txBody>
          <a:bodyPr/>
          <a:lstStyle/>
          <a:p>
            <a:pPr eaLnBrk="1" fontAlgn="t" hangingPunct="1"/>
            <a:r>
              <a:rPr lang="es-ES" altLang="zh-CN" sz="1500" dirty="0"/>
              <a:t>Redes VLAN de rango normal</a:t>
            </a:r>
          </a:p>
          <a:p>
            <a:pPr eaLnBrk="1" fontAlgn="t" hangingPunct="1"/>
            <a:r>
              <a:rPr lang="es-ES" altLang="zh-CN" sz="1500" dirty="0"/>
              <a:t>Redes VLAN de rango extendido</a:t>
            </a:r>
          </a:p>
          <a:p>
            <a:pPr eaLnBrk="1" fontAlgn="t" hangingPunct="1"/>
            <a:r>
              <a:rPr lang="es-ES" altLang="zh-CN" sz="1500" b="1" dirty="0" err="1">
                <a:latin typeface="Courier New" panose="02070309020205020404" pitchFamily="49" charset="0"/>
              </a:rPr>
              <a:t>vlan</a:t>
            </a:r>
            <a:r>
              <a:rPr lang="es-ES" altLang="zh-CN" sz="1500" dirty="0"/>
              <a:t> </a:t>
            </a:r>
            <a:r>
              <a:rPr lang="es-ES" altLang="zh-CN" sz="1500" b="1" i="1" dirty="0"/>
              <a:t>id-de-</a:t>
            </a:r>
            <a:r>
              <a:rPr lang="es-ES" altLang="zh-CN" sz="1500" b="1" i="1" dirty="0" err="1"/>
              <a:t>vlan</a:t>
            </a:r>
            <a:endParaRPr lang="es-ES" altLang="zh-CN" sz="1500" b="1" i="1" dirty="0"/>
          </a:p>
          <a:p>
            <a:pPr eaLnBrk="1" fontAlgn="t" hangingPunct="1"/>
            <a:r>
              <a:rPr lang="es-ES" altLang="zh-CN" sz="1500" b="1" dirty="0" err="1">
                <a:latin typeface="Courier New" panose="02070309020205020404" pitchFamily="49" charset="0"/>
              </a:rPr>
              <a:t>name</a:t>
            </a:r>
            <a:r>
              <a:rPr lang="es-ES" altLang="zh-CN" sz="1500" b="1" dirty="0">
                <a:latin typeface="Courier New" panose="02070309020205020404" pitchFamily="49" charset="0"/>
              </a:rPr>
              <a:t> </a:t>
            </a:r>
            <a:r>
              <a:rPr lang="es-ES" altLang="zh-CN" sz="1500" b="1" i="1" dirty="0"/>
              <a:t>nombre-de-VLAN</a:t>
            </a:r>
            <a:endParaRPr lang="es-ES" altLang="zh-CN" sz="1500" b="1" dirty="0">
              <a:cs typeface="Courier New" panose="02070309020205020404" pitchFamily="49" charset="0"/>
            </a:endParaRPr>
          </a:p>
          <a:p>
            <a:pPr eaLnBrk="1" fontAlgn="t" hangingPunct="1"/>
            <a:r>
              <a:rPr lang="es-ES" altLang="zh-CN" sz="1500" b="1" dirty="0" err="1">
                <a:latin typeface="Courier New" panose="02070309020205020404" pitchFamily="49" charset="0"/>
              </a:rPr>
              <a:t>switchport</a:t>
            </a:r>
            <a:r>
              <a:rPr lang="es-ES" altLang="zh-CN" sz="1500" b="1" dirty="0">
                <a:latin typeface="Courier New" panose="02070309020205020404" pitchFamily="49" charset="0"/>
              </a:rPr>
              <a:t> </a:t>
            </a:r>
            <a:r>
              <a:rPr lang="es-ES" altLang="zh-CN" sz="1500" b="1" dirty="0" err="1">
                <a:latin typeface="Courier New" panose="02070309020205020404" pitchFamily="49" charset="0"/>
              </a:rPr>
              <a:t>mode</a:t>
            </a:r>
            <a:r>
              <a:rPr lang="es-ES" altLang="zh-CN" sz="1500" b="1" dirty="0">
                <a:latin typeface="Courier New" panose="02070309020205020404" pitchFamily="49" charset="0"/>
              </a:rPr>
              <a:t> </a:t>
            </a:r>
            <a:r>
              <a:rPr lang="es-ES" altLang="zh-CN" sz="1500" b="1" dirty="0" err="1">
                <a:latin typeface="Courier New" panose="02070309020205020404" pitchFamily="49" charset="0"/>
              </a:rPr>
              <a:t>access</a:t>
            </a:r>
            <a:endParaRPr lang="es-ES" altLang="zh-CN" sz="1500" b="1" dirty="0">
              <a:latin typeface="Courier New" panose="02070309020205020404" pitchFamily="49" charset="0"/>
            </a:endParaRPr>
          </a:p>
          <a:p>
            <a:pPr eaLnBrk="1" fontAlgn="auto" hangingPunct="1"/>
            <a:r>
              <a:rPr lang="es-ES" altLang="zh-CN" sz="1500" b="1" dirty="0" err="1">
                <a:latin typeface="Courier New" panose="02070309020205020404" pitchFamily="49" charset="0"/>
              </a:rPr>
              <a:t>switchport</a:t>
            </a:r>
            <a:r>
              <a:rPr lang="es-ES" altLang="zh-CN" sz="1500" b="1" dirty="0">
                <a:latin typeface="Courier New" panose="02070309020205020404" pitchFamily="49" charset="0"/>
              </a:rPr>
              <a:t> </a:t>
            </a:r>
            <a:r>
              <a:rPr lang="es-ES" altLang="zh-CN" sz="1500" b="1" dirty="0" err="1">
                <a:latin typeface="Courier New" panose="02070309020205020404" pitchFamily="49" charset="0"/>
              </a:rPr>
              <a:t>access</a:t>
            </a:r>
            <a:r>
              <a:rPr lang="es-ES" altLang="zh-CN" sz="1500" b="1" dirty="0">
                <a:latin typeface="Courier New" panose="02070309020205020404" pitchFamily="49" charset="0"/>
              </a:rPr>
              <a:t> </a:t>
            </a:r>
            <a:r>
              <a:rPr lang="es-ES" altLang="zh-CN" sz="1500" b="1" dirty="0" err="1">
                <a:latin typeface="Courier New" panose="02070309020205020404" pitchFamily="49" charset="0"/>
              </a:rPr>
              <a:t>vlan</a:t>
            </a:r>
            <a:r>
              <a:rPr lang="es-ES" altLang="zh-CN" sz="1500" dirty="0"/>
              <a:t> </a:t>
            </a:r>
            <a:r>
              <a:rPr lang="es-ES" altLang="zh-CN" sz="1500" b="1" i="1" dirty="0"/>
              <a:t>id-de-</a:t>
            </a:r>
            <a:r>
              <a:rPr lang="es-ES" altLang="zh-CN" sz="1500" b="1" i="1" dirty="0" err="1"/>
              <a:t>vlan</a:t>
            </a:r>
            <a:endParaRPr lang="es-ES" altLang="zh-CN" sz="1500" b="1" i="1" dirty="0"/>
          </a:p>
          <a:p>
            <a:pPr eaLnBrk="1" fontAlgn="auto" hangingPunct="1"/>
            <a:r>
              <a:rPr lang="es-ES" altLang="zh-CN" sz="1500" b="1" dirty="0">
                <a:latin typeface="Courier New" panose="02070309020205020404" pitchFamily="49" charset="0"/>
              </a:rPr>
              <a:t>interface </a:t>
            </a:r>
            <a:r>
              <a:rPr lang="es-ES" altLang="zh-CN" sz="1500" b="1" dirty="0" err="1">
                <a:latin typeface="Courier New" panose="02070309020205020404" pitchFamily="49" charset="0"/>
              </a:rPr>
              <a:t>range</a:t>
            </a:r>
            <a:endParaRPr lang="es-ES" altLang="zh-CN" sz="1500" b="1" dirty="0">
              <a:latin typeface="Courier New" panose="02070309020205020404" pitchFamily="49" charset="0"/>
            </a:endParaRPr>
          </a:p>
          <a:p>
            <a:pPr eaLnBrk="1" fontAlgn="auto" hangingPunct="1"/>
            <a:r>
              <a:rPr lang="es-ES" altLang="zh-CN" sz="1500" b="1" dirty="0">
                <a:latin typeface="Courier New" panose="02070309020205020404" pitchFamily="49" charset="0"/>
              </a:rPr>
              <a:t>no </a:t>
            </a:r>
            <a:r>
              <a:rPr lang="es-ES" altLang="zh-CN" sz="1500" b="1" dirty="0" err="1">
                <a:latin typeface="Courier New" panose="02070309020205020404" pitchFamily="49" charset="0"/>
              </a:rPr>
              <a:t>switchport</a:t>
            </a:r>
            <a:r>
              <a:rPr lang="es-ES" altLang="zh-CN" sz="1500" b="1" dirty="0">
                <a:latin typeface="Courier New" panose="02070309020205020404" pitchFamily="49" charset="0"/>
              </a:rPr>
              <a:t> </a:t>
            </a:r>
            <a:r>
              <a:rPr lang="es-ES" altLang="zh-CN" sz="1500" b="1" dirty="0" err="1">
                <a:latin typeface="Courier New" panose="02070309020205020404" pitchFamily="49" charset="0"/>
              </a:rPr>
              <a:t>access</a:t>
            </a:r>
            <a:r>
              <a:rPr lang="es-ES" altLang="zh-CN" sz="1500" b="1" dirty="0">
                <a:latin typeface="Courier New" panose="02070309020205020404" pitchFamily="49" charset="0"/>
              </a:rPr>
              <a:t> </a:t>
            </a:r>
            <a:r>
              <a:rPr lang="es-ES" altLang="zh-CN" sz="1500" b="1" dirty="0" err="1">
                <a:latin typeface="Courier New" panose="02070309020205020404" pitchFamily="49" charset="0"/>
              </a:rPr>
              <a:t>vlan</a:t>
            </a:r>
            <a:r>
              <a:rPr lang="es-ES" altLang="zh-CN" sz="1500" dirty="0"/>
              <a:t> </a:t>
            </a:r>
            <a:r>
              <a:rPr lang="es-ES" altLang="zh-CN" sz="1500" b="1" i="1" dirty="0"/>
              <a:t>id-de-</a:t>
            </a:r>
            <a:r>
              <a:rPr lang="es-ES" altLang="zh-CN" sz="1500" b="1" i="1" dirty="0" err="1"/>
              <a:t>vlan</a:t>
            </a:r>
            <a:endParaRPr lang="es-ES" altLang="zh-CN" sz="1500" b="1" i="1" dirty="0"/>
          </a:p>
          <a:p>
            <a:pPr eaLnBrk="1" fontAlgn="auto" hangingPunct="1"/>
            <a:r>
              <a:rPr lang="es-ES" altLang="zh-CN" sz="1500" b="1" dirty="0">
                <a:latin typeface="Courier New" panose="02070309020205020404" pitchFamily="49" charset="0"/>
              </a:rPr>
              <a:t>no </a:t>
            </a:r>
            <a:r>
              <a:rPr lang="es-ES" altLang="zh-CN" sz="1500" b="1" dirty="0" err="1">
                <a:latin typeface="Courier New" panose="02070309020205020404" pitchFamily="49" charset="0"/>
              </a:rPr>
              <a:t>vlan</a:t>
            </a:r>
            <a:r>
              <a:rPr lang="es-ES" altLang="zh-CN" sz="1500" dirty="0"/>
              <a:t> </a:t>
            </a:r>
            <a:r>
              <a:rPr lang="es-ES" altLang="zh-CN" sz="1500" b="1" i="1" dirty="0"/>
              <a:t>id-de-</a:t>
            </a:r>
            <a:r>
              <a:rPr lang="es-ES" altLang="zh-CN" sz="1500" b="1" i="1" dirty="0" err="1"/>
              <a:t>vlan</a:t>
            </a:r>
            <a:endParaRPr lang="es-ES" altLang="zh-CN" sz="1500" b="1" i="1" dirty="0"/>
          </a:p>
          <a:p>
            <a:pPr eaLnBrk="1" fontAlgn="auto" hangingPunct="1"/>
            <a:r>
              <a:rPr lang="es-ES" altLang="zh-CN" sz="1500" b="1" dirty="0" err="1">
                <a:latin typeface="Courier New" panose="02070309020205020404" pitchFamily="49" charset="0"/>
              </a:rPr>
              <a:t>delete</a:t>
            </a:r>
            <a:r>
              <a:rPr lang="es-ES" altLang="zh-CN" sz="1500" b="1" dirty="0">
                <a:latin typeface="Courier New" panose="02070309020205020404" pitchFamily="49" charset="0"/>
              </a:rPr>
              <a:t> </a:t>
            </a:r>
            <a:r>
              <a:rPr lang="es-ES" altLang="zh-CN" sz="1500" b="1" dirty="0" err="1">
                <a:latin typeface="Courier New" panose="02070309020205020404" pitchFamily="49" charset="0"/>
              </a:rPr>
              <a:t>flash:vlan.dat</a:t>
            </a:r>
            <a:endParaRPr lang="es-ES" altLang="zh-CN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fontAlgn="auto" hangingPunct="1"/>
            <a:r>
              <a:rPr lang="es-ES" altLang="zh-CN" sz="1500" b="1" dirty="0" err="1">
                <a:latin typeface="Courier New" panose="02070309020205020404" pitchFamily="49" charset="0"/>
              </a:rPr>
              <a:t>delete</a:t>
            </a:r>
            <a:r>
              <a:rPr lang="es-ES" altLang="zh-CN" sz="1500" b="1" dirty="0">
                <a:latin typeface="Courier New" panose="02070309020205020404" pitchFamily="49" charset="0"/>
              </a:rPr>
              <a:t> vlan.dat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125129" y="1358745"/>
            <a:ext cx="2701514" cy="49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fontAlgn="auto" hangingPunct="1"/>
            <a:r>
              <a:rPr lang="es-ES" altLang="zh-CN" sz="1500" b="1" dirty="0">
                <a:latin typeface="Courier New" panose="02070309020205020404" pitchFamily="49" charset="0"/>
              </a:rPr>
              <a:t>show </a:t>
            </a:r>
            <a:r>
              <a:rPr lang="es-ES" altLang="zh-CN" sz="1500" b="1" dirty="0" err="1">
                <a:latin typeface="Courier New" panose="02070309020205020404" pitchFamily="49" charset="0"/>
              </a:rPr>
              <a:t>vlan</a:t>
            </a:r>
            <a:endParaRPr lang="es-ES" altLang="zh-CN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fontAlgn="auto" hangingPunct="1"/>
            <a:r>
              <a:rPr lang="es-ES" altLang="zh-CN" sz="1500" b="1" dirty="0">
                <a:latin typeface="Courier New" panose="02070309020205020404" pitchFamily="49" charset="0"/>
              </a:rPr>
              <a:t>show interfaces</a:t>
            </a:r>
          </a:p>
          <a:p>
            <a:pPr eaLnBrk="1" fontAlgn="auto" hangingPunct="1"/>
            <a:r>
              <a:rPr lang="es-ES" altLang="zh-CN" sz="1500" b="1" dirty="0">
                <a:latin typeface="Courier New" panose="02070309020205020404" pitchFamily="49" charset="0"/>
              </a:rPr>
              <a:t>show </a:t>
            </a:r>
            <a:r>
              <a:rPr lang="es-ES" altLang="zh-CN" sz="1500" b="1" dirty="0" err="1">
                <a:latin typeface="Courier New" panose="02070309020205020404" pitchFamily="49" charset="0"/>
              </a:rPr>
              <a:t>vlan</a:t>
            </a:r>
            <a:r>
              <a:rPr lang="es-ES" altLang="zh-CN" sz="1500" b="1" dirty="0">
                <a:latin typeface="Courier New" panose="02070309020205020404" pitchFamily="49" charset="0"/>
              </a:rPr>
              <a:t> </a:t>
            </a:r>
            <a:r>
              <a:rPr lang="es-ES" altLang="zh-CN" sz="1500" b="1" dirty="0" err="1">
                <a:latin typeface="Courier New" panose="02070309020205020404" pitchFamily="49" charset="0"/>
              </a:rPr>
              <a:t>summary</a:t>
            </a:r>
            <a:endParaRPr lang="es-ES" altLang="zh-CN" sz="1500" b="1" dirty="0">
              <a:latin typeface="Courier New" panose="02070309020205020404" pitchFamily="49" charset="0"/>
            </a:endParaRPr>
          </a:p>
          <a:p>
            <a:pPr eaLnBrk="1" fontAlgn="auto" hangingPunct="1"/>
            <a:r>
              <a:rPr lang="es-ES" altLang="zh-CN" sz="1500" b="1" dirty="0">
                <a:latin typeface="Courier New" panose="02070309020205020404" pitchFamily="49" charset="0"/>
              </a:rPr>
              <a:t>show interfaces </a:t>
            </a:r>
            <a:r>
              <a:rPr lang="es-ES" altLang="zh-CN" sz="1500" b="1" dirty="0" err="1">
                <a:latin typeface="Courier New" panose="02070309020205020404" pitchFamily="49" charset="0"/>
              </a:rPr>
              <a:t>vlan</a:t>
            </a:r>
            <a:r>
              <a:rPr lang="es-ES" altLang="zh-CN" sz="1500" dirty="0"/>
              <a:t> </a:t>
            </a:r>
            <a:r>
              <a:rPr lang="es-ES" altLang="zh-CN" sz="1500" b="1" i="1" dirty="0" err="1"/>
              <a:t>id_de_vlan</a:t>
            </a:r>
            <a:endParaRPr lang="es-ES" altLang="zh-CN" sz="1500" b="1" i="1" dirty="0">
              <a:cs typeface="Courier New" panose="02070309020205020404" pitchFamily="49" charset="0"/>
            </a:endParaRPr>
          </a:p>
          <a:p>
            <a:pPr eaLnBrk="1" fontAlgn="auto" hangingPunct="1"/>
            <a:r>
              <a:rPr lang="es-ES" altLang="zh-CN" sz="1500" b="1" dirty="0" err="1">
                <a:latin typeface="Courier New" panose="02070309020205020404" pitchFamily="49" charset="0"/>
              </a:rPr>
              <a:t>switchport</a:t>
            </a:r>
            <a:r>
              <a:rPr lang="es-ES" altLang="zh-CN" sz="1500" b="1" dirty="0">
                <a:latin typeface="Courier New" panose="02070309020205020404" pitchFamily="49" charset="0"/>
              </a:rPr>
              <a:t> </a:t>
            </a:r>
            <a:r>
              <a:rPr lang="es-ES" altLang="zh-CN" sz="1500" b="1" dirty="0" err="1">
                <a:latin typeface="Courier New" panose="02070309020205020404" pitchFamily="49" charset="0"/>
              </a:rPr>
              <a:t>mode</a:t>
            </a:r>
            <a:r>
              <a:rPr lang="es-ES" altLang="zh-CN" sz="1500" b="1" dirty="0">
                <a:latin typeface="Courier New" panose="02070309020205020404" pitchFamily="49" charset="0"/>
              </a:rPr>
              <a:t> </a:t>
            </a:r>
            <a:r>
              <a:rPr lang="es-ES" altLang="zh-CN" sz="1500" b="1" dirty="0" err="1">
                <a:latin typeface="Courier New" panose="02070309020205020404" pitchFamily="49" charset="0"/>
              </a:rPr>
              <a:t>trunk</a:t>
            </a:r>
            <a:endParaRPr lang="es-ES" altLang="zh-CN" sz="1500" b="1" dirty="0">
              <a:latin typeface="Courier New" panose="02070309020205020404" pitchFamily="49" charset="0"/>
            </a:endParaRPr>
          </a:p>
          <a:p>
            <a:pPr eaLnBrk="1" fontAlgn="t" hangingPunct="1">
              <a:defRPr/>
            </a:pPr>
            <a:r>
              <a:rPr lang="es-ES" altLang="zh-CN" sz="1500" b="1" dirty="0" err="1">
                <a:latin typeface="Courier New" panose="02070309020205020404" pitchFamily="49" charset="0"/>
              </a:rPr>
              <a:t>switchport</a:t>
            </a:r>
            <a:r>
              <a:rPr lang="es-ES" altLang="zh-CN" sz="1500" b="1" dirty="0">
                <a:latin typeface="Courier New" panose="02070309020205020404" pitchFamily="49" charset="0"/>
              </a:rPr>
              <a:t> </a:t>
            </a:r>
            <a:r>
              <a:rPr lang="es-ES" altLang="zh-CN" sz="1500" b="1" dirty="0" err="1">
                <a:latin typeface="Courier New" panose="02070309020205020404" pitchFamily="49" charset="0"/>
              </a:rPr>
              <a:t>trunk</a:t>
            </a:r>
            <a:r>
              <a:rPr lang="es-ES" altLang="zh-CN" sz="1500" b="1" dirty="0">
                <a:latin typeface="Courier New" panose="02070309020205020404" pitchFamily="49" charset="0"/>
              </a:rPr>
              <a:t> </a:t>
            </a:r>
            <a:r>
              <a:rPr lang="es-ES" altLang="zh-CN" sz="1500" b="1" dirty="0" err="1">
                <a:latin typeface="Courier New" panose="02070309020205020404" pitchFamily="49" charset="0"/>
              </a:rPr>
              <a:t>allowed</a:t>
            </a:r>
            <a:r>
              <a:rPr lang="es-ES" altLang="zh-CN" sz="1500" b="1" dirty="0">
                <a:latin typeface="Courier New" panose="02070309020205020404" pitchFamily="49" charset="0"/>
              </a:rPr>
              <a:t> </a:t>
            </a:r>
            <a:r>
              <a:rPr lang="es-ES" altLang="zh-CN" sz="1500" b="1" dirty="0" err="1">
                <a:latin typeface="Courier New" panose="02070309020205020404" pitchFamily="49" charset="0"/>
              </a:rPr>
              <a:t>vlan</a:t>
            </a:r>
            <a:r>
              <a:rPr lang="es-ES" altLang="zh-CN" sz="1500" dirty="0"/>
              <a:t> </a:t>
            </a:r>
            <a:r>
              <a:rPr lang="es-ES" altLang="zh-CN" sz="1500" b="1" i="1" dirty="0" err="1"/>
              <a:t>lista_de_vlan</a:t>
            </a:r>
            <a:endParaRPr lang="es-ES" altLang="zh-CN" sz="1500" b="1" i="1" dirty="0">
              <a:cs typeface="Courier New" panose="02070309020205020404" pitchFamily="49" charset="0"/>
            </a:endParaRPr>
          </a:p>
          <a:p>
            <a:pPr eaLnBrk="1" fontAlgn="t" hangingPunct="1">
              <a:defRPr/>
            </a:pPr>
            <a:r>
              <a:rPr lang="es-ES" altLang="zh-CN" sz="1500" b="1" dirty="0" err="1">
                <a:latin typeface="Courier New" panose="02070309020205020404" pitchFamily="49" charset="0"/>
              </a:rPr>
              <a:t>switchport</a:t>
            </a:r>
            <a:r>
              <a:rPr lang="es-ES" altLang="zh-CN" sz="1500" b="1" dirty="0">
                <a:latin typeface="Courier New" panose="02070309020205020404" pitchFamily="49" charset="0"/>
              </a:rPr>
              <a:t> </a:t>
            </a:r>
            <a:r>
              <a:rPr lang="es-ES" altLang="zh-CN" sz="1500" b="1" dirty="0" err="1">
                <a:latin typeface="Courier New" panose="02070309020205020404" pitchFamily="49" charset="0"/>
              </a:rPr>
              <a:t>trunk</a:t>
            </a:r>
            <a:r>
              <a:rPr lang="es-ES" altLang="zh-CN" sz="1500" b="1" dirty="0">
                <a:latin typeface="Courier New" panose="02070309020205020404" pitchFamily="49" charset="0"/>
              </a:rPr>
              <a:t> </a:t>
            </a:r>
            <a:r>
              <a:rPr lang="es-ES" altLang="zh-CN" sz="1500" b="1" dirty="0" err="1">
                <a:latin typeface="Courier New" panose="02070309020205020404" pitchFamily="49" charset="0"/>
              </a:rPr>
              <a:t>native</a:t>
            </a:r>
            <a:r>
              <a:rPr lang="es-ES" altLang="zh-CN" sz="1500" b="1" dirty="0">
                <a:latin typeface="Courier New" panose="02070309020205020404" pitchFamily="49" charset="0"/>
              </a:rPr>
              <a:t> </a:t>
            </a:r>
            <a:r>
              <a:rPr lang="es-ES" altLang="zh-CN" sz="1500" b="1" dirty="0" err="1">
                <a:latin typeface="Courier New" panose="02070309020205020404" pitchFamily="49" charset="0"/>
              </a:rPr>
              <a:t>vlan</a:t>
            </a:r>
            <a:r>
              <a:rPr lang="es-ES" altLang="zh-CN" sz="1500" dirty="0"/>
              <a:t> </a:t>
            </a:r>
            <a:r>
              <a:rPr lang="es-ES" altLang="zh-CN" sz="1500" b="1" i="1" dirty="0" err="1"/>
              <a:t>id_de_vlan</a:t>
            </a:r>
            <a:endParaRPr lang="es-ES" altLang="zh-CN" sz="1500" b="1" i="1" dirty="0">
              <a:cs typeface="Courier New" panose="02070309020205020404" pitchFamily="49" charset="0"/>
            </a:endParaRPr>
          </a:p>
          <a:p>
            <a:pPr eaLnBrk="1" fontAlgn="t" hangingPunct="1"/>
            <a:r>
              <a:rPr lang="es-ES" altLang="zh-CN" sz="1500" b="1" dirty="0">
                <a:latin typeface="Courier New" panose="02070309020205020404" pitchFamily="49" charset="0"/>
              </a:rPr>
              <a:t>no </a:t>
            </a:r>
            <a:r>
              <a:rPr lang="es-ES" altLang="zh-CN" sz="1500" b="1" dirty="0" err="1">
                <a:latin typeface="Courier New" panose="02070309020205020404" pitchFamily="49" charset="0"/>
              </a:rPr>
              <a:t>switchport</a:t>
            </a:r>
            <a:r>
              <a:rPr lang="es-ES" altLang="zh-CN" sz="1500" b="1" dirty="0">
                <a:latin typeface="Courier New" panose="02070309020205020404" pitchFamily="49" charset="0"/>
              </a:rPr>
              <a:t> </a:t>
            </a:r>
            <a:r>
              <a:rPr lang="es-ES" altLang="zh-CN" sz="1500" b="1" dirty="0" err="1">
                <a:latin typeface="Courier New" panose="02070309020205020404" pitchFamily="49" charset="0"/>
              </a:rPr>
              <a:t>trunk</a:t>
            </a:r>
            <a:r>
              <a:rPr lang="es-ES" altLang="zh-CN" sz="1500" b="1" dirty="0">
                <a:latin typeface="Courier New" panose="02070309020205020404" pitchFamily="49" charset="0"/>
              </a:rPr>
              <a:t> </a:t>
            </a:r>
            <a:r>
              <a:rPr lang="es-ES" altLang="zh-CN" sz="1500" b="1" dirty="0" err="1">
                <a:latin typeface="Courier New" panose="02070309020205020404" pitchFamily="49" charset="0"/>
              </a:rPr>
              <a:t>allowed</a:t>
            </a:r>
            <a:r>
              <a:rPr lang="es-ES" altLang="zh-CN" sz="1500" b="1" dirty="0">
                <a:latin typeface="Courier New" panose="02070309020205020404" pitchFamily="49" charset="0"/>
              </a:rPr>
              <a:t> </a:t>
            </a:r>
            <a:r>
              <a:rPr lang="es-ES" altLang="zh-CN" sz="1500" b="1" dirty="0" err="1">
                <a:latin typeface="Courier New" panose="02070309020205020404" pitchFamily="49" charset="0"/>
              </a:rPr>
              <a:t>vlan</a:t>
            </a:r>
            <a:endParaRPr lang="es-ES" altLang="zh-CN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fontAlgn="t" hangingPunct="1"/>
            <a:r>
              <a:rPr lang="es-ES" altLang="zh-CN" sz="1500" b="1" dirty="0">
                <a:latin typeface="Courier New" panose="02070309020205020404" pitchFamily="49" charset="0"/>
              </a:rPr>
              <a:t>no </a:t>
            </a:r>
            <a:r>
              <a:rPr lang="es-ES" altLang="zh-CN" sz="1500" b="1" dirty="0" err="1">
                <a:latin typeface="Courier New" panose="02070309020205020404" pitchFamily="49" charset="0"/>
              </a:rPr>
              <a:t>switchport</a:t>
            </a:r>
            <a:r>
              <a:rPr lang="es-ES" altLang="zh-CN" sz="1500" b="1" dirty="0">
                <a:latin typeface="Courier New" panose="02070309020205020404" pitchFamily="49" charset="0"/>
              </a:rPr>
              <a:t> </a:t>
            </a:r>
            <a:r>
              <a:rPr lang="es-ES" altLang="zh-CN" sz="1500" b="1" dirty="0" err="1">
                <a:latin typeface="Courier New" panose="02070309020205020404" pitchFamily="49" charset="0"/>
              </a:rPr>
              <a:t>trunk</a:t>
            </a:r>
            <a:r>
              <a:rPr lang="es-ES" altLang="zh-CN" sz="1500" b="1" dirty="0">
                <a:latin typeface="Courier New" panose="02070309020205020404" pitchFamily="49" charset="0"/>
              </a:rPr>
              <a:t> </a:t>
            </a:r>
            <a:r>
              <a:rPr lang="es-ES" altLang="zh-CN" sz="1500" b="1" dirty="0" err="1">
                <a:latin typeface="Courier New" panose="02070309020205020404" pitchFamily="49" charset="0"/>
              </a:rPr>
              <a:t>native</a:t>
            </a:r>
            <a:r>
              <a:rPr lang="es-ES" altLang="zh-CN" sz="1500" b="1" dirty="0">
                <a:latin typeface="Courier New" panose="02070309020205020404" pitchFamily="49" charset="0"/>
              </a:rPr>
              <a:t> </a:t>
            </a:r>
            <a:r>
              <a:rPr lang="es-ES" altLang="zh-CN" sz="1500" b="1" dirty="0" err="1">
                <a:latin typeface="Courier New" panose="02070309020205020404" pitchFamily="49" charset="0"/>
              </a:rPr>
              <a:t>vlan</a:t>
            </a:r>
            <a:endParaRPr lang="es-ES" altLang="zh-CN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fontAlgn="t" hangingPunct="1"/>
            <a:r>
              <a:rPr lang="es-ES" altLang="zh-CN" sz="1500" b="1" dirty="0">
                <a:latin typeface="Courier New" panose="02070309020205020404" pitchFamily="49" charset="0"/>
              </a:rPr>
              <a:t>show interfaces </a:t>
            </a:r>
            <a:r>
              <a:rPr lang="es-ES" altLang="zh-CN" sz="1500" b="1" dirty="0" err="1" smtClean="0">
                <a:latin typeface="Courier New" panose="02070309020205020404" pitchFamily="49" charset="0"/>
              </a:rPr>
              <a:t>switchport</a:t>
            </a:r>
            <a:endParaRPr lang="es-ES" altLang="zh-CN" sz="15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5962709" y="1358745"/>
            <a:ext cx="2713463" cy="49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fontAlgn="b" hangingPunct="1"/>
            <a:r>
              <a:rPr lang="es-ES" altLang="zh-CN" sz="1500" b="1" dirty="0">
                <a:latin typeface="Courier New" panose="02070309020205020404" pitchFamily="49" charset="0"/>
              </a:rPr>
              <a:t>no </a:t>
            </a:r>
            <a:r>
              <a:rPr lang="es-ES" altLang="zh-CN" sz="1500" b="1" dirty="0" err="1">
                <a:latin typeface="Courier New" panose="02070309020205020404" pitchFamily="49" charset="0"/>
              </a:rPr>
              <a:t>switchport</a:t>
            </a:r>
            <a:r>
              <a:rPr lang="es-ES" altLang="zh-CN" sz="1500" b="1" dirty="0">
                <a:latin typeface="Courier New" panose="02070309020205020404" pitchFamily="49" charset="0"/>
              </a:rPr>
              <a:t> </a:t>
            </a:r>
            <a:r>
              <a:rPr lang="es-ES" altLang="zh-CN" sz="1500" b="1" dirty="0" err="1">
                <a:latin typeface="Courier New" panose="02070309020205020404" pitchFamily="49" charset="0"/>
              </a:rPr>
              <a:t>access</a:t>
            </a:r>
            <a:r>
              <a:rPr lang="es-ES" altLang="zh-CN" sz="1500" b="1" dirty="0">
                <a:latin typeface="Courier New" panose="02070309020205020404" pitchFamily="49" charset="0"/>
              </a:rPr>
              <a:t> </a:t>
            </a:r>
            <a:r>
              <a:rPr lang="es-ES" altLang="zh-CN" sz="1500" b="1" dirty="0" err="1">
                <a:latin typeface="Courier New" panose="02070309020205020404" pitchFamily="49" charset="0"/>
              </a:rPr>
              <a:t>vlan</a:t>
            </a:r>
            <a:r>
              <a:rPr lang="es-ES" altLang="zh-CN" sz="1500" dirty="0"/>
              <a:t> </a:t>
            </a:r>
            <a:r>
              <a:rPr lang="es-ES" altLang="zh-CN" sz="1500" b="1" i="1" dirty="0" err="1"/>
              <a:t>id_de_vlan</a:t>
            </a:r>
            <a:endParaRPr lang="es-ES" altLang="zh-CN" sz="1500" b="1" i="1" dirty="0">
              <a:cs typeface="Courier New" panose="02070309020205020404" pitchFamily="49" charset="0"/>
            </a:endParaRPr>
          </a:p>
          <a:p>
            <a:pPr eaLnBrk="1" fontAlgn="b" hangingPunct="1"/>
            <a:r>
              <a:rPr lang="es-ES" altLang="zh-CN" sz="1500" b="1" dirty="0">
                <a:latin typeface="Courier New" panose="02070309020205020404" pitchFamily="49" charset="0"/>
              </a:rPr>
              <a:t>show interfaces </a:t>
            </a:r>
            <a:r>
              <a:rPr lang="es-ES" altLang="zh-CN" sz="1500" b="1" dirty="0" err="1">
                <a:latin typeface="Courier New" panose="02070309020205020404" pitchFamily="49" charset="0"/>
              </a:rPr>
              <a:t>trunk</a:t>
            </a:r>
            <a:endParaRPr lang="es-ES" altLang="zh-CN" sz="1500" b="1" dirty="0">
              <a:latin typeface="Courier New" panose="02070309020205020404" pitchFamily="49" charset="0"/>
            </a:endParaRPr>
          </a:p>
          <a:p>
            <a:pPr eaLnBrk="1" fontAlgn="b" hangingPunct="1"/>
            <a:r>
              <a:rPr lang="es-ES" altLang="zh-CN" sz="1500" b="1" dirty="0">
                <a:latin typeface="Courier New" panose="02070309020205020404" pitchFamily="49" charset="0"/>
              </a:rPr>
              <a:t>show interfaces </a:t>
            </a:r>
            <a:r>
              <a:rPr lang="es-ES" altLang="zh-CN" sz="1500" b="1" i="1" dirty="0" err="1"/>
              <a:t>id_de_interfaz</a:t>
            </a:r>
            <a:r>
              <a:rPr lang="es-ES" altLang="zh-CN" sz="1500" dirty="0"/>
              <a:t> </a:t>
            </a:r>
            <a:r>
              <a:rPr lang="es-ES" altLang="zh-CN" sz="1500" b="1" dirty="0" err="1">
                <a:latin typeface="Courier New" panose="02070309020205020404" pitchFamily="49" charset="0"/>
              </a:rPr>
              <a:t>trunk</a:t>
            </a:r>
            <a:endParaRPr lang="es-ES" altLang="zh-CN" sz="15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88529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505510" y="1214404"/>
            <a:ext cx="7940675" cy="5186398"/>
          </a:xfrm>
        </p:spPr>
        <p:txBody>
          <a:bodyPr/>
          <a:lstStyle/>
          <a:p>
            <a:pPr marL="0" indent="0" eaLnBrk="1" hangingPunct="1">
              <a:lnSpc>
                <a:spcPct val="85000"/>
              </a:lnSpc>
              <a:spcBef>
                <a:spcPct val="30000"/>
              </a:spcBef>
              <a:buNone/>
            </a:pPr>
            <a:r>
              <a:rPr lang="es-ES" sz="1800" dirty="0"/>
              <a:t>Antes de enseñar el capítulo 6, el instructor debe: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s-ES" sz="1800" dirty="0"/>
              <a:t>Completar el capítulo 6: "Evaluación."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s-ES" sz="1800" dirty="0"/>
              <a:t>Los objetivos de este capítulo son: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400" dirty="0"/>
              <a:t>Explicar la forma en la que las redes VLAN segmentan dominios de difusión en la red de una pequeña a mediana empresa.</a:t>
            </a:r>
          </a:p>
          <a:p>
            <a:pPr marL="1082675" lvl="2" indent="-285750">
              <a:buFont typeface="Arial" panose="020B0604020202020204" pitchFamily="34" charset="0"/>
              <a:buChar char="•"/>
            </a:pPr>
            <a:r>
              <a:rPr lang="es-ES" sz="1400" dirty="0"/>
              <a:t>Explicar la finalidad de las VLAN en una red conmutada.</a:t>
            </a:r>
          </a:p>
          <a:p>
            <a:pPr marL="1082675" lvl="2" indent="-285750">
              <a:buFont typeface="Arial" panose="020B0604020202020204" pitchFamily="34" charset="0"/>
              <a:buChar char="•"/>
            </a:pPr>
            <a:r>
              <a:rPr lang="es-ES" sz="1400" dirty="0"/>
              <a:t>Explicar cómo un switch reenvía tramas según la configuración de VLAN en un entorno conmutado múltiple.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400" dirty="0"/>
              <a:t>Implementar redes VLAN para segmentar una red de una pequeña a mediana empresa.</a:t>
            </a:r>
          </a:p>
          <a:p>
            <a:pPr marL="1082675" lvl="2" indent="-285750">
              <a:buFont typeface="Arial" panose="020B0604020202020204" pitchFamily="34" charset="0"/>
              <a:buChar char="•"/>
            </a:pPr>
            <a:r>
              <a:rPr lang="es-ES" sz="1400" dirty="0"/>
              <a:t>Configurar un puerto de switch que se asignará a una VLAN según los requisitos.</a:t>
            </a:r>
          </a:p>
          <a:p>
            <a:pPr marL="1082675" lvl="2" indent="-285750">
              <a:buFont typeface="Arial" panose="020B0604020202020204" pitchFamily="34" charset="0"/>
              <a:buChar char="•"/>
            </a:pPr>
            <a:r>
              <a:rPr lang="es-ES" sz="1400" dirty="0"/>
              <a:t>Configurar un puerto de enlace troncal en un switch LAN.</a:t>
            </a:r>
          </a:p>
          <a:p>
            <a:pPr marL="1082675" lvl="2" indent="-285750">
              <a:buFont typeface="Arial" panose="020B0604020202020204" pitchFamily="34" charset="0"/>
              <a:buChar char="•"/>
            </a:pPr>
            <a:r>
              <a:rPr lang="es-ES" sz="1400" dirty="0"/>
              <a:t>Solucionar problemas de configuración de VLAN y de enlaces troncales en una red conmutada.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400" dirty="0"/>
              <a:t>Configurar el routing entre VLAN en una red de una pequeña a mediana empresa.</a:t>
            </a:r>
          </a:p>
          <a:p>
            <a:pPr marL="1082675" lvl="2" indent="-285750">
              <a:buFont typeface="Arial" panose="020B0604020202020204" pitchFamily="34" charset="0"/>
              <a:buChar char="•"/>
            </a:pPr>
            <a:r>
              <a:rPr lang="es-ES" sz="1400" dirty="0"/>
              <a:t>Describir las dos opciones para configurar el routing entre redes VLAN.</a:t>
            </a:r>
          </a:p>
          <a:p>
            <a:pPr marL="1082675" lvl="2" indent="-285750">
              <a:buFont typeface="Arial" panose="020B0604020202020204" pitchFamily="34" charset="0"/>
              <a:buChar char="•"/>
            </a:pPr>
            <a:r>
              <a:rPr lang="es-ES" sz="1400" dirty="0"/>
              <a:t>Configuración de routing entre redes VLAN antiguo.</a:t>
            </a:r>
          </a:p>
          <a:p>
            <a:pPr marL="1082675" lvl="2" indent="-285750">
              <a:buFont typeface="Arial" panose="020B0604020202020204" pitchFamily="34" charset="0"/>
              <a:buChar char="•"/>
            </a:pPr>
            <a:r>
              <a:rPr lang="es-ES" sz="1400" dirty="0"/>
              <a:t>Configuración de routing entre redes VLAN con </a:t>
            </a:r>
            <a:r>
              <a:rPr lang="es-ES" sz="1400" dirty="0" err="1"/>
              <a:t>router</a:t>
            </a:r>
            <a:r>
              <a:rPr lang="es-ES" sz="1400" dirty="0"/>
              <a:t>-</a:t>
            </a:r>
            <a:r>
              <a:rPr lang="es-ES" sz="1400" dirty="0" err="1"/>
              <a:t>on</a:t>
            </a:r>
            <a:r>
              <a:rPr lang="es-ES" sz="1400" dirty="0"/>
              <a:t>-a-</a:t>
            </a:r>
            <a:r>
              <a:rPr lang="es-ES" sz="1400" dirty="0" err="1"/>
              <a:t>stick</a:t>
            </a:r>
            <a:r>
              <a:rPr lang="es-ES" sz="1400" dirty="0" smtClean="0"/>
              <a:t>.</a:t>
            </a:r>
            <a:endParaRPr lang="es-ES" sz="2000" dirty="0"/>
          </a:p>
        </p:txBody>
      </p:sp>
      <p:sp>
        <p:nvSpPr>
          <p:cNvPr id="4" name="Rectangle 33"/>
          <p:cNvSpPr txBox="1">
            <a:spLocks noChangeArrowheads="1"/>
          </p:cNvSpPr>
          <p:nvPr/>
        </p:nvSpPr>
        <p:spPr bwMode="auto">
          <a:xfrm>
            <a:off x="446400" y="349200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b"/>
          <a:lstStyle/>
          <a:p>
            <a:pPr algn="l" defTabSz="814388">
              <a:lnSpc>
                <a:spcPct val="90000"/>
              </a:lnSpc>
              <a:defRPr/>
            </a:pPr>
            <a:r>
              <a:rPr lang="es-ES" sz="3200" b="1" kern="0" dirty="0">
                <a:solidFill>
                  <a:srgbClr val="708CA1"/>
                </a:solidFill>
                <a:latin typeface="+mj-lt"/>
              </a:rPr>
              <a:t>Capítulo 6: Prácticas recomendadas</a:t>
            </a:r>
          </a:p>
        </p:txBody>
      </p:sp>
    </p:spTree>
    <p:extLst>
      <p:ext uri="{BB962C8B-B14F-4D97-AF65-F5344CB8AC3E}">
        <p14:creationId xmlns:p14="http://schemas.microsoft.com/office/powerpoint/2010/main" val="280494528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1800" dirty="0">
                <a:latin typeface="Arial" charset="0"/>
              </a:rPr>
              <a:t>Sección 6.3</a:t>
            </a:r>
            <a:r>
              <a:rPr lang="en-US" dirty="0" smtClean="0"/>
              <a:t>
</a:t>
            </a:r>
            <a:r>
              <a:rPr lang="es-ES" dirty="0" smtClean="0"/>
              <a:t>Términos y comandos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76908" y="1358745"/>
            <a:ext cx="6443932" cy="4946358"/>
          </a:xfrm>
        </p:spPr>
        <p:txBody>
          <a:bodyPr/>
          <a:lstStyle/>
          <a:p>
            <a:pPr eaLnBrk="1" fontAlgn="t" hangingPunct="1"/>
            <a:r>
              <a:rPr lang="es-ES" altLang="zh-CN" sz="1600" dirty="0" err="1"/>
              <a:t>Routing</a:t>
            </a:r>
            <a:r>
              <a:rPr lang="es-ES" altLang="zh-CN" sz="1600" dirty="0"/>
              <a:t> entre VLAN antiguo</a:t>
            </a:r>
          </a:p>
          <a:p>
            <a:pPr eaLnBrk="1" fontAlgn="t" hangingPunct="1"/>
            <a:r>
              <a:rPr lang="es-ES" altLang="zh-CN" sz="1600" dirty="0" err="1"/>
              <a:t>Routing</a:t>
            </a:r>
            <a:r>
              <a:rPr lang="es-ES" altLang="zh-CN" sz="1600" dirty="0"/>
              <a:t> entre VLAN con </a:t>
            </a:r>
            <a:r>
              <a:rPr lang="es-ES" altLang="zh-CN" sz="1600" dirty="0" err="1"/>
              <a:t>router</a:t>
            </a:r>
            <a:r>
              <a:rPr lang="es-ES" altLang="zh-CN" sz="1600" dirty="0"/>
              <a:t>-</a:t>
            </a:r>
            <a:r>
              <a:rPr lang="es-ES" altLang="zh-CN" sz="1600" dirty="0" err="1"/>
              <a:t>on</a:t>
            </a:r>
            <a:r>
              <a:rPr lang="es-ES" altLang="zh-CN" sz="1600" dirty="0"/>
              <a:t>-a-</a:t>
            </a:r>
            <a:r>
              <a:rPr lang="es-ES" altLang="zh-CN" sz="1600" dirty="0" err="1"/>
              <a:t>stick</a:t>
            </a:r>
            <a:endParaRPr lang="es-ES" altLang="zh-CN" sz="1600" dirty="0"/>
          </a:p>
          <a:p>
            <a:pPr eaLnBrk="1" fontAlgn="auto" hangingPunct="1"/>
            <a:r>
              <a:rPr lang="es-ES" altLang="zh-CN" sz="1600" dirty="0">
                <a:latin typeface="Courier New" panose="02070309020205020404" pitchFamily="49" charset="0"/>
              </a:rPr>
              <a:t>interface </a:t>
            </a:r>
            <a:r>
              <a:rPr lang="es-ES" altLang="zh-CN" sz="1600" b="1" i="1" dirty="0" err="1"/>
              <a:t>id_de_interfaz.id_de_subinterfaz</a:t>
            </a:r>
            <a:endParaRPr lang="es-ES" altLang="zh-CN" sz="1600" b="1" dirty="0">
              <a:cs typeface="Courier New" panose="02070309020205020404" pitchFamily="49" charset="0"/>
            </a:endParaRPr>
          </a:p>
          <a:p>
            <a:pPr eaLnBrk="1" fontAlgn="auto" hangingPunct="1"/>
            <a:r>
              <a:rPr lang="es-ES" altLang="zh-CN" sz="1600" dirty="0" err="1">
                <a:latin typeface="Courier New" panose="02070309020205020404" pitchFamily="49" charset="0"/>
              </a:rPr>
              <a:t>encapsulation</a:t>
            </a:r>
            <a:r>
              <a:rPr lang="es-ES" altLang="zh-CN" sz="1600" dirty="0">
                <a:latin typeface="Courier New" panose="02070309020205020404" pitchFamily="49" charset="0"/>
              </a:rPr>
              <a:t> dot1q </a:t>
            </a:r>
            <a:r>
              <a:rPr lang="es-ES" altLang="zh-CN" sz="1600" b="1" i="1" dirty="0" err="1"/>
              <a:t>id_de_vlan</a:t>
            </a:r>
            <a:r>
              <a:rPr lang="es-ES" altLang="zh-CN" sz="1600" b="1" i="1" dirty="0"/>
              <a:t> </a:t>
            </a:r>
            <a:r>
              <a:rPr lang="es-ES" altLang="zh-CN" sz="1600" dirty="0"/>
              <a:t> </a:t>
            </a:r>
          </a:p>
          <a:p>
            <a:pPr eaLnBrk="1" fontAlgn="auto" hangingPunct="1"/>
            <a:r>
              <a:rPr lang="es-ES" altLang="zh-CN" sz="1600" dirty="0"/>
              <a:t>IEEE </a:t>
            </a:r>
            <a:r>
              <a:rPr lang="es-ES" altLang="zh-CN" sz="1600" dirty="0" smtClean="0"/>
              <a:t>802.1Q</a:t>
            </a:r>
            <a:endParaRPr lang="es-ES" altLang="zh-CN" sz="16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008165" y="1358745"/>
            <a:ext cx="2850381" cy="49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fontAlgn="b" hangingPunct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5982867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endParaRPr lang="en-US"/>
          </a:p>
        </p:txBody>
      </p:sp>
      <p:pic>
        <p:nvPicPr>
          <p:cNvPr id="121858" name="Picture 3" descr="CNA_largo-onwhit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70368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9" descr="Cisco_WHT_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619375"/>
            <a:ext cx="24003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70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pPr algn="ctr" eaLnBrk="0" hangingPunct="0">
              <a:lnSpc>
                <a:spcPct val="90000"/>
              </a:lnSpc>
            </a:pP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72538262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3"/>
          <p:cNvSpPr txBox="1">
            <a:spLocks noChangeArrowheads="1"/>
          </p:cNvSpPr>
          <p:nvPr/>
        </p:nvSpPr>
        <p:spPr bwMode="auto">
          <a:xfrm>
            <a:off x="446400" y="349200"/>
            <a:ext cx="8584057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b"/>
          <a:lstStyle/>
          <a:p>
            <a:pPr algn="l" defTabSz="814388">
              <a:lnSpc>
                <a:spcPct val="90000"/>
              </a:lnSpc>
              <a:defRPr/>
            </a:pPr>
            <a:r>
              <a:rPr lang="es-ES" sz="3200" b="1" kern="0" dirty="0">
                <a:solidFill>
                  <a:srgbClr val="708CA1"/>
                </a:solidFill>
                <a:latin typeface="+mj-lt"/>
              </a:rPr>
              <a:t>Capítulo 6: Prácticas recomendadas (cont.)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228600" y="1344168"/>
            <a:ext cx="8577072" cy="4965192"/>
          </a:xfrm>
          <a:prstGeom prst="rect">
            <a:avLst/>
          </a:prstGeom>
        </p:spPr>
        <p:txBody>
          <a:bodyPr/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s-ES" sz="2000" dirty="0"/>
              <a:t>Sección 6.1</a:t>
            </a:r>
          </a:p>
          <a:p>
            <a:pPr marL="347663" lvl="1" indent="-288925" eaLnBrk="1" hangingPunct="1">
              <a:lnSpc>
                <a:spcPct val="90000"/>
              </a:lnSpc>
              <a:spcBef>
                <a:spcPct val="30000"/>
              </a:spcBef>
              <a:buFont typeface="Wingdings" pitchFamily="2" charset="2"/>
              <a:buChar char="§"/>
            </a:pPr>
            <a:r>
              <a:rPr lang="es-ES" dirty="0" smtClean="0"/>
              <a:t>Haga que este capítulo sea lo más práctico posible. Los estudiantes deben completar prácticas de laboratorio, actividades de </a:t>
            </a:r>
            <a:r>
              <a:rPr lang="es-ES" dirty="0" err="1" smtClean="0"/>
              <a:t>Packet</a:t>
            </a:r>
            <a:r>
              <a:rPr lang="es-ES" dirty="0" smtClean="0"/>
              <a:t> </a:t>
            </a:r>
            <a:r>
              <a:rPr lang="es-ES" dirty="0" err="1" smtClean="0"/>
              <a:t>Tracer</a:t>
            </a:r>
            <a:r>
              <a:rPr lang="es-ES" dirty="0" smtClean="0"/>
              <a:t> y otras actividades.</a:t>
            </a:r>
            <a:endParaRPr lang="es-ES" dirty="0"/>
          </a:p>
          <a:p>
            <a:pPr marL="347663" lvl="1" indent="-288925" eaLnBrk="1" hangingPunct="1">
              <a:lnSpc>
                <a:spcPct val="90000"/>
              </a:lnSpc>
              <a:spcBef>
                <a:spcPct val="30000"/>
              </a:spcBef>
              <a:buFont typeface="Wingdings" pitchFamily="2" charset="2"/>
              <a:buChar char="§"/>
            </a:pPr>
            <a:r>
              <a:rPr lang="es-ES" dirty="0" smtClean="0"/>
              <a:t>Destaque que los dispositivos desconocen la existencia de las VLAN a las que pertenecen.</a:t>
            </a:r>
          </a:p>
          <a:p>
            <a:pPr lvl="0"/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22527194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28992</TotalTime>
  <Pages>28</Pages>
  <Words>2015</Words>
  <Application>Microsoft Office PowerPoint</Application>
  <PresentationFormat>On-screen Show (4:3)</PresentationFormat>
  <Paragraphs>677</Paragraphs>
  <Slides>82</Slides>
  <Notes>82</Notes>
  <HiddenSlides>15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82</vt:i4>
      </vt:variant>
    </vt:vector>
  </HeadingPairs>
  <TitlesOfParts>
    <vt:vector size="84" baseType="lpstr">
      <vt:lpstr>PPT-TMPLT-WHT_C</vt:lpstr>
      <vt:lpstr>NetAcad-4F_PPT-WHT_060408</vt:lpstr>
      <vt:lpstr>Materiales para el instructor
Capítulo 6: Redes VLAN</vt:lpstr>
      <vt:lpstr>Materiales del instructor: Guía de planificación del capítulo 6</vt:lpstr>
      <vt:lpstr>PowerPoint Presentation</vt:lpstr>
      <vt:lpstr>Capítulo 6: Actividades</vt:lpstr>
      <vt:lpstr>Capítulo 6: Actividades</vt:lpstr>
      <vt:lpstr>Capítulo 6: Actividades</vt:lpstr>
      <vt:lpstr>Capítulo 6: Evaluación</vt:lpstr>
      <vt:lpstr>PowerPoint Presentation</vt:lpstr>
      <vt:lpstr>PowerPoint Presentation</vt:lpstr>
      <vt:lpstr>PowerPoint Presentation</vt:lpstr>
      <vt:lpstr>PowerPoint Presentation</vt:lpstr>
      <vt:lpstr>Capítulo 6: Ayuda adicional</vt:lpstr>
      <vt:lpstr>PowerPoint Presentation</vt:lpstr>
      <vt:lpstr>Capítulo 6: VLAN</vt:lpstr>
      <vt:lpstr>Capítulo 6: Secciones y objetivos</vt:lpstr>
      <vt:lpstr>6.1 Segmentación de VLAN</vt:lpstr>
      <vt:lpstr>Descripción general de las redes VLAN
Definiciones de una red VLAN</vt:lpstr>
      <vt:lpstr>Descripción general de las redes VLAN Definiciones de una red VLAN (continuación)</vt:lpstr>
      <vt:lpstr>Descripción general de las redes VLAN
Beneficios de las redes VLAN</vt:lpstr>
      <vt:lpstr>Descripción general de las redes VLAN
Tipos de redes VLAN</vt:lpstr>
      <vt:lpstr>Descripción general de las redes VLAN
Tipos de redes VLAN (continuación)</vt:lpstr>
      <vt:lpstr>Descripción general de las redes VLAN
Redes VLAN de voz</vt:lpstr>
      <vt:lpstr>Descripción general de las redes VLAN
Redes VLAN de voz (continuación)</vt:lpstr>
      <vt:lpstr>Redes VLAN en un entorno conmutado múltiple
Enlaces troncales de VLAN</vt:lpstr>
      <vt:lpstr>Redes VLAN en un entorno conmutado múltiple
Enlaces troncales de VLAN (continuación)</vt:lpstr>
      <vt:lpstr>Redes VLAN en un entorno conmutado múltiple
Control de dominios de difusión con redes VLAN</vt:lpstr>
      <vt:lpstr>Redes VLAN en un entorno conmutado múltiple
Control de dominios de difusión con redes VLAN</vt:lpstr>
      <vt:lpstr>Redes VLAN en un entorno conmutado múltiple
Control de dominios de difusión con redes VLAN </vt:lpstr>
      <vt:lpstr>Redes VLAN en un entorno conmutado múltiple
Etiquetado de tramas de Ethernet para la identificación de redes VLAN</vt:lpstr>
      <vt:lpstr>Redes VLAN en un entorno conmutado múltiple
Etiquetado de tramas de Ethernet para la identificación de redes VLAN (continuación)</vt:lpstr>
      <vt:lpstr>Redes VLAN en un entorno conmutado múltiple
Redes VLAN nativas y etiquetado 802.1Q</vt:lpstr>
      <vt:lpstr>Redes VLAN en un entorno conmutado múltiple
Etiquetado de redes VLAN de voz</vt:lpstr>
      <vt:lpstr>Redes VLAN en un entorno conmutado múltiple
Actividad: Predecir el comportamiento del switch</vt:lpstr>
      <vt:lpstr>6.2 Implementaciones de VLAN</vt:lpstr>
      <vt:lpstr>Asignación de redes VLAN
Rangos de VLAN en switches Catalyst</vt:lpstr>
      <vt:lpstr>Asignación de redes VLAN
Rangos de VLAN en switches Catalyst (continuación)</vt:lpstr>
      <vt:lpstr>Asignación de redes VLAN
Creación de una red VLAN</vt:lpstr>
      <vt:lpstr>Asignación de redes VLAN
Asignación de puertos a redes VLAN</vt:lpstr>
      <vt:lpstr>Asignación de redes VLAN
Cambio de pertenencia de puertos de una red VLAN</vt:lpstr>
      <vt:lpstr>Asignación de redes VLAN
Cambio de pertenencia de puertos de una red VLAN (continuación)</vt:lpstr>
      <vt:lpstr>Asignación de redes VLAN
Cambio de pertenencia de puertos de una red VLAN (continuación)</vt:lpstr>
      <vt:lpstr>Asignación de redes VLAN
Eliminación de redes VLAN</vt:lpstr>
      <vt:lpstr>Asignación de redes VLAN
Verificar la información de una red VLAN</vt:lpstr>
      <vt:lpstr>Asignación de redes VLAN Verificar la información de una red VLAN (continuación)</vt:lpstr>
      <vt:lpstr>Enlaces troncales de VLAN
Configurar enlaces troncales IEEE 802.1q</vt:lpstr>
      <vt:lpstr>Enlaces troncales de VLAN
Configurar enlaces troncales IEEE 802.1q (continuación)</vt:lpstr>
      <vt:lpstr>Enlaces troncales de VLAN
Restablecer el enlace troncal al estado predeterminado</vt:lpstr>
      <vt:lpstr>Enlaces troncales de VLAN
Restablecer el enlace troncal al estado predeterminado (continuación)</vt:lpstr>
      <vt:lpstr>Enlaces troncales de VLAN
Verificar la configuración de un enlace troncal</vt:lpstr>
      <vt:lpstr>Solucionar problemas en redes VLAN y en enlaces troncales
Problemas en la asignación de direcciones IP con redes VLAN</vt:lpstr>
      <vt:lpstr>Solucionar problemas en redes VLAN y en enlaces troncales
Redes VLAN faltantes</vt:lpstr>
      <vt:lpstr>Solucionar problemas en redes VLAN y en enlaces troncales
Redes VLAN faltantes (continuación)</vt:lpstr>
      <vt:lpstr>Solucionar problemas en redes VLAN y en enlaces troncales
Introducción a la solución de problemas en enlaces troncales</vt:lpstr>
      <vt:lpstr>Solucionar problemas en redes VLAN y en enlaces troncales
Problemas comunes con los enlaces troncales</vt:lpstr>
      <vt:lpstr>Solucionar problemas en redes VLAN y en enlaces troncales
Problemas comunes con los enlaces troncales (continuación)</vt:lpstr>
      <vt:lpstr>Solucionar problemas en redes VLAN y en enlaces troncales
Modo de puerto incorrecto</vt:lpstr>
      <vt:lpstr>Solucionar problemas en redes VLAN y en enlaces troncales
Lista de redes VLAN incorrectas</vt:lpstr>
      <vt:lpstr>Solucionar problemas en redes VLAN y en enlaces troncales
Lista de redes VLAN incorrectas (continuación)</vt:lpstr>
      <vt:lpstr>6.3 Routing entre redes VLAN con routers</vt:lpstr>
      <vt:lpstr>Funcionamiento del routing entre redes VLAN
¿Qué es el routing entre redes VLAN?</vt:lpstr>
      <vt:lpstr>Funcionamiento del routing entre redes VLAN
Routing entre redes VLAN antiguo</vt:lpstr>
      <vt:lpstr>Funcionamiento del routing entre redes VLAN
Routing entre redes VLAN antiguo (continuación)</vt:lpstr>
      <vt:lpstr>Funcionamiento del routing entre redes VLAN
Routing entre redes VLAN con router-on-a-stick</vt:lpstr>
      <vt:lpstr>Funcionamiento del routing entre redes VLAN
Routing entre redes VLAN con router-on-a-stick (continuación)</vt:lpstr>
      <vt:lpstr>Funcionamiento del routing entre redes VLAN Actividad: Identificar los tipos de routing entre redes VLAN</vt:lpstr>
      <vt:lpstr>Funcionamiento del routing entre redes VLAN
Actividad: Identificar los tipos de routing entre redes VLAN (continuación)</vt:lpstr>
      <vt:lpstr>Configurar el routing entre redes VLAN antiguo
Configurar el routing entre redes VLAN antiguo: Preparación</vt:lpstr>
      <vt:lpstr>Configurar el routing entre redes VLAN antiguo
Configurar el routing entre redes VLAN antiguo: Configuración del switch</vt:lpstr>
      <vt:lpstr>Configurar el routing entre redes VLAN antiguo
Configurar el routing entre redes VLAN antiguo: Configuración de las interfaces del router</vt:lpstr>
      <vt:lpstr>Configurar el routing entre redes VLAN con router-on-a-stick
Configurar router-on-a-stick: Preparación</vt:lpstr>
      <vt:lpstr>Configurar el routing entre redes VLAN con router-on-a-stick
Configurar router-on-a-stick: Configuración del switch</vt:lpstr>
      <vt:lpstr>Configurar el routing entre redes VLAN con router-on-a-stick
Configurar router-on-a-stick: Configuración de las subinterfaces del router</vt:lpstr>
      <vt:lpstr>Configurar el routing entre redes VLAN con router-on-a-stick
Configurar router-on-a-stick: Verificación de las subinterfaces</vt:lpstr>
      <vt:lpstr>Configurar el routing entre redes VLAN con router-on-a-stick
Configurar router-on-a-stick: Verificación de las subinterfaces (continuación)</vt:lpstr>
      <vt:lpstr>Configurar el routing entre redes VLAN con router-on-a-stick
Configurar router-on-a-stick: Verificación del routing</vt:lpstr>
      <vt:lpstr>6.4 Resumen del capítulo</vt:lpstr>
      <vt:lpstr>Resumen del capítulo
Resumen</vt:lpstr>
      <vt:lpstr>Sección 6.1
Términos y comandos</vt:lpstr>
      <vt:lpstr>Sección 6.2
Términos y comandos</vt:lpstr>
      <vt:lpstr>Sección 6.3
Términos y comandos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SDWM</cp:lastModifiedBy>
  <cp:revision>1094</cp:revision>
  <cp:lastPrinted>1999-01-27T00:54:54Z</cp:lastPrinted>
  <dcterms:created xsi:type="dcterms:W3CDTF">2006-10-23T15:07:30Z</dcterms:created>
  <dcterms:modified xsi:type="dcterms:W3CDTF">2017-03-27T03:13:02Z</dcterms:modified>
</cp:coreProperties>
</file>