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1" r:id="rId3"/>
  </p:sldMasterIdLst>
  <p:notesMasterIdLst>
    <p:notesMasterId r:id="rId5"/>
  </p:notesMasterIdLst>
  <p:handoutMasterIdLst>
    <p:handoutMasterId r:id="rId70"/>
  </p:handoutMasterIdLst>
  <p:sldIdLst>
    <p:sldId id="812" r:id="rId4"/>
    <p:sldId id="903" r:id="rId6"/>
    <p:sldId id="871" r:id="rId7"/>
    <p:sldId id="904" r:id="rId8"/>
    <p:sldId id="932" r:id="rId9"/>
    <p:sldId id="873" r:id="rId10"/>
    <p:sldId id="874" r:id="rId11"/>
    <p:sldId id="908" r:id="rId12"/>
    <p:sldId id="966" r:id="rId13"/>
    <p:sldId id="967" r:id="rId14"/>
    <p:sldId id="875" r:id="rId15"/>
    <p:sldId id="877" r:id="rId16"/>
    <p:sldId id="500" r:id="rId17"/>
    <p:sldId id="786" r:id="rId18"/>
    <p:sldId id="791" r:id="rId19"/>
    <p:sldId id="991" r:id="rId20"/>
    <p:sldId id="1051" r:id="rId21"/>
    <p:sldId id="1052" r:id="rId22"/>
    <p:sldId id="1053" r:id="rId23"/>
    <p:sldId id="1080" r:id="rId24"/>
    <p:sldId id="1054" r:id="rId25"/>
    <p:sldId id="1081" r:id="rId26"/>
    <p:sldId id="1055" r:id="rId27"/>
    <p:sldId id="1056" r:id="rId28"/>
    <p:sldId id="1057" r:id="rId29"/>
    <p:sldId id="1058" r:id="rId30"/>
    <p:sldId id="1059" r:id="rId31"/>
    <p:sldId id="912" r:id="rId32"/>
    <p:sldId id="1089" r:id="rId33"/>
    <p:sldId id="1060" r:id="rId34"/>
    <p:sldId id="913" r:id="rId35"/>
    <p:sldId id="1061" r:id="rId36"/>
    <p:sldId id="1062" r:id="rId37"/>
    <p:sldId id="1082" r:id="rId38"/>
    <p:sldId id="1063" r:id="rId39"/>
    <p:sldId id="1083" r:id="rId40"/>
    <p:sldId id="1064" r:id="rId41"/>
    <p:sldId id="1084" r:id="rId42"/>
    <p:sldId id="1065" r:id="rId43"/>
    <p:sldId id="1085" r:id="rId44"/>
    <p:sldId id="1086" r:id="rId45"/>
    <p:sldId id="1087" r:id="rId46"/>
    <p:sldId id="1088" r:id="rId47"/>
    <p:sldId id="1070" r:id="rId48"/>
    <p:sldId id="1071" r:id="rId49"/>
    <p:sldId id="976" r:id="rId50"/>
    <p:sldId id="1073" r:id="rId51"/>
    <p:sldId id="1074" r:id="rId52"/>
    <p:sldId id="1090" r:id="rId53"/>
    <p:sldId id="1075" r:id="rId54"/>
    <p:sldId id="1091" r:id="rId55"/>
    <p:sldId id="1076" r:id="rId56"/>
    <p:sldId id="1077" r:id="rId57"/>
    <p:sldId id="1092" r:id="rId58"/>
    <p:sldId id="1093" r:id="rId59"/>
    <p:sldId id="1078" r:id="rId60"/>
    <p:sldId id="1094" r:id="rId61"/>
    <p:sldId id="1079" r:id="rId62"/>
    <p:sldId id="1095" r:id="rId63"/>
    <p:sldId id="1096" r:id="rId64"/>
    <p:sldId id="883" r:id="rId65"/>
    <p:sldId id="946" r:id="rId66"/>
    <p:sldId id="1050" r:id="rId67"/>
    <p:sldId id="884" r:id="rId68"/>
    <p:sldId id="885" r:id="rId6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panose="02080604020202020204"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panose="02080604020202020204"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panose="02080604020202020204"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panose="02080604020202020204"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panose="02080604020202020204"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panose="02080604020202020204"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panose="02080604020202020204"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panose="02080604020202020204"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panose="02080604020202020204" charset="0"/>
        <a:ea typeface="ＭＳ Ｐゴシック" charset="0"/>
        <a:cs typeface="ＭＳ Ｐゴシック"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352" autoAdjust="0"/>
    <p:restoredTop sz="89367" autoAdjust="0"/>
  </p:normalViewPr>
  <p:slideViewPr>
    <p:cSldViewPr snapToGrid="0">
      <p:cViewPr varScale="1">
        <p:scale>
          <a:sx n="83" d="100"/>
          <a:sy n="83" d="100"/>
        </p:scale>
        <p:origin x="-96" y="-14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84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4" Type="http://schemas.openxmlformats.org/officeDocument/2006/relationships/commentAuthors" Target="commentAuthors.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24.xml"/><Relationship Id="rId8" Type="http://schemas.openxmlformats.org/officeDocument/2006/relationships/slide" Target="slides/slide23.xml"/><Relationship Id="rId7" Type="http://schemas.openxmlformats.org/officeDocument/2006/relationships/slide" Target="slides/slide22.xml"/><Relationship Id="rId6" Type="http://schemas.openxmlformats.org/officeDocument/2006/relationships/slide" Target="slides/slide21.xml"/><Relationship Id="rId5" Type="http://schemas.openxmlformats.org/officeDocument/2006/relationships/slide" Target="slides/slide20.xml"/><Relationship Id="rId45" Type="http://schemas.openxmlformats.org/officeDocument/2006/relationships/slide" Target="slides/slide63.xml"/><Relationship Id="rId44" Type="http://schemas.openxmlformats.org/officeDocument/2006/relationships/slide" Target="slides/slide62.xml"/><Relationship Id="rId43" Type="http://schemas.openxmlformats.org/officeDocument/2006/relationships/slide" Target="slides/slide61.xml"/><Relationship Id="rId42" Type="http://schemas.openxmlformats.org/officeDocument/2006/relationships/slide" Target="slides/slide59.xml"/><Relationship Id="rId41" Type="http://schemas.openxmlformats.org/officeDocument/2006/relationships/slide" Target="slides/slide58.xml"/><Relationship Id="rId40" Type="http://schemas.openxmlformats.org/officeDocument/2006/relationships/slide" Target="slides/slide57.xml"/><Relationship Id="rId4" Type="http://schemas.openxmlformats.org/officeDocument/2006/relationships/slide" Target="slides/slide19.xml"/><Relationship Id="rId39" Type="http://schemas.openxmlformats.org/officeDocument/2006/relationships/slide" Target="slides/slide56.xml"/><Relationship Id="rId38" Type="http://schemas.openxmlformats.org/officeDocument/2006/relationships/slide" Target="slides/slide55.xml"/><Relationship Id="rId37" Type="http://schemas.openxmlformats.org/officeDocument/2006/relationships/slide" Target="slides/slide54.xml"/><Relationship Id="rId36" Type="http://schemas.openxmlformats.org/officeDocument/2006/relationships/slide" Target="slides/slide53.xml"/><Relationship Id="rId35" Type="http://schemas.openxmlformats.org/officeDocument/2006/relationships/slide" Target="slides/slide52.xml"/><Relationship Id="rId34" Type="http://schemas.openxmlformats.org/officeDocument/2006/relationships/slide" Target="slides/slide51.xml"/><Relationship Id="rId33" Type="http://schemas.openxmlformats.org/officeDocument/2006/relationships/slide" Target="slides/slide50.xml"/><Relationship Id="rId32" Type="http://schemas.openxmlformats.org/officeDocument/2006/relationships/slide" Target="slides/slide49.xml"/><Relationship Id="rId31" Type="http://schemas.openxmlformats.org/officeDocument/2006/relationships/slide" Target="slides/slide48.xml"/><Relationship Id="rId30" Type="http://schemas.openxmlformats.org/officeDocument/2006/relationships/slide" Target="slides/slide47.xml"/><Relationship Id="rId3" Type="http://schemas.openxmlformats.org/officeDocument/2006/relationships/slide" Target="slides/slide18.xml"/><Relationship Id="rId29" Type="http://schemas.openxmlformats.org/officeDocument/2006/relationships/slide" Target="slides/slide45.xml"/><Relationship Id="rId28" Type="http://schemas.openxmlformats.org/officeDocument/2006/relationships/slide" Target="slides/slide44.xml"/><Relationship Id="rId27" Type="http://schemas.openxmlformats.org/officeDocument/2006/relationships/slide" Target="slides/slide43.xml"/><Relationship Id="rId26" Type="http://schemas.openxmlformats.org/officeDocument/2006/relationships/slide" Target="slides/slide42.xml"/><Relationship Id="rId25" Type="http://schemas.openxmlformats.org/officeDocument/2006/relationships/slide" Target="slides/slide41.xml"/><Relationship Id="rId24" Type="http://schemas.openxmlformats.org/officeDocument/2006/relationships/slide" Target="slides/slide40.xml"/><Relationship Id="rId23" Type="http://schemas.openxmlformats.org/officeDocument/2006/relationships/slide" Target="slides/slide39.xml"/><Relationship Id="rId22" Type="http://schemas.openxmlformats.org/officeDocument/2006/relationships/slide" Target="slides/slide38.xml"/><Relationship Id="rId21" Type="http://schemas.openxmlformats.org/officeDocument/2006/relationships/slide" Target="slides/slide37.xml"/><Relationship Id="rId20" Type="http://schemas.openxmlformats.org/officeDocument/2006/relationships/slide" Target="slides/slide36.xml"/><Relationship Id="rId2" Type="http://schemas.openxmlformats.org/officeDocument/2006/relationships/slide" Target="slides/slide17.xml"/><Relationship Id="rId19" Type="http://schemas.openxmlformats.org/officeDocument/2006/relationships/slide" Target="slides/slide35.xml"/><Relationship Id="rId18" Type="http://schemas.openxmlformats.org/officeDocument/2006/relationships/slide" Target="slides/slide34.xml"/><Relationship Id="rId17" Type="http://schemas.openxmlformats.org/officeDocument/2006/relationships/slide" Target="slides/slide33.xml"/><Relationship Id="rId16" Type="http://schemas.openxmlformats.org/officeDocument/2006/relationships/slide" Target="slides/slide32.xml"/><Relationship Id="rId15" Type="http://schemas.openxmlformats.org/officeDocument/2006/relationships/slide" Target="slides/slide30.xml"/><Relationship Id="rId14" Type="http://schemas.openxmlformats.org/officeDocument/2006/relationships/slide" Target="slides/slide29.xml"/><Relationship Id="rId13" Type="http://schemas.openxmlformats.org/officeDocument/2006/relationships/slide" Target="slides/slide28.xml"/><Relationship Id="rId12" Type="http://schemas.openxmlformats.org/officeDocument/2006/relationships/slide" Target="slides/slide27.xml"/><Relationship Id="rId11" Type="http://schemas.openxmlformats.org/officeDocument/2006/relationships/slide" Target="slides/slide26.xml"/><Relationship Id="rId10" Type="http://schemas.openxmlformats.org/officeDocument/2006/relationships/slide" Target="slides/slide25.xml"/><Relationship Id="rId1"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0870">
              <a:lnSpc>
                <a:spcPct val="100000"/>
              </a:lnSpc>
              <a:tabLst>
                <a:tab pos="2387600" algn="l"/>
                <a:tab pos="4830445" algn="l"/>
              </a:tabLst>
            </a:pPr>
            <a:r>
              <a:rPr lang="es-ES" sz="800"/>
              <a:t>© 2006 Cisco Systems, Inc. Todos los derechos reservados.</a:t>
            </a:r>
            <a:endParaRPr lang="es-ES" sz="800"/>
          </a:p>
          <a:p>
            <a:pPr algn="l" defTabSz="610870">
              <a:lnSpc>
                <a:spcPct val="100000"/>
              </a:lnSpc>
              <a:tabLst>
                <a:tab pos="2387600" algn="l"/>
                <a:tab pos="4830445" algn="l"/>
              </a:tabLst>
            </a:pPr>
            <a:r>
              <a:rPr lang="es-E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2970">
              <a:lnSpc>
                <a:spcPct val="100000"/>
              </a:lnSpc>
            </a:pPr>
            <a:fld id="{22244E67-557B-7741-B9F5-F61AA18495DF}" type="slidenum">
              <a:rPr lang="en-US" sz="800"/>
            </a:fld>
            <a:endParaRPr lang="es-ES" sz="8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340806"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67" tIns="50185" rIns="95667" bIns="50185">
            <a:spAutoFit/>
          </a:bodyPr>
          <a:lstStyle/>
          <a:p>
            <a:pPr algn="l" defTabSz="610870">
              <a:lnSpc>
                <a:spcPct val="100000"/>
              </a:lnSpc>
              <a:tabLst>
                <a:tab pos="2387600" algn="l"/>
                <a:tab pos="4830445" algn="l"/>
              </a:tabLst>
            </a:pPr>
            <a:r>
              <a:rPr lang="es-ES" sz="800" dirty="0"/>
              <a:t>© 2006 Cisco </a:t>
            </a:r>
            <a:r>
              <a:rPr lang="es-ES" sz="800" dirty="0" err="1"/>
              <a:t>Systems</a:t>
            </a:r>
            <a:r>
              <a:rPr lang="es-ES" sz="800" dirty="0"/>
              <a:t>, Inc. Todos los derechos reservados.</a:t>
            </a:r>
            <a:endParaRPr lang="es-ES" sz="800" dirty="0"/>
          </a:p>
          <a:p>
            <a:pPr algn="l" defTabSz="610870">
              <a:lnSpc>
                <a:spcPct val="100000"/>
              </a:lnSpc>
              <a:tabLst>
                <a:tab pos="2387600" algn="l"/>
                <a:tab pos="4830445" algn="l"/>
              </a:tabLst>
            </a:pPr>
            <a:r>
              <a:rPr lang="es-ES" sz="800" dirty="0" err="1"/>
              <a:t>Presentation_ID.scr</a:t>
            </a:r>
            <a:endParaRPr lang="es-ES" sz="800" dirty="0"/>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ln>
          <a:effectLst/>
        </p:spPr>
        <p:txBody>
          <a:bodyPr vert="horz" wrap="square" lIns="18819" tIns="0" rIns="18819" bIns="0" numCol="1" anchor="b" anchorCtr="0" compatLnSpc="1"/>
          <a:lstStyle>
            <a:lvl1pPr algn="r" defTabSz="902970">
              <a:lnSpc>
                <a:spcPct val="100000"/>
              </a:lnSpc>
              <a:defRPr sz="800" smtClean="0">
                <a:cs typeface="+mn-cs"/>
              </a:defRPr>
            </a:lvl1pPr>
          </a:lstStyle>
          <a:p>
            <a:pPr>
              <a:defRPr/>
            </a:pPr>
            <a:fld id="{F4CE0E46-7F05-B940-8356-5580BE265E49}" type="slidenum">
              <a:rPr lang="en-US"/>
            </a:fld>
            <a:endParaRPr lang="es-E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ln>
          <a:effectLst/>
        </p:spPr>
        <p:txBody>
          <a:bodyPr vert="horz" wrap="square" lIns="95667" tIns="50185" rIns="95667" bIns="50185" numCol="1" anchor="t" anchorCtr="0" compatLnSpc="1"/>
          <a:lstStyle/>
          <a:p>
            <a:pPr lvl="0"/>
            <a:r>
              <a:rPr lang="en-US" noProof="0"/>
              <a:t>Body Text</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p>
        </p:txBody>
      </p:sp>
    </p:spTree>
  </p:cSld>
  <p:clrMap bg1="lt1" tx1="dk1" bg2="lt2" tx2="dk2" accent1="accent1" accent2="accent2" accent3="accent3" accent4="accent4" accent5="accent5" accent6="accent6" hlink="hlink" folHlink="folHlink"/>
  <p:notesStyle>
    <a:lvl1pPr marL="113030" indent="-113030" algn="l" defTabSz="1020445" rtl="0" eaLnBrk="0" fontAlgn="base" hangingPunct="0">
      <a:lnSpc>
        <a:spcPct val="90000"/>
      </a:lnSpc>
      <a:spcBef>
        <a:spcPct val="50000"/>
      </a:spcBef>
      <a:spcAft>
        <a:spcPct val="0"/>
      </a:spcAft>
      <a:buSzPct val="100000"/>
      <a:buChar char="•"/>
      <a:defRPr sz="1200" kern="1200">
        <a:solidFill>
          <a:schemeClr val="tx1"/>
        </a:solidFill>
        <a:latin typeface="Arial" panose="02080604020202020204" charset="0"/>
        <a:ea typeface="ＭＳ Ｐゴシック" charset="0"/>
        <a:cs typeface="ＭＳ Ｐゴシック" charset="0"/>
      </a:defRPr>
    </a:lvl1pPr>
    <a:lvl2pPr marL="482600" indent="-120650" algn="l" defTabSz="1020445" rtl="0" eaLnBrk="0" fontAlgn="base" hangingPunct="0">
      <a:lnSpc>
        <a:spcPct val="90000"/>
      </a:lnSpc>
      <a:spcBef>
        <a:spcPct val="35000"/>
      </a:spcBef>
      <a:spcAft>
        <a:spcPct val="0"/>
      </a:spcAft>
      <a:buSzPct val="100000"/>
      <a:buChar char="•"/>
      <a:defRPr sz="1200" kern="1200">
        <a:solidFill>
          <a:schemeClr val="tx1"/>
        </a:solidFill>
        <a:latin typeface="Arial" panose="02080604020202020204" charset="0"/>
        <a:ea typeface="ＭＳ Ｐゴシック" charset="0"/>
        <a:cs typeface="+mn-cs"/>
      </a:defRPr>
    </a:lvl2pPr>
    <a:lvl3pPr marL="967105" algn="l" defTabSz="1020445" rtl="0" eaLnBrk="0" fontAlgn="base" hangingPunct="0">
      <a:lnSpc>
        <a:spcPct val="90000"/>
      </a:lnSpc>
      <a:spcBef>
        <a:spcPct val="35000"/>
      </a:spcBef>
      <a:spcAft>
        <a:spcPct val="0"/>
      </a:spcAft>
      <a:buSzPct val="100000"/>
      <a:buChar char="•"/>
      <a:defRPr sz="1200" kern="1200">
        <a:solidFill>
          <a:schemeClr val="tx1"/>
        </a:solidFill>
        <a:latin typeface="Arial" panose="02080604020202020204" charset="0"/>
        <a:ea typeface="ＭＳ Ｐゴシック" charset="0"/>
        <a:cs typeface="+mn-cs"/>
      </a:defRPr>
    </a:lvl3pPr>
    <a:lvl4pPr marL="1449705" algn="l" defTabSz="1020445" rtl="0" eaLnBrk="0" fontAlgn="base" hangingPunct="0">
      <a:lnSpc>
        <a:spcPct val="90000"/>
      </a:lnSpc>
      <a:spcBef>
        <a:spcPct val="35000"/>
      </a:spcBef>
      <a:spcAft>
        <a:spcPct val="0"/>
      </a:spcAft>
      <a:buSzPct val="100000"/>
      <a:buChar char="•"/>
      <a:defRPr sz="1200" kern="1200">
        <a:solidFill>
          <a:schemeClr val="tx1"/>
        </a:solidFill>
        <a:latin typeface="Arial" panose="02080604020202020204" charset="0"/>
        <a:ea typeface="ＭＳ Ｐゴシック" charset="0"/>
        <a:cs typeface="+mn-cs"/>
      </a:defRPr>
    </a:lvl4pPr>
    <a:lvl5pPr marL="1932305" algn="l" defTabSz="1020445" rtl="0" eaLnBrk="0" fontAlgn="base" hangingPunct="0">
      <a:lnSpc>
        <a:spcPct val="90000"/>
      </a:lnSpc>
      <a:spcBef>
        <a:spcPct val="35000"/>
      </a:spcBef>
      <a:spcAft>
        <a:spcPct val="0"/>
      </a:spcAft>
      <a:buSzPct val="100000"/>
      <a:buChar char="•"/>
      <a:defRPr sz="1200" kern="1200">
        <a:solidFill>
          <a:schemeClr val="tx1"/>
        </a:solidFill>
        <a:latin typeface="Arial" panose="0208060402020202020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CD9030C1-C977-B14B-8EB7-BA2B30FCDB63}" type="slidenum">
              <a:rPr lang="en-US" sz="800"/>
            </a:fld>
            <a:endParaRPr lang="es-ES" sz="800"/>
          </a:p>
        </p:txBody>
      </p:sp>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xfrm>
            <a:off x="404813" y="4378325"/>
            <a:ext cx="6121400" cy="425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endParaRPr lang="es-ES" b="0" dirty="0"/>
          </a:p>
          <a:p>
            <a:pPr>
              <a:buFontTx/>
              <a:buNone/>
            </a:pPr>
            <a:r>
              <a:rPr lang="es-ES" b="0" dirty="0"/>
              <a:t>Routing and Switching Essentials v6.0</a:t>
            </a:r>
            <a:endParaRPr lang="es-ES" b="0" dirty="0"/>
          </a:p>
          <a:p>
            <a:pPr>
              <a:buFontTx/>
              <a:buNone/>
            </a:pPr>
            <a:r>
              <a:rPr lang="es-ES" sz="1400" dirty="0">
                <a:latin typeface="Arial" panose="02080604020202020204" charset="0"/>
              </a:rPr>
              <a:t>Capítulo 7: Listas de control de acceso</a:t>
            </a:r>
            <a:endParaRPr lang="es-ES"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2970" eaLnBrk="0" hangingPunct="0">
              <a:defRPr sz="2400" b="1">
                <a:solidFill>
                  <a:schemeClr val="tx1"/>
                </a:solidFill>
                <a:latin typeface="Arial" panose="02080604020202020204" charset="0"/>
                <a:cs typeface="Arial" panose="02080604020202020204" charset="0"/>
              </a:defRPr>
            </a:lvl1pPr>
            <a:lvl2pPr marL="742950" indent="-285750" defTabSz="902970" eaLnBrk="0" hangingPunct="0">
              <a:defRPr sz="2400" b="1">
                <a:solidFill>
                  <a:schemeClr val="tx1"/>
                </a:solidFill>
                <a:latin typeface="Arial" panose="02080604020202020204" charset="0"/>
                <a:cs typeface="Arial" panose="02080604020202020204" charset="0"/>
              </a:defRPr>
            </a:lvl2pPr>
            <a:lvl3pPr marL="1143000" indent="-228600" defTabSz="902970" eaLnBrk="0" hangingPunct="0">
              <a:defRPr sz="2400" b="1">
                <a:solidFill>
                  <a:schemeClr val="tx1"/>
                </a:solidFill>
                <a:latin typeface="Arial" panose="02080604020202020204" charset="0"/>
                <a:cs typeface="Arial" panose="02080604020202020204" charset="0"/>
              </a:defRPr>
            </a:lvl3pPr>
            <a:lvl4pPr marL="1600200" indent="-228600" defTabSz="902970" eaLnBrk="0" hangingPunct="0">
              <a:defRPr sz="2400" b="1">
                <a:solidFill>
                  <a:schemeClr val="tx1"/>
                </a:solidFill>
                <a:latin typeface="Arial" panose="02080604020202020204" charset="0"/>
                <a:cs typeface="Arial" panose="02080604020202020204" charset="0"/>
              </a:defRPr>
            </a:lvl4pPr>
            <a:lvl5pPr marL="2057400" indent="-228600" defTabSz="902970" eaLnBrk="0" hangingPunct="0">
              <a:defRPr sz="2400" b="1">
                <a:solidFill>
                  <a:schemeClr val="tx1"/>
                </a:solidFill>
                <a:latin typeface="Arial" panose="02080604020202020204" charset="0"/>
                <a:cs typeface="Arial" panose="02080604020202020204" charset="0"/>
              </a:defRPr>
            </a:lvl5pPr>
            <a:lvl6pPr marL="25146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6pPr>
            <a:lvl7pPr marL="29718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7pPr>
            <a:lvl8pPr marL="34290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8pPr>
            <a:lvl9pPr marL="38862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9pPr>
          </a:lstStyle>
          <a:p>
            <a:pPr algn="r"/>
            <a:fld id="{7391C207-9349-46D5-9D89-8ADDA5014D1F}" type="slidenum">
              <a:rPr lang="en-US" sz="800" b="0"/>
            </a:fld>
            <a:endParaRPr lang="es-ES" sz="800" b="0"/>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endParaRPr lang="en-US" dirty="0">
              <a:latin typeface="Arial" panose="020806040202020202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panose="02080604020202020204" charset="0"/>
                <a:cs typeface="Arial" panose="02080604020202020204" charset="0"/>
              </a:defRPr>
            </a:lvl1pPr>
            <a:lvl2pPr marL="742950" indent="-285750" defTabSz="901700" eaLnBrk="0" hangingPunct="0">
              <a:defRPr sz="2400" b="1">
                <a:solidFill>
                  <a:schemeClr val="tx1"/>
                </a:solidFill>
                <a:latin typeface="Arial" panose="02080604020202020204" charset="0"/>
                <a:cs typeface="Arial" panose="02080604020202020204" charset="0"/>
              </a:defRPr>
            </a:lvl2pPr>
            <a:lvl3pPr marL="1143000" indent="-228600" defTabSz="901700" eaLnBrk="0" hangingPunct="0">
              <a:defRPr sz="2400" b="1">
                <a:solidFill>
                  <a:schemeClr val="tx1"/>
                </a:solidFill>
                <a:latin typeface="Arial" panose="02080604020202020204" charset="0"/>
                <a:cs typeface="Arial" panose="02080604020202020204" charset="0"/>
              </a:defRPr>
            </a:lvl3pPr>
            <a:lvl4pPr marL="1600200" indent="-228600" defTabSz="901700" eaLnBrk="0" hangingPunct="0">
              <a:defRPr sz="2400" b="1">
                <a:solidFill>
                  <a:schemeClr val="tx1"/>
                </a:solidFill>
                <a:latin typeface="Arial" panose="02080604020202020204" charset="0"/>
                <a:cs typeface="Arial" panose="02080604020202020204" charset="0"/>
              </a:defRPr>
            </a:lvl4pPr>
            <a:lvl5pPr marL="2057400" indent="-228600" defTabSz="901700" eaLnBrk="0" hangingPunct="0">
              <a:defRPr sz="2400" b="1">
                <a:solidFill>
                  <a:schemeClr val="tx1"/>
                </a:solidFill>
                <a:latin typeface="Arial" panose="02080604020202020204" charset="0"/>
                <a:cs typeface="Arial" panose="02080604020202020204" charset="0"/>
              </a:defRPr>
            </a:lvl5pPr>
            <a:lvl6pPr marL="2514600" indent="-228600" defTabSz="901700" eaLnBrk="0" fontAlgn="base" hangingPunct="0">
              <a:spcBef>
                <a:spcPct val="0"/>
              </a:spcBef>
              <a:spcAft>
                <a:spcPct val="0"/>
              </a:spcAft>
              <a:defRPr sz="2400" b="1">
                <a:solidFill>
                  <a:schemeClr val="tx1"/>
                </a:solidFill>
                <a:latin typeface="Arial" panose="02080604020202020204" charset="0"/>
                <a:cs typeface="Arial" panose="02080604020202020204" charset="0"/>
              </a:defRPr>
            </a:lvl6pPr>
            <a:lvl7pPr marL="2971800" indent="-228600" defTabSz="901700" eaLnBrk="0" fontAlgn="base" hangingPunct="0">
              <a:spcBef>
                <a:spcPct val="0"/>
              </a:spcBef>
              <a:spcAft>
                <a:spcPct val="0"/>
              </a:spcAft>
              <a:defRPr sz="2400" b="1">
                <a:solidFill>
                  <a:schemeClr val="tx1"/>
                </a:solidFill>
                <a:latin typeface="Arial" panose="02080604020202020204" charset="0"/>
                <a:cs typeface="Arial" panose="02080604020202020204" charset="0"/>
              </a:defRPr>
            </a:lvl7pPr>
            <a:lvl8pPr marL="3429000" indent="-228600" defTabSz="901700" eaLnBrk="0" fontAlgn="base" hangingPunct="0">
              <a:spcBef>
                <a:spcPct val="0"/>
              </a:spcBef>
              <a:spcAft>
                <a:spcPct val="0"/>
              </a:spcAft>
              <a:defRPr sz="2400" b="1">
                <a:solidFill>
                  <a:schemeClr val="tx1"/>
                </a:solidFill>
                <a:latin typeface="Arial" panose="02080604020202020204" charset="0"/>
                <a:cs typeface="Arial" panose="02080604020202020204" charset="0"/>
              </a:defRPr>
            </a:lvl8pPr>
            <a:lvl9pPr marL="3886200" indent="-228600" defTabSz="901700" eaLnBrk="0" fontAlgn="base" hangingPunct="0">
              <a:spcBef>
                <a:spcPct val="0"/>
              </a:spcBef>
              <a:spcAft>
                <a:spcPct val="0"/>
              </a:spcAft>
              <a:defRPr sz="2400" b="1">
                <a:solidFill>
                  <a:schemeClr val="tx1"/>
                </a:solidFill>
                <a:latin typeface="Arial" panose="02080604020202020204" charset="0"/>
                <a:cs typeface="Arial" panose="02080604020202020204" charset="0"/>
              </a:defRPr>
            </a:lvl9pPr>
          </a:lstStyle>
          <a:p>
            <a:pPr algn="r"/>
            <a:fld id="{5F7D0146-1035-4865-8A5B-0B1E8578604B}" type="slidenum">
              <a:rPr lang="en-US" sz="800" b="0">
                <a:ea typeface="ＭＳ Ｐゴシック" charset="0"/>
              </a:rPr>
            </a:fld>
            <a:endParaRPr lang="es-ES" sz="800" b="0">
              <a:ea typeface="ＭＳ Ｐゴシック" charset="0"/>
            </a:endParaRPr>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CD9030C1-C977-B14B-8EB7-BA2B30FCDB63}" type="slidenum">
              <a:rPr lang="en-US" sz="800"/>
            </a:fld>
            <a:endParaRPr lang="es-ES" sz="800"/>
          </a:p>
        </p:txBody>
      </p:sp>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xfrm>
            <a:off x="404813" y="4378325"/>
            <a:ext cx="6121400" cy="425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endParaRPr lang="es-ES" b="0" dirty="0"/>
          </a:p>
          <a:p>
            <a:pPr>
              <a:buFontTx/>
              <a:buNone/>
            </a:pPr>
            <a:r>
              <a:rPr lang="es-ES" b="0" dirty="0"/>
              <a:t>Routing and Switching Essentials v6.0</a:t>
            </a:r>
            <a:endParaRPr lang="es-ES" b="0" dirty="0"/>
          </a:p>
          <a:p>
            <a:pPr>
              <a:buFontTx/>
              <a:buNone/>
            </a:pPr>
            <a:r>
              <a:rPr lang="es-ES" sz="1200" dirty="0">
                <a:latin typeface="Arial" panose="02080604020202020204" charset="0"/>
              </a:rPr>
              <a:t>Capítulo 7: Listas de control de acceso</a:t>
            </a:r>
            <a:endParaRPr lang="es-ES"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2970" eaLnBrk="0" hangingPunct="0">
              <a:defRPr sz="2400" b="1">
                <a:solidFill>
                  <a:schemeClr val="tx1"/>
                </a:solidFill>
                <a:latin typeface="Arial" panose="02080604020202020204" charset="0"/>
                <a:cs typeface="Arial" panose="02080604020202020204" charset="0"/>
              </a:defRPr>
            </a:lvl1pPr>
            <a:lvl2pPr marL="742950" indent="-285750" defTabSz="902970" eaLnBrk="0" hangingPunct="0">
              <a:defRPr sz="2400" b="1">
                <a:solidFill>
                  <a:schemeClr val="tx1"/>
                </a:solidFill>
                <a:latin typeface="Arial" panose="02080604020202020204" charset="0"/>
                <a:cs typeface="Arial" panose="02080604020202020204" charset="0"/>
              </a:defRPr>
            </a:lvl2pPr>
            <a:lvl3pPr marL="1143000" indent="-228600" defTabSz="902970" eaLnBrk="0" hangingPunct="0">
              <a:defRPr sz="2400" b="1">
                <a:solidFill>
                  <a:schemeClr val="tx1"/>
                </a:solidFill>
                <a:latin typeface="Arial" panose="02080604020202020204" charset="0"/>
                <a:cs typeface="Arial" panose="02080604020202020204" charset="0"/>
              </a:defRPr>
            </a:lvl3pPr>
            <a:lvl4pPr marL="1600200" indent="-228600" defTabSz="902970" eaLnBrk="0" hangingPunct="0">
              <a:defRPr sz="2400" b="1">
                <a:solidFill>
                  <a:schemeClr val="tx1"/>
                </a:solidFill>
                <a:latin typeface="Arial" panose="02080604020202020204" charset="0"/>
                <a:cs typeface="Arial" panose="02080604020202020204" charset="0"/>
              </a:defRPr>
            </a:lvl4pPr>
            <a:lvl5pPr marL="2057400" indent="-228600" defTabSz="902970" eaLnBrk="0" hangingPunct="0">
              <a:defRPr sz="2400" b="1">
                <a:solidFill>
                  <a:schemeClr val="tx1"/>
                </a:solidFill>
                <a:latin typeface="Arial" panose="02080604020202020204" charset="0"/>
                <a:cs typeface="Arial" panose="02080604020202020204" charset="0"/>
              </a:defRPr>
            </a:lvl5pPr>
            <a:lvl6pPr marL="25146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6pPr>
            <a:lvl7pPr marL="29718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7pPr>
            <a:lvl8pPr marL="34290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8pPr>
            <a:lvl9pPr marL="38862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9pPr>
          </a:lstStyle>
          <a:p>
            <a:pPr algn="r"/>
            <a:fld id="{7C839C26-801B-42B6-A101-60F37FE2B0A8}" type="slidenum">
              <a:rPr lang="en-US" sz="800" b="0"/>
            </a:fld>
            <a:endParaRPr lang="es-ES" sz="800" b="0"/>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fld>
            <a:endParaRPr lang="es-ES" dirty="0"/>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xfrm>
            <a:off x="404813" y="4378325"/>
            <a:ext cx="6121400" cy="4252913"/>
          </a:xfrm>
          <a:noFill/>
        </p:spPr>
        <p:txBody>
          <a:bodyPr/>
          <a:lstStyle/>
          <a:p>
            <a:pPr>
              <a:buFontTx/>
              <a:buNone/>
            </a:pPr>
            <a:r>
              <a:rPr lang="es-ES" b="0" dirty="0"/>
              <a:t>Cisco Networking Academy Program</a:t>
            </a:r>
            <a:endParaRPr lang="es-ES" b="0" dirty="0"/>
          </a:p>
          <a:p>
            <a:pPr>
              <a:buFontTx/>
              <a:buNone/>
            </a:pPr>
            <a:r>
              <a:rPr lang="es-ES" b="0" baseline="0" dirty="0"/>
              <a:t>Routing and Switching Essentials v6.0</a:t>
            </a:r>
            <a:endParaRPr lang="es-ES" b="0" dirty="0"/>
          </a:p>
          <a:p>
            <a:pPr>
              <a:buFontTx/>
              <a:buNone/>
            </a:pPr>
            <a:r>
              <a:rPr lang="es-ES" sz="1200" b="0" dirty="0"/>
              <a:t>Capítulo 7: Listas de control de acceso</a:t>
            </a:r>
            <a:endParaRPr lang="es-ES" b="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panose="02080604020202020204" charset="0"/>
              </a:rPr>
              <a:t>7.1 – </a:t>
            </a:r>
            <a:r>
              <a:rPr lang="es-ES" smtClean="0"/>
              <a:t>Funcionamiento de una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7.1.1 – Propósito de las listas ACL</a:t>
            </a:r>
            <a:endParaRPr lang="es-ES" dirty="0"/>
          </a:p>
          <a:p>
            <a:pPr>
              <a:lnSpc>
                <a:spcPct val="80000"/>
              </a:lnSpc>
              <a:buFontTx/>
              <a:buNone/>
            </a:pPr>
            <a:r>
              <a:rPr lang="es-ES" dirty="0">
                <a:latin typeface="Arial" panose="02080604020202020204" charset="0"/>
              </a:rPr>
              <a:t>7.1.1.1 – ¿Qué es una ACL?</a:t>
            </a:r>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panose="02080604020202020204" charset="0"/>
              </a:rPr>
              <a:t>7.1 – </a:t>
            </a:r>
            <a:r>
              <a:rPr lang="es-ES" smtClean="0"/>
              <a:t>Funcionamiento de una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7.1.1 – Propósito de las listas ACL</a:t>
            </a:r>
            <a:endParaRPr lang="es-ES" dirty="0"/>
          </a:p>
          <a:p>
            <a:pPr>
              <a:lnSpc>
                <a:spcPct val="80000"/>
              </a:lnSpc>
              <a:buFontTx/>
              <a:buNone/>
            </a:pPr>
            <a:r>
              <a:rPr lang="es-ES" dirty="0">
                <a:latin typeface="Arial" panose="02080604020202020204" charset="0"/>
              </a:rPr>
              <a:t>7.1.1.2 – Filtrado de paquetes</a:t>
            </a:r>
            <a:endParaRPr lang="es-E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panose="02080604020202020204" charset="0"/>
              </a:rPr>
              <a:t>7.1 – </a:t>
            </a:r>
            <a:r>
              <a:rPr lang="es-ES" smtClean="0"/>
              <a:t>Funcionamiento de una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7.1.1 – Propósito de las listas ACL</a:t>
            </a:r>
            <a:endParaRPr lang="es-ES" dirty="0"/>
          </a:p>
          <a:p>
            <a:pPr>
              <a:lnSpc>
                <a:spcPct val="80000"/>
              </a:lnSpc>
              <a:buFontTx/>
              <a:buNone/>
            </a:pPr>
            <a:r>
              <a:rPr lang="es-ES" dirty="0">
                <a:latin typeface="Arial" panose="02080604020202020204" charset="0"/>
              </a:rPr>
              <a:t>7.1.1.3 – Funcionamiento de una ACL</a:t>
            </a:r>
            <a:endParaRPr lang="es-ES" dirty="0">
              <a:latin typeface="Arial" panose="02080604020202020204" charset="0"/>
            </a:endParaRPr>
          </a:p>
          <a:p>
            <a:pPr>
              <a:lnSpc>
                <a:spcPct val="80000"/>
              </a:lnSpc>
              <a:buFontTx/>
              <a:buNone/>
            </a:pPr>
            <a:endParaRPr lang="es-E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panose="02080604020202020204" charset="0"/>
              </a:rPr>
              <a:t>7.1 – </a:t>
            </a:r>
            <a:r>
              <a:rPr lang="es-ES" smtClean="0"/>
              <a:t>Funcionamiento de una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7.1.2 – Máscaras de comodín en listas ACL</a:t>
            </a:r>
            <a:endParaRPr lang="es-ES" dirty="0"/>
          </a:p>
          <a:p>
            <a:pPr>
              <a:lnSpc>
                <a:spcPct val="80000"/>
              </a:lnSpc>
              <a:buFontTx/>
              <a:buNone/>
            </a:pPr>
            <a:r>
              <a:rPr lang="es-ES" dirty="0">
                <a:latin typeface="Arial" panose="02080604020202020204" charset="0"/>
              </a:rPr>
              <a:t>7.1.2.1 – Introducción a las máscaras de comodín en listas ACL</a:t>
            </a:r>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2970" eaLnBrk="0" hangingPunct="0">
              <a:defRPr sz="2400" b="1">
                <a:solidFill>
                  <a:schemeClr val="tx1"/>
                </a:solidFill>
                <a:latin typeface="Arial" panose="02080604020202020204" charset="0"/>
                <a:cs typeface="Arial" panose="02080604020202020204" charset="0"/>
              </a:defRPr>
            </a:lvl1pPr>
            <a:lvl2pPr marL="742950" indent="-285750" defTabSz="902970" eaLnBrk="0" hangingPunct="0">
              <a:defRPr sz="2400" b="1">
                <a:solidFill>
                  <a:schemeClr val="tx1"/>
                </a:solidFill>
                <a:latin typeface="Arial" panose="02080604020202020204" charset="0"/>
                <a:cs typeface="Arial" panose="02080604020202020204" charset="0"/>
              </a:defRPr>
            </a:lvl2pPr>
            <a:lvl3pPr marL="1143000" indent="-228600" defTabSz="902970" eaLnBrk="0" hangingPunct="0">
              <a:defRPr sz="2400" b="1">
                <a:solidFill>
                  <a:schemeClr val="tx1"/>
                </a:solidFill>
                <a:latin typeface="Arial" panose="02080604020202020204" charset="0"/>
                <a:cs typeface="Arial" panose="02080604020202020204" charset="0"/>
              </a:defRPr>
            </a:lvl3pPr>
            <a:lvl4pPr marL="1600200" indent="-228600" defTabSz="902970" eaLnBrk="0" hangingPunct="0">
              <a:defRPr sz="2400" b="1">
                <a:solidFill>
                  <a:schemeClr val="tx1"/>
                </a:solidFill>
                <a:latin typeface="Arial" panose="02080604020202020204" charset="0"/>
                <a:cs typeface="Arial" panose="02080604020202020204" charset="0"/>
              </a:defRPr>
            </a:lvl4pPr>
            <a:lvl5pPr marL="2057400" indent="-228600" defTabSz="902970" eaLnBrk="0" hangingPunct="0">
              <a:defRPr sz="2400" b="1">
                <a:solidFill>
                  <a:schemeClr val="tx1"/>
                </a:solidFill>
                <a:latin typeface="Arial" panose="02080604020202020204" charset="0"/>
                <a:cs typeface="Arial" panose="02080604020202020204" charset="0"/>
              </a:defRPr>
            </a:lvl5pPr>
            <a:lvl6pPr marL="25146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6pPr>
            <a:lvl7pPr marL="29718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7pPr>
            <a:lvl8pPr marL="34290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8pPr>
            <a:lvl9pPr marL="38862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9pPr>
          </a:lstStyle>
          <a:p>
            <a:pPr algn="r"/>
            <a:fld id="{7C839C26-801B-42B6-A101-60F37FE2B0A8}" type="slidenum">
              <a:rPr lang="en-US" sz="800" b="0"/>
            </a:fld>
            <a:endParaRPr lang="es-ES" sz="800" b="0"/>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panose="02080604020202020204" charset="0"/>
              </a:rPr>
              <a:t>7.1 – </a:t>
            </a:r>
            <a:r>
              <a:rPr lang="es-ES" dirty="0" smtClean="0"/>
              <a:t>Funcionamiento de una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7.1.2 – Máscaras de comodín en listas ACL</a:t>
            </a:r>
            <a:endParaRPr lang="es-ES" dirty="0"/>
          </a:p>
          <a:p>
            <a:pPr marL="0" marR="0" indent="0" algn="l" defTabSz="1020445" rtl="0" eaLnBrk="0" fontAlgn="base" latinLnBrk="0" hangingPunct="0">
              <a:lnSpc>
                <a:spcPct val="80000"/>
              </a:lnSpc>
              <a:spcBef>
                <a:spcPct val="50000"/>
              </a:spcBef>
              <a:spcAft>
                <a:spcPct val="0"/>
              </a:spcAft>
              <a:buClrTx/>
              <a:buSzPct val="100000"/>
              <a:buFontTx/>
              <a:buNone/>
              <a:defRPr/>
            </a:pPr>
            <a:r>
              <a:rPr lang="es-ES" dirty="0">
                <a:latin typeface="Arial" panose="02080604020202020204" charset="0"/>
              </a:rPr>
              <a:t>7.1.2.1 – Introducción a las máscaras de comodín en listas ACL (continuación)</a:t>
            </a:r>
            <a:endParaRPr lang="es-ES" dirty="0"/>
          </a:p>
          <a:p>
            <a:pPr>
              <a:lnSpc>
                <a:spcPct val="80000"/>
              </a:lnSpc>
              <a:buFontTx/>
              <a:buNone/>
            </a:pPr>
            <a:endParaRPr lang="es-E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panose="02080604020202020204" charset="0"/>
              </a:rPr>
              <a:t>7.1 – </a:t>
            </a:r>
            <a:r>
              <a:rPr lang="es-ES" dirty="0" smtClean="0"/>
              <a:t>Funcionamiento de una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7.1.2 – Máscaras de comodín en listas ACL</a:t>
            </a:r>
            <a:endParaRPr lang="es-ES" dirty="0"/>
          </a:p>
          <a:p>
            <a:pPr>
              <a:lnSpc>
                <a:spcPct val="80000"/>
              </a:lnSpc>
              <a:buFontTx/>
              <a:buNone/>
            </a:pPr>
            <a:r>
              <a:rPr lang="es-ES" dirty="0" smtClean="0">
                <a:latin typeface="Arial" panose="02080604020202020204" charset="0"/>
              </a:rPr>
              <a:t>7.1.2.2 – </a:t>
            </a:r>
            <a:r>
              <a:rPr lang="es-ES" dirty="0">
                <a:latin typeface="Arial" panose="02080604020202020204" charset="0"/>
              </a:rPr>
              <a:t>Ejemplos de máscaras de comodín</a:t>
            </a:r>
            <a:endParaRPr lang="es-E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panose="02080604020202020204" charset="0"/>
              </a:rPr>
              <a:t>7.1 – </a:t>
            </a:r>
            <a:r>
              <a:rPr lang="es-ES" dirty="0" smtClean="0"/>
              <a:t>Funcionamiento de una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7.1.2 – Máscaras de comodín en listas ACL</a:t>
            </a:r>
            <a:endParaRPr lang="es-ES" dirty="0"/>
          </a:p>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dirty="0" smtClean="0">
                <a:latin typeface="Arial" panose="02080604020202020204" charset="0"/>
              </a:rPr>
              <a:t>7.1.2.2 – </a:t>
            </a:r>
            <a:r>
              <a:rPr lang="es-ES" dirty="0">
                <a:latin typeface="Arial" panose="02080604020202020204" charset="0"/>
              </a:rPr>
              <a:t>Ejemplos de máscaras de comodín</a:t>
            </a:r>
            <a:endParaRPr lang="es-ES" dirty="0"/>
          </a:p>
          <a:p>
            <a:pPr>
              <a:lnSpc>
                <a:spcPct val="80000"/>
              </a:lnSpc>
              <a:buFontTx/>
              <a:buNone/>
            </a:pPr>
            <a:endParaRPr lang="es-E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panose="02080604020202020204" charset="0"/>
              </a:rPr>
              <a:t>7.1 – </a:t>
            </a:r>
            <a:r>
              <a:rPr lang="es-ES" dirty="0" smtClean="0"/>
              <a:t>Funcionamiento de una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7.1.2 – Máscaras de comodín en listas ACL</a:t>
            </a:r>
            <a:endParaRPr lang="es-ES" dirty="0"/>
          </a:p>
          <a:p>
            <a:pPr>
              <a:lnSpc>
                <a:spcPct val="80000"/>
              </a:lnSpc>
              <a:buFontTx/>
              <a:buNone/>
            </a:pPr>
            <a:r>
              <a:rPr lang="es-ES" dirty="0" smtClean="0">
                <a:latin typeface="Arial" panose="02080604020202020204" charset="0"/>
              </a:rPr>
              <a:t>7.1.2.3 – </a:t>
            </a:r>
            <a:r>
              <a:rPr lang="es-ES" dirty="0">
                <a:latin typeface="Arial" panose="02080604020202020204" charset="0"/>
              </a:rPr>
              <a:t>Cálculo de la máscara de comodín</a:t>
            </a:r>
            <a:endParaRPr lang="es-E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panose="02080604020202020204" charset="0"/>
              </a:rPr>
              <a:t>7.1 – </a:t>
            </a:r>
            <a:r>
              <a:rPr lang="es-ES" dirty="0" smtClean="0"/>
              <a:t>Funcionamiento de una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7.1.2 – Máscaras de comodín en listas ACL</a:t>
            </a:r>
            <a:endParaRPr lang="es-ES" dirty="0"/>
          </a:p>
          <a:p>
            <a:pPr>
              <a:lnSpc>
                <a:spcPct val="80000"/>
              </a:lnSpc>
              <a:buFontTx/>
              <a:buNone/>
            </a:pPr>
            <a:r>
              <a:rPr lang="es-ES" dirty="0" smtClean="0">
                <a:latin typeface="Arial" panose="02080604020202020204" charset="0"/>
              </a:rPr>
              <a:t>7.1.2.4 – </a:t>
            </a:r>
            <a:r>
              <a:rPr lang="es-ES" dirty="0">
                <a:latin typeface="Arial" panose="02080604020202020204" charset="0"/>
              </a:rPr>
              <a:t>Palabras clave de una máscara de comodín</a:t>
            </a:r>
            <a:endParaRPr lang="es-E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panose="02080604020202020204" charset="0"/>
              </a:rPr>
              <a:t>7.1 – </a:t>
            </a:r>
            <a:r>
              <a:rPr lang="es-ES" dirty="0" smtClean="0"/>
              <a:t>Funcionamiento de una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7.1.2 – Máscaras de comodín en listas ACL</a:t>
            </a:r>
            <a:endParaRPr lang="es-ES" dirty="0"/>
          </a:p>
          <a:p>
            <a:pPr>
              <a:lnSpc>
                <a:spcPct val="80000"/>
              </a:lnSpc>
              <a:buFontTx/>
              <a:buNone/>
            </a:pPr>
            <a:r>
              <a:rPr lang="es-ES" dirty="0" smtClean="0">
                <a:latin typeface="Arial" panose="02080604020202020204" charset="0"/>
              </a:rPr>
              <a:t>7.1.2.5 – </a:t>
            </a:r>
            <a:r>
              <a:rPr lang="es-ES" dirty="0">
                <a:latin typeface="Arial" panose="02080604020202020204" charset="0"/>
              </a:rPr>
              <a:t>Ejemplos de palabras clave de una máscara de comodín</a:t>
            </a:r>
            <a:endParaRPr lang="es-E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panose="02080604020202020204" charset="0"/>
              </a:rPr>
              <a:t>7.1 – </a:t>
            </a:r>
            <a:r>
              <a:rPr lang="es-ES" dirty="0" smtClean="0"/>
              <a:t>Funcionamiento de una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7.1.3 – Pautas para la creación de listas ACL</a:t>
            </a:r>
            <a:endParaRPr lang="es-ES" dirty="0"/>
          </a:p>
          <a:p>
            <a:pPr>
              <a:lnSpc>
                <a:spcPct val="80000"/>
              </a:lnSpc>
              <a:buFontTx/>
              <a:buNone/>
            </a:pPr>
            <a:r>
              <a:rPr lang="es-ES" dirty="0" smtClean="0">
                <a:latin typeface="Arial" panose="02080604020202020204" charset="0"/>
              </a:rPr>
              <a:t>7.1.3.1 – </a:t>
            </a:r>
            <a:r>
              <a:rPr lang="es-ES" dirty="0">
                <a:latin typeface="Arial" panose="02080604020202020204" charset="0"/>
              </a:rPr>
              <a:t>Pautas generales para la creación de listas ACL</a:t>
            </a:r>
            <a:endParaRPr lang="es-E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panose="02080604020202020204" charset="0"/>
              </a:rPr>
              <a:t>7.1 – </a:t>
            </a:r>
            <a:r>
              <a:rPr lang="es-ES" dirty="0" smtClean="0"/>
              <a:t>Funcionamiento de una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7.1.3 – Pautas para la creación de listas ACL</a:t>
            </a:r>
            <a:endParaRPr lang="es-ES" dirty="0"/>
          </a:p>
          <a:p>
            <a:pPr>
              <a:lnSpc>
                <a:spcPct val="80000"/>
              </a:lnSpc>
              <a:buFontTx/>
              <a:buNone/>
            </a:pPr>
            <a:r>
              <a:rPr lang="es-ES" dirty="0" smtClean="0">
                <a:latin typeface="Arial" panose="02080604020202020204" charset="0"/>
              </a:rPr>
              <a:t>7.1.3.2 – </a:t>
            </a:r>
            <a:r>
              <a:rPr lang="es-ES" dirty="0">
                <a:latin typeface="Arial" panose="02080604020202020204" charset="0"/>
              </a:rPr>
              <a:t>Prácticas recomendadas para una ACL</a:t>
            </a:r>
            <a:endParaRPr lang="es-E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7.1 – </a:t>
            </a:r>
            <a:r>
              <a:rPr lang="es-ES" dirty="0" smtClean="0"/>
              <a:t>Funcionamiento de una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7.1.4 – Pautas para la ubicación de listas ACL</a:t>
            </a:r>
            <a:endParaRPr lang="es-ES" dirty="0"/>
          </a:p>
          <a:p>
            <a:pPr>
              <a:lnSpc>
                <a:spcPct val="80000"/>
              </a:lnSpc>
              <a:buFontTx/>
              <a:buNone/>
            </a:pPr>
            <a:r>
              <a:rPr lang="es-ES" dirty="0" smtClean="0">
                <a:latin typeface="Arial" panose="02080604020202020204" charset="0"/>
              </a:rPr>
              <a:t>7.1.4.1 – </a:t>
            </a:r>
            <a:r>
              <a:rPr lang="es-ES" dirty="0">
                <a:latin typeface="Arial" panose="02080604020202020204" charset="0"/>
              </a:rPr>
              <a:t>¿Dónde ubicar las listas ACL?</a:t>
            </a:r>
            <a:endParaRPr lang="es-E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7.1 – </a:t>
            </a:r>
            <a:r>
              <a:rPr lang="es-ES" dirty="0" smtClean="0"/>
              <a:t>Funcionamiento de una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7.1.4 – Pautas para la ubicación de listas ACL</a:t>
            </a:r>
            <a:endParaRPr lang="es-ES" dirty="0"/>
          </a:p>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dirty="0" smtClean="0">
                <a:latin typeface="Arial" panose="02080604020202020204" charset="0"/>
              </a:rPr>
              <a:t>7.1.4.1 – </a:t>
            </a:r>
            <a:r>
              <a:rPr lang="es-ES" dirty="0">
                <a:latin typeface="Arial" panose="02080604020202020204" charset="0"/>
              </a:rPr>
              <a:t>¿Dónde ubicar las listas ACL?</a:t>
            </a:r>
            <a:endParaRPr lang="es-ES" dirty="0"/>
          </a:p>
          <a:p>
            <a:pPr>
              <a:lnSpc>
                <a:spcPct val="80000"/>
              </a:lnSpc>
              <a:buFontTx/>
              <a:buNone/>
            </a:pPr>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fld>
            <a:endParaRPr lang="es-ES"/>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xfrm>
            <a:off x="404813" y="4378325"/>
            <a:ext cx="6121400" cy="425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070">
              <a:lnSpc>
                <a:spcPct val="90000"/>
              </a:lnSpc>
              <a:buNone/>
              <a:defRPr/>
            </a:pPr>
            <a:r>
              <a:rPr lang="es-ES" sz="800" b="0" kern="0" dirty="0">
                <a:solidFill>
                  <a:schemeClr val="bg1"/>
                </a:solidFill>
                <a:latin typeface="Arial" panose="02080604020202020204" charset="0"/>
              </a:rPr>
              <a:t>Routing and Switching Essentials 6.0</a:t>
            </a:r>
            <a:endParaRPr lang="es-ES" sz="800" b="0" kern="0" dirty="0">
              <a:solidFill>
                <a:schemeClr val="bg1"/>
              </a:solidFill>
              <a:latin typeface="Arial" panose="02080604020202020204" charset="0"/>
            </a:endParaRPr>
          </a:p>
          <a:p>
            <a:pPr marL="0" indent="0" algn="l" defTabSz="814070">
              <a:lnSpc>
                <a:spcPct val="90000"/>
              </a:lnSpc>
              <a:buNone/>
              <a:defRPr/>
            </a:pPr>
            <a:r>
              <a:rPr lang="es-ES" b="0" dirty="0">
                <a:solidFill>
                  <a:schemeClr val="bg1"/>
                </a:solidFill>
                <a:latin typeface="Arial" panose="02080604020202020204" charset="0"/>
              </a:rPr>
              <a:t>Capítulo 7: Listas de control de acceso</a:t>
            </a:r>
            <a:endParaRPr lang="es-E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7.1 – </a:t>
            </a:r>
            <a:r>
              <a:rPr lang="es-ES" dirty="0" smtClean="0"/>
              <a:t>Funcionamiento de una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7.1.4 – Pautas para la ubicación de listas ACL</a:t>
            </a:r>
            <a:endParaRPr lang="es-ES" dirty="0"/>
          </a:p>
          <a:p>
            <a:pPr>
              <a:lnSpc>
                <a:spcPct val="80000"/>
              </a:lnSpc>
              <a:buFontTx/>
              <a:buNone/>
            </a:pPr>
            <a:r>
              <a:rPr lang="es-ES" dirty="0" smtClean="0">
                <a:latin typeface="Arial" panose="02080604020202020204" charset="0"/>
              </a:rPr>
              <a:t>7.1.4.2 – </a:t>
            </a:r>
            <a:r>
              <a:rPr lang="es-ES" dirty="0">
                <a:latin typeface="Arial" panose="02080604020202020204" charset="0"/>
              </a:rPr>
              <a:t>Ubicación de listas ACL estándares</a:t>
            </a:r>
            <a:endParaRPr lang="es-E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fld>
            <a:endParaRPr lang="es-ES" dirty="0"/>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xfrm>
            <a:off x="404813" y="4378325"/>
            <a:ext cx="6121400" cy="4252913"/>
          </a:xfrm>
          <a:noFill/>
        </p:spPr>
        <p:txBody>
          <a:bodyPr/>
          <a:lstStyle/>
          <a:p>
            <a:pPr>
              <a:buFontTx/>
              <a:buNone/>
            </a:pPr>
            <a:r>
              <a:rPr lang="es-ES" b="0" dirty="0"/>
              <a:t>Cisco Networking Academy Program</a:t>
            </a:r>
            <a:endParaRPr lang="es-ES" b="0" dirty="0"/>
          </a:p>
          <a:p>
            <a:pPr>
              <a:buFontTx/>
              <a:buNone/>
            </a:pPr>
            <a:r>
              <a:rPr lang="es-ES" b="0" dirty="0"/>
              <a:t>Routing and Switching Essentials v6.0</a:t>
            </a:r>
            <a:endParaRPr lang="es-ES" b="0" dirty="0"/>
          </a:p>
          <a:p>
            <a:pPr>
              <a:buFontTx/>
              <a:buNone/>
            </a:pPr>
            <a:r>
              <a:rPr lang="es-ES" sz="1200" b="0" dirty="0"/>
              <a:t>Capítulo 7: VLAN</a:t>
            </a:r>
            <a:endParaRPr lang="es-ES" b="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7.2 – </a:t>
            </a:r>
            <a:r>
              <a:rPr lang="es-ES" sz="1200" dirty="0">
                <a:latin typeface="Arial" panose="02080604020202020204" charset="0"/>
              </a:rPr>
              <a:t>Listas ACL de IPv4 estándares</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7.2.1 – Configurar listas ACL de IPv4 estándares</a:t>
            </a:r>
            <a:endParaRPr lang="es-ES" dirty="0"/>
          </a:p>
          <a:p>
            <a:pPr>
              <a:lnSpc>
                <a:spcPct val="80000"/>
              </a:lnSpc>
              <a:buFontTx/>
              <a:buNone/>
            </a:pPr>
            <a:r>
              <a:rPr lang="es-ES" dirty="0" smtClean="0">
                <a:latin typeface="Arial" panose="02080604020202020204" charset="0"/>
              </a:rPr>
              <a:t>7.2.1.1 – </a:t>
            </a:r>
            <a:r>
              <a:rPr lang="es-ES" dirty="0">
                <a:latin typeface="Arial" panose="02080604020202020204" charset="0"/>
              </a:rPr>
              <a:t>Sintaxis de una ACL de IPv4 estándar numerada</a:t>
            </a:r>
            <a:endParaRPr lang="es-E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7.2 – </a:t>
            </a:r>
            <a:r>
              <a:rPr lang="es-ES" sz="1200" dirty="0">
                <a:latin typeface="Arial" panose="02080604020202020204" charset="0"/>
              </a:rPr>
              <a:t>Listas ACL de IPv4 estándares</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7.2.1 – Configurar listas ACL de IPv4 estándares</a:t>
            </a:r>
            <a:endParaRPr lang="es-ES" dirty="0"/>
          </a:p>
          <a:p>
            <a:pPr>
              <a:lnSpc>
                <a:spcPct val="80000"/>
              </a:lnSpc>
              <a:buFontTx/>
              <a:buNone/>
            </a:pPr>
            <a:r>
              <a:rPr lang="es-ES" dirty="0" smtClean="0">
                <a:latin typeface="Arial" panose="02080604020202020204" charset="0"/>
              </a:rPr>
              <a:t>7.2.1.2 – </a:t>
            </a:r>
            <a:r>
              <a:rPr lang="es-ES" dirty="0">
                <a:latin typeface="Arial" panose="02080604020202020204" charset="0"/>
              </a:rPr>
              <a:t>Aplicar listas ACL de IPv4 estándares a las interfaces</a:t>
            </a:r>
            <a:endParaRPr lang="es-E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7.2 – </a:t>
            </a:r>
            <a:r>
              <a:rPr lang="es-ES" sz="1200" dirty="0">
                <a:latin typeface="Arial" panose="02080604020202020204" charset="0"/>
              </a:rPr>
              <a:t>Listas ACL de IPv4 estándares</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7.2.1 – Configurar listas ACL de IPv4 estándares</a:t>
            </a:r>
            <a:endParaRPr lang="es-ES" dirty="0"/>
          </a:p>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dirty="0" smtClean="0">
                <a:latin typeface="Arial" panose="02080604020202020204" charset="0"/>
              </a:rPr>
              <a:t>7.2.1.2 – </a:t>
            </a:r>
            <a:r>
              <a:rPr lang="es-ES" dirty="0">
                <a:latin typeface="Arial" panose="02080604020202020204" charset="0"/>
              </a:rPr>
              <a:t>Aplicar listas ACL de IPv4 estándares a las interfaces</a:t>
            </a:r>
            <a:endParaRPr lang="es-ES" dirty="0"/>
          </a:p>
          <a:p>
            <a:pPr>
              <a:lnSpc>
                <a:spcPct val="80000"/>
              </a:lnSpc>
              <a:buFontTx/>
              <a:buNone/>
            </a:pPr>
            <a:endParaRPr lang="es-E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7.2 – </a:t>
            </a:r>
            <a:r>
              <a:rPr lang="es-ES" sz="1200" dirty="0">
                <a:latin typeface="Arial" panose="02080604020202020204" charset="0"/>
              </a:rPr>
              <a:t>Listas ACL de IPv4 estándares</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7.2.1 – Configurar listas ACL de IPv4 estándares</a:t>
            </a:r>
            <a:endParaRPr lang="es-ES" dirty="0"/>
          </a:p>
          <a:p>
            <a:pPr>
              <a:lnSpc>
                <a:spcPct val="80000"/>
              </a:lnSpc>
              <a:buFontTx/>
              <a:buNone/>
            </a:pPr>
            <a:r>
              <a:rPr lang="es-ES" dirty="0" smtClean="0">
                <a:latin typeface="Arial" panose="02080604020202020204" charset="0"/>
              </a:rPr>
              <a:t>7.2.1.3 – </a:t>
            </a:r>
            <a:r>
              <a:rPr lang="es-ES" dirty="0">
                <a:latin typeface="Arial" panose="02080604020202020204" charset="0"/>
              </a:rPr>
              <a:t>Ejemplos de listas ACL de IPv4 estándares numeradas</a:t>
            </a:r>
            <a:endParaRPr lang="es-E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7.2 – </a:t>
            </a:r>
            <a:r>
              <a:rPr lang="es-ES" sz="1200" dirty="0">
                <a:latin typeface="Arial" panose="02080604020202020204" charset="0"/>
              </a:rPr>
              <a:t>Listas ACL de IPv4 estándares</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7.2.1 – Configurar listas ACL de IPv4 estándares</a:t>
            </a:r>
            <a:endParaRPr lang="es-ES" dirty="0"/>
          </a:p>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dirty="0" smtClean="0">
                <a:latin typeface="Arial" panose="02080604020202020204" charset="0"/>
              </a:rPr>
              <a:t>7.2.1.3 – </a:t>
            </a:r>
            <a:r>
              <a:rPr lang="es-ES" dirty="0">
                <a:latin typeface="Arial" panose="02080604020202020204" charset="0"/>
              </a:rPr>
              <a:t>Ejemplos de listas ACL de IPv4 estándares numeradas</a:t>
            </a:r>
            <a:endParaRPr lang="es-ES" dirty="0"/>
          </a:p>
          <a:p>
            <a:pPr>
              <a:lnSpc>
                <a:spcPct val="80000"/>
              </a:lnSpc>
              <a:buFontTx/>
              <a:buNone/>
            </a:pPr>
            <a:endParaRPr lang="es-E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7.2 – </a:t>
            </a:r>
            <a:r>
              <a:rPr lang="es-ES" sz="1200" dirty="0">
                <a:latin typeface="Arial" panose="02080604020202020204" charset="0"/>
              </a:rPr>
              <a:t>Listas ACL de IPv4 estándares</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7.2.1 – Configurar listas ACL de IPv4 estándares</a:t>
            </a:r>
            <a:endParaRPr lang="es-ES" dirty="0"/>
          </a:p>
          <a:p>
            <a:pPr>
              <a:lnSpc>
                <a:spcPct val="80000"/>
              </a:lnSpc>
              <a:buFontTx/>
              <a:buNone/>
            </a:pPr>
            <a:r>
              <a:rPr lang="es-ES" dirty="0" smtClean="0">
                <a:latin typeface="Arial" panose="02080604020202020204" charset="0"/>
              </a:rPr>
              <a:t>7.2.1.4 – </a:t>
            </a:r>
            <a:r>
              <a:rPr lang="es-ES" dirty="0">
                <a:latin typeface="Arial" panose="02080604020202020204" charset="0"/>
              </a:rPr>
              <a:t>Sintaxis de una ACL de IPv4 estándar con nombre</a:t>
            </a:r>
            <a:endParaRPr lang="es-E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7.2 – </a:t>
            </a:r>
            <a:r>
              <a:rPr lang="es-ES" sz="1200" dirty="0">
                <a:latin typeface="Arial" panose="02080604020202020204" charset="0"/>
              </a:rPr>
              <a:t>Listas ACL de IPv4 estándares</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7.2.1 – Configurar listas ACL de IPv4 estándares</a:t>
            </a:r>
            <a:endParaRPr lang="es-ES" dirty="0"/>
          </a:p>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dirty="0" smtClean="0">
                <a:latin typeface="Arial" panose="02080604020202020204" charset="0"/>
              </a:rPr>
              <a:t>7.2.1.4 – </a:t>
            </a:r>
            <a:r>
              <a:rPr lang="es-ES" dirty="0">
                <a:latin typeface="Arial" panose="02080604020202020204" charset="0"/>
              </a:rPr>
              <a:t>Sintaxis de una ACL de IPv4 estándar con nombre</a:t>
            </a:r>
            <a:endParaRPr lang="es-ES" dirty="0"/>
          </a:p>
          <a:p>
            <a:pPr>
              <a:lnSpc>
                <a:spcPct val="80000"/>
              </a:lnSpc>
              <a:buFontTx/>
              <a:buNone/>
            </a:pPr>
            <a:endParaRPr lang="es-E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7.2 – </a:t>
            </a:r>
            <a:r>
              <a:rPr lang="es-ES" sz="1200" dirty="0">
                <a:latin typeface="Arial" panose="02080604020202020204" charset="0"/>
              </a:rPr>
              <a:t>Listas ACL de IPv4 estándares</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7.2.2 – Modificar listas ACL de IPv4</a:t>
            </a:r>
            <a:endParaRPr lang="es-ES" dirty="0"/>
          </a:p>
          <a:p>
            <a:pPr>
              <a:lnSpc>
                <a:spcPct val="80000"/>
              </a:lnSpc>
              <a:buFontTx/>
              <a:buNone/>
            </a:pPr>
            <a:r>
              <a:rPr lang="es-ES" dirty="0" smtClean="0">
                <a:latin typeface="Arial" panose="02080604020202020204" charset="0"/>
              </a:rPr>
              <a:t>7.2.2.1 – </a:t>
            </a:r>
            <a:r>
              <a:rPr lang="es-ES" dirty="0">
                <a:latin typeface="Arial" panose="02080604020202020204" charset="0"/>
              </a:rPr>
              <a:t>Método 1: Utilizar un editor de texto</a:t>
            </a:r>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2970" eaLnBrk="0" hangingPunct="0">
              <a:defRPr sz="2400" b="1">
                <a:solidFill>
                  <a:schemeClr val="tx1"/>
                </a:solidFill>
                <a:latin typeface="Arial" panose="02080604020202020204" charset="0"/>
                <a:cs typeface="Arial" panose="02080604020202020204" charset="0"/>
              </a:defRPr>
            </a:lvl1pPr>
            <a:lvl2pPr marL="742950" indent="-285750" defTabSz="902970" eaLnBrk="0" hangingPunct="0">
              <a:defRPr sz="2400" b="1">
                <a:solidFill>
                  <a:schemeClr val="tx1"/>
                </a:solidFill>
                <a:latin typeface="Arial" panose="02080604020202020204" charset="0"/>
                <a:cs typeface="Arial" panose="02080604020202020204" charset="0"/>
              </a:defRPr>
            </a:lvl2pPr>
            <a:lvl3pPr marL="1143000" indent="-228600" defTabSz="902970" eaLnBrk="0" hangingPunct="0">
              <a:defRPr sz="2400" b="1">
                <a:solidFill>
                  <a:schemeClr val="tx1"/>
                </a:solidFill>
                <a:latin typeface="Arial" panose="02080604020202020204" charset="0"/>
                <a:cs typeface="Arial" panose="02080604020202020204" charset="0"/>
              </a:defRPr>
            </a:lvl3pPr>
            <a:lvl4pPr marL="1600200" indent="-228600" defTabSz="902970" eaLnBrk="0" hangingPunct="0">
              <a:defRPr sz="2400" b="1">
                <a:solidFill>
                  <a:schemeClr val="tx1"/>
                </a:solidFill>
                <a:latin typeface="Arial" panose="02080604020202020204" charset="0"/>
                <a:cs typeface="Arial" panose="02080604020202020204" charset="0"/>
              </a:defRPr>
            </a:lvl4pPr>
            <a:lvl5pPr marL="2057400" indent="-228600" defTabSz="902970" eaLnBrk="0" hangingPunct="0">
              <a:defRPr sz="2400" b="1">
                <a:solidFill>
                  <a:schemeClr val="tx1"/>
                </a:solidFill>
                <a:latin typeface="Arial" panose="02080604020202020204" charset="0"/>
                <a:cs typeface="Arial" panose="02080604020202020204" charset="0"/>
              </a:defRPr>
            </a:lvl5pPr>
            <a:lvl6pPr marL="25146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6pPr>
            <a:lvl7pPr marL="29718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7pPr>
            <a:lvl8pPr marL="34290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8pPr>
            <a:lvl9pPr marL="38862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9pPr>
          </a:lstStyle>
          <a:p>
            <a:pPr algn="r"/>
            <a:fld id="{0A313ED8-785B-4D16-9B17-4143385249B9}" type="slidenum">
              <a:rPr lang="en-US" sz="800" b="0"/>
            </a:fld>
            <a:endParaRPr lang="es-ES" sz="800" b="0"/>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7.2 – </a:t>
            </a:r>
            <a:r>
              <a:rPr lang="es-ES" sz="1200" dirty="0">
                <a:latin typeface="Arial" panose="02080604020202020204" charset="0"/>
              </a:rPr>
              <a:t>Listas ACL de IPv4 estándares</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7.2.2 – Modificar listas ACL de IPv4</a:t>
            </a:r>
            <a:endParaRPr lang="es-ES" dirty="0"/>
          </a:p>
          <a:p>
            <a:pPr>
              <a:lnSpc>
                <a:spcPct val="80000"/>
              </a:lnSpc>
              <a:buFontTx/>
              <a:buNone/>
            </a:pPr>
            <a:r>
              <a:rPr lang="es-ES" dirty="0" smtClean="0">
                <a:latin typeface="Arial" panose="02080604020202020204" charset="0"/>
              </a:rPr>
              <a:t>7.2.2.2 – </a:t>
            </a:r>
            <a:r>
              <a:rPr lang="es-ES" dirty="0">
                <a:latin typeface="Arial" panose="02080604020202020204" charset="0"/>
              </a:rPr>
              <a:t>Método 2: Utilizar números de secuencia</a:t>
            </a:r>
            <a:endParaRPr lang="es-E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7.2 – </a:t>
            </a:r>
            <a:r>
              <a:rPr lang="es-ES" sz="1200" dirty="0">
                <a:latin typeface="Arial" panose="02080604020202020204" charset="0"/>
              </a:rPr>
              <a:t>Listas ACL de IPv4 estándares</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7.2.2 – Modificar listas ACL de IPv4</a:t>
            </a:r>
            <a:endParaRPr lang="es-ES" dirty="0"/>
          </a:p>
          <a:p>
            <a:pPr>
              <a:lnSpc>
                <a:spcPct val="80000"/>
              </a:lnSpc>
              <a:buFontTx/>
              <a:buNone/>
            </a:pPr>
            <a:r>
              <a:rPr lang="es-ES" dirty="0" smtClean="0">
                <a:latin typeface="Arial" panose="02080604020202020204" charset="0"/>
              </a:rPr>
              <a:t>7.2.2.3 – </a:t>
            </a:r>
            <a:r>
              <a:rPr lang="es-ES" dirty="0">
                <a:latin typeface="Arial" panose="02080604020202020204" charset="0"/>
              </a:rPr>
              <a:t>Editar listas ACL estándares con nombre</a:t>
            </a:r>
            <a:endParaRPr lang="es-E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7.2 – </a:t>
            </a:r>
            <a:r>
              <a:rPr lang="es-ES" sz="1200" dirty="0">
                <a:latin typeface="Arial" panose="02080604020202020204" charset="0"/>
              </a:rPr>
              <a:t>Listas ACL de IPv4 estándares</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7.2.2 – Modificar listas ACL de IPv4</a:t>
            </a:r>
            <a:endParaRPr lang="es-ES" dirty="0"/>
          </a:p>
          <a:p>
            <a:pPr>
              <a:lnSpc>
                <a:spcPct val="80000"/>
              </a:lnSpc>
              <a:buFontTx/>
              <a:buNone/>
            </a:pPr>
            <a:r>
              <a:rPr lang="es-ES" dirty="0" smtClean="0">
                <a:latin typeface="Arial" panose="02080604020202020204" charset="0"/>
              </a:rPr>
              <a:t>7.2.2.4 – </a:t>
            </a:r>
            <a:r>
              <a:rPr lang="es-ES" dirty="0">
                <a:latin typeface="Arial" panose="02080604020202020204" charset="0"/>
              </a:rPr>
              <a:t>Verificar listas ACL</a:t>
            </a:r>
            <a:endParaRPr lang="es-E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7.2 – </a:t>
            </a:r>
            <a:r>
              <a:rPr lang="es-ES" sz="1200" dirty="0">
                <a:latin typeface="Arial" panose="02080604020202020204" charset="0"/>
              </a:rPr>
              <a:t>Listas ACL de IPv4 estándares</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7.2.2 – Modificar listas ACL de IPv4</a:t>
            </a:r>
            <a:endParaRPr lang="es-ES" dirty="0"/>
          </a:p>
          <a:p>
            <a:pPr>
              <a:lnSpc>
                <a:spcPct val="80000"/>
              </a:lnSpc>
              <a:buFontTx/>
              <a:buNone/>
            </a:pPr>
            <a:r>
              <a:rPr lang="es-ES" dirty="0" smtClean="0">
                <a:latin typeface="Arial" panose="02080604020202020204" charset="0"/>
              </a:rPr>
              <a:t>7.2.2.5 – </a:t>
            </a:r>
            <a:r>
              <a:rPr lang="es-ES" dirty="0">
                <a:latin typeface="Arial" panose="02080604020202020204" charset="0"/>
              </a:rPr>
              <a:t>Estadísticas de una ACL</a:t>
            </a:r>
            <a:endParaRPr lang="es-E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7.2 – </a:t>
            </a:r>
            <a:r>
              <a:rPr lang="es-ES" sz="1200" dirty="0">
                <a:latin typeface="Arial" panose="02080604020202020204" charset="0"/>
              </a:rPr>
              <a:t>Listas ACL de IPv4 estándares</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7.2.3 – Asegurar puertos VTY con una ACL de IPv4 estándar</a:t>
            </a:r>
            <a:endParaRPr lang="es-ES" dirty="0"/>
          </a:p>
          <a:p>
            <a:pPr>
              <a:lnSpc>
                <a:spcPct val="80000"/>
              </a:lnSpc>
              <a:buFontTx/>
              <a:buNone/>
            </a:pPr>
            <a:r>
              <a:rPr lang="es-ES" dirty="0" smtClean="0">
                <a:latin typeface="Arial" panose="02080604020202020204" charset="0"/>
              </a:rPr>
              <a:t>7.2.3.1 – </a:t>
            </a:r>
            <a:r>
              <a:rPr lang="es-ES" dirty="0">
                <a:latin typeface="Arial" panose="02080604020202020204" charset="0"/>
              </a:rPr>
              <a:t>El comando access-class</a:t>
            </a:r>
            <a:endParaRPr lang="es-E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7.2 – </a:t>
            </a:r>
            <a:r>
              <a:rPr lang="es-ES" sz="1200" dirty="0">
                <a:latin typeface="Arial" panose="02080604020202020204" charset="0"/>
              </a:rPr>
              <a:t>Listas ACL de IPv4 estándares</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7.2.3 – Asegurar puertos VTY con una ACL de IPv4 estándar</a:t>
            </a:r>
            <a:endParaRPr lang="es-ES" dirty="0"/>
          </a:p>
          <a:p>
            <a:pPr>
              <a:lnSpc>
                <a:spcPct val="80000"/>
              </a:lnSpc>
              <a:buFontTx/>
              <a:buNone/>
            </a:pPr>
            <a:r>
              <a:rPr lang="es-ES" dirty="0" smtClean="0">
                <a:latin typeface="Arial" panose="02080604020202020204" charset="0"/>
              </a:rPr>
              <a:t>7.2.3.2 – </a:t>
            </a:r>
            <a:r>
              <a:rPr lang="es-ES" dirty="0">
                <a:latin typeface="Arial" panose="02080604020202020204" charset="0"/>
              </a:rPr>
              <a:t>Verificar que el puerto VTY esté asegurado</a:t>
            </a:r>
            <a:endParaRPr lang="es-E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fld>
            <a:endParaRPr lang="es-ES" dirty="0"/>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xfrm>
            <a:off x="404813" y="4378325"/>
            <a:ext cx="6121400" cy="4252913"/>
          </a:xfrm>
          <a:noFill/>
        </p:spPr>
        <p:txBody>
          <a:bodyPr/>
          <a:lstStyle/>
          <a:p>
            <a:pPr>
              <a:buFontTx/>
              <a:buNone/>
            </a:pPr>
            <a:r>
              <a:rPr lang="es-ES" b="0" dirty="0"/>
              <a:t>Cisco Networking Academy Program</a:t>
            </a:r>
            <a:endParaRPr lang="es-ES" b="0" dirty="0"/>
          </a:p>
          <a:p>
            <a:pPr>
              <a:buFontTx/>
              <a:buNone/>
            </a:pPr>
            <a:r>
              <a:rPr lang="es-ES" b="0" dirty="0"/>
              <a:t>Routing and Switching Essentials v6.0</a:t>
            </a:r>
            <a:endParaRPr lang="es-ES" b="0" dirty="0"/>
          </a:p>
          <a:p>
            <a:pPr>
              <a:buFontTx/>
              <a:buNone/>
            </a:pPr>
            <a:r>
              <a:rPr lang="es-ES" sz="1200" b="0" dirty="0"/>
              <a:t>Capítulo 7: Listas de control de acceso</a:t>
            </a:r>
            <a:endParaRPr lang="es-ES" b="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7.3 – </a:t>
            </a:r>
            <a:r>
              <a:rPr lang="es-ES" sz="1200" dirty="0">
                <a:latin typeface="Arial" panose="02080604020202020204" charset="0"/>
              </a:rPr>
              <a:t>Solución de problemas en listas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7.3.1 – Procesar paquetes con listas ACL</a:t>
            </a:r>
            <a:endParaRPr lang="es-ES" dirty="0"/>
          </a:p>
          <a:p>
            <a:pPr>
              <a:lnSpc>
                <a:spcPct val="80000"/>
              </a:lnSpc>
              <a:buFontTx/>
              <a:buNone/>
            </a:pPr>
            <a:r>
              <a:rPr lang="es-ES" dirty="0" smtClean="0">
                <a:latin typeface="Arial" panose="02080604020202020204" charset="0"/>
              </a:rPr>
              <a:t>7.3.1.1 – </a:t>
            </a:r>
            <a:r>
              <a:rPr lang="es-ES" dirty="0">
                <a:latin typeface="Arial" panose="02080604020202020204" charset="0"/>
              </a:rPr>
              <a:t>Denegar todo implícito</a:t>
            </a:r>
            <a:endParaRPr lang="es-E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7.3 – </a:t>
            </a:r>
            <a:r>
              <a:rPr lang="es-ES" sz="1200" dirty="0">
                <a:latin typeface="Arial" panose="02080604020202020204" charset="0"/>
              </a:rPr>
              <a:t>Solución de problemas en listas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7.3.1 – Procesar paquetes con listas ACL</a:t>
            </a:r>
            <a:endParaRPr lang="es-ES" dirty="0"/>
          </a:p>
          <a:p>
            <a:pPr>
              <a:lnSpc>
                <a:spcPct val="80000"/>
              </a:lnSpc>
              <a:buFontTx/>
              <a:buNone/>
            </a:pPr>
            <a:r>
              <a:rPr lang="es-ES" dirty="0" smtClean="0">
                <a:latin typeface="Arial" panose="02080604020202020204" charset="0"/>
              </a:rPr>
              <a:t>7.3.1.2 – </a:t>
            </a:r>
            <a:r>
              <a:rPr lang="es-ES" dirty="0">
                <a:latin typeface="Arial" panose="02080604020202020204" charset="0"/>
              </a:rPr>
              <a:t>El orden de las ACE en una ACL</a:t>
            </a:r>
            <a:endParaRPr lang="es-E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7.3 – </a:t>
            </a:r>
            <a:r>
              <a:rPr lang="es-ES" sz="1200" dirty="0">
                <a:latin typeface="Arial" panose="02080604020202020204" charset="0"/>
              </a:rPr>
              <a:t>Solución de problemas en listas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7.3.1 – Procesar paquetes con listas ACL</a:t>
            </a:r>
            <a:endParaRPr lang="es-ES" dirty="0"/>
          </a:p>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dirty="0" smtClean="0">
                <a:latin typeface="Arial" panose="02080604020202020204" charset="0"/>
              </a:rPr>
              <a:t>7.3.1.2 – </a:t>
            </a:r>
            <a:r>
              <a:rPr lang="es-ES" dirty="0">
                <a:latin typeface="Arial" panose="02080604020202020204" charset="0"/>
              </a:rPr>
              <a:t>El orden de las ACE en una ACL</a:t>
            </a:r>
            <a:endParaRPr lang="es-ES" dirty="0"/>
          </a:p>
          <a:p>
            <a:pPr>
              <a:lnSpc>
                <a:spcPct val="80000"/>
              </a:lnSpc>
              <a:buFontTx/>
              <a:buNone/>
            </a:pPr>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2970" eaLnBrk="0" hangingPunct="0">
              <a:defRPr sz="2400" b="1">
                <a:solidFill>
                  <a:schemeClr val="tx1"/>
                </a:solidFill>
                <a:latin typeface="Arial" panose="02080604020202020204" charset="0"/>
                <a:cs typeface="Arial" panose="02080604020202020204" charset="0"/>
              </a:defRPr>
            </a:lvl1pPr>
            <a:lvl2pPr marL="742950" indent="-285750" defTabSz="902970" eaLnBrk="0" hangingPunct="0">
              <a:defRPr sz="2400" b="1">
                <a:solidFill>
                  <a:schemeClr val="tx1"/>
                </a:solidFill>
                <a:latin typeface="Arial" panose="02080604020202020204" charset="0"/>
                <a:cs typeface="Arial" panose="02080604020202020204" charset="0"/>
              </a:defRPr>
            </a:lvl2pPr>
            <a:lvl3pPr marL="1143000" indent="-228600" defTabSz="902970" eaLnBrk="0" hangingPunct="0">
              <a:defRPr sz="2400" b="1">
                <a:solidFill>
                  <a:schemeClr val="tx1"/>
                </a:solidFill>
                <a:latin typeface="Arial" panose="02080604020202020204" charset="0"/>
                <a:cs typeface="Arial" panose="02080604020202020204" charset="0"/>
              </a:defRPr>
            </a:lvl3pPr>
            <a:lvl4pPr marL="1600200" indent="-228600" defTabSz="902970" eaLnBrk="0" hangingPunct="0">
              <a:defRPr sz="2400" b="1">
                <a:solidFill>
                  <a:schemeClr val="tx1"/>
                </a:solidFill>
                <a:latin typeface="Arial" panose="02080604020202020204" charset="0"/>
                <a:cs typeface="Arial" panose="02080604020202020204" charset="0"/>
              </a:defRPr>
            </a:lvl4pPr>
            <a:lvl5pPr marL="2057400" indent="-228600" defTabSz="902970" eaLnBrk="0" hangingPunct="0">
              <a:defRPr sz="2400" b="1">
                <a:solidFill>
                  <a:schemeClr val="tx1"/>
                </a:solidFill>
                <a:latin typeface="Arial" panose="02080604020202020204" charset="0"/>
                <a:cs typeface="Arial" panose="02080604020202020204" charset="0"/>
              </a:defRPr>
            </a:lvl5pPr>
            <a:lvl6pPr marL="25146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6pPr>
            <a:lvl7pPr marL="29718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7pPr>
            <a:lvl8pPr marL="34290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8pPr>
            <a:lvl9pPr marL="38862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9pPr>
          </a:lstStyle>
          <a:p>
            <a:pPr algn="r"/>
            <a:fld id="{0A313ED8-785B-4D16-9B17-4143385249B9}" type="slidenum">
              <a:rPr lang="en-US" sz="800" b="0"/>
            </a:fld>
            <a:endParaRPr lang="es-ES" sz="800" b="0"/>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7.3 – </a:t>
            </a:r>
            <a:r>
              <a:rPr lang="es-ES" sz="1200" dirty="0">
                <a:latin typeface="Arial" panose="02080604020202020204" charset="0"/>
              </a:rPr>
              <a:t>Solución de problemas en listas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7.3.1 – Procesar paquetes con listas ACL</a:t>
            </a:r>
            <a:endParaRPr lang="es-ES" dirty="0"/>
          </a:p>
          <a:p>
            <a:pPr>
              <a:lnSpc>
                <a:spcPct val="80000"/>
              </a:lnSpc>
              <a:buFontTx/>
              <a:buNone/>
            </a:pPr>
            <a:r>
              <a:rPr lang="es-ES" dirty="0" smtClean="0">
                <a:latin typeface="Arial" panose="02080604020202020204" charset="0"/>
              </a:rPr>
              <a:t>7.3.1.3 – </a:t>
            </a:r>
            <a:r>
              <a:rPr lang="es-ES" dirty="0">
                <a:latin typeface="Arial" panose="02080604020202020204" charset="0"/>
              </a:rPr>
              <a:t>Cisco IOS reordena las listas ACL estándares</a:t>
            </a:r>
            <a:endParaRPr lang="es-E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7.3 – </a:t>
            </a:r>
            <a:r>
              <a:rPr lang="es-ES" sz="1200" dirty="0">
                <a:latin typeface="Arial" panose="02080604020202020204" charset="0"/>
              </a:rPr>
              <a:t>Solución de problemas en listas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7.3.1 – Procesar paquetes con listas ACL</a:t>
            </a:r>
            <a:endParaRPr lang="es-ES" dirty="0"/>
          </a:p>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dirty="0" smtClean="0">
                <a:latin typeface="Arial" panose="02080604020202020204" charset="0"/>
              </a:rPr>
              <a:t>7.3.1.3 – </a:t>
            </a:r>
            <a:r>
              <a:rPr lang="es-ES" dirty="0">
                <a:latin typeface="Arial" panose="02080604020202020204" charset="0"/>
              </a:rPr>
              <a:t>Cisco IOS reordena las listas ACL estándares (continuación)</a:t>
            </a:r>
            <a:endParaRPr lang="es-ES" dirty="0"/>
          </a:p>
          <a:p>
            <a:pPr>
              <a:lnSpc>
                <a:spcPct val="80000"/>
              </a:lnSpc>
              <a:buFontTx/>
              <a:buNone/>
            </a:pPr>
            <a:endParaRPr lang="es-E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7.3 – </a:t>
            </a:r>
            <a:r>
              <a:rPr lang="es-ES" sz="1200" dirty="0">
                <a:latin typeface="Arial" panose="02080604020202020204" charset="0"/>
              </a:rPr>
              <a:t>Solución de problemas en listas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7.3.1 – Procesar paquetes con listas ACL</a:t>
            </a:r>
            <a:endParaRPr lang="es-ES" dirty="0"/>
          </a:p>
          <a:p>
            <a:pPr>
              <a:lnSpc>
                <a:spcPct val="80000"/>
              </a:lnSpc>
              <a:buFontTx/>
              <a:buNone/>
            </a:pPr>
            <a:r>
              <a:rPr lang="es-ES" dirty="0" smtClean="0">
                <a:latin typeface="Arial" panose="02080604020202020204" charset="0"/>
              </a:rPr>
              <a:t>7.3.1 – </a:t>
            </a:r>
            <a:r>
              <a:rPr lang="es-ES" dirty="0">
                <a:latin typeface="Arial" panose="02080604020202020204" charset="0"/>
              </a:rPr>
              <a:t>Procesos de routing y listas ACL</a:t>
            </a:r>
            <a:endParaRPr lang="es-E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7.3 – </a:t>
            </a:r>
            <a:r>
              <a:rPr lang="es-ES" sz="1200" dirty="0">
                <a:latin typeface="Arial" panose="02080604020202020204" charset="0"/>
              </a:rPr>
              <a:t>Solución de problemas en listas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7.3.2 – Errores comunes en listas ACL de IPv4 estándares</a:t>
            </a:r>
            <a:endParaRPr lang="es-ES" dirty="0"/>
          </a:p>
          <a:p>
            <a:pPr>
              <a:lnSpc>
                <a:spcPct val="80000"/>
              </a:lnSpc>
              <a:buFontTx/>
              <a:buNone/>
            </a:pPr>
            <a:r>
              <a:rPr lang="es-ES" dirty="0" smtClean="0">
                <a:latin typeface="Arial" panose="02080604020202020204" charset="0"/>
              </a:rPr>
              <a:t>7.3.2.1 – </a:t>
            </a:r>
            <a:r>
              <a:rPr lang="es-ES" dirty="0">
                <a:latin typeface="Arial" panose="02080604020202020204" charset="0"/>
              </a:rPr>
              <a:t>Solucionar problemas en listas ACL de IPv4 estándares: Ejemplo 1</a:t>
            </a:r>
            <a:endParaRPr lang="es-E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7.3 – </a:t>
            </a:r>
            <a:r>
              <a:rPr lang="es-ES" sz="1200" dirty="0">
                <a:latin typeface="Arial" panose="02080604020202020204" charset="0"/>
              </a:rPr>
              <a:t>Solución de problemas en listas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7.3.2 – Errores comunes en listas ACL de IPv4 estándares</a:t>
            </a:r>
            <a:endParaRPr lang="es-ES" dirty="0"/>
          </a:p>
          <a:p>
            <a:pPr marL="0" marR="0" indent="0" algn="l" defTabSz="1020445" rtl="0" eaLnBrk="0" fontAlgn="base" latinLnBrk="0" hangingPunct="0">
              <a:lnSpc>
                <a:spcPct val="80000"/>
              </a:lnSpc>
              <a:spcBef>
                <a:spcPct val="50000"/>
              </a:spcBef>
              <a:spcAft>
                <a:spcPct val="0"/>
              </a:spcAft>
              <a:buClrTx/>
              <a:buSzPct val="100000"/>
              <a:buFontTx/>
              <a:buNone/>
              <a:defRPr/>
            </a:pPr>
            <a:r>
              <a:rPr lang="es-ES" dirty="0" smtClean="0">
                <a:latin typeface="Arial" panose="02080604020202020204" charset="0"/>
              </a:rPr>
              <a:t>7.3.2.1 – </a:t>
            </a:r>
            <a:r>
              <a:rPr lang="es-ES" dirty="0">
                <a:latin typeface="Arial" panose="02080604020202020204" charset="0"/>
              </a:rPr>
              <a:t>Solucionar problemas en listas ACL de IPv4 estándares: Ejemplo 1 (continuación)</a:t>
            </a:r>
            <a:endParaRPr lang="es-ES" dirty="0"/>
          </a:p>
          <a:p>
            <a:pPr>
              <a:lnSpc>
                <a:spcPct val="80000"/>
              </a:lnSpc>
              <a:buFontTx/>
              <a:buNone/>
            </a:pPr>
            <a:endParaRPr lang="es-E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7.3 – </a:t>
            </a:r>
            <a:r>
              <a:rPr lang="es-ES" sz="1200" dirty="0">
                <a:latin typeface="Arial" panose="02080604020202020204" charset="0"/>
              </a:rPr>
              <a:t>Solución de problemas en listas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7.3.2 – Errores comunes en listas ACL de IPv4 estándares</a:t>
            </a:r>
            <a:endParaRPr lang="es-ES" dirty="0"/>
          </a:p>
          <a:p>
            <a:pPr>
              <a:lnSpc>
                <a:spcPct val="80000"/>
              </a:lnSpc>
              <a:buFontTx/>
              <a:buNone/>
            </a:pPr>
            <a:r>
              <a:rPr lang="es-ES" dirty="0" smtClean="0">
                <a:latin typeface="Arial" panose="02080604020202020204" charset="0"/>
              </a:rPr>
              <a:t>7.3.2.2 – </a:t>
            </a:r>
            <a:r>
              <a:rPr lang="es-ES" dirty="0">
                <a:latin typeface="Arial" panose="02080604020202020204" charset="0"/>
              </a:rPr>
              <a:t>Solucionar problemas en listas ACL de IPv4 estándares: Ejemplo 2</a:t>
            </a:r>
            <a:endParaRPr lang="es-E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7.3 – </a:t>
            </a:r>
            <a:r>
              <a:rPr lang="es-ES" sz="1200" dirty="0">
                <a:latin typeface="Arial" panose="02080604020202020204" charset="0"/>
              </a:rPr>
              <a:t>Solución de problemas en listas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7.3.2 – Errores comunes en listas ACL de IPv4 estándares</a:t>
            </a:r>
            <a:endParaRPr lang="es-ES" dirty="0"/>
          </a:p>
          <a:p>
            <a:pPr marL="0" marR="0" indent="0" algn="l" defTabSz="1020445" rtl="0" eaLnBrk="0" fontAlgn="base" latinLnBrk="0" hangingPunct="0">
              <a:lnSpc>
                <a:spcPct val="80000"/>
              </a:lnSpc>
              <a:spcBef>
                <a:spcPct val="50000"/>
              </a:spcBef>
              <a:spcAft>
                <a:spcPct val="0"/>
              </a:spcAft>
              <a:buClrTx/>
              <a:buSzPct val="100000"/>
              <a:buFontTx/>
              <a:buNone/>
              <a:defRPr/>
            </a:pPr>
            <a:r>
              <a:rPr lang="es-ES" dirty="0" smtClean="0">
                <a:latin typeface="Arial" panose="02080604020202020204" charset="0"/>
              </a:rPr>
              <a:t>7.3.2.2 – </a:t>
            </a:r>
            <a:r>
              <a:rPr lang="es-ES" dirty="0">
                <a:latin typeface="Arial" panose="02080604020202020204" charset="0"/>
              </a:rPr>
              <a:t>Solucionar problemas en listas ACL de IPv4 estándares: Ejemplo 2 (continuación)</a:t>
            </a:r>
            <a:endParaRPr lang="es-ES" dirty="0"/>
          </a:p>
          <a:p>
            <a:pPr>
              <a:lnSpc>
                <a:spcPct val="80000"/>
              </a:lnSpc>
              <a:buFontTx/>
              <a:buNone/>
            </a:pPr>
            <a:endParaRPr lang="es-E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7.3 – </a:t>
            </a:r>
            <a:r>
              <a:rPr lang="es-ES" sz="1200" dirty="0">
                <a:latin typeface="Arial" panose="02080604020202020204" charset="0"/>
              </a:rPr>
              <a:t>Solución de problemas en listas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7.3.2 – Errores comunes en listas ACL de IPv4 estándares</a:t>
            </a:r>
            <a:endParaRPr lang="es-ES" dirty="0"/>
          </a:p>
          <a:p>
            <a:pPr marL="0" marR="0" indent="0" algn="l" defTabSz="1020445" rtl="0" eaLnBrk="0" fontAlgn="base" latinLnBrk="0" hangingPunct="0">
              <a:lnSpc>
                <a:spcPct val="80000"/>
              </a:lnSpc>
              <a:spcBef>
                <a:spcPct val="50000"/>
              </a:spcBef>
              <a:spcAft>
                <a:spcPct val="0"/>
              </a:spcAft>
              <a:buClrTx/>
              <a:buSzPct val="100000"/>
              <a:buFontTx/>
              <a:buNone/>
              <a:defRPr/>
            </a:pPr>
            <a:r>
              <a:rPr lang="es-ES" dirty="0" smtClean="0">
                <a:latin typeface="Arial" panose="02080604020202020204" charset="0"/>
              </a:rPr>
              <a:t>7.3.2.2 – </a:t>
            </a:r>
            <a:r>
              <a:rPr lang="es-ES" dirty="0">
                <a:latin typeface="Arial" panose="02080604020202020204" charset="0"/>
              </a:rPr>
              <a:t>Solucionar problemas en listas ACL de IPv4 estándares: Ejemplo 2 (continuación)</a:t>
            </a:r>
            <a:endParaRPr lang="es-ES" dirty="0"/>
          </a:p>
          <a:p>
            <a:pPr>
              <a:lnSpc>
                <a:spcPct val="80000"/>
              </a:lnSpc>
              <a:buFontTx/>
              <a:buNone/>
            </a:pPr>
            <a:endParaRPr lang="es-E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7.3 – </a:t>
            </a:r>
            <a:r>
              <a:rPr lang="es-ES" sz="1200" dirty="0">
                <a:latin typeface="Arial" panose="02080604020202020204" charset="0"/>
              </a:rPr>
              <a:t>Solución de problemas en listas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7.3.2 – Errores comunes en listas ACL de IPv4 estándares</a:t>
            </a:r>
            <a:endParaRPr lang="es-ES" dirty="0"/>
          </a:p>
          <a:p>
            <a:pPr>
              <a:lnSpc>
                <a:spcPct val="80000"/>
              </a:lnSpc>
              <a:buFontTx/>
              <a:buNone/>
            </a:pPr>
            <a:r>
              <a:rPr lang="es-ES" dirty="0" smtClean="0">
                <a:latin typeface="Arial" panose="02080604020202020204" charset="0"/>
              </a:rPr>
              <a:t>7.3.2.3 – </a:t>
            </a:r>
            <a:r>
              <a:rPr lang="es-ES" dirty="0">
                <a:latin typeface="Arial" panose="02080604020202020204" charset="0"/>
              </a:rPr>
              <a:t>Solucionar problemas en listas ACL de IPv4 estándares: Ejemplo 3</a:t>
            </a:r>
            <a:endParaRPr lang="es-E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3030" marR="0" indent="-113030" algn="l" defTabSz="1020445" rtl="0" eaLnBrk="0" fontAlgn="base" latinLnBrk="0" hangingPunct="0">
              <a:lnSpc>
                <a:spcPct val="80000"/>
              </a:lnSpc>
              <a:spcBef>
                <a:spcPct val="50000"/>
              </a:spcBef>
              <a:spcAft>
                <a:spcPct val="0"/>
              </a:spcAft>
              <a:buClrTx/>
              <a:buSzPct val="100000"/>
              <a:buFontTx/>
              <a:buNone/>
              <a:defRPr/>
            </a:pPr>
            <a:r>
              <a:rPr lang="es-ES" sz="1200" kern="1200" dirty="0">
                <a:solidFill>
                  <a:schemeClr val="tx1"/>
                </a:solidFill>
                <a:latin typeface="Arial" panose="02080604020202020204" charset="0"/>
              </a:rPr>
              <a:t>7.3 – </a:t>
            </a:r>
            <a:r>
              <a:rPr lang="es-ES" sz="1200" dirty="0">
                <a:latin typeface="Arial" panose="02080604020202020204" charset="0"/>
              </a:rPr>
              <a:t>Solución de problemas en listas ACL</a:t>
            </a:r>
            <a:endParaRPr lang="es-E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r>
              <a:rPr lang="es-ES" dirty="0">
                <a:latin typeface="Arial" panose="02080604020202020204" charset="0"/>
              </a:rPr>
              <a:t>7.3.2 – Errores comunes en listas ACL de IPv4 estándares</a:t>
            </a:r>
            <a:endParaRPr lang="es-ES" dirty="0"/>
          </a:p>
          <a:p>
            <a:pPr marL="0" marR="0" indent="0" algn="l" defTabSz="1020445" rtl="0" eaLnBrk="0" fontAlgn="base" latinLnBrk="0" hangingPunct="0">
              <a:lnSpc>
                <a:spcPct val="80000"/>
              </a:lnSpc>
              <a:spcBef>
                <a:spcPct val="50000"/>
              </a:spcBef>
              <a:spcAft>
                <a:spcPct val="0"/>
              </a:spcAft>
              <a:buClrTx/>
              <a:buSzPct val="100000"/>
              <a:buFontTx/>
              <a:buNone/>
              <a:defRPr/>
            </a:pPr>
            <a:r>
              <a:rPr lang="es-ES" dirty="0" smtClean="0">
                <a:latin typeface="Arial" panose="02080604020202020204" charset="0"/>
              </a:rPr>
              <a:t>7.3.2.3 – </a:t>
            </a:r>
            <a:r>
              <a:rPr lang="es-ES" dirty="0">
                <a:latin typeface="Arial" panose="02080604020202020204" charset="0"/>
              </a:rPr>
              <a:t>Solucionar problemas en listas ACL de IPv4 estándares: Ejemplo 3 (continuación)</a:t>
            </a:r>
            <a:endParaRPr lang="es-ES" dirty="0"/>
          </a:p>
          <a:p>
            <a:pPr>
              <a:lnSpc>
                <a:spcPct val="80000"/>
              </a:lnSpc>
              <a:buFontTx/>
              <a:buNone/>
            </a:pPr>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panose="02080604020202020204" charset="0"/>
                <a:cs typeface="Arial" panose="02080604020202020204" charset="0"/>
              </a:defRPr>
            </a:lvl1pPr>
            <a:lvl2pPr marL="742950" indent="-285750" defTabSz="901700" eaLnBrk="0" hangingPunct="0">
              <a:defRPr sz="2400" b="1">
                <a:solidFill>
                  <a:schemeClr val="tx1"/>
                </a:solidFill>
                <a:latin typeface="Arial" panose="02080604020202020204" charset="0"/>
                <a:cs typeface="Arial" panose="02080604020202020204" charset="0"/>
              </a:defRPr>
            </a:lvl2pPr>
            <a:lvl3pPr marL="1143000" indent="-228600" defTabSz="901700" eaLnBrk="0" hangingPunct="0">
              <a:defRPr sz="2400" b="1">
                <a:solidFill>
                  <a:schemeClr val="tx1"/>
                </a:solidFill>
                <a:latin typeface="Arial" panose="02080604020202020204" charset="0"/>
                <a:cs typeface="Arial" panose="02080604020202020204" charset="0"/>
              </a:defRPr>
            </a:lvl3pPr>
            <a:lvl4pPr marL="1600200" indent="-228600" defTabSz="901700" eaLnBrk="0" hangingPunct="0">
              <a:defRPr sz="2400" b="1">
                <a:solidFill>
                  <a:schemeClr val="tx1"/>
                </a:solidFill>
                <a:latin typeface="Arial" panose="02080604020202020204" charset="0"/>
                <a:cs typeface="Arial" panose="02080604020202020204" charset="0"/>
              </a:defRPr>
            </a:lvl4pPr>
            <a:lvl5pPr marL="2057400" indent="-228600" defTabSz="901700" eaLnBrk="0" hangingPunct="0">
              <a:defRPr sz="2400" b="1">
                <a:solidFill>
                  <a:schemeClr val="tx1"/>
                </a:solidFill>
                <a:latin typeface="Arial" panose="02080604020202020204" charset="0"/>
                <a:cs typeface="Arial" panose="02080604020202020204" charset="0"/>
              </a:defRPr>
            </a:lvl5pPr>
            <a:lvl6pPr marL="2514600" indent="-228600" defTabSz="901700" eaLnBrk="0" fontAlgn="base" hangingPunct="0">
              <a:spcBef>
                <a:spcPct val="0"/>
              </a:spcBef>
              <a:spcAft>
                <a:spcPct val="0"/>
              </a:spcAft>
              <a:defRPr sz="2400" b="1">
                <a:solidFill>
                  <a:schemeClr val="tx1"/>
                </a:solidFill>
                <a:latin typeface="Arial" panose="02080604020202020204" charset="0"/>
                <a:cs typeface="Arial" panose="02080604020202020204" charset="0"/>
              </a:defRPr>
            </a:lvl6pPr>
            <a:lvl7pPr marL="2971800" indent="-228600" defTabSz="901700" eaLnBrk="0" fontAlgn="base" hangingPunct="0">
              <a:spcBef>
                <a:spcPct val="0"/>
              </a:spcBef>
              <a:spcAft>
                <a:spcPct val="0"/>
              </a:spcAft>
              <a:defRPr sz="2400" b="1">
                <a:solidFill>
                  <a:schemeClr val="tx1"/>
                </a:solidFill>
                <a:latin typeface="Arial" panose="02080604020202020204" charset="0"/>
                <a:cs typeface="Arial" panose="02080604020202020204" charset="0"/>
              </a:defRPr>
            </a:lvl7pPr>
            <a:lvl8pPr marL="3429000" indent="-228600" defTabSz="901700" eaLnBrk="0" fontAlgn="base" hangingPunct="0">
              <a:spcBef>
                <a:spcPct val="0"/>
              </a:spcBef>
              <a:spcAft>
                <a:spcPct val="0"/>
              </a:spcAft>
              <a:defRPr sz="2400" b="1">
                <a:solidFill>
                  <a:schemeClr val="tx1"/>
                </a:solidFill>
                <a:latin typeface="Arial" panose="02080604020202020204" charset="0"/>
                <a:cs typeface="Arial" panose="02080604020202020204" charset="0"/>
              </a:defRPr>
            </a:lvl8pPr>
            <a:lvl9pPr marL="3886200" indent="-228600" defTabSz="901700" eaLnBrk="0" fontAlgn="base" hangingPunct="0">
              <a:spcBef>
                <a:spcPct val="0"/>
              </a:spcBef>
              <a:spcAft>
                <a:spcPct val="0"/>
              </a:spcAft>
              <a:defRPr sz="2400" b="1">
                <a:solidFill>
                  <a:schemeClr val="tx1"/>
                </a:solidFill>
                <a:latin typeface="Arial" panose="02080604020202020204" charset="0"/>
                <a:cs typeface="Arial" panose="02080604020202020204" charset="0"/>
              </a:defRPr>
            </a:lvl9pPr>
          </a:lstStyle>
          <a:p>
            <a:pPr algn="r"/>
            <a:fld id="{ACE20BE7-F2F3-4E26-9454-50B18F790A4E}" type="slidenum">
              <a:rPr lang="en-US" sz="800" b="0">
                <a:ea typeface="ＭＳ Ｐゴシック" charset="0"/>
              </a:rPr>
            </a:fld>
            <a:endParaRPr lang="es-ES" sz="800" b="0">
              <a:ea typeface="ＭＳ Ｐゴシック" charset="0"/>
            </a:endParaRPr>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fld>
            <a:endParaRPr lang="es-ES" dirty="0"/>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xfrm>
            <a:off x="404813" y="4378325"/>
            <a:ext cx="6121400" cy="4252913"/>
          </a:xfrm>
          <a:noFill/>
        </p:spPr>
        <p:txBody>
          <a:bodyPr/>
          <a:lstStyle/>
          <a:p>
            <a:pPr>
              <a:buFontTx/>
              <a:buNone/>
            </a:pPr>
            <a:r>
              <a:rPr lang="es-ES" b="0" dirty="0"/>
              <a:t>Cisco Networking Academy Program</a:t>
            </a:r>
            <a:endParaRPr lang="es-ES" b="0" dirty="0"/>
          </a:p>
          <a:p>
            <a:pPr>
              <a:buFontTx/>
              <a:buNone/>
            </a:pPr>
            <a:r>
              <a:rPr lang="es-ES" b="0" dirty="0"/>
              <a:t>Routing and Switching Essentials v6.0</a:t>
            </a:r>
            <a:endParaRPr lang="es-ES" b="0" dirty="0"/>
          </a:p>
          <a:p>
            <a:pPr>
              <a:buFontTx/>
              <a:buNone/>
            </a:pPr>
            <a:r>
              <a:rPr lang="es-ES" sz="1200" b="0" dirty="0"/>
              <a:t>Capítulo 7: Listas de control de acceso</a:t>
            </a:r>
            <a:endParaRPr lang="es-ES" b="0"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3997A419-355F-A04A-96E0-21643AF8E9FF}" type="slidenum">
              <a:rPr lang="en-US" sz="800"/>
            </a:fld>
            <a:endParaRPr lang="es-ES" sz="80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smtClean="0">
                <a:solidFill>
                  <a:schemeClr val="tx1"/>
                </a:solidFill>
                <a:latin typeface="Arial" panose="02080604020202020204" charset="0"/>
              </a:rPr>
              <a:t>7.4 – </a:t>
            </a:r>
            <a:r>
              <a:rPr lang="es-ES" dirty="0">
                <a:latin typeface="Arial" panose="02080604020202020204" charset="0"/>
              </a:rPr>
              <a:t>Resumen</a:t>
            </a:r>
            <a:endParaRPr lang="es-E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6C92755B-29FD-8743-9094-C0E3A734D22E}" type="slidenum">
              <a:rPr lang="en-US" sz="800"/>
            </a:fld>
            <a:endParaRPr lang="es-ES" sz="800"/>
          </a:p>
        </p:txBody>
      </p:sp>
      <p:sp>
        <p:nvSpPr>
          <p:cNvPr id="57346" name="Rectangle 2"/>
          <p:cNvSpPr>
            <a:spLocks noGrp="1" noRot="1" noChangeAspect="1" noChangeArrowheads="1" noTextEdit="1"/>
          </p:cNvSpPr>
          <p:nvPr>
            <p:ph type="sldImg"/>
          </p:nvPr>
        </p:nvSpPr>
        <p:spPr/>
      </p:sp>
      <p:sp>
        <p:nvSpPr>
          <p:cNvPr id="573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panose="02080604020202020204" charset="0"/>
              </a:rPr>
              <a:t>Términos y comandos</a:t>
            </a:r>
            <a:endParaRPr lang="es-E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970">
              <a:defRPr sz="2400">
                <a:solidFill>
                  <a:schemeClr val="tx1"/>
                </a:solidFill>
                <a:latin typeface="Arial" panose="02080604020202020204" charset="0"/>
                <a:ea typeface="ＭＳ Ｐゴシック" charset="0"/>
                <a:cs typeface="ＭＳ Ｐゴシック" charset="0"/>
              </a:defRPr>
            </a:lvl1pPr>
            <a:lvl2pPr marL="742950" indent="-285750" defTabSz="902970">
              <a:defRPr sz="2400">
                <a:solidFill>
                  <a:schemeClr val="tx1"/>
                </a:solidFill>
                <a:latin typeface="Arial" panose="02080604020202020204" charset="0"/>
                <a:ea typeface="ＭＳ Ｐゴシック" charset="0"/>
              </a:defRPr>
            </a:lvl2pPr>
            <a:lvl3pPr marL="1143000" indent="-228600" defTabSz="902970">
              <a:defRPr sz="2400">
                <a:solidFill>
                  <a:schemeClr val="tx1"/>
                </a:solidFill>
                <a:latin typeface="Arial" panose="02080604020202020204" charset="0"/>
                <a:ea typeface="ＭＳ Ｐゴシック" charset="0"/>
              </a:defRPr>
            </a:lvl3pPr>
            <a:lvl4pPr marL="1600200" indent="-228600" defTabSz="902970">
              <a:defRPr sz="2400">
                <a:solidFill>
                  <a:schemeClr val="tx1"/>
                </a:solidFill>
                <a:latin typeface="Arial" panose="02080604020202020204" charset="0"/>
                <a:ea typeface="ＭＳ Ｐゴシック" charset="0"/>
              </a:defRPr>
            </a:lvl4pPr>
            <a:lvl5pPr marL="2057400" indent="-228600" defTabSz="902970">
              <a:defRPr sz="2400">
                <a:solidFill>
                  <a:schemeClr val="tx1"/>
                </a:solidFill>
                <a:latin typeface="Arial" panose="02080604020202020204" charset="0"/>
                <a:ea typeface="ＭＳ Ｐゴシック" charset="0"/>
              </a:defRPr>
            </a:lvl5pPr>
            <a:lvl6pPr marL="25146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6pPr>
            <a:lvl7pPr marL="29718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7pPr>
            <a:lvl8pPr marL="34290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8pPr>
            <a:lvl9pPr marL="3886200" indent="-228600" algn="ctr" defTabSz="902970" eaLnBrk="0" fontAlgn="base" hangingPunct="0">
              <a:lnSpc>
                <a:spcPct val="90000"/>
              </a:lnSpc>
              <a:spcBef>
                <a:spcPct val="0"/>
              </a:spcBef>
              <a:spcAft>
                <a:spcPct val="0"/>
              </a:spcAft>
              <a:defRPr sz="2400">
                <a:solidFill>
                  <a:schemeClr val="tx1"/>
                </a:solidFill>
                <a:latin typeface="Arial" panose="02080604020202020204" charset="0"/>
                <a:ea typeface="ＭＳ Ｐゴシック" charset="0"/>
              </a:defRPr>
            </a:lvl9pPr>
          </a:lstStyle>
          <a:p>
            <a:fld id="{6C92755B-29FD-8743-9094-C0E3A734D22E}" type="slidenum">
              <a:rPr lang="en-US" sz="800"/>
            </a:fld>
            <a:endParaRPr lang="es-ES" sz="800"/>
          </a:p>
        </p:txBody>
      </p:sp>
      <p:sp>
        <p:nvSpPr>
          <p:cNvPr id="57346" name="Rectangle 2"/>
          <p:cNvSpPr>
            <a:spLocks noGrp="1" noRot="1" noChangeAspect="1" noChangeArrowheads="1" noTextEdit="1"/>
          </p:cNvSpPr>
          <p:nvPr>
            <p:ph type="sldImg"/>
          </p:nvPr>
        </p:nvSpPr>
        <p:spPr/>
      </p:sp>
      <p:sp>
        <p:nvSpPr>
          <p:cNvPr id="573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panose="02080604020202020204" charset="0"/>
              </a:rPr>
              <a:t>Nuevos términos y comandos</a:t>
            </a:r>
            <a:endParaRPr lang="es-E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lt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fld>
            <a:endParaRPr lang="es-E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2970" eaLnBrk="0" hangingPunct="0">
              <a:defRPr sz="2400" b="1">
                <a:solidFill>
                  <a:schemeClr val="tx1"/>
                </a:solidFill>
                <a:latin typeface="Arial" panose="02080604020202020204" charset="0"/>
                <a:cs typeface="Arial" panose="02080604020202020204" charset="0"/>
              </a:defRPr>
            </a:lvl1pPr>
            <a:lvl2pPr marL="742950" indent="-285750" defTabSz="902970" eaLnBrk="0" hangingPunct="0">
              <a:defRPr sz="2400" b="1">
                <a:solidFill>
                  <a:schemeClr val="tx1"/>
                </a:solidFill>
                <a:latin typeface="Arial" panose="02080604020202020204" charset="0"/>
                <a:cs typeface="Arial" panose="02080604020202020204" charset="0"/>
              </a:defRPr>
            </a:lvl2pPr>
            <a:lvl3pPr marL="1143000" indent="-228600" defTabSz="902970" eaLnBrk="0" hangingPunct="0">
              <a:defRPr sz="2400" b="1">
                <a:solidFill>
                  <a:schemeClr val="tx1"/>
                </a:solidFill>
                <a:latin typeface="Arial" panose="02080604020202020204" charset="0"/>
                <a:cs typeface="Arial" panose="02080604020202020204" charset="0"/>
              </a:defRPr>
            </a:lvl3pPr>
            <a:lvl4pPr marL="1600200" indent="-228600" defTabSz="902970" eaLnBrk="0" hangingPunct="0">
              <a:defRPr sz="2400" b="1">
                <a:solidFill>
                  <a:schemeClr val="tx1"/>
                </a:solidFill>
                <a:latin typeface="Arial" panose="02080604020202020204" charset="0"/>
                <a:cs typeface="Arial" panose="02080604020202020204" charset="0"/>
              </a:defRPr>
            </a:lvl4pPr>
            <a:lvl5pPr marL="2057400" indent="-228600" defTabSz="902970" eaLnBrk="0" hangingPunct="0">
              <a:defRPr sz="2400" b="1">
                <a:solidFill>
                  <a:schemeClr val="tx1"/>
                </a:solidFill>
                <a:latin typeface="Arial" panose="02080604020202020204" charset="0"/>
                <a:cs typeface="Arial" panose="02080604020202020204" charset="0"/>
              </a:defRPr>
            </a:lvl5pPr>
            <a:lvl6pPr marL="25146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6pPr>
            <a:lvl7pPr marL="29718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7pPr>
            <a:lvl8pPr marL="34290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8pPr>
            <a:lvl9pPr marL="38862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9pPr>
          </a:lstStyle>
          <a:p>
            <a:pPr algn="r"/>
            <a:fld id="{7391C207-9349-46D5-9D89-8ADDA5014D1F}" type="slidenum">
              <a:rPr lang="en-US" sz="800" b="0"/>
            </a:fld>
            <a:endParaRPr lang="es-ES" sz="800" b="0"/>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2970" eaLnBrk="0" hangingPunct="0">
              <a:defRPr sz="2400" b="1">
                <a:solidFill>
                  <a:schemeClr val="tx1"/>
                </a:solidFill>
                <a:latin typeface="Arial" panose="02080604020202020204" charset="0"/>
                <a:cs typeface="Arial" panose="02080604020202020204" charset="0"/>
              </a:defRPr>
            </a:lvl1pPr>
            <a:lvl2pPr marL="742950" indent="-285750" defTabSz="902970" eaLnBrk="0" hangingPunct="0">
              <a:defRPr sz="2400" b="1">
                <a:solidFill>
                  <a:schemeClr val="tx1"/>
                </a:solidFill>
                <a:latin typeface="Arial" panose="02080604020202020204" charset="0"/>
                <a:cs typeface="Arial" panose="02080604020202020204" charset="0"/>
              </a:defRPr>
            </a:lvl2pPr>
            <a:lvl3pPr marL="1143000" indent="-228600" defTabSz="902970" eaLnBrk="0" hangingPunct="0">
              <a:defRPr sz="2400" b="1">
                <a:solidFill>
                  <a:schemeClr val="tx1"/>
                </a:solidFill>
                <a:latin typeface="Arial" panose="02080604020202020204" charset="0"/>
                <a:cs typeface="Arial" panose="02080604020202020204" charset="0"/>
              </a:defRPr>
            </a:lvl3pPr>
            <a:lvl4pPr marL="1600200" indent="-228600" defTabSz="902970" eaLnBrk="0" hangingPunct="0">
              <a:defRPr sz="2400" b="1">
                <a:solidFill>
                  <a:schemeClr val="tx1"/>
                </a:solidFill>
                <a:latin typeface="Arial" panose="02080604020202020204" charset="0"/>
                <a:cs typeface="Arial" panose="02080604020202020204" charset="0"/>
              </a:defRPr>
            </a:lvl4pPr>
            <a:lvl5pPr marL="2057400" indent="-228600" defTabSz="902970" eaLnBrk="0" hangingPunct="0">
              <a:defRPr sz="2400" b="1">
                <a:solidFill>
                  <a:schemeClr val="tx1"/>
                </a:solidFill>
                <a:latin typeface="Arial" panose="02080604020202020204" charset="0"/>
                <a:cs typeface="Arial" panose="02080604020202020204" charset="0"/>
              </a:defRPr>
            </a:lvl5pPr>
            <a:lvl6pPr marL="25146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6pPr>
            <a:lvl7pPr marL="29718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7pPr>
            <a:lvl8pPr marL="34290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8pPr>
            <a:lvl9pPr marL="38862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9pPr>
          </a:lstStyle>
          <a:p>
            <a:pPr algn="r"/>
            <a:fld id="{7391C207-9349-46D5-9D89-8ADDA5014D1F}" type="slidenum">
              <a:rPr lang="en-US" sz="800" b="0"/>
            </a:fld>
            <a:endParaRPr lang="es-ES" sz="800" b="0"/>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endParaRPr lang="en-US" dirty="0">
              <a:latin typeface="Arial" panose="0208060402020202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2970" eaLnBrk="0" hangingPunct="0">
              <a:defRPr sz="2400" b="1">
                <a:solidFill>
                  <a:schemeClr val="tx1"/>
                </a:solidFill>
                <a:latin typeface="Arial" panose="02080604020202020204" charset="0"/>
                <a:cs typeface="Arial" panose="02080604020202020204" charset="0"/>
              </a:defRPr>
            </a:lvl1pPr>
            <a:lvl2pPr marL="742950" indent="-285750" defTabSz="902970" eaLnBrk="0" hangingPunct="0">
              <a:defRPr sz="2400" b="1">
                <a:solidFill>
                  <a:schemeClr val="tx1"/>
                </a:solidFill>
                <a:latin typeface="Arial" panose="02080604020202020204" charset="0"/>
                <a:cs typeface="Arial" panose="02080604020202020204" charset="0"/>
              </a:defRPr>
            </a:lvl2pPr>
            <a:lvl3pPr marL="1143000" indent="-228600" defTabSz="902970" eaLnBrk="0" hangingPunct="0">
              <a:defRPr sz="2400" b="1">
                <a:solidFill>
                  <a:schemeClr val="tx1"/>
                </a:solidFill>
                <a:latin typeface="Arial" panose="02080604020202020204" charset="0"/>
                <a:cs typeface="Arial" panose="02080604020202020204" charset="0"/>
              </a:defRPr>
            </a:lvl3pPr>
            <a:lvl4pPr marL="1600200" indent="-228600" defTabSz="902970" eaLnBrk="0" hangingPunct="0">
              <a:defRPr sz="2400" b="1">
                <a:solidFill>
                  <a:schemeClr val="tx1"/>
                </a:solidFill>
                <a:latin typeface="Arial" panose="02080604020202020204" charset="0"/>
                <a:cs typeface="Arial" panose="02080604020202020204" charset="0"/>
              </a:defRPr>
            </a:lvl4pPr>
            <a:lvl5pPr marL="2057400" indent="-228600" defTabSz="902970" eaLnBrk="0" hangingPunct="0">
              <a:defRPr sz="2400" b="1">
                <a:solidFill>
                  <a:schemeClr val="tx1"/>
                </a:solidFill>
                <a:latin typeface="Arial" panose="02080604020202020204" charset="0"/>
                <a:cs typeface="Arial" panose="02080604020202020204" charset="0"/>
              </a:defRPr>
            </a:lvl5pPr>
            <a:lvl6pPr marL="25146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6pPr>
            <a:lvl7pPr marL="29718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7pPr>
            <a:lvl8pPr marL="34290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8pPr>
            <a:lvl9pPr marL="3886200" indent="-228600" defTabSz="902970" eaLnBrk="0" fontAlgn="base" hangingPunct="0">
              <a:spcBef>
                <a:spcPct val="0"/>
              </a:spcBef>
              <a:spcAft>
                <a:spcPct val="0"/>
              </a:spcAft>
              <a:defRPr sz="2400" b="1">
                <a:solidFill>
                  <a:schemeClr val="tx1"/>
                </a:solidFill>
                <a:latin typeface="Arial" panose="02080604020202020204" charset="0"/>
                <a:cs typeface="Arial" panose="02080604020202020204" charset="0"/>
              </a:defRPr>
            </a:lvl9pPr>
          </a:lstStyle>
          <a:p>
            <a:pPr algn="r"/>
            <a:fld id="{7391C207-9349-46D5-9D89-8ADDA5014D1F}" type="slidenum">
              <a:rPr lang="en-US" sz="800" b="0"/>
            </a:fld>
            <a:endParaRPr lang="es-ES" sz="800" b="0"/>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panose="02080604020202020204" charset="0"/>
              <a:ea typeface="ＭＳ Ｐゴシック" charset="0"/>
              <a:cs typeface="ＭＳ Ｐゴシック" charset="0"/>
            </a:endParaRPr>
          </a:p>
          <a:p>
            <a:pPr>
              <a:lnSpc>
                <a:spcPct val="80000"/>
              </a:lnSpc>
              <a:buFontTx/>
              <a:buNone/>
            </a:pPr>
            <a:endParaRPr lang="en-US" dirty="0">
              <a:latin typeface="Arial" panose="0208060402020202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070">
              <a:lnSpc>
                <a:spcPct val="100000"/>
              </a:lnSpc>
            </a:pPr>
            <a:r>
              <a:rPr lang="es-ES" sz="700">
                <a:solidFill>
                  <a:srgbClr val="D3D3D3"/>
                </a:solidFill>
              </a:rPr>
              <a:t>© 2007 – 2010, Cisco Systems, Inc. Todos los derechos reservados.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070">
              <a:lnSpc>
                <a:spcPct val="100000"/>
              </a:lnSpc>
            </a:pPr>
            <a:r>
              <a:rPr lang="es-ES" sz="700">
                <a:solidFill>
                  <a:srgbClr val="D3D3D3"/>
                </a:solidFill>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070">
              <a:lnSpc>
                <a:spcPct val="100000"/>
              </a:lnSpc>
            </a:pPr>
            <a:r>
              <a:rPr lang="es-ES" sz="700" dirty="0">
                <a:solidFill>
                  <a:srgbClr val="D3D3D3"/>
                </a:solidFill>
              </a:rPr>
              <a:t>ITE PC v4.1</a:t>
            </a:r>
            <a:endParaRPr lang="es-ES" sz="700" dirty="0">
              <a:solidFill>
                <a:srgbClr val="D3D3D3"/>
              </a:solidFill>
            </a:endParaRPr>
          </a:p>
          <a:p>
            <a:pPr algn="l" defTabSz="814070">
              <a:lnSpc>
                <a:spcPct val="100000"/>
              </a:lnSpc>
            </a:pPr>
            <a:r>
              <a:rPr lang="es-ES" sz="700" dirty="0">
                <a:solidFill>
                  <a:srgbClr val="D3D3D3"/>
                </a:solidFill>
              </a:rPr>
              <a:t>Capítulo 6</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070">
              <a:lnSpc>
                <a:spcPct val="100000"/>
              </a:lnSpc>
            </a:pPr>
            <a:fld id="{DC7FBAF0-BCF5-8741-945F-3C6763791038}" type="slidenum">
              <a:rPr lang="en-US" sz="1000">
                <a:solidFill>
                  <a:srgbClr val="D3D3D3"/>
                </a:solidFill>
              </a:rPr>
            </a:fld>
            <a:endParaRPr lang="es-E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hasCustomPrompt="1"/>
          </p:nvPr>
        </p:nvSpPr>
        <p:spPr bwMode="white">
          <a:xfrm>
            <a:off x="311150" y="2671763"/>
            <a:ext cx="3768725" cy="830262"/>
          </a:xfrm>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hasCustomPrompt="1"/>
          </p:nvPr>
        </p:nvSpPr>
        <p:spPr>
          <a:xfrm>
            <a:off x="311150" y="4672013"/>
            <a:ext cx="4103688" cy="658812"/>
          </a:xfrm>
        </p:spPr>
        <p:txBody>
          <a:bodyPr/>
          <a:lstStyle>
            <a:lvl1pPr marL="0" indent="0">
              <a:lnSpc>
                <a:spcPct val="90000"/>
              </a:lnSpc>
              <a:buFont typeface="Wingdings"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070">
              <a:lnSpc>
                <a:spcPct val="100000"/>
              </a:lnSpc>
            </a:pPr>
            <a:r>
              <a:rPr lang="es-ES" sz="700">
                <a:solidFill>
                  <a:srgbClr val="D3D3D3"/>
                </a:solidFill>
              </a:rPr>
              <a:t>© 2008 Cisco Systems, Inc. Todos los derechos reservados.</a:t>
            </a:r>
          </a:p>
        </p:txBody>
      </p:sp>
      <p:sp>
        <p:nvSpPr>
          <p:cNvPr id="6" name="Rectangle 279"/>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070">
              <a:lnSpc>
                <a:spcPct val="100000"/>
              </a:lnSpc>
            </a:pPr>
            <a:r>
              <a:rPr lang="es-ES" sz="700" dirty="0">
                <a:solidFill>
                  <a:srgbClr val="D3D3D3"/>
                </a:solidFill>
              </a:rPr>
              <a:t>Información confidencial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070">
              <a:lnSpc>
                <a:spcPct val="100000"/>
              </a:lnSpc>
            </a:pPr>
            <a:r>
              <a:rPr lang="es-E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070">
              <a:lnSpc>
                <a:spcPct val="100000"/>
              </a:lnSpc>
            </a:pPr>
            <a:fld id="{7F1BC4EF-034A-F647-AA58-B71D58802FDB}" type="slidenum">
              <a:rPr lang="en-US" sz="1000">
                <a:solidFill>
                  <a:srgbClr val="D3D3D3"/>
                </a:solidFill>
              </a:rPr>
            </a:fld>
            <a:endParaRPr lang="es-E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p:spPr>
        <p:txBody>
          <a:bodyPr/>
          <a:lstStyle>
            <a:lvl1pPr marL="0" indent="0">
              <a:lnSpc>
                <a:spcPct val="90000"/>
              </a:lnSpc>
              <a:buFont typeface="Wingdings" charset="2"/>
              <a:buNone/>
              <a:defRPr sz="2000" b="1">
                <a:solidFill>
                  <a:schemeClr val="bg2"/>
                </a:solidFill>
              </a:defRPr>
            </a:lvl1pPr>
          </a:lstStyle>
          <a:p>
            <a:r>
              <a:rPr lang="en-US" dirty="0"/>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80604020202020204" charset="0"/>
              <a:buChar char="•"/>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80604020202020204" charset="0"/>
              <a:buChar char="•"/>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6.pn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b" anchorCtr="0" compatLnSpc="1"/>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070">
              <a:lnSpc>
                <a:spcPct val="100000"/>
              </a:lnSpc>
            </a:pPr>
            <a:r>
              <a:rPr lang="es-ES" sz="700" dirty="0">
                <a:solidFill>
                  <a:srgbClr val="D3D3D3"/>
                </a:solidFill>
              </a:rPr>
              <a:t>ITE PC v4.1</a:t>
            </a:r>
            <a:endParaRPr lang="es-ES" sz="700" dirty="0">
              <a:solidFill>
                <a:srgbClr val="D3D3D3"/>
              </a:solidFill>
            </a:endParaRPr>
          </a:p>
          <a:p>
            <a:pPr algn="l" defTabSz="814070">
              <a:lnSpc>
                <a:spcPct val="100000"/>
              </a:lnSpc>
            </a:pPr>
            <a:r>
              <a:rPr lang="es-ES" sz="700" dirty="0">
                <a:solidFill>
                  <a:srgbClr val="D3D3D3"/>
                </a:solidFill>
              </a:rPr>
              <a:t>Capítulo 6</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070">
              <a:lnSpc>
                <a:spcPct val="100000"/>
              </a:lnSpc>
            </a:pPr>
            <a:fld id="{28856D66-2D7E-BA44-8BF8-F720D8CAD36C}" type="slidenum">
              <a:rPr lang="en-US" sz="1000">
                <a:solidFill>
                  <a:srgbClr val="D3D3D3"/>
                </a:solidFill>
              </a:rPr>
            </a:fld>
            <a:endParaRPr lang="es-E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t" anchorCtr="0" compatLnSpc="1"/>
          <a:lstStyle/>
          <a:p>
            <a:pPr lvl="0"/>
            <a:r>
              <a:rPr lang="en-US"/>
              <a:t>Body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pic>
        <p:nvPicPr>
          <p:cNvPr id="1030" name="Picture 7" descr="PPt_TopBand_Artwor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070">
              <a:lnSpc>
                <a:spcPct val="100000"/>
              </a:lnSpc>
            </a:pPr>
            <a:r>
              <a:rPr lang="es-ES" sz="700">
                <a:solidFill>
                  <a:srgbClr val="D3D3D3"/>
                </a:solidFill>
              </a:rPr>
              <a:t>© 2007 – 2010, Cisco Systems, Inc. Todos los derechos reservados.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070">
              <a:lnSpc>
                <a:spcPct val="100000"/>
              </a:lnSpc>
            </a:pPr>
            <a:r>
              <a:rPr lang="es-ES" sz="70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814070"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070" rtl="0" eaLnBrk="0" fontAlgn="base" hangingPunct="0">
        <a:lnSpc>
          <a:spcPct val="90000"/>
        </a:lnSpc>
        <a:spcBef>
          <a:spcPct val="0"/>
        </a:spcBef>
        <a:spcAft>
          <a:spcPct val="0"/>
        </a:spcAft>
        <a:defRPr sz="3200" b="1">
          <a:solidFill>
            <a:srgbClr val="708CA1"/>
          </a:solidFill>
          <a:latin typeface="Arial" panose="02080604020202020204" charset="0"/>
          <a:ea typeface="ＭＳ Ｐゴシック" charset="0"/>
          <a:cs typeface="ＭＳ Ｐゴシック" charset="0"/>
        </a:defRPr>
      </a:lvl2pPr>
      <a:lvl3pPr algn="l" defTabSz="814070" rtl="0" eaLnBrk="0" fontAlgn="base" hangingPunct="0">
        <a:lnSpc>
          <a:spcPct val="90000"/>
        </a:lnSpc>
        <a:spcBef>
          <a:spcPct val="0"/>
        </a:spcBef>
        <a:spcAft>
          <a:spcPct val="0"/>
        </a:spcAft>
        <a:defRPr sz="3200" b="1">
          <a:solidFill>
            <a:srgbClr val="708CA1"/>
          </a:solidFill>
          <a:latin typeface="Arial" panose="02080604020202020204" charset="0"/>
          <a:ea typeface="ＭＳ Ｐゴシック" charset="0"/>
          <a:cs typeface="ＭＳ Ｐゴシック" charset="0"/>
        </a:defRPr>
      </a:lvl3pPr>
      <a:lvl4pPr algn="l" defTabSz="814070" rtl="0" eaLnBrk="0" fontAlgn="base" hangingPunct="0">
        <a:lnSpc>
          <a:spcPct val="90000"/>
        </a:lnSpc>
        <a:spcBef>
          <a:spcPct val="0"/>
        </a:spcBef>
        <a:spcAft>
          <a:spcPct val="0"/>
        </a:spcAft>
        <a:defRPr sz="3200" b="1">
          <a:solidFill>
            <a:srgbClr val="708CA1"/>
          </a:solidFill>
          <a:latin typeface="Arial" panose="02080604020202020204" charset="0"/>
          <a:ea typeface="ＭＳ Ｐゴシック" charset="0"/>
          <a:cs typeface="ＭＳ Ｐゴシック" charset="0"/>
        </a:defRPr>
      </a:lvl4pPr>
      <a:lvl5pPr algn="l" defTabSz="814070" rtl="0" eaLnBrk="0" fontAlgn="base" hangingPunct="0">
        <a:lnSpc>
          <a:spcPct val="90000"/>
        </a:lnSpc>
        <a:spcBef>
          <a:spcPct val="0"/>
        </a:spcBef>
        <a:spcAft>
          <a:spcPct val="0"/>
        </a:spcAft>
        <a:defRPr sz="3200" b="1">
          <a:solidFill>
            <a:srgbClr val="708CA1"/>
          </a:solidFill>
          <a:latin typeface="Arial" panose="02080604020202020204" charset="0"/>
          <a:ea typeface="ＭＳ Ｐゴシック" charset="0"/>
          <a:cs typeface="ＭＳ Ｐゴシック" charset="0"/>
        </a:defRPr>
      </a:lvl5pPr>
      <a:lvl6pPr marL="457200" algn="l" defTabSz="814070" rtl="0" fontAlgn="base">
        <a:lnSpc>
          <a:spcPct val="90000"/>
        </a:lnSpc>
        <a:spcBef>
          <a:spcPct val="0"/>
        </a:spcBef>
        <a:spcAft>
          <a:spcPct val="0"/>
        </a:spcAft>
        <a:defRPr sz="3200" b="1">
          <a:solidFill>
            <a:srgbClr val="708CA1"/>
          </a:solidFill>
          <a:latin typeface="Arial" panose="02080604020202020204" charset="0"/>
        </a:defRPr>
      </a:lvl6pPr>
      <a:lvl7pPr marL="914400" algn="l" defTabSz="814070" rtl="0" fontAlgn="base">
        <a:lnSpc>
          <a:spcPct val="90000"/>
        </a:lnSpc>
        <a:spcBef>
          <a:spcPct val="0"/>
        </a:spcBef>
        <a:spcAft>
          <a:spcPct val="0"/>
        </a:spcAft>
        <a:defRPr sz="3200" b="1">
          <a:solidFill>
            <a:srgbClr val="708CA1"/>
          </a:solidFill>
          <a:latin typeface="Arial" panose="02080604020202020204" charset="0"/>
        </a:defRPr>
      </a:lvl7pPr>
      <a:lvl8pPr marL="1371600" algn="l" defTabSz="814070" rtl="0" fontAlgn="base">
        <a:lnSpc>
          <a:spcPct val="90000"/>
        </a:lnSpc>
        <a:spcBef>
          <a:spcPct val="0"/>
        </a:spcBef>
        <a:spcAft>
          <a:spcPct val="0"/>
        </a:spcAft>
        <a:defRPr sz="3200" b="1">
          <a:solidFill>
            <a:srgbClr val="708CA1"/>
          </a:solidFill>
          <a:latin typeface="Arial" panose="02080604020202020204" charset="0"/>
        </a:defRPr>
      </a:lvl8pPr>
      <a:lvl9pPr marL="1828800" algn="l" defTabSz="814070" rtl="0" fontAlgn="base">
        <a:lnSpc>
          <a:spcPct val="90000"/>
        </a:lnSpc>
        <a:spcBef>
          <a:spcPct val="0"/>
        </a:spcBef>
        <a:spcAft>
          <a:spcPct val="0"/>
        </a:spcAft>
        <a:defRPr sz="3200" b="1">
          <a:solidFill>
            <a:srgbClr val="708CA1"/>
          </a:solidFill>
          <a:latin typeface="Arial" panose="02080604020202020204" charset="0"/>
        </a:defRPr>
      </a:lvl9pPr>
    </p:titleStyle>
    <p:bodyStyle>
      <a:lvl1pPr marL="236855" indent="-236855" algn="l" defTabSz="814070" rtl="0" eaLnBrk="0" fontAlgn="base" hangingPunct="0">
        <a:lnSpc>
          <a:spcPct val="95000"/>
        </a:lnSpc>
        <a:spcBef>
          <a:spcPct val="50000"/>
        </a:spcBef>
        <a:spcAft>
          <a:spcPct val="0"/>
        </a:spcAft>
        <a:buClr>
          <a:srgbClr val="708CA1"/>
        </a:buClr>
        <a:buFont typeface="Wingdings" charset="2"/>
        <a:buChar char="§"/>
        <a:defRPr sz="2400">
          <a:solidFill>
            <a:schemeClr val="tx1"/>
          </a:solidFill>
          <a:latin typeface="+mn-lt"/>
          <a:ea typeface="ＭＳ Ｐゴシック" charset="0"/>
          <a:cs typeface="ＭＳ Ｐゴシック" charset="0"/>
        </a:defRPr>
      </a:lvl1pPr>
      <a:lvl2pPr marL="57467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5280" indent="22415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480" algn="l" defTabSz="814070" rtl="0" eaLnBrk="0" fontAlgn="base" hangingPunct="0">
        <a:lnSpc>
          <a:spcPct val="95000"/>
        </a:lnSpc>
        <a:spcBef>
          <a:spcPct val="35000"/>
        </a:spcBef>
        <a:spcAft>
          <a:spcPct val="0"/>
        </a:spcAft>
        <a:buClr>
          <a:srgbClr val="708CA1"/>
        </a:buClr>
        <a:defRPr sz="2000">
          <a:solidFill>
            <a:schemeClr val="tx1"/>
          </a:solidFill>
          <a:latin typeface="+mn-lt"/>
        </a:defRPr>
      </a:lvl6pPr>
      <a:lvl7pPr marL="2519680" algn="l" defTabSz="814070" rtl="0" eaLnBrk="0" fontAlgn="base" hangingPunct="0">
        <a:lnSpc>
          <a:spcPct val="95000"/>
        </a:lnSpc>
        <a:spcBef>
          <a:spcPct val="35000"/>
        </a:spcBef>
        <a:spcAft>
          <a:spcPct val="0"/>
        </a:spcAft>
        <a:buClr>
          <a:srgbClr val="708CA1"/>
        </a:buClr>
        <a:defRPr sz="2000">
          <a:solidFill>
            <a:schemeClr val="tx1"/>
          </a:solidFill>
          <a:latin typeface="+mn-lt"/>
        </a:defRPr>
      </a:lvl7pPr>
      <a:lvl8pPr marL="2976880" algn="l" defTabSz="814070" rtl="0" eaLnBrk="0" fontAlgn="base" hangingPunct="0">
        <a:lnSpc>
          <a:spcPct val="95000"/>
        </a:lnSpc>
        <a:spcBef>
          <a:spcPct val="35000"/>
        </a:spcBef>
        <a:spcAft>
          <a:spcPct val="0"/>
        </a:spcAft>
        <a:buClr>
          <a:srgbClr val="708CA1"/>
        </a:buClr>
        <a:defRPr sz="2000">
          <a:solidFill>
            <a:schemeClr val="tx1"/>
          </a:solidFill>
          <a:latin typeface="+mn-lt"/>
        </a:defRPr>
      </a:lvl8pPr>
      <a:lvl9pPr marL="3434080" algn="l" defTabSz="814070"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b" anchorCtr="0" compatLnSpc="1"/>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070">
              <a:lnSpc>
                <a:spcPct val="100000"/>
              </a:lnSpc>
            </a:pPr>
            <a:r>
              <a:rPr lang="es-E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070">
              <a:lnSpc>
                <a:spcPct val="100000"/>
              </a:lnSpc>
            </a:pPr>
            <a:fld id="{6084AB3D-AE30-934E-B0BC-A74C2CCEE444}" type="slidenum">
              <a:rPr lang="en-US" sz="1000">
                <a:solidFill>
                  <a:srgbClr val="D3D3D3"/>
                </a:solidFill>
              </a:rPr>
            </a:fld>
            <a:endParaRPr lang="es-E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t" anchorCtr="0" compatLnSpc="1"/>
          <a:lstStyle/>
          <a:p>
            <a:pPr lvl="0"/>
            <a:r>
              <a:rPr lang="en-US" dirty="0"/>
              <a:t>Body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070">
              <a:lnSpc>
                <a:spcPct val="100000"/>
              </a:lnSpc>
            </a:pPr>
            <a:r>
              <a:rPr lang="es-ES" sz="700">
                <a:solidFill>
                  <a:srgbClr val="D3D3D3"/>
                </a:solidFill>
              </a:rPr>
              <a:t>© 2008 Cisco Systems, Inc. Todos los derechos reservados.</a:t>
            </a:r>
          </a:p>
        </p:txBody>
      </p:sp>
      <p:sp>
        <p:nvSpPr>
          <p:cNvPr id="3079" name="Rectangle 6313"/>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070">
              <a:lnSpc>
                <a:spcPct val="100000"/>
              </a:lnSpc>
            </a:pPr>
            <a:r>
              <a:rPr lang="es-ES" sz="700">
                <a:solidFill>
                  <a:srgbClr val="D3D3D3"/>
                </a:solidFill>
              </a:rPr>
              <a:t>Información confidencial de Cisco</a:t>
            </a:r>
          </a:p>
        </p:txBody>
      </p:sp>
      <p:pic>
        <p:nvPicPr>
          <p:cNvPr id="3080" name="Picture 8" descr="Rev08_Cisco_BrandBar10_060408.png"/>
          <p:cNvPicPr>
            <a:picLocks noChangeAspect="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814070"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070" rtl="0" eaLnBrk="0" fontAlgn="base" hangingPunct="0">
        <a:lnSpc>
          <a:spcPct val="90000"/>
        </a:lnSpc>
        <a:spcBef>
          <a:spcPct val="0"/>
        </a:spcBef>
        <a:spcAft>
          <a:spcPct val="0"/>
        </a:spcAft>
        <a:defRPr sz="3200" b="1">
          <a:solidFill>
            <a:srgbClr val="708CA1"/>
          </a:solidFill>
          <a:latin typeface="Arial" panose="02080604020202020204" charset="0"/>
          <a:ea typeface="ＭＳ Ｐゴシック" charset="0"/>
          <a:cs typeface="ＭＳ Ｐゴシック" charset="0"/>
        </a:defRPr>
      </a:lvl2pPr>
      <a:lvl3pPr algn="l" defTabSz="814070" rtl="0" eaLnBrk="0" fontAlgn="base" hangingPunct="0">
        <a:lnSpc>
          <a:spcPct val="90000"/>
        </a:lnSpc>
        <a:spcBef>
          <a:spcPct val="0"/>
        </a:spcBef>
        <a:spcAft>
          <a:spcPct val="0"/>
        </a:spcAft>
        <a:defRPr sz="3200" b="1">
          <a:solidFill>
            <a:srgbClr val="708CA1"/>
          </a:solidFill>
          <a:latin typeface="Arial" panose="02080604020202020204" charset="0"/>
          <a:ea typeface="ＭＳ Ｐゴシック" charset="0"/>
          <a:cs typeface="ＭＳ Ｐゴシック" charset="0"/>
        </a:defRPr>
      </a:lvl3pPr>
      <a:lvl4pPr algn="l" defTabSz="814070" rtl="0" eaLnBrk="0" fontAlgn="base" hangingPunct="0">
        <a:lnSpc>
          <a:spcPct val="90000"/>
        </a:lnSpc>
        <a:spcBef>
          <a:spcPct val="0"/>
        </a:spcBef>
        <a:spcAft>
          <a:spcPct val="0"/>
        </a:spcAft>
        <a:defRPr sz="3200" b="1">
          <a:solidFill>
            <a:srgbClr val="708CA1"/>
          </a:solidFill>
          <a:latin typeface="Arial" panose="02080604020202020204" charset="0"/>
          <a:ea typeface="ＭＳ Ｐゴシック" charset="0"/>
          <a:cs typeface="ＭＳ Ｐゴシック" charset="0"/>
        </a:defRPr>
      </a:lvl4pPr>
      <a:lvl5pPr algn="l" defTabSz="814070" rtl="0" eaLnBrk="0" fontAlgn="base" hangingPunct="0">
        <a:lnSpc>
          <a:spcPct val="90000"/>
        </a:lnSpc>
        <a:spcBef>
          <a:spcPct val="0"/>
        </a:spcBef>
        <a:spcAft>
          <a:spcPct val="0"/>
        </a:spcAft>
        <a:defRPr sz="3200" b="1">
          <a:solidFill>
            <a:srgbClr val="708CA1"/>
          </a:solidFill>
          <a:latin typeface="Arial" panose="02080604020202020204" charset="0"/>
          <a:ea typeface="ＭＳ Ｐゴシック" charset="0"/>
          <a:cs typeface="ＭＳ Ｐゴシック" charset="0"/>
        </a:defRPr>
      </a:lvl5pPr>
      <a:lvl6pPr marL="457200" algn="l" defTabSz="814070" rtl="0" eaLnBrk="1" fontAlgn="base" hangingPunct="1">
        <a:lnSpc>
          <a:spcPct val="90000"/>
        </a:lnSpc>
        <a:spcBef>
          <a:spcPct val="0"/>
        </a:spcBef>
        <a:spcAft>
          <a:spcPct val="0"/>
        </a:spcAft>
        <a:defRPr sz="3200" b="1">
          <a:solidFill>
            <a:srgbClr val="708CA1"/>
          </a:solidFill>
          <a:latin typeface="Arial" panose="02080604020202020204" charset="0"/>
        </a:defRPr>
      </a:lvl6pPr>
      <a:lvl7pPr marL="914400" algn="l" defTabSz="814070" rtl="0" eaLnBrk="1" fontAlgn="base" hangingPunct="1">
        <a:lnSpc>
          <a:spcPct val="90000"/>
        </a:lnSpc>
        <a:spcBef>
          <a:spcPct val="0"/>
        </a:spcBef>
        <a:spcAft>
          <a:spcPct val="0"/>
        </a:spcAft>
        <a:defRPr sz="3200" b="1">
          <a:solidFill>
            <a:srgbClr val="708CA1"/>
          </a:solidFill>
          <a:latin typeface="Arial" panose="02080604020202020204" charset="0"/>
        </a:defRPr>
      </a:lvl7pPr>
      <a:lvl8pPr marL="1371600" algn="l" defTabSz="814070" rtl="0" eaLnBrk="1" fontAlgn="base" hangingPunct="1">
        <a:lnSpc>
          <a:spcPct val="90000"/>
        </a:lnSpc>
        <a:spcBef>
          <a:spcPct val="0"/>
        </a:spcBef>
        <a:spcAft>
          <a:spcPct val="0"/>
        </a:spcAft>
        <a:defRPr sz="3200" b="1">
          <a:solidFill>
            <a:srgbClr val="708CA1"/>
          </a:solidFill>
          <a:latin typeface="Arial" panose="02080604020202020204" charset="0"/>
        </a:defRPr>
      </a:lvl8pPr>
      <a:lvl9pPr marL="1828800" algn="l" defTabSz="814070" rtl="0" eaLnBrk="1" fontAlgn="base" hangingPunct="1">
        <a:lnSpc>
          <a:spcPct val="90000"/>
        </a:lnSpc>
        <a:spcBef>
          <a:spcPct val="0"/>
        </a:spcBef>
        <a:spcAft>
          <a:spcPct val="0"/>
        </a:spcAft>
        <a:defRPr sz="3200" b="1">
          <a:solidFill>
            <a:srgbClr val="708CA1"/>
          </a:solidFill>
          <a:latin typeface="Arial" panose="02080604020202020204" charset="0"/>
        </a:defRPr>
      </a:lvl9pPr>
    </p:titleStyle>
    <p:bodyStyle>
      <a:lvl1pPr marL="236855" indent="-236855" algn="l" defTabSz="814070" rtl="0" eaLnBrk="0" fontAlgn="base" hangingPunct="0">
        <a:lnSpc>
          <a:spcPct val="95000"/>
        </a:lnSpc>
        <a:spcBef>
          <a:spcPct val="50000"/>
        </a:spcBef>
        <a:spcAft>
          <a:spcPct val="0"/>
        </a:spcAft>
        <a:buClr>
          <a:srgbClr val="708CA1"/>
        </a:buClr>
        <a:buFont typeface="Wingdings" charset="2"/>
        <a:buChar char="§"/>
        <a:defRPr sz="2400">
          <a:solidFill>
            <a:schemeClr val="tx1"/>
          </a:solidFill>
          <a:latin typeface="+mn-lt"/>
          <a:ea typeface="ＭＳ Ｐゴシック" charset="0"/>
          <a:cs typeface="ＭＳ Ｐゴシック" charset="0"/>
        </a:defRPr>
      </a:lvl1pPr>
      <a:lvl2pPr marL="57467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5280" indent="22415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480" algn="l" defTabSz="814070" rtl="0" eaLnBrk="1" fontAlgn="base" hangingPunct="1">
        <a:lnSpc>
          <a:spcPct val="95000"/>
        </a:lnSpc>
        <a:spcBef>
          <a:spcPct val="35000"/>
        </a:spcBef>
        <a:spcAft>
          <a:spcPct val="0"/>
        </a:spcAft>
        <a:buClr>
          <a:srgbClr val="708CA1"/>
        </a:buClr>
        <a:defRPr sz="2000">
          <a:solidFill>
            <a:schemeClr val="tx1"/>
          </a:solidFill>
          <a:latin typeface="+mn-lt"/>
        </a:defRPr>
      </a:lvl6pPr>
      <a:lvl7pPr marL="2519680" algn="l" defTabSz="814070" rtl="0" eaLnBrk="1" fontAlgn="base" hangingPunct="1">
        <a:lnSpc>
          <a:spcPct val="95000"/>
        </a:lnSpc>
        <a:spcBef>
          <a:spcPct val="35000"/>
        </a:spcBef>
        <a:spcAft>
          <a:spcPct val="0"/>
        </a:spcAft>
        <a:buClr>
          <a:srgbClr val="708CA1"/>
        </a:buClr>
        <a:defRPr sz="2000">
          <a:solidFill>
            <a:schemeClr val="tx1"/>
          </a:solidFill>
          <a:latin typeface="+mn-lt"/>
        </a:defRPr>
      </a:lvl7pPr>
      <a:lvl8pPr marL="2976880" algn="l" defTabSz="814070" rtl="0" eaLnBrk="1" fontAlgn="base" hangingPunct="1">
        <a:lnSpc>
          <a:spcPct val="95000"/>
        </a:lnSpc>
        <a:spcBef>
          <a:spcPct val="35000"/>
        </a:spcBef>
        <a:spcAft>
          <a:spcPct val="0"/>
        </a:spcAft>
        <a:buClr>
          <a:srgbClr val="708CA1"/>
        </a:buClr>
        <a:defRPr sz="2000">
          <a:solidFill>
            <a:schemeClr val="tx1"/>
          </a:solidFill>
          <a:latin typeface="+mn-lt"/>
        </a:defRPr>
      </a:lvl8pPr>
      <a:lvl9pPr marL="3434080" algn="l" defTabSz="814070"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9.xml"/><Relationship Id="rId2" Type="http://schemas.openxmlformats.org/officeDocument/2006/relationships/hyperlink" Target="https://www.netacad.com/group/communities/ccna-blog" TargetMode="External"/><Relationship Id="rId1" Type="http://schemas.openxmlformats.org/officeDocument/2006/relationships/hyperlink" Target="https://www.netacad.com/group/communities/community-home"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4.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4.xml"/><Relationship Id="rId2" Type="http://schemas.openxmlformats.org/officeDocument/2006/relationships/image" Target="../media/image22.png"/><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4.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4.xml"/><Relationship Id="rId1"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4.xml"/><Relationship Id="rId1"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4.xml"/><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4.xml"/><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4.xml"/><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4.xml"/><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4.xml"/><Relationship Id="rId1" Type="http://schemas.openxmlformats.org/officeDocument/2006/relationships/image" Target="../media/image31.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4.xml"/><Relationship Id="rId2" Type="http://schemas.openxmlformats.org/officeDocument/2006/relationships/image" Target="../media/image33.png"/><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4.xml"/><Relationship Id="rId2" Type="http://schemas.openxmlformats.org/officeDocument/2006/relationships/image" Target="../media/image35.png"/><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4.xml"/><Relationship Id="rId1"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4.xml"/><Relationship Id="rId1" Type="http://schemas.openxmlformats.org/officeDocument/2006/relationships/image" Target="../media/image3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4.xml"/><Relationship Id="rId1" Type="http://schemas.openxmlformats.org/officeDocument/2006/relationships/image" Target="../media/image38.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4.xml"/><Relationship Id="rId2" Type="http://schemas.openxmlformats.org/officeDocument/2006/relationships/image" Target="../media/image40.png"/><Relationship Id="rId1"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4.xml"/><Relationship Id="rId1" Type="http://schemas.openxmlformats.org/officeDocument/2006/relationships/image" Target="../media/image4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4.xml"/><Relationship Id="rId1"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4.xml"/><Relationship Id="rId1" Type="http://schemas.openxmlformats.org/officeDocument/2006/relationships/image" Target="../media/image4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4.xml"/><Relationship Id="rId1" Type="http://schemas.openxmlformats.org/officeDocument/2006/relationships/image" Target="../media/image4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4.xml"/><Relationship Id="rId1" Type="http://schemas.openxmlformats.org/officeDocument/2006/relationships/image" Target="../media/image4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4.xml"/><Relationship Id="rId1" Type="http://schemas.openxmlformats.org/officeDocument/2006/relationships/image" Target="../media/image46.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4.xml"/><Relationship Id="rId1" Type="http://schemas.openxmlformats.org/officeDocument/2006/relationships/image" Target="../media/image47.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4.xml"/><Relationship Id="rId1" Type="http://schemas.openxmlformats.org/officeDocument/2006/relationships/image" Target="../media/image48.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14.xml"/><Relationship Id="rId2" Type="http://schemas.openxmlformats.org/officeDocument/2006/relationships/image" Target="../media/image50.png"/><Relationship Id="rId1" Type="http://schemas.openxmlformats.org/officeDocument/2006/relationships/image" Target="../media/image49.pn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14.xml"/><Relationship Id="rId2" Type="http://schemas.openxmlformats.org/officeDocument/2006/relationships/image" Target="../media/image52.png"/><Relationship Id="rId1" Type="http://schemas.openxmlformats.org/officeDocument/2006/relationships/image" Target="../media/image5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9.xml"/><Relationship Id="rId1" Type="http://schemas.openxmlformats.org/officeDocument/2006/relationships/image" Target="../media/image7.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9.xml"/><Relationship Id="rId1" Type="http://schemas.openxmlformats.org/officeDocument/2006/relationships/image" Target="../media/image5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24384" y="800403"/>
            <a:ext cx="6788150" cy="1008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t" anchorCtr="0" compatLnSpc="1"/>
          <a:lstStyle>
            <a:lvl1pPr marL="0" indent="0" algn="l" defTabSz="814070" rtl="0" eaLnBrk="0" fontAlgn="base" hangingPunct="0">
              <a:lnSpc>
                <a:spcPct val="90000"/>
              </a:lnSpc>
              <a:spcBef>
                <a:spcPct val="50000"/>
              </a:spcBef>
              <a:spcAft>
                <a:spcPct val="0"/>
              </a:spcAft>
              <a:buClr>
                <a:srgbClr val="708CA1"/>
              </a:buClr>
              <a:buFont typeface="Wingdings" charset="2"/>
              <a:buNone/>
              <a:defRPr sz="2000" b="1">
                <a:solidFill>
                  <a:schemeClr val="bg2"/>
                </a:solidFill>
                <a:latin typeface="+mn-lt"/>
                <a:ea typeface="ＭＳ Ｐゴシック" charset="0"/>
                <a:cs typeface="ＭＳ Ｐゴシック" charset="0"/>
              </a:defRPr>
            </a:lvl1pPr>
            <a:lvl2pPr marL="57467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5280" indent="22415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480" algn="l" defTabSz="814070" rtl="0" eaLnBrk="1" fontAlgn="base" hangingPunct="1">
              <a:lnSpc>
                <a:spcPct val="95000"/>
              </a:lnSpc>
              <a:spcBef>
                <a:spcPct val="35000"/>
              </a:spcBef>
              <a:spcAft>
                <a:spcPct val="0"/>
              </a:spcAft>
              <a:buClr>
                <a:srgbClr val="708CA1"/>
              </a:buClr>
              <a:defRPr sz="2000">
                <a:solidFill>
                  <a:schemeClr val="tx1"/>
                </a:solidFill>
                <a:latin typeface="+mn-lt"/>
              </a:defRPr>
            </a:lvl6pPr>
            <a:lvl7pPr marL="2519680" algn="l" defTabSz="814070" rtl="0" eaLnBrk="1" fontAlgn="base" hangingPunct="1">
              <a:lnSpc>
                <a:spcPct val="95000"/>
              </a:lnSpc>
              <a:spcBef>
                <a:spcPct val="35000"/>
              </a:spcBef>
              <a:spcAft>
                <a:spcPct val="0"/>
              </a:spcAft>
              <a:buClr>
                <a:srgbClr val="708CA1"/>
              </a:buClr>
              <a:defRPr sz="2000">
                <a:solidFill>
                  <a:schemeClr val="tx1"/>
                </a:solidFill>
                <a:latin typeface="+mn-lt"/>
              </a:defRPr>
            </a:lvl7pPr>
            <a:lvl8pPr marL="2976880" algn="l" defTabSz="814070" rtl="0" eaLnBrk="1" fontAlgn="base" hangingPunct="1">
              <a:lnSpc>
                <a:spcPct val="95000"/>
              </a:lnSpc>
              <a:spcBef>
                <a:spcPct val="35000"/>
              </a:spcBef>
              <a:spcAft>
                <a:spcPct val="0"/>
              </a:spcAft>
              <a:buClr>
                <a:srgbClr val="708CA1"/>
              </a:buClr>
              <a:defRPr sz="2000">
                <a:solidFill>
                  <a:schemeClr val="tx1"/>
                </a:solidFill>
                <a:latin typeface="+mn-lt"/>
              </a:defRPr>
            </a:lvl8pPr>
            <a:lvl9pPr marL="3434080" algn="l" defTabSz="814070"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hangingPunct="1">
              <a:buFont typeface="Wingdings" charset="2"/>
              <a:buNone/>
            </a:pPr>
            <a:endParaRPr lang="en-US" kern="0" dirty="0">
              <a:latin typeface="Arial" panose="02080604020202020204" charset="0"/>
            </a:endParaRPr>
          </a:p>
        </p:txBody>
      </p:sp>
      <p:sp>
        <p:nvSpPr>
          <p:cNvPr id="7" name="Rectangle 2"/>
          <p:cNvSpPr>
            <a:spLocks noGrp="1" noChangeArrowheads="1"/>
          </p:cNvSpPr>
          <p:nvPr>
            <p:ph type="ctrTitle"/>
          </p:nvPr>
        </p:nvSpPr>
        <p:spPr>
          <a:xfrm>
            <a:off x="311150" y="2671763"/>
            <a:ext cx="4080097" cy="830262"/>
          </a:xfrm>
        </p:spPr>
        <p:txBody>
          <a:bodyPr/>
          <a:lstStyle/>
          <a:p>
            <a:pPr eaLnBrk="1" hangingPunct="1"/>
            <a:r>
              <a:rPr lang="es-ES" sz="2400" dirty="0">
                <a:latin typeface="Arial" panose="02080604020202020204" charset="0"/>
              </a:rPr>
              <a:t>Materiales para el instructor</a:t>
            </a:r>
            <a:br>
              <a:rPr dirty="0"/>
            </a:br>
            <a:r>
              <a:rPr lang="es-ES" sz="2400" dirty="0">
                <a:latin typeface="Arial" panose="02080604020202020204" charset="0"/>
              </a:rPr>
              <a:t>Capítulo 7: Listas de control de acceso</a:t>
            </a:r>
            <a:endParaRPr lang="es-ES" sz="2400" dirty="0">
              <a:solidFill>
                <a:srgbClr val="00B0F0"/>
              </a:solidFill>
              <a:latin typeface="Arial" panose="02080604020202020204" charset="0"/>
            </a:endParaRPr>
          </a:p>
        </p:txBody>
      </p:sp>
      <p:sp>
        <p:nvSpPr>
          <p:cNvPr id="3" name="Subtitle 2"/>
          <p:cNvSpPr>
            <a:spLocks noGrp="1"/>
          </p:cNvSpPr>
          <p:nvPr>
            <p:ph type="subTitle" idx="1"/>
          </p:nvPr>
        </p:nvSpPr>
        <p:spPr>
          <a:xfrm>
            <a:off x="311149" y="4672012"/>
            <a:ext cx="5053331" cy="1061813"/>
          </a:xfrm>
        </p:spPr>
        <p:txBody>
          <a:bodyPr/>
          <a:lstStyle/>
          <a:p>
            <a:pPr eaLnBrk="1" hangingPunct="1"/>
            <a:r>
              <a:rPr lang="es-ES" dirty="0">
                <a:latin typeface="Arial" panose="02080604020202020204" charset="0"/>
              </a:rPr>
              <a:t>CCNA Routing and Switching</a:t>
            </a:r>
            <a:endParaRPr lang="es-ES" dirty="0">
              <a:latin typeface="Arial" panose="02080604020202020204" charset="0"/>
            </a:endParaRPr>
          </a:p>
          <a:p>
            <a:pPr eaLnBrk="1" hangingPunct="1"/>
            <a:r>
              <a:rPr lang="es-ES" dirty="0">
                <a:latin typeface="Arial" panose="02080604020202020204" charset="0"/>
              </a:rPr>
              <a:t>Routing and Switching Essentials v6.0</a:t>
            </a:r>
            <a:endParaRPr lang="es-ES" dirty="0">
              <a:latin typeface="Arial" panose="02080604020202020204" charset="0"/>
            </a:endParaRPr>
          </a:p>
          <a:p>
            <a:endParaRPr lang="es-ES"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615956" cy="838200"/>
          </a:xfrm>
          <a:prstGeom prst="rect">
            <a:avLst/>
          </a:prstGeom>
          <a:noFill/>
          <a:ln w="9525" algn="ctr">
            <a:noFill/>
            <a:miter lim="800000"/>
          </a:ln>
        </p:spPr>
        <p:txBody>
          <a:bodyPr lIns="82124" tIns="41061" rIns="82124" bIns="41061" anchor="b"/>
          <a:lstStyle/>
          <a:p>
            <a:pPr algn="l" defTabSz="814070">
              <a:lnSpc>
                <a:spcPct val="90000"/>
              </a:lnSpc>
              <a:defRPr/>
            </a:pPr>
            <a:r>
              <a:rPr lang="es-ES" sz="3200" b="1" kern="0" dirty="0">
                <a:solidFill>
                  <a:srgbClr val="708CA1"/>
                </a:solidFill>
                <a:latin typeface="+mj-lt"/>
              </a:rPr>
              <a:t>Capítulo 7: Prácticas recomendadas (cont.)</a:t>
            </a:r>
          </a:p>
        </p:txBody>
      </p:sp>
      <p:sp>
        <p:nvSpPr>
          <p:cNvPr id="9" name="Text Placeholder 6"/>
          <p:cNvSpPr txBox="1"/>
          <p:nvPr/>
        </p:nvSpPr>
        <p:spPr>
          <a:xfrm>
            <a:off x="228600" y="1344168"/>
            <a:ext cx="8577072" cy="4965192"/>
          </a:xfrm>
          <a:prstGeom prst="rect">
            <a:avLst/>
          </a:prstGeom>
        </p:spPr>
        <p:txBody>
          <a:bodyPr/>
          <a:lstStyle>
            <a:lvl1pPr marL="236855" indent="-236855" algn="l" defTabSz="814070" rtl="0" eaLnBrk="0" fontAlgn="base" hangingPunct="0">
              <a:lnSpc>
                <a:spcPct val="95000"/>
              </a:lnSpc>
              <a:spcBef>
                <a:spcPct val="50000"/>
              </a:spcBef>
              <a:spcAft>
                <a:spcPct val="0"/>
              </a:spcAft>
              <a:buClr>
                <a:srgbClr val="708CA1"/>
              </a:buClr>
              <a:buFont typeface="Wingdings" charset="2"/>
              <a:buChar char="§"/>
              <a:defRPr sz="2400">
                <a:solidFill>
                  <a:schemeClr val="tx1"/>
                </a:solidFill>
                <a:latin typeface="+mn-lt"/>
                <a:ea typeface="ＭＳ Ｐゴシック" charset="0"/>
                <a:cs typeface="ＭＳ Ｐゴシック" charset="0"/>
              </a:defRPr>
            </a:lvl1pPr>
            <a:lvl2pPr marL="57467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5280" indent="22415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480" algn="l" defTabSz="814070" rtl="0" eaLnBrk="1" fontAlgn="base" hangingPunct="1">
              <a:lnSpc>
                <a:spcPct val="95000"/>
              </a:lnSpc>
              <a:spcBef>
                <a:spcPct val="35000"/>
              </a:spcBef>
              <a:spcAft>
                <a:spcPct val="0"/>
              </a:spcAft>
              <a:buClr>
                <a:srgbClr val="708CA1"/>
              </a:buClr>
              <a:defRPr sz="2000">
                <a:solidFill>
                  <a:schemeClr val="tx1"/>
                </a:solidFill>
                <a:latin typeface="+mn-lt"/>
              </a:defRPr>
            </a:lvl6pPr>
            <a:lvl7pPr marL="2519680" algn="l" defTabSz="814070" rtl="0" eaLnBrk="1" fontAlgn="base" hangingPunct="1">
              <a:lnSpc>
                <a:spcPct val="95000"/>
              </a:lnSpc>
              <a:spcBef>
                <a:spcPct val="35000"/>
              </a:spcBef>
              <a:spcAft>
                <a:spcPct val="0"/>
              </a:spcAft>
              <a:buClr>
                <a:srgbClr val="708CA1"/>
              </a:buClr>
              <a:defRPr sz="2000">
                <a:solidFill>
                  <a:schemeClr val="tx1"/>
                </a:solidFill>
                <a:latin typeface="+mn-lt"/>
              </a:defRPr>
            </a:lvl7pPr>
            <a:lvl8pPr marL="2976880" algn="l" defTabSz="814070" rtl="0" eaLnBrk="1" fontAlgn="base" hangingPunct="1">
              <a:lnSpc>
                <a:spcPct val="95000"/>
              </a:lnSpc>
              <a:spcBef>
                <a:spcPct val="35000"/>
              </a:spcBef>
              <a:spcAft>
                <a:spcPct val="0"/>
              </a:spcAft>
              <a:buClr>
                <a:srgbClr val="708CA1"/>
              </a:buClr>
              <a:defRPr sz="2000">
                <a:solidFill>
                  <a:schemeClr val="tx1"/>
                </a:solidFill>
                <a:latin typeface="+mn-lt"/>
              </a:defRPr>
            </a:lvl8pPr>
            <a:lvl9pPr marL="3434080" algn="l" defTabSz="814070"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s-ES" sz="2000" dirty="0"/>
              <a:t>Sección 7.3</a:t>
            </a:r>
            <a:endParaRPr lang="es-ES" sz="2000" dirty="0"/>
          </a:p>
          <a:p>
            <a:pPr eaLnBrk="1" hangingPunct="1">
              <a:lnSpc>
                <a:spcPct val="85000"/>
              </a:lnSpc>
              <a:spcBef>
                <a:spcPct val="30000"/>
              </a:spcBef>
            </a:pPr>
            <a:r>
              <a:rPr lang="es-ES" sz="1800" dirty="0"/>
              <a:t>¡Práctica, práctica y más práctica!</a:t>
            </a:r>
            <a:endParaRPr lang="es-ES" sz="1800" dirty="0"/>
          </a:p>
          <a:p>
            <a:pPr eaLnBrk="1" hangingPunct="1">
              <a:lnSpc>
                <a:spcPct val="90000"/>
              </a:lnSpc>
              <a:spcBef>
                <a:spcPct val="30000"/>
              </a:spcBef>
            </a:pPr>
            <a:r>
              <a:rPr lang="es-ES" sz="1800" dirty="0"/>
              <a:t>Haga que los estudiantes ideen situaciones en las que se deban permitir y/ o bloquear paquetes.</a:t>
            </a:r>
            <a:endParaRPr lang="es-ES" sz="1800" dirty="0"/>
          </a:p>
          <a:p>
            <a:pPr marL="0" indent="0" eaLnBrk="1" hangingPunct="1">
              <a:lnSpc>
                <a:spcPct val="85000"/>
              </a:lnSpc>
              <a:spcBef>
                <a:spcPct val="30000"/>
              </a:spcBef>
              <a:buNone/>
            </a:pPr>
            <a:endParaRPr lang="es-ES" sz="1800" dirty="0"/>
          </a:p>
          <a:p>
            <a:pPr marL="0" lvl="1" indent="0" eaLnBrk="1" hangingPunct="1">
              <a:spcBef>
                <a:spcPts val="35"/>
              </a:spcBef>
            </a:pPr>
            <a:endParaRPr lang="es-ES" dirty="0"/>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46400" y="349200"/>
            <a:ext cx="8145462" cy="838200"/>
          </a:xfrm>
        </p:spPr>
        <p:txBody>
          <a:bodyPr/>
          <a:lstStyle/>
          <a:p>
            <a:pPr eaLnBrk="1" hangingPunct="1"/>
            <a:r>
              <a:rPr lang="es-ES" dirty="0" smtClean="0"/>
              <a:t>Capítulo 7: Ayuda adicional</a:t>
            </a:r>
          </a:p>
        </p:txBody>
      </p:sp>
      <p:sp>
        <p:nvSpPr>
          <p:cNvPr id="20483" name="Rectangle 34"/>
          <p:cNvSpPr>
            <a:spLocks noGrp="1" noChangeArrowheads="1"/>
          </p:cNvSpPr>
          <p:nvPr>
            <p:ph type="body" idx="4294967295"/>
          </p:nvPr>
        </p:nvSpPr>
        <p:spPr>
          <a:xfrm>
            <a:off x="395786" y="1260910"/>
            <a:ext cx="8200528" cy="3571875"/>
          </a:xfrm>
        </p:spPr>
        <p:txBody>
          <a:bodyPr/>
          <a:lstStyle/>
          <a:p>
            <a:pPr>
              <a:lnSpc>
                <a:spcPct val="90000"/>
              </a:lnSpc>
              <a:spcBef>
                <a:spcPct val="30000"/>
              </a:spcBef>
              <a:spcAft>
                <a:spcPts val="1200"/>
              </a:spcAft>
              <a:defRPr/>
            </a:pPr>
            <a:r>
              <a:rPr lang="es-ES" sz="2000" dirty="0"/>
              <a:t>Para obtener ayuda adicional sobre las estrategias de enseñanza, incluidos los planes de lección, las analogías para los conceptos difíciles y los temas de debate, visite la Comunidad CCNA en </a:t>
            </a:r>
            <a:r>
              <a:rPr lang="es-ES" sz="2000" dirty="0">
                <a:hlinkClick r:id="rId1"/>
              </a:rPr>
              <a:t>https://www.netacad.com/group/communities/community-home</a:t>
            </a:r>
            <a:r>
              <a:rPr lang="es-ES" dirty="0" smtClean="0"/>
              <a:t>.</a:t>
            </a:r>
            <a:endParaRPr lang="es-ES" sz="2000" dirty="0"/>
          </a:p>
          <a:p>
            <a:pPr>
              <a:lnSpc>
                <a:spcPct val="90000"/>
              </a:lnSpc>
              <a:spcBef>
                <a:spcPct val="30000"/>
              </a:spcBef>
              <a:spcAft>
                <a:spcPts val="1200"/>
              </a:spcAft>
              <a:defRPr/>
            </a:pPr>
            <a:r>
              <a:rPr lang="es-ES" sz="2000" dirty="0"/>
              <a:t>Prácticas recomendadas de todo el mundo para enseñar CCNA Routing and Switching. </a:t>
            </a:r>
            <a:r>
              <a:rPr lang="es-ES" sz="2000" dirty="0">
                <a:hlinkClick r:id="rId2"/>
              </a:rPr>
              <a:t>https://www.netacad.com/group/communities/ccna-blog</a:t>
            </a:r>
            <a:endParaRPr lang="es-ES" sz="2000" dirty="0"/>
          </a:p>
          <a:p>
            <a:pPr>
              <a:lnSpc>
                <a:spcPct val="90000"/>
              </a:lnSpc>
              <a:spcBef>
                <a:spcPct val="30000"/>
              </a:spcBef>
              <a:defRPr/>
            </a:pPr>
            <a:r>
              <a:rPr lang="es-ES" sz="2000" dirty="0"/>
              <a:t>Si tiene planes o recursos de lección que desee compartir, súbalos a la Comunidad CCNA, a fin de ayudar a otros instructores.</a:t>
            </a:r>
            <a:endParaRPr lang="es-ES" sz="2000" dirty="0"/>
          </a:p>
          <a:p>
            <a:pPr>
              <a:lnSpc>
                <a:spcPct val="90000"/>
              </a:lnSpc>
            </a:pPr>
            <a:r>
              <a:rPr lang="es-ES" sz="2000" dirty="0"/>
              <a:t>Los estudiantes pueden inscribirse en </a:t>
            </a:r>
            <a:r>
              <a:rPr lang="es-ES" sz="2000" b="1" dirty="0"/>
              <a:t>Packet Tracer Know How 1: Packet Tracer 101 </a:t>
            </a:r>
            <a:r>
              <a:rPr lang="es-ES" sz="2000" dirty="0"/>
              <a:t>(autoinscripción)</a:t>
            </a: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s-ES" sz="2400" dirty="0">
                <a:latin typeface="Arial" panose="02080604020202020204" charset="0"/>
              </a:rPr>
              <a:t>Capítulo 7: Listas de control de acceso</a:t>
            </a:r>
            <a:endParaRPr lang="es-ES" sz="2400" dirty="0">
              <a:solidFill>
                <a:srgbClr val="00B0F0"/>
              </a:solidFill>
              <a:latin typeface="Arial" panose="02080604020202020204"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s-ES" smtClean="0"/>
              <a:t>Routing and Switching Essentials v6.0</a:t>
            </a:r>
            <a:endParaRPr lang="es-ES" dirty="0">
              <a:solidFill>
                <a:srgbClr val="00B0F0"/>
              </a:solidFill>
              <a:latin typeface="Arial" panose="02080604020202020204" charset="0"/>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350288"/>
            <a:ext cx="8145462" cy="838200"/>
          </a:xfrm>
        </p:spPr>
        <p:txBody>
          <a:bodyPr/>
          <a:lstStyle/>
          <a:p>
            <a:pPr eaLnBrk="1" hangingPunct="1"/>
            <a:r>
              <a:rPr lang="es-ES" dirty="0" smtClean="0"/>
              <a:t>Capítulo 7: Secciones y objetivos</a:t>
            </a:r>
          </a:p>
        </p:txBody>
      </p:sp>
      <p:sp>
        <p:nvSpPr>
          <p:cNvPr id="4099" name="Rectangle 34"/>
          <p:cNvSpPr>
            <a:spLocks noGrp="1" noChangeArrowheads="1"/>
          </p:cNvSpPr>
          <p:nvPr>
            <p:ph type="body" idx="4294967295"/>
          </p:nvPr>
        </p:nvSpPr>
        <p:spPr>
          <a:xfrm>
            <a:off x="655639" y="1337482"/>
            <a:ext cx="7848282" cy="4743578"/>
          </a:xfrm>
        </p:spPr>
        <p:txBody>
          <a:bodyPr/>
          <a:lstStyle/>
          <a:p>
            <a:pPr marL="0" indent="0">
              <a:buNone/>
            </a:pPr>
            <a:r>
              <a:rPr lang="es-ES" sz="2000" dirty="0"/>
              <a:t>7.1 Funcionamiento de una ACL</a:t>
            </a:r>
            <a:endParaRPr lang="es-ES" sz="2000" dirty="0"/>
          </a:p>
          <a:p>
            <a:pPr marL="742950" lvl="1" indent="-285750">
              <a:buFont typeface="Arial" panose="02080604020202020204" charset="0"/>
              <a:buChar char="•"/>
            </a:pPr>
            <a:r>
              <a:rPr lang="es-ES" sz="1600" dirty="0"/>
              <a:t>Explicar de qué manera las listas ACL filtran el tráfico.</a:t>
            </a:r>
            <a:endParaRPr lang="es-ES" sz="1600" dirty="0"/>
          </a:p>
          <a:p>
            <a:pPr marL="742950" lvl="1" indent="-285750">
              <a:buFont typeface="Arial" panose="02080604020202020204" charset="0"/>
              <a:buChar char="•"/>
            </a:pPr>
            <a:r>
              <a:rPr lang="es-ES" sz="1600" dirty="0"/>
              <a:t>Explicar la forma en que las ACL utilizan máscaras de comodín.</a:t>
            </a:r>
            <a:endParaRPr lang="es-ES" sz="1600" dirty="0"/>
          </a:p>
          <a:p>
            <a:pPr marL="742950" lvl="1" indent="-285750">
              <a:buFont typeface="Arial" panose="02080604020202020204" charset="0"/>
              <a:buChar char="•"/>
            </a:pPr>
            <a:r>
              <a:rPr lang="es-ES" sz="1600" dirty="0"/>
              <a:t>Explicar cómo se crea una ACL.</a:t>
            </a:r>
            <a:endParaRPr lang="es-ES" sz="1600" dirty="0"/>
          </a:p>
          <a:p>
            <a:pPr marL="742950" lvl="1" indent="-285750">
              <a:buFont typeface="Arial" panose="02080604020202020204" charset="0"/>
              <a:buChar char="•"/>
            </a:pPr>
            <a:r>
              <a:rPr lang="es-ES" sz="1600" dirty="0"/>
              <a:t>Explicar cómo se ubica una ACL.</a:t>
            </a:r>
            <a:endParaRPr lang="es-ES" sz="1600" dirty="0"/>
          </a:p>
          <a:p>
            <a:pPr marL="1905" indent="0">
              <a:buNone/>
            </a:pPr>
            <a:r>
              <a:rPr lang="es-ES" sz="2000" dirty="0"/>
              <a:t>7.2 ACL de IPv4 estándar</a:t>
            </a:r>
            <a:endParaRPr lang="es-ES" sz="2000" dirty="0"/>
          </a:p>
          <a:p>
            <a:pPr marL="742950" lvl="1" indent="-285750">
              <a:buFont typeface="Arial" panose="02080604020202020204" charset="0"/>
              <a:buChar char="•"/>
            </a:pPr>
            <a:r>
              <a:rPr lang="es-ES" sz="1600" dirty="0"/>
              <a:t>Configurar listas ACL de IPv4 estándares para filtrar el tráfico y así cumplir con los requisitos de red.</a:t>
            </a:r>
            <a:endParaRPr lang="es-ES" sz="1600" dirty="0"/>
          </a:p>
          <a:p>
            <a:pPr marL="742950" lvl="1" indent="-285750">
              <a:buFont typeface="Arial" panose="02080604020202020204" charset="0"/>
              <a:buChar char="•"/>
            </a:pPr>
            <a:r>
              <a:rPr lang="es-ES" sz="1600" dirty="0"/>
              <a:t>Utilizar números de secuencia para editar listas ACL de IPv4 estándares ya existentes.</a:t>
            </a:r>
            <a:endParaRPr lang="es-ES" sz="1600" dirty="0"/>
          </a:p>
          <a:p>
            <a:pPr marL="742950" lvl="1" indent="-285750">
              <a:buFont typeface="Arial" panose="02080604020202020204" charset="0"/>
              <a:buChar char="•"/>
            </a:pPr>
            <a:r>
              <a:rPr lang="es-ES" sz="1600" dirty="0"/>
              <a:t>Configurar una ACL estándar para proteger el acceso a VTY.</a:t>
            </a:r>
            <a:endParaRPr lang="es-ES" sz="1600" dirty="0"/>
          </a:p>
          <a:p>
            <a:pPr marL="0" indent="0">
              <a:buNone/>
            </a:pPr>
            <a:r>
              <a:rPr lang="es-ES" sz="2000" dirty="0"/>
              <a:t>7.3 Solución de problemas en listas ACL</a:t>
            </a:r>
            <a:endParaRPr lang="es-ES" sz="2000" dirty="0"/>
          </a:p>
          <a:p>
            <a:pPr marL="742950" lvl="1" indent="-285750">
              <a:buFont typeface="Arial" panose="02080604020202020204" charset="0"/>
              <a:buChar char="•"/>
            </a:pPr>
            <a:r>
              <a:rPr lang="es-ES" sz="1600" dirty="0"/>
              <a:t>Explicar la forma en que procesa los paquetes un router cuando se aplica una ACL.</a:t>
            </a:r>
            <a:endParaRPr lang="es-ES" sz="1600" dirty="0"/>
          </a:p>
          <a:p>
            <a:pPr marL="742950" lvl="1" indent="-285750">
              <a:buFont typeface="Arial" panose="02080604020202020204" charset="0"/>
              <a:buChar char="•"/>
            </a:pPr>
            <a:r>
              <a:rPr lang="es-ES" sz="1600" dirty="0"/>
              <a:t>Solucionar errores comunes en listas ACL de IPv4 estándares con los comandos de la CLI.</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7.1 Funcionamiento de una ACL</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Propósito de las listas ACL</a:t>
            </a:r>
            <a:br>
              <a:rPr dirty="0"/>
            </a:br>
            <a:r>
              <a:rPr lang="es-ES" dirty="0" smtClean="0"/>
              <a:t>¿Qué es una ACL?</a:t>
            </a:r>
            <a:endParaRPr lang="es-ES" dirty="0">
              <a:solidFill>
                <a:srgbClr val="00B0F0"/>
              </a:solidFill>
              <a:latin typeface="Arial" panose="02080604020202020204"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464354" y="2112140"/>
            <a:ext cx="6139092" cy="4490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43840" y="1310640"/>
            <a:ext cx="8793834" cy="677108"/>
          </a:xfrm>
          <a:prstGeom prst="rect">
            <a:avLst/>
          </a:prstGeom>
          <a:noFill/>
        </p:spPr>
        <p:txBody>
          <a:bodyPr wrap="square" rtlCol="0">
            <a:spAutoFit/>
          </a:bodyPr>
          <a:lstStyle/>
          <a:p>
            <a:pPr marL="236855" indent="-236855" algn="l" defTabSz="814070">
              <a:lnSpc>
                <a:spcPct val="95000"/>
              </a:lnSpc>
              <a:spcBef>
                <a:spcPct val="50000"/>
              </a:spcBef>
              <a:buClr>
                <a:srgbClr val="708CA1"/>
              </a:buClr>
              <a:buFont typeface="Wingdings" charset="2"/>
              <a:buChar char="§"/>
            </a:pPr>
            <a:r>
              <a:rPr lang="es-ES" sz="2000" dirty="0">
                <a:latin typeface="+mn-lt"/>
              </a:rPr>
              <a:t>Los routers no tienen listas ACL configuradas de manera predeterminada, por lo que no filtran el tráfico de manera predeterminada. </a:t>
            </a: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Propósito de las listas ACL</a:t>
            </a:r>
            <a:br>
              <a:rPr dirty="0"/>
            </a:br>
            <a:r>
              <a:rPr lang="es-ES" dirty="0" smtClean="0"/>
              <a:t>Filtrado de paquetes</a:t>
            </a:r>
            <a:endParaRPr lang="es-ES" dirty="0">
              <a:solidFill>
                <a:srgbClr val="00B0F0"/>
              </a:solidFill>
              <a:latin typeface="Arial" panose="02080604020202020204" charset="0"/>
            </a:endParaRPr>
          </a:p>
        </p:txBody>
      </p:sp>
      <p:sp>
        <p:nvSpPr>
          <p:cNvPr id="2" name="Rectangle 1"/>
          <p:cNvSpPr/>
          <p:nvPr/>
        </p:nvSpPr>
        <p:spPr>
          <a:xfrm>
            <a:off x="182880" y="1261971"/>
            <a:ext cx="8641080" cy="3031599"/>
          </a:xfrm>
          <a:prstGeom prst="rect">
            <a:avLst/>
          </a:prstGeom>
        </p:spPr>
        <p:txBody>
          <a:bodyPr wrap="square">
            <a:spAutoFit/>
          </a:bodyPr>
          <a:lstStyle/>
          <a:p>
            <a:pPr marL="236855" indent="-236855" algn="l" defTabSz="814070">
              <a:lnSpc>
                <a:spcPct val="95000"/>
              </a:lnSpc>
              <a:spcBef>
                <a:spcPct val="50000"/>
              </a:spcBef>
              <a:buClr>
                <a:srgbClr val="708CA1"/>
              </a:buClr>
              <a:buFont typeface="Wingdings" charset="2"/>
              <a:buChar char="§"/>
            </a:pPr>
            <a:r>
              <a:rPr lang="es-ES" sz="2000" dirty="0">
                <a:latin typeface="+mn-lt"/>
              </a:rPr>
              <a:t>El filtrado de paquetes, a veces denominado </a:t>
            </a:r>
            <a:r>
              <a:rPr lang="es-ES" sz="2000" dirty="0" smtClean="0">
                <a:latin typeface="+mn-lt"/>
              </a:rPr>
              <a:t>"filtrado </a:t>
            </a:r>
            <a:r>
              <a:rPr lang="es-ES" sz="2000" dirty="0">
                <a:latin typeface="+mn-lt"/>
              </a:rPr>
              <a:t>de paquetes </a:t>
            </a:r>
            <a:r>
              <a:rPr lang="es-ES" sz="2000" dirty="0" smtClean="0">
                <a:latin typeface="+mn-lt"/>
              </a:rPr>
              <a:t>estático", </a:t>
            </a:r>
            <a:r>
              <a:rPr lang="es-ES" sz="2000" dirty="0">
                <a:latin typeface="+mn-lt"/>
              </a:rPr>
              <a:t>controla el acceso a una red mediante el análisis de los paquetes entrantes y salientes y la transferencia o el descarte de estos según determinados criterios, como la dirección IP de origen, la dirección IP de destino y el protocolo incluido en el paquete.</a:t>
            </a:r>
            <a:endParaRPr lang="es-ES" sz="2000" dirty="0">
              <a:latin typeface="+mn-lt"/>
            </a:endParaRPr>
          </a:p>
          <a:p>
            <a:pPr marL="236855" indent="-236855" algn="l" defTabSz="814070">
              <a:lnSpc>
                <a:spcPct val="95000"/>
              </a:lnSpc>
              <a:spcBef>
                <a:spcPct val="50000"/>
              </a:spcBef>
              <a:buClr>
                <a:srgbClr val="708CA1"/>
              </a:buClr>
              <a:buFont typeface="Wingdings" charset="2"/>
              <a:buChar char="§"/>
            </a:pPr>
            <a:r>
              <a:rPr lang="es-ES" sz="2000" dirty="0">
                <a:latin typeface="+mn-lt"/>
              </a:rPr>
              <a:t>Cuando reenvía o deniega los paquetes según las reglas de filtrado, un router funciona como filtro de paquetes.</a:t>
            </a:r>
            <a:endParaRPr lang="es-ES" sz="2000" dirty="0">
              <a:latin typeface="+mn-lt"/>
            </a:endParaRPr>
          </a:p>
          <a:p>
            <a:pPr marL="236855" indent="-236855" algn="l" defTabSz="814070">
              <a:lnSpc>
                <a:spcPct val="95000"/>
              </a:lnSpc>
              <a:spcBef>
                <a:spcPct val="50000"/>
              </a:spcBef>
              <a:buClr>
                <a:srgbClr val="708CA1"/>
              </a:buClr>
              <a:buFont typeface="Wingdings" charset="2"/>
              <a:buChar char="§"/>
            </a:pPr>
            <a:r>
              <a:rPr lang="es-ES" sz="2000" dirty="0">
                <a:latin typeface="+mn-lt"/>
              </a:rPr>
              <a:t>Una ACL es una lista secuencial de instrucciones permit (permitir) o deny (denegar), conocidas como </a:t>
            </a:r>
            <a:r>
              <a:rPr lang="es-ES" sz="2000" dirty="0" smtClean="0">
                <a:latin typeface="+mn-lt"/>
              </a:rPr>
              <a:t>"entradas </a:t>
            </a:r>
            <a:r>
              <a:rPr lang="es-ES" sz="2000" dirty="0">
                <a:latin typeface="+mn-lt"/>
              </a:rPr>
              <a:t>de control de </a:t>
            </a:r>
            <a:r>
              <a:rPr lang="es-ES" sz="2000" dirty="0" smtClean="0">
                <a:latin typeface="+mn-lt"/>
              </a:rPr>
              <a:t>acceso" </a:t>
            </a:r>
            <a:r>
              <a:rPr lang="es-ES" sz="2000" dirty="0">
                <a:latin typeface="+mn-lt"/>
              </a:rPr>
              <a:t>(ACE).</a:t>
            </a: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Propósito de las listas ACL</a:t>
            </a:r>
            <a:br>
              <a:rPr dirty="0"/>
            </a:br>
            <a:r>
              <a:rPr lang="es-ES" dirty="0" smtClean="0"/>
              <a:t>Funcionamiento de una ACL</a:t>
            </a:r>
            <a:endParaRPr lang="es-ES" dirty="0">
              <a:solidFill>
                <a:srgbClr val="00B0F0"/>
              </a:solidFill>
              <a:latin typeface="Arial" panose="0208060402020202020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8162" y="1889026"/>
            <a:ext cx="8280398" cy="2717800"/>
          </a:xfrm>
          <a:prstGeom prst="rect">
            <a:avLst/>
          </a:prstGeom>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Máscaras de comodín en listas ACL</a:t>
            </a:r>
            <a:br>
              <a:rPr dirty="0"/>
            </a:br>
            <a:r>
              <a:rPr lang="es-ES" dirty="0" smtClean="0"/>
              <a:t>Introducción a las máscaras de comodín en listas ACL</a:t>
            </a:r>
            <a:endParaRPr lang="es-ES" dirty="0">
              <a:solidFill>
                <a:srgbClr val="00B0F0"/>
              </a:solidFill>
              <a:latin typeface="Arial" panose="02080604020202020204"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737904" y="1489367"/>
            <a:ext cx="5759631" cy="5237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s-ES" dirty="0">
                <a:latin typeface="Arial" panose="02080604020202020204" charset="0"/>
              </a:rPr>
              <a:t>Materiales del instructor: Guía de planificación del capítulo 7</a:t>
            </a:r>
            <a:endParaRPr lang="es-ES" dirty="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s-ES" dirty="0" smtClean="0"/>
              <a:t>Esta presentación en PowerPoint se divide en dos partes:</a:t>
            </a:r>
            <a:endParaRPr lang="es-ES" dirty="0" smtClean="0"/>
          </a:p>
          <a:p>
            <a:pPr marL="457200" indent="-457200">
              <a:buFont typeface="+mj-lt"/>
              <a:buAutoNum type="arabicPeriod"/>
            </a:pPr>
            <a:r>
              <a:rPr lang="es-ES" sz="2000" dirty="0"/>
              <a:t>Guía de planificación para el instructor</a:t>
            </a:r>
            <a:endParaRPr lang="es-ES" sz="2000" dirty="0"/>
          </a:p>
          <a:p>
            <a:pPr lvl="1">
              <a:buFont typeface="Wingdings" charset="2"/>
              <a:buChar char="§"/>
            </a:pPr>
            <a:r>
              <a:rPr lang="es-ES" sz="1600" dirty="0"/>
              <a:t>Información para ayudarlo a familiarizarse con el capítulo</a:t>
            </a:r>
            <a:endParaRPr lang="es-ES" sz="1600" dirty="0"/>
          </a:p>
          <a:p>
            <a:pPr lvl="1">
              <a:buFont typeface="Wingdings" charset="2"/>
              <a:buChar char="§"/>
            </a:pPr>
            <a:r>
              <a:rPr lang="es-ES" sz="1600" dirty="0"/>
              <a:t>Ayuda a la enseñanza</a:t>
            </a:r>
            <a:endParaRPr lang="es-ES" sz="1600" dirty="0"/>
          </a:p>
          <a:p>
            <a:pPr marL="457200" indent="-457200">
              <a:buFont typeface="+mj-lt"/>
              <a:buAutoNum type="arabicPeriod"/>
            </a:pPr>
            <a:r>
              <a:rPr lang="es-ES" sz="2000" dirty="0"/>
              <a:t>Presentación de la clase del instructor</a:t>
            </a:r>
            <a:endParaRPr lang="es-ES" sz="2000" dirty="0"/>
          </a:p>
          <a:p>
            <a:pPr lvl="1">
              <a:buFont typeface="Wingdings" charset="2"/>
              <a:buChar char="§"/>
            </a:pPr>
            <a:r>
              <a:rPr lang="es-ES" sz="1600" dirty="0"/>
              <a:t>Diapositivas opcionales que puede utilizar en el aula</a:t>
            </a:r>
            <a:endParaRPr lang="es-ES" sz="1600" dirty="0"/>
          </a:p>
          <a:p>
            <a:pPr lvl="1">
              <a:buFont typeface="Wingdings" charset="2"/>
              <a:buChar char="§"/>
            </a:pPr>
            <a:r>
              <a:rPr lang="es-ES" sz="1600" dirty="0"/>
              <a:t>Comienza en la diapositiva n.º 13</a:t>
            </a:r>
            <a:endParaRPr lang="es-ES" sz="1600" b="1" dirty="0">
              <a:solidFill>
                <a:srgbClr val="00B0F0"/>
              </a:solidFill>
            </a:endParaRPr>
          </a:p>
          <a:p>
            <a:pPr marL="0" indent="0">
              <a:buNone/>
            </a:pPr>
            <a:r>
              <a:rPr lang="es-ES" sz="2000" dirty="0"/>
              <a:t>Nota: Elimine la Guía de planificación de esta presentación antes de compartirla con otras personas.</a:t>
            </a:r>
            <a:endParaRPr lang="es-E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Máscaras de comodín en listas ACL</a:t>
            </a:r>
            <a:br>
              <a:rPr dirty="0"/>
            </a:br>
            <a:r>
              <a:rPr lang="es-ES" dirty="0" smtClean="0"/>
              <a:t>Introducción a las máscaras de comodín en listas ACL (continuación)</a:t>
            </a:r>
            <a:endParaRPr lang="es-ES" dirty="0">
              <a:solidFill>
                <a:srgbClr val="00B0F0"/>
              </a:solidFill>
              <a:latin typeface="Arial" panose="02080604020202020204"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808775" y="2413983"/>
            <a:ext cx="7463188" cy="2810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482969" y="2041446"/>
            <a:ext cx="2758440" cy="369332"/>
          </a:xfrm>
          <a:prstGeom prst="rect">
            <a:avLst/>
          </a:prstGeom>
          <a:noFill/>
        </p:spPr>
        <p:txBody>
          <a:bodyPr wrap="square" rtlCol="0">
            <a:spAutoFit/>
          </a:bodyPr>
          <a:lstStyle/>
          <a:p>
            <a:r>
              <a:rPr lang="es-ES" sz="2000" dirty="0">
                <a:latin typeface="+mn-lt"/>
              </a:rPr>
              <a:t>Ejemplo</a:t>
            </a: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Máscaras de comodín en listas ACL</a:t>
            </a:r>
            <a:br>
              <a:rPr dirty="0"/>
            </a:br>
            <a:r>
              <a:rPr lang="es-ES" dirty="0" smtClean="0"/>
              <a:t>Ejemplos de máscaras de comodín</a:t>
            </a:r>
            <a:endParaRPr lang="es-ES" dirty="0">
              <a:solidFill>
                <a:srgbClr val="00B0F0"/>
              </a:solidFill>
              <a:latin typeface="Arial" panose="02080604020202020204"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630031" y="1490663"/>
            <a:ext cx="5849542" cy="4925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Máscaras de comodín en listas ACL</a:t>
            </a:r>
            <a:br>
              <a:rPr dirty="0"/>
            </a:br>
            <a:r>
              <a:rPr lang="es-ES" dirty="0" smtClean="0"/>
              <a:t>Ejemplos de máscaras de comodín (continuación)</a:t>
            </a:r>
            <a:endParaRPr lang="es-ES" dirty="0">
              <a:solidFill>
                <a:srgbClr val="00B0F0"/>
              </a:solidFill>
              <a:latin typeface="Arial" panose="02080604020202020204" charset="0"/>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696732" y="1651634"/>
            <a:ext cx="5785155" cy="4459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Máscaras de comodín en listas ACL</a:t>
            </a:r>
            <a:br>
              <a:rPr dirty="0"/>
            </a:br>
            <a:r>
              <a:rPr lang="es-ES" dirty="0" smtClean="0"/>
              <a:t>Cálculo de la máscara de comodín</a:t>
            </a:r>
            <a:endParaRPr lang="es-ES" dirty="0">
              <a:solidFill>
                <a:srgbClr val="00B0F0"/>
              </a:solidFill>
              <a:latin typeface="Arial" panose="02080604020202020204" charset="0"/>
            </a:endParaRPr>
          </a:p>
        </p:txBody>
      </p:sp>
      <p:sp>
        <p:nvSpPr>
          <p:cNvPr id="2" name="TextBox 1"/>
          <p:cNvSpPr txBox="1"/>
          <p:nvPr/>
        </p:nvSpPr>
        <p:spPr>
          <a:xfrm>
            <a:off x="274320" y="1676400"/>
            <a:ext cx="7848600" cy="1009507"/>
          </a:xfrm>
          <a:prstGeom prst="rect">
            <a:avLst/>
          </a:prstGeom>
          <a:noFill/>
        </p:spPr>
        <p:txBody>
          <a:bodyPr wrap="square" rtlCol="0">
            <a:spAutoFit/>
          </a:bodyPr>
          <a:lstStyle/>
          <a:p>
            <a:pPr marL="236855" indent="-236855" algn="l" defTabSz="814070">
              <a:lnSpc>
                <a:spcPct val="95000"/>
              </a:lnSpc>
              <a:spcBef>
                <a:spcPct val="50000"/>
              </a:spcBef>
              <a:buClr>
                <a:srgbClr val="708CA1"/>
              </a:buClr>
              <a:buFont typeface="Wingdings" charset="2"/>
              <a:buChar char="§"/>
            </a:pPr>
            <a:r>
              <a:rPr lang="es-ES" sz="2000" dirty="0">
                <a:latin typeface="+mn-lt"/>
              </a:rPr>
              <a:t>El cálculo de máscaras de comodín puede ser difícil. Un método abreviado es restar la máscara de subred a 255.255.255.255.</a:t>
            </a:r>
            <a:endParaRPr lang="es-ES" sz="2000" dirty="0">
              <a:latin typeface="+mn-lt"/>
            </a:endParaRPr>
          </a:p>
          <a:p>
            <a:endParaRPr lang="es-ES" dirty="0"/>
          </a:p>
        </p:txBody>
      </p:sp>
      <p:pic>
        <p:nvPicPr>
          <p:cNvPr id="5" name="Picture 4"/>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2772498" y="2685907"/>
            <a:ext cx="2852243" cy="3991258"/>
          </a:xfrm>
          <a:prstGeom prst="rect">
            <a:avLst/>
          </a:prstGeom>
        </p:spPr>
      </p:pic>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Máscaras de comodín en listas ACL</a:t>
            </a:r>
            <a:br>
              <a:rPr dirty="0"/>
            </a:br>
            <a:r>
              <a:rPr lang="es-ES" dirty="0" smtClean="0"/>
              <a:t>Palabras clave de una máscara de comodín</a:t>
            </a:r>
            <a:endParaRPr lang="es-ES" dirty="0">
              <a:solidFill>
                <a:srgbClr val="00B0F0"/>
              </a:solidFill>
              <a:latin typeface="Arial" panose="02080604020202020204" charset="0"/>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201589" y="1453514"/>
            <a:ext cx="6403170" cy="514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Máscaras de comodín en listas ACL</a:t>
            </a:r>
            <a:br>
              <a:rPr dirty="0"/>
            </a:br>
            <a:r>
              <a:rPr lang="es-ES" dirty="0" smtClean="0"/>
              <a:t>Ejemplos de palabras clave de una máscara de comodín</a:t>
            </a:r>
            <a:endParaRPr lang="es-ES" dirty="0">
              <a:solidFill>
                <a:srgbClr val="00B0F0"/>
              </a:solidFill>
              <a:latin typeface="Arial" panose="02080604020202020204" charset="0"/>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85438" y="1566521"/>
            <a:ext cx="6432242" cy="4510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Pautas para la creación de listas ACL</a:t>
            </a:r>
            <a:br>
              <a:rPr dirty="0"/>
            </a:br>
            <a:r>
              <a:rPr lang="es-ES" dirty="0" smtClean="0"/>
              <a:t>Pautas generales para la creación de listas ACL</a:t>
            </a:r>
            <a:endParaRPr lang="es-ES" dirty="0">
              <a:solidFill>
                <a:srgbClr val="00B0F0"/>
              </a:solidFill>
              <a:latin typeface="Arial" panose="02080604020202020204" charset="0"/>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312669" y="1518548"/>
            <a:ext cx="6466281" cy="4965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Pautas para la creación de listas ACL</a:t>
            </a:r>
            <a:br>
              <a:rPr dirty="0"/>
            </a:br>
            <a:r>
              <a:rPr lang="es-ES" dirty="0" smtClean="0"/>
              <a:t>Prácticas recomendadas para una ACL</a:t>
            </a:r>
            <a:endParaRPr lang="es-ES" dirty="0">
              <a:solidFill>
                <a:srgbClr val="00B0F0"/>
              </a:solidFill>
              <a:latin typeface="Arial" panose="02080604020202020204" charset="0"/>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42404" y="1738843"/>
            <a:ext cx="8196531" cy="366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Pautas para la ubicación de listas ACL</a:t>
            </a:r>
            <a:br>
              <a:rPr dirty="0"/>
            </a:br>
            <a:r>
              <a:rPr lang="es-ES" dirty="0" smtClean="0"/>
              <a:t>¿Dónde ubicar las listas ACL?</a:t>
            </a:r>
            <a:endParaRPr lang="es-ES" dirty="0">
              <a:solidFill>
                <a:srgbClr val="00B0F0"/>
              </a:solidFill>
              <a:latin typeface="Arial" panose="02080604020202020204" charset="0"/>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55869" y="1362074"/>
            <a:ext cx="6917278" cy="5149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875317" cy="838200"/>
          </a:xfrm>
        </p:spPr>
        <p:txBody>
          <a:bodyPr anchor="t"/>
          <a:lstStyle/>
          <a:p>
            <a:pPr eaLnBrk="1" hangingPunct="1"/>
            <a:r>
              <a:rPr lang="es-ES" sz="1800" dirty="0" smtClean="0"/>
              <a:t>Pautas para la ubicación de listas ACL</a:t>
            </a:r>
            <a:br>
              <a:rPr dirty="0"/>
            </a:br>
            <a:r>
              <a:rPr lang="es-ES" dirty="0" smtClean="0"/>
              <a:t>¿Dónde ubicar las listas ACL? (continuación)</a:t>
            </a:r>
            <a:endParaRPr lang="es-ES" dirty="0">
              <a:solidFill>
                <a:srgbClr val="00B0F0"/>
              </a:solidFill>
              <a:latin typeface="Arial" panose="02080604020202020204" charset="0"/>
            </a:endParaRPr>
          </a:p>
        </p:txBody>
      </p:sp>
      <p:sp>
        <p:nvSpPr>
          <p:cNvPr id="2" name="TextBox 1"/>
          <p:cNvSpPr txBox="1"/>
          <p:nvPr/>
        </p:nvSpPr>
        <p:spPr>
          <a:xfrm>
            <a:off x="228600" y="1615440"/>
            <a:ext cx="8458200" cy="4216539"/>
          </a:xfrm>
          <a:prstGeom prst="rect">
            <a:avLst/>
          </a:prstGeom>
          <a:noFill/>
        </p:spPr>
        <p:txBody>
          <a:bodyPr wrap="square" rtlCol="0">
            <a:spAutoFit/>
          </a:bodyPr>
          <a:lstStyle/>
          <a:p>
            <a:pPr marL="236855" indent="-236855" algn="l" defTabSz="814070">
              <a:lnSpc>
                <a:spcPct val="95000"/>
              </a:lnSpc>
              <a:spcBef>
                <a:spcPct val="50000"/>
              </a:spcBef>
              <a:buClr>
                <a:srgbClr val="708CA1"/>
              </a:buClr>
              <a:buFont typeface="Wingdings" charset="2"/>
              <a:buChar char="§"/>
            </a:pPr>
            <a:r>
              <a:rPr lang="es-ES" sz="2000" dirty="0">
                <a:latin typeface="+mn-lt"/>
              </a:rPr>
              <a:t>Cada ACL se debe colocar donde tenga más impacto en la eficiencia. Las reglas básicas son las siguientes:</a:t>
            </a:r>
            <a:endParaRPr lang="es-ES" sz="2000" dirty="0">
              <a:latin typeface="+mn-lt"/>
            </a:endParaRPr>
          </a:p>
          <a:p>
            <a:pPr marL="694055" lvl="1" indent="-236855" algn="l" defTabSz="814070">
              <a:lnSpc>
                <a:spcPct val="95000"/>
              </a:lnSpc>
              <a:spcBef>
                <a:spcPct val="50000"/>
              </a:spcBef>
              <a:buClr>
                <a:srgbClr val="708CA1"/>
              </a:buClr>
              <a:buFont typeface="Wingdings" charset="2"/>
              <a:buChar char="§"/>
            </a:pPr>
            <a:r>
              <a:rPr lang="es-ES" sz="2000" dirty="0">
                <a:latin typeface="+mn-lt"/>
              </a:rPr>
              <a:t>Listas ACL extendidas: coloque las listas ACL extendidas lo más cerca posible del origen del tráfico que se filtrará. </a:t>
            </a:r>
            <a:endParaRPr lang="es-ES" sz="2000" dirty="0">
              <a:latin typeface="+mn-lt"/>
            </a:endParaRPr>
          </a:p>
          <a:p>
            <a:pPr marL="694055" lvl="1" indent="-236855" algn="l" defTabSz="814070">
              <a:lnSpc>
                <a:spcPct val="95000"/>
              </a:lnSpc>
              <a:spcBef>
                <a:spcPct val="50000"/>
              </a:spcBef>
              <a:buClr>
                <a:srgbClr val="708CA1"/>
              </a:buClr>
              <a:buFont typeface="Wingdings" charset="2"/>
              <a:buChar char="§"/>
            </a:pPr>
            <a:r>
              <a:rPr lang="es-ES" sz="2000" dirty="0">
                <a:latin typeface="+mn-lt"/>
              </a:rPr>
              <a:t>Listas ACL estándares: debido a que en las listas ACL estándares no se especifican las direcciones de destino, colóquelas tan cerca del destino como sea posible.</a:t>
            </a:r>
            <a:endParaRPr lang="es-ES" sz="2000" dirty="0">
              <a:latin typeface="+mn-lt"/>
            </a:endParaRPr>
          </a:p>
          <a:p>
            <a:pPr marL="694055" lvl="1" indent="-236855" algn="l" defTabSz="814070">
              <a:lnSpc>
                <a:spcPct val="95000"/>
              </a:lnSpc>
              <a:spcBef>
                <a:spcPct val="50000"/>
              </a:spcBef>
              <a:buClr>
                <a:srgbClr val="708CA1"/>
              </a:buClr>
              <a:buFont typeface="Wingdings" charset="2"/>
              <a:buChar char="§"/>
            </a:pPr>
            <a:r>
              <a:rPr lang="es-ES" sz="2000" dirty="0">
                <a:latin typeface="+mn-lt"/>
              </a:rPr>
              <a:t>La ubicación de la ACL y, por lo tanto, el tipo de ACL que se utiliza, también pueden depender del alcance del control del administrador de red, del ancho de banda de las redes que intervienen y de la facilidad de configuración.</a:t>
            </a:r>
            <a:endParaRPr lang="es-ES" sz="2000" dirty="0">
              <a:latin typeface="+mn-lt"/>
            </a:endParaRPr>
          </a:p>
          <a:p>
            <a:pPr marL="236855" indent="-236855" algn="l" defTabSz="814070">
              <a:lnSpc>
                <a:spcPct val="95000"/>
              </a:lnSpc>
              <a:spcBef>
                <a:spcPct val="50000"/>
              </a:spcBef>
              <a:buClr>
                <a:srgbClr val="708CA1"/>
              </a:buClr>
              <a:buFont typeface="Wingdings" charset="2"/>
              <a:buChar char="§"/>
            </a:pPr>
            <a:endParaRPr lang="es-ES" sz="2000" dirty="0">
              <a:latin typeface="+mn-lt"/>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ln>
        </p:spPr>
        <p:txBody>
          <a:bodyPr lIns="82124" tIns="41061" rIns="82124" bIns="41061" anchor="ctr"/>
          <a:lstStyle/>
          <a:p>
            <a:pPr algn="l" defTabSz="814070">
              <a:lnSpc>
                <a:spcPct val="90000"/>
              </a:lnSpc>
              <a:defRPr/>
            </a:pPr>
            <a:r>
              <a:rPr lang="es-ES" b="0" kern="0" dirty="0">
                <a:solidFill>
                  <a:schemeClr val="bg1"/>
                </a:solidFill>
                <a:latin typeface="+mj-lt"/>
              </a:rPr>
              <a:t>Guía de planificación de </a:t>
            </a:r>
            <a:r>
              <a:rPr lang="es-ES" kern="0" dirty="0">
                <a:solidFill>
                  <a:schemeClr val="bg1"/>
                </a:solidFill>
                <a:latin typeface="+mj-lt"/>
              </a:rPr>
              <a:t>Routing and Switching </a:t>
            </a:r>
            <a:br>
              <a:rPr lang="es-ES" kern="0" dirty="0" smtClean="0">
                <a:solidFill>
                  <a:schemeClr val="bg1"/>
                </a:solidFill>
                <a:latin typeface="+mj-lt"/>
              </a:rPr>
            </a:br>
            <a:r>
              <a:rPr lang="es-ES" kern="0" dirty="0" smtClean="0">
                <a:solidFill>
                  <a:schemeClr val="bg1"/>
                </a:solidFill>
                <a:latin typeface="+mj-lt"/>
              </a:rPr>
              <a:t>Essentials</a:t>
            </a:r>
            <a:r>
              <a:rPr lang="es-ES" kern="0" dirty="0">
                <a:solidFill>
                  <a:schemeClr val="bg1"/>
                </a:solidFill>
                <a:latin typeface="+mj-lt"/>
              </a:rPr>
              <a:t> 6.0</a:t>
            </a:r>
            <a:endParaRPr lang="es-ES" kern="0" dirty="0">
              <a:solidFill>
                <a:schemeClr val="bg1"/>
              </a:solidFill>
              <a:latin typeface="+mj-lt"/>
            </a:endParaRPr>
          </a:p>
          <a:p>
            <a:pPr algn="l" defTabSz="814070">
              <a:lnSpc>
                <a:spcPct val="90000"/>
              </a:lnSpc>
              <a:defRPr/>
            </a:pPr>
            <a:r>
              <a:rPr lang="es-ES" b="0" dirty="0">
                <a:solidFill>
                  <a:schemeClr val="bg1"/>
                </a:solidFill>
                <a:latin typeface="Arial" panose="02080604020202020204" charset="0"/>
              </a:rPr>
              <a:t>Capítulo 7: Listas de control de acceso</a:t>
            </a:r>
            <a:endParaRPr lang="es-ES" b="0" kern="0" dirty="0">
              <a:solidFill>
                <a:srgbClr val="00B0F0"/>
              </a:solidFill>
              <a:latin typeface="+mj-lt"/>
              <a:ea typeface="+mj-ea"/>
              <a:cs typeface="+mj-cs"/>
            </a:endParaRP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Pautas para la ubicación de listas ACL</a:t>
            </a:r>
            <a:br>
              <a:rPr dirty="0"/>
            </a:br>
            <a:r>
              <a:rPr lang="es-ES" dirty="0" smtClean="0"/>
              <a:t>Ubicación de listas ACL estándares</a:t>
            </a:r>
            <a:endParaRPr lang="es-ES" dirty="0">
              <a:solidFill>
                <a:srgbClr val="00B0F0"/>
              </a:solidFill>
              <a:latin typeface="Arial" panose="02080604020202020204" charset="0"/>
            </a:endParaRPr>
          </a:p>
        </p:txBody>
      </p:sp>
      <p:sp>
        <p:nvSpPr>
          <p:cNvPr id="2" name="Content Placeholder 1"/>
          <p:cNvSpPr>
            <a:spLocks noGrp="1"/>
          </p:cNvSpPr>
          <p:nvPr>
            <p:ph idx="1"/>
          </p:nvPr>
        </p:nvSpPr>
        <p:spPr>
          <a:xfrm>
            <a:off x="213110" y="1325880"/>
            <a:ext cx="8752915" cy="5000492"/>
          </a:xfrm>
        </p:spPr>
        <p:txBody>
          <a:bodyPr/>
          <a:lstStyle/>
          <a:p>
            <a:r>
              <a:rPr lang="es-ES" sz="2000" dirty="0"/>
              <a:t>El administrador desea impedir que el tráfico que se origina en la red 192.168.10.0/24 llegue a la red 192.168.30.0/24. </a:t>
            </a:r>
            <a:endParaRPr lang="es-ES" sz="2000" dirty="0"/>
          </a:p>
          <a:p>
            <a:endParaRPr lang="es-ES" sz="2000" dirty="0"/>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290245" y="2079308"/>
            <a:ext cx="6187581" cy="4382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7.2 ACL de IPv4 estándar</a:t>
            </a:r>
            <a:endParaRPr lang="es-ES" sz="2400" dirty="0">
              <a:solidFill>
                <a:srgbClr val="00B0F0"/>
              </a:solidFill>
            </a:endParaRP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Configurar listas ACL de IPv4 estándares</a:t>
            </a:r>
            <a:br>
              <a:rPr dirty="0"/>
            </a:br>
            <a:r>
              <a:rPr lang="es-ES" dirty="0">
                <a:latin typeface="Arial" panose="02080604020202020204" charset="0"/>
              </a:rPr>
              <a:t>Sintaxis de una ACL de IPv4 estándar numerada</a:t>
            </a:r>
            <a:endParaRPr lang="es-ES" dirty="0">
              <a:solidFill>
                <a:srgbClr val="00B0F0"/>
              </a:solidFill>
              <a:latin typeface="Arial" panose="02080604020202020204" charset="0"/>
            </a:endParaRPr>
          </a:p>
        </p:txBody>
      </p:sp>
      <p:sp>
        <p:nvSpPr>
          <p:cNvPr id="2" name="Content Placeholder 1"/>
          <p:cNvSpPr>
            <a:spLocks noGrp="1"/>
          </p:cNvSpPr>
          <p:nvPr>
            <p:ph idx="1"/>
          </p:nvPr>
        </p:nvSpPr>
        <p:spPr>
          <a:xfrm>
            <a:off x="213110" y="1525392"/>
            <a:ext cx="8752915" cy="975360"/>
          </a:xfrm>
        </p:spPr>
        <p:txBody>
          <a:bodyPr/>
          <a:lstStyle/>
          <a:p>
            <a:r>
              <a:rPr lang="es-ES" dirty="0" err="1" smtClean="0"/>
              <a:t>Router</a:t>
            </a:r>
            <a:r>
              <a:rPr lang="es-ES" dirty="0" smtClean="0"/>
              <a:t>(</a:t>
            </a:r>
            <a:r>
              <a:rPr lang="es-ES" dirty="0" err="1" smtClean="0"/>
              <a:t>config</a:t>
            </a:r>
            <a:r>
              <a:rPr lang="es-ES" dirty="0" smtClean="0"/>
              <a:t>)# </a:t>
            </a:r>
            <a:r>
              <a:rPr lang="es-ES" b="1" dirty="0"/>
              <a:t>access-list</a:t>
            </a:r>
            <a:r>
              <a:rPr lang="es-ES" dirty="0" smtClean="0"/>
              <a:t> </a:t>
            </a:r>
            <a:r>
              <a:rPr lang="es-ES" i="1" dirty="0"/>
              <a:t>número-de-lista-de-acceso </a:t>
            </a:r>
            <a:r>
              <a:rPr lang="es-ES" dirty="0" smtClean="0"/>
              <a:t>{ </a:t>
            </a:r>
            <a:r>
              <a:rPr lang="es-ES" b="1" dirty="0"/>
              <a:t>deny</a:t>
            </a:r>
            <a:r>
              <a:rPr lang="es-ES" dirty="0" smtClean="0"/>
              <a:t> | </a:t>
            </a:r>
            <a:r>
              <a:rPr lang="es-ES" b="1" dirty="0"/>
              <a:t>permit</a:t>
            </a:r>
            <a:r>
              <a:rPr lang="es-ES" dirty="0" smtClean="0"/>
              <a:t> | </a:t>
            </a:r>
            <a:r>
              <a:rPr lang="es-ES" b="1" dirty="0"/>
              <a:t>remark</a:t>
            </a:r>
            <a:r>
              <a:rPr lang="es-ES" dirty="0" smtClean="0"/>
              <a:t> } </a:t>
            </a:r>
            <a:r>
              <a:rPr lang="es-ES" i="1" dirty="0"/>
              <a:t>origen</a:t>
            </a:r>
            <a:r>
              <a:rPr lang="es-ES" dirty="0" smtClean="0"/>
              <a:t> [ </a:t>
            </a:r>
            <a:r>
              <a:rPr lang="es-ES" i="1" dirty="0"/>
              <a:t>comodín-de-origen</a:t>
            </a:r>
            <a:r>
              <a:rPr lang="es-ES" dirty="0" smtClean="0"/>
              <a:t> ] [ </a:t>
            </a:r>
            <a:r>
              <a:rPr lang="es-ES" b="1" dirty="0"/>
              <a:t>log</a:t>
            </a:r>
            <a:r>
              <a:rPr lang="es-ES" dirty="0" smtClean="0"/>
              <a:t> ]</a:t>
            </a:r>
            <a:endParaRPr lang="es-ES" dirty="0" smtClean="0"/>
          </a:p>
          <a:p>
            <a:endParaRPr lang="es-ES" sz="2000" dirty="0"/>
          </a:p>
        </p:txBody>
      </p:sp>
      <p:pic>
        <p:nvPicPr>
          <p:cNvPr id="1229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5705" y="4930580"/>
            <a:ext cx="508635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18" y="2646485"/>
            <a:ext cx="509587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Configurar listas ACL de IPv4 estándares</a:t>
            </a:r>
            <a:br>
              <a:rPr dirty="0"/>
            </a:br>
            <a:r>
              <a:rPr lang="es-ES" dirty="0">
                <a:latin typeface="Arial" panose="02080604020202020204" charset="0"/>
              </a:rPr>
              <a:t>Aplicar listas ACL de IPv4 estándares a las interfaces</a:t>
            </a:r>
            <a:endParaRPr lang="es-ES" dirty="0">
              <a:solidFill>
                <a:srgbClr val="00B0F0"/>
              </a:solidFill>
              <a:latin typeface="Arial" panose="02080604020202020204" charset="0"/>
            </a:endParaRPr>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113152" y="1504950"/>
            <a:ext cx="6113398" cy="4956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838200"/>
          </a:xfrm>
        </p:spPr>
        <p:txBody>
          <a:bodyPr anchor="t"/>
          <a:lstStyle/>
          <a:p>
            <a:pPr eaLnBrk="1" hangingPunct="1"/>
            <a:r>
              <a:rPr lang="es-ES" sz="1800" dirty="0" smtClean="0"/>
              <a:t>Configurar listas ACL de IPv4 estándares</a:t>
            </a:r>
            <a:br>
              <a:rPr dirty="0"/>
            </a:br>
            <a:r>
              <a:rPr lang="es-ES" dirty="0">
                <a:latin typeface="Arial" panose="02080604020202020204" charset="0"/>
              </a:rPr>
              <a:t>Aplicar listas ACL de IPv4 estándares a las interfaces (continuación)</a:t>
            </a:r>
            <a:endParaRPr lang="es-ES" dirty="0">
              <a:solidFill>
                <a:srgbClr val="00B0F0"/>
              </a:solidFill>
              <a:latin typeface="Arial" panose="02080604020202020204" charset="0"/>
            </a:endParaRPr>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890485" y="1611915"/>
            <a:ext cx="5302069" cy="4968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Configurar listas ACL de IPv4 estándares</a:t>
            </a:r>
            <a:br>
              <a:rPr dirty="0"/>
            </a:br>
            <a:r>
              <a:rPr lang="es-ES" dirty="0">
                <a:latin typeface="Arial" panose="02080604020202020204" charset="0"/>
              </a:rPr>
              <a:t>Ejemplos de listas ACL de IPv4 estándares numeradas</a:t>
            </a:r>
          </a:p>
        </p:txBody>
      </p:sp>
      <p:pic>
        <p:nvPicPr>
          <p:cNvPr id="15362"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205938" y="1523048"/>
            <a:ext cx="6199875" cy="4984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09108" y="441960"/>
            <a:ext cx="8772157" cy="1218248"/>
          </a:xfrm>
        </p:spPr>
        <p:txBody>
          <a:bodyPr/>
          <a:lstStyle/>
          <a:p>
            <a:pPr eaLnBrk="1" hangingPunct="1"/>
            <a:r>
              <a:rPr lang="es-ES" sz="1800" dirty="0" smtClean="0"/>
              <a:t>Configurar listas ACL de IPv4 estándares</a:t>
            </a:r>
            <a:br>
              <a:rPr dirty="0"/>
            </a:br>
            <a:r>
              <a:rPr lang="es-ES" dirty="0">
                <a:latin typeface="Arial" panose="02080604020202020204" charset="0"/>
              </a:rPr>
              <a:t>Ejemplos de listas ACL de IPv4 estándares numeradas (continuación)</a:t>
            </a:r>
          </a:p>
        </p:txBody>
      </p:sp>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697439" y="1650425"/>
            <a:ext cx="5728251" cy="5015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Configurar listas ACL de IPv4 estándares</a:t>
            </a:r>
            <a:br>
              <a:rPr dirty="0"/>
            </a:br>
            <a:r>
              <a:rPr lang="es-ES" dirty="0">
                <a:latin typeface="Arial" panose="02080604020202020204" charset="0"/>
              </a:rPr>
              <a:t>Sintaxis de una ACL de IPv4 estándar con nombre</a:t>
            </a:r>
          </a:p>
        </p:txBody>
      </p:sp>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226813" y="1507378"/>
            <a:ext cx="6523635" cy="5135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Configurar listas ACL de IPv4 estándares</a:t>
            </a:r>
            <a:br>
              <a:rPr dirty="0"/>
            </a:br>
            <a:r>
              <a:rPr lang="es-ES" sz="2800" dirty="0">
                <a:latin typeface="Arial" panose="02080604020202020204" charset="0"/>
              </a:rPr>
              <a:t>Sintaxis de una ACL de IPv4 estándar con nombre (continuación)</a:t>
            </a:r>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288121" y="1462265"/>
            <a:ext cx="5803670" cy="5253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Modificar listas ACL de IPv4</a:t>
            </a:r>
            <a:br>
              <a:rPr dirty="0"/>
            </a:br>
            <a:r>
              <a:rPr lang="es-ES" dirty="0">
                <a:latin typeface="Arial" panose="02080604020202020204" charset="0"/>
              </a:rPr>
              <a:t>Método 1: Utilizar un editor de texto</a:t>
            </a:r>
          </a:p>
        </p:txBody>
      </p:sp>
      <p:pic>
        <p:nvPicPr>
          <p:cNvPr id="19458" name="Picture 2"/>
          <p:cNvPicPr>
            <a:picLocks noChangeAspect="1" noChangeArrowheads="1"/>
          </p:cNvPicPr>
          <p:nvPr/>
        </p:nvPicPr>
        <p:blipFill>
          <a:blip r:embed="rId1" cstate="email">
            <a:extLst>
              <a:ext uri="{28A0092B-C50C-407E-A947-70E740481C1C}">
                <a14:useLocalDpi xmlns:a14="http://schemas.microsoft.com/office/drawing/2010/main" val="0"/>
              </a:ext>
            </a:extLst>
          </a:blip>
          <a:stretch>
            <a:fillRect/>
          </a:stretch>
        </p:blipFill>
        <p:spPr bwMode="auto">
          <a:xfrm>
            <a:off x="1164007" y="1340168"/>
            <a:ext cx="6138585" cy="5106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es-ES" dirty="0" smtClean="0"/>
              <a:t>Capítulo 7: Actividades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es-ES" sz="2000" dirty="0"/>
              <a:t>¿Qué actividades se relacionan con este capítulo?</a:t>
            </a:r>
            <a:endParaRPr lang="es-ES" sz="2000" dirty="0">
              <a:solidFill>
                <a:srgbClr val="00B0F0"/>
              </a:solidFill>
            </a:endParaRPr>
          </a:p>
          <a:p>
            <a:pPr marL="0" indent="0" eaLnBrk="1" hangingPunct="1">
              <a:spcBef>
                <a:spcPct val="30000"/>
              </a:spcBef>
              <a:buNone/>
            </a:pPr>
            <a:endParaRPr lang="es-ES" sz="2000" dirty="0"/>
          </a:p>
          <a:p>
            <a:pPr marL="119380" indent="0" eaLnBrk="1" hangingPunct="1">
              <a:spcBef>
                <a:spcPct val="30000"/>
              </a:spcBef>
              <a:buNone/>
            </a:pPr>
            <a:endParaRPr lang="es-ES" sz="2000" dirty="0"/>
          </a:p>
          <a:p>
            <a:pPr marL="119380" indent="0" eaLnBrk="1" hangingPunct="1">
              <a:spcBef>
                <a:spcPct val="30000"/>
              </a:spcBef>
              <a:buNone/>
            </a:pPr>
            <a:endParaRPr lang="es-ES" sz="2000" dirty="0"/>
          </a:p>
        </p:txBody>
      </p:sp>
      <p:graphicFrame>
        <p:nvGraphicFramePr>
          <p:cNvPr id="2" name="Table 1"/>
          <p:cNvGraphicFramePr>
            <a:graphicFrameLocks noGrp="1"/>
          </p:cNvGraphicFramePr>
          <p:nvPr/>
        </p:nvGraphicFramePr>
        <p:xfrm>
          <a:off x="445863" y="1641144"/>
          <a:ext cx="8315996" cy="3901440"/>
        </p:xfrm>
        <a:graphic>
          <a:graphicData uri="http://schemas.openxmlformats.org/drawingml/2006/table">
            <a:tbl>
              <a:tblPr firstRow="1" bandRow="1">
                <a:tableStyleId>{5C22544A-7EE6-4342-B048-85BDC9FD1C3A}</a:tableStyleId>
              </a:tblPr>
              <a:tblGrid>
                <a:gridCol w="976322"/>
                <a:gridCol w="1964622"/>
                <a:gridCol w="3962654"/>
                <a:gridCol w="1412398"/>
              </a:tblGrid>
              <a:tr h="0">
                <a:tc>
                  <a:txBody>
                    <a:bodyPr/>
                    <a:lstStyle/>
                    <a:p>
                      <a:r>
                        <a:rPr lang="en-US" sz="1400" dirty="0"/>
                        <a:t>N.° de página</a:t>
                      </a:r>
                    </a:p>
                  </a:txBody>
                  <a:tcPr/>
                </a:tc>
                <a:tc>
                  <a:txBody>
                    <a:bodyPr/>
                    <a:lstStyle/>
                    <a:p>
                      <a:r>
                        <a:rPr lang="en-US" sz="1400" dirty="0"/>
                        <a:t>Tipo de actividad</a:t>
                      </a:r>
                    </a:p>
                  </a:txBody>
                  <a:tcPr/>
                </a:tc>
                <a:tc>
                  <a:txBody>
                    <a:bodyPr/>
                    <a:lstStyle/>
                    <a:p>
                      <a:r>
                        <a:rPr lang="en-US" sz="1400" dirty="0"/>
                        <a:t>Nombre de la actividad</a:t>
                      </a:r>
                    </a:p>
                  </a:txBody>
                  <a:tcPr/>
                </a:tc>
                <a:tc>
                  <a:txBody>
                    <a:bodyPr/>
                    <a:lstStyle/>
                    <a:p>
                      <a:r>
                        <a:rPr lang="en-US" sz="1400" dirty="0"/>
                        <a:t>¿Opcional?</a:t>
                      </a:r>
                    </a:p>
                  </a:txBody>
                  <a:tcPr/>
                </a:tc>
              </a:tr>
              <a:tr h="0">
                <a:tc>
                  <a:txBody>
                    <a:bodyPr/>
                    <a:lstStyle/>
                    <a:p>
                      <a:r>
                        <a:rPr lang="en-US" sz="1400" dirty="0"/>
                        <a:t>7.0.1.2</a:t>
                      </a:r>
                    </a:p>
                  </a:txBody>
                  <a:tcPr/>
                </a:tc>
                <a:tc>
                  <a:txBody>
                    <a:bodyPr/>
                    <a:lstStyle/>
                    <a:p>
                      <a:r>
                        <a:rPr lang="en-US" sz="1400" dirty="0"/>
                        <a:t>Actividad de clase</a:t>
                      </a:r>
                    </a:p>
                  </a:txBody>
                  <a:tcPr/>
                </a:tc>
                <a:tc>
                  <a:txBody>
                    <a:bodyPr/>
                    <a:lstStyle/>
                    <a:p>
                      <a:r>
                        <a:rPr lang="en-US" sz="1400" dirty="0"/>
                        <a:t>Permítame que lo ayude</a:t>
                      </a:r>
                    </a:p>
                  </a:txBody>
                  <a:tcPr/>
                </a:tc>
                <a:tc>
                  <a:txBody>
                    <a:bodyPr/>
                    <a:lstStyle/>
                    <a:p>
                      <a:r>
                        <a:rPr lang="en-US" sz="1400" dirty="0">
                          <a:solidFill>
                            <a:schemeClr val="tx1"/>
                          </a:solidFill>
                        </a:rPr>
                        <a:t>Opcional</a:t>
                      </a:r>
                    </a:p>
                  </a:txBody>
                  <a:tcPr/>
                </a:tc>
              </a:tr>
              <a:tr h="0">
                <a:tc>
                  <a:txBody>
                    <a:bodyPr/>
                    <a:lstStyle/>
                    <a:p>
                      <a:r>
                        <a:rPr lang="en-US" sz="1400" dirty="0"/>
                        <a:t>7.1.1.4</a:t>
                      </a:r>
                    </a:p>
                  </a:txBody>
                  <a:tcPr/>
                </a:tc>
                <a:tc>
                  <a:txBody>
                    <a:bodyPr/>
                    <a:lstStyle/>
                    <a:p>
                      <a:r>
                        <a:rPr lang="en-US" sz="1400" baseline="0" dirty="0"/>
                        <a:t>Packet Tracer</a:t>
                      </a:r>
                      <a:endParaRPr lang="es-ES" sz="1400" dirty="0"/>
                    </a:p>
                  </a:txBody>
                  <a:tcPr/>
                </a:tc>
                <a:tc>
                  <a:txBody>
                    <a:bodyPr/>
                    <a:lstStyle/>
                    <a:p>
                      <a:r>
                        <a:rPr lang="en-US" sz="1400" dirty="0"/>
                        <a:t>Demostración de ACL</a:t>
                      </a:r>
                    </a:p>
                  </a:txBody>
                  <a:tcPr/>
                </a:tc>
                <a:tc>
                  <a:txBody>
                    <a:bodyPr/>
                    <a:lstStyle/>
                    <a:p>
                      <a:r>
                        <a:rPr lang="en-US" sz="1400" dirty="0">
                          <a:solidFill>
                            <a:schemeClr val="tx1"/>
                          </a:solidFill>
                        </a:rPr>
                        <a:t>Recomendado</a:t>
                      </a:r>
                    </a:p>
                  </a:txBody>
                  <a:tcPr/>
                </a:tc>
              </a:tr>
              <a:tr h="0">
                <a:tc>
                  <a:txBody>
                    <a:bodyPr/>
                    <a:lstStyle/>
                    <a:p>
                      <a:r>
                        <a:rPr lang="en-US" sz="1400" dirty="0"/>
                        <a:t>7.1.2.6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baseline="0" dirty="0"/>
                        <a:t>Actividad</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t>Determinar la máscara de comodín correcta</a:t>
                      </a:r>
                    </a:p>
                  </a:txBody>
                  <a:tcPr/>
                </a:tc>
                <a:tc>
                  <a:txBody>
                    <a:bodyPr/>
                    <a:lstStyle/>
                    <a:p>
                      <a:r>
                        <a:rPr lang="en-US" sz="1400" dirty="0">
                          <a:solidFill>
                            <a:schemeClr val="tx1"/>
                          </a:solidFill>
                        </a:rPr>
                        <a:t>-</a:t>
                      </a:r>
                    </a:p>
                  </a:txBody>
                  <a:tcPr/>
                </a:tc>
              </a:tr>
              <a:tr h="0">
                <a:tc>
                  <a:txBody>
                    <a:bodyPr/>
                    <a:lstStyle/>
                    <a:p>
                      <a:r>
                        <a:rPr lang="en-US" sz="1400" dirty="0"/>
                        <a:t>7.1.2.7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baseline="0" dirty="0"/>
                        <a:t>Actividad</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t>Determinar el permiso o la denegación</a:t>
                      </a:r>
                    </a:p>
                  </a:txBody>
                  <a:tcPr/>
                </a:tc>
                <a:tc>
                  <a:txBody>
                    <a:bodyPr/>
                    <a:lstStyle/>
                    <a:p>
                      <a:r>
                        <a:rPr lang="en-US" sz="1400" dirty="0">
                          <a:solidFill>
                            <a:schemeClr val="tx1"/>
                          </a:solidFill>
                        </a:rPr>
                        <a:t>-</a:t>
                      </a:r>
                    </a:p>
                  </a:txBody>
                  <a:tcPr/>
                </a:tc>
              </a:tr>
              <a:tr h="0">
                <a:tc>
                  <a:txBody>
                    <a:bodyPr/>
                    <a:lstStyle/>
                    <a:p>
                      <a:r>
                        <a:rPr lang="en-US" sz="1400" dirty="0"/>
                        <a:t>7.1.3.3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baseline="0" dirty="0"/>
                        <a:t>Actividad</a:t>
                      </a:r>
                      <a:endParaRPr lang="es-ES" sz="1400" dirty="0"/>
                    </a:p>
                  </a:txBody>
                  <a:tcPr/>
                </a:tc>
                <a:tc>
                  <a:txBody>
                    <a:bodyPr/>
                    <a:lstStyle/>
                    <a:p>
                      <a:r>
                        <a:rPr lang="en-US" sz="1400" dirty="0"/>
                        <a:t>Funcionamiento de las ACL</a:t>
                      </a:r>
                    </a:p>
                  </a:txBody>
                  <a:tcPr/>
                </a:tc>
                <a:tc>
                  <a:txBody>
                    <a:bodyPr/>
                    <a:lstStyle/>
                    <a:p>
                      <a:r>
                        <a:rPr lang="en-US" sz="1400" dirty="0">
                          <a:solidFill>
                            <a:schemeClr val="tx1"/>
                          </a:solidFill>
                        </a:rPr>
                        <a:t>-</a:t>
                      </a:r>
                    </a:p>
                  </a:txBody>
                  <a:tcPr/>
                </a:tc>
              </a:tr>
              <a:tr h="0">
                <a:tc>
                  <a:txBody>
                    <a:bodyPr/>
                    <a:lstStyle/>
                    <a:p>
                      <a:r>
                        <a:rPr lang="en-US" sz="1400" dirty="0"/>
                        <a:t>7.2.1.5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baseline="0" dirty="0"/>
                        <a:t>Actividad</a:t>
                      </a:r>
                      <a:endParaRPr lang="es-ES" sz="1400" dirty="0"/>
                    </a:p>
                  </a:txBody>
                  <a:tcPr/>
                </a:tc>
                <a:tc>
                  <a:txBody>
                    <a:bodyPr/>
                    <a:lstStyle/>
                    <a:p>
                      <a:r>
                        <a:rPr lang="en-US" sz="1400" dirty="0"/>
                        <a:t>Configurar listas ACL de IPv4 estándares</a:t>
                      </a:r>
                      <a:endParaRPr lang="es-ES" sz="1400" dirty="0"/>
                    </a:p>
                  </a:txBody>
                  <a:tcPr/>
                </a:tc>
                <a:tc>
                  <a:txBody>
                    <a:bodyPr/>
                    <a:lstStyle/>
                    <a:p>
                      <a:r>
                        <a:rPr lang="en-US" sz="1400" dirty="0">
                          <a:solidFill>
                            <a:schemeClr val="tx1"/>
                          </a:solidFill>
                        </a:rPr>
                        <a:t>-</a:t>
                      </a:r>
                    </a:p>
                  </a:txBody>
                  <a:tcPr/>
                </a:tc>
              </a:tr>
              <a:tr h="0">
                <a:tc>
                  <a:txBody>
                    <a:bodyPr/>
                    <a:lstStyle/>
                    <a:p>
                      <a:r>
                        <a:rPr lang="en-US" sz="1400" dirty="0"/>
                        <a:t>7.2.1.6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baseline="0" dirty="0"/>
                        <a:t>Packet Tracer</a:t>
                      </a:r>
                      <a:endParaRPr lang="es-ES" sz="1400" dirty="0"/>
                    </a:p>
                  </a:txBody>
                  <a:tcPr/>
                </a:tc>
                <a:tc>
                  <a:txBody>
                    <a:bodyPr/>
                    <a:lstStyle/>
                    <a:p>
                      <a:r>
                        <a:rPr lang="en-US" sz="1400" dirty="0"/>
                        <a:t>Configuración de ACL de IPv4 estándar con números</a:t>
                      </a:r>
                      <a:endParaRPr lang="es-ES" sz="1400" dirty="0"/>
                    </a:p>
                  </a:txBody>
                  <a:tcPr/>
                </a:tc>
                <a:tc>
                  <a:txBody>
                    <a:bodyPr/>
                    <a:lstStyle/>
                    <a:p>
                      <a:r>
                        <a:rPr lang="en-US" sz="1400" dirty="0">
                          <a:solidFill>
                            <a:schemeClr val="tx1"/>
                          </a:solidFill>
                        </a:rPr>
                        <a:t>Recomendado</a:t>
                      </a:r>
                    </a:p>
                  </a:txBody>
                  <a:tcPr/>
                </a:tc>
              </a:tr>
              <a:tr h="0">
                <a:tc>
                  <a:txBody>
                    <a:bodyPr/>
                    <a:lstStyle/>
                    <a:p>
                      <a:r>
                        <a:rPr lang="en-US" sz="1400" dirty="0"/>
                        <a:t>7.2.1.7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baseline="0" dirty="0"/>
                        <a:t>Packet Tracer</a:t>
                      </a:r>
                      <a:endParaRPr lang="es-ES" sz="1400" dirty="0"/>
                    </a:p>
                  </a:txBody>
                  <a:tcPr/>
                </a:tc>
                <a:tc>
                  <a:txBody>
                    <a:bodyPr/>
                    <a:lstStyle/>
                    <a:p>
                      <a:r>
                        <a:rPr lang="en-US" sz="1400" dirty="0"/>
                        <a:t>Configuración de ACL de IPv4 estándar con nombre</a:t>
                      </a:r>
                    </a:p>
                  </a:txBody>
                  <a:tcPr/>
                </a:tc>
                <a:tc>
                  <a:txBody>
                    <a:bodyPr/>
                    <a:lstStyle/>
                    <a:p>
                      <a:r>
                        <a:rPr lang="en-US" sz="1400" dirty="0">
                          <a:solidFill>
                            <a:schemeClr val="tx1"/>
                          </a:solidFill>
                        </a:rPr>
                        <a:t>Recomendado</a:t>
                      </a:r>
                    </a:p>
                  </a:txBody>
                  <a:tcPr/>
                </a:tc>
              </a:tr>
              <a:tr h="0">
                <a:tc>
                  <a:txBody>
                    <a:bodyPr/>
                    <a:lstStyle/>
                    <a:p>
                      <a:r>
                        <a:rPr lang="en-US" sz="1400" dirty="0"/>
                        <a:t>7.2.2.7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baseline="0" dirty="0"/>
                        <a:t>Práctica de laboratorio</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t>Configurar y modificar listas ACL de IPv4 estándares</a:t>
                      </a:r>
                      <a:endParaRPr lang="es-ES" sz="1400" dirty="0"/>
                    </a:p>
                  </a:txBody>
                  <a:tcPr/>
                </a:tc>
                <a:tc>
                  <a:txBody>
                    <a:bodyPr/>
                    <a:lstStyle/>
                    <a:p>
                      <a:r>
                        <a:rPr lang="en-US" sz="1400" dirty="0">
                          <a:solidFill>
                            <a:schemeClr val="tx1"/>
                          </a:solidFill>
                        </a:rPr>
                        <a:t>Opcional</a:t>
                      </a:r>
                    </a:p>
                  </a:txBody>
                  <a:tcPr/>
                </a:tc>
              </a:tr>
            </a:tbl>
          </a:graphicData>
        </a:graphic>
      </p:graphicFrame>
      <p:sp>
        <p:nvSpPr>
          <p:cNvPr id="6" name="Rectangle 34"/>
          <p:cNvSpPr txBox="1">
            <a:spLocks noChangeArrowheads="1"/>
          </p:cNvSpPr>
          <p:nvPr/>
        </p:nvSpPr>
        <p:spPr bwMode="auto">
          <a:xfrm>
            <a:off x="445863" y="6019643"/>
            <a:ext cx="8490319"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t" anchorCtr="0" compatLnSpc="1"/>
          <a:lstStyle>
            <a:lvl1pPr marL="236855" indent="-236855" algn="l" defTabSz="814070" rtl="0" eaLnBrk="0" fontAlgn="base" hangingPunct="0">
              <a:lnSpc>
                <a:spcPct val="95000"/>
              </a:lnSpc>
              <a:spcBef>
                <a:spcPct val="50000"/>
              </a:spcBef>
              <a:spcAft>
                <a:spcPct val="0"/>
              </a:spcAft>
              <a:buClr>
                <a:srgbClr val="708CA1"/>
              </a:buClr>
              <a:buFont typeface="Wingdings" charset="2"/>
              <a:buChar char="§"/>
              <a:defRPr sz="2400">
                <a:solidFill>
                  <a:schemeClr val="tx1"/>
                </a:solidFill>
                <a:latin typeface="+mn-lt"/>
                <a:ea typeface="ＭＳ Ｐゴシック" charset="0"/>
                <a:cs typeface="ＭＳ Ｐゴシック" charset="0"/>
              </a:defRPr>
            </a:lvl1pPr>
            <a:lvl2pPr marL="57467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5280" indent="22415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480" algn="l" defTabSz="814070" rtl="0" eaLnBrk="1" fontAlgn="base" hangingPunct="1">
              <a:lnSpc>
                <a:spcPct val="95000"/>
              </a:lnSpc>
              <a:spcBef>
                <a:spcPct val="35000"/>
              </a:spcBef>
              <a:spcAft>
                <a:spcPct val="0"/>
              </a:spcAft>
              <a:buClr>
                <a:srgbClr val="708CA1"/>
              </a:buClr>
              <a:defRPr sz="2000">
                <a:solidFill>
                  <a:schemeClr val="tx1"/>
                </a:solidFill>
                <a:latin typeface="+mn-lt"/>
              </a:defRPr>
            </a:lvl6pPr>
            <a:lvl7pPr marL="2519680" algn="l" defTabSz="814070" rtl="0" eaLnBrk="1" fontAlgn="base" hangingPunct="1">
              <a:lnSpc>
                <a:spcPct val="95000"/>
              </a:lnSpc>
              <a:spcBef>
                <a:spcPct val="35000"/>
              </a:spcBef>
              <a:spcAft>
                <a:spcPct val="0"/>
              </a:spcAft>
              <a:buClr>
                <a:srgbClr val="708CA1"/>
              </a:buClr>
              <a:defRPr sz="2000">
                <a:solidFill>
                  <a:schemeClr val="tx1"/>
                </a:solidFill>
                <a:latin typeface="+mn-lt"/>
              </a:defRPr>
            </a:lvl7pPr>
            <a:lvl8pPr marL="2976880" algn="l" defTabSz="814070" rtl="0" eaLnBrk="1" fontAlgn="base" hangingPunct="1">
              <a:lnSpc>
                <a:spcPct val="95000"/>
              </a:lnSpc>
              <a:spcBef>
                <a:spcPct val="35000"/>
              </a:spcBef>
              <a:spcAft>
                <a:spcPct val="0"/>
              </a:spcAft>
              <a:buClr>
                <a:srgbClr val="708CA1"/>
              </a:buClr>
              <a:defRPr sz="2000">
                <a:solidFill>
                  <a:schemeClr val="tx1"/>
                </a:solidFill>
                <a:latin typeface="+mn-lt"/>
              </a:defRPr>
            </a:lvl8pPr>
            <a:lvl9pPr marL="3434080" algn="l" defTabSz="814070"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2"/>
              <a:buNone/>
            </a:pPr>
            <a:r>
              <a:rPr lang="es-ES" sz="1600" kern="0" dirty="0"/>
              <a:t>La contraseña utilizada en las actividades de Packet Tracer en este capítulo es: </a:t>
            </a:r>
            <a:r>
              <a:rPr lang="es-ES" sz="1600" b="1" kern="0" dirty="0"/>
              <a:t>PT_ccna5</a:t>
            </a:r>
            <a:endParaRPr lang="es-ES" sz="1600" b="1" kern="0" dirty="0"/>
          </a:p>
          <a:p>
            <a:pPr marL="0" indent="0" eaLnBrk="1" hangingPunct="1">
              <a:spcBef>
                <a:spcPct val="30000"/>
              </a:spcBef>
              <a:buFont typeface="Wingdings" charset="2"/>
              <a:buNone/>
            </a:pPr>
            <a:endParaRPr lang="es-ES" sz="2000" kern="0" dirty="0"/>
          </a:p>
          <a:p>
            <a:pPr marL="119380" indent="0" eaLnBrk="1" hangingPunct="1">
              <a:spcBef>
                <a:spcPct val="30000"/>
              </a:spcBef>
              <a:buFont typeface="Wingdings" charset="2"/>
              <a:buNone/>
            </a:pPr>
            <a:endParaRPr lang="es-ES" sz="2000" kern="0" dirty="0"/>
          </a:p>
          <a:p>
            <a:pPr marL="0" indent="0" eaLnBrk="1" hangingPunct="1">
              <a:spcBef>
                <a:spcPct val="30000"/>
              </a:spcBef>
              <a:buFont typeface="Wingdings" charset="2"/>
              <a:buNone/>
            </a:pPr>
            <a:endParaRPr lang="es-ES" sz="2000" kern="0" dirty="0"/>
          </a:p>
          <a:p>
            <a:pPr marL="0" indent="0" eaLnBrk="1" hangingPunct="1">
              <a:spcBef>
                <a:spcPct val="30000"/>
              </a:spcBef>
              <a:buFont typeface="Wingdings" charset="2"/>
              <a:buNone/>
            </a:pPr>
            <a:endParaRPr lang="es-ES" sz="2000" kern="0" dirty="0"/>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Modificar listas ACL de IPv4</a:t>
            </a:r>
            <a:br>
              <a:rPr sz="1800" dirty="0"/>
            </a:br>
            <a:r>
              <a:rPr lang="es-ES" dirty="0">
                <a:latin typeface="Arial" panose="02080604020202020204" charset="0"/>
              </a:rPr>
              <a:t>Método 2: Utilizar números de secuencia</a:t>
            </a:r>
          </a:p>
        </p:txBody>
      </p:sp>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504155" y="1491614"/>
            <a:ext cx="5694212" cy="4893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Modificar listas ACL de IPv4</a:t>
            </a:r>
            <a:br>
              <a:rPr dirty="0"/>
            </a:br>
            <a:r>
              <a:rPr lang="es-ES" dirty="0" smtClean="0"/>
              <a:t>Editar listas ACL estándares con nombre</a:t>
            </a:r>
          </a:p>
        </p:txBody>
      </p:sp>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340780" y="1483043"/>
            <a:ext cx="6131582" cy="4750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Modificar listas ACL de IPv4</a:t>
            </a:r>
            <a:br>
              <a:rPr dirty="0"/>
            </a:br>
            <a:r>
              <a:rPr lang="es-ES" dirty="0">
                <a:latin typeface="Arial" panose="02080604020202020204" charset="0"/>
              </a:rPr>
              <a:t>Verificar listas ACL</a:t>
            </a:r>
          </a:p>
        </p:txBody>
      </p:sp>
      <p:pic>
        <p:nvPicPr>
          <p:cNvPr id="225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0548" y="1296353"/>
            <a:ext cx="507682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960" y="4220527"/>
            <a:ext cx="5679142" cy="2241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Modificar listas ACL de IPv4</a:t>
            </a:r>
            <a:br>
              <a:rPr dirty="0"/>
            </a:br>
            <a:r>
              <a:rPr lang="es-ES" dirty="0">
                <a:latin typeface="Arial" panose="02080604020202020204" charset="0"/>
              </a:rPr>
              <a:t>Estadísticas de una ACL</a:t>
            </a:r>
          </a:p>
        </p:txBody>
      </p:sp>
      <p:pic>
        <p:nvPicPr>
          <p:cNvPr id="23554" name="Picture 2"/>
          <p:cNvPicPr>
            <a:picLocks noChangeAspect="1" noChangeArrowheads="1"/>
          </p:cNvPicPr>
          <p:nvPr/>
        </p:nvPicPr>
        <p:blipFill>
          <a:blip r:embed="rId1" cstate="email">
            <a:extLst>
              <a:ext uri="{28A0092B-C50C-407E-A947-70E740481C1C}">
                <a14:useLocalDpi xmlns:a14="http://schemas.microsoft.com/office/drawing/2010/main" val="0"/>
              </a:ext>
            </a:extLst>
          </a:blip>
          <a:stretch>
            <a:fillRect/>
          </a:stretch>
        </p:blipFill>
        <p:spPr bwMode="auto">
          <a:xfrm>
            <a:off x="334344" y="1312349"/>
            <a:ext cx="4493862" cy="3456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4151296" y="3780523"/>
            <a:ext cx="4498357" cy="2800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Asegurar puertos VTY con una ACL de IPv4 estándar</a:t>
            </a:r>
            <a:br>
              <a:rPr dirty="0"/>
            </a:br>
            <a:r>
              <a:rPr lang="es-ES" dirty="0">
                <a:latin typeface="Arial" panose="02080604020202020204" charset="0"/>
              </a:rPr>
              <a:t>El comando access-class</a:t>
            </a:r>
          </a:p>
        </p:txBody>
      </p:sp>
      <p:sp>
        <p:nvSpPr>
          <p:cNvPr id="2" name="Content Placeholder 1"/>
          <p:cNvSpPr>
            <a:spLocks noGrp="1"/>
          </p:cNvSpPr>
          <p:nvPr>
            <p:ph idx="1"/>
          </p:nvPr>
        </p:nvSpPr>
        <p:spPr>
          <a:xfrm>
            <a:off x="213110" y="1325880"/>
            <a:ext cx="8752915" cy="1143000"/>
          </a:xfrm>
        </p:spPr>
        <p:txBody>
          <a:bodyPr/>
          <a:lstStyle/>
          <a:p>
            <a:r>
              <a:rPr lang="es-ES" sz="2000" dirty="0"/>
              <a:t>El comando </a:t>
            </a:r>
            <a:r>
              <a:rPr lang="es-ES" sz="2000" b="1" dirty="0"/>
              <a:t>access-class</a:t>
            </a:r>
            <a:r>
              <a:rPr lang="es-ES" sz="2000" dirty="0"/>
              <a:t> configurado en el modo de configuración de línea restringe las conexiones entrantes y salientes entre una VTY determinada (en un dispositivo de Cisco) y las direcciones incluidas en una lista de acceso.</a:t>
            </a:r>
            <a:endParaRPr lang="es-ES" sz="2000" dirty="0"/>
          </a:p>
          <a:p>
            <a:endParaRPr lang="es-ES" sz="2000" dirty="0"/>
          </a:p>
        </p:txBody>
      </p:sp>
      <p:pic>
        <p:nvPicPr>
          <p:cNvPr id="2457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844040" y="2500536"/>
            <a:ext cx="5086350" cy="4066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Asegurar puertos VTY con una ACL de IPv4 estándar</a:t>
            </a:r>
            <a:br>
              <a:rPr dirty="0"/>
            </a:br>
            <a:r>
              <a:rPr lang="es-ES" dirty="0" smtClean="0"/>
              <a:t>Verificar que el puerto VTY esté asegurado</a:t>
            </a:r>
          </a:p>
        </p:txBody>
      </p:sp>
      <p:pic>
        <p:nvPicPr>
          <p:cNvPr id="25602"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213777" y="1558290"/>
            <a:ext cx="6141967" cy="4842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7.3 Solución de problemas en listas ACL</a:t>
            </a:r>
            <a:endParaRPr lang="es-ES" sz="2400" dirty="0">
              <a:solidFill>
                <a:srgbClr val="00B0F0"/>
              </a:solidFill>
            </a:endParaRP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Procesar paquetes con listas ACL</a:t>
            </a:r>
            <a:br>
              <a:rPr dirty="0"/>
            </a:br>
            <a:r>
              <a:rPr lang="es-ES" dirty="0">
                <a:latin typeface="Arial" panose="02080604020202020204" charset="0"/>
              </a:rPr>
              <a:t>Denegar todo implícito</a:t>
            </a:r>
          </a:p>
        </p:txBody>
      </p:sp>
      <p:sp>
        <p:nvSpPr>
          <p:cNvPr id="2" name="Content Placeholder 1"/>
          <p:cNvSpPr>
            <a:spLocks noGrp="1"/>
          </p:cNvSpPr>
          <p:nvPr>
            <p:ph idx="1"/>
          </p:nvPr>
        </p:nvSpPr>
        <p:spPr>
          <a:xfrm>
            <a:off x="213111" y="1325880"/>
            <a:ext cx="8633178" cy="1478280"/>
          </a:xfrm>
        </p:spPr>
        <p:txBody>
          <a:bodyPr/>
          <a:lstStyle/>
          <a:p>
            <a:r>
              <a:rPr lang="es-ES" sz="1600" dirty="0"/>
              <a:t>Se debe configurar al menos una ACE permit en una ACL. En caso contrario, se bloquea todo el tráfico.</a:t>
            </a:r>
            <a:endParaRPr lang="es-ES" sz="1600" dirty="0"/>
          </a:p>
          <a:p>
            <a:r>
              <a:rPr lang="es-ES" sz="1600" dirty="0"/>
              <a:t>Para la red en la ilustración, si se aplica la ACL 1 o la ACL 2 a la interfaz S0/0/0 del R1 en el sentido de salida, se obtiene el mismo resultado. </a:t>
            </a:r>
          </a:p>
        </p:txBody>
      </p:sp>
      <p:pic>
        <p:nvPicPr>
          <p:cNvPr id="26626" name="Picture 2"/>
          <p:cNvPicPr>
            <a:picLocks noChangeAspect="1" noChangeArrowheads="1"/>
          </p:cNvPicPr>
          <p:nvPr/>
        </p:nvPicPr>
        <p:blipFill>
          <a:blip r:embed="rId1" cstate="email">
            <a:extLst>
              <a:ext uri="{28A0092B-C50C-407E-A947-70E740481C1C}">
                <a14:useLocalDpi xmlns:a14="http://schemas.microsoft.com/office/drawing/2010/main" val="0"/>
              </a:ext>
            </a:extLst>
          </a:blip>
          <a:stretch>
            <a:fillRect/>
          </a:stretch>
        </p:blipFill>
        <p:spPr bwMode="auto">
          <a:xfrm>
            <a:off x="2116587" y="2429650"/>
            <a:ext cx="4903268" cy="4264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Procesar paquetes con listas ACL</a:t>
            </a:r>
            <a:br>
              <a:rPr dirty="0"/>
            </a:br>
            <a:r>
              <a:rPr lang="es-ES" dirty="0">
                <a:latin typeface="Arial" panose="02080604020202020204" charset="0"/>
              </a:rPr>
              <a:t>El orden de las ACE en una ACL</a:t>
            </a:r>
          </a:p>
        </p:txBody>
      </p:sp>
      <p:pic>
        <p:nvPicPr>
          <p:cNvPr id="276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05779" y="1447800"/>
            <a:ext cx="6936202" cy="2316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1699" y="4072325"/>
            <a:ext cx="6944361" cy="2054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Procesar paquetes con listas ACL</a:t>
            </a:r>
            <a:br>
              <a:rPr dirty="0"/>
            </a:br>
            <a:r>
              <a:rPr lang="es-ES" dirty="0">
                <a:latin typeface="Arial" panose="02080604020202020204" charset="0"/>
              </a:rPr>
              <a:t>El orden de las ACE en una ACL (continuación)</a:t>
            </a:r>
          </a:p>
        </p:txBody>
      </p:sp>
      <p:pic>
        <p:nvPicPr>
          <p:cNvPr id="28674"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824739" y="1977649"/>
            <a:ext cx="7114350" cy="2274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es-ES" smtClean="0"/>
              <a:t>Capítulo 7: Actividades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es-ES" sz="2000" dirty="0"/>
              <a:t>¿Qué actividades se relacionan con este capítulo?</a:t>
            </a:r>
            <a:endParaRPr lang="es-ES" sz="2000" dirty="0">
              <a:solidFill>
                <a:srgbClr val="00B0F0"/>
              </a:solidFill>
            </a:endParaRPr>
          </a:p>
          <a:p>
            <a:pPr marL="0" indent="0" eaLnBrk="1" hangingPunct="1">
              <a:spcBef>
                <a:spcPct val="30000"/>
              </a:spcBef>
              <a:buNone/>
            </a:pPr>
            <a:endParaRPr lang="es-ES" sz="2000" dirty="0"/>
          </a:p>
          <a:p>
            <a:pPr marL="119380" indent="0" eaLnBrk="1" hangingPunct="1">
              <a:spcBef>
                <a:spcPct val="30000"/>
              </a:spcBef>
              <a:buNone/>
            </a:pPr>
            <a:endParaRPr lang="es-ES" sz="2000" dirty="0"/>
          </a:p>
          <a:p>
            <a:pPr marL="119380" indent="0" eaLnBrk="1" hangingPunct="1">
              <a:spcBef>
                <a:spcPct val="30000"/>
              </a:spcBef>
              <a:buNone/>
            </a:pPr>
            <a:endParaRPr lang="es-ES" sz="2000" dirty="0"/>
          </a:p>
        </p:txBody>
      </p:sp>
      <p:graphicFrame>
        <p:nvGraphicFramePr>
          <p:cNvPr id="2" name="Table 1"/>
          <p:cNvGraphicFramePr>
            <a:graphicFrameLocks noGrp="1"/>
          </p:cNvGraphicFramePr>
          <p:nvPr/>
        </p:nvGraphicFramePr>
        <p:xfrm>
          <a:off x="445863" y="1641144"/>
          <a:ext cx="8315996" cy="3718560"/>
        </p:xfrm>
        <a:graphic>
          <a:graphicData uri="http://schemas.openxmlformats.org/drawingml/2006/table">
            <a:tbl>
              <a:tblPr firstRow="1" bandRow="1">
                <a:tableStyleId>{5C22544A-7EE6-4342-B048-85BDC9FD1C3A}</a:tableStyleId>
              </a:tblPr>
              <a:tblGrid>
                <a:gridCol w="976322"/>
                <a:gridCol w="1964622"/>
                <a:gridCol w="3962654"/>
                <a:gridCol w="1412398"/>
              </a:tblGrid>
              <a:tr h="0">
                <a:tc>
                  <a:txBody>
                    <a:bodyPr/>
                    <a:lstStyle/>
                    <a:p>
                      <a:r>
                        <a:rPr lang="en-US" sz="1400" dirty="0"/>
                        <a:t>N.° de página</a:t>
                      </a:r>
                    </a:p>
                  </a:txBody>
                  <a:tcPr/>
                </a:tc>
                <a:tc>
                  <a:txBody>
                    <a:bodyPr/>
                    <a:lstStyle/>
                    <a:p>
                      <a:r>
                        <a:rPr lang="en-US" sz="1400" dirty="0"/>
                        <a:t>Tipo de actividad</a:t>
                      </a:r>
                    </a:p>
                  </a:txBody>
                  <a:tcPr/>
                </a:tc>
                <a:tc>
                  <a:txBody>
                    <a:bodyPr/>
                    <a:lstStyle/>
                    <a:p>
                      <a:r>
                        <a:rPr lang="en-US" sz="1400" dirty="0"/>
                        <a:t>Nombre de la actividad</a:t>
                      </a:r>
                    </a:p>
                  </a:txBody>
                  <a:tcPr/>
                </a:tc>
                <a:tc>
                  <a:txBody>
                    <a:bodyPr/>
                    <a:lstStyle/>
                    <a:p>
                      <a:r>
                        <a:rPr lang="en-US" sz="1400" dirty="0"/>
                        <a:t>¿Opcional?</a:t>
                      </a:r>
                    </a:p>
                  </a:txBody>
                  <a:tcPr/>
                </a:tc>
              </a:tr>
              <a:tr h="0">
                <a:tc>
                  <a:txBody>
                    <a:bodyPr/>
                    <a:lstStyle/>
                    <a:p>
                      <a:r>
                        <a:rPr lang="en-US" sz="1400" dirty="0"/>
                        <a:t>7.2.3.1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t>Verificador de sintaxis</a:t>
                      </a:r>
                    </a:p>
                  </a:txBody>
                  <a:tcPr/>
                </a:tc>
                <a:tc>
                  <a:txBody>
                    <a:bodyPr/>
                    <a:lstStyle/>
                    <a:p>
                      <a:r>
                        <a:rPr lang="en-US" sz="1400" dirty="0"/>
                        <a:t>Proteger líneas VTY con una ACL de IPv4 estándar</a:t>
                      </a:r>
                    </a:p>
                  </a:txBody>
                  <a:tcPr/>
                </a:tc>
                <a:tc>
                  <a:txBody>
                    <a:bodyPr/>
                    <a:lstStyle/>
                    <a:p>
                      <a:r>
                        <a:rPr lang="en-US" sz="1400" dirty="0">
                          <a:solidFill>
                            <a:schemeClr val="tx1"/>
                          </a:solidFill>
                        </a:rPr>
                        <a:t>-</a:t>
                      </a:r>
                    </a:p>
                  </a:txBody>
                  <a:tcPr/>
                </a:tc>
              </a:tr>
              <a:tr h="0">
                <a:tc>
                  <a:txBody>
                    <a:bodyPr/>
                    <a:lstStyle/>
                    <a:p>
                      <a:r>
                        <a:rPr lang="en-US" sz="1400" dirty="0"/>
                        <a:t>7.2.3.3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baseline="0" dirty="0"/>
                        <a:t>Packet Tracer</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t>Configuración de una ACL de IPv4 en líneas VTY</a:t>
                      </a:r>
                    </a:p>
                  </a:txBody>
                  <a:tcPr/>
                </a:tc>
                <a:tc>
                  <a:txBody>
                    <a:bodyPr/>
                    <a:lstStyle/>
                    <a:p>
                      <a:r>
                        <a:rPr lang="en-US" sz="1400" dirty="0">
                          <a:solidFill>
                            <a:schemeClr val="tx1"/>
                          </a:solidFill>
                        </a:rPr>
                        <a:t>Recomendado</a:t>
                      </a:r>
                    </a:p>
                  </a:txBody>
                  <a:tcPr/>
                </a:tc>
              </a:tr>
              <a:tr h="0">
                <a:tc>
                  <a:txBody>
                    <a:bodyPr/>
                    <a:lstStyle/>
                    <a:p>
                      <a:r>
                        <a:rPr lang="en-US" sz="1400" dirty="0"/>
                        <a:t>7.2.3.4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t>Práctica de laboratorio</a:t>
                      </a:r>
                    </a:p>
                  </a:txBody>
                  <a:tcPr/>
                </a:tc>
                <a:tc>
                  <a:txBody>
                    <a:bodyPr/>
                    <a:lstStyle/>
                    <a:p>
                      <a:r>
                        <a:rPr lang="en-US" sz="1400" dirty="0"/>
                        <a:t>Configuración y verificación de restricciones de VTY</a:t>
                      </a:r>
                      <a:endParaRPr lang="es-ES" sz="1400" dirty="0"/>
                    </a:p>
                  </a:txBody>
                  <a:tcPr/>
                </a:tc>
                <a:tc>
                  <a:txBody>
                    <a:bodyPr/>
                    <a:lstStyle/>
                    <a:p>
                      <a:r>
                        <a:rPr lang="en-US" sz="1400" dirty="0">
                          <a:solidFill>
                            <a:schemeClr val="tx1"/>
                          </a:solidFill>
                        </a:rPr>
                        <a:t>Opcional</a:t>
                      </a:r>
                    </a:p>
                  </a:txBody>
                  <a:tcPr/>
                </a:tc>
              </a:tr>
              <a:tr h="0">
                <a:tc>
                  <a:txBody>
                    <a:bodyPr/>
                    <a:lstStyle/>
                    <a:p>
                      <a:r>
                        <a:rPr lang="en-US" sz="1400" dirty="0"/>
                        <a:t>7.3.2.4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baseline="0" dirty="0"/>
                        <a:t>Packet Tracer</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t>Solución de problemas de ACL de IPv4 estándar</a:t>
                      </a:r>
                    </a:p>
                  </a:txBody>
                  <a:tcPr/>
                </a:tc>
                <a:tc>
                  <a:txBody>
                    <a:bodyPr/>
                    <a:lstStyle/>
                    <a:p>
                      <a:r>
                        <a:rPr lang="en-US" sz="1400" dirty="0">
                          <a:solidFill>
                            <a:schemeClr val="tx1"/>
                          </a:solidFill>
                        </a:rPr>
                        <a:t>Recomendado</a:t>
                      </a:r>
                    </a:p>
                  </a:txBody>
                  <a:tcPr/>
                </a:tc>
              </a:tr>
              <a:tr h="0">
                <a:tc>
                  <a:txBody>
                    <a:bodyPr/>
                    <a:lstStyle/>
                    <a:p>
                      <a:r>
                        <a:rPr lang="en-US" sz="1400" dirty="0"/>
                        <a:t>7.3.2.5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t>Práctica de laboratorio</a:t>
                      </a:r>
                    </a:p>
                  </a:txBody>
                  <a:tcPr/>
                </a:tc>
                <a:tc>
                  <a:txBody>
                    <a:bodyPr/>
                    <a:lstStyle/>
                    <a:p>
                      <a:r>
                        <a:rPr lang="en-US" sz="1400" dirty="0"/>
                        <a:t>Solución de problemas de configuración y ubicación de las ACL de IPv4 estándar</a:t>
                      </a:r>
                    </a:p>
                  </a:txBody>
                  <a:tcPr/>
                </a:tc>
                <a:tc>
                  <a:txBody>
                    <a:bodyPr/>
                    <a:lstStyle/>
                    <a:p>
                      <a:r>
                        <a:rPr lang="en-US" sz="1400" dirty="0">
                          <a:solidFill>
                            <a:schemeClr val="tx1"/>
                          </a:solidFill>
                        </a:rPr>
                        <a:t>Opcional</a:t>
                      </a:r>
                    </a:p>
                  </a:txBody>
                  <a:tcPr/>
                </a:tc>
              </a:tr>
              <a:tr h="0">
                <a:tc>
                  <a:txBody>
                    <a:bodyPr/>
                    <a:lstStyle/>
                    <a:p>
                      <a:r>
                        <a:rPr lang="en-US" sz="1400" dirty="0"/>
                        <a:t>7.4.1.1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t>Actividad de clase</a:t>
                      </a:r>
                      <a:endParaRPr lang="es-ES" sz="1400" dirty="0"/>
                    </a:p>
                  </a:txBody>
                  <a:tcPr/>
                </a:tc>
                <a:tc>
                  <a:txBody>
                    <a:bodyPr/>
                    <a:lstStyle/>
                    <a:p>
                      <a:r>
                        <a:rPr lang="en-US" sz="1400" dirty="0"/>
                        <a:t>Denegación de FTP</a:t>
                      </a:r>
                    </a:p>
                  </a:txBody>
                  <a:tcPr/>
                </a:tc>
                <a:tc>
                  <a:txBody>
                    <a:bodyPr/>
                    <a:lstStyle/>
                    <a:p>
                      <a:r>
                        <a:rPr lang="en-US" sz="1400" dirty="0">
                          <a:solidFill>
                            <a:schemeClr val="tx1"/>
                          </a:solidFill>
                        </a:rPr>
                        <a:t>Opcional</a:t>
                      </a:r>
                    </a:p>
                  </a:txBody>
                  <a:tcPr/>
                </a:tc>
              </a:tr>
              <a:tr h="0">
                <a:tc>
                  <a:txBody>
                    <a:bodyPr/>
                    <a:lstStyle/>
                    <a:p>
                      <a:r>
                        <a:rPr lang="en-US" sz="1400" dirty="0"/>
                        <a:t>7.4.1.2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t>Packet Tracer </a:t>
                      </a:r>
                    </a:p>
                  </a:txBody>
                  <a:tcPr/>
                </a:tc>
                <a:tc>
                  <a:txBody>
                    <a:bodyPr/>
                    <a:lstStyle/>
                    <a:p>
                      <a:r>
                        <a:rPr lang="en-US" sz="1400" dirty="0"/>
                        <a:t>Desafío de integración de habilidades</a:t>
                      </a:r>
                      <a:endParaRPr lang="es-ES" sz="1400" dirty="0"/>
                    </a:p>
                  </a:txBody>
                  <a:tcPr/>
                </a:tc>
                <a:tc>
                  <a:txBody>
                    <a:bodyPr/>
                    <a:lstStyle/>
                    <a:p>
                      <a:r>
                        <a:rPr lang="en-US" sz="1400" dirty="0">
                          <a:solidFill>
                            <a:schemeClr val="tx1"/>
                          </a:solidFill>
                        </a:rPr>
                        <a:t>Recomendado</a:t>
                      </a:r>
                    </a:p>
                  </a:txBody>
                  <a:tcPr/>
                </a:tc>
              </a:tr>
            </a:tbl>
          </a:graphicData>
        </a:graphic>
      </p:graphicFrame>
      <p:sp>
        <p:nvSpPr>
          <p:cNvPr id="6" name="Rectangle 34"/>
          <p:cNvSpPr txBox="1">
            <a:spLocks noChangeArrowheads="1"/>
          </p:cNvSpPr>
          <p:nvPr/>
        </p:nvSpPr>
        <p:spPr bwMode="auto">
          <a:xfrm>
            <a:off x="445863" y="6019643"/>
            <a:ext cx="8606697"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t" anchorCtr="0" compatLnSpc="1"/>
          <a:lstStyle>
            <a:lvl1pPr marL="236855" indent="-236855" algn="l" defTabSz="814070" rtl="0" eaLnBrk="0" fontAlgn="base" hangingPunct="0">
              <a:lnSpc>
                <a:spcPct val="95000"/>
              </a:lnSpc>
              <a:spcBef>
                <a:spcPct val="50000"/>
              </a:spcBef>
              <a:spcAft>
                <a:spcPct val="0"/>
              </a:spcAft>
              <a:buClr>
                <a:srgbClr val="708CA1"/>
              </a:buClr>
              <a:buFont typeface="Wingdings" charset="2"/>
              <a:buChar char="§"/>
              <a:defRPr sz="2400">
                <a:solidFill>
                  <a:schemeClr val="tx1"/>
                </a:solidFill>
                <a:latin typeface="+mn-lt"/>
                <a:ea typeface="ＭＳ Ｐゴシック" charset="0"/>
                <a:cs typeface="ＭＳ Ｐゴシック" charset="0"/>
              </a:defRPr>
            </a:lvl1pPr>
            <a:lvl2pPr marL="57467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5280" indent="22415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480" algn="l" defTabSz="814070" rtl="0" eaLnBrk="1" fontAlgn="base" hangingPunct="1">
              <a:lnSpc>
                <a:spcPct val="95000"/>
              </a:lnSpc>
              <a:spcBef>
                <a:spcPct val="35000"/>
              </a:spcBef>
              <a:spcAft>
                <a:spcPct val="0"/>
              </a:spcAft>
              <a:buClr>
                <a:srgbClr val="708CA1"/>
              </a:buClr>
              <a:defRPr sz="2000">
                <a:solidFill>
                  <a:schemeClr val="tx1"/>
                </a:solidFill>
                <a:latin typeface="+mn-lt"/>
              </a:defRPr>
            </a:lvl6pPr>
            <a:lvl7pPr marL="2519680" algn="l" defTabSz="814070" rtl="0" eaLnBrk="1" fontAlgn="base" hangingPunct="1">
              <a:lnSpc>
                <a:spcPct val="95000"/>
              </a:lnSpc>
              <a:spcBef>
                <a:spcPct val="35000"/>
              </a:spcBef>
              <a:spcAft>
                <a:spcPct val="0"/>
              </a:spcAft>
              <a:buClr>
                <a:srgbClr val="708CA1"/>
              </a:buClr>
              <a:defRPr sz="2000">
                <a:solidFill>
                  <a:schemeClr val="tx1"/>
                </a:solidFill>
                <a:latin typeface="+mn-lt"/>
              </a:defRPr>
            </a:lvl7pPr>
            <a:lvl8pPr marL="2976880" algn="l" defTabSz="814070" rtl="0" eaLnBrk="1" fontAlgn="base" hangingPunct="1">
              <a:lnSpc>
                <a:spcPct val="95000"/>
              </a:lnSpc>
              <a:spcBef>
                <a:spcPct val="35000"/>
              </a:spcBef>
              <a:spcAft>
                <a:spcPct val="0"/>
              </a:spcAft>
              <a:buClr>
                <a:srgbClr val="708CA1"/>
              </a:buClr>
              <a:defRPr sz="2000">
                <a:solidFill>
                  <a:schemeClr val="tx1"/>
                </a:solidFill>
                <a:latin typeface="+mn-lt"/>
              </a:defRPr>
            </a:lvl8pPr>
            <a:lvl9pPr marL="3434080" algn="l" defTabSz="814070"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2"/>
              <a:buNone/>
            </a:pPr>
            <a:r>
              <a:rPr lang="es-ES" sz="1600" kern="0" dirty="0"/>
              <a:t>La contraseña utilizada en las actividades de Packet Tracer en este capítulo es: </a:t>
            </a:r>
            <a:r>
              <a:rPr lang="es-ES" sz="1600" b="1" kern="0" dirty="0"/>
              <a:t>PT_ccna5</a:t>
            </a:r>
            <a:endParaRPr lang="es-ES" sz="1600" b="1" kern="0" dirty="0"/>
          </a:p>
          <a:p>
            <a:pPr marL="0" indent="0" eaLnBrk="1" hangingPunct="1">
              <a:spcBef>
                <a:spcPct val="30000"/>
              </a:spcBef>
              <a:buFont typeface="Wingdings" charset="2"/>
              <a:buNone/>
            </a:pPr>
            <a:endParaRPr lang="es-ES" sz="2000" kern="0" dirty="0"/>
          </a:p>
          <a:p>
            <a:pPr marL="119380" indent="0" eaLnBrk="1" hangingPunct="1">
              <a:spcBef>
                <a:spcPct val="30000"/>
              </a:spcBef>
              <a:buFont typeface="Wingdings" charset="2"/>
              <a:buNone/>
            </a:pPr>
            <a:endParaRPr lang="es-ES" sz="2000" kern="0" dirty="0"/>
          </a:p>
          <a:p>
            <a:pPr marL="0" indent="0" eaLnBrk="1" hangingPunct="1">
              <a:spcBef>
                <a:spcPct val="30000"/>
              </a:spcBef>
              <a:buFont typeface="Wingdings" charset="2"/>
              <a:buNone/>
            </a:pPr>
            <a:endParaRPr lang="es-ES" sz="2000" kern="0" dirty="0"/>
          </a:p>
          <a:p>
            <a:pPr marL="0" indent="0" eaLnBrk="1" hangingPunct="1">
              <a:spcBef>
                <a:spcPct val="30000"/>
              </a:spcBef>
              <a:buFont typeface="Wingdings" charset="2"/>
              <a:buNone/>
            </a:pPr>
            <a:endParaRPr lang="es-ES" sz="2000" kern="0" dirty="0"/>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Procesar paquetes con listas ACL</a:t>
            </a:r>
            <a:br>
              <a:rPr dirty="0"/>
            </a:br>
            <a:r>
              <a:rPr lang="es-ES" dirty="0">
                <a:latin typeface="Arial" panose="02080604020202020204" charset="0"/>
              </a:rPr>
              <a:t>Cisco IOS reordena las listas ACL estándares</a:t>
            </a:r>
          </a:p>
        </p:txBody>
      </p:sp>
      <p:pic>
        <p:nvPicPr>
          <p:cNvPr id="2969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362825" y="2017394"/>
            <a:ext cx="6242537"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4800" y="1570739"/>
            <a:ext cx="7999228" cy="535531"/>
          </a:xfrm>
          <a:prstGeom prst="rect">
            <a:avLst/>
          </a:prstGeom>
          <a:noFill/>
        </p:spPr>
        <p:txBody>
          <a:bodyPr wrap="square" rtlCol="0">
            <a:spAutoFit/>
          </a:bodyPr>
          <a:lstStyle/>
          <a:p>
            <a:pPr algn="l"/>
            <a:r>
              <a:rPr lang="es-ES" sz="1600" dirty="0">
                <a:latin typeface="+mn-lt"/>
              </a:rPr>
              <a:t>Observe que las instrucciones se enumeran en un orden distinto al orden en que se introdujeron.</a:t>
            </a:r>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843806" cy="838200"/>
          </a:xfrm>
        </p:spPr>
        <p:txBody>
          <a:bodyPr anchor="t"/>
          <a:lstStyle/>
          <a:p>
            <a:pPr eaLnBrk="1" hangingPunct="1"/>
            <a:r>
              <a:rPr lang="es-ES" sz="1800" dirty="0" smtClean="0"/>
              <a:t>Procesar paquetes con listas ACL</a:t>
            </a:r>
            <a:br>
              <a:rPr dirty="0"/>
            </a:br>
            <a:r>
              <a:rPr lang="es-ES" dirty="0">
                <a:latin typeface="Arial" panose="02080604020202020204" charset="0"/>
              </a:rPr>
              <a:t>Cisco IOS reordena las listas ACL </a:t>
            </a:r>
            <a:r>
              <a:rPr lang="es-ES" dirty="0" smtClean="0">
                <a:latin typeface="Arial" panose="02080604020202020204" charset="0"/>
              </a:rPr>
              <a:t>estándares (</a:t>
            </a:r>
            <a:r>
              <a:rPr lang="es-ES" dirty="0">
                <a:latin typeface="Arial" panose="02080604020202020204" charset="0"/>
              </a:rPr>
              <a:t>continuación)</a:t>
            </a:r>
          </a:p>
        </p:txBody>
      </p:sp>
      <p:sp>
        <p:nvSpPr>
          <p:cNvPr id="4" name="TextBox 3"/>
          <p:cNvSpPr txBox="1"/>
          <p:nvPr/>
        </p:nvSpPr>
        <p:spPr>
          <a:xfrm>
            <a:off x="304800" y="1579052"/>
            <a:ext cx="8290560" cy="535531"/>
          </a:xfrm>
          <a:prstGeom prst="rect">
            <a:avLst/>
          </a:prstGeom>
          <a:noFill/>
        </p:spPr>
        <p:txBody>
          <a:bodyPr wrap="square" rtlCol="0">
            <a:spAutoFit/>
          </a:bodyPr>
          <a:lstStyle/>
          <a:p>
            <a:pPr algn="l"/>
            <a:r>
              <a:rPr lang="es-ES" sz="1600" dirty="0"/>
              <a:t>El orden en que se enumeran las ACE estándar es la secuencia utilizada por el IOS para procesar la lista. </a:t>
            </a:r>
            <a:endParaRPr lang="es-ES" sz="1600" dirty="0">
              <a:latin typeface="+mn-lt"/>
            </a:endParaRPr>
          </a:p>
        </p:txBody>
      </p:sp>
      <p:pic>
        <p:nvPicPr>
          <p:cNvPr id="30722"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568373" y="2068212"/>
            <a:ext cx="5505843" cy="4452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Procesar paquetes con listas ACL</a:t>
            </a:r>
            <a:br>
              <a:rPr dirty="0"/>
            </a:br>
            <a:r>
              <a:rPr lang="es-ES" dirty="0">
                <a:latin typeface="Arial" panose="02080604020202020204" charset="0"/>
              </a:rPr>
              <a:t>Procesos de routing y listas ACL</a:t>
            </a:r>
          </a:p>
        </p:txBody>
      </p:sp>
      <p:sp>
        <p:nvSpPr>
          <p:cNvPr id="4" name="TextBox 3"/>
          <p:cNvSpPr txBox="1"/>
          <p:nvPr/>
        </p:nvSpPr>
        <p:spPr>
          <a:xfrm>
            <a:off x="198120" y="1402080"/>
            <a:ext cx="8549640" cy="4696670"/>
          </a:xfrm>
          <a:prstGeom prst="rect">
            <a:avLst/>
          </a:prstGeom>
          <a:noFill/>
        </p:spPr>
        <p:txBody>
          <a:bodyPr wrap="square" rtlCol="0">
            <a:spAutoFit/>
          </a:bodyPr>
          <a:lstStyle/>
          <a:p>
            <a:pPr marL="236855" indent="-236855" algn="l" defTabSz="814070">
              <a:lnSpc>
                <a:spcPct val="95000"/>
              </a:lnSpc>
              <a:spcBef>
                <a:spcPct val="50000"/>
              </a:spcBef>
              <a:buClr>
                <a:srgbClr val="708CA1"/>
              </a:buClr>
              <a:buFont typeface="Wingdings" charset="2"/>
              <a:buChar char="§"/>
            </a:pPr>
            <a:r>
              <a:rPr lang="es-ES" sz="1600" dirty="0">
                <a:latin typeface="+mn-lt"/>
              </a:rPr>
              <a:t>Cuando una trama ingresa a una interfaz, el router revisa si la dirección de capa 2 de destino coincide con la dirección de capa 2 de la interfaz, o si dicha trama es una trama de difusión.</a:t>
            </a:r>
            <a:endParaRPr lang="es-ES" sz="1600" dirty="0">
              <a:latin typeface="+mn-lt"/>
            </a:endParaRPr>
          </a:p>
          <a:p>
            <a:pPr marL="236855" indent="-236855" algn="l" defTabSz="814070">
              <a:lnSpc>
                <a:spcPct val="95000"/>
              </a:lnSpc>
              <a:spcBef>
                <a:spcPct val="50000"/>
              </a:spcBef>
              <a:buClr>
                <a:srgbClr val="708CA1"/>
              </a:buClr>
              <a:buFont typeface="Wingdings" charset="2"/>
              <a:buChar char="§"/>
            </a:pPr>
            <a:r>
              <a:rPr lang="es-ES" sz="1600" dirty="0">
                <a:latin typeface="+mn-lt"/>
              </a:rPr>
              <a:t>Si se acepta la dirección de la trama, se desmonta la información de la trama y el router revisa si hay una ACL en la interfaz de entrada. </a:t>
            </a:r>
            <a:endParaRPr lang="es-ES" sz="1600" dirty="0">
              <a:latin typeface="+mn-lt"/>
            </a:endParaRPr>
          </a:p>
          <a:p>
            <a:pPr marL="236855" indent="-236855" algn="l" defTabSz="814070">
              <a:lnSpc>
                <a:spcPct val="95000"/>
              </a:lnSpc>
              <a:spcBef>
                <a:spcPct val="50000"/>
              </a:spcBef>
              <a:buClr>
                <a:srgbClr val="708CA1"/>
              </a:buClr>
              <a:buFont typeface="Wingdings" charset="2"/>
              <a:buChar char="§"/>
            </a:pPr>
            <a:r>
              <a:rPr lang="es-ES" sz="1600" dirty="0">
                <a:latin typeface="+mn-lt"/>
              </a:rPr>
              <a:t>Si existe una ACL, el paquete se prueba en relación con las instrucciones de la lista.</a:t>
            </a:r>
            <a:endParaRPr lang="es-ES" sz="1600" dirty="0">
              <a:latin typeface="+mn-lt"/>
            </a:endParaRPr>
          </a:p>
          <a:p>
            <a:pPr marL="236855" indent="-236855" algn="l" defTabSz="814070">
              <a:lnSpc>
                <a:spcPct val="95000"/>
              </a:lnSpc>
              <a:spcBef>
                <a:spcPct val="50000"/>
              </a:spcBef>
              <a:buClr>
                <a:srgbClr val="708CA1"/>
              </a:buClr>
              <a:buFont typeface="Wingdings" charset="2"/>
              <a:buChar char="§"/>
            </a:pPr>
            <a:r>
              <a:rPr lang="es-ES" sz="1600" dirty="0">
                <a:latin typeface="+mn-lt"/>
              </a:rPr>
              <a:t>Si el paquete coincide con una instrucción, se permite o se deniega. </a:t>
            </a:r>
            <a:endParaRPr lang="es-ES" sz="1600" dirty="0">
              <a:latin typeface="+mn-lt"/>
            </a:endParaRPr>
          </a:p>
          <a:p>
            <a:pPr marL="236855" indent="-236855" algn="l" defTabSz="814070">
              <a:lnSpc>
                <a:spcPct val="95000"/>
              </a:lnSpc>
              <a:spcBef>
                <a:spcPct val="50000"/>
              </a:spcBef>
              <a:buClr>
                <a:srgbClr val="708CA1"/>
              </a:buClr>
              <a:buFont typeface="Wingdings" charset="2"/>
              <a:buChar char="§"/>
            </a:pPr>
            <a:r>
              <a:rPr lang="es-ES" sz="1600" dirty="0">
                <a:latin typeface="+mn-lt"/>
              </a:rPr>
              <a:t>Si se acepta el paquete, se compara con las entradas en la tabla de routing para determinar la interfaz de destino. </a:t>
            </a:r>
            <a:endParaRPr lang="es-ES" sz="1600" dirty="0">
              <a:latin typeface="+mn-lt"/>
            </a:endParaRPr>
          </a:p>
          <a:p>
            <a:pPr marL="236855" indent="-236855" algn="l" defTabSz="814070">
              <a:lnSpc>
                <a:spcPct val="95000"/>
              </a:lnSpc>
              <a:spcBef>
                <a:spcPct val="50000"/>
              </a:spcBef>
              <a:buClr>
                <a:srgbClr val="708CA1"/>
              </a:buClr>
              <a:buFont typeface="Wingdings" charset="2"/>
              <a:buChar char="§"/>
            </a:pPr>
            <a:r>
              <a:rPr lang="es-ES" sz="1600" dirty="0">
                <a:latin typeface="+mn-lt"/>
              </a:rPr>
              <a:t>Si existe una entrada para el destino en la tabla de routing, el paquete se conmuta a la interfaz de salida. De lo contrario, se descarta.</a:t>
            </a:r>
            <a:endParaRPr lang="es-ES" sz="1600" dirty="0">
              <a:latin typeface="+mn-lt"/>
            </a:endParaRPr>
          </a:p>
          <a:p>
            <a:pPr marL="236855" indent="-236855" algn="l" defTabSz="814070">
              <a:lnSpc>
                <a:spcPct val="95000"/>
              </a:lnSpc>
              <a:spcBef>
                <a:spcPct val="50000"/>
              </a:spcBef>
              <a:buClr>
                <a:srgbClr val="708CA1"/>
              </a:buClr>
              <a:buFont typeface="Wingdings" charset="2"/>
              <a:buChar char="§"/>
            </a:pPr>
            <a:r>
              <a:rPr lang="es-ES" sz="1600" dirty="0">
                <a:latin typeface="+mn-lt"/>
              </a:rPr>
              <a:t>A continuación, el router revisa si la interfaz de salida tiene una ACL. Si existe una ACL, el paquete se prueba en relación con las instrucciones de la lista. Si el paquete coincide con una instrucción, se permite o se deniega.</a:t>
            </a:r>
            <a:endParaRPr lang="es-ES" sz="1600" dirty="0">
              <a:latin typeface="+mn-lt"/>
            </a:endParaRPr>
          </a:p>
          <a:p>
            <a:pPr marL="236855" indent="-236855" algn="l" defTabSz="814070">
              <a:lnSpc>
                <a:spcPct val="95000"/>
              </a:lnSpc>
              <a:spcBef>
                <a:spcPct val="50000"/>
              </a:spcBef>
              <a:buClr>
                <a:srgbClr val="708CA1"/>
              </a:buClr>
              <a:buFont typeface="Wingdings" charset="2"/>
              <a:buChar char="§"/>
            </a:pPr>
            <a:r>
              <a:rPr lang="es-ES" sz="1600" dirty="0">
                <a:latin typeface="+mn-lt"/>
              </a:rPr>
              <a:t>Si no hay una ACL o si se permite el paquete, este se encapsula en el nuevo protocolo de capa 2 y se reenvía por la interfaz al siguiente dispositivo</a:t>
            </a:r>
            <a:r>
              <a:rPr lang="es-ES" sz="1600" dirty="0" smtClean="0">
                <a:latin typeface="+mn-lt"/>
              </a:rPr>
              <a:t>.</a:t>
            </a:r>
            <a:endParaRPr lang="es-ES" sz="1600" dirty="0">
              <a:latin typeface="+mn-lt"/>
            </a:endParaRPr>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838800"/>
          </a:xfrm>
        </p:spPr>
        <p:txBody>
          <a:bodyPr anchor="t"/>
          <a:lstStyle/>
          <a:p>
            <a:pPr eaLnBrk="1" hangingPunct="1"/>
            <a:r>
              <a:rPr lang="es-ES" sz="1800" dirty="0" smtClean="0"/>
              <a:t>Errores comunes en listas ACL de IPv4 estándares</a:t>
            </a:r>
            <a:br>
              <a:rPr dirty="0"/>
            </a:br>
            <a:r>
              <a:rPr lang="es-ES" dirty="0">
                <a:latin typeface="Arial" panose="02080604020202020204" charset="0"/>
              </a:rPr>
              <a:t>Solucionar problemas en listas ACL de IPv4 estándares: Ejemplo 1</a:t>
            </a:r>
          </a:p>
        </p:txBody>
      </p:sp>
      <p:pic>
        <p:nvPicPr>
          <p:cNvPr id="3277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417320" y="1962150"/>
            <a:ext cx="5650230" cy="4430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1232592"/>
          </a:xfrm>
        </p:spPr>
        <p:txBody>
          <a:bodyPr anchor="t"/>
          <a:lstStyle/>
          <a:p>
            <a:pPr eaLnBrk="1" hangingPunct="1"/>
            <a:r>
              <a:rPr lang="es-ES" sz="1800" dirty="0" smtClean="0"/>
              <a:t>Errores comunes en listas ACL de IPv4 estándares</a:t>
            </a:r>
            <a:br>
              <a:rPr dirty="0"/>
            </a:br>
            <a:r>
              <a:rPr lang="es-ES" dirty="0">
                <a:latin typeface="Arial" panose="02080604020202020204" charset="0"/>
              </a:rPr>
              <a:t>Solucionar problemas en listas ACL de IPv4 estándares: Ejemplo 1 (continuación)</a:t>
            </a:r>
          </a:p>
        </p:txBody>
      </p:sp>
      <p:pic>
        <p:nvPicPr>
          <p:cNvPr id="33794"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350398" y="1691640"/>
            <a:ext cx="5763764" cy="4808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1232592"/>
          </a:xfrm>
        </p:spPr>
        <p:txBody>
          <a:bodyPr anchor="t"/>
          <a:lstStyle/>
          <a:p>
            <a:pPr eaLnBrk="1" hangingPunct="1"/>
            <a:r>
              <a:rPr lang="es-ES" sz="1800" dirty="0" smtClean="0"/>
              <a:t>Errores comunes en listas ACL de IPv4 estándares</a:t>
            </a:r>
            <a:br>
              <a:rPr dirty="0"/>
            </a:br>
            <a:r>
              <a:rPr lang="es-ES" dirty="0">
                <a:latin typeface="Arial" panose="02080604020202020204" charset="0"/>
              </a:rPr>
              <a:t>Solucionar problemas en listas ACL de IPv4 estándares: Ejemplo 2</a:t>
            </a:r>
          </a:p>
        </p:txBody>
      </p:sp>
      <p:pic>
        <p:nvPicPr>
          <p:cNvPr id="34818" name="Picture 2"/>
          <p:cNvPicPr>
            <a:picLocks noChangeAspect="1" noChangeArrowheads="1"/>
          </p:cNvPicPr>
          <p:nvPr/>
        </p:nvPicPr>
        <p:blipFill>
          <a:blip r:embed="rId1" cstate="email">
            <a:extLst>
              <a:ext uri="{28A0092B-C50C-407E-A947-70E740481C1C}">
                <a14:useLocalDpi xmlns:a14="http://schemas.microsoft.com/office/drawing/2010/main" val="0"/>
              </a:ext>
            </a:extLst>
          </a:blip>
          <a:stretch>
            <a:fillRect/>
          </a:stretch>
        </p:blipFill>
        <p:spPr bwMode="auto">
          <a:xfrm>
            <a:off x="1932984" y="2444651"/>
            <a:ext cx="4744632" cy="4193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65760" y="1798320"/>
            <a:ext cx="7879080" cy="646331"/>
          </a:xfrm>
          <a:prstGeom prst="rect">
            <a:avLst/>
          </a:prstGeom>
          <a:noFill/>
        </p:spPr>
        <p:txBody>
          <a:bodyPr wrap="square" rtlCol="0">
            <a:spAutoFit/>
          </a:bodyPr>
          <a:lstStyle/>
          <a:p>
            <a:pPr algn="l"/>
            <a:r>
              <a:rPr lang="es-ES" sz="2000" dirty="0">
                <a:latin typeface="+mn-lt"/>
              </a:rPr>
              <a:t>Política de seguridad: la red 192.168.11.0/24 no debería poder acceder a la red 192.168.10.0/24.</a:t>
            </a:r>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1232592"/>
          </a:xfrm>
        </p:spPr>
        <p:txBody>
          <a:bodyPr anchor="t"/>
          <a:lstStyle/>
          <a:p>
            <a:pPr eaLnBrk="1" hangingPunct="1"/>
            <a:r>
              <a:rPr lang="es-ES" sz="1800" dirty="0" smtClean="0"/>
              <a:t>Errores comunes en listas ACL de IPv4 estándares</a:t>
            </a:r>
            <a:br>
              <a:rPr dirty="0"/>
            </a:br>
            <a:r>
              <a:rPr lang="es-ES" dirty="0">
                <a:latin typeface="Arial" panose="02080604020202020204" charset="0"/>
              </a:rPr>
              <a:t>Solucionar problemas en listas ACL de IPv4 estándares: Ejemplo 2 (continuación)</a:t>
            </a:r>
          </a:p>
        </p:txBody>
      </p:sp>
      <p:pic>
        <p:nvPicPr>
          <p:cNvPr id="34819" name="Picture 3"/>
          <p:cNvPicPr>
            <a:picLocks noChangeAspect="1" noChangeArrowheads="1"/>
          </p:cNvPicPr>
          <p:nvPr/>
        </p:nvPicPr>
        <p:blipFill>
          <a:blip r:embed="rId1" cstate="email">
            <a:extLst>
              <a:ext uri="{28A0092B-C50C-407E-A947-70E740481C1C}">
                <a14:useLocalDpi xmlns:a14="http://schemas.microsoft.com/office/drawing/2010/main" val="0"/>
              </a:ext>
            </a:extLst>
          </a:blip>
          <a:stretch>
            <a:fillRect/>
          </a:stretch>
        </p:blipFill>
        <p:spPr bwMode="auto">
          <a:xfrm>
            <a:off x="2378751" y="2507255"/>
            <a:ext cx="4462697" cy="3963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11480" y="1850708"/>
            <a:ext cx="8397240" cy="923330"/>
          </a:xfrm>
          <a:prstGeom prst="rect">
            <a:avLst/>
          </a:prstGeom>
        </p:spPr>
        <p:txBody>
          <a:bodyPr wrap="square">
            <a:spAutoFit/>
          </a:bodyPr>
          <a:lstStyle/>
          <a:p>
            <a:pPr algn="l"/>
            <a:r>
              <a:rPr lang="es-ES" sz="2000" dirty="0">
                <a:latin typeface="+mn-lt"/>
              </a:rPr>
              <a:t>Se aplicó la ACL 20 a la interfaz equivocada en la dirección equivocada. Se deniega todo el tráfico entrante de 192.168.11.0/24 a través de la interfaz G0/1.</a:t>
            </a:r>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1232592"/>
          </a:xfrm>
        </p:spPr>
        <p:txBody>
          <a:bodyPr anchor="t"/>
          <a:lstStyle/>
          <a:p>
            <a:pPr eaLnBrk="1" hangingPunct="1"/>
            <a:r>
              <a:rPr lang="es-ES" sz="1800" dirty="0" smtClean="0"/>
              <a:t>Errores comunes en listas ACL de IPv4 estándares</a:t>
            </a:r>
            <a:br>
              <a:rPr dirty="0"/>
            </a:br>
            <a:r>
              <a:rPr lang="es-ES" dirty="0">
                <a:latin typeface="Arial" panose="02080604020202020204" charset="0"/>
              </a:rPr>
              <a:t>Solucionar problemas en listas ACL de IPv4 estándares: Ejemplo 2 (continuación)</a:t>
            </a:r>
          </a:p>
        </p:txBody>
      </p:sp>
      <p:pic>
        <p:nvPicPr>
          <p:cNvPr id="35842"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691640" y="1960245"/>
            <a:ext cx="5181600" cy="4552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768791" y="1529291"/>
            <a:ext cx="5076825" cy="4010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a:xfrm>
            <a:off x="194400" y="396000"/>
            <a:ext cx="8772157" cy="1232592"/>
          </a:xfrm>
        </p:spPr>
        <p:txBody>
          <a:bodyPr anchor="t"/>
          <a:lstStyle/>
          <a:p>
            <a:pPr eaLnBrk="1" hangingPunct="1"/>
            <a:r>
              <a:rPr lang="es-ES" sz="1800" dirty="0" smtClean="0"/>
              <a:t>Errores comunes en listas ACL de IPv4 estándares</a:t>
            </a:r>
            <a:br>
              <a:rPr dirty="0"/>
            </a:br>
            <a:r>
              <a:rPr lang="es-ES" dirty="0">
                <a:latin typeface="Arial" panose="02080604020202020204" charset="0"/>
              </a:rPr>
              <a:t>Solucionar problemas en listas ACL de IPv4 estándares: Ejemplo 3</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946" y="5676476"/>
            <a:ext cx="501015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614160" y="1652588"/>
            <a:ext cx="2255520" cy="1698927"/>
          </a:xfrm>
          <a:prstGeom prst="rect">
            <a:avLst/>
          </a:prstGeom>
        </p:spPr>
        <p:txBody>
          <a:bodyPr wrap="square">
            <a:spAutoFit/>
          </a:bodyPr>
          <a:lstStyle/>
          <a:p>
            <a:r>
              <a:rPr lang="es-ES" sz="1800" b="1" dirty="0">
                <a:solidFill>
                  <a:srgbClr val="FF0000"/>
                </a:solidFill>
                <a:latin typeface="+mn-lt"/>
              </a:rPr>
              <a:t>Problema</a:t>
            </a:r>
            <a:endParaRPr lang="es-ES" sz="1800" b="1" dirty="0">
              <a:solidFill>
                <a:srgbClr val="FF0000"/>
              </a:solidFill>
              <a:latin typeface="+mn-lt"/>
            </a:endParaRPr>
          </a:p>
          <a:p>
            <a:r>
              <a:rPr lang="es-ES" sz="1800" b="1" dirty="0">
                <a:latin typeface="+mn-lt"/>
              </a:rPr>
              <a:t>Política de seguridad</a:t>
            </a:r>
            <a:r>
              <a:rPr lang="es-ES" sz="2000" dirty="0" smtClean="0"/>
              <a:t>: Solo a PC1 se le permite el acceso remoto SSH a R1.</a:t>
            </a:r>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1232592"/>
          </a:xfrm>
        </p:spPr>
        <p:txBody>
          <a:bodyPr anchor="t"/>
          <a:lstStyle/>
          <a:p>
            <a:pPr eaLnBrk="1" hangingPunct="1"/>
            <a:r>
              <a:rPr lang="es-ES" sz="1800" dirty="0" smtClean="0"/>
              <a:t>Errores comunes en listas ACL de IPv4 estándares</a:t>
            </a:r>
            <a:br>
              <a:rPr dirty="0"/>
            </a:br>
            <a:r>
              <a:rPr lang="es-ES" dirty="0">
                <a:latin typeface="Arial" panose="02080604020202020204" charset="0"/>
              </a:rPr>
              <a:t>Solucionar problemas en listas ACL de IPv4 estándares: Ejemplo 3 (continuación)</a:t>
            </a:r>
          </a:p>
        </p:txBody>
      </p:sp>
      <p:sp>
        <p:nvSpPr>
          <p:cNvPr id="4" name="Rectangle 3"/>
          <p:cNvSpPr/>
          <p:nvPr/>
        </p:nvSpPr>
        <p:spPr>
          <a:xfrm>
            <a:off x="6614160" y="1652588"/>
            <a:ext cx="2255520" cy="1698927"/>
          </a:xfrm>
          <a:prstGeom prst="rect">
            <a:avLst/>
          </a:prstGeom>
        </p:spPr>
        <p:txBody>
          <a:bodyPr wrap="square">
            <a:spAutoFit/>
          </a:bodyPr>
          <a:lstStyle/>
          <a:p>
            <a:r>
              <a:rPr lang="es-ES" sz="1800" b="1" dirty="0">
                <a:solidFill>
                  <a:srgbClr val="FF0000"/>
                </a:solidFill>
                <a:latin typeface="+mn-lt"/>
              </a:rPr>
              <a:t>¡Solución!</a:t>
            </a:r>
            <a:endParaRPr lang="es-ES" sz="1800" b="1" dirty="0">
              <a:solidFill>
                <a:srgbClr val="FF0000"/>
              </a:solidFill>
              <a:latin typeface="+mn-lt"/>
            </a:endParaRPr>
          </a:p>
          <a:p>
            <a:r>
              <a:rPr lang="es-ES" sz="1800" b="1" dirty="0">
                <a:latin typeface="+mn-lt"/>
              </a:rPr>
              <a:t>Política de seguridad</a:t>
            </a:r>
            <a:r>
              <a:rPr lang="es-ES" sz="2000" dirty="0" smtClean="0"/>
              <a:t>: Solo a PC1 se le permite el acceso remoto SSH a R1.</a:t>
            </a:r>
          </a:p>
        </p:txBody>
      </p:sp>
      <p:pic>
        <p:nvPicPr>
          <p:cNvPr id="37890" name="Picture 2"/>
          <p:cNvPicPr>
            <a:picLocks noChangeAspect="1" noChangeArrowheads="1"/>
          </p:cNvPicPr>
          <p:nvPr/>
        </p:nvPicPr>
        <p:blipFill>
          <a:blip r:embed="rId1" cstate="email">
            <a:extLst>
              <a:ext uri="{28A0092B-C50C-407E-A947-70E740481C1C}">
                <a14:useLocalDpi xmlns:a14="http://schemas.microsoft.com/office/drawing/2010/main" val="0"/>
              </a:ext>
            </a:extLst>
          </a:blip>
          <a:stretch>
            <a:fillRect/>
          </a:stretch>
        </p:blipFill>
        <p:spPr bwMode="auto">
          <a:xfrm>
            <a:off x="1219855" y="1653204"/>
            <a:ext cx="4829770" cy="4209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1"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80160" y="5765315"/>
            <a:ext cx="4770120" cy="1010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446400" y="349200"/>
            <a:ext cx="8145462" cy="838200"/>
          </a:xfrm>
        </p:spPr>
        <p:txBody>
          <a:bodyPr/>
          <a:lstStyle/>
          <a:p>
            <a:pPr eaLnBrk="1" hangingPunct="1"/>
            <a:r>
              <a:rPr lang="es-ES" dirty="0" smtClean="0"/>
              <a:t>Capítulo 7: Evaluación</a:t>
            </a:r>
          </a:p>
        </p:txBody>
      </p:sp>
      <p:sp>
        <p:nvSpPr>
          <p:cNvPr id="7171" name="Rectangle 34"/>
          <p:cNvSpPr>
            <a:spLocks noGrp="1" noChangeArrowheads="1"/>
          </p:cNvSpPr>
          <p:nvPr>
            <p:ph type="body" idx="4294967295"/>
          </p:nvPr>
        </p:nvSpPr>
        <p:spPr>
          <a:xfrm>
            <a:off x="646113" y="1285841"/>
            <a:ext cx="7940675" cy="3571875"/>
          </a:xfrm>
        </p:spPr>
        <p:txBody>
          <a:bodyPr/>
          <a:lstStyle/>
          <a:p>
            <a:pPr eaLnBrk="1" hangingPunct="1">
              <a:spcBef>
                <a:spcPct val="30000"/>
              </a:spcBef>
            </a:pPr>
            <a:r>
              <a:rPr lang="es-ES" sz="2000" dirty="0"/>
              <a:t>Los estudiantes deben completar la "Evaluación" del capítulo 7 después de completar el capítulo 7.</a:t>
            </a:r>
            <a:endParaRPr lang="es-ES" sz="2000" dirty="0"/>
          </a:p>
          <a:p>
            <a:pPr eaLnBrk="1" hangingPunct="1">
              <a:spcBef>
                <a:spcPct val="30000"/>
              </a:spcBef>
            </a:pPr>
            <a:r>
              <a:rPr lang="es-ES" sz="2000" dirty="0"/>
              <a:t>Los cuestionarios, las prácticas de laboratorio, los Packet Tracers y otras actividades se pueden utilizar para evaluar informalmente el progreso de los estudiantes.</a:t>
            </a: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7.4 Resumen</a:t>
            </a:r>
            <a:endParaRPr lang="es-ES" sz="2400" dirty="0">
              <a:solidFill>
                <a:srgbClr val="00B0F0"/>
              </a:solidFill>
            </a:endParaRPr>
          </a:p>
        </p:txBody>
      </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p:nvPr/>
        </p:nvSpPr>
        <p:spPr bwMode="auto">
          <a:xfrm>
            <a:off x="365509" y="1539502"/>
            <a:ext cx="8473692" cy="4404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t" anchorCtr="0" compatLnSpc="1"/>
          <a:lstStyle>
            <a:lvl1pPr marL="236855" indent="-236855" algn="l" defTabSz="814070" rtl="0" eaLnBrk="0" fontAlgn="base" hangingPunct="0">
              <a:lnSpc>
                <a:spcPct val="95000"/>
              </a:lnSpc>
              <a:spcBef>
                <a:spcPct val="50000"/>
              </a:spcBef>
              <a:spcAft>
                <a:spcPct val="0"/>
              </a:spcAft>
              <a:buClr>
                <a:srgbClr val="708CA1"/>
              </a:buClr>
              <a:buFont typeface="Wingdings" charset="2"/>
              <a:buChar char="§"/>
              <a:defRPr sz="2400">
                <a:solidFill>
                  <a:schemeClr val="tx1"/>
                </a:solidFill>
                <a:latin typeface="+mn-lt"/>
                <a:ea typeface="ＭＳ Ｐゴシック" charset="0"/>
                <a:cs typeface="ＭＳ Ｐゴシック" charset="0"/>
              </a:defRPr>
            </a:lvl1pPr>
            <a:lvl2pPr marL="57467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5280" indent="22415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480" algn="l" defTabSz="814070" rtl="0" eaLnBrk="1" fontAlgn="base" hangingPunct="1">
              <a:lnSpc>
                <a:spcPct val="95000"/>
              </a:lnSpc>
              <a:spcBef>
                <a:spcPct val="35000"/>
              </a:spcBef>
              <a:spcAft>
                <a:spcPct val="0"/>
              </a:spcAft>
              <a:buClr>
                <a:srgbClr val="708CA1"/>
              </a:buClr>
              <a:defRPr sz="2000">
                <a:solidFill>
                  <a:schemeClr val="tx1"/>
                </a:solidFill>
                <a:latin typeface="+mn-lt"/>
              </a:defRPr>
            </a:lvl6pPr>
            <a:lvl7pPr marL="2519680" algn="l" defTabSz="814070" rtl="0" eaLnBrk="1" fontAlgn="base" hangingPunct="1">
              <a:lnSpc>
                <a:spcPct val="95000"/>
              </a:lnSpc>
              <a:spcBef>
                <a:spcPct val="35000"/>
              </a:spcBef>
              <a:spcAft>
                <a:spcPct val="0"/>
              </a:spcAft>
              <a:buClr>
                <a:srgbClr val="708CA1"/>
              </a:buClr>
              <a:defRPr sz="2000">
                <a:solidFill>
                  <a:schemeClr val="tx1"/>
                </a:solidFill>
                <a:latin typeface="+mn-lt"/>
              </a:defRPr>
            </a:lvl7pPr>
            <a:lvl8pPr marL="2976880" algn="l" defTabSz="814070" rtl="0" eaLnBrk="1" fontAlgn="base" hangingPunct="1">
              <a:lnSpc>
                <a:spcPct val="95000"/>
              </a:lnSpc>
              <a:spcBef>
                <a:spcPct val="35000"/>
              </a:spcBef>
              <a:spcAft>
                <a:spcPct val="0"/>
              </a:spcAft>
              <a:buClr>
                <a:srgbClr val="708CA1"/>
              </a:buClr>
              <a:defRPr sz="2000">
                <a:solidFill>
                  <a:schemeClr val="tx1"/>
                </a:solidFill>
                <a:latin typeface="+mn-lt"/>
              </a:defRPr>
            </a:lvl8pPr>
            <a:lvl9pPr marL="3434080" algn="l" defTabSz="814070"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405130" indent="-285750">
              <a:buFont typeface="Arial" panose="02080604020202020204" charset="0"/>
              <a:buChar char="•"/>
            </a:pPr>
            <a:r>
              <a:rPr lang="es-ES" sz="2000" dirty="0"/>
              <a:t>Explicar de qué manera las listas ACL filtran el tráfico.</a:t>
            </a:r>
            <a:endParaRPr lang="es-ES" sz="2000" dirty="0"/>
          </a:p>
          <a:p>
            <a:pPr marL="405130" indent="-285750">
              <a:buFont typeface="Arial" panose="02080604020202020204" charset="0"/>
              <a:buChar char="•"/>
            </a:pPr>
            <a:r>
              <a:rPr lang="es-ES" sz="2000" dirty="0"/>
              <a:t>Explicar la forma en que las ACL utilizan máscaras de comodín.</a:t>
            </a:r>
            <a:endParaRPr lang="es-ES" sz="2000" dirty="0"/>
          </a:p>
          <a:p>
            <a:pPr marL="405130" indent="-285750">
              <a:buFont typeface="Arial" panose="02080604020202020204" charset="0"/>
              <a:buChar char="•"/>
            </a:pPr>
            <a:r>
              <a:rPr lang="es-ES" sz="2000" dirty="0"/>
              <a:t>Explicar cómo se crea una ACL.</a:t>
            </a:r>
            <a:endParaRPr lang="es-ES" sz="2000" dirty="0"/>
          </a:p>
          <a:p>
            <a:pPr marL="405130" indent="-285750">
              <a:buFont typeface="Arial" panose="02080604020202020204" charset="0"/>
              <a:buChar char="•"/>
            </a:pPr>
            <a:r>
              <a:rPr lang="es-ES" sz="2000" dirty="0"/>
              <a:t>Explicar cómo se ubica una ACL.</a:t>
            </a:r>
            <a:endParaRPr lang="es-ES" sz="2000" dirty="0"/>
          </a:p>
          <a:p>
            <a:pPr marL="405130" indent="-285750">
              <a:buFont typeface="Arial" panose="02080604020202020204" charset="0"/>
              <a:buChar char="•"/>
            </a:pPr>
            <a:r>
              <a:rPr lang="es-ES" sz="2000" dirty="0"/>
              <a:t>Configurar listas ACL de IPv4 estándares para filtrar el tráfico y así cumplir con los requisitos de red.</a:t>
            </a:r>
            <a:endParaRPr lang="es-ES" sz="2000" dirty="0"/>
          </a:p>
          <a:p>
            <a:pPr marL="405130" indent="-285750">
              <a:buFont typeface="Arial" panose="02080604020202020204" charset="0"/>
              <a:buChar char="•"/>
            </a:pPr>
            <a:r>
              <a:rPr lang="es-ES" sz="2000" dirty="0"/>
              <a:t>Utilizar números de secuencia para editar listas ACL de IPv4 estándares ya existentes.</a:t>
            </a:r>
            <a:endParaRPr lang="es-ES" sz="2000" dirty="0"/>
          </a:p>
          <a:p>
            <a:pPr marL="405130" indent="-285750">
              <a:buFont typeface="Arial" panose="02080604020202020204" charset="0"/>
              <a:buChar char="•"/>
            </a:pPr>
            <a:r>
              <a:rPr lang="es-ES" sz="2000" dirty="0"/>
              <a:t>Configurar una ACL estándar para proteger el acceso a VTY.</a:t>
            </a:r>
            <a:endParaRPr lang="es-ES" sz="2000" dirty="0"/>
          </a:p>
          <a:p>
            <a:pPr marL="405130" indent="-285750">
              <a:buFont typeface="Arial" panose="02080604020202020204" charset="0"/>
              <a:buChar char="•"/>
            </a:pPr>
            <a:r>
              <a:rPr lang="es-ES" sz="2000" dirty="0"/>
              <a:t>Explicar la forma en que procesa los paquetes un router cuando se aplica una ACL.</a:t>
            </a:r>
            <a:endParaRPr lang="es-ES" sz="2000" dirty="0"/>
          </a:p>
          <a:p>
            <a:pPr marL="405130" indent="-285750">
              <a:buFont typeface="Arial" panose="02080604020202020204" charset="0"/>
              <a:buChar char="•"/>
            </a:pPr>
            <a:r>
              <a:rPr lang="es-ES" sz="2000" dirty="0"/>
              <a:t>Solucionar errores comunes en listas ACL de IPv4 estándares con los comandos de la CLI.</a:t>
            </a:r>
          </a:p>
        </p:txBody>
      </p:sp>
      <p:sp>
        <p:nvSpPr>
          <p:cNvPr id="21505" name="Rectangle 2"/>
          <p:cNvSpPr>
            <a:spLocks noGrp="1" noChangeArrowheads="1"/>
          </p:cNvSpPr>
          <p:nvPr>
            <p:ph type="title"/>
          </p:nvPr>
        </p:nvSpPr>
        <p:spPr/>
        <p:txBody>
          <a:bodyPr/>
          <a:lstStyle/>
          <a:p>
            <a:pPr eaLnBrk="1" hangingPunct="1"/>
            <a:r>
              <a:rPr lang="es-ES" sz="1800" dirty="0">
                <a:latin typeface="Arial" panose="02080604020202020204" charset="0"/>
              </a:rPr>
              <a:t>Resumen del capítulo</a:t>
            </a:r>
            <a:br>
              <a:rPr dirty="0"/>
            </a:br>
            <a:r>
              <a:rPr lang="es-ES" dirty="0">
                <a:latin typeface="Arial" panose="02080604020202020204" charset="0"/>
              </a:rPr>
              <a:t>Resumen</a:t>
            </a:r>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panose="02080604020202020204" charset="0"/>
              </a:rPr>
              <a:t>Sección 7.1</a:t>
            </a:r>
            <a:br>
              <a:rPr dirty="0"/>
            </a:br>
            <a:r>
              <a:rPr lang="es-ES" dirty="0" smtClean="0"/>
              <a:t>Términos y comandos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es-ES" altLang="zh-CN" sz="1400" dirty="0"/>
              <a:t>Lista de control de acceso (ACL)</a:t>
            </a:r>
            <a:endParaRPr lang="es-ES" altLang="zh-CN" sz="1400" dirty="0"/>
          </a:p>
          <a:p>
            <a:pPr eaLnBrk="1" fontAlgn="b" hangingPunct="1"/>
            <a:r>
              <a:rPr lang="es-ES" altLang="zh-CN" sz="1400" dirty="0"/>
              <a:t>Filtrado de paquetes</a:t>
            </a:r>
            <a:endParaRPr lang="es-ES" altLang="zh-CN" sz="1400" dirty="0"/>
          </a:p>
          <a:p>
            <a:pPr eaLnBrk="1" fontAlgn="b" hangingPunct="1"/>
            <a:r>
              <a:rPr lang="es-ES" altLang="zh-CN" sz="1400" dirty="0"/>
              <a:t>Entradas de control de acceso (ACE)</a:t>
            </a:r>
            <a:endParaRPr lang="es-ES" altLang="zh-CN" sz="1400" dirty="0"/>
          </a:p>
          <a:p>
            <a:pPr eaLnBrk="1" fontAlgn="b" hangingPunct="1"/>
            <a:r>
              <a:rPr lang="es-ES" altLang="zh-CN" sz="1400" dirty="0"/>
              <a:t>Listas ACL estándares</a:t>
            </a:r>
            <a:endParaRPr lang="es-ES" altLang="zh-CN" sz="1400" dirty="0"/>
          </a:p>
          <a:p>
            <a:pPr eaLnBrk="1" fontAlgn="b" hangingPunct="1"/>
            <a:r>
              <a:rPr lang="es-ES" altLang="zh-CN" sz="1400" dirty="0"/>
              <a:t>Listas ACL extendidas</a:t>
            </a:r>
            <a:endParaRPr lang="es-ES" altLang="zh-CN" sz="1400" dirty="0"/>
          </a:p>
          <a:p>
            <a:pPr eaLnBrk="1" fontAlgn="b" hangingPunct="1"/>
            <a:r>
              <a:rPr lang="es-ES" altLang="zh-CN" sz="1400" dirty="0"/>
              <a:t>Listas ACL entrantes</a:t>
            </a:r>
            <a:endParaRPr lang="es-ES" altLang="zh-CN" sz="1400" dirty="0"/>
          </a:p>
          <a:p>
            <a:pPr eaLnBrk="1" fontAlgn="b" hangingPunct="1"/>
            <a:r>
              <a:rPr lang="es-ES" altLang="zh-CN" sz="1400" dirty="0"/>
              <a:t>Listas ACL salientes</a:t>
            </a:r>
            <a:endParaRPr lang="es-ES" altLang="zh-CN" sz="1400" dirty="0"/>
          </a:p>
          <a:p>
            <a:pPr eaLnBrk="1" fontAlgn="b" hangingPunct="1"/>
            <a:r>
              <a:rPr lang="es-ES" altLang="zh-CN" sz="1400" dirty="0"/>
              <a:t>Máscaras de comodín</a:t>
            </a:r>
            <a:endParaRPr lang="es-ES" altLang="zh-CN" sz="1400" dirty="0"/>
          </a:p>
          <a:p>
            <a:pPr eaLnBrk="1" fontAlgn="b" hangingPunct="1"/>
            <a:r>
              <a:rPr lang="es-ES" altLang="zh-CN" sz="1400" dirty="0"/>
              <a:t>Bit 0 de la máscara de comodín</a:t>
            </a:r>
            <a:endParaRPr lang="es-ES" altLang="zh-CN" sz="1400" dirty="0"/>
          </a:p>
          <a:p>
            <a:pPr eaLnBrk="1" fontAlgn="b" hangingPunct="1"/>
            <a:r>
              <a:rPr lang="es-ES" altLang="zh-CN" sz="1400" dirty="0"/>
              <a:t>Bit 1 de la máscara de comodín</a:t>
            </a:r>
            <a:endParaRPr lang="es-ES" altLang="zh-CN" sz="1400" dirty="0"/>
          </a:p>
          <a:p>
            <a:pPr eaLnBrk="1" fontAlgn="b" hangingPunct="1"/>
            <a:r>
              <a:rPr lang="es-ES" altLang="zh-CN" sz="1400" b="1" dirty="0" err="1">
                <a:latin typeface="Courier New" panose="02070309020205020404" pitchFamily="49" charset="0"/>
              </a:rPr>
              <a:t>access-list</a:t>
            </a:r>
            <a:r>
              <a:rPr lang="es-ES" altLang="zh-CN" sz="1400" b="1" dirty="0">
                <a:latin typeface="Courier New" panose="02070309020205020404" pitchFamily="49" charset="0"/>
              </a:rPr>
              <a:t> </a:t>
            </a:r>
            <a:r>
              <a:rPr lang="es-ES" altLang="zh-CN" sz="1400" b="1" i="1" dirty="0">
                <a:latin typeface="Courier New" panose="02070309020205020404" pitchFamily="49" charset="0"/>
              </a:rPr>
              <a:t>número-de-lista-de-acceso</a:t>
            </a:r>
            <a:r>
              <a:rPr lang="es-ES" altLang="zh-CN" sz="1400" b="1" dirty="0">
                <a:latin typeface="Courier New" panose="02070309020205020404" pitchFamily="49" charset="0"/>
              </a:rPr>
              <a:t> </a:t>
            </a:r>
            <a:r>
              <a:rPr lang="es-ES" altLang="zh-CN" sz="1400" b="1" dirty="0" err="1">
                <a:latin typeface="Courier New" panose="02070309020205020404" pitchFamily="49" charset="0"/>
              </a:rPr>
              <a:t>permit</a:t>
            </a:r>
            <a:r>
              <a:rPr lang="es-ES" altLang="zh-CN" sz="1400" b="1" dirty="0">
                <a:latin typeface="Courier New" panose="02070309020205020404" pitchFamily="49" charset="0"/>
              </a:rPr>
              <a:t> </a:t>
            </a:r>
            <a:r>
              <a:rPr lang="es-ES" altLang="zh-CN" sz="1400" b="1" i="1" dirty="0" err="1">
                <a:latin typeface="Courier New" panose="02070309020205020404" pitchFamily="49" charset="0"/>
              </a:rPr>
              <a:t>dirección_ip</a:t>
            </a:r>
            <a:r>
              <a:rPr lang="es-ES" altLang="zh-CN" sz="1400" dirty="0"/>
              <a:t> </a:t>
            </a:r>
            <a:r>
              <a:rPr lang="es-ES" altLang="zh-CN" sz="1400" b="1" i="1" dirty="0">
                <a:latin typeface="Courier New" panose="02070309020205020404" pitchFamily="49" charset="0"/>
              </a:rPr>
              <a:t>máscara de </a:t>
            </a:r>
            <a:r>
              <a:rPr lang="es-ES" altLang="zh-CN" sz="1400" b="1" i="1" dirty="0" smtClean="0">
                <a:latin typeface="Courier New" panose="02070309020205020404" pitchFamily="49" charset="0"/>
              </a:rPr>
              <a:t>comodín</a:t>
            </a:r>
            <a:endParaRPr lang="es-ES" altLang="zh-CN" sz="1400" dirty="0"/>
          </a:p>
        </p:txBody>
      </p:sp>
      <p:sp>
        <p:nvSpPr>
          <p:cNvPr id="6" name="Content Placeholder 1"/>
          <p:cNvSpPr txBox="1"/>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t" anchorCtr="0" compatLnSpc="1"/>
          <a:lstStyle>
            <a:lvl1pPr marL="236855" indent="-236855" algn="l" defTabSz="814070" rtl="0" eaLnBrk="0" fontAlgn="base" hangingPunct="0">
              <a:lnSpc>
                <a:spcPct val="95000"/>
              </a:lnSpc>
              <a:spcBef>
                <a:spcPct val="50000"/>
              </a:spcBef>
              <a:spcAft>
                <a:spcPct val="0"/>
              </a:spcAft>
              <a:buClr>
                <a:srgbClr val="708CA1"/>
              </a:buClr>
              <a:buFont typeface="Wingdings" charset="2"/>
              <a:buChar char="§"/>
              <a:defRPr sz="2400">
                <a:solidFill>
                  <a:schemeClr val="tx1"/>
                </a:solidFill>
                <a:latin typeface="+mn-lt"/>
                <a:ea typeface="ＭＳ Ｐゴシック" charset="0"/>
                <a:cs typeface="ＭＳ Ｐゴシック" charset="0"/>
              </a:defRPr>
            </a:lvl1pPr>
            <a:lvl2pPr marL="57467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5280" indent="22415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480" algn="l" defTabSz="814070" rtl="0" eaLnBrk="1" fontAlgn="base" hangingPunct="1">
              <a:lnSpc>
                <a:spcPct val="95000"/>
              </a:lnSpc>
              <a:spcBef>
                <a:spcPct val="35000"/>
              </a:spcBef>
              <a:spcAft>
                <a:spcPct val="0"/>
              </a:spcAft>
              <a:buClr>
                <a:srgbClr val="708CA1"/>
              </a:buClr>
              <a:defRPr sz="2000">
                <a:solidFill>
                  <a:schemeClr val="tx1"/>
                </a:solidFill>
                <a:latin typeface="+mn-lt"/>
              </a:defRPr>
            </a:lvl6pPr>
            <a:lvl7pPr marL="2519680" algn="l" defTabSz="814070" rtl="0" eaLnBrk="1" fontAlgn="base" hangingPunct="1">
              <a:lnSpc>
                <a:spcPct val="95000"/>
              </a:lnSpc>
              <a:spcBef>
                <a:spcPct val="35000"/>
              </a:spcBef>
              <a:spcAft>
                <a:spcPct val="0"/>
              </a:spcAft>
              <a:buClr>
                <a:srgbClr val="708CA1"/>
              </a:buClr>
              <a:defRPr sz="2000">
                <a:solidFill>
                  <a:schemeClr val="tx1"/>
                </a:solidFill>
                <a:latin typeface="+mn-lt"/>
              </a:defRPr>
            </a:lvl7pPr>
            <a:lvl8pPr marL="2976880" algn="l" defTabSz="814070" rtl="0" eaLnBrk="1" fontAlgn="base" hangingPunct="1">
              <a:lnSpc>
                <a:spcPct val="95000"/>
              </a:lnSpc>
              <a:spcBef>
                <a:spcPct val="35000"/>
              </a:spcBef>
              <a:spcAft>
                <a:spcPct val="0"/>
              </a:spcAft>
              <a:buClr>
                <a:srgbClr val="708CA1"/>
              </a:buClr>
              <a:defRPr sz="2000">
                <a:solidFill>
                  <a:schemeClr val="tx1"/>
                </a:solidFill>
                <a:latin typeface="+mn-lt"/>
              </a:defRPr>
            </a:lvl8pPr>
            <a:lvl9pPr marL="3434080" algn="l" defTabSz="814070"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es-ES" altLang="zh-CN" sz="1400" dirty="0"/>
              <a:t>host</a:t>
            </a:r>
            <a:endParaRPr lang="es-ES" altLang="zh-CN" sz="1400" dirty="0"/>
          </a:p>
          <a:p>
            <a:pPr eaLnBrk="1" fontAlgn="b" hangingPunct="1"/>
            <a:r>
              <a:rPr lang="es-ES" altLang="zh-CN" sz="1400" dirty="0"/>
              <a:t>cualquiera</a:t>
            </a:r>
          </a:p>
        </p:txBody>
      </p:sp>
      <p:sp>
        <p:nvSpPr>
          <p:cNvPr id="8" name="Content Placeholder 1"/>
          <p:cNvSpPr txBox="1"/>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t" anchorCtr="0" compatLnSpc="1"/>
          <a:lstStyle>
            <a:lvl1pPr marL="236855" indent="-236855" algn="l" defTabSz="814070" rtl="0" eaLnBrk="0" fontAlgn="base" hangingPunct="0">
              <a:lnSpc>
                <a:spcPct val="95000"/>
              </a:lnSpc>
              <a:spcBef>
                <a:spcPct val="50000"/>
              </a:spcBef>
              <a:spcAft>
                <a:spcPct val="0"/>
              </a:spcAft>
              <a:buClr>
                <a:srgbClr val="708CA1"/>
              </a:buClr>
              <a:buFont typeface="Wingdings" charset="2"/>
              <a:buChar char="§"/>
              <a:defRPr sz="2400">
                <a:solidFill>
                  <a:schemeClr val="tx1"/>
                </a:solidFill>
                <a:latin typeface="+mn-lt"/>
                <a:ea typeface="ＭＳ Ｐゴシック" charset="0"/>
                <a:cs typeface="ＭＳ Ｐゴシック" charset="0"/>
              </a:defRPr>
            </a:lvl1pPr>
            <a:lvl2pPr marL="57467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5280" indent="22415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480" algn="l" defTabSz="814070" rtl="0" eaLnBrk="1" fontAlgn="base" hangingPunct="1">
              <a:lnSpc>
                <a:spcPct val="95000"/>
              </a:lnSpc>
              <a:spcBef>
                <a:spcPct val="35000"/>
              </a:spcBef>
              <a:spcAft>
                <a:spcPct val="0"/>
              </a:spcAft>
              <a:buClr>
                <a:srgbClr val="708CA1"/>
              </a:buClr>
              <a:defRPr sz="2000">
                <a:solidFill>
                  <a:schemeClr val="tx1"/>
                </a:solidFill>
                <a:latin typeface="+mn-lt"/>
              </a:defRPr>
            </a:lvl6pPr>
            <a:lvl7pPr marL="2519680" algn="l" defTabSz="814070" rtl="0" eaLnBrk="1" fontAlgn="base" hangingPunct="1">
              <a:lnSpc>
                <a:spcPct val="95000"/>
              </a:lnSpc>
              <a:spcBef>
                <a:spcPct val="35000"/>
              </a:spcBef>
              <a:spcAft>
                <a:spcPct val="0"/>
              </a:spcAft>
              <a:buClr>
                <a:srgbClr val="708CA1"/>
              </a:buClr>
              <a:defRPr sz="2000">
                <a:solidFill>
                  <a:schemeClr val="tx1"/>
                </a:solidFill>
                <a:latin typeface="+mn-lt"/>
              </a:defRPr>
            </a:lvl7pPr>
            <a:lvl8pPr marL="2976880" algn="l" defTabSz="814070" rtl="0" eaLnBrk="1" fontAlgn="base" hangingPunct="1">
              <a:lnSpc>
                <a:spcPct val="95000"/>
              </a:lnSpc>
              <a:spcBef>
                <a:spcPct val="35000"/>
              </a:spcBef>
              <a:spcAft>
                <a:spcPct val="0"/>
              </a:spcAft>
              <a:buClr>
                <a:srgbClr val="708CA1"/>
              </a:buClr>
              <a:defRPr sz="2000">
                <a:solidFill>
                  <a:schemeClr val="tx1"/>
                </a:solidFill>
                <a:latin typeface="+mn-lt"/>
              </a:defRPr>
            </a:lvl8pPr>
            <a:lvl9pPr marL="3434080" algn="l" defTabSz="814070"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endParaRPr lang="en-US" sz="1600" dirty="0"/>
          </a:p>
        </p:txBody>
      </p:sp>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panose="02080604020202020204" charset="0"/>
              </a:rPr>
              <a:t>Sección 7.2</a:t>
            </a:r>
            <a:br>
              <a:rPr lang="es-ES" sz="1800" dirty="0">
                <a:latin typeface="Arial" panose="02080604020202020204" charset="0"/>
              </a:rPr>
            </a:br>
            <a:r>
              <a:rPr lang="es-ES" smtClean="0"/>
              <a:t>Términos y comandos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es-ES" altLang="zh-CN" sz="1500" b="1" dirty="0" err="1">
                <a:latin typeface="Courier New" panose="02070309020205020404" pitchFamily="49" charset="0"/>
              </a:rPr>
              <a:t>access-list</a:t>
            </a:r>
            <a:r>
              <a:rPr lang="es-ES" altLang="zh-CN" sz="1500" b="1" dirty="0">
                <a:latin typeface="Courier New" panose="02070309020205020404" pitchFamily="49" charset="0"/>
              </a:rPr>
              <a:t> </a:t>
            </a:r>
            <a:r>
              <a:rPr lang="es-ES" altLang="zh-CN" sz="1500" b="1" i="1" dirty="0">
                <a:latin typeface="Courier New" panose="02070309020205020404" pitchFamily="49" charset="0"/>
              </a:rPr>
              <a:t>número-de-lista-de-acceso</a:t>
            </a:r>
            <a:r>
              <a:rPr lang="es-ES" altLang="zh-CN" sz="1500" b="1" dirty="0">
                <a:latin typeface="Courier New" panose="02070309020205020404" pitchFamily="49" charset="0"/>
              </a:rPr>
              <a:t> { </a:t>
            </a:r>
            <a:r>
              <a:rPr lang="es-ES" altLang="zh-CN" sz="1500" b="1" dirty="0" err="1">
                <a:latin typeface="Courier New" panose="02070309020205020404" pitchFamily="49" charset="0"/>
              </a:rPr>
              <a:t>deny</a:t>
            </a:r>
            <a:r>
              <a:rPr lang="es-ES" altLang="zh-CN" sz="1500" b="1" dirty="0">
                <a:latin typeface="Courier New" panose="02070309020205020404" pitchFamily="49" charset="0"/>
              </a:rPr>
              <a:t> | </a:t>
            </a:r>
            <a:r>
              <a:rPr lang="es-ES" altLang="zh-CN" sz="1500" b="1" dirty="0" err="1">
                <a:latin typeface="Courier New" panose="02070309020205020404" pitchFamily="49" charset="0"/>
              </a:rPr>
              <a:t>permit</a:t>
            </a:r>
            <a:r>
              <a:rPr lang="es-ES" altLang="zh-CN" sz="1500" b="1" dirty="0">
                <a:latin typeface="Courier New" panose="02070309020205020404" pitchFamily="49" charset="0"/>
              </a:rPr>
              <a:t> | </a:t>
            </a:r>
            <a:r>
              <a:rPr lang="es-ES" altLang="zh-CN" sz="1500" b="1" dirty="0" err="1">
                <a:latin typeface="Courier New" panose="02070309020205020404" pitchFamily="49" charset="0"/>
              </a:rPr>
              <a:t>remark</a:t>
            </a:r>
            <a:r>
              <a:rPr lang="es-ES" altLang="zh-CN" sz="1500" b="1" dirty="0">
                <a:latin typeface="Courier New" panose="02070309020205020404" pitchFamily="49" charset="0"/>
              </a:rPr>
              <a:t> }</a:t>
            </a:r>
            <a:r>
              <a:rPr lang="es-ES" altLang="zh-CN" sz="1500" b="1" i="1" dirty="0">
                <a:latin typeface="Courier New" panose="02070309020205020404" pitchFamily="49" charset="0"/>
              </a:rPr>
              <a:t>origen</a:t>
            </a:r>
            <a:r>
              <a:rPr lang="es-ES" altLang="zh-CN" sz="1500" b="1" dirty="0">
                <a:latin typeface="Courier New" panose="02070309020205020404" pitchFamily="49" charset="0"/>
              </a:rPr>
              <a:t> [ </a:t>
            </a:r>
            <a:r>
              <a:rPr lang="es-ES" altLang="zh-CN" sz="1500" b="1" i="1" dirty="0">
                <a:latin typeface="Courier New" panose="02070309020205020404" pitchFamily="49" charset="0"/>
              </a:rPr>
              <a:t>comodín-de-origen</a:t>
            </a:r>
            <a:r>
              <a:rPr lang="es-ES" altLang="zh-CN" sz="1500" b="1" dirty="0">
                <a:latin typeface="Courier New" panose="02070309020205020404" pitchFamily="49" charset="0"/>
              </a:rPr>
              <a:t> ][ log ]</a:t>
            </a:r>
            <a:endParaRPr lang="es-ES" altLang="zh-CN" sz="1500" b="1" dirty="0">
              <a:latin typeface="Courier New" panose="02070309020205020404" pitchFamily="49" charset="0"/>
            </a:endParaRPr>
          </a:p>
          <a:p>
            <a:pPr eaLnBrk="1" fontAlgn="b" hangingPunct="1"/>
            <a:r>
              <a:rPr lang="es-ES" altLang="zh-CN" sz="1500" b="1" dirty="0">
                <a:latin typeface="Courier New" panose="02070309020205020404" pitchFamily="49" charset="0"/>
              </a:rPr>
              <a:t>show </a:t>
            </a:r>
            <a:r>
              <a:rPr lang="es-ES" altLang="zh-CN" sz="1500" b="1" dirty="0" err="1">
                <a:latin typeface="Courier New" panose="02070309020205020404" pitchFamily="49" charset="0"/>
              </a:rPr>
              <a:t>access-lists</a:t>
            </a:r>
            <a:endParaRPr lang="es-ES" altLang="zh-CN" sz="1500" b="1" dirty="0">
              <a:latin typeface="Courier New" panose="02070309020205020404" pitchFamily="49" charset="0"/>
            </a:endParaRPr>
          </a:p>
          <a:p>
            <a:pPr eaLnBrk="1" fontAlgn="b" hangingPunct="1"/>
            <a:r>
              <a:rPr lang="es-ES" altLang="zh-CN" sz="1500" b="1" dirty="0">
                <a:latin typeface="Courier New" panose="02070309020205020404" pitchFamily="49" charset="0"/>
              </a:rPr>
              <a:t>no </a:t>
            </a:r>
            <a:r>
              <a:rPr lang="es-ES" altLang="zh-CN" sz="1500" b="1" dirty="0" err="1">
                <a:latin typeface="Courier New" panose="02070309020205020404" pitchFamily="49" charset="0"/>
              </a:rPr>
              <a:t>access-list</a:t>
            </a:r>
            <a:r>
              <a:rPr lang="es-ES" altLang="zh-CN" sz="1500" b="1" dirty="0">
                <a:latin typeface="Courier New" panose="02070309020205020404" pitchFamily="49" charset="0"/>
              </a:rPr>
              <a:t> </a:t>
            </a:r>
            <a:r>
              <a:rPr lang="es-ES" altLang="zh-CN" sz="1500" b="1" i="1" dirty="0">
                <a:latin typeface="Courier New" panose="02070309020205020404" pitchFamily="49" charset="0"/>
              </a:rPr>
              <a:t>número-de-lista-de-</a:t>
            </a:r>
            <a:r>
              <a:rPr lang="es-ES" altLang="zh-CN" sz="1500" b="1" i="1" dirty="0" err="1">
                <a:latin typeface="Courier New" panose="02070309020205020404" pitchFamily="49" charset="0"/>
              </a:rPr>
              <a:t>accesso</a:t>
            </a:r>
            <a:endParaRPr lang="es-ES" altLang="zh-CN" sz="1500" b="1" dirty="0">
              <a:latin typeface="Courier New" panose="02070309020205020404" pitchFamily="49" charset="0"/>
              <a:cs typeface="Courier New" panose="02070309020205020404" pitchFamily="49" charset="0"/>
            </a:endParaRPr>
          </a:p>
          <a:p>
            <a:pPr eaLnBrk="1" fontAlgn="t" hangingPunct="1"/>
            <a:r>
              <a:rPr lang="es-ES" altLang="zh-CN" sz="1500" b="1" dirty="0" err="1">
                <a:latin typeface="Courier New" panose="02070309020205020404" pitchFamily="49" charset="0"/>
              </a:rPr>
              <a:t>ip</a:t>
            </a:r>
            <a:r>
              <a:rPr lang="es-ES" altLang="zh-CN" sz="1500" b="1" dirty="0">
                <a:latin typeface="Courier New" panose="02070309020205020404" pitchFamily="49" charset="0"/>
              </a:rPr>
              <a:t> </a:t>
            </a:r>
            <a:r>
              <a:rPr lang="es-ES" altLang="zh-CN" sz="1500" b="1" dirty="0" err="1">
                <a:latin typeface="Courier New" panose="02070309020205020404" pitchFamily="49" charset="0"/>
              </a:rPr>
              <a:t>access-group</a:t>
            </a:r>
            <a:r>
              <a:rPr lang="es-ES" altLang="zh-CN" sz="1500" b="1" dirty="0">
                <a:latin typeface="Courier New" panose="02070309020205020404" pitchFamily="49" charset="0"/>
              </a:rPr>
              <a:t> {</a:t>
            </a:r>
            <a:r>
              <a:rPr lang="es-ES" altLang="zh-CN" sz="1500" b="1" i="1" dirty="0">
                <a:latin typeface="Courier New" panose="02070309020205020404" pitchFamily="49" charset="0"/>
              </a:rPr>
              <a:t>número-de-lista-de-acceso</a:t>
            </a:r>
            <a:r>
              <a:rPr lang="es-ES" altLang="zh-CN" sz="1500" b="1" dirty="0">
                <a:latin typeface="Courier New" panose="02070309020205020404" pitchFamily="49" charset="0"/>
              </a:rPr>
              <a:t> | </a:t>
            </a:r>
            <a:r>
              <a:rPr lang="es-ES" altLang="zh-CN" sz="1500" b="1" i="1" dirty="0">
                <a:latin typeface="Courier New" panose="02070309020205020404" pitchFamily="49" charset="0"/>
              </a:rPr>
              <a:t>nombre-de-lista-de-acceso</a:t>
            </a:r>
            <a:r>
              <a:rPr lang="es-ES" altLang="zh-CN" sz="1500" b="1" dirty="0">
                <a:latin typeface="Courier New" panose="02070309020205020404" pitchFamily="49" charset="0"/>
              </a:rPr>
              <a:t>} { in | </a:t>
            </a:r>
            <a:r>
              <a:rPr lang="es-ES" altLang="zh-CN" sz="1500" b="1" dirty="0" err="1">
                <a:latin typeface="Courier New" panose="02070309020205020404" pitchFamily="49" charset="0"/>
              </a:rPr>
              <a:t>out</a:t>
            </a:r>
            <a:r>
              <a:rPr lang="es-ES" altLang="zh-CN" sz="1500" b="1" dirty="0">
                <a:latin typeface="Courier New" panose="02070309020205020404" pitchFamily="49" charset="0"/>
              </a:rPr>
              <a:t> }</a:t>
            </a:r>
            <a:endParaRPr lang="es-ES" altLang="zh-CN" sz="1500" b="1" dirty="0">
              <a:latin typeface="Courier New" panose="02070309020205020404" pitchFamily="49" charset="0"/>
            </a:endParaRPr>
          </a:p>
          <a:p>
            <a:pPr eaLnBrk="1" fontAlgn="t" hangingPunct="1"/>
            <a:r>
              <a:rPr lang="es-ES" altLang="zh-CN" sz="1500" b="1" dirty="0" err="1">
                <a:latin typeface="Courier New" panose="02070309020205020404" pitchFamily="49" charset="0"/>
              </a:rPr>
              <a:t>ip</a:t>
            </a:r>
            <a:r>
              <a:rPr lang="es-ES" altLang="zh-CN" sz="1500" b="1" dirty="0">
                <a:latin typeface="Courier New" panose="02070309020205020404" pitchFamily="49" charset="0"/>
              </a:rPr>
              <a:t> </a:t>
            </a:r>
            <a:r>
              <a:rPr lang="es-ES" altLang="zh-CN" sz="1500" b="1" dirty="0" err="1">
                <a:latin typeface="Courier New" panose="02070309020205020404" pitchFamily="49" charset="0"/>
              </a:rPr>
              <a:t>access-list</a:t>
            </a:r>
            <a:r>
              <a:rPr lang="es-ES" altLang="zh-CN" sz="1500" b="1" dirty="0">
                <a:latin typeface="Courier New" panose="02070309020205020404" pitchFamily="49" charset="0"/>
              </a:rPr>
              <a:t> standard</a:t>
            </a:r>
            <a:r>
              <a:rPr lang="es-ES" altLang="zh-CN" sz="1500" i="1" dirty="0">
                <a:latin typeface="Courier New" panose="02070309020205020404" pitchFamily="49" charset="0"/>
              </a:rPr>
              <a:t> nombre</a:t>
            </a:r>
            <a:endParaRPr lang="es-ES" altLang="zh-CN" sz="1500" b="1" dirty="0">
              <a:latin typeface="Courier New" panose="02070309020205020404" pitchFamily="49" charset="0"/>
              <a:cs typeface="Courier New" panose="02070309020205020404" pitchFamily="49" charset="0"/>
            </a:endParaRPr>
          </a:p>
        </p:txBody>
      </p:sp>
      <p:sp>
        <p:nvSpPr>
          <p:cNvPr id="6" name="Content Placeholder 1"/>
          <p:cNvSpPr txBox="1"/>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t" anchorCtr="0" compatLnSpc="1"/>
          <a:lstStyle>
            <a:lvl1pPr marL="236855" indent="-236855" algn="l" defTabSz="814070" rtl="0" eaLnBrk="0" fontAlgn="base" hangingPunct="0">
              <a:lnSpc>
                <a:spcPct val="95000"/>
              </a:lnSpc>
              <a:spcBef>
                <a:spcPct val="50000"/>
              </a:spcBef>
              <a:spcAft>
                <a:spcPct val="0"/>
              </a:spcAft>
              <a:buClr>
                <a:srgbClr val="708CA1"/>
              </a:buClr>
              <a:buFont typeface="Wingdings" charset="2"/>
              <a:buChar char="§"/>
              <a:defRPr sz="2400">
                <a:solidFill>
                  <a:schemeClr val="tx1"/>
                </a:solidFill>
                <a:latin typeface="+mn-lt"/>
                <a:ea typeface="ＭＳ Ｐゴシック" charset="0"/>
                <a:cs typeface="ＭＳ Ｐゴシック" charset="0"/>
              </a:defRPr>
            </a:lvl1pPr>
            <a:lvl2pPr marL="57467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5280" indent="22415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480" algn="l" defTabSz="814070" rtl="0" eaLnBrk="1" fontAlgn="base" hangingPunct="1">
              <a:lnSpc>
                <a:spcPct val="95000"/>
              </a:lnSpc>
              <a:spcBef>
                <a:spcPct val="35000"/>
              </a:spcBef>
              <a:spcAft>
                <a:spcPct val="0"/>
              </a:spcAft>
              <a:buClr>
                <a:srgbClr val="708CA1"/>
              </a:buClr>
              <a:defRPr sz="2000">
                <a:solidFill>
                  <a:schemeClr val="tx1"/>
                </a:solidFill>
                <a:latin typeface="+mn-lt"/>
              </a:defRPr>
            </a:lvl6pPr>
            <a:lvl7pPr marL="2519680" algn="l" defTabSz="814070" rtl="0" eaLnBrk="1" fontAlgn="base" hangingPunct="1">
              <a:lnSpc>
                <a:spcPct val="95000"/>
              </a:lnSpc>
              <a:spcBef>
                <a:spcPct val="35000"/>
              </a:spcBef>
              <a:spcAft>
                <a:spcPct val="0"/>
              </a:spcAft>
              <a:buClr>
                <a:srgbClr val="708CA1"/>
              </a:buClr>
              <a:defRPr sz="2000">
                <a:solidFill>
                  <a:schemeClr val="tx1"/>
                </a:solidFill>
                <a:latin typeface="+mn-lt"/>
              </a:defRPr>
            </a:lvl7pPr>
            <a:lvl8pPr marL="2976880" algn="l" defTabSz="814070" rtl="0" eaLnBrk="1" fontAlgn="base" hangingPunct="1">
              <a:lnSpc>
                <a:spcPct val="95000"/>
              </a:lnSpc>
              <a:spcBef>
                <a:spcPct val="35000"/>
              </a:spcBef>
              <a:spcAft>
                <a:spcPct val="0"/>
              </a:spcAft>
              <a:buClr>
                <a:srgbClr val="708CA1"/>
              </a:buClr>
              <a:defRPr sz="2000">
                <a:solidFill>
                  <a:schemeClr val="tx1"/>
                </a:solidFill>
                <a:latin typeface="+mn-lt"/>
              </a:defRPr>
            </a:lvl8pPr>
            <a:lvl9pPr marL="3434080" algn="l" defTabSz="814070"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auto" hangingPunct="1"/>
            <a:r>
              <a:rPr lang="es-ES" altLang="zh-CN" sz="1500" b="1" dirty="0" err="1">
                <a:latin typeface="Courier New" panose="02070309020205020404" pitchFamily="49" charset="0"/>
              </a:rPr>
              <a:t>clear</a:t>
            </a:r>
            <a:r>
              <a:rPr lang="es-ES" altLang="zh-CN" sz="1500" b="1" dirty="0">
                <a:latin typeface="Courier New" panose="02070309020205020404" pitchFamily="49" charset="0"/>
              </a:rPr>
              <a:t> </a:t>
            </a:r>
            <a:r>
              <a:rPr lang="es-ES" altLang="zh-CN" sz="1500" b="1" dirty="0" err="1">
                <a:latin typeface="Courier New" panose="02070309020205020404" pitchFamily="49" charset="0"/>
              </a:rPr>
              <a:t>access-list</a:t>
            </a:r>
            <a:r>
              <a:rPr lang="es-ES" altLang="zh-CN" sz="1500" b="1" dirty="0">
                <a:latin typeface="Courier New" panose="02070309020205020404" pitchFamily="49" charset="0"/>
              </a:rPr>
              <a:t> </a:t>
            </a:r>
            <a:r>
              <a:rPr lang="es-ES" altLang="zh-CN" sz="1500" b="1" dirty="0" err="1">
                <a:latin typeface="Courier New" panose="02070309020205020404" pitchFamily="49" charset="0"/>
              </a:rPr>
              <a:t>counters</a:t>
            </a:r>
            <a:endParaRPr lang="es-ES" altLang="zh-CN" sz="1500" b="1" dirty="0">
              <a:latin typeface="Courier New" panose="02070309020205020404" pitchFamily="49" charset="0"/>
            </a:endParaRPr>
          </a:p>
          <a:p>
            <a:pPr eaLnBrk="1" fontAlgn="auto" hangingPunct="1"/>
            <a:r>
              <a:rPr lang="es-ES" altLang="zh-CN" sz="1500" b="1" dirty="0" err="1">
                <a:latin typeface="Courier New" panose="02070309020205020404" pitchFamily="49" charset="0"/>
              </a:rPr>
              <a:t>access-class</a:t>
            </a:r>
            <a:r>
              <a:rPr lang="es-ES" altLang="zh-CN" sz="1500" b="1" dirty="0">
                <a:latin typeface="Courier New" panose="02070309020205020404" pitchFamily="49" charset="0"/>
              </a:rPr>
              <a:t> </a:t>
            </a:r>
            <a:r>
              <a:rPr lang="es-ES" altLang="zh-CN" sz="1500" b="1" i="1" dirty="0">
                <a:latin typeface="Courier New" panose="02070309020205020404" pitchFamily="49" charset="0"/>
              </a:rPr>
              <a:t>número-de-lista-de-acceso</a:t>
            </a:r>
            <a:r>
              <a:rPr lang="es-ES" altLang="zh-CN" sz="1500" b="1" dirty="0">
                <a:latin typeface="Courier New" panose="02070309020205020404" pitchFamily="49" charset="0"/>
              </a:rPr>
              <a:t> { in |</a:t>
            </a:r>
            <a:r>
              <a:rPr lang="es-ES" altLang="zh-CN" sz="1500" b="1" dirty="0" err="1">
                <a:latin typeface="Courier New" panose="02070309020205020404" pitchFamily="49" charset="0"/>
              </a:rPr>
              <a:t>out</a:t>
            </a:r>
            <a:r>
              <a:rPr lang="es-ES" altLang="zh-CN" sz="1500" b="1" dirty="0">
                <a:latin typeface="Courier New" panose="02070309020205020404" pitchFamily="49" charset="0"/>
              </a:rPr>
              <a:t> </a:t>
            </a:r>
            <a:r>
              <a:rPr lang="es-ES" altLang="zh-CN" sz="1500" b="1" dirty="0" smtClean="0">
                <a:latin typeface="Courier New" panose="02070309020205020404" pitchFamily="49" charset="0"/>
              </a:rPr>
              <a:t>}</a:t>
            </a:r>
            <a:endParaRPr lang="es-ES" altLang="zh-CN" sz="1500" dirty="0"/>
          </a:p>
        </p:txBody>
      </p:sp>
      <p:sp>
        <p:nvSpPr>
          <p:cNvPr id="8" name="Content Placeholder 1"/>
          <p:cNvSpPr txBox="1"/>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t" anchorCtr="0" compatLnSpc="1"/>
          <a:lstStyle>
            <a:lvl1pPr marL="236855" indent="-236855" algn="l" defTabSz="814070" rtl="0" eaLnBrk="0" fontAlgn="base" hangingPunct="0">
              <a:lnSpc>
                <a:spcPct val="95000"/>
              </a:lnSpc>
              <a:spcBef>
                <a:spcPct val="50000"/>
              </a:spcBef>
              <a:spcAft>
                <a:spcPct val="0"/>
              </a:spcAft>
              <a:buClr>
                <a:srgbClr val="708CA1"/>
              </a:buClr>
              <a:buFont typeface="Wingdings" charset="2"/>
              <a:buChar char="§"/>
              <a:defRPr sz="2400">
                <a:solidFill>
                  <a:schemeClr val="tx1"/>
                </a:solidFill>
                <a:latin typeface="+mn-lt"/>
                <a:ea typeface="ＭＳ Ｐゴシック" charset="0"/>
                <a:cs typeface="ＭＳ Ｐゴシック" charset="0"/>
              </a:defRPr>
            </a:lvl1pPr>
            <a:lvl2pPr marL="57467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5280" indent="22415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480" algn="l" defTabSz="814070" rtl="0" eaLnBrk="1" fontAlgn="base" hangingPunct="1">
              <a:lnSpc>
                <a:spcPct val="95000"/>
              </a:lnSpc>
              <a:spcBef>
                <a:spcPct val="35000"/>
              </a:spcBef>
              <a:spcAft>
                <a:spcPct val="0"/>
              </a:spcAft>
              <a:buClr>
                <a:srgbClr val="708CA1"/>
              </a:buClr>
              <a:defRPr sz="2000">
                <a:solidFill>
                  <a:schemeClr val="tx1"/>
                </a:solidFill>
                <a:latin typeface="+mn-lt"/>
              </a:defRPr>
            </a:lvl6pPr>
            <a:lvl7pPr marL="2519680" algn="l" defTabSz="814070" rtl="0" eaLnBrk="1" fontAlgn="base" hangingPunct="1">
              <a:lnSpc>
                <a:spcPct val="95000"/>
              </a:lnSpc>
              <a:spcBef>
                <a:spcPct val="35000"/>
              </a:spcBef>
              <a:spcAft>
                <a:spcPct val="0"/>
              </a:spcAft>
              <a:buClr>
                <a:srgbClr val="708CA1"/>
              </a:buClr>
              <a:defRPr sz="2000">
                <a:solidFill>
                  <a:schemeClr val="tx1"/>
                </a:solidFill>
                <a:latin typeface="+mn-lt"/>
              </a:defRPr>
            </a:lvl7pPr>
            <a:lvl8pPr marL="2976880" algn="l" defTabSz="814070" rtl="0" eaLnBrk="1" fontAlgn="base" hangingPunct="1">
              <a:lnSpc>
                <a:spcPct val="95000"/>
              </a:lnSpc>
              <a:spcBef>
                <a:spcPct val="35000"/>
              </a:spcBef>
              <a:spcAft>
                <a:spcPct val="0"/>
              </a:spcAft>
              <a:buClr>
                <a:srgbClr val="708CA1"/>
              </a:buClr>
              <a:defRPr sz="2000">
                <a:solidFill>
                  <a:schemeClr val="tx1"/>
                </a:solidFill>
                <a:latin typeface="+mn-lt"/>
              </a:defRPr>
            </a:lvl8pPr>
            <a:lvl9pPr marL="3434080" algn="l" defTabSz="814070"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endParaRPr lang="en-US" sz="1600" b="1" dirty="0">
              <a:latin typeface="Courier New" panose="02070309020205020404" pitchFamily="49" charset="0"/>
              <a:cs typeface="Courier New" panose="02070309020205020404" pitchFamily="49" charset="0"/>
            </a:endParaRPr>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05510" y="1214404"/>
            <a:ext cx="8081537" cy="5186398"/>
          </a:xfrm>
        </p:spPr>
        <p:txBody>
          <a:bodyPr/>
          <a:lstStyle/>
          <a:p>
            <a:pPr marL="0" indent="0" eaLnBrk="1" hangingPunct="1">
              <a:lnSpc>
                <a:spcPct val="85000"/>
              </a:lnSpc>
              <a:spcBef>
                <a:spcPct val="30000"/>
              </a:spcBef>
              <a:buNone/>
            </a:pPr>
            <a:r>
              <a:rPr lang="es-ES" sz="2000" dirty="0"/>
              <a:t>Antes de enseñar el capítulo 7, el instructor debe:</a:t>
            </a:r>
            <a:endParaRPr lang="es-ES" sz="2000" dirty="0"/>
          </a:p>
          <a:p>
            <a:pPr eaLnBrk="1" hangingPunct="1">
              <a:lnSpc>
                <a:spcPct val="85000"/>
              </a:lnSpc>
              <a:spcBef>
                <a:spcPct val="30000"/>
              </a:spcBef>
            </a:pPr>
            <a:r>
              <a:rPr lang="es-ES" sz="2000" dirty="0"/>
              <a:t>Completar el capítulo 7: </a:t>
            </a:r>
            <a:r>
              <a:rPr lang="es-ES" sz="2000" dirty="0" smtClean="0"/>
              <a:t>"Evaluación".</a:t>
            </a:r>
            <a:endParaRPr lang="es-ES" sz="2000" dirty="0"/>
          </a:p>
          <a:p>
            <a:pPr eaLnBrk="1" hangingPunct="1">
              <a:lnSpc>
                <a:spcPct val="85000"/>
              </a:lnSpc>
              <a:spcBef>
                <a:spcPct val="30000"/>
              </a:spcBef>
            </a:pPr>
            <a:r>
              <a:rPr lang="es-ES" sz="2000" dirty="0"/>
              <a:t>Los objetivos de este capítulo son:</a:t>
            </a:r>
            <a:endParaRPr lang="es-ES" sz="2000" dirty="0"/>
          </a:p>
          <a:p>
            <a:pPr marL="742950" lvl="1" indent="-285750">
              <a:buFont typeface="Arial" panose="02080604020202020204" charset="0"/>
              <a:buChar char="•"/>
            </a:pPr>
            <a:r>
              <a:rPr lang="es-ES" sz="1600" dirty="0"/>
              <a:t>Explicar de qué manera las listas ACL filtran el tráfico.</a:t>
            </a:r>
            <a:endParaRPr lang="es-ES" sz="1600" dirty="0"/>
          </a:p>
          <a:p>
            <a:pPr marL="742950" lvl="1" indent="-285750">
              <a:buFont typeface="Arial" panose="02080604020202020204" charset="0"/>
              <a:buChar char="•"/>
            </a:pPr>
            <a:r>
              <a:rPr lang="es-ES" sz="1600" dirty="0"/>
              <a:t>Explicar la forma en que las ACL utilizan máscaras de comodín.</a:t>
            </a:r>
            <a:endParaRPr lang="es-ES" sz="1600" dirty="0"/>
          </a:p>
          <a:p>
            <a:pPr marL="742950" lvl="1" indent="-285750">
              <a:buFont typeface="Arial" panose="02080604020202020204" charset="0"/>
              <a:buChar char="•"/>
            </a:pPr>
            <a:r>
              <a:rPr lang="es-ES" sz="1600" dirty="0"/>
              <a:t>Explicar cómo se crea una ACL.</a:t>
            </a:r>
            <a:endParaRPr lang="es-ES" sz="1600" dirty="0"/>
          </a:p>
          <a:p>
            <a:pPr marL="742950" lvl="1" indent="-285750">
              <a:buFont typeface="Arial" panose="02080604020202020204" charset="0"/>
              <a:buChar char="•"/>
            </a:pPr>
            <a:r>
              <a:rPr lang="es-ES" sz="1600" dirty="0"/>
              <a:t>Explicar cómo se ubica una ACL.</a:t>
            </a:r>
            <a:endParaRPr lang="es-ES" sz="1600" dirty="0"/>
          </a:p>
          <a:p>
            <a:pPr marL="742950" lvl="1" indent="-285750">
              <a:buFont typeface="Arial" panose="02080604020202020204" charset="0"/>
              <a:buChar char="•"/>
            </a:pPr>
            <a:r>
              <a:rPr lang="es-ES" sz="1600" dirty="0"/>
              <a:t>Configurar listas ACL de IPv4 estándares para filtrar el tráfico y así cumplir con los requisitos de red.</a:t>
            </a:r>
            <a:endParaRPr lang="es-ES" sz="1600" dirty="0"/>
          </a:p>
          <a:p>
            <a:pPr marL="742950" lvl="1" indent="-285750">
              <a:buFont typeface="Arial" panose="02080604020202020204" charset="0"/>
              <a:buChar char="•"/>
            </a:pPr>
            <a:r>
              <a:rPr lang="es-ES" sz="1600" dirty="0"/>
              <a:t>Utilizar números de secuencia para editar listas ACL de IPv4 estándares ya existentes.</a:t>
            </a:r>
            <a:endParaRPr lang="es-ES" sz="1600" dirty="0"/>
          </a:p>
          <a:p>
            <a:pPr marL="742950" lvl="1" indent="-285750">
              <a:buFont typeface="Arial" panose="02080604020202020204" charset="0"/>
              <a:buChar char="•"/>
            </a:pPr>
            <a:r>
              <a:rPr lang="es-ES" sz="1600" dirty="0"/>
              <a:t>Configurar una ACL estándar para proteger el acceso a VTY.</a:t>
            </a:r>
            <a:endParaRPr lang="es-ES" sz="1600" dirty="0"/>
          </a:p>
          <a:p>
            <a:pPr marL="742950" lvl="1" indent="-285750">
              <a:buFont typeface="Arial" panose="02080604020202020204" charset="0"/>
              <a:buChar char="•"/>
            </a:pPr>
            <a:r>
              <a:rPr lang="es-ES" sz="1600" dirty="0"/>
              <a:t>Explicar la forma en que procesa los paquetes un router cuando se aplica una ACL.</a:t>
            </a:r>
            <a:endParaRPr lang="es-ES" sz="1600" dirty="0"/>
          </a:p>
          <a:p>
            <a:pPr marL="742950" lvl="1" indent="-285750">
              <a:buFont typeface="Arial" panose="02080604020202020204" charset="0"/>
              <a:buChar char="•"/>
            </a:pPr>
            <a:r>
              <a:rPr lang="es-ES" sz="1600" dirty="0"/>
              <a:t>Solucionar errores comunes en listas ACL de IPv4 estándares con los comandos de la CLI.</a:t>
            </a:r>
            <a:endParaRPr lang="es-ES" sz="1600" dirty="0"/>
          </a:p>
          <a:p>
            <a:pPr eaLnBrk="1" hangingPunct="1">
              <a:lnSpc>
                <a:spcPct val="85000"/>
              </a:lnSpc>
              <a:spcBef>
                <a:spcPct val="30000"/>
              </a:spcBef>
            </a:pPr>
            <a:endParaRPr lang="es-ES" sz="2000" b="1" dirty="0">
              <a:solidFill>
                <a:srgbClr val="FF0000"/>
              </a:solidFill>
            </a:endParaRPr>
          </a:p>
          <a:p>
            <a:pPr eaLnBrk="1" hangingPunct="1">
              <a:lnSpc>
                <a:spcPct val="85000"/>
              </a:lnSpc>
              <a:spcBef>
                <a:spcPct val="30000"/>
              </a:spcBef>
            </a:pPr>
            <a:endParaRPr lang="es-ES" dirty="0"/>
          </a:p>
        </p:txBody>
      </p:sp>
      <p:sp>
        <p:nvSpPr>
          <p:cNvPr id="4" name="Rectangle 33"/>
          <p:cNvSpPr txBox="1">
            <a:spLocks noChangeArrowheads="1"/>
          </p:cNvSpPr>
          <p:nvPr/>
        </p:nvSpPr>
        <p:spPr bwMode="auto">
          <a:xfrm>
            <a:off x="446400" y="349200"/>
            <a:ext cx="8145462" cy="838200"/>
          </a:xfrm>
          <a:prstGeom prst="rect">
            <a:avLst/>
          </a:prstGeom>
          <a:noFill/>
          <a:ln w="9525" algn="ctr">
            <a:noFill/>
            <a:miter lim="800000"/>
          </a:ln>
        </p:spPr>
        <p:txBody>
          <a:bodyPr lIns="82124" tIns="41061" rIns="82124" bIns="41061" anchor="b"/>
          <a:lstStyle/>
          <a:p>
            <a:pPr algn="l" defTabSz="814070">
              <a:lnSpc>
                <a:spcPct val="90000"/>
              </a:lnSpc>
              <a:defRPr/>
            </a:pPr>
            <a:r>
              <a:rPr lang="es-ES" sz="3200" b="1" kern="0" dirty="0">
                <a:solidFill>
                  <a:srgbClr val="708CA1"/>
                </a:solidFill>
                <a:latin typeface="+mj-lt"/>
              </a:rPr>
              <a:t>Capítulo 7: Prácticas recomendadas</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946100"/>
            <a:ext cx="8550034" cy="838200"/>
          </a:xfrm>
          <a:prstGeom prst="rect">
            <a:avLst/>
          </a:prstGeom>
          <a:noFill/>
          <a:ln w="9525" algn="ctr">
            <a:noFill/>
            <a:miter lim="800000"/>
          </a:ln>
        </p:spPr>
        <p:txBody>
          <a:bodyPr lIns="82124" tIns="41061" rIns="82124" bIns="41061" anchor="b"/>
          <a:lstStyle/>
          <a:p>
            <a:pPr algn="l" defTabSz="814070">
              <a:lnSpc>
                <a:spcPct val="90000"/>
              </a:lnSpc>
              <a:defRPr/>
            </a:pPr>
            <a:r>
              <a:rPr lang="es-ES" sz="3200" b="1" kern="0" dirty="0">
                <a:solidFill>
                  <a:srgbClr val="708CA1"/>
                </a:solidFill>
                <a:latin typeface="+mj-lt"/>
              </a:rPr>
              <a:t>Capítulo 7: Prácticas recomendadas (cont.)</a:t>
            </a:r>
          </a:p>
        </p:txBody>
      </p:sp>
      <p:sp>
        <p:nvSpPr>
          <p:cNvPr id="9" name="Text Placeholder 6"/>
          <p:cNvSpPr txBox="1"/>
          <p:nvPr/>
        </p:nvSpPr>
        <p:spPr>
          <a:xfrm>
            <a:off x="241935" y="2081403"/>
            <a:ext cx="8577072" cy="4965192"/>
          </a:xfrm>
          <a:prstGeom prst="rect">
            <a:avLst/>
          </a:prstGeom>
        </p:spPr>
        <p:txBody>
          <a:bodyPr/>
          <a:lstStyle>
            <a:lvl1pPr marL="236855" indent="-236855" algn="l" defTabSz="814070" rtl="0" eaLnBrk="0" fontAlgn="base" hangingPunct="0">
              <a:lnSpc>
                <a:spcPct val="95000"/>
              </a:lnSpc>
              <a:spcBef>
                <a:spcPct val="50000"/>
              </a:spcBef>
              <a:spcAft>
                <a:spcPct val="0"/>
              </a:spcAft>
              <a:buClr>
                <a:srgbClr val="708CA1"/>
              </a:buClr>
              <a:buFont typeface="Wingdings" charset="2"/>
              <a:buChar char="§"/>
              <a:defRPr sz="2400">
                <a:solidFill>
                  <a:schemeClr val="tx1"/>
                </a:solidFill>
                <a:latin typeface="+mn-lt"/>
                <a:ea typeface="ＭＳ Ｐゴシック" charset="0"/>
                <a:cs typeface="ＭＳ Ｐゴシック" charset="0"/>
              </a:defRPr>
            </a:lvl1pPr>
            <a:lvl2pPr marL="57467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5280" indent="22415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480" algn="l" defTabSz="814070" rtl="0" eaLnBrk="1" fontAlgn="base" hangingPunct="1">
              <a:lnSpc>
                <a:spcPct val="95000"/>
              </a:lnSpc>
              <a:spcBef>
                <a:spcPct val="35000"/>
              </a:spcBef>
              <a:spcAft>
                <a:spcPct val="0"/>
              </a:spcAft>
              <a:buClr>
                <a:srgbClr val="708CA1"/>
              </a:buClr>
              <a:defRPr sz="2000">
                <a:solidFill>
                  <a:schemeClr val="tx1"/>
                </a:solidFill>
                <a:latin typeface="+mn-lt"/>
              </a:defRPr>
            </a:lvl6pPr>
            <a:lvl7pPr marL="2519680" algn="l" defTabSz="814070" rtl="0" eaLnBrk="1" fontAlgn="base" hangingPunct="1">
              <a:lnSpc>
                <a:spcPct val="95000"/>
              </a:lnSpc>
              <a:spcBef>
                <a:spcPct val="35000"/>
              </a:spcBef>
              <a:spcAft>
                <a:spcPct val="0"/>
              </a:spcAft>
              <a:buClr>
                <a:srgbClr val="708CA1"/>
              </a:buClr>
              <a:defRPr sz="2000">
                <a:solidFill>
                  <a:schemeClr val="tx1"/>
                </a:solidFill>
                <a:latin typeface="+mn-lt"/>
              </a:defRPr>
            </a:lvl7pPr>
            <a:lvl8pPr marL="2976880" algn="l" defTabSz="814070" rtl="0" eaLnBrk="1" fontAlgn="base" hangingPunct="1">
              <a:lnSpc>
                <a:spcPct val="95000"/>
              </a:lnSpc>
              <a:spcBef>
                <a:spcPct val="35000"/>
              </a:spcBef>
              <a:spcAft>
                <a:spcPct val="0"/>
              </a:spcAft>
              <a:buClr>
                <a:srgbClr val="708CA1"/>
              </a:buClr>
              <a:defRPr sz="2000">
                <a:solidFill>
                  <a:schemeClr val="tx1"/>
                </a:solidFill>
                <a:latin typeface="+mn-lt"/>
              </a:defRPr>
            </a:lvl8pPr>
            <a:lvl9pPr marL="3434080" algn="l" defTabSz="814070"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s-ES" sz="2000" dirty="0"/>
              <a:t>Sección 7.1</a:t>
            </a:r>
            <a:endParaRPr lang="es-ES" sz="2000" dirty="0"/>
          </a:p>
          <a:p>
            <a:pPr eaLnBrk="1" hangingPunct="1">
              <a:lnSpc>
                <a:spcPct val="90000"/>
              </a:lnSpc>
              <a:spcBef>
                <a:spcPct val="30000"/>
              </a:spcBef>
            </a:pPr>
            <a:r>
              <a:rPr lang="es-ES" sz="1800" dirty="0"/>
              <a:t>El instructor debe asegurarse de que este capítulo sea lo más práctico posible.</a:t>
            </a:r>
            <a:endParaRPr lang="es-ES" sz="1600" dirty="0"/>
          </a:p>
          <a:p>
            <a:pPr eaLnBrk="1" hangingPunct="1">
              <a:lnSpc>
                <a:spcPct val="90000"/>
              </a:lnSpc>
              <a:spcBef>
                <a:spcPct val="30000"/>
              </a:spcBef>
            </a:pPr>
            <a:r>
              <a:rPr lang="es-ES" sz="1800" dirty="0"/>
              <a:t>Enfatice el hecho de que las ACL son listas secuenciales de instrucciones permit o deny, por lo que el orden es importante.</a:t>
            </a:r>
            <a:endParaRPr lang="es-ES" sz="1800" dirty="0"/>
          </a:p>
          <a:p>
            <a:pPr eaLnBrk="1" hangingPunct="1">
              <a:lnSpc>
                <a:spcPct val="90000"/>
              </a:lnSpc>
              <a:spcBef>
                <a:spcPct val="30000"/>
              </a:spcBef>
            </a:pPr>
            <a:r>
              <a:rPr lang="es-ES" sz="1800" dirty="0"/>
              <a:t>Los routers no aplican las ACL a sí mismos. El tráfico generado por el router no tiene ninguna ACL aplicada, por lo que probar las ACL desde un router no generará los resultados esperados.</a:t>
            </a:r>
            <a:endParaRPr lang="es-ES" sz="1800" dirty="0"/>
          </a:p>
          <a:p>
            <a:pPr lvl="0">
              <a:lnSpc>
                <a:spcPct val="90000"/>
              </a:lnSpc>
            </a:pPr>
            <a:endParaRPr lang="es-ES" sz="2000" dirty="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599909" cy="838200"/>
          </a:xfrm>
          <a:prstGeom prst="rect">
            <a:avLst/>
          </a:prstGeom>
          <a:noFill/>
          <a:ln w="9525" algn="ctr">
            <a:noFill/>
            <a:miter lim="800000"/>
          </a:ln>
        </p:spPr>
        <p:txBody>
          <a:bodyPr lIns="82124" tIns="41061" rIns="82124" bIns="41061" anchor="b"/>
          <a:lstStyle/>
          <a:p>
            <a:pPr algn="l" defTabSz="814070">
              <a:lnSpc>
                <a:spcPct val="90000"/>
              </a:lnSpc>
              <a:defRPr/>
            </a:pPr>
            <a:r>
              <a:rPr lang="es-ES" sz="3200" b="1" kern="0" dirty="0">
                <a:solidFill>
                  <a:srgbClr val="708CA1"/>
                </a:solidFill>
                <a:latin typeface="+mj-lt"/>
              </a:rPr>
              <a:t>Capítulo 7: Prácticas recomendadas (cont.)</a:t>
            </a:r>
          </a:p>
        </p:txBody>
      </p:sp>
      <p:sp>
        <p:nvSpPr>
          <p:cNvPr id="9" name="Text Placeholder 6"/>
          <p:cNvSpPr txBox="1"/>
          <p:nvPr/>
        </p:nvSpPr>
        <p:spPr>
          <a:xfrm>
            <a:off x="228600" y="1344168"/>
            <a:ext cx="8577072" cy="4965192"/>
          </a:xfrm>
          <a:prstGeom prst="rect">
            <a:avLst/>
          </a:prstGeom>
        </p:spPr>
        <p:txBody>
          <a:bodyPr/>
          <a:lstStyle>
            <a:lvl1pPr marL="236855" indent="-236855" algn="l" defTabSz="814070" rtl="0" eaLnBrk="0" fontAlgn="base" hangingPunct="0">
              <a:lnSpc>
                <a:spcPct val="95000"/>
              </a:lnSpc>
              <a:spcBef>
                <a:spcPct val="50000"/>
              </a:spcBef>
              <a:spcAft>
                <a:spcPct val="0"/>
              </a:spcAft>
              <a:buClr>
                <a:srgbClr val="708CA1"/>
              </a:buClr>
              <a:buFont typeface="Wingdings" charset="2"/>
              <a:buChar char="§"/>
              <a:defRPr sz="2400">
                <a:solidFill>
                  <a:schemeClr val="tx1"/>
                </a:solidFill>
                <a:latin typeface="+mn-lt"/>
                <a:ea typeface="ＭＳ Ｐゴシック" charset="0"/>
                <a:cs typeface="ＭＳ Ｐゴシック" charset="0"/>
              </a:defRPr>
            </a:lvl1pPr>
            <a:lvl2pPr marL="57467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5280" indent="224155" algn="l" defTabSz="814070"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480" algn="l" defTabSz="814070" rtl="0" eaLnBrk="1" fontAlgn="base" hangingPunct="1">
              <a:lnSpc>
                <a:spcPct val="95000"/>
              </a:lnSpc>
              <a:spcBef>
                <a:spcPct val="35000"/>
              </a:spcBef>
              <a:spcAft>
                <a:spcPct val="0"/>
              </a:spcAft>
              <a:buClr>
                <a:srgbClr val="708CA1"/>
              </a:buClr>
              <a:defRPr sz="2000">
                <a:solidFill>
                  <a:schemeClr val="tx1"/>
                </a:solidFill>
                <a:latin typeface="+mn-lt"/>
              </a:defRPr>
            </a:lvl6pPr>
            <a:lvl7pPr marL="2519680" algn="l" defTabSz="814070" rtl="0" eaLnBrk="1" fontAlgn="base" hangingPunct="1">
              <a:lnSpc>
                <a:spcPct val="95000"/>
              </a:lnSpc>
              <a:spcBef>
                <a:spcPct val="35000"/>
              </a:spcBef>
              <a:spcAft>
                <a:spcPct val="0"/>
              </a:spcAft>
              <a:buClr>
                <a:srgbClr val="708CA1"/>
              </a:buClr>
              <a:defRPr sz="2000">
                <a:solidFill>
                  <a:schemeClr val="tx1"/>
                </a:solidFill>
                <a:latin typeface="+mn-lt"/>
              </a:defRPr>
            </a:lvl7pPr>
            <a:lvl8pPr marL="2976880" algn="l" defTabSz="814070" rtl="0" eaLnBrk="1" fontAlgn="base" hangingPunct="1">
              <a:lnSpc>
                <a:spcPct val="95000"/>
              </a:lnSpc>
              <a:spcBef>
                <a:spcPct val="35000"/>
              </a:spcBef>
              <a:spcAft>
                <a:spcPct val="0"/>
              </a:spcAft>
              <a:buClr>
                <a:srgbClr val="708CA1"/>
              </a:buClr>
              <a:defRPr sz="2000">
                <a:solidFill>
                  <a:schemeClr val="tx1"/>
                </a:solidFill>
                <a:latin typeface="+mn-lt"/>
              </a:defRPr>
            </a:lvl8pPr>
            <a:lvl9pPr marL="3434080" algn="l" defTabSz="814070"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s-ES" sz="2000" dirty="0"/>
              <a:t>Sección 7.2</a:t>
            </a:r>
            <a:endParaRPr lang="es-ES" sz="2000" dirty="0"/>
          </a:p>
          <a:p>
            <a:pPr eaLnBrk="1" hangingPunct="1">
              <a:lnSpc>
                <a:spcPct val="90000"/>
              </a:lnSpc>
              <a:spcBef>
                <a:spcPct val="30000"/>
              </a:spcBef>
            </a:pPr>
            <a:r>
              <a:rPr lang="es-ES" sz="1800" dirty="0"/>
              <a:t>Muestre la forma en que los estudiantes pueden utilizar un editor de texto para crear y luego pegar sus ACL en su programa de terminal. Esto facilita mucho la edición de ACL por parte de los estudiantes.</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82124" tIns="41061" rIns="82124" bIns="41061" numCol="1" anchor="ctr" anchorCtr="0" compatLnSpc="1">
        <a:spAutoFit/>
      </a:bodyPr>
      <a:lstStyle>
        <a:defPPr marL="0" marR="0" indent="0" algn="ctr" defTabSz="814070" rtl="0" eaLnBrk="0" fontAlgn="base" latinLnBrk="0" hangingPunct="0">
          <a:lnSpc>
            <a:spcPct val="9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806040202020202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82124" tIns="41061" rIns="82124" bIns="41061" numCol="1" anchor="ctr" anchorCtr="0" compatLnSpc="1">
        <a:spAutoFit/>
      </a:bodyPr>
      <a:lstStyle>
        <a:defPPr marL="0" marR="0" indent="0" algn="ctr" defTabSz="814070" rtl="0" eaLnBrk="0" fontAlgn="base" latinLnBrk="0" hangingPunct="0">
          <a:lnSpc>
            <a:spcPct val="9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80604020202020204"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82124" tIns="41061" rIns="82124" bIns="41061" numCol="1" anchor="ctr" anchorCtr="0" compatLnSpc="1">
        <a:spAutoFit/>
      </a:bodyPr>
      <a:lstStyle>
        <a:defPPr marL="0" marR="0" indent="0" algn="ctr" defTabSz="814070" rtl="0" eaLnBrk="0" fontAlgn="base" latinLnBrk="0" hangingPunct="0">
          <a:lnSpc>
            <a:spcPct val="9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806040202020202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82124" tIns="41061" rIns="82124" bIns="41061" numCol="1" anchor="ctr" anchorCtr="0" compatLnSpc="1">
        <a:spAutoFit/>
      </a:bodyPr>
      <a:lstStyle>
        <a:defPPr marL="0" marR="0" indent="0" algn="ctr" defTabSz="814070" rtl="0" eaLnBrk="0" fontAlgn="base" latinLnBrk="0" hangingPunct="0">
          <a:lnSpc>
            <a:spcPct val="9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80604020202020204"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14507</Words>
  <Application>Kingsoft Office WPP</Application>
  <PresentationFormat>全屏显示(4:3)</PresentationFormat>
  <Paragraphs>443</Paragraphs>
  <Slides>65</Slides>
  <Notes>65</Notes>
  <HiddenSlides>13</HiddenSlides>
  <MMClips>0</MMClips>
  <ScaleCrop>false</ScaleCrop>
  <HeadingPairs>
    <vt:vector size="4" baseType="variant">
      <vt:variant>
        <vt:lpstr>主题</vt:lpstr>
      </vt:variant>
      <vt:variant>
        <vt:i4>2</vt:i4>
      </vt:variant>
      <vt:variant>
        <vt:lpstr>幻灯片标题</vt:lpstr>
      </vt:variant>
      <vt:variant>
        <vt:i4>65</vt:i4>
      </vt:variant>
    </vt:vector>
  </HeadingPairs>
  <TitlesOfParts>
    <vt:vector size="67" baseType="lpstr">
      <vt:lpstr>PPT-TMPLT-WHT_C</vt:lpstr>
      <vt:lpstr>NetAcad-4F_PPT-WHT_060408</vt:lpstr>
      <vt:lpstr>Materiales para el instructor Capítulo 7: Listas de control de acceso</vt:lpstr>
      <vt:lpstr>Materiales del instructor: Guía de planificación del capítulo 7</vt:lpstr>
      <vt:lpstr>PowerPoint 演示文稿</vt:lpstr>
      <vt:lpstr>Capítulo 7: Actividades</vt:lpstr>
      <vt:lpstr>Capítulo 7: Actividades</vt:lpstr>
      <vt:lpstr>Capítulo 7: Evaluación</vt:lpstr>
      <vt:lpstr>PowerPoint 演示文稿</vt:lpstr>
      <vt:lpstr>PowerPoint 演示文稿</vt:lpstr>
      <vt:lpstr>PowerPoint 演示文稿</vt:lpstr>
      <vt:lpstr>PowerPoint 演示文稿</vt:lpstr>
      <vt:lpstr>Capítulo 7: Ayuda adicional</vt:lpstr>
      <vt:lpstr>PowerPoint 演示文稿</vt:lpstr>
      <vt:lpstr>Capítulo 7: Listas de control de acceso</vt:lpstr>
      <vt:lpstr>Capítulo 7: Secciones y objetivos</vt:lpstr>
      <vt:lpstr>7.1 Funcionamiento de una ACL</vt:lpstr>
      <vt:lpstr>Propósito de las listas ACL ¿Qué es una ACL?</vt:lpstr>
      <vt:lpstr>Propósito de las listas ACL Filtrado de paquetes</vt:lpstr>
      <vt:lpstr>Propósito de las listas ACL Funcionamiento de una ACL</vt:lpstr>
      <vt:lpstr>Máscaras de comodín en listas ACL Introducción a las máscaras de comodín en listas ACL</vt:lpstr>
      <vt:lpstr>Máscaras de comodín en listas ACL Introducción a las máscaras de comodín en listas ACL (continuación)</vt:lpstr>
      <vt:lpstr>Máscaras de comodín en listas ACL Ejemplos de máscaras de comodín</vt:lpstr>
      <vt:lpstr>Máscaras de comodín en listas ACL Ejemplos de máscaras de comodín (continuación)</vt:lpstr>
      <vt:lpstr>Máscaras de comodín en listas ACL Cálculo de la máscara de comodín</vt:lpstr>
      <vt:lpstr>Máscaras de comodín en listas ACL Palabras clave de una máscara de comodín</vt:lpstr>
      <vt:lpstr>Máscaras de comodín en listas ACL Ejemplos de palabras clave de una máscara de comodín</vt:lpstr>
      <vt:lpstr>Pautas para la creación de listas ACL Pautas generales para la creación de listas ACL</vt:lpstr>
      <vt:lpstr>Pautas para la creación de listas ACL Prácticas recomendadas para una ACL</vt:lpstr>
      <vt:lpstr>Pautas para la ubicación de listas ACL ¿Dónde ubicar las listas ACL?</vt:lpstr>
      <vt:lpstr>Pautas para la ubicación de listas ACL ¿Dónde ubicar las listas ACL? (continuación)</vt:lpstr>
      <vt:lpstr>Pautas para la ubicación de listas ACL Ubicación de listas ACL estándares</vt:lpstr>
      <vt:lpstr>7.2 ACL de IPv4 estándar</vt:lpstr>
      <vt:lpstr>Configurar listas ACL de IPv4 estándares Sintaxis de una ACL de IPv4 estándar numerada</vt:lpstr>
      <vt:lpstr>Configurar listas ACL de IPv4 estándares Aplicar listas ACL de IPv4 estándares a las interfaces</vt:lpstr>
      <vt:lpstr>Configurar listas ACL de IPv4 estándares Aplicar listas ACL de IPv4 estándares a las interfaces (continuación)</vt:lpstr>
      <vt:lpstr>Configurar listas ACL de IPv4 estándares Ejemplos de listas ACL de IPv4 estándares numeradas</vt:lpstr>
      <vt:lpstr>Configurar listas ACL de IPv4 estándares Ejemplos de listas ACL de IPv4 estándares numeradas (continuación)</vt:lpstr>
      <vt:lpstr>Configurar listas ACL de IPv4 estándares Sintaxis de una ACL de IPv4 estándar con nombre</vt:lpstr>
      <vt:lpstr>Configurar listas ACL de IPv4 estándares Sintaxis de una ACL de IPv4 estándar con nombre (continuación)</vt:lpstr>
      <vt:lpstr>Modificar listas ACL de IPv4 Método 1: Utilizar un editor de texto</vt:lpstr>
      <vt:lpstr>Modificar listas ACL de IPv4 Método 2: Utilizar números de secuencia</vt:lpstr>
      <vt:lpstr>Modificar listas ACL de IPv4 Editar listas ACL estándares con nombre</vt:lpstr>
      <vt:lpstr>Modificar listas ACL de IPv4 Verificar listas ACL</vt:lpstr>
      <vt:lpstr>Modificar listas ACL de IPv4 Estadísticas de una ACL</vt:lpstr>
      <vt:lpstr>Asegurar puertos VTY con una ACL de IPv4 estándar El comando access-class</vt:lpstr>
      <vt:lpstr>Asegurar puertos VTY con una ACL de IPv4 estándar Verificar que el puerto VTY esté asegurado</vt:lpstr>
      <vt:lpstr>7.3 Solución de problemas en listas ACL</vt:lpstr>
      <vt:lpstr>Procesar paquetes con listas ACL Denegar todo implícito</vt:lpstr>
      <vt:lpstr>Procesar paquetes con listas ACL El orden de las ACE en una ACL</vt:lpstr>
      <vt:lpstr>Procesar paquetes con listas ACL El orden de las ACE en una ACL (continuación)</vt:lpstr>
      <vt:lpstr>Procesar paquetes con listas ACL Cisco IOS reordena las listas ACL estándares</vt:lpstr>
      <vt:lpstr>Procesar paquetes con listas ACL Cisco IOS reordena las listas ACL estándares (continuación)</vt:lpstr>
      <vt:lpstr>Procesar paquetes con listas ACL Procesos de routing y listas ACL</vt:lpstr>
      <vt:lpstr>Errores comunes en listas ACL de IPv4 estándares Solucionar problemas en listas ACL de IPv4 estándares: Ejemplo 1</vt:lpstr>
      <vt:lpstr>Errores comunes en listas ACL de IPv4 estándares Solucionar problemas en listas ACL de IPv4 estándares: Ejemplo 1 (continuación)</vt:lpstr>
      <vt:lpstr>Errores comunes en listas ACL de IPv4 estándares Solucionar problemas en listas ACL de IPv4 estándares: Ejemplo 2</vt:lpstr>
      <vt:lpstr>Errores comunes en listas ACL de IPv4 estándares Solucionar problemas en listas ACL de IPv4 estándares: Ejemplo 2 (continuación)</vt:lpstr>
      <vt:lpstr>Errores comunes en listas ACL de IPv4 estándares Solucionar problemas en listas ACL de IPv4 estándares: Ejemplo 2 (continuación)</vt:lpstr>
      <vt:lpstr>Errores comunes en listas ACL de IPv4 estándares Solucionar problemas en listas ACL de IPv4 estándares: Ejemplo 3</vt:lpstr>
      <vt:lpstr>Errores comunes en listas ACL de IPv4 estándares Solucionar problemas en listas ACL de IPv4 estándares: Ejemplo 3 (continuación)</vt:lpstr>
      <vt:lpstr>7.4 Resumen</vt:lpstr>
      <vt:lpstr>Resumen del capítulo Resumen</vt:lpstr>
      <vt:lpstr>Sección 7.1 Términos y comandos</vt:lpstr>
      <vt:lpstr>Sección 7.2 Términos y comandos</vt:lpstr>
      <vt:lpstr>PowerPoint 演示文稿</vt:lpstr>
      <vt:lpstr>PowerPoint 演示文稿</vt:lpstr>
    </vt:vector>
  </TitlesOfParts>
  <LinksUpToDate>false</LinksUpToDate>
  <SharedDoc>false</SharedDoc>
  <HyperlinksChanged>false</HyperlinksChanged>
  <AppVersion>14.0000</AppVersion>
  <Pages>28</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luis</cp:lastModifiedBy>
  <cp:revision>1105</cp:revision>
  <cp:lastPrinted>2018-04-10T13:25:00Z</cp:lastPrinted>
  <dcterms:created xsi:type="dcterms:W3CDTF">2018-04-10T13:25:00Z</dcterms:created>
  <dcterms:modified xsi:type="dcterms:W3CDTF">2018-04-10T13:25:00Z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3082-10.1.0.5707</vt:lpwstr>
  </property>
</Properties>
</file>