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8"/>
  </p:notesMasterIdLst>
  <p:handoutMasterIdLst>
    <p:handoutMasterId r:id="rId59"/>
  </p:handoutMasterIdLst>
  <p:sldIdLst>
    <p:sldId id="812" r:id="rId3"/>
    <p:sldId id="903" r:id="rId4"/>
    <p:sldId id="871" r:id="rId5"/>
    <p:sldId id="904" r:id="rId6"/>
    <p:sldId id="932" r:id="rId7"/>
    <p:sldId id="873" r:id="rId8"/>
    <p:sldId id="874" r:id="rId9"/>
    <p:sldId id="908" r:id="rId10"/>
    <p:sldId id="966" r:id="rId11"/>
    <p:sldId id="875" r:id="rId12"/>
    <p:sldId id="877" r:id="rId13"/>
    <p:sldId id="500" r:id="rId14"/>
    <p:sldId id="786" r:id="rId15"/>
    <p:sldId id="791" r:id="rId16"/>
    <p:sldId id="991" r:id="rId17"/>
    <p:sldId id="1097" r:id="rId18"/>
    <p:sldId id="1119" r:id="rId19"/>
    <p:sldId id="1098" r:id="rId20"/>
    <p:sldId id="1099" r:id="rId21"/>
    <p:sldId id="1120" r:id="rId22"/>
    <p:sldId id="1100" r:id="rId23"/>
    <p:sldId id="1101" r:id="rId24"/>
    <p:sldId id="1102" r:id="rId25"/>
    <p:sldId id="1121" r:id="rId26"/>
    <p:sldId id="1103" r:id="rId27"/>
    <p:sldId id="1104" r:id="rId28"/>
    <p:sldId id="1105" r:id="rId29"/>
    <p:sldId id="1106" r:id="rId30"/>
    <p:sldId id="1122" r:id="rId31"/>
    <p:sldId id="913" r:id="rId32"/>
    <p:sldId id="1061" r:id="rId33"/>
    <p:sldId id="1107" r:id="rId34"/>
    <p:sldId id="1108" r:id="rId35"/>
    <p:sldId id="1109" r:id="rId36"/>
    <p:sldId id="1110" r:id="rId37"/>
    <p:sldId id="1111" r:id="rId38"/>
    <p:sldId id="1112" r:id="rId39"/>
    <p:sldId id="1113" r:id="rId40"/>
    <p:sldId id="1114" r:id="rId41"/>
    <p:sldId id="1115" r:id="rId42"/>
    <p:sldId id="1116" r:id="rId43"/>
    <p:sldId id="1123" r:id="rId44"/>
    <p:sldId id="1124" r:id="rId45"/>
    <p:sldId id="1127" r:id="rId46"/>
    <p:sldId id="1128" r:id="rId47"/>
    <p:sldId id="1126" r:id="rId48"/>
    <p:sldId id="1062" r:id="rId49"/>
    <p:sldId id="1117" r:id="rId50"/>
    <p:sldId id="1118" r:id="rId51"/>
    <p:sldId id="976" r:id="rId52"/>
    <p:sldId id="883" r:id="rId53"/>
    <p:sldId id="946" r:id="rId54"/>
    <p:sldId id="1050" r:id="rId55"/>
    <p:sldId id="884" r:id="rId56"/>
    <p:sldId id="885" r:id="rId5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269" autoAdjust="0"/>
    <p:restoredTop sz="84404" autoAdjust="0"/>
  </p:normalViewPr>
  <p:slideViewPr>
    <p:cSldViewPr snapToGrid="0">
      <p:cViewPr>
        <p:scale>
          <a:sx n="66" d="100"/>
          <a:sy n="66" d="100"/>
        </p:scale>
        <p:origin x="-606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27.xml"/><Relationship Id="rId18" Type="http://schemas.openxmlformats.org/officeDocument/2006/relationships/slide" Target="slides/slide33.xml"/><Relationship Id="rId26" Type="http://schemas.openxmlformats.org/officeDocument/2006/relationships/slide" Target="slides/slide41.xml"/><Relationship Id="rId3" Type="http://schemas.openxmlformats.org/officeDocument/2006/relationships/slide" Target="slides/slide17.xml"/><Relationship Id="rId21" Type="http://schemas.openxmlformats.org/officeDocument/2006/relationships/slide" Target="slides/slide36.xml"/><Relationship Id="rId34" Type="http://schemas.openxmlformats.org/officeDocument/2006/relationships/slide" Target="slides/slide49.xml"/><Relationship Id="rId7" Type="http://schemas.openxmlformats.org/officeDocument/2006/relationships/slide" Target="slides/slide21.xml"/><Relationship Id="rId12" Type="http://schemas.openxmlformats.org/officeDocument/2006/relationships/slide" Target="slides/slide26.xml"/><Relationship Id="rId17" Type="http://schemas.openxmlformats.org/officeDocument/2006/relationships/slide" Target="slides/slide32.xml"/><Relationship Id="rId25" Type="http://schemas.openxmlformats.org/officeDocument/2006/relationships/slide" Target="slides/slide40.xml"/><Relationship Id="rId33" Type="http://schemas.openxmlformats.org/officeDocument/2006/relationships/slide" Target="slides/slide48.xml"/><Relationship Id="rId2" Type="http://schemas.openxmlformats.org/officeDocument/2006/relationships/slide" Target="slides/slide16.xml"/><Relationship Id="rId16" Type="http://schemas.openxmlformats.org/officeDocument/2006/relationships/slide" Target="slides/slide31.xml"/><Relationship Id="rId20" Type="http://schemas.openxmlformats.org/officeDocument/2006/relationships/slide" Target="slides/slide35.xml"/><Relationship Id="rId29" Type="http://schemas.openxmlformats.org/officeDocument/2006/relationships/slide" Target="slides/slide44.xml"/><Relationship Id="rId1" Type="http://schemas.openxmlformats.org/officeDocument/2006/relationships/slide" Target="slides/slide15.xml"/><Relationship Id="rId6" Type="http://schemas.openxmlformats.org/officeDocument/2006/relationships/slide" Target="slides/slide20.xml"/><Relationship Id="rId11" Type="http://schemas.openxmlformats.org/officeDocument/2006/relationships/slide" Target="slides/slide25.xml"/><Relationship Id="rId24" Type="http://schemas.openxmlformats.org/officeDocument/2006/relationships/slide" Target="slides/slide39.xml"/><Relationship Id="rId32" Type="http://schemas.openxmlformats.org/officeDocument/2006/relationships/slide" Target="slides/slide47.xml"/><Relationship Id="rId37" Type="http://schemas.openxmlformats.org/officeDocument/2006/relationships/slide" Target="slides/slide53.xml"/><Relationship Id="rId5" Type="http://schemas.openxmlformats.org/officeDocument/2006/relationships/slide" Target="slides/slide19.xml"/><Relationship Id="rId15" Type="http://schemas.openxmlformats.org/officeDocument/2006/relationships/slide" Target="slides/slide29.xml"/><Relationship Id="rId23" Type="http://schemas.openxmlformats.org/officeDocument/2006/relationships/slide" Target="slides/slide38.xml"/><Relationship Id="rId28" Type="http://schemas.openxmlformats.org/officeDocument/2006/relationships/slide" Target="slides/slide43.xml"/><Relationship Id="rId36" Type="http://schemas.openxmlformats.org/officeDocument/2006/relationships/slide" Target="slides/slide52.xml"/><Relationship Id="rId10" Type="http://schemas.openxmlformats.org/officeDocument/2006/relationships/slide" Target="slides/slide24.xml"/><Relationship Id="rId19" Type="http://schemas.openxmlformats.org/officeDocument/2006/relationships/slide" Target="slides/slide34.xml"/><Relationship Id="rId31" Type="http://schemas.openxmlformats.org/officeDocument/2006/relationships/slide" Target="slides/slide46.xml"/><Relationship Id="rId4" Type="http://schemas.openxmlformats.org/officeDocument/2006/relationships/slide" Target="slides/slide18.xml"/><Relationship Id="rId9" Type="http://schemas.openxmlformats.org/officeDocument/2006/relationships/slide" Target="slides/slide23.xml"/><Relationship Id="rId14" Type="http://schemas.openxmlformats.org/officeDocument/2006/relationships/slide" Target="slides/slide28.xml"/><Relationship Id="rId22" Type="http://schemas.openxmlformats.org/officeDocument/2006/relationships/slide" Target="slides/slide37.xml"/><Relationship Id="rId27" Type="http://schemas.openxmlformats.org/officeDocument/2006/relationships/slide" Target="slides/slide42.xml"/><Relationship Id="rId30" Type="http://schemas.openxmlformats.org/officeDocument/2006/relationships/slide" Target="slides/slide45.xml"/><Relationship Id="rId3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83751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400" dirty="0">
                <a:latin typeface="Arial" charset="0"/>
              </a:rPr>
              <a:t>Capítulo 8: DHCP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10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8: DHCP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baseline="0" dirty="0"/>
              <a:t>Routing and Switching Essentials v6.0</a:t>
            </a:r>
            <a:endParaRPr lang="es-ES" b="0" dirty="0"/>
          </a:p>
          <a:p>
            <a:pPr>
              <a:buFontTx/>
              <a:buNone/>
            </a:pPr>
            <a:r>
              <a:rPr lang="es-ES" sz="1200" b="0" dirty="0"/>
              <a:t>Capítulo 8: DHCPv4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8.1.1.1 – Introducción a 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8.1.1.2 – Funcionamiento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8.1.1.2 – Funcionamiento de 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8.1.1.3 – Formato de los mensajes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 smtClean="0">
                <a:latin typeface="Arial" charset="0"/>
              </a:rPr>
              <a:t>8.1.1.4 – </a:t>
            </a:r>
            <a:r>
              <a:rPr lang="es-ES" baseline="0" dirty="0">
                <a:latin typeface="Arial" charset="0"/>
              </a:rPr>
              <a:t>Mensajes Discover y Offer de 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 smtClean="0">
                <a:latin typeface="Arial" charset="0"/>
              </a:rPr>
              <a:t>8.1.1.4 – </a:t>
            </a:r>
            <a:r>
              <a:rPr lang="es-ES" baseline="0" dirty="0">
                <a:latin typeface="Arial" charset="0"/>
              </a:rPr>
              <a:t>Mensajes Discover y Offer de DHCPv4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8.1.2.1 – </a:t>
            </a:r>
            <a:r>
              <a:rPr lang="es-ES" dirty="0">
                <a:latin typeface="Arial" charset="0"/>
              </a:rPr>
              <a:t>Configurar un servidor DHCPv4 básico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8.1.2.2 – </a:t>
            </a:r>
            <a:r>
              <a:rPr lang="es-ES" dirty="0">
                <a:latin typeface="Arial" charset="0"/>
              </a:rPr>
              <a:t>Verificación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8.1.2.3 – Retransmisión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8.1.2.3 – Retransmisión de DHCPv4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cliente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8.1.3.1 – </a:t>
            </a:r>
            <a:r>
              <a:rPr lang="es-ES" dirty="0">
                <a:latin typeface="Arial" charset="0"/>
              </a:rPr>
              <a:t>Configurar un router como cliente 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Configurar un cliente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8.1.3.2 – </a:t>
            </a:r>
            <a:r>
              <a:rPr lang="es-ES" dirty="0">
                <a:latin typeface="Arial" charset="0"/>
              </a:rPr>
              <a:t>Configurar un router inalámbrico como cliente 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8.1.4 – </a:t>
            </a:r>
            <a:r>
              <a:rPr lang="es-ES" sz="1200" dirty="0">
                <a:latin typeface="Arial" charset="0"/>
              </a:rPr>
              <a:t>Solucionar problemas en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>
                <a:latin typeface="Arial" charset="0"/>
              </a:rPr>
              <a:t>8.1.4.1 –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Tareas para la solución de problemas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8.1.4 – </a:t>
            </a:r>
            <a:r>
              <a:rPr lang="es-ES" sz="1200" dirty="0">
                <a:latin typeface="Arial" charset="0"/>
              </a:rPr>
              <a:t>Solucionar problemas en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>
                <a:latin typeface="Arial" charset="0"/>
              </a:rPr>
              <a:t>8.1.4.2 – </a:t>
            </a:r>
            <a:r>
              <a:rPr lang="es-ES" dirty="0">
                <a:latin typeface="Arial" charset="0"/>
              </a:rPr>
              <a:t>Verificar la configuración DHCPv4 de un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8.1.4 – </a:t>
            </a:r>
            <a:r>
              <a:rPr lang="es-ES" sz="1200" dirty="0">
                <a:latin typeface="Arial" charset="0"/>
              </a:rPr>
              <a:t>Solucionar problemas en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>
                <a:latin typeface="Arial" charset="0"/>
              </a:rPr>
              <a:t>8.1.4.3 – </a:t>
            </a:r>
            <a:r>
              <a:rPr lang="es-ES" dirty="0">
                <a:latin typeface="Arial" charset="0"/>
              </a:rPr>
              <a:t>Depuración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s-ES" sz="800" b="0" kern="0" dirty="0">
                <a:solidFill>
                  <a:schemeClr val="bg1"/>
                </a:solidFill>
                <a:latin typeface="Arial" charset="0"/>
              </a:rPr>
              <a:t>Routing and Switching Essentials 6.0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s-ES" b="0" dirty="0">
                <a:solidFill>
                  <a:schemeClr val="bg1"/>
                </a:solidFill>
                <a:latin typeface="Arial" pitchFamily="34" charset="0"/>
              </a:rPr>
              <a:t>Capítulo 8: DHCP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30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8: Protocolo de configuración dinámica de hosts v6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8.2.1.1 – </a:t>
            </a:r>
            <a:r>
              <a:rPr lang="es-ES" dirty="0">
                <a:latin typeface="Arial" charset="0"/>
              </a:rPr>
              <a:t>Configuración automática de direcciones independiente del estado (SLAAC)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8.2.1.2 – </a:t>
            </a:r>
            <a:r>
              <a:rPr lang="es-ES" dirty="0">
                <a:latin typeface="Arial" charset="0"/>
              </a:rPr>
              <a:t>Funcionamiento de SLAAC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8.2.1.3 – </a:t>
            </a:r>
            <a:r>
              <a:rPr lang="es-ES" dirty="0">
                <a:latin typeface="Arial" charset="0"/>
              </a:rPr>
              <a:t>SLAAC y DHCPv6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8.2.1.4 – </a:t>
            </a:r>
            <a:r>
              <a:rPr lang="es-ES" dirty="0">
                <a:latin typeface="Arial" charset="0"/>
              </a:rPr>
              <a:t>Opción de SLAAC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8.2.1.5 – </a:t>
            </a:r>
            <a:r>
              <a:rPr lang="es-ES" dirty="0">
                <a:latin typeface="Arial" charset="0"/>
              </a:rPr>
              <a:t>Opción de DHCPv6 sin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8.2.1.6 – </a:t>
            </a:r>
            <a:r>
              <a:rPr lang="es-ES" dirty="0">
                <a:latin typeface="Arial" charset="0"/>
              </a:rPr>
              <a:t>Opción de DHCPv6 sin estado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8.2.1 – SLAAC y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8.2.1.7 – </a:t>
            </a:r>
            <a:r>
              <a:rPr lang="es-ES" dirty="0">
                <a:latin typeface="Arial" charset="0"/>
              </a:rPr>
              <a:t>Operaciones de DHCPv6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8.2.2 – DHCPv6 sin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8.2.2.1 – </a:t>
            </a:r>
            <a:r>
              <a:rPr lang="es-ES" dirty="0">
                <a:latin typeface="Arial" charset="0"/>
              </a:rPr>
              <a:t>Configurar un router como servidor DHCPv6 sin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8.2.2 – DHCPv6 sin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8.2.2.2 – </a:t>
            </a:r>
            <a:r>
              <a:rPr lang="es-ES" dirty="0">
                <a:latin typeface="Arial" charset="0"/>
              </a:rPr>
              <a:t>Configurar un router como cliente DHCPv6 sin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8.2.2 – DHCPv6 sin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8.2.2.3 – </a:t>
            </a:r>
            <a:r>
              <a:rPr lang="es-ES" dirty="0">
                <a:latin typeface="Arial" charset="0"/>
              </a:rPr>
              <a:t>Verificación de DHCPv6 sin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8.2.3.1 – </a:t>
            </a:r>
            <a:r>
              <a:rPr lang="es-ES" dirty="0">
                <a:latin typeface="Arial" charset="0"/>
              </a:rPr>
              <a:t>Configurar un router como servidor DHCPv6 con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8.2.3.1 – </a:t>
            </a:r>
            <a:r>
              <a:rPr lang="es-ES" dirty="0">
                <a:latin typeface="Arial" charset="0"/>
              </a:rPr>
              <a:t>Configurar un router como servidor DHCPv6 con estado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8.2.3.2 – </a:t>
            </a:r>
            <a:r>
              <a:rPr lang="es-ES" dirty="0">
                <a:latin typeface="Arial" charset="0"/>
              </a:rPr>
              <a:t>Configurar un router como cliente DHCPv6 con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8.2.3.3 – </a:t>
            </a:r>
            <a:r>
              <a:rPr lang="es-ES" dirty="0">
                <a:latin typeface="Arial" charset="0"/>
              </a:rPr>
              <a:t>Verificación de DHCPv6 con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8.2.3.3 – </a:t>
            </a:r>
            <a:r>
              <a:rPr lang="es-ES" dirty="0">
                <a:latin typeface="Arial" charset="0"/>
              </a:rPr>
              <a:t>Verificación de DHCPv6 con estado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46</a:t>
            </a:fld>
            <a:endParaRPr lang="es-E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8.2.3</a:t>
            </a:r>
            <a:r>
              <a:rPr lang="es-ES" dirty="0" smtClean="0"/>
              <a:t> </a:t>
            </a:r>
            <a:r>
              <a:rPr lang="es-ES" dirty="0">
                <a:latin typeface="Arial" charset="0"/>
              </a:rPr>
              <a:t>– Servidor DHCPv6 con estado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 smtClean="0">
                <a:latin typeface="Arial" charset="0"/>
              </a:rPr>
              <a:t>8.2.3.4 – </a:t>
            </a:r>
            <a:r>
              <a:rPr lang="es-ES" dirty="0">
                <a:latin typeface="Arial" charset="0"/>
              </a:rPr>
              <a:t>Configurar un router como agente de retransmisión DHCPv6</a:t>
            </a: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636720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8.2.4 – Solucionar problemas en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8.2.4.1 – </a:t>
            </a:r>
            <a:r>
              <a:rPr lang="es-ES" dirty="0">
                <a:latin typeface="Arial" charset="0"/>
              </a:rPr>
              <a:t>Tareas para la solución de problemas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8.2.4 – Solucionar problemas en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8.2.4.2 – </a:t>
            </a:r>
            <a:r>
              <a:rPr lang="es-ES" dirty="0">
                <a:latin typeface="Arial" charset="0"/>
              </a:rPr>
              <a:t>Verificar la configuración DHCPv6 de un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8.2 – </a:t>
            </a:r>
            <a:r>
              <a:rPr lang="es-ES" sz="1200" b="0" dirty="0"/>
              <a:t>Protocolo de configuración dinámica de hosts v6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8.2.4 – Solucionar problemas en DHCPv6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8.2.4.3 – </a:t>
            </a:r>
            <a:r>
              <a:rPr lang="es-ES" dirty="0">
                <a:latin typeface="Arial" charset="0"/>
              </a:rPr>
              <a:t>Depuración de DHCPv6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551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50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8: DHCP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825558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 smtClean="0">
                <a:solidFill>
                  <a:schemeClr val="tx1"/>
                </a:solidFill>
                <a:latin typeface="Arial" charset="0"/>
              </a:rPr>
              <a:t>8.4 – </a:t>
            </a:r>
            <a:r>
              <a:rPr lang="es-ES" dirty="0">
                <a:latin typeface="Arial" charset="0"/>
              </a:rPr>
              <a:t>Resumen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52</a:t>
            </a:fld>
            <a:endParaRPr lang="es-E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Términos y comandos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53</a:t>
            </a:fld>
            <a:endParaRPr lang="es-E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Nuevos términos y comandos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4015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2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4053032" cy="830262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Materiales para el instructor</a:t>
            </a:r>
            <a:r>
              <a:rPr dirty="0"/>
              <a:t/>
            </a:r>
            <a:br>
              <a:rPr dirty="0"/>
            </a:br>
            <a:r>
              <a:rPr lang="es-ES" sz="2400" dirty="0">
                <a:latin typeface="Arial" charset="0"/>
              </a:rPr>
              <a:t>Capítulo 8: DHCP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49" y="4672012"/>
            <a:ext cx="5053331" cy="1061813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s-ES" dirty="0">
                <a:latin typeface="Arial" charset="0"/>
              </a:rPr>
              <a:t>Routing and Switching Essentials v6.0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6400" y="3492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8: Ayuda adicional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95785" y="1260910"/>
            <a:ext cx="8581960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s-ES" sz="2000" dirty="0"/>
              <a:t>Para obtener ayuda adicional sobre las estrategias de enseñanza, incluidos los planes de lección, las analogías para los conceptos difíciles y los temas de debate, visite la Comunidad CCNA en </a:t>
            </a:r>
            <a:r>
              <a:rPr lang="es-ES" sz="2000" dirty="0">
                <a:hlinkClick r:id="rId3"/>
              </a:rPr>
              <a:t>https://www.netacad.com/group/communities/community-home</a:t>
            </a:r>
            <a:r>
              <a:rPr lang="es-ES" dirty="0" smtClean="0"/>
              <a:t>.</a:t>
            </a:r>
            <a:endParaRPr lang="es-E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s-ES" sz="2000" dirty="0"/>
              <a:t>Prácticas recomendadas de todo el mundo para enseñar </a:t>
            </a:r>
            <a:r>
              <a:rPr lang="es-ES" sz="2000" dirty="0" smtClean="0"/>
              <a:t>CCNA </a:t>
            </a:r>
            <a:r>
              <a:rPr lang="es-ES" sz="2000" dirty="0" err="1" smtClean="0"/>
              <a:t>Routing</a:t>
            </a:r>
            <a:r>
              <a:rPr lang="es-ES" sz="2000" dirty="0" smtClean="0"/>
              <a:t> and</a:t>
            </a:r>
            <a:r>
              <a:rPr lang="es-ES" sz="2000" dirty="0"/>
              <a:t> Switching. </a:t>
            </a:r>
            <a:r>
              <a:rPr lang="es-ES" sz="2000" dirty="0">
                <a:hlinkClick r:id="rId4"/>
              </a:rPr>
              <a:t>https://www.netacad.com/group/communities/ccna-blog</a:t>
            </a:r>
            <a:endParaRPr lang="es-ES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Si tiene planes o recursos de lección que desee compartir, súbalos a la Comunidad CCNA, a fin de ayudar a otros instructores.</a:t>
            </a:r>
          </a:p>
          <a:p>
            <a:r>
              <a:rPr lang="es-ES" sz="2000" dirty="0"/>
              <a:t>Los estudiantes pueden inscribirse en </a:t>
            </a:r>
            <a:r>
              <a:rPr lang="es-ES" sz="2000" b="1" dirty="0"/>
              <a:t>Packet Tracer Know How 1: Packet Tracer 101 </a:t>
            </a:r>
            <a:r>
              <a:rPr lang="es-ES" sz="2000" dirty="0"/>
              <a:t>(autoinscripción)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8: DHCP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 smtClean="0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8: Secciones y objetivos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2"/>
            <a:ext cx="7940675" cy="474357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8.1 DHCPv4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la forma en la que funciona DHCPv4 en la red de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router como servidor DHCPv4.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router como cliente DHCPv4.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Realizar la resolución de problemas de una configuración DHCP para IPv4 en una red conmutada.</a:t>
            </a:r>
          </a:p>
          <a:p>
            <a:pPr marL="1588" indent="0">
              <a:buNone/>
            </a:pPr>
            <a:r>
              <a:rPr lang="es-ES" sz="2000" dirty="0"/>
              <a:t>8.2 DHCPv6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el funcionamiento de DHCPv6.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DHCPv6 sin estado para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DHCPv6 con estado para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Realizar la resolución de problemas de una configuración DHCP para IPv6 en una red conmutada.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8.1 </a:t>
            </a:r>
            <a:r>
              <a:rPr lang="es-ES" sz="2400" dirty="0">
                <a:latin typeface="Arial" charset="0"/>
              </a:rPr>
              <a:t>DHCPv4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Introducción a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" y="1310640"/>
            <a:ext cx="8336280" cy="262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DHCPv4: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>
                <a:latin typeface="+mn-lt"/>
              </a:rPr>
              <a:t>Asigna direcciones IPv4 y otra información de configuración de red en forma dinámica.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>
                <a:latin typeface="+mn-lt"/>
              </a:rPr>
              <a:t>Es una herramienta útil y que ahorra tiempo a los administradores de la red.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/>
              <a:t>Asigna de manera dinámica, o arrienda, una dirección IPv4 de un conjunto de direcciones.</a:t>
            </a:r>
            <a:endParaRPr lang="es-ES" sz="14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puede configurar un router Cisco para proporcionar servicios DHCPv4.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Los administradores configuran servidores DHCPv4 de modo que caduquen los arrendamientos. Entonces el cliente debe solicitar otra dirección, aunque generalmente se le vuelve a asignar la misma.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6042" y="4146943"/>
            <a:ext cx="5983908" cy="27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22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Funcionamiento de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815" y="1430147"/>
            <a:ext cx="6376164" cy="50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536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Funcionamiento de DHCPv4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142" y="1587818"/>
            <a:ext cx="5818088" cy="463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0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Formato de los mensajes de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81" y="1410653"/>
            <a:ext cx="7705151" cy="50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1778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Mensajes </a:t>
            </a:r>
            <a:r>
              <a:rPr lang="es-ES" dirty="0" err="1" smtClean="0"/>
              <a:t>Discover</a:t>
            </a:r>
            <a:r>
              <a:rPr lang="es-ES" dirty="0" smtClean="0"/>
              <a:t> y </a:t>
            </a:r>
            <a:r>
              <a:rPr lang="es-ES" dirty="0" err="1" smtClean="0"/>
              <a:t>Offer</a:t>
            </a:r>
            <a:r>
              <a:rPr lang="es-ES" dirty="0" smtClean="0"/>
              <a:t> de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9819" y="1285874"/>
            <a:ext cx="6024260" cy="526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5753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Materiales del instructor: Guía de planificación del capítulo 8</a:t>
            </a:r>
            <a:endParaRPr lang="es-E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8081038" cy="453980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Esta presentación en PowerPoint se divide en dos partes: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Guía de planificación para 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Información para ayudarlo a familiarizarse con el capítulo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Ayuda a la enseñanza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Presentación de la clase del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Diapositivas opcionales que puede utilizar en el aula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Comienza en la diapositiva n.º 12</a:t>
            </a:r>
            <a:endParaRPr lang="es-ES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sz="2000" dirty="0"/>
              <a:t>Nota: Elimine la Guía de planificación de esta presentación antes de compartirla con otras personas.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Funcionamiento de 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Mensajes </a:t>
            </a:r>
            <a:r>
              <a:rPr lang="es-ES" dirty="0" err="1" smtClean="0"/>
              <a:t>Discover</a:t>
            </a:r>
            <a:r>
              <a:rPr lang="es-ES" dirty="0" smtClean="0"/>
              <a:t> y </a:t>
            </a:r>
            <a:r>
              <a:rPr lang="es-ES" dirty="0" err="1" smtClean="0"/>
              <a:t>Offer</a:t>
            </a:r>
            <a:r>
              <a:rPr lang="es-ES" dirty="0" smtClean="0"/>
              <a:t> de DHCPv4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654" y="1636394"/>
            <a:ext cx="5642372" cy="487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6683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Configurar un servidor 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Configurar un servidor DHCPv4 básico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idx="1"/>
          </p:nvPr>
        </p:nvSpPr>
        <p:spPr>
          <a:xfrm>
            <a:off x="335280" y="1234440"/>
            <a:ext cx="8319622" cy="5181599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s-ES" sz="2000" dirty="0"/>
              <a:t>Un router Cisco que ejecuta el software Cisco IOS puede configurarse para que actúe como servidor DHCPv4. Para configurar DHCP: 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s-ES" dirty="0" smtClean="0"/>
              <a:t>Excluya direcciones del conjunto.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/>
              <a:t>	</a:t>
            </a:r>
            <a:r>
              <a:rPr lang="es-ES" dirty="0" smtClean="0"/>
              <a:t>Configure el nombre del conjunto de DHCP.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s-ES" dirty="0" smtClean="0"/>
              <a:t>Defina el rango de direcciones y la máscara de subred. Utilice el comando </a:t>
            </a:r>
            <a:r>
              <a:rPr lang="es-ES" b="1" dirty="0">
                <a:latin typeface="Courier New" pitchFamily="49" charset="0"/>
              </a:rPr>
              <a:t>default-router</a:t>
            </a:r>
            <a:r>
              <a:rPr lang="es-ES" dirty="0" smtClean="0"/>
              <a:t> para el </a:t>
            </a:r>
            <a:r>
              <a:rPr lang="es-ES" dirty="0" err="1" smtClean="0"/>
              <a:t>gateway</a:t>
            </a:r>
            <a:r>
              <a:rPr lang="es-ES" dirty="0" smtClean="0"/>
              <a:t> predeterminado. Parámetros opcionales que pueden incluirse en el </a:t>
            </a:r>
            <a:r>
              <a:rPr lang="es-ES" i="1" dirty="0"/>
              <a:t>conjunto:</a:t>
            </a:r>
            <a:r>
              <a:rPr lang="es-ES" dirty="0" smtClean="0"/>
              <a:t> </a:t>
            </a:r>
            <a:r>
              <a:rPr lang="es-ES" i="1" dirty="0"/>
              <a:t>dns-server</a:t>
            </a:r>
            <a:r>
              <a:rPr lang="es-ES" dirty="0" smtClean="0"/>
              <a:t>, </a:t>
            </a:r>
            <a:r>
              <a:rPr lang="es-ES" i="1" dirty="0"/>
              <a:t>domain-name</a:t>
            </a:r>
            <a:r>
              <a:rPr lang="es-ES" dirty="0" smtClean="0"/>
              <a:t>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s-ES" sz="2000" dirty="0" smtClean="0"/>
              <a:t>Para </a:t>
            </a:r>
            <a:r>
              <a:rPr lang="es-ES" sz="2000" dirty="0"/>
              <a:t>deshabilitar DHCP utilice el comando </a:t>
            </a:r>
            <a:r>
              <a:rPr lang="es-ES" sz="2000" b="1" dirty="0"/>
              <a:t>no service </a:t>
            </a:r>
            <a:r>
              <a:rPr lang="es-ES" sz="2000" b="1" dirty="0" err="1"/>
              <a:t>dhcp</a:t>
            </a:r>
            <a:r>
              <a:rPr lang="es-ES" sz="2000" dirty="0" smtClean="0"/>
              <a:t>.</a:t>
            </a:r>
            <a:endParaRPr lang="en-US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79795" y="3979723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8617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 smtClean="0"/>
              <a:t>Configurar un servidor 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Verificación de 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" y="140208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latin typeface="+mn-lt"/>
              </a:rPr>
              <a:t>Comandos para verificar DHCP: </a:t>
            </a: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dirty="0" smtClean="0"/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running-config | section dhcp</a:t>
            </a: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ip</a:t>
            </a:r>
            <a:r>
              <a:rPr lang="es-ES" sz="2000" dirty="0" smtClean="0"/>
              <a:t> </a:t>
            </a:r>
            <a:r>
              <a:rPr lang="es-ES" sz="2000" b="1" dirty="0">
                <a:latin typeface="Courier New" panose="02070309020205020404" pitchFamily="49" charset="0"/>
              </a:rPr>
              <a:t>dhcp binding</a:t>
            </a: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ip</a:t>
            </a:r>
            <a:r>
              <a:rPr lang="es-ES" sz="2000" dirty="0" smtClean="0"/>
              <a:t> </a:t>
            </a:r>
            <a:r>
              <a:rPr lang="es-ES" sz="2000" b="1" dirty="0">
                <a:latin typeface="Courier New" panose="02070309020205020404" pitchFamily="49" charset="0"/>
              </a:rPr>
              <a:t>dhcp server statistics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latin typeface="+mn-lt"/>
              </a:rPr>
              <a:t>En la PC, emita el comando </a:t>
            </a:r>
            <a:r>
              <a:rPr lang="es-ES" sz="2000" b="1" dirty="0">
                <a:latin typeface="Courier New" panose="02070309020205020404" pitchFamily="49" charset="0"/>
              </a:rPr>
              <a:t>ipconfig /all</a:t>
            </a:r>
            <a:r>
              <a:rPr lang="es-ES" sz="2000" dirty="0">
                <a:latin typeface="+mn-lt"/>
              </a:rPr>
              <a:t>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44659" y="3294615"/>
            <a:ext cx="4352491" cy="3337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465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Configurar un servidor DHCPv4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Retransmisión de </a:t>
            </a:r>
            <a:r>
              <a:rPr lang="es-ES" dirty="0">
                <a:latin typeface="Arial" charset="0"/>
              </a:rPr>
              <a:t>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237" y="1596844"/>
            <a:ext cx="6307282" cy="475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59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Configurar un servidor DHCPv4</a:t>
            </a:r>
            <a:r>
              <a:t/>
            </a:r>
            <a:br/>
            <a:r>
              <a:rPr lang="es-ES" smtClean="0"/>
              <a:t>Retransmisión de </a:t>
            </a:r>
            <a:r>
              <a:rPr lang="es-ES" dirty="0">
                <a:latin typeface="Arial" charset="0"/>
              </a:rPr>
              <a:t>DHCPv4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" y="1511112"/>
            <a:ext cx="824484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latin typeface="+mn-lt"/>
              </a:rPr>
              <a:t>La dirección IP de ayuda permite habilitar un router para que reenvíe difusiones de DHCPv4 al servidor DHCPv4. Funciona como retransmisión.</a:t>
            </a:r>
            <a:endParaRPr lang="es-ES" altLang="ja-JP" sz="2000" dirty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6390" y="2645896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7159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Configurar un cliente 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Configurar un router como cliente 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5735" y="1399223"/>
            <a:ext cx="5876319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208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>
                <a:latin typeface="Arial" charset="0"/>
              </a:rPr>
              <a:t>Configurar un cliente 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Configurar un router inalámbrico como cliente 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160" y="1856423"/>
            <a:ext cx="6592087" cy="455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101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Solucionar problemas en 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Tareas para la solución de problemas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048594"/>
            <a:ext cx="7909628" cy="256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656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>
                <a:latin typeface="Arial" charset="0"/>
              </a:rPr>
              <a:t>Solución de problemas en 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Verificar la configuración DHCPv4 de un router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820" y="1529188"/>
            <a:ext cx="6371570" cy="293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3493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Solucionar problemas en DHCPv4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Depuración de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012" y="1264920"/>
            <a:ext cx="60959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" y="5745480"/>
            <a:ext cx="8695306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1400" dirty="0">
                <a:latin typeface="+mn-lt"/>
              </a:rPr>
              <a:t>En la ilustración, se muestra una ACL extendida que permite solamente paquetes con puertos de destino UDP de 67 o 68. Estos son los puertos típicos que utilizan los clientes y los servidores DHCPv4 al enviar mensajes DHCPv4. Se utiliza la ACL extendida con el </a:t>
            </a:r>
            <a:r>
              <a:rPr lang="es-ES" sz="1400" dirty="0" smtClean="0">
                <a:latin typeface="+mn-lt"/>
              </a:rPr>
              <a:t>comando </a:t>
            </a:r>
            <a:r>
              <a:rPr lang="es-ES" sz="1400" dirty="0" err="1" smtClean="0">
                <a:latin typeface="Courier New" panose="02070309020205020404" pitchFamily="49" charset="0"/>
              </a:rPr>
              <a:t>debug</a:t>
            </a:r>
            <a:r>
              <a:rPr lang="es-ES" sz="1400" dirty="0">
                <a:latin typeface="Courier New" panose="02070309020205020404" pitchFamily="49" charset="0"/>
              </a:rPr>
              <a:t> </a:t>
            </a:r>
            <a:r>
              <a:rPr lang="es-ES" sz="1400" dirty="0" err="1" smtClean="0">
                <a:latin typeface="Courier New" panose="02070309020205020404" pitchFamily="49" charset="0"/>
              </a:rPr>
              <a:t>ippacket</a:t>
            </a:r>
            <a:r>
              <a:rPr lang="es-ES" sz="1400" dirty="0">
                <a:latin typeface="+mn-lt"/>
              </a:rPr>
              <a:t> para mostrar solo mensajes de DHCPv4.</a:t>
            </a:r>
          </a:p>
        </p:txBody>
      </p:sp>
    </p:spTree>
    <p:extLst>
      <p:ext uri="{BB962C8B-B14F-4D97-AF65-F5344CB8AC3E}">
        <p14:creationId xmlns:p14="http://schemas.microsoft.com/office/powerpoint/2010/main" val="42111564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s-ES" b="0" kern="0" dirty="0">
                <a:solidFill>
                  <a:schemeClr val="bg1"/>
                </a:solidFill>
                <a:latin typeface="+mj-lt"/>
              </a:rPr>
              <a:t>Guía de planificación de </a:t>
            </a:r>
            <a:r>
              <a:rPr lang="es-ES" kern="0" dirty="0">
                <a:solidFill>
                  <a:schemeClr val="bg1"/>
                </a:solidFill>
                <a:latin typeface="+mj-lt"/>
              </a:rPr>
              <a:t>Routing and Switching </a:t>
            </a:r>
            <a:endParaRPr lang="es-ES" kern="0" dirty="0" smtClean="0">
              <a:solidFill>
                <a:schemeClr val="bg1"/>
              </a:solidFill>
              <a:latin typeface="+mj-lt"/>
            </a:endParaRPr>
          </a:p>
          <a:p>
            <a:pPr algn="l" defTabSz="814388">
              <a:lnSpc>
                <a:spcPct val="90000"/>
              </a:lnSpc>
              <a:defRPr/>
            </a:pPr>
            <a:r>
              <a:rPr lang="es-ES" kern="0" dirty="0" smtClean="0">
                <a:solidFill>
                  <a:schemeClr val="bg1"/>
                </a:solidFill>
                <a:latin typeface="+mj-lt"/>
              </a:rPr>
              <a:t>Essentials</a:t>
            </a:r>
            <a:r>
              <a:rPr lang="es-ES" kern="0" dirty="0">
                <a:solidFill>
                  <a:schemeClr val="bg1"/>
                </a:solidFill>
                <a:latin typeface="+mj-lt"/>
              </a:rPr>
              <a:t> 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s-ES" b="0" dirty="0">
                <a:solidFill>
                  <a:schemeClr val="bg1"/>
                </a:solidFill>
                <a:latin typeface="Arial" pitchFamily="34" charset="0"/>
              </a:rPr>
              <a:t>Capítulo 8: DHCP</a:t>
            </a:r>
            <a:endParaRPr lang="es-E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8.2 DHCPv6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>
                <a:latin typeface="Arial" charset="0"/>
              </a:rPr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Configuración automática de direcciones independiente del estado (SLAAC)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1813560"/>
            <a:ext cx="8752915" cy="975360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charset="0"/>
              <a:buChar char="§"/>
              <a:defRPr/>
            </a:pPr>
            <a:r>
              <a:rPr lang="es-ES" dirty="0" smtClean="0"/>
              <a:t>SLAAC utiliza mensajes de solicitud y de anuncio de </a:t>
            </a:r>
            <a:r>
              <a:rPr lang="es-ES" dirty="0" err="1" smtClean="0"/>
              <a:t>router</a:t>
            </a:r>
            <a:r>
              <a:rPr lang="es-ES" dirty="0" smtClean="0"/>
              <a:t> ICMPv6 para proporcionar direccionamiento y otra información de configuración que normalmente proporcionaría un servidor DHCP:</a:t>
            </a:r>
            <a:endParaRPr lang="es-E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4171" y="2910840"/>
            <a:ext cx="5057179" cy="359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791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Funcionamiento de SLAAC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0000" y="2152896"/>
            <a:ext cx="5405439" cy="434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280" y="1428453"/>
            <a:ext cx="8305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 smtClean="0"/>
              <a:t>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debe tener el </a:t>
            </a:r>
            <a:r>
              <a:rPr lang="es-ES" sz="2000" dirty="0" err="1" smtClean="0"/>
              <a:t>routing</a:t>
            </a:r>
            <a:r>
              <a:rPr lang="es-ES" sz="2000" dirty="0" smtClean="0"/>
              <a:t> IPv6 habilitado antes de poder enviar mensajes RA: </a:t>
            </a:r>
            <a:r>
              <a:rPr lang="es-ES" sz="1800" dirty="0">
                <a:solidFill>
                  <a:srgbClr val="000000"/>
                </a:solidFill>
                <a:latin typeface="Arial"/>
              </a:rPr>
              <a:t>Router(config)# </a:t>
            </a: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ipv6 unicast-routing</a:t>
            </a:r>
          </a:p>
        </p:txBody>
      </p:sp>
    </p:spTree>
    <p:extLst>
      <p:ext uri="{BB962C8B-B14F-4D97-AF65-F5344CB8AC3E}">
        <p14:creationId xmlns:p14="http://schemas.microsoft.com/office/powerpoint/2010/main" val="33628848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SLAAC y DHCPv6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512" y="1317308"/>
            <a:ext cx="6718703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22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Opción de SLAAC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503" y="2567802"/>
            <a:ext cx="6950962" cy="367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470646"/>
            <a:ext cx="8031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solidFill>
                  <a:srgbClr val="000000"/>
                </a:solidFill>
                <a:latin typeface="Arial"/>
              </a:rPr>
              <a:t>SLAAC es la opción predeterminada en los routers Cisco. Tanto el indicador M como el indicador O están establecidos en 0 en el RA, como se muestra en la ilustración.</a:t>
            </a:r>
          </a:p>
        </p:txBody>
      </p:sp>
    </p:spTree>
    <p:extLst>
      <p:ext uri="{BB962C8B-B14F-4D97-AF65-F5344CB8AC3E}">
        <p14:creationId xmlns:p14="http://schemas.microsoft.com/office/powerpoint/2010/main" val="2433808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Opción de DHCPv6 sin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22" y="2577498"/>
            <a:ext cx="6579868" cy="40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" y="1600200"/>
            <a:ext cx="8503920" cy="163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 smtClean="0"/>
              <a:t>Para modificar el mensaje RA enviado en la interfaz de 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e indicar DHCPv6 sin estado, utilice el siguiente comando: </a:t>
            </a:r>
            <a:r>
              <a:rPr lang="es-ES" sz="2000" b="1" dirty="0">
                <a:solidFill>
                  <a:srgbClr val="000000"/>
                </a:solidFill>
                <a:latin typeface="+mn-lt"/>
              </a:rPr>
              <a:t>Router(config-if)#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ipv6 nd other-config-flag </a:t>
            </a:r>
          </a:p>
          <a:p>
            <a:r>
              <a:rPr dirty="0"/>
              <a:t/>
            </a:r>
            <a:br>
              <a:rPr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172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Opción de DHCPv6 con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860" y="1630680"/>
            <a:ext cx="8752915" cy="975360"/>
          </a:xfrm>
        </p:spPr>
        <p:txBody>
          <a:bodyPr/>
          <a:lstStyle/>
          <a:p>
            <a:r>
              <a:rPr lang="es-ES" sz="1600" dirty="0"/>
              <a:t>Esta opción es la más similar a DHCPv4. En este caso, el mensaje RA le informa al cliente que no utilice la información contenida en el mensaje RA. Toda la información de direccionamiento y de configuración debe obtenerse de un servidor DHCPv6 con estado. </a:t>
            </a:r>
            <a:r>
              <a:rPr lang="es-ES" sz="1600" b="1" dirty="0"/>
              <a:t>Router(config-if)# </a:t>
            </a:r>
            <a:r>
              <a:rPr lang="es-ES" sz="1600" b="1" dirty="0">
                <a:latin typeface="Courier New" panose="02070309020205020404" pitchFamily="49" charset="0"/>
              </a:rPr>
              <a:t>ipv6 nd managed-config-flag 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059" y="2638425"/>
            <a:ext cx="5857874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0592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SLAAC y DHCPv6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Operaciones de DHCPv6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398" y="1631748"/>
            <a:ext cx="5811063" cy="461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22" y="4419600"/>
            <a:ext cx="252139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n-lt"/>
              </a:rPr>
              <a:t>Si en el mensaje RA se indica DHCPv6 con estado o sin estado, el dispositivo inicia las comunicaciones cliente/servidor DHCPv6.</a:t>
            </a:r>
          </a:p>
        </p:txBody>
      </p:sp>
    </p:spTree>
    <p:extLst>
      <p:ext uri="{BB962C8B-B14F-4D97-AF65-F5344CB8AC3E}">
        <p14:creationId xmlns:p14="http://schemas.microsoft.com/office/powerpoint/2010/main" val="14035125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DHCPv6 sin estado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servidor DHCPv6 sin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624" y="1900409"/>
            <a:ext cx="6691259" cy="445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140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DHCPv6 sin estado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cliente DHCPv6 sin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06" y="2087514"/>
            <a:ext cx="6873334" cy="377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3859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8: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  <a:endParaRPr lang="es-E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26606"/>
              </p:ext>
            </p:extLst>
          </p:nvPr>
        </p:nvGraphicFramePr>
        <p:xfrm>
          <a:off x="445863" y="1641144"/>
          <a:ext cx="831599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0"/>
                    </a:ext>
                  </a:extLst>
                </a:gridCol>
                <a:gridCol w="1964622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1"/>
                    </a:ext>
                  </a:extLst>
                </a:gridCol>
                <a:gridCol w="3962654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2"/>
                    </a:ext>
                  </a:extLst>
                </a:gridCol>
                <a:gridCol w="1412398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</a:rPr>
                        <a:t>Identificar los pasos del funcionamiento de DHCPv4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Verificador de sintaxis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Configurar servidor DHCPv4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Verificador de sintaxis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Configurar la retransmisión DHCPv4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Práctica de laboratorio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</a:rPr>
                        <a:t>Configuración de DHCPv4 básico en un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Práctica de laboratorio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Configuración de DHCPv4 básico en un switch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Verificador de sintaxis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</a:rPr>
                        <a:t>Configuración de un router como cliente 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Packet Tracer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Configuración de DHCPv4 mediante el IOS de Cisco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8.1.4.4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Práctica de laboratorio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Solución de problemas en DHCPv4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Actividad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Identificar los pasos del funcionamiento de DHCPv6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440442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s-ES" sz="1600" kern="0" dirty="0"/>
              <a:t>La contraseña utilizada en las actividades de Packet Tracer en este capítulo es: </a:t>
            </a:r>
            <a:r>
              <a:rPr lang="es-ES" sz="1600" b="1" kern="0" dirty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DHCPv6</a:t>
            </a:r>
            <a:r>
              <a:rPr lang="es-ES" dirty="0" smtClean="0"/>
              <a:t> </a:t>
            </a:r>
            <a:r>
              <a:rPr lang="es-ES" sz="1800" dirty="0" smtClean="0"/>
              <a:t>sin estado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Verificación de DHCPv6 sin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892040"/>
            <a:ext cx="8273415" cy="1584960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Verifique el cliente DHCP sin estado usando los siguientes comandos: </a:t>
            </a:r>
          </a:p>
          <a:p>
            <a:r>
              <a:rPr lang="es-ES" sz="2000" b="1" dirty="0">
                <a:latin typeface="Courier New" pitchFamily="49" charset="0"/>
              </a:rPr>
              <a:t>show ipv6 interface</a:t>
            </a:r>
          </a:p>
          <a:p>
            <a:r>
              <a:rPr lang="es-ES" sz="2000" b="1" dirty="0">
                <a:latin typeface="Courier New" pitchFamily="49" charset="0"/>
              </a:rPr>
              <a:t>debug ipv6 dhcp detail</a:t>
            </a:r>
          </a:p>
          <a:p>
            <a:endParaRPr lang="es-ES" sz="20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422" y="1804034"/>
            <a:ext cx="5102092" cy="2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0412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DHCPv6 con estado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servidor DHCPv6 con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166" y="1645838"/>
            <a:ext cx="6043058" cy="479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48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DHCPv6 con estado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servidor DHCPv6 con estado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928" y="1669733"/>
            <a:ext cx="7344352" cy="49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66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 smtClean="0"/>
              <a:t>DHCPv6 con estado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cliente DHCPv6 con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7288" y="2252644"/>
            <a:ext cx="6777056" cy="365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010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Servidor DHCPv6 </a:t>
            </a:r>
            <a:r>
              <a:rPr lang="es-ES" sz="1800" dirty="0" smtClean="0"/>
              <a:t>con estado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Verificación de DHCPv6 con estado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3960" y="1560174"/>
            <a:ext cx="5928357" cy="33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44" y="4768215"/>
            <a:ext cx="5217795" cy="198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539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>
                <a:latin typeface="Arial" charset="0"/>
              </a:rPr>
              <a:t>Servidor DHCPv6 </a:t>
            </a:r>
            <a:r>
              <a:rPr lang="es-ES" sz="1800" dirty="0" smtClean="0"/>
              <a:t>con estado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Verificación de DHCPv6 con estado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29" y="1719262"/>
            <a:ext cx="5666965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689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1533070"/>
            <a:ext cx="534125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145463" cy="1084262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1800" dirty="0" smtClean="0"/>
              <a:t>DHCPv6 con estado</a:t>
            </a:r>
            <a:r>
              <a:rPr sz="1800" dirty="0"/>
              <a:t/>
            </a:r>
            <a:br>
              <a:rPr sz="1800" dirty="0"/>
            </a:br>
            <a:r>
              <a:rPr lang="es-ES" dirty="0" smtClean="0"/>
              <a:t>Configurar un </a:t>
            </a:r>
            <a:r>
              <a:rPr lang="es-ES" dirty="0" err="1" smtClean="0"/>
              <a:t>router</a:t>
            </a:r>
            <a:r>
              <a:rPr lang="es-ES" dirty="0" smtClean="0"/>
              <a:t> como agente de retransmisión DHCPv6</a:t>
            </a:r>
            <a:endParaRPr lang="es-E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23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09800" y="5202457"/>
            <a:ext cx="4524829" cy="13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800" y="1623774"/>
            <a:ext cx="4453165" cy="357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2" y="1598219"/>
            <a:ext cx="2220683" cy="2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1900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Solucionar problemas en DHCPv6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Tareas para la solución de problemas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1" y="2110194"/>
            <a:ext cx="8979877" cy="276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04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>
                <a:latin typeface="Arial" charset="0"/>
              </a:rPr>
              <a:t>Solución de problemas en DHCPv6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Verificar la configuración DHCPv6 de un router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809" y="1513523"/>
            <a:ext cx="5839547" cy="49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408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Solucionar problemas en DHCPv6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Depuración de DHCPv6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1" y="1303972"/>
            <a:ext cx="7998925" cy="50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31215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8: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  <a:endParaRPr lang="es-E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50868"/>
              </p:ext>
            </p:extLst>
          </p:nvPr>
        </p:nvGraphicFramePr>
        <p:xfrm>
          <a:off x="445863" y="1641144"/>
          <a:ext cx="831599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0"/>
                    </a:ext>
                  </a:extLst>
                </a:gridCol>
                <a:gridCol w="1964622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1"/>
                    </a:ext>
                  </a:extLst>
                </a:gridCol>
                <a:gridCol w="3962654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2"/>
                    </a:ext>
                  </a:extLst>
                </a:gridCol>
                <a:gridCol w="1412398">
                  <a:extLst>
                    <a:ext uri="{9D8B030D-6E8A-4147-A177-3AD203B41FA5}">
                      <a16:col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Configuración y verificación de DHCPv6 sin estado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Verificador de sintaxis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Configuración y verificación de DHCPv6 con 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Configuración de un router como agente de retransmisión DHCPv6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Práctica de laboratorio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Configuración de DHCPv6 sin estado y con estado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8.2.4.4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Resolución de problemas de DHCPv6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8.3.1.1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Actividad de clase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IdT y DHCP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8.3.1.2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Packet Tracer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Desafío de integración de habilidades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398879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s-ES" sz="1600" kern="0" dirty="0"/>
              <a:t>La contraseña utilizada en las actividades de Packet Tracer en este capítulo es: </a:t>
            </a:r>
            <a:r>
              <a:rPr lang="es-ES" sz="1600" b="1" kern="0" dirty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s-ES" sz="2000" kern="0" dirty="0"/>
          </a:p>
        </p:txBody>
      </p:sp>
    </p:spTree>
    <p:extLst>
      <p:ext uri="{BB962C8B-B14F-4D97-AF65-F5344CB8AC3E}">
        <p14:creationId xmlns:p14="http://schemas.microsoft.com/office/powerpoint/2010/main" val="3946008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8.3 Resumen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6901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09" y="1539502"/>
            <a:ext cx="8675710" cy="440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Explicar la forma en la que funciona DHCPv4 en la red de una pequeña o mediana empresa.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Configurar un router como servidor DHCPv4.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Configurar un router como cliente DHCPv4.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Realizar la resolución de problemas de una configuración DHCP para IPv4 en una red conmutada.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Explicar el funcionamiento de DHCPv6.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Configurar DHCPv6 sin estado para una pequeña o mediana empresa.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Configurar DHCPv6 con estado para una pequeña o mediana empresa.</a:t>
            </a:r>
          </a:p>
          <a:p>
            <a:pPr marL="461963" indent="-342900"/>
            <a:r>
              <a:rPr lang="es-ES" sz="2000" dirty="0">
                <a:solidFill>
                  <a:srgbClr val="000000"/>
                </a:solidFill>
                <a:latin typeface="Arial"/>
              </a:rPr>
              <a:t>Realizar la resolución de problemas de una configuración DHCP para IPv6 en una red conmutada.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Resumen del capítulo</a:t>
            </a:r>
            <a:r>
              <a:rPr dirty="0"/>
              <a:t/>
            </a:r>
            <a:br>
              <a:rPr dirty="0"/>
            </a:br>
            <a:r>
              <a:rPr lang="es-ES" dirty="0">
                <a:latin typeface="Arial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Sección 8.1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604515" cy="4946358"/>
          </a:xfrm>
        </p:spPr>
        <p:txBody>
          <a:bodyPr/>
          <a:lstStyle/>
          <a:p>
            <a:pPr eaLnBrk="1" fontAlgn="b" hangingPunct="1"/>
            <a:r>
              <a:rPr lang="es-ES" altLang="zh-CN" sz="1600" dirty="0"/>
              <a:t>Protocolo de configuración dinámica de host (DHCP)</a:t>
            </a:r>
          </a:p>
          <a:p>
            <a:pPr eaLnBrk="1" fontAlgn="b" hangingPunct="1"/>
            <a:r>
              <a:rPr lang="es-ES" altLang="zh-CN" sz="1600" dirty="0"/>
              <a:t>Detección de DHCP (DHCPDISCOVER)</a:t>
            </a:r>
          </a:p>
          <a:p>
            <a:pPr eaLnBrk="1" fontAlgn="b" hangingPunct="1"/>
            <a:r>
              <a:rPr lang="es-ES" altLang="zh-CN" sz="1600" dirty="0"/>
              <a:t>Oferta de DHCP (DHCPOFFER)</a:t>
            </a:r>
          </a:p>
          <a:p>
            <a:pPr eaLnBrk="1" fontAlgn="b" hangingPunct="1"/>
            <a:r>
              <a:rPr lang="es-ES" altLang="zh-CN" sz="1600" dirty="0"/>
              <a:t>Solicitud de DHCP (DHCPREQUEST)</a:t>
            </a:r>
          </a:p>
          <a:p>
            <a:pPr eaLnBrk="1" fontAlgn="b" hangingPunct="1"/>
            <a:r>
              <a:rPr lang="es-ES" altLang="zh-CN" sz="1600" dirty="0"/>
              <a:t>Acuse de recibo de DHCP (DHCPACK)</a:t>
            </a:r>
          </a:p>
          <a:p>
            <a:pPr eaLnBrk="1" fontAlgn="b" hangingPunct="1"/>
            <a:r>
              <a:rPr lang="es-ES" altLang="zh-CN" sz="1600" dirty="0"/>
              <a:t>Código de operación (OP)</a:t>
            </a:r>
          </a:p>
          <a:p>
            <a:pPr eaLnBrk="1" fontAlgn="b" hangingPunct="1"/>
            <a:r>
              <a:rPr lang="es-ES" altLang="zh-CN" sz="1600" dirty="0"/>
              <a:t>Longitud de dirección de hardware</a:t>
            </a:r>
          </a:p>
          <a:p>
            <a:pPr eaLnBrk="1" fontAlgn="b" hangingPunct="1"/>
            <a:r>
              <a:rPr lang="es-ES" altLang="zh-CN" sz="1600" dirty="0"/>
              <a:t>Saltos</a:t>
            </a:r>
          </a:p>
          <a:p>
            <a:pPr eaLnBrk="1" fontAlgn="b" hangingPunct="1"/>
            <a:r>
              <a:rPr lang="es-ES" altLang="zh-CN" sz="1600" dirty="0"/>
              <a:t>Identificador de </a:t>
            </a:r>
            <a:r>
              <a:rPr lang="es-ES" altLang="zh-CN" sz="1600" dirty="0" smtClean="0"/>
              <a:t>transacción</a:t>
            </a:r>
            <a:endParaRPr lang="es-ES" altLang="zh-CN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excluded-address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 pool nombre-de-conjunto</a:t>
            </a: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default-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router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dns</a:t>
            </a:r>
            <a:r>
              <a:rPr lang="es-ES" altLang="zh-CN" sz="1600" b="1" dirty="0">
                <a:latin typeface="Courier New" panose="02070309020205020404" pitchFamily="49" charset="0"/>
              </a:rPr>
              <a:t>-server </a:t>
            </a: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domain-name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  <a:r>
              <a:rPr lang="es-ES" altLang="zh-CN" sz="1600" b="1" i="1" dirty="0">
                <a:latin typeface="Courier New" panose="02070309020205020404" pitchFamily="49" charset="0"/>
              </a:rPr>
              <a:t>dominio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lease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netbios</a:t>
            </a:r>
            <a:r>
              <a:rPr lang="es-ES" altLang="zh-CN" sz="1600" b="1" dirty="0">
                <a:latin typeface="Courier New" panose="02070309020205020404" pitchFamily="49" charset="0"/>
              </a:rPr>
              <a:t>-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name</a:t>
            </a:r>
            <a:r>
              <a:rPr lang="es-ES" altLang="zh-CN" sz="1600" b="1" dirty="0">
                <a:latin typeface="Courier New" panose="02070309020205020404" pitchFamily="49" charset="0"/>
              </a:rPr>
              <a:t>-server</a:t>
            </a: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no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service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endParaRPr lang="es-E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show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running-config</a:t>
            </a:r>
            <a:r>
              <a:rPr lang="es-ES" altLang="zh-CN" sz="1600" b="1" dirty="0">
                <a:latin typeface="Courier New" panose="02070309020205020404" pitchFamily="49" charset="0"/>
              </a:rPr>
              <a:t> |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section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endParaRPr lang="es-E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show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binding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show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 server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statistics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helper-address</a:t>
            </a:r>
            <a:endParaRPr lang="es-E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8" y="1358745"/>
            <a:ext cx="3053705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address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endParaRPr lang="es-E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>
                <a:latin typeface="Courier New" panose="02070309020205020404" pitchFamily="49" charset="0"/>
              </a:rPr>
              <a:t>show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binding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debug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b="1" dirty="0">
                <a:latin typeface="Courier New" panose="02070309020205020404" pitchFamily="49" charset="0"/>
              </a:rPr>
              <a:t> 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packet</a:t>
            </a:r>
            <a:endParaRPr lang="es-ES" altLang="zh-CN" sz="16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600" b="1" dirty="0" err="1">
                <a:latin typeface="Courier New" panose="02070309020205020404" pitchFamily="49" charset="0"/>
              </a:rPr>
              <a:t>debug</a:t>
            </a:r>
            <a:r>
              <a:rPr lang="es-ES" altLang="zh-CN" sz="1600" b="1" dirty="0">
                <a:latin typeface="Courier New" panose="02070309020205020404" pitchFamily="49" charset="0"/>
              </a:rPr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ip</a:t>
            </a:r>
            <a:r>
              <a:rPr lang="es-ES" altLang="zh-CN" sz="1600" dirty="0"/>
              <a:t>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600" b="1" dirty="0">
                <a:latin typeface="Courier New" panose="02070309020205020404" pitchFamily="49" charset="0"/>
              </a:rPr>
              <a:t> server </a:t>
            </a:r>
            <a:r>
              <a:rPr lang="es-ES" altLang="zh-CN" sz="1600" b="1" dirty="0" err="1">
                <a:latin typeface="Courier New" panose="02070309020205020404" pitchFamily="49" charset="0"/>
              </a:rPr>
              <a:t>events</a:t>
            </a:r>
            <a:endParaRPr lang="es-E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>
                <a:latin typeface="Arial" charset="0"/>
              </a:rPr>
              <a:t>Sección 8.2</a:t>
            </a:r>
            <a:r>
              <a:t/>
            </a:r>
            <a:br/>
            <a:r>
              <a:rPr lang="es-ES" smtClean="0"/>
              <a:t>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s-ES" altLang="zh-CN" sz="1500" dirty="0"/>
              <a:t>Configuración automática de direcciones independiente del estado (SLAAC)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altLang="zh-CN" sz="1500" dirty="0"/>
              <a:t>Protocolo de configuración dinámica de hosts para IPv6 (DHCPv6 con estado)</a:t>
            </a:r>
          </a:p>
          <a:p>
            <a:pPr eaLnBrk="1" fontAlgn="b" hangingPunct="1"/>
            <a:r>
              <a:rPr lang="es-ES" altLang="zh-CN" sz="1500" dirty="0"/>
              <a:t>Mensaje de anuncio de </a:t>
            </a:r>
            <a:r>
              <a:rPr lang="es-ES" altLang="zh-CN" sz="1500" dirty="0" err="1"/>
              <a:t>router</a:t>
            </a:r>
            <a:r>
              <a:rPr lang="es-ES" altLang="zh-CN" sz="1500" dirty="0"/>
              <a:t> (RA)</a:t>
            </a:r>
          </a:p>
          <a:p>
            <a:pPr eaLnBrk="1" fontAlgn="b" hangingPunct="1"/>
            <a:r>
              <a:rPr lang="es-ES" altLang="zh-CN" sz="1500" dirty="0"/>
              <a:t>Opción de DHCPv6 sin estado (anuncio de </a:t>
            </a:r>
            <a:r>
              <a:rPr lang="es-ES" altLang="zh-CN" sz="1500" dirty="0" err="1"/>
              <a:t>router</a:t>
            </a:r>
            <a:r>
              <a:rPr lang="es-ES" altLang="zh-CN" sz="1500" dirty="0"/>
              <a:t> y DHCPv6)</a:t>
            </a:r>
          </a:p>
          <a:p>
            <a:pPr eaLnBrk="1" fontAlgn="b" hangingPunct="1"/>
            <a:r>
              <a:rPr lang="es-ES" altLang="zh-CN" sz="1500" dirty="0"/>
              <a:t>DHCPv6 con estado (DHCPv6 solamente)</a:t>
            </a:r>
          </a:p>
          <a:p>
            <a:pPr eaLnBrk="1" fontAlgn="auto" hangingPunct="1"/>
            <a:r>
              <a:rPr lang="es-ES" altLang="zh-CN" sz="1500" dirty="0"/>
              <a:t>Cliente DHCPv6 sin estado</a:t>
            </a:r>
          </a:p>
          <a:p>
            <a:pPr eaLnBrk="1" fontAlgn="auto" hangingPunct="1"/>
            <a:r>
              <a:rPr lang="es-ES" altLang="zh-CN" sz="1500" dirty="0"/>
              <a:t>Cliente DHCPv6 con </a:t>
            </a:r>
            <a:r>
              <a:rPr lang="es-ES" altLang="zh-CN" sz="1500" dirty="0" smtClean="0"/>
              <a:t>estado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auto" hangingPunct="1"/>
            <a:r>
              <a:rPr lang="es-ES" altLang="zh-CN" sz="1500" dirty="0"/>
              <a:t>DHCPv6 SOLICIT</a:t>
            </a:r>
          </a:p>
          <a:p>
            <a:pPr eaLnBrk="1" fontAlgn="auto" hangingPunct="1"/>
            <a:r>
              <a:rPr lang="es-ES" altLang="zh-CN" sz="1500" dirty="0"/>
              <a:t>DHCPv6 ADVERTISE</a:t>
            </a:r>
          </a:p>
          <a:p>
            <a:pPr eaLnBrk="1" fontAlgn="auto" hangingPunct="1"/>
            <a:r>
              <a:rPr lang="es-ES" altLang="zh-CN" sz="1500" dirty="0"/>
              <a:t>DHCPv6 REQUEST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no</a:t>
            </a:r>
            <a:r>
              <a:rPr lang="es-ES" altLang="zh-CN" sz="1500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>
                <a:latin typeface="Courier New" panose="02070309020205020404" pitchFamily="49" charset="0"/>
              </a:rPr>
              <a:t>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nd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managed-config-flag</a:t>
            </a:r>
            <a:r>
              <a:rPr lang="es-ES" altLang="zh-CN" sz="1500" dirty="0">
                <a:latin typeface="Courier New" panose="02070309020205020404" pitchFamily="49" charset="0"/>
              </a:rPr>
              <a:t> </a:t>
            </a: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no 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nd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other-config-flag</a:t>
            </a:r>
            <a:endParaRPr lang="es-E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nd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other-config-flag</a:t>
            </a:r>
            <a:r>
              <a:rPr lang="es-ES" altLang="zh-CN" sz="1500" dirty="0">
                <a:latin typeface="Courier New" panose="02070309020205020404" pitchFamily="49" charset="0"/>
              </a:rPr>
              <a:t> </a:t>
            </a: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nd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managed-config-flag</a:t>
            </a:r>
            <a:r>
              <a:rPr lang="es-ES" altLang="zh-CN" sz="1500" dirty="0">
                <a:latin typeface="Courier New" panose="02070309020205020404" pitchFamily="49" charset="0"/>
              </a:rPr>
              <a:t> </a:t>
            </a: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 server </a:t>
            </a:r>
            <a:r>
              <a:rPr lang="es-ES" altLang="zh-CN" sz="1500" b="1" i="1" dirty="0">
                <a:latin typeface="Courier New" panose="02070309020205020404" pitchFamily="49" charset="0"/>
              </a:rPr>
              <a:t>nombre-de-conjunto</a:t>
            </a:r>
          </a:p>
          <a:p>
            <a:pPr eaLnBrk="1" fontAlgn="auto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enable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address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autoconfig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 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smtClean="0">
                <a:latin typeface="Courier New" panose="02070309020205020404" pitchFamily="49" charset="0"/>
              </a:rPr>
              <a:t>pool</a:t>
            </a:r>
            <a:endParaRPr lang="es-ES" altLang="zh-CN" sz="15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8" y="1358745"/>
            <a:ext cx="309712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 ipv6 interface </a:t>
            </a:r>
            <a:r>
              <a:rPr lang="es-ES" altLang="zh-CN" sz="1500" b="1" i="1" dirty="0">
                <a:latin typeface="Courier New" panose="02070309020205020404" pitchFamily="49" charset="0"/>
              </a:rPr>
              <a:t>tipo número</a:t>
            </a:r>
            <a:endParaRPr lang="es-E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 err="1">
                <a:latin typeface="Courier New" panose="02070309020205020404" pitchFamily="49" charset="0"/>
              </a:rPr>
              <a:t>debug</a:t>
            </a:r>
            <a:r>
              <a:rPr lang="es-ES" altLang="zh-CN" sz="1500" b="1" dirty="0">
                <a:latin typeface="Courier New" panose="02070309020205020404" pitchFamily="49" charset="0"/>
              </a:rPr>
              <a:t> 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detail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 err="1">
                <a:latin typeface="Courier New" panose="02070309020205020404" pitchFamily="49" charset="0"/>
              </a:rPr>
              <a:t>address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i="1" dirty="0">
                <a:latin typeface="Courier New" panose="02070309020205020404" pitchFamily="49" charset="0"/>
              </a:rPr>
              <a:t>prefijo </a:t>
            </a: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 server </a:t>
            </a:r>
            <a:r>
              <a:rPr lang="es-ES" altLang="zh-CN" sz="1500" i="1" dirty="0">
                <a:latin typeface="Courier New" panose="02070309020205020404" pitchFamily="49" charset="0"/>
              </a:rPr>
              <a:t>nombre-de-conjunto</a:t>
            </a: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 pool </a:t>
            </a:r>
            <a:r>
              <a:rPr lang="es-ES" altLang="zh-CN" sz="1500" b="1" i="1" dirty="0">
                <a:latin typeface="Courier New" panose="02070309020205020404" pitchFamily="49" charset="0"/>
              </a:rPr>
              <a:t>nombre-de-conjunto</a:t>
            </a:r>
            <a:endParaRPr lang="es-ES" altLang="zh-CN" sz="1500" i="1" dirty="0"/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enable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address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dirty="0">
                <a:latin typeface="Courier New" panose="02070309020205020404" pitchFamily="49" charset="0"/>
              </a:rPr>
              <a:t> </a:t>
            </a: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 ipv6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binding</a:t>
            </a:r>
            <a:endParaRPr lang="es-ES" altLang="zh-CN" sz="1500" b="1" dirty="0">
              <a:latin typeface="Courier New" panose="02070309020205020404" pitchFamily="49" charset="0"/>
            </a:endParaRP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relay</a:t>
            </a:r>
            <a:r>
              <a:rPr lang="es-ES" altLang="zh-CN" sz="1500" b="1" dirty="0">
                <a:latin typeface="Courier New" panose="02070309020205020404" pitchFamily="49" charset="0"/>
              </a:rPr>
              <a:t>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destination</a:t>
            </a:r>
            <a:r>
              <a:rPr lang="es-ES" altLang="zh-CN" sz="1500" b="1" dirty="0">
                <a:latin typeface="Courier New" panose="02070309020205020404" pitchFamily="49" charset="0"/>
              </a:rPr>
              <a:t> </a:t>
            </a:r>
            <a:r>
              <a:rPr lang="es-ES" altLang="zh-CN" sz="1500" b="1" i="1" dirty="0">
                <a:latin typeface="Courier New" panose="02070309020205020404" pitchFamily="49" charset="0"/>
              </a:rPr>
              <a:t>dirección_ipv6</a:t>
            </a:r>
          </a:p>
          <a:p>
            <a:pPr eaLnBrk="1" fontAlgn="b" hangingPunct="1"/>
            <a:r>
              <a:rPr lang="es-ES" altLang="zh-CN" sz="1500" b="1" dirty="0">
                <a:latin typeface="Courier New" panose="02070309020205020404" pitchFamily="49" charset="0"/>
              </a:rPr>
              <a:t>show ipv6 </a:t>
            </a:r>
            <a:r>
              <a:rPr lang="es-ES" altLang="zh-CN" sz="1500" b="1" dirty="0" err="1">
                <a:latin typeface="Courier New" panose="02070309020205020404" pitchFamily="49" charset="0"/>
              </a:rPr>
              <a:t>dhcp</a:t>
            </a:r>
            <a:r>
              <a:rPr lang="es-ES" altLang="zh-CN" sz="1500" b="1" dirty="0">
                <a:latin typeface="Courier New" panose="02070309020205020404" pitchFamily="49" charset="0"/>
              </a:rPr>
              <a:t> interface </a:t>
            </a:r>
            <a:r>
              <a:rPr lang="es-ES" altLang="zh-CN" sz="1500" b="1" i="1" dirty="0">
                <a:latin typeface="Courier New" panose="02070309020205020404" pitchFamily="49" charset="0"/>
              </a:rPr>
              <a:t>tipo número</a:t>
            </a:r>
          </a:p>
        </p:txBody>
      </p:sp>
    </p:spTree>
    <p:extLst>
      <p:ext uri="{BB962C8B-B14F-4D97-AF65-F5344CB8AC3E}">
        <p14:creationId xmlns:p14="http://schemas.microsoft.com/office/powerpoint/2010/main" val="1932885295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6400" y="3492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8: Evaluación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285841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s-ES" sz="2000" dirty="0"/>
              <a:t>Los estudiantes deben completar la "Evaluación" del capítulo 8 después de completar el capítulo 8.</a:t>
            </a:r>
          </a:p>
          <a:p>
            <a:pPr eaLnBrk="1" hangingPunct="1">
              <a:spcBef>
                <a:spcPct val="30000"/>
              </a:spcBef>
            </a:pPr>
            <a:r>
              <a:rPr lang="es-ES" sz="2000" dirty="0"/>
              <a:t>Los cuestionarios, las prácticas de laboratorio, los Packet Tracers y otras actividades se pueden utilizar para evaluar informalmente el progreso de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05510" y="1214404"/>
            <a:ext cx="7940675" cy="5186398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ES" sz="2000" dirty="0"/>
              <a:t>Antes de enseñar el capítulo 8, el instructor debe: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s-ES" sz="2000" dirty="0"/>
              <a:t>Completar el capítulo 8: </a:t>
            </a:r>
            <a:r>
              <a:rPr lang="es-ES" sz="2000" dirty="0" smtClean="0"/>
              <a:t>"Evaluación".</a:t>
            </a:r>
            <a:endParaRPr lang="es-E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s-ES" sz="2000" dirty="0"/>
              <a:t>Los objetivos de este capítulo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la forma en la que funciona DHCPv4 en la red de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router como servidor DHCPv4.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un router como cliente DHCPv4.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Realizar la resolución de problemas de una configuración DHCP para IPv4 en una red conmutada.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Explicar el funcionamiento de DHCPv6.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DHCPv6 sin estado para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Configurar DHCPv6 con estado para una pequeña o mediana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Realizar la resolución de problemas de una configuración DHCP para IPv6 en una red conmutada.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s-E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s-E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8: Prácticas recomendadas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55834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8: Prácticas recomendadas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000" dirty="0"/>
              <a:t>Sección 8.1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El instructor debe asegurarse de que este capítulo sea lo más práctico posible.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Analice las ventajas de usar DHCP en una red.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Proporcione más oportunidades para que los estudiantes lleven a cabo la solución de problemas en DHCPv4.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lang="es-ES" dirty="0"/>
          </a:p>
          <a:p>
            <a:pPr lv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25271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46400" y="349200"/>
            <a:ext cx="855834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8: Prácticas recomendadas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000" dirty="0"/>
              <a:t>Sección 8.2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Proporcione oportunidades para que los estudiantes completen las prácticas de laboratorio de DHCPv4 y DHCPv6 en </a:t>
            </a:r>
            <a:r>
              <a:rPr lang="es-ES" dirty="0" err="1" smtClean="0"/>
              <a:t>Packet</a:t>
            </a:r>
            <a:r>
              <a:rPr lang="es-ES" dirty="0" smtClean="0"/>
              <a:t> </a:t>
            </a:r>
            <a:r>
              <a:rPr lang="es-ES" dirty="0" err="1" smtClean="0"/>
              <a:t>Tracer</a:t>
            </a:r>
            <a:r>
              <a:rPr lang="es-ES" dirty="0" smtClean="0"/>
              <a:t> y en las prácticas.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Proporcione más oportunidades para que los estudiantes lleven a cabo la solución de problemas en DHCPv6.</a:t>
            </a:r>
          </a:p>
          <a:p>
            <a:pPr marL="237744" lvl="1" indent="-237744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s-ES" dirty="0" smtClean="0"/>
              <a:t>Al analizar este capítulo necesitará topologías </a:t>
            </a:r>
            <a:r>
              <a:rPr lang="es-ES" dirty="0" err="1" smtClean="0"/>
              <a:t>preconfiguradas</a:t>
            </a:r>
            <a:r>
              <a:rPr lang="es-ES" dirty="0" smtClean="0"/>
              <a:t> de DHCPv4 y DHCPv6. Los estudiantes aprenderán mejor si ven los comandos y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441005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32518</TotalTime>
  <Pages>28</Pages>
  <Words>2022</Words>
  <Application>Microsoft Office PowerPoint</Application>
  <PresentationFormat>全屏显示(4:3)</PresentationFormat>
  <Paragraphs>474</Paragraphs>
  <Slides>55</Slides>
  <Notes>55</Notes>
  <HiddenSlides>12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PPT-TMPLT-WHT_C</vt:lpstr>
      <vt:lpstr>NetAcad-4F_PPT-WHT_060408</vt:lpstr>
      <vt:lpstr>Materiales para el instructor Capítulo 8: DHCP</vt:lpstr>
      <vt:lpstr>Materiales del instructor: Guía de planificación del capítulo 8</vt:lpstr>
      <vt:lpstr>PowerPoint 演示文稿</vt:lpstr>
      <vt:lpstr>Capítulo 8: Actividades</vt:lpstr>
      <vt:lpstr>Capítulo 8: Actividades</vt:lpstr>
      <vt:lpstr>Capítulo 8: Evaluación</vt:lpstr>
      <vt:lpstr>PowerPoint 演示文稿</vt:lpstr>
      <vt:lpstr>PowerPoint 演示文稿</vt:lpstr>
      <vt:lpstr>PowerPoint 演示文稿</vt:lpstr>
      <vt:lpstr>Capítulo 8: Ayuda adicional</vt:lpstr>
      <vt:lpstr>PowerPoint 演示文稿</vt:lpstr>
      <vt:lpstr>Capítulo 8: DHCP</vt:lpstr>
      <vt:lpstr>Capítulo 8: Secciones y objetivos</vt:lpstr>
      <vt:lpstr>8.1 DHCPv4</vt:lpstr>
      <vt:lpstr>Funcionamiento de DHCPv4 Introducción a DHCPv4</vt:lpstr>
      <vt:lpstr>Funcionamiento de DHCPv4 Funcionamiento de DHCPv4</vt:lpstr>
      <vt:lpstr>Funcionamiento de DHCPv4 Funcionamiento de DHCPv4 (continuación)</vt:lpstr>
      <vt:lpstr>Funcionamiento de DHCPv4 Formato de los mensajes de DHCPv4</vt:lpstr>
      <vt:lpstr>Funcionamiento de DHCPv4 Mensajes Discover y Offer de DHCPv4</vt:lpstr>
      <vt:lpstr>Funcionamiento de DHCPv4 Mensajes Discover y Offer de DHCPv4 (continuación)</vt:lpstr>
      <vt:lpstr>Configurar un servidor DHCPv4 Configurar un servidor DHCPv4 básico</vt:lpstr>
      <vt:lpstr>Configurar un servidor DHCPv4 Verificación de DHCPv4</vt:lpstr>
      <vt:lpstr>Configurar un servidor DHCPv4 Retransmisión de DHCPv4</vt:lpstr>
      <vt:lpstr>Configurar un servidor DHCPv4 Retransmisión de DHCPv4 (continuación)</vt:lpstr>
      <vt:lpstr>Configurar un cliente DHCPv4 Configurar un router como cliente DHCPv4</vt:lpstr>
      <vt:lpstr>Configurar un cliente DHCPv4 Configurar un router inalámbrico como cliente DHCPv4</vt:lpstr>
      <vt:lpstr>Solucionar problemas en DHCPv4 Tareas para la solución de problemas</vt:lpstr>
      <vt:lpstr>Solución de problemas en DHCPv4 Verificar la configuración DHCPv4 de un router</vt:lpstr>
      <vt:lpstr>Solucionar problemas en DHCPv4 Depuración de DHCPv4</vt:lpstr>
      <vt:lpstr>8.2 DHCPv6</vt:lpstr>
      <vt:lpstr>SLAAC y DHCPv6 Configuración automática de direcciones independiente del estado (SLAAC)</vt:lpstr>
      <vt:lpstr>SLAAC y DHCPv6 Funcionamiento de SLAAC</vt:lpstr>
      <vt:lpstr>SLAAC y DHCPv6 SLAAC y DHCPv6</vt:lpstr>
      <vt:lpstr>SLAAC y DHCPv6 Opción de SLAAC</vt:lpstr>
      <vt:lpstr>SLAAC y DHCPv6 Opción de DHCPv6 sin estado</vt:lpstr>
      <vt:lpstr>SLAAC y DHCPv6 Opción de DHCPv6 con estado</vt:lpstr>
      <vt:lpstr>SLAAC y DHCPv6 Operaciones de DHCPv6</vt:lpstr>
      <vt:lpstr>DHCPv6 sin estado Configurar un router como servidor DHCPv6 sin estado</vt:lpstr>
      <vt:lpstr>DHCPv6 sin estado Configurar un router como cliente DHCPv6 sin estado</vt:lpstr>
      <vt:lpstr>DHCPv6 sin estado Verificación de DHCPv6 sin estado</vt:lpstr>
      <vt:lpstr>DHCPv6 con estado Configurar un router como servidor DHCPv6 con estado</vt:lpstr>
      <vt:lpstr>DHCPv6 con estado Configurar un router como servidor DHCPv6 con estado (continuación)</vt:lpstr>
      <vt:lpstr>DHCPv6 con estado Configurar un router como cliente DHCPv6 con estado</vt:lpstr>
      <vt:lpstr>Servidor DHCPv6 con estado Verificación de DHCPv6 con estado</vt:lpstr>
      <vt:lpstr>Servidor DHCPv6 con estado Verificación de DHCPv6 con estado (continuación)</vt:lpstr>
      <vt:lpstr>DHCPv6 con estado Configurar un router como agente de retransmisión DHCPv6</vt:lpstr>
      <vt:lpstr>Solucionar problemas en DHCPv6 Tareas para la solución de problemas</vt:lpstr>
      <vt:lpstr>Solución de problemas en DHCPv6 Verificar la configuración DHCPv6 de un router</vt:lpstr>
      <vt:lpstr>Solucionar problemas en DHCPv6 Depuración de DHCPv6</vt:lpstr>
      <vt:lpstr>8.3 Resumen</vt:lpstr>
      <vt:lpstr>Resumen del capítulo Resumen</vt:lpstr>
      <vt:lpstr>Sección 8.1 Términos y comandos</vt:lpstr>
      <vt:lpstr>Sección 8.2 Términos y comandos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1154</cp:revision>
  <cp:lastPrinted>1999-01-27T00:54:54Z</cp:lastPrinted>
  <dcterms:created xsi:type="dcterms:W3CDTF">2006-10-23T15:07:30Z</dcterms:created>
  <dcterms:modified xsi:type="dcterms:W3CDTF">2017-04-01T05:52:41Z</dcterms:modified>
</cp:coreProperties>
</file>