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41"/>
  </p:notesMasterIdLst>
  <p:handoutMasterIdLst>
    <p:handoutMasterId r:id="rId42"/>
  </p:handoutMasterIdLst>
  <p:sldIdLst>
    <p:sldId id="812" r:id="rId3"/>
    <p:sldId id="903" r:id="rId4"/>
    <p:sldId id="871" r:id="rId5"/>
    <p:sldId id="904" r:id="rId6"/>
    <p:sldId id="991" r:id="rId7"/>
    <p:sldId id="873" r:id="rId8"/>
    <p:sldId id="874" r:id="rId9"/>
    <p:sldId id="908" r:id="rId10"/>
    <p:sldId id="965" r:id="rId11"/>
    <p:sldId id="1002" r:id="rId12"/>
    <p:sldId id="875" r:id="rId13"/>
    <p:sldId id="877" r:id="rId14"/>
    <p:sldId id="500" r:id="rId15"/>
    <p:sldId id="786" r:id="rId16"/>
    <p:sldId id="791" r:id="rId17"/>
    <p:sldId id="912" r:id="rId18"/>
    <p:sldId id="992" r:id="rId19"/>
    <p:sldId id="993" r:id="rId20"/>
    <p:sldId id="995" r:id="rId21"/>
    <p:sldId id="994" r:id="rId22"/>
    <p:sldId id="996" r:id="rId23"/>
    <p:sldId id="1003" r:id="rId24"/>
    <p:sldId id="1004" r:id="rId25"/>
    <p:sldId id="997" r:id="rId26"/>
    <p:sldId id="1005" r:id="rId27"/>
    <p:sldId id="1006" r:id="rId28"/>
    <p:sldId id="998" r:id="rId29"/>
    <p:sldId id="999" r:id="rId30"/>
    <p:sldId id="1007" r:id="rId31"/>
    <p:sldId id="1000" r:id="rId32"/>
    <p:sldId id="1001" r:id="rId33"/>
    <p:sldId id="976" r:id="rId34"/>
    <p:sldId id="883" r:id="rId35"/>
    <p:sldId id="946" r:id="rId36"/>
    <p:sldId id="947" r:id="rId37"/>
    <p:sldId id="948" r:id="rId38"/>
    <p:sldId id="884" r:id="rId39"/>
    <p:sldId id="885" r:id="rId40"/>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7367" autoAdjust="0"/>
    <p:restoredTop sz="89253" autoAdjust="0"/>
  </p:normalViewPr>
  <p:slideViewPr>
    <p:cSldViewPr snapToGrid="0">
      <p:cViewPr varScale="1">
        <p:scale>
          <a:sx n="83" d="100"/>
          <a:sy n="83" d="100"/>
        </p:scale>
        <p:origin x="-96" y="-144"/>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5" d="100"/>
          <a:sy n="85" d="100"/>
        </p:scale>
        <p:origin x="-3744"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commentAuthors" Target="commentAuthors.xml"/></Relationships>
</file>

<file path=ppt/_rels/viewProps.xml.rels><?xml version="1.0" encoding="UTF-8" standalone="yes"?>
<Relationships xmlns="http://schemas.openxmlformats.org/package/2006/relationships"><Relationship Id="rId8" Type="http://schemas.openxmlformats.org/officeDocument/2006/relationships/slide" Target="slides/slide24.xml"/><Relationship Id="rId13" Type="http://schemas.openxmlformats.org/officeDocument/2006/relationships/slide" Target="slides/slide29.xml"/><Relationship Id="rId18" Type="http://schemas.openxmlformats.org/officeDocument/2006/relationships/slide" Target="slides/slide36.xml"/><Relationship Id="rId3" Type="http://schemas.openxmlformats.org/officeDocument/2006/relationships/slide" Target="slides/slide18.xml"/><Relationship Id="rId7" Type="http://schemas.openxmlformats.org/officeDocument/2006/relationships/slide" Target="slides/slide23.xml"/><Relationship Id="rId12" Type="http://schemas.openxmlformats.org/officeDocument/2006/relationships/slide" Target="slides/slide28.xml"/><Relationship Id="rId17" Type="http://schemas.openxmlformats.org/officeDocument/2006/relationships/slide" Target="slides/slide35.xml"/><Relationship Id="rId2" Type="http://schemas.openxmlformats.org/officeDocument/2006/relationships/slide" Target="slides/slide17.xml"/><Relationship Id="rId16" Type="http://schemas.openxmlformats.org/officeDocument/2006/relationships/slide" Target="slides/slide34.xml"/><Relationship Id="rId1" Type="http://schemas.openxmlformats.org/officeDocument/2006/relationships/slide" Target="slides/slide16.xml"/><Relationship Id="rId6" Type="http://schemas.openxmlformats.org/officeDocument/2006/relationships/slide" Target="slides/slide22.xml"/><Relationship Id="rId11" Type="http://schemas.openxmlformats.org/officeDocument/2006/relationships/slide" Target="slides/slide27.xml"/><Relationship Id="rId5" Type="http://schemas.openxmlformats.org/officeDocument/2006/relationships/slide" Target="slides/slide21.xml"/><Relationship Id="rId15" Type="http://schemas.openxmlformats.org/officeDocument/2006/relationships/slide" Target="slides/slide33.xml"/><Relationship Id="rId10" Type="http://schemas.openxmlformats.org/officeDocument/2006/relationships/slide" Target="slides/slide26.xml"/><Relationship Id="rId4" Type="http://schemas.openxmlformats.org/officeDocument/2006/relationships/slide" Target="slides/slide20.xml"/><Relationship Id="rId9" Type="http://schemas.openxmlformats.org/officeDocument/2006/relationships/slide" Target="slides/slide25.xml"/><Relationship Id="rId14"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s-ES" sz="800"/>
              <a:t>© 2006 Cisco Systems, Inc. Todos los derechos reservados.</a:t>
            </a:r>
          </a:p>
          <a:p>
            <a:pPr algn="l" defTabSz="611188">
              <a:lnSpc>
                <a:spcPct val="100000"/>
              </a:lnSpc>
              <a:tabLst>
                <a:tab pos="2387600" algn="l"/>
                <a:tab pos="4830763" algn="l"/>
              </a:tabLst>
            </a:pPr>
            <a:r>
              <a:rPr lang="es-E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s-E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3421856"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5667" tIns="50185" rIns="95667" bIns="50185">
            <a:spAutoFit/>
          </a:bodyPr>
          <a:lstStyle/>
          <a:p>
            <a:pPr algn="l" defTabSz="611188">
              <a:lnSpc>
                <a:spcPct val="100000"/>
              </a:lnSpc>
              <a:tabLst>
                <a:tab pos="2387600" algn="l"/>
                <a:tab pos="4830763" algn="l"/>
              </a:tabLst>
            </a:pPr>
            <a:r>
              <a:rPr lang="es-ES" sz="800" dirty="0"/>
              <a:t>© 2006 Cisco </a:t>
            </a:r>
            <a:r>
              <a:rPr lang="es-ES" sz="800" dirty="0" err="1"/>
              <a:t>Systems</a:t>
            </a:r>
            <a:r>
              <a:rPr lang="es-ES" sz="800" dirty="0"/>
              <a:t>, Inc. Todos los derechos reservados.</a:t>
            </a:r>
          </a:p>
          <a:p>
            <a:pPr algn="l" defTabSz="611188">
              <a:lnSpc>
                <a:spcPct val="100000"/>
              </a:lnSpc>
              <a:tabLst>
                <a:tab pos="2387600" algn="l"/>
                <a:tab pos="4830763" algn="l"/>
              </a:tabLst>
            </a:pPr>
            <a:r>
              <a:rPr lang="es-ES" sz="800" dirty="0" err="1"/>
              <a:t>Presentation_ID.scr</a:t>
            </a:r>
            <a:endParaRPr lang="es-ES" sz="800" dirty="0"/>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s-E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s-E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s-ES" b="0" dirty="0"/>
              <a:t>Cisco Networking Academy Program</a:t>
            </a:r>
          </a:p>
          <a:p>
            <a:pPr marL="0" indent="0" eaLnBrk="1" hangingPunct="1">
              <a:buNone/>
            </a:pPr>
            <a:r>
              <a:rPr lang="es-ES" dirty="0">
                <a:solidFill>
                  <a:schemeClr val="tx1"/>
                </a:solidFill>
                <a:latin typeface="Arial" charset="0"/>
              </a:rPr>
              <a:t>Routing and Switching Essentials v6.0</a:t>
            </a:r>
          </a:p>
          <a:p>
            <a:pPr>
              <a:buFontTx/>
              <a:buNone/>
            </a:pPr>
            <a:r>
              <a:rPr lang="es-ES" sz="1400" dirty="0">
                <a:latin typeface="Arial" charset="0"/>
              </a:rPr>
              <a:t>Capítulo 9: NAT para IPv4</a:t>
            </a:r>
            <a:endParaRPr lang="es-ES" b="0" dirty="0"/>
          </a:p>
        </p:txBody>
      </p:sp>
    </p:spTree>
    <p:extLst>
      <p:ext uri="{BB962C8B-B14F-4D97-AF65-F5344CB8AC3E}">
        <p14:creationId xmlns:p14="http://schemas.microsoft.com/office/powerpoint/2010/main" val="33972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10</a:t>
            </a:fld>
            <a:endParaRPr lang="es-E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dirty="0">
              <a:latin typeface="Arial" charset="0"/>
            </a:endParaRPr>
          </a:p>
        </p:txBody>
      </p:sp>
    </p:spTree>
    <p:extLst>
      <p:ext uri="{BB962C8B-B14F-4D97-AF65-F5344CB8AC3E}">
        <p14:creationId xmlns:p14="http://schemas.microsoft.com/office/powerpoint/2010/main" val="540279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11</a:t>
            </a:fld>
            <a:endParaRPr lang="es-ES" sz="800" b="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2635279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B8CB16DC-A265-4634-B8FE-A98AE8199390}" type="slidenum">
              <a:rPr lang="en-US" smtClean="0"/>
              <a:pPr>
                <a:defRPr/>
              </a:pPr>
              <a:t>12</a:t>
            </a:fld>
            <a:endParaRPr lang="es-ES"/>
          </a:p>
        </p:txBody>
      </p:sp>
    </p:spTree>
    <p:extLst>
      <p:ext uri="{BB962C8B-B14F-4D97-AF65-F5344CB8AC3E}">
        <p14:creationId xmlns:p14="http://schemas.microsoft.com/office/powerpoint/2010/main" val="1250389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13</a:t>
            </a:fld>
            <a:endParaRPr lang="es-E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s-ES" b="0" dirty="0"/>
              <a:t>Cisco Networking Academy Program</a:t>
            </a:r>
          </a:p>
          <a:p>
            <a:pPr marL="112713" marR="0" indent="-112713" algn="l" defTabSz="1020763" rtl="0" eaLnBrk="0" fontAlgn="base" latinLnBrk="0" hangingPunct="0">
              <a:lnSpc>
                <a:spcPct val="90000"/>
              </a:lnSpc>
              <a:spcBef>
                <a:spcPct val="50000"/>
              </a:spcBef>
              <a:spcAft>
                <a:spcPct val="0"/>
              </a:spcAft>
              <a:buClrTx/>
              <a:buSzPct val="100000"/>
              <a:buFontTx/>
              <a:buNone/>
              <a:tabLst/>
              <a:defRPr/>
            </a:pPr>
            <a:r>
              <a:rPr lang="es-ES" dirty="0">
                <a:solidFill>
                  <a:schemeClr val="tx1"/>
                </a:solidFill>
                <a:latin typeface="Arial" charset="0"/>
              </a:rPr>
              <a:t>Routing and Switching Essentials v6.0</a:t>
            </a:r>
            <a:endParaRPr lang="es-ES" b="0" dirty="0"/>
          </a:p>
          <a:p>
            <a:pPr>
              <a:buFontTx/>
              <a:buNone/>
            </a:pPr>
            <a:r>
              <a:rPr lang="es-ES" sz="1200" dirty="0">
                <a:latin typeface="Arial" charset="0"/>
              </a:rPr>
              <a:t>Capítulo 9: NAT para IPv4</a:t>
            </a:r>
            <a:endParaRPr lang="es-ES" b="0" dirty="0"/>
          </a:p>
        </p:txBody>
      </p:sp>
    </p:spTree>
    <p:extLst>
      <p:ext uri="{BB962C8B-B14F-4D97-AF65-F5344CB8AC3E}">
        <p14:creationId xmlns:p14="http://schemas.microsoft.com/office/powerpoint/2010/main" val="476943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14</a:t>
            </a:fld>
            <a:endParaRPr lang="es-E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723805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15</a:t>
            </a:fld>
            <a:endParaRPr lang="es-E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s-ES" b="0" dirty="0"/>
              <a:t>Cisco Networking Academy Program</a:t>
            </a:r>
          </a:p>
          <a:p>
            <a:pPr marL="0" indent="0" eaLnBrk="1" hangingPunct="1">
              <a:buNone/>
            </a:pPr>
            <a:r>
              <a:rPr lang="es-ES" dirty="0">
                <a:solidFill>
                  <a:schemeClr val="tx1"/>
                </a:solidFill>
                <a:latin typeface="Arial" charset="0"/>
              </a:rPr>
              <a:t>Routing and Switching Essentials v6.0</a:t>
            </a:r>
          </a:p>
          <a:p>
            <a:pPr>
              <a:buFontTx/>
              <a:buNone/>
            </a:pPr>
            <a:r>
              <a:rPr lang="es-ES" sz="1400" dirty="0">
                <a:latin typeface="Arial" charset="0"/>
              </a:rPr>
              <a:t>Capítulo 9: NAT para IPv4</a:t>
            </a:r>
            <a:endParaRPr lang="es-ES" b="0" dirty="0"/>
          </a:p>
        </p:txBody>
      </p:sp>
    </p:spTree>
    <p:extLst>
      <p:ext uri="{BB962C8B-B14F-4D97-AF65-F5344CB8AC3E}">
        <p14:creationId xmlns:p14="http://schemas.microsoft.com/office/powerpoint/2010/main" val="28677331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16</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9.1 – </a:t>
            </a:r>
            <a:r>
              <a:rPr lang="es-ES" sz="1200" dirty="0"/>
              <a:t>Funcionamiento de NAT</a:t>
            </a:r>
          </a:p>
          <a:p>
            <a:pPr>
              <a:lnSpc>
                <a:spcPct val="80000"/>
              </a:lnSpc>
              <a:buFontTx/>
              <a:buNone/>
            </a:pPr>
            <a:r>
              <a:rPr lang="es-ES" dirty="0">
                <a:latin typeface="Arial" charset="0"/>
              </a:rPr>
              <a:t>9.1.1 – </a:t>
            </a:r>
            <a:r>
              <a:rPr lang="es-ES" sz="1200" b="0" i="0" u="none" strike="noStrike" kern="1200" dirty="0">
                <a:solidFill>
                  <a:schemeClr val="tx1"/>
                </a:solidFill>
                <a:effectLst/>
                <a:latin typeface="Arial" charset="0"/>
              </a:rPr>
              <a:t>Características de NAT</a:t>
            </a:r>
            <a:endParaRPr lang="es-ES" b="0" dirty="0"/>
          </a:p>
          <a:p>
            <a:pPr>
              <a:lnSpc>
                <a:spcPct val="80000"/>
              </a:lnSpc>
              <a:buFontTx/>
              <a:buNone/>
            </a:pP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9.1 – </a:t>
            </a:r>
            <a:r>
              <a:rPr lang="es-ES" sz="1200" dirty="0"/>
              <a:t>Funcionamiento de NAT</a:t>
            </a:r>
          </a:p>
          <a:p>
            <a:pPr>
              <a:lnSpc>
                <a:spcPct val="80000"/>
              </a:lnSpc>
              <a:buFontTx/>
              <a:buNone/>
            </a:pPr>
            <a:r>
              <a:rPr lang="es-ES" dirty="0">
                <a:latin typeface="Arial" charset="0"/>
              </a:rPr>
              <a:t>9.1.2 – Tipos de NAT</a:t>
            </a:r>
            <a:endParaRPr lang="es-ES" b="0" dirty="0"/>
          </a:p>
          <a:p>
            <a:pPr>
              <a:lnSpc>
                <a:spcPct val="80000"/>
              </a:lnSpc>
              <a:buFontTx/>
              <a:buNone/>
            </a:pPr>
            <a:endParaRPr lang="es-ES" dirty="0"/>
          </a:p>
        </p:txBody>
      </p:sp>
    </p:spTree>
    <p:extLst>
      <p:ext uri="{BB962C8B-B14F-4D97-AF65-F5344CB8AC3E}">
        <p14:creationId xmlns:p14="http://schemas.microsoft.com/office/powerpoint/2010/main" val="37141476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18</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9.1 – </a:t>
            </a:r>
            <a:r>
              <a:rPr lang="es-ES" sz="1200" dirty="0"/>
              <a:t>Funcionamiento de NAT</a:t>
            </a:r>
          </a:p>
          <a:p>
            <a:pPr>
              <a:lnSpc>
                <a:spcPct val="80000"/>
              </a:lnSpc>
              <a:buFontTx/>
              <a:buNone/>
            </a:pPr>
            <a:r>
              <a:rPr lang="es-ES" dirty="0">
                <a:latin typeface="Arial" charset="0"/>
              </a:rPr>
              <a:t>9.1.3 – Ventajas de NAT</a:t>
            </a:r>
            <a:endParaRPr lang="es-ES" b="0" dirty="0"/>
          </a:p>
          <a:p>
            <a:pPr>
              <a:lnSpc>
                <a:spcPct val="80000"/>
              </a:lnSpc>
              <a:buFontTx/>
              <a:buNone/>
            </a:pPr>
            <a:endParaRPr lang="es-ES" dirty="0"/>
          </a:p>
        </p:txBody>
      </p:sp>
    </p:spTree>
    <p:extLst>
      <p:ext uri="{BB962C8B-B14F-4D97-AF65-F5344CB8AC3E}">
        <p14:creationId xmlns:p14="http://schemas.microsoft.com/office/powerpoint/2010/main" val="25763357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19</a:t>
            </a:fld>
            <a:endParaRPr lang="es-E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s-ES" b="0" dirty="0"/>
              <a:t>Cisco Networking Academy Program</a:t>
            </a:r>
          </a:p>
          <a:p>
            <a:pPr marL="0" indent="0" eaLnBrk="1" hangingPunct="1">
              <a:buNone/>
            </a:pPr>
            <a:r>
              <a:rPr lang="es-ES" dirty="0">
                <a:solidFill>
                  <a:schemeClr val="tx1"/>
                </a:solidFill>
                <a:latin typeface="Arial" charset="0"/>
              </a:rPr>
              <a:t>Routing and Switching Essentials v6.0</a:t>
            </a:r>
          </a:p>
          <a:p>
            <a:pPr>
              <a:buFontTx/>
              <a:buNone/>
            </a:pPr>
            <a:r>
              <a:rPr lang="es-ES" sz="1400" dirty="0">
                <a:latin typeface="Arial" charset="0"/>
              </a:rPr>
              <a:t>Capítulo 9: NAT para IPv4</a:t>
            </a:r>
            <a:endParaRPr lang="es-ES" b="0" dirty="0"/>
          </a:p>
        </p:txBody>
      </p:sp>
    </p:spTree>
    <p:extLst>
      <p:ext uri="{BB962C8B-B14F-4D97-AF65-F5344CB8AC3E}">
        <p14:creationId xmlns:p14="http://schemas.microsoft.com/office/powerpoint/2010/main" val="2652146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s-E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401638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20</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9.2 – Configuración de </a:t>
            </a:r>
            <a:r>
              <a:rPr lang="es-ES" sz="1200" dirty="0"/>
              <a:t>NAT</a:t>
            </a:r>
          </a:p>
          <a:p>
            <a:pPr>
              <a:lnSpc>
                <a:spcPct val="80000"/>
              </a:lnSpc>
              <a:buFontTx/>
              <a:buNone/>
            </a:pPr>
            <a:r>
              <a:rPr lang="es-ES" dirty="0">
                <a:latin typeface="Arial" charset="0"/>
              </a:rPr>
              <a:t>9.2.1 – Configuración de NAT estática</a:t>
            </a:r>
            <a:endParaRPr lang="es-ES" b="0" dirty="0"/>
          </a:p>
          <a:p>
            <a:pPr>
              <a:lnSpc>
                <a:spcPct val="80000"/>
              </a:lnSpc>
              <a:buFontTx/>
              <a:buNone/>
            </a:pPr>
            <a:endParaRPr lang="es-ES" dirty="0"/>
          </a:p>
        </p:txBody>
      </p:sp>
    </p:spTree>
    <p:extLst>
      <p:ext uri="{BB962C8B-B14F-4D97-AF65-F5344CB8AC3E}">
        <p14:creationId xmlns:p14="http://schemas.microsoft.com/office/powerpoint/2010/main" val="41816121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21</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9.2 – Configuración de </a:t>
            </a:r>
            <a:r>
              <a:rPr lang="es-ES" sz="1200" dirty="0"/>
              <a:t>NAT</a:t>
            </a:r>
          </a:p>
          <a:p>
            <a:pPr>
              <a:lnSpc>
                <a:spcPct val="80000"/>
              </a:lnSpc>
              <a:buFontTx/>
              <a:buNone/>
            </a:pPr>
            <a:r>
              <a:rPr lang="es-ES" dirty="0">
                <a:latin typeface="Arial" charset="0"/>
              </a:rPr>
              <a:t>9.2.2 – Configuración de NAT dinámica</a:t>
            </a:r>
            <a:endParaRPr lang="es-ES" b="0" dirty="0"/>
          </a:p>
          <a:p>
            <a:pPr>
              <a:lnSpc>
                <a:spcPct val="80000"/>
              </a:lnSpc>
              <a:buFontTx/>
              <a:buNone/>
            </a:pPr>
            <a:endParaRPr lang="es-ES" dirty="0"/>
          </a:p>
        </p:txBody>
      </p:sp>
    </p:spTree>
    <p:extLst>
      <p:ext uri="{BB962C8B-B14F-4D97-AF65-F5344CB8AC3E}">
        <p14:creationId xmlns:p14="http://schemas.microsoft.com/office/powerpoint/2010/main" val="10987212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22</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9.2 – Configuración de </a:t>
            </a:r>
            <a:r>
              <a:rPr lang="es-ES" sz="1200" dirty="0"/>
              <a:t>NAT</a:t>
            </a:r>
          </a:p>
          <a:p>
            <a:pPr>
              <a:lnSpc>
                <a:spcPct val="80000"/>
              </a:lnSpc>
              <a:buFontTx/>
              <a:buNone/>
            </a:pPr>
            <a:r>
              <a:rPr lang="es-ES" dirty="0">
                <a:latin typeface="Arial" charset="0"/>
              </a:rPr>
              <a:t>9.2.2 – Configuración de NAT dinámica</a:t>
            </a:r>
            <a:endParaRPr lang="es-ES" b="0" dirty="0"/>
          </a:p>
          <a:p>
            <a:pPr>
              <a:lnSpc>
                <a:spcPct val="80000"/>
              </a:lnSpc>
              <a:buFontTx/>
              <a:buNone/>
            </a:pPr>
            <a:endParaRPr lang="es-ES" dirty="0"/>
          </a:p>
        </p:txBody>
      </p:sp>
    </p:spTree>
    <p:extLst>
      <p:ext uri="{BB962C8B-B14F-4D97-AF65-F5344CB8AC3E}">
        <p14:creationId xmlns:p14="http://schemas.microsoft.com/office/powerpoint/2010/main" val="1772329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23</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9.2 – Configuración de </a:t>
            </a:r>
            <a:r>
              <a:rPr lang="es-ES" sz="1200" dirty="0"/>
              <a:t>NAT</a:t>
            </a:r>
          </a:p>
          <a:p>
            <a:pPr>
              <a:lnSpc>
                <a:spcPct val="80000"/>
              </a:lnSpc>
              <a:buFontTx/>
              <a:buNone/>
            </a:pPr>
            <a:r>
              <a:rPr lang="es-ES" dirty="0">
                <a:latin typeface="Arial" charset="0"/>
              </a:rPr>
              <a:t>9.2.2 – Configuración de NAT dinámica</a:t>
            </a:r>
            <a:endParaRPr lang="es-ES" b="0" dirty="0"/>
          </a:p>
          <a:p>
            <a:pPr>
              <a:lnSpc>
                <a:spcPct val="80000"/>
              </a:lnSpc>
              <a:buFontTx/>
              <a:buNone/>
            </a:pPr>
            <a:endParaRPr lang="es-ES" dirty="0"/>
          </a:p>
        </p:txBody>
      </p:sp>
    </p:spTree>
    <p:extLst>
      <p:ext uri="{BB962C8B-B14F-4D97-AF65-F5344CB8AC3E}">
        <p14:creationId xmlns:p14="http://schemas.microsoft.com/office/powerpoint/2010/main" val="38523482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24</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9.2 – Configuración de </a:t>
            </a:r>
            <a:r>
              <a:rPr lang="es-ES" sz="1200" dirty="0"/>
              <a:t>NAT</a:t>
            </a:r>
          </a:p>
          <a:p>
            <a:pPr>
              <a:lnSpc>
                <a:spcPct val="80000"/>
              </a:lnSpc>
              <a:buFontTx/>
              <a:buNone/>
            </a:pPr>
            <a:r>
              <a:rPr lang="es-ES" dirty="0">
                <a:latin typeface="Arial" charset="0"/>
              </a:rPr>
              <a:t>9.2.3 – Configuración de la Traducción de direcciones de puertos (PAT)</a:t>
            </a:r>
          </a:p>
        </p:txBody>
      </p:sp>
    </p:spTree>
    <p:extLst>
      <p:ext uri="{BB962C8B-B14F-4D97-AF65-F5344CB8AC3E}">
        <p14:creationId xmlns:p14="http://schemas.microsoft.com/office/powerpoint/2010/main" val="3796554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25</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9.2 – Configuración de </a:t>
            </a:r>
            <a:r>
              <a:rPr lang="es-ES" sz="1200" dirty="0"/>
              <a:t>NAT</a:t>
            </a:r>
          </a:p>
          <a:p>
            <a:pPr>
              <a:lnSpc>
                <a:spcPct val="80000"/>
              </a:lnSpc>
              <a:buFontTx/>
              <a:buNone/>
            </a:pPr>
            <a:r>
              <a:rPr lang="es-ES" dirty="0">
                <a:latin typeface="Arial" charset="0"/>
              </a:rPr>
              <a:t>9.2.3 – Configuración de la Traducción de direcciones de puertos (PAT)</a:t>
            </a:r>
          </a:p>
        </p:txBody>
      </p:sp>
    </p:spTree>
    <p:extLst>
      <p:ext uri="{BB962C8B-B14F-4D97-AF65-F5344CB8AC3E}">
        <p14:creationId xmlns:p14="http://schemas.microsoft.com/office/powerpoint/2010/main" val="20707926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26</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9.2 – Configuración de </a:t>
            </a:r>
            <a:r>
              <a:rPr lang="es-ES" sz="1200" dirty="0"/>
              <a:t>NAT</a:t>
            </a:r>
          </a:p>
          <a:p>
            <a:pPr>
              <a:lnSpc>
                <a:spcPct val="80000"/>
              </a:lnSpc>
              <a:buFontTx/>
              <a:buNone/>
            </a:pPr>
            <a:r>
              <a:rPr lang="es-ES" dirty="0">
                <a:latin typeface="Arial" charset="0"/>
              </a:rPr>
              <a:t>9.2.3 – Configuración de la Traducción de direcciones de puertos (PAT)</a:t>
            </a:r>
            <a:r>
              <a:rPr lang="es-ES" smtClean="0"/>
              <a:t> </a:t>
            </a:r>
          </a:p>
        </p:txBody>
      </p:sp>
    </p:spTree>
    <p:extLst>
      <p:ext uri="{BB962C8B-B14F-4D97-AF65-F5344CB8AC3E}">
        <p14:creationId xmlns:p14="http://schemas.microsoft.com/office/powerpoint/2010/main" val="20329578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27</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9.2 – Configuración de </a:t>
            </a:r>
            <a:r>
              <a:rPr lang="es-ES" sz="1200" dirty="0"/>
              <a:t>NAT</a:t>
            </a:r>
          </a:p>
          <a:p>
            <a:pPr>
              <a:lnSpc>
                <a:spcPct val="80000"/>
              </a:lnSpc>
              <a:buFontTx/>
              <a:buNone/>
            </a:pPr>
            <a:r>
              <a:rPr lang="es-ES" dirty="0">
                <a:latin typeface="Arial" charset="0"/>
              </a:rPr>
              <a:t>9.2.4 – Reenvío a puerto asignado</a:t>
            </a:r>
            <a:endParaRPr lang="es-ES" b="0" dirty="0"/>
          </a:p>
          <a:p>
            <a:pPr>
              <a:lnSpc>
                <a:spcPct val="80000"/>
              </a:lnSpc>
              <a:buFontTx/>
              <a:buNone/>
            </a:pPr>
            <a:endParaRPr lang="es-ES" dirty="0"/>
          </a:p>
        </p:txBody>
      </p:sp>
    </p:spTree>
    <p:extLst>
      <p:ext uri="{BB962C8B-B14F-4D97-AF65-F5344CB8AC3E}">
        <p14:creationId xmlns:p14="http://schemas.microsoft.com/office/powerpoint/2010/main" val="1940781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28</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9.2 – Configuración de </a:t>
            </a:r>
            <a:r>
              <a:rPr lang="es-ES" sz="1200" dirty="0"/>
              <a:t>NAT</a:t>
            </a:r>
          </a:p>
          <a:p>
            <a:pPr>
              <a:lnSpc>
                <a:spcPct val="80000"/>
              </a:lnSpc>
              <a:buFontTx/>
              <a:buNone/>
            </a:pPr>
            <a:r>
              <a:rPr lang="es-ES" dirty="0">
                <a:latin typeface="Arial" charset="0"/>
              </a:rPr>
              <a:t>9.2.5 – Configuración de NAT e IPv6</a:t>
            </a:r>
            <a:endParaRPr lang="es-ES" b="0" dirty="0"/>
          </a:p>
          <a:p>
            <a:pPr>
              <a:lnSpc>
                <a:spcPct val="80000"/>
              </a:lnSpc>
              <a:buFontTx/>
              <a:buNone/>
            </a:pPr>
            <a:endParaRPr lang="es-ES" dirty="0"/>
          </a:p>
        </p:txBody>
      </p:sp>
    </p:spTree>
    <p:extLst>
      <p:ext uri="{BB962C8B-B14F-4D97-AF65-F5344CB8AC3E}">
        <p14:creationId xmlns:p14="http://schemas.microsoft.com/office/powerpoint/2010/main" val="24440506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29</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9.2 – Configuración de </a:t>
            </a:r>
            <a:r>
              <a:rPr lang="es-ES" sz="1200" dirty="0"/>
              <a:t>NAT</a:t>
            </a:r>
          </a:p>
          <a:p>
            <a:pPr>
              <a:lnSpc>
                <a:spcPct val="80000"/>
              </a:lnSpc>
              <a:buFontTx/>
              <a:buNone/>
            </a:pPr>
            <a:r>
              <a:rPr lang="es-ES" dirty="0">
                <a:latin typeface="Arial" charset="0"/>
              </a:rPr>
              <a:t>9.2.5 – Configuración de NAT e IPv6</a:t>
            </a:r>
            <a:endParaRPr lang="es-ES" b="0" dirty="0"/>
          </a:p>
          <a:p>
            <a:pPr>
              <a:lnSpc>
                <a:spcPct val="80000"/>
              </a:lnSpc>
              <a:buFontTx/>
              <a:buNone/>
            </a:pPr>
            <a:endParaRPr lang="es-ES" dirty="0"/>
          </a:p>
        </p:txBody>
      </p:sp>
    </p:spTree>
    <p:extLst>
      <p:ext uri="{BB962C8B-B14F-4D97-AF65-F5344CB8AC3E}">
        <p14:creationId xmlns:p14="http://schemas.microsoft.com/office/powerpoint/2010/main" val="468262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5"/>
          </p:nvPr>
        </p:nvSpPr>
        <p:spPr/>
        <p:txBody>
          <a:bodyPr/>
          <a:lstStyle/>
          <a:p>
            <a:pPr>
              <a:defRPr/>
            </a:pPr>
            <a:fld id="{D897EDCD-494B-463B-94F5-50E6B57D71C3}" type="slidenum">
              <a:rPr lang="en-US" smtClean="0"/>
              <a:pPr>
                <a:defRPr/>
              </a:pPr>
              <a:t>3</a:t>
            </a:fld>
            <a:endParaRPr lang="es-E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l" defTabSz="814388">
              <a:lnSpc>
                <a:spcPct val="90000"/>
              </a:lnSpc>
              <a:buNone/>
              <a:defRPr/>
            </a:pPr>
            <a:r>
              <a:rPr lang="es-ES" sz="800" b="0" kern="0" dirty="0">
                <a:solidFill>
                  <a:schemeClr val="bg1"/>
                </a:solidFill>
                <a:latin typeface="Arial" charset="0"/>
              </a:rPr>
              <a:t>Guía de planificación de Routing and Switching</a:t>
            </a:r>
          </a:p>
          <a:p>
            <a:pPr marL="0" indent="0" algn="l" defTabSz="814388">
              <a:lnSpc>
                <a:spcPct val="90000"/>
              </a:lnSpc>
              <a:buNone/>
              <a:defRPr/>
            </a:pPr>
            <a:r>
              <a:rPr lang="es-ES" sz="1200" dirty="0">
                <a:latin typeface="Arial" charset="0"/>
              </a:rPr>
              <a:t>Capítulo 9: NAT para IPv4</a:t>
            </a:r>
            <a:endParaRPr lang="es-ES" dirty="0"/>
          </a:p>
        </p:txBody>
      </p:sp>
    </p:spTree>
    <p:extLst>
      <p:ext uri="{BB962C8B-B14F-4D97-AF65-F5344CB8AC3E}">
        <p14:creationId xmlns:p14="http://schemas.microsoft.com/office/powerpoint/2010/main" val="55188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30</a:t>
            </a:fld>
            <a:endParaRPr lang="es-E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s-ES" b="0" dirty="0"/>
              <a:t>Cisco Networking Academy Program</a:t>
            </a:r>
          </a:p>
          <a:p>
            <a:pPr marL="0" indent="0" eaLnBrk="1" hangingPunct="1">
              <a:buNone/>
            </a:pPr>
            <a:r>
              <a:rPr lang="es-ES" dirty="0">
                <a:solidFill>
                  <a:schemeClr val="tx1"/>
                </a:solidFill>
                <a:latin typeface="Arial" charset="0"/>
              </a:rPr>
              <a:t>Routing and Switching Essentials v6.0</a:t>
            </a:r>
          </a:p>
          <a:p>
            <a:pPr>
              <a:buFontTx/>
              <a:buNone/>
            </a:pPr>
            <a:r>
              <a:rPr lang="es-ES" sz="1400" dirty="0">
                <a:latin typeface="Arial" charset="0"/>
              </a:rPr>
              <a:t>Capítulo 9: NAT para IPv4</a:t>
            </a:r>
            <a:endParaRPr lang="es-ES" b="0" dirty="0"/>
          </a:p>
        </p:txBody>
      </p:sp>
    </p:spTree>
    <p:extLst>
      <p:ext uri="{BB962C8B-B14F-4D97-AF65-F5344CB8AC3E}">
        <p14:creationId xmlns:p14="http://schemas.microsoft.com/office/powerpoint/2010/main" val="6385635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31</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9.3</a:t>
            </a:r>
            <a:r>
              <a:rPr lang="es-ES" smtClean="0"/>
              <a:t> </a:t>
            </a:r>
            <a:r>
              <a:rPr lang="es-ES" sz="1200" kern="1200" dirty="0">
                <a:solidFill>
                  <a:schemeClr val="tx1"/>
                </a:solidFill>
                <a:latin typeface="Arial" charset="0"/>
              </a:rPr>
              <a:t>– Solucionar problemas en </a:t>
            </a:r>
            <a:r>
              <a:rPr lang="es-ES" sz="1200" dirty="0"/>
              <a:t>NAT</a:t>
            </a:r>
          </a:p>
          <a:p>
            <a:pPr>
              <a:lnSpc>
                <a:spcPct val="80000"/>
              </a:lnSpc>
              <a:buFontTx/>
              <a:buNone/>
            </a:pPr>
            <a:r>
              <a:rPr lang="es-ES" dirty="0">
                <a:latin typeface="Arial" charset="0"/>
              </a:rPr>
              <a:t>9.3.1 – Solucionar problemas en configuraciones de NAT</a:t>
            </a:r>
            <a:endParaRPr lang="es-ES" b="0" dirty="0"/>
          </a:p>
          <a:p>
            <a:pPr>
              <a:lnSpc>
                <a:spcPct val="80000"/>
              </a:lnSpc>
              <a:buFontTx/>
              <a:buNone/>
            </a:pPr>
            <a:endParaRPr lang="es-ES" dirty="0"/>
          </a:p>
        </p:txBody>
      </p:sp>
    </p:spTree>
    <p:extLst>
      <p:ext uri="{BB962C8B-B14F-4D97-AF65-F5344CB8AC3E}">
        <p14:creationId xmlns:p14="http://schemas.microsoft.com/office/powerpoint/2010/main" val="20799980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32</a:t>
            </a:fld>
            <a:endParaRPr lang="es-E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s-ES" b="0" dirty="0"/>
              <a:t>Cisco Networking Academy Program</a:t>
            </a:r>
          </a:p>
          <a:p>
            <a:pPr marL="0" indent="0" eaLnBrk="1" hangingPunct="1">
              <a:buNone/>
            </a:pPr>
            <a:r>
              <a:rPr lang="es-ES" dirty="0">
                <a:solidFill>
                  <a:schemeClr val="tx1"/>
                </a:solidFill>
                <a:latin typeface="Arial" charset="0"/>
              </a:rPr>
              <a:t>Routing and Switching Essentials v6.0</a:t>
            </a:r>
          </a:p>
          <a:p>
            <a:pPr>
              <a:buFontTx/>
              <a:buNone/>
            </a:pPr>
            <a:r>
              <a:rPr lang="es-ES" sz="1400" dirty="0">
                <a:latin typeface="Arial" charset="0"/>
              </a:rPr>
              <a:t>Capítulo 9: NAT para IPv4</a:t>
            </a:r>
            <a:endParaRPr lang="es-ES" b="0" dirty="0"/>
          </a:p>
        </p:txBody>
      </p:sp>
    </p:spTree>
    <p:extLst>
      <p:ext uri="{BB962C8B-B14F-4D97-AF65-F5344CB8AC3E}">
        <p14:creationId xmlns:p14="http://schemas.microsoft.com/office/powerpoint/2010/main" val="28825558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33</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smtClean="0">
                <a:solidFill>
                  <a:schemeClr val="tx1"/>
                </a:solidFill>
                <a:latin typeface="Arial" charset="0"/>
              </a:rPr>
              <a:t>9.4.1 – </a:t>
            </a:r>
            <a:r>
              <a:rPr lang="es-ES" dirty="0">
                <a:latin typeface="Arial" charset="0"/>
              </a:rPr>
              <a:t>Resumen</a:t>
            </a:r>
            <a:endParaRPr lang="es-ES" dirty="0"/>
          </a:p>
        </p:txBody>
      </p:sp>
    </p:spTree>
    <p:extLst>
      <p:ext uri="{BB962C8B-B14F-4D97-AF65-F5344CB8AC3E}">
        <p14:creationId xmlns:p14="http://schemas.microsoft.com/office/powerpoint/2010/main" val="11308289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34</a:t>
            </a:fld>
            <a:endParaRPr lang="es-E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dirty="0">
                <a:latin typeface="Arial" charset="0"/>
              </a:rPr>
              <a:t>Nuevos términos y comandos</a:t>
            </a:r>
            <a:endParaRPr lang="es-ES" dirty="0"/>
          </a:p>
        </p:txBody>
      </p:sp>
    </p:spTree>
    <p:extLst>
      <p:ext uri="{BB962C8B-B14F-4D97-AF65-F5344CB8AC3E}">
        <p14:creationId xmlns:p14="http://schemas.microsoft.com/office/powerpoint/2010/main" val="38805241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35</a:t>
            </a:fld>
            <a:endParaRPr lang="es-E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dirty="0">
                <a:latin typeface="Arial" charset="0"/>
              </a:rPr>
              <a:t>Nuevos términos y comandos</a:t>
            </a:r>
            <a:endParaRPr lang="es-ES" dirty="0"/>
          </a:p>
        </p:txBody>
      </p:sp>
    </p:spTree>
    <p:extLst>
      <p:ext uri="{BB962C8B-B14F-4D97-AF65-F5344CB8AC3E}">
        <p14:creationId xmlns:p14="http://schemas.microsoft.com/office/powerpoint/2010/main" val="21175337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36</a:t>
            </a:fld>
            <a:endParaRPr lang="es-E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dirty="0">
                <a:latin typeface="Arial" charset="0"/>
              </a:rPr>
              <a:t>Nuevos términos y comandos</a:t>
            </a:r>
            <a:endParaRPr lang="es-ES" dirty="0"/>
          </a:p>
        </p:txBody>
      </p:sp>
    </p:spTree>
    <p:extLst>
      <p:ext uri="{BB962C8B-B14F-4D97-AF65-F5344CB8AC3E}">
        <p14:creationId xmlns:p14="http://schemas.microsoft.com/office/powerpoint/2010/main" val="10437616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ja-JP" altLang="en-US"/>
          </a:p>
        </p:txBody>
      </p:sp>
      <p:sp>
        <p:nvSpPr>
          <p:cNvPr id="4" name="Slide Number Placeholder 3"/>
          <p:cNvSpPr>
            <a:spLocks noGrp="1"/>
          </p:cNvSpPr>
          <p:nvPr>
            <p:ph type="sldNum" sz="quarter" idx="10"/>
          </p:nvPr>
        </p:nvSpPr>
        <p:spPr/>
        <p:txBody>
          <a:bodyPr/>
          <a:lstStyle/>
          <a:p>
            <a:pPr>
              <a:defRPr/>
            </a:pPr>
            <a:fld id="{F4CE0E46-7F05-B940-8356-5580BE265E49}" type="slidenum">
              <a:rPr lang="en-US" smtClean="0"/>
              <a:pPr>
                <a:defRPr/>
              </a:pPr>
              <a:t>37</a:t>
            </a:fld>
            <a:endParaRPr lang="es-ES"/>
          </a:p>
        </p:txBody>
      </p:sp>
    </p:spTree>
    <p:extLst>
      <p:ext uri="{BB962C8B-B14F-4D97-AF65-F5344CB8AC3E}">
        <p14:creationId xmlns:p14="http://schemas.microsoft.com/office/powerpoint/2010/main" val="40124068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38</a:t>
            </a:fld>
            <a:endParaRPr lang="es-ES"/>
          </a:p>
        </p:txBody>
      </p:sp>
    </p:spTree>
    <p:extLst>
      <p:ext uri="{BB962C8B-B14F-4D97-AF65-F5344CB8AC3E}">
        <p14:creationId xmlns:p14="http://schemas.microsoft.com/office/powerpoint/2010/main" val="1180992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4</a:t>
            </a:fld>
            <a:endParaRPr lang="es-ES"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057119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es-ES"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091254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6</a:t>
            </a:fld>
            <a:endParaRPr lang="es-ES"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1784400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s-E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368471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s-E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dirty="0">
              <a:latin typeface="Arial" charset="0"/>
            </a:endParaRPr>
          </a:p>
        </p:txBody>
      </p:sp>
    </p:spTree>
    <p:extLst>
      <p:ext uri="{BB962C8B-B14F-4D97-AF65-F5344CB8AC3E}">
        <p14:creationId xmlns:p14="http://schemas.microsoft.com/office/powerpoint/2010/main" val="3733137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s-E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dirty="0">
              <a:latin typeface="Arial" charset="0"/>
            </a:endParaRPr>
          </a:p>
        </p:txBody>
      </p:sp>
    </p:spTree>
    <p:extLst>
      <p:ext uri="{BB962C8B-B14F-4D97-AF65-F5344CB8AC3E}">
        <p14:creationId xmlns:p14="http://schemas.microsoft.com/office/powerpoint/2010/main" val="10185190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2007 – 2010, Cisco Systems, Inc. Todos los derechos reservados.</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s-ES" sz="700">
                <a:solidFill>
                  <a:srgbClr val="D3D3D3"/>
                </a:solidFill>
              </a:rPr>
              <a:t>Información pública de Cisco</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dirty="0">
                <a:solidFill>
                  <a:srgbClr val="D3D3D3"/>
                </a:solidFill>
              </a:rPr>
              <a:t>ITE PC v4.1</a:t>
            </a:r>
          </a:p>
          <a:p>
            <a:pPr algn="l" defTabSz="814388">
              <a:lnSpc>
                <a:spcPct val="100000"/>
              </a:lnSpc>
            </a:pPr>
            <a:r>
              <a:rPr lang="es-ES" sz="700" dirty="0">
                <a:solidFill>
                  <a:srgbClr val="D3D3D3"/>
                </a:solidFill>
              </a:rPr>
              <a:t>Capítulo 6</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s-E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a:t>Click to edit Master title style</a:t>
            </a:r>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2008 Cisco Systems, Inc. Todos los derechos reservados.</a:t>
            </a:r>
          </a:p>
        </p:txBody>
      </p:sp>
      <p:sp>
        <p:nvSpPr>
          <p:cNvPr id="6" name="Rectangle 279"/>
          <p:cNvSpPr>
            <a:spLocks noChangeArrowheads="1"/>
          </p:cNvSpPr>
          <p:nvPr/>
        </p:nvSpPr>
        <p:spPr bwMode="auto">
          <a:xfrm>
            <a:off x="6896100" y="6670529"/>
            <a:ext cx="1505962"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dirty="0">
                <a:solidFill>
                  <a:srgbClr val="D3D3D3"/>
                </a:solidFill>
              </a:rPr>
              <a:t>Información confidencial de Cisco</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s-E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a:t>Click to edit Master title style</a:t>
            </a:r>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a:t>Click to edit Master subtitle style</a:t>
            </a:r>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2pPr marL="457200" indent="-228600">
              <a:buFont typeface="Arial" panose="020B060402020202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dirty="0"/>
              <a:t>Click to edit Master title style</a:t>
            </a:r>
          </a:p>
        </p:txBody>
      </p:sp>
      <p:sp>
        <p:nvSpPr>
          <p:cNvPr id="3" name="Content Placeholder 2"/>
          <p:cNvSpPr>
            <a:spLocks noGrp="1"/>
          </p:cNvSpPr>
          <p:nvPr>
            <p:ph idx="1"/>
          </p:nvPr>
        </p:nvSpPr>
        <p:spPr>
          <a:xfrm>
            <a:off x="655638" y="1687390"/>
            <a:ext cx="7940675" cy="4720787"/>
          </a:xfrm>
        </p:spPr>
        <p:txBody>
          <a:bodyPr/>
          <a:lstStyle>
            <a:lvl2pPr marL="457200" indent="-228600">
              <a:buFont typeface="Arial" panose="020B060402020202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dirty="0">
                <a:solidFill>
                  <a:srgbClr val="D3D3D3"/>
                </a:solidFill>
              </a:rPr>
              <a:t>ITE PC v4.1</a:t>
            </a:r>
          </a:p>
          <a:p>
            <a:pPr algn="l" defTabSz="814388">
              <a:lnSpc>
                <a:spcPct val="100000"/>
              </a:lnSpc>
            </a:pPr>
            <a:r>
              <a:rPr lang="es-ES" sz="700" dirty="0">
                <a:solidFill>
                  <a:srgbClr val="D3D3D3"/>
                </a:solidFill>
              </a:rPr>
              <a:t>Capítulo 6</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s-ES"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2007 – 2010, Cisco Systems, Inc. Todos los derechos reservados.</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s-ES" sz="700">
                <a:solidFill>
                  <a:srgbClr val="D3D3D3"/>
                </a:solidFill>
              </a:rPr>
              <a:t>Información pública de Cisco</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s-ES"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2008 Cisco Systems, Inc. Todos los derechos reservados.</a:t>
            </a:r>
          </a:p>
        </p:txBody>
      </p:sp>
      <p:sp>
        <p:nvSpPr>
          <p:cNvPr id="3079" name="Rectangle 6313"/>
          <p:cNvSpPr>
            <a:spLocks noChangeArrowheads="1"/>
          </p:cNvSpPr>
          <p:nvPr/>
        </p:nvSpPr>
        <p:spPr bwMode="auto">
          <a:xfrm>
            <a:off x="6896100" y="6670529"/>
            <a:ext cx="1505962"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a:solidFill>
                  <a:srgbClr val="D3D3D3"/>
                </a:solidFill>
              </a:rPr>
              <a:t>Información confidencial de Cisco</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hyperlink" Target="https://www.netacad.com/group/communities/community-home" TargetMode="External"/><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hyperlink" Target="https://www.netacad.com/group/communities/ccna-blo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hyperlink" Target="http://www.cisco.com/en/US/customer/tech/tk648/tk361/technologies_tech_note09186a0080094c32.shtml"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311150" y="2671763"/>
            <a:ext cx="4028094" cy="830262"/>
          </a:xfrm>
        </p:spPr>
        <p:txBody>
          <a:bodyPr/>
          <a:lstStyle/>
          <a:p>
            <a:pPr eaLnBrk="1" hangingPunct="1"/>
            <a:r>
              <a:rPr lang="es-ES" sz="2400" dirty="0">
                <a:latin typeface="Arial" charset="0"/>
              </a:rPr>
              <a:t>Materiales para el instructor</a:t>
            </a:r>
            <a:r>
              <a:rPr dirty="0"/>
              <a:t/>
            </a:r>
            <a:br>
              <a:rPr dirty="0"/>
            </a:br>
            <a:r>
              <a:rPr lang="es-ES" sz="2400" dirty="0">
                <a:latin typeface="Arial" charset="0"/>
              </a:rPr>
              <a:t>Capítulo 9: NAT para IPv4</a:t>
            </a:r>
            <a:endParaRPr lang="es-ES" sz="2400" dirty="0">
              <a:solidFill>
                <a:srgbClr val="00B0F0"/>
              </a:solidFill>
              <a:latin typeface="Arial" charset="0"/>
            </a:endParaRPr>
          </a:p>
        </p:txBody>
      </p:sp>
      <p:sp>
        <p:nvSpPr>
          <p:cNvPr id="3" name="Subtitle 2"/>
          <p:cNvSpPr>
            <a:spLocks noGrp="1"/>
          </p:cNvSpPr>
          <p:nvPr>
            <p:ph type="subTitle" idx="1"/>
          </p:nvPr>
        </p:nvSpPr>
        <p:spPr>
          <a:xfrm>
            <a:off x="311150" y="4672012"/>
            <a:ext cx="5601970" cy="1061813"/>
          </a:xfrm>
        </p:spPr>
        <p:txBody>
          <a:bodyPr/>
          <a:lstStyle/>
          <a:p>
            <a:pPr eaLnBrk="1" hangingPunct="1"/>
            <a:r>
              <a:rPr lang="es-ES" dirty="0">
                <a:latin typeface="Arial" charset="0"/>
              </a:rPr>
              <a:t>CCNA Routing and Switching</a:t>
            </a:r>
          </a:p>
          <a:p>
            <a:pPr eaLnBrk="1" hangingPunct="1"/>
            <a:r>
              <a:rPr lang="es-ES" dirty="0">
                <a:solidFill>
                  <a:schemeClr val="tx1"/>
                </a:solidFill>
                <a:latin typeface="Arial" charset="0"/>
              </a:rPr>
              <a:t>Routing and Switching Essentials v6.0</a:t>
            </a:r>
          </a:p>
          <a:p>
            <a:endParaRPr lang="es-ES" dirty="0"/>
          </a:p>
        </p:txBody>
      </p:sp>
    </p:spTree>
    <p:extLst>
      <p:ext uri="{BB962C8B-B14F-4D97-AF65-F5344CB8AC3E}">
        <p14:creationId xmlns:p14="http://schemas.microsoft.com/office/powerpoint/2010/main" val="2515264652"/>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446400" y="349200"/>
            <a:ext cx="8597847" cy="838200"/>
          </a:xfrm>
        </p:spPr>
        <p:txBody>
          <a:bodyPr/>
          <a:lstStyle/>
          <a:p>
            <a:r>
              <a:rPr lang="es-ES" dirty="0" smtClean="0"/>
              <a:t>Capítulo 9: Prácticas recomendadas (cont.)</a:t>
            </a:r>
          </a:p>
        </p:txBody>
      </p:sp>
      <p:sp>
        <p:nvSpPr>
          <p:cNvPr id="6" name="Content Placeholder 5"/>
          <p:cNvSpPr>
            <a:spLocks noGrp="1"/>
          </p:cNvSpPr>
          <p:nvPr>
            <p:ph idx="1"/>
          </p:nvPr>
        </p:nvSpPr>
        <p:spPr>
          <a:xfrm>
            <a:off x="232348" y="1232592"/>
            <a:ext cx="8733677" cy="4926405"/>
          </a:xfrm>
        </p:spPr>
        <p:txBody>
          <a:bodyPr/>
          <a:lstStyle/>
          <a:p>
            <a:r>
              <a:rPr lang="es-ES" dirty="0" smtClean="0"/>
              <a:t>Sección 9.3</a:t>
            </a:r>
          </a:p>
          <a:p>
            <a:pPr lvl="1"/>
            <a:r>
              <a:rPr lang="es-ES" dirty="0" smtClean="0"/>
              <a:t>Solución de problemas en NAT mediante los comandos show y </a:t>
            </a:r>
            <a:r>
              <a:rPr lang="es-ES" dirty="0" err="1" smtClean="0"/>
              <a:t>debug</a:t>
            </a:r>
            <a:r>
              <a:rPr lang="es-ES" dirty="0" smtClean="0"/>
              <a:t>.</a:t>
            </a:r>
          </a:p>
          <a:p>
            <a:pPr lvl="1"/>
            <a:r>
              <a:rPr lang="es-ES" dirty="0" smtClean="0"/>
              <a:t>Cómo se utiliza NAT para IPv6 para traducir entre direcciones IPv6 y direcciones IPv4.</a:t>
            </a:r>
          </a:p>
          <a:p>
            <a:endParaRPr lang="es-ES" dirty="0"/>
          </a:p>
          <a:p>
            <a:endParaRPr lang="es-ES" dirty="0"/>
          </a:p>
        </p:txBody>
      </p:sp>
    </p:spTree>
    <p:extLst>
      <p:ext uri="{BB962C8B-B14F-4D97-AF65-F5344CB8AC3E}">
        <p14:creationId xmlns:p14="http://schemas.microsoft.com/office/powerpoint/2010/main" val="2326879303"/>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446400" y="349200"/>
            <a:ext cx="8145462" cy="838200"/>
          </a:xfrm>
        </p:spPr>
        <p:txBody>
          <a:bodyPr/>
          <a:lstStyle/>
          <a:p>
            <a:pPr eaLnBrk="1" hangingPunct="1"/>
            <a:r>
              <a:rPr lang="es-ES" dirty="0" smtClean="0"/>
              <a:t>Capítulo 9: Ayuda adicional</a:t>
            </a:r>
          </a:p>
        </p:txBody>
      </p:sp>
      <p:sp>
        <p:nvSpPr>
          <p:cNvPr id="20483" name="Rectangle 34"/>
          <p:cNvSpPr>
            <a:spLocks noGrp="1" noChangeArrowheads="1"/>
          </p:cNvSpPr>
          <p:nvPr>
            <p:ph type="body" idx="4294967295"/>
          </p:nvPr>
        </p:nvSpPr>
        <p:spPr>
          <a:xfrm>
            <a:off x="395786" y="1260910"/>
            <a:ext cx="8200528" cy="3571875"/>
          </a:xfrm>
        </p:spPr>
        <p:txBody>
          <a:bodyPr/>
          <a:lstStyle/>
          <a:p>
            <a:pPr>
              <a:lnSpc>
                <a:spcPct val="85000"/>
              </a:lnSpc>
              <a:spcBef>
                <a:spcPct val="30000"/>
              </a:spcBef>
              <a:spcAft>
                <a:spcPts val="1200"/>
              </a:spcAft>
              <a:defRPr/>
            </a:pPr>
            <a:r>
              <a:rPr lang="es-ES" sz="2000" dirty="0"/>
              <a:t>Para obtener ayuda adicional sobre las estrategias de enseñanza, incluidos los planes de lección, las analogías para los conceptos difíciles y los temas de debate, visite la Comunidad CCNA en </a:t>
            </a:r>
            <a:r>
              <a:rPr lang="es-ES" sz="2000" dirty="0">
                <a:hlinkClick r:id="rId3"/>
              </a:rPr>
              <a:t>https://www.netacad.com/group/communities/community-home</a:t>
            </a:r>
            <a:r>
              <a:rPr lang="es-ES" dirty="0" smtClean="0"/>
              <a:t>.</a:t>
            </a:r>
            <a:endParaRPr lang="es-ES" sz="2000" dirty="0"/>
          </a:p>
          <a:p>
            <a:pPr>
              <a:lnSpc>
                <a:spcPct val="85000"/>
              </a:lnSpc>
              <a:spcBef>
                <a:spcPct val="30000"/>
              </a:spcBef>
              <a:spcAft>
                <a:spcPts val="1200"/>
              </a:spcAft>
              <a:defRPr/>
            </a:pPr>
            <a:r>
              <a:rPr lang="es-ES" sz="2000" dirty="0"/>
              <a:t>Prácticas recomendadas de todo el mundo para enseñar CCNA Routing and Switching. </a:t>
            </a:r>
            <a:r>
              <a:rPr lang="es-ES" sz="2000" dirty="0">
                <a:hlinkClick r:id="rId4"/>
              </a:rPr>
              <a:t>https://www.netacad.com/group/communities/ccna-blog</a:t>
            </a:r>
            <a:endParaRPr lang="es-ES" sz="2000" dirty="0"/>
          </a:p>
          <a:p>
            <a:pPr>
              <a:lnSpc>
                <a:spcPct val="85000"/>
              </a:lnSpc>
              <a:spcBef>
                <a:spcPct val="30000"/>
              </a:spcBef>
              <a:defRPr/>
            </a:pPr>
            <a:r>
              <a:rPr lang="es-ES" sz="2000" dirty="0"/>
              <a:t>Si tiene planes o recursos de lección que desee compartir, súbalos a la Comunidad CCNA, a fin de ayudar a otros instructores.</a:t>
            </a:r>
          </a:p>
          <a:p>
            <a:r>
              <a:rPr lang="es-ES" sz="2000" dirty="0"/>
              <a:t>Los estudiantes pueden inscribirse en </a:t>
            </a:r>
            <a:r>
              <a:rPr lang="es-ES" sz="2000" b="1" dirty="0"/>
              <a:t>Packet Tracer Know How 1: Packet Tracer 101 </a:t>
            </a:r>
            <a:r>
              <a:rPr lang="es-ES" sz="2000" dirty="0"/>
              <a:t>(autoinscripción)</a:t>
            </a:r>
          </a:p>
        </p:txBody>
      </p:sp>
    </p:spTree>
    <p:extLst>
      <p:ext uri="{BB962C8B-B14F-4D97-AF65-F5344CB8AC3E}">
        <p14:creationId xmlns:p14="http://schemas.microsoft.com/office/powerpoint/2010/main" val="1402589301"/>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pic>
        <p:nvPicPr>
          <p:cNvPr id="14339" name="Picture 100"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9297878"/>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s-ES" sz="2400" dirty="0">
                <a:latin typeface="Arial" charset="0"/>
              </a:rPr>
              <a:t>Capítulo 9: NAT para IPv4</a:t>
            </a:r>
            <a:endParaRPr lang="es-ES" sz="2400" dirty="0">
              <a:solidFill>
                <a:srgbClr val="00B0F0"/>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r>
              <a:rPr lang="es-ES" dirty="0">
                <a:solidFill>
                  <a:schemeClr val="tx1"/>
                </a:solidFill>
                <a:latin typeface="Arial" charset="0"/>
              </a:rPr>
              <a:t>Routing and Switching Essentials v6.0</a:t>
            </a:r>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93868" y="331332"/>
            <a:ext cx="8772157" cy="838200"/>
          </a:xfrm>
        </p:spPr>
        <p:txBody>
          <a:bodyPr/>
          <a:lstStyle/>
          <a:p>
            <a:r>
              <a:rPr lang="es-ES" smtClean="0"/>
              <a:t>Capítulo 9: Secciones y objetivos</a:t>
            </a:r>
          </a:p>
        </p:txBody>
      </p:sp>
      <p:sp>
        <p:nvSpPr>
          <p:cNvPr id="4099" name="Rectangle 34"/>
          <p:cNvSpPr>
            <a:spLocks noGrp="1" noChangeArrowheads="1"/>
          </p:cNvSpPr>
          <p:nvPr>
            <p:ph idx="1"/>
          </p:nvPr>
        </p:nvSpPr>
        <p:spPr>
          <a:xfrm>
            <a:off x="213109" y="1476442"/>
            <a:ext cx="8733677" cy="4926405"/>
          </a:xfrm>
        </p:spPr>
        <p:txBody>
          <a:bodyPr/>
          <a:lstStyle/>
          <a:p>
            <a:r>
              <a:rPr lang="es-ES" smtClean="0"/>
              <a:t>9.1 Protocolos de capa de red</a:t>
            </a:r>
          </a:p>
          <a:p>
            <a:pPr lvl="1"/>
            <a:r>
              <a:rPr lang="es-ES" smtClean="0"/>
              <a:t>Explicar la forma en la que NAT proporciona escalabilidad de direcciones IPv4 en la red de una pequeña a mediana empresa.</a:t>
            </a:r>
          </a:p>
          <a:p>
            <a:r>
              <a:rPr lang="es-ES" smtClean="0"/>
              <a:t>9.2 Configuración de NAT</a:t>
            </a:r>
          </a:p>
          <a:p>
            <a:pPr lvl="1"/>
            <a:r>
              <a:rPr lang="es-ES" smtClean="0"/>
              <a:t>Configurar servicios NAT en el router perimetral para proporcionar la escalabilidad de las direcciones IPv4 en una red de una pequeña a mediana empresa.</a:t>
            </a:r>
          </a:p>
          <a:p>
            <a:r>
              <a:rPr lang="es-ES" smtClean="0"/>
              <a:t>9.3 Solucionar problemas en configuraciones de NAT</a:t>
            </a:r>
          </a:p>
          <a:p>
            <a:pPr lvl="1"/>
            <a:r>
              <a:rPr lang="es-ES" smtClean="0"/>
              <a:t>Solucionar problemas de NAT en la red de una pequeña a mediana empresa.</a:t>
            </a:r>
            <a:endParaRPr lang="es-ES" dirty="0"/>
          </a:p>
        </p:txBody>
      </p:sp>
    </p:spTree>
    <p:extLst>
      <p:ext uri="{BB962C8B-B14F-4D97-AF65-F5344CB8AC3E}">
        <p14:creationId xmlns:p14="http://schemas.microsoft.com/office/powerpoint/2010/main" val="1065710895"/>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49" y="2263775"/>
            <a:ext cx="4069657" cy="1481138"/>
          </a:xfrm>
        </p:spPr>
        <p:txBody>
          <a:bodyPr/>
          <a:lstStyle/>
          <a:p>
            <a:pPr eaLnBrk="1" hangingPunct="1"/>
            <a:r>
              <a:rPr lang="es-ES" sz="2400" dirty="0"/>
              <a:t>9.1 Funcionamiento de NAT</a:t>
            </a:r>
            <a:endParaRPr lang="es-ES" sz="2400" dirty="0">
              <a:solidFill>
                <a:srgbClr val="00B0F0"/>
              </a:solidFill>
            </a:endParaRPr>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smtClean="0"/>
              <a:t>Funcionamiento de NAT</a:t>
            </a:r>
            <a:r>
              <a:rPr dirty="0"/>
              <a:t/>
            </a:r>
            <a:br>
              <a:rPr dirty="0"/>
            </a:br>
            <a:r>
              <a:rPr lang="es-ES" dirty="0" smtClean="0"/>
              <a:t>Características de NAT</a:t>
            </a:r>
          </a:p>
        </p:txBody>
      </p:sp>
      <p:sp>
        <p:nvSpPr>
          <p:cNvPr id="2" name="Content Placeholder 1"/>
          <p:cNvSpPr>
            <a:spLocks noGrp="1"/>
          </p:cNvSpPr>
          <p:nvPr>
            <p:ph idx="1"/>
          </p:nvPr>
        </p:nvSpPr>
        <p:spPr>
          <a:xfrm>
            <a:off x="193868" y="1232592"/>
            <a:ext cx="8733677" cy="4926405"/>
          </a:xfrm>
        </p:spPr>
        <p:txBody>
          <a:bodyPr>
            <a:normAutofit fontScale="92500" lnSpcReduction="10000"/>
          </a:bodyPr>
          <a:lstStyle/>
          <a:p>
            <a:r>
              <a:rPr lang="es-ES" dirty="0" smtClean="0"/>
              <a:t>Espacio de direcciones IPv4 privadas</a:t>
            </a:r>
          </a:p>
          <a:p>
            <a:pPr lvl="1"/>
            <a:r>
              <a:rPr lang="es-ES" dirty="0" smtClean="0"/>
              <a:t>10.0.0.0 /8, 172.16.0.0 /12 y 192.168.0.0 /16</a:t>
            </a:r>
          </a:p>
          <a:p>
            <a:r>
              <a:rPr lang="es-ES" dirty="0" smtClean="0"/>
              <a:t>¿Qué es NAT?</a:t>
            </a:r>
          </a:p>
          <a:p>
            <a:pPr lvl="1"/>
            <a:r>
              <a:rPr lang="es-ES" dirty="0" smtClean="0"/>
              <a:t>El proceso para traducir direcciones de red IPv4</a:t>
            </a:r>
          </a:p>
          <a:p>
            <a:pPr lvl="1"/>
            <a:r>
              <a:rPr lang="es-ES" dirty="0" smtClean="0"/>
              <a:t>Conserva las direcciones IPv4 públicas</a:t>
            </a:r>
          </a:p>
          <a:p>
            <a:pPr lvl="1"/>
            <a:r>
              <a:rPr lang="es-ES" dirty="0" smtClean="0"/>
              <a:t>Se configura en el </a:t>
            </a:r>
            <a:r>
              <a:rPr lang="es-ES" dirty="0" err="1" smtClean="0"/>
              <a:t>router</a:t>
            </a:r>
            <a:r>
              <a:rPr lang="es-ES" dirty="0" smtClean="0"/>
              <a:t> de frontera para la traducción</a:t>
            </a:r>
          </a:p>
          <a:p>
            <a:r>
              <a:rPr lang="es-ES" dirty="0" smtClean="0"/>
              <a:t>Terminología de NAT</a:t>
            </a:r>
          </a:p>
          <a:p>
            <a:pPr lvl="1"/>
            <a:r>
              <a:rPr lang="es-ES" dirty="0" smtClean="0"/>
              <a:t>Dirección interna</a:t>
            </a:r>
          </a:p>
          <a:p>
            <a:pPr lvl="1"/>
            <a:r>
              <a:rPr lang="es-ES" dirty="0" smtClean="0"/>
              <a:t>Dirección local interna</a:t>
            </a:r>
          </a:p>
          <a:p>
            <a:pPr lvl="1"/>
            <a:r>
              <a:rPr lang="es-ES" dirty="0" smtClean="0"/>
              <a:t>Dirección global interna</a:t>
            </a:r>
          </a:p>
          <a:p>
            <a:pPr lvl="1"/>
            <a:r>
              <a:rPr lang="es-ES" dirty="0" smtClean="0"/>
              <a:t>Dirección externa</a:t>
            </a:r>
          </a:p>
          <a:p>
            <a:pPr lvl="1"/>
            <a:r>
              <a:rPr lang="es-ES" dirty="0" smtClean="0"/>
              <a:t>Dirección local externa</a:t>
            </a:r>
          </a:p>
          <a:p>
            <a:pPr lvl="1"/>
            <a:r>
              <a:rPr lang="es-ES" dirty="0" smtClean="0"/>
              <a:t>Dirección global externa</a:t>
            </a:r>
            <a:endParaRPr lang="es-ES" dirty="0"/>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06909" y="3558718"/>
            <a:ext cx="4457532" cy="3139241"/>
          </a:xfrm>
          <a:prstGeom prst="rect">
            <a:avLst/>
          </a:prstGeom>
          <a:noFill/>
          <a:ln w="9525">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0030874"/>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smtClean="0"/>
              <a:t>Funcionamiento de NAT</a:t>
            </a:r>
            <a:r>
              <a:rPr dirty="0"/>
              <a:t/>
            </a:r>
            <a:br>
              <a:rPr dirty="0"/>
            </a:br>
            <a:r>
              <a:rPr lang="es-ES" dirty="0"/>
              <a:t>Tipos</a:t>
            </a:r>
            <a:r>
              <a:rPr lang="es-ES" dirty="0" smtClean="0"/>
              <a:t> de NAT</a:t>
            </a:r>
          </a:p>
        </p:txBody>
      </p:sp>
      <p:sp>
        <p:nvSpPr>
          <p:cNvPr id="2" name="Content Placeholder 1"/>
          <p:cNvSpPr>
            <a:spLocks noGrp="1"/>
          </p:cNvSpPr>
          <p:nvPr>
            <p:ph idx="1"/>
          </p:nvPr>
        </p:nvSpPr>
        <p:spPr>
          <a:xfrm>
            <a:off x="193868" y="1380752"/>
            <a:ext cx="5375659" cy="5362948"/>
          </a:xfrm>
        </p:spPr>
        <p:txBody>
          <a:bodyPr>
            <a:noAutofit/>
          </a:bodyPr>
          <a:lstStyle/>
          <a:p>
            <a:r>
              <a:rPr lang="es-ES" sz="1600" dirty="0" smtClean="0"/>
              <a:t>NAT estática</a:t>
            </a:r>
          </a:p>
          <a:p>
            <a:pPr lvl="1"/>
            <a:r>
              <a:rPr lang="es-ES" sz="1400" dirty="0" smtClean="0"/>
              <a:t>Asignación uno a uno entre direcciones locales y globales.</a:t>
            </a:r>
          </a:p>
          <a:p>
            <a:pPr lvl="1"/>
            <a:r>
              <a:rPr lang="es-ES" sz="1400" dirty="0" smtClean="0"/>
              <a:t>Es configurada por el administrador de red y se mantienen constantes.</a:t>
            </a:r>
          </a:p>
          <a:p>
            <a:r>
              <a:rPr lang="es-ES" sz="1600" dirty="0" smtClean="0"/>
              <a:t>NAT dinámica</a:t>
            </a:r>
          </a:p>
          <a:p>
            <a:pPr lvl="1"/>
            <a:r>
              <a:rPr lang="es-ES" sz="1400" dirty="0" smtClean="0"/>
              <a:t>Utiliza un conjunto de direcciones públicas y las asigna según el orden de llegada.</a:t>
            </a:r>
          </a:p>
          <a:p>
            <a:pPr lvl="1"/>
            <a:r>
              <a:rPr lang="es-ES" sz="1400" dirty="0" smtClean="0"/>
              <a:t>Requiere que haya suficientes direcciones públicas para la cantidad total de sesiones de usuario simultáneas.</a:t>
            </a:r>
          </a:p>
          <a:p>
            <a:r>
              <a:rPr lang="es-ES" sz="1600" dirty="0" smtClean="0"/>
              <a:t>Traducción de la dirección del puerto (PAT)</a:t>
            </a:r>
          </a:p>
          <a:p>
            <a:pPr lvl="1"/>
            <a:r>
              <a:rPr lang="es-ES" sz="1400" dirty="0" smtClean="0"/>
              <a:t>Asigna varias direcciones IPv4 privadas a una única dirección IPv4 pública o a unas pocas direcciones.</a:t>
            </a:r>
          </a:p>
          <a:p>
            <a:pPr lvl="1"/>
            <a:r>
              <a:rPr lang="es-ES" sz="1400" dirty="0" smtClean="0"/>
              <a:t>También se conoce como sobrecarga de NAT.</a:t>
            </a:r>
          </a:p>
          <a:p>
            <a:pPr lvl="1"/>
            <a:r>
              <a:rPr lang="es-ES" sz="1400" dirty="0" smtClean="0"/>
              <a:t>Valida que los paquetes entrantes hayan sido solicitados.</a:t>
            </a:r>
          </a:p>
          <a:p>
            <a:pPr lvl="1"/>
            <a:r>
              <a:rPr lang="es-ES" sz="1400" dirty="0" smtClean="0"/>
              <a:t>Utiliza números de puerto para reenviar los paquetes de respuesta al dispositivo interno correcto.</a:t>
            </a:r>
            <a:endParaRPr lang="es-ES" sz="1400" dirty="0"/>
          </a:p>
        </p:txBody>
      </p:sp>
      <p:pic>
        <p:nvPicPr>
          <p:cNvPr id="4" name="Picture 3"/>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5903395" y="1229516"/>
            <a:ext cx="3055210" cy="2614439"/>
          </a:xfrm>
          <a:prstGeom prst="rect">
            <a:avLst/>
          </a:prstGeom>
          <a:noFill/>
          <a:ln w="9525">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5896374" y="4024838"/>
            <a:ext cx="3069253" cy="2608259"/>
          </a:xfrm>
          <a:prstGeom prst="rect">
            <a:avLst/>
          </a:prstGeom>
          <a:noFill/>
          <a:ln w="9525">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1459269"/>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smtClean="0"/>
              <a:t>Funcionamiento de NAT</a:t>
            </a:r>
            <a:r>
              <a:rPr dirty="0"/>
              <a:t/>
            </a:r>
            <a:br>
              <a:rPr dirty="0"/>
            </a:br>
            <a:r>
              <a:rPr lang="es-ES" dirty="0" smtClean="0"/>
              <a:t>Ventajas de NAT</a:t>
            </a:r>
          </a:p>
        </p:txBody>
      </p:sp>
      <p:sp>
        <p:nvSpPr>
          <p:cNvPr id="2" name="Content Placeholder 1"/>
          <p:cNvSpPr>
            <a:spLocks noGrp="1"/>
          </p:cNvSpPr>
          <p:nvPr>
            <p:ph idx="1"/>
          </p:nvPr>
        </p:nvSpPr>
        <p:spPr>
          <a:xfrm>
            <a:off x="213109" y="1232592"/>
            <a:ext cx="8733677" cy="4149635"/>
          </a:xfrm>
        </p:spPr>
        <p:txBody>
          <a:bodyPr>
            <a:normAutofit fontScale="92500" lnSpcReduction="20000"/>
          </a:bodyPr>
          <a:lstStyle/>
          <a:p>
            <a:r>
              <a:rPr lang="es-ES" dirty="0" smtClean="0"/>
              <a:t>Ventajas de NAT</a:t>
            </a:r>
          </a:p>
          <a:p>
            <a:pPr lvl="1"/>
            <a:r>
              <a:rPr lang="es-ES" dirty="0" smtClean="0"/>
              <a:t>Conserva el esquema de direccionamiento legalmente registrado.</a:t>
            </a:r>
          </a:p>
          <a:p>
            <a:pPr lvl="1"/>
            <a:r>
              <a:rPr lang="es-ES" dirty="0" smtClean="0"/>
              <a:t>Aumenta la flexibilidad de las conexiones a la red pública.</a:t>
            </a:r>
          </a:p>
          <a:p>
            <a:pPr lvl="1"/>
            <a:r>
              <a:rPr lang="es-ES" dirty="0" smtClean="0"/>
              <a:t>Proporciona coherencia a los esquemas de direccionamiento de red interna.</a:t>
            </a:r>
          </a:p>
          <a:p>
            <a:pPr lvl="1"/>
            <a:r>
              <a:rPr lang="es-ES" dirty="0" smtClean="0"/>
              <a:t>Proporciona seguridad de red.</a:t>
            </a:r>
            <a:endParaRPr lang="es-ES" dirty="0"/>
          </a:p>
          <a:p>
            <a:r>
              <a:rPr lang="es-ES" dirty="0" smtClean="0"/>
              <a:t>Desventajas de NAT</a:t>
            </a:r>
          </a:p>
          <a:p>
            <a:pPr lvl="1"/>
            <a:r>
              <a:rPr lang="es-ES" dirty="0" smtClean="0"/>
              <a:t>Se deteriora el rendimiento.</a:t>
            </a:r>
          </a:p>
          <a:p>
            <a:pPr lvl="1"/>
            <a:r>
              <a:rPr lang="es-ES" dirty="0" smtClean="0"/>
              <a:t>Se deteriora la funcionalidad de extremo a extremo.</a:t>
            </a:r>
          </a:p>
          <a:p>
            <a:pPr lvl="1"/>
            <a:r>
              <a:rPr lang="es-ES" dirty="0" smtClean="0"/>
              <a:t>Se reduce el seguimiento IP de extremo a extremo.</a:t>
            </a:r>
          </a:p>
          <a:p>
            <a:pPr lvl="1"/>
            <a:r>
              <a:rPr lang="es-ES" dirty="0" smtClean="0"/>
              <a:t>La </a:t>
            </a:r>
            <a:r>
              <a:rPr lang="es-ES" dirty="0" err="1" smtClean="0"/>
              <a:t>tunelización</a:t>
            </a:r>
            <a:r>
              <a:rPr lang="es-ES" dirty="0" smtClean="0"/>
              <a:t> se torna más complicada.</a:t>
            </a:r>
          </a:p>
          <a:p>
            <a:pPr lvl="1"/>
            <a:r>
              <a:rPr lang="es-ES" dirty="0" smtClean="0"/>
              <a:t>Puede interrumpirse la inicialización de conexiones TCP.</a:t>
            </a:r>
          </a:p>
          <a:p>
            <a:pPr lvl="1"/>
            <a:endParaRPr lang="es-ES" dirty="0"/>
          </a:p>
          <a:p>
            <a:endParaRPr lang="es-E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7350" y="5092700"/>
            <a:ext cx="4638675" cy="1600199"/>
          </a:xfrm>
          <a:prstGeom prst="rect">
            <a:avLst/>
          </a:prstGeom>
        </p:spPr>
      </p:pic>
    </p:spTree>
    <p:extLst>
      <p:ext uri="{BB962C8B-B14F-4D97-AF65-F5344CB8AC3E}">
        <p14:creationId xmlns:p14="http://schemas.microsoft.com/office/powerpoint/2010/main" val="3770329755"/>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s-ES" sz="2400" dirty="0"/>
              <a:t>9.2 Configuración de NAT</a:t>
            </a:r>
            <a:endParaRPr lang="es-ES" sz="2400" dirty="0">
              <a:solidFill>
                <a:srgbClr val="00B0F0"/>
              </a:solidFill>
            </a:endParaRPr>
          </a:p>
        </p:txBody>
      </p:sp>
    </p:spTree>
    <p:extLst>
      <p:ext uri="{BB962C8B-B14F-4D97-AF65-F5344CB8AC3E}">
        <p14:creationId xmlns:p14="http://schemas.microsoft.com/office/powerpoint/2010/main" val="1450594900"/>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s-ES" dirty="0">
                <a:latin typeface="Arial" charset="0"/>
              </a:rPr>
              <a:t>Materiales del instructor: Guía de planificación del capítulo 9</a:t>
            </a:r>
            <a:endParaRPr lang="es-ES" dirty="0"/>
          </a:p>
        </p:txBody>
      </p:sp>
      <p:sp>
        <p:nvSpPr>
          <p:cNvPr id="4099" name="Rectangle 34"/>
          <p:cNvSpPr>
            <a:spLocks noGrp="1" noChangeArrowheads="1"/>
          </p:cNvSpPr>
          <p:nvPr>
            <p:ph type="body" idx="4294967295"/>
          </p:nvPr>
        </p:nvSpPr>
        <p:spPr>
          <a:xfrm>
            <a:off x="655638" y="1532586"/>
            <a:ext cx="7940675" cy="4539803"/>
          </a:xfrm>
        </p:spPr>
        <p:txBody>
          <a:bodyPr/>
          <a:lstStyle/>
          <a:p>
            <a:pPr marL="0" indent="0">
              <a:buNone/>
            </a:pPr>
            <a:r>
              <a:rPr lang="es-ES" dirty="0" smtClean="0"/>
              <a:t>Esta presentación en PowerPoint se divide en dos partes:</a:t>
            </a:r>
          </a:p>
          <a:p>
            <a:pPr marL="457200" indent="-457200">
              <a:buFont typeface="+mj-lt"/>
              <a:buAutoNum type="arabicPeriod"/>
            </a:pPr>
            <a:r>
              <a:rPr lang="es-ES" sz="2000" dirty="0"/>
              <a:t>Guía de planificación para el instructor</a:t>
            </a:r>
          </a:p>
          <a:p>
            <a:pPr lvl="1">
              <a:buFont typeface="Wingdings" charset="2"/>
              <a:buChar char="§"/>
            </a:pPr>
            <a:r>
              <a:rPr lang="es-ES" sz="1600" dirty="0"/>
              <a:t>Información para ayudarlo a familiarizarse con el capítulo</a:t>
            </a:r>
          </a:p>
          <a:p>
            <a:pPr lvl="1">
              <a:buFont typeface="Wingdings" charset="2"/>
              <a:buChar char="§"/>
            </a:pPr>
            <a:r>
              <a:rPr lang="es-ES" sz="1600" dirty="0"/>
              <a:t>Ayuda a la enseñanza</a:t>
            </a:r>
          </a:p>
          <a:p>
            <a:pPr marL="457200" indent="-457200">
              <a:buFont typeface="+mj-lt"/>
              <a:buAutoNum type="arabicPeriod"/>
            </a:pPr>
            <a:r>
              <a:rPr lang="es-ES" sz="2000" dirty="0"/>
              <a:t>Presentación de la clase del instructor</a:t>
            </a:r>
          </a:p>
          <a:p>
            <a:pPr lvl="1">
              <a:buFont typeface="Wingdings" charset="2"/>
              <a:buChar char="§"/>
            </a:pPr>
            <a:r>
              <a:rPr lang="es-ES" sz="1600" dirty="0"/>
              <a:t>Diapositivas opcionales que puede utilizar en el aula</a:t>
            </a:r>
          </a:p>
          <a:p>
            <a:pPr lvl="1">
              <a:buFont typeface="Wingdings" charset="2"/>
              <a:buChar char="§"/>
            </a:pPr>
            <a:r>
              <a:rPr lang="es-ES" sz="1600" dirty="0"/>
              <a:t>Comienza en la diapositiva n.º 13</a:t>
            </a:r>
            <a:endParaRPr lang="es-ES" sz="1600" b="1" dirty="0">
              <a:solidFill>
                <a:srgbClr val="00B0F0"/>
              </a:solidFill>
            </a:endParaRPr>
          </a:p>
          <a:p>
            <a:pPr marL="0" indent="0">
              <a:buNone/>
            </a:pPr>
            <a:r>
              <a:rPr lang="es-ES" sz="2000" dirty="0"/>
              <a:t>Nota: Elimine la Guía de planificación de esta presentación antes de compartirla con otras personas.</a:t>
            </a:r>
            <a:endParaRPr lang="es-ES" dirty="0"/>
          </a:p>
        </p:txBody>
      </p:sp>
    </p:spTree>
    <p:extLst>
      <p:ext uri="{BB962C8B-B14F-4D97-AF65-F5344CB8AC3E}">
        <p14:creationId xmlns:p14="http://schemas.microsoft.com/office/powerpoint/2010/main" val="1045761936"/>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Configuración de NAT</a:t>
            </a:r>
            <a:r>
              <a:rPr dirty="0"/>
              <a:t/>
            </a:r>
            <a:br>
              <a:rPr dirty="0"/>
            </a:br>
            <a:r>
              <a:rPr lang="es-ES" dirty="0"/>
              <a:t>Configuración de NAT estática</a:t>
            </a:r>
          </a:p>
        </p:txBody>
      </p:sp>
      <p:sp>
        <p:nvSpPr>
          <p:cNvPr id="2" name="Content Placeholder 1"/>
          <p:cNvSpPr>
            <a:spLocks noGrp="1"/>
          </p:cNvSpPr>
          <p:nvPr>
            <p:ph idx="1"/>
          </p:nvPr>
        </p:nvSpPr>
        <p:spPr>
          <a:xfrm>
            <a:off x="232347" y="1232592"/>
            <a:ext cx="8733677" cy="5329463"/>
          </a:xfrm>
        </p:spPr>
        <p:txBody>
          <a:bodyPr/>
          <a:lstStyle/>
          <a:p>
            <a:r>
              <a:rPr lang="es-ES" dirty="0" smtClean="0"/>
              <a:t>Configuración de NAT estática</a:t>
            </a:r>
          </a:p>
          <a:p>
            <a:pPr lvl="1"/>
            <a:r>
              <a:rPr lang="es-ES" dirty="0" smtClean="0"/>
              <a:t>Crear la asignación entre las direcciones locales internas y locales externas.</a:t>
            </a:r>
          </a:p>
          <a:p>
            <a:pPr lvl="2"/>
            <a:r>
              <a:rPr lang="es-ES" b="1" dirty="0">
                <a:latin typeface="Courier New" panose="02070309020205020404" pitchFamily="49" charset="0"/>
              </a:rPr>
              <a:t>ip</a:t>
            </a:r>
            <a:r>
              <a:rPr lang="es-ES" dirty="0" smtClean="0"/>
              <a:t> </a:t>
            </a:r>
            <a:r>
              <a:rPr lang="es-ES" b="1" dirty="0">
                <a:latin typeface="Courier New" panose="02070309020205020404" pitchFamily="49" charset="0"/>
              </a:rPr>
              <a:t>nat inside source static </a:t>
            </a:r>
            <a:r>
              <a:rPr lang="es-ES" i="1" dirty="0">
                <a:latin typeface="Courier New" panose="02070309020205020404" pitchFamily="49" charset="0"/>
              </a:rPr>
              <a:t>ip-local ip-global</a:t>
            </a:r>
            <a:endParaRPr lang="es-ES" i="1" dirty="0">
              <a:latin typeface="Courier New" panose="02070309020205020404" pitchFamily="49" charset="0"/>
              <a:cs typeface="Courier New" panose="02070309020205020404" pitchFamily="49" charset="0"/>
            </a:endParaRPr>
          </a:p>
          <a:p>
            <a:pPr lvl="1"/>
            <a:r>
              <a:rPr lang="es-ES" dirty="0" smtClean="0"/>
              <a:t>Definir qué interfaces pertenecen a la red interna y cuáles a la red externa.</a:t>
            </a:r>
          </a:p>
          <a:p>
            <a:pPr lvl="2"/>
            <a:r>
              <a:rPr lang="es-ES" b="1" dirty="0">
                <a:latin typeface="Courier New" panose="02070309020205020404" pitchFamily="49" charset="0"/>
              </a:rPr>
              <a:t>ip</a:t>
            </a:r>
            <a:r>
              <a:rPr lang="es-ES" dirty="0" smtClean="0"/>
              <a:t> </a:t>
            </a:r>
            <a:r>
              <a:rPr lang="es-ES" b="1" dirty="0">
                <a:latin typeface="Courier New" panose="02070309020205020404" pitchFamily="49" charset="0"/>
              </a:rPr>
              <a:t>nat inside</a:t>
            </a:r>
          </a:p>
          <a:p>
            <a:pPr lvl="2"/>
            <a:r>
              <a:rPr lang="es-ES" b="1" dirty="0">
                <a:latin typeface="Courier New" panose="02070309020205020404" pitchFamily="49" charset="0"/>
              </a:rPr>
              <a:t>ip</a:t>
            </a:r>
            <a:r>
              <a:rPr lang="es-ES" dirty="0" smtClean="0"/>
              <a:t> </a:t>
            </a:r>
            <a:r>
              <a:rPr lang="es-ES" b="1" dirty="0">
                <a:latin typeface="Courier New" panose="02070309020205020404" pitchFamily="49" charset="0"/>
              </a:rPr>
              <a:t>nat outside</a:t>
            </a:r>
          </a:p>
          <a:p>
            <a:r>
              <a:rPr lang="es-ES" dirty="0" smtClean="0"/>
              <a:t>Análisis de NAT estática</a:t>
            </a:r>
          </a:p>
          <a:p>
            <a:r>
              <a:rPr lang="es-ES" dirty="0" smtClean="0"/>
              <a:t>Verificación de NAT estática</a:t>
            </a:r>
          </a:p>
          <a:p>
            <a:pPr marL="228600" lvl="1" indent="0">
              <a:buNone/>
            </a:pPr>
            <a:r>
              <a:rPr lang="es-ES" b="1" dirty="0">
                <a:latin typeface="Courier New" panose="02070309020205020404" pitchFamily="49" charset="0"/>
              </a:rPr>
              <a:t>show ip</a:t>
            </a:r>
            <a:r>
              <a:rPr lang="es-ES" dirty="0" smtClean="0"/>
              <a:t> </a:t>
            </a:r>
            <a:r>
              <a:rPr lang="es-ES" b="1" dirty="0">
                <a:latin typeface="Courier New" panose="02070309020205020404" pitchFamily="49" charset="0"/>
              </a:rPr>
              <a:t>nat translations</a:t>
            </a:r>
          </a:p>
          <a:p>
            <a:pPr marL="228600" lvl="1" indent="0">
              <a:buNone/>
            </a:pPr>
            <a:r>
              <a:rPr lang="es-ES" b="1" dirty="0">
                <a:latin typeface="Courier New" panose="02070309020205020404" pitchFamily="49" charset="0"/>
              </a:rPr>
              <a:t>show ip</a:t>
            </a:r>
            <a:r>
              <a:rPr lang="es-ES" dirty="0" smtClean="0"/>
              <a:t> </a:t>
            </a:r>
            <a:r>
              <a:rPr lang="es-ES" b="1" dirty="0">
                <a:latin typeface="Courier New" panose="02070309020205020404" pitchFamily="49" charset="0"/>
              </a:rPr>
              <a:t>nat statistics</a:t>
            </a:r>
          </a:p>
          <a:p>
            <a:pPr marL="228600" lvl="1" indent="0">
              <a:buNone/>
            </a:pPr>
            <a:r>
              <a:rPr lang="es-ES" b="1" dirty="0">
                <a:latin typeface="Courier New" panose="02070309020205020404" pitchFamily="49" charset="0"/>
              </a:rPr>
              <a:t>clear ip</a:t>
            </a:r>
            <a:r>
              <a:rPr lang="es-ES" dirty="0" smtClean="0"/>
              <a:t> </a:t>
            </a:r>
            <a:r>
              <a:rPr lang="es-ES" b="1" dirty="0">
                <a:latin typeface="Courier New" panose="02070309020205020404" pitchFamily="49" charset="0"/>
              </a:rPr>
              <a:t>nat </a:t>
            </a:r>
            <a:r>
              <a:rPr lang="es-ES" b="1" dirty="0" err="1" smtClean="0">
                <a:latin typeface="Courier New" panose="02070309020205020404" pitchFamily="49" charset="0"/>
              </a:rPr>
              <a:t>statistics</a:t>
            </a:r>
            <a:endParaRPr lang="es-ES" dirty="0"/>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249318" y="3539959"/>
            <a:ext cx="4893272" cy="3022096"/>
          </a:xfrm>
          <a:prstGeom prst="rect">
            <a:avLst/>
          </a:prstGeom>
        </p:spPr>
      </p:pic>
    </p:spTree>
    <p:extLst>
      <p:ext uri="{BB962C8B-B14F-4D97-AF65-F5344CB8AC3E}">
        <p14:creationId xmlns:p14="http://schemas.microsoft.com/office/powerpoint/2010/main" val="419518456"/>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Configuración de NAT</a:t>
            </a:r>
            <a:r>
              <a:rPr dirty="0"/>
              <a:t/>
            </a:r>
            <a:br>
              <a:rPr dirty="0"/>
            </a:br>
            <a:r>
              <a:rPr lang="es-ES" dirty="0"/>
              <a:t>Configuración de NAT dinámica</a:t>
            </a:r>
          </a:p>
        </p:txBody>
      </p:sp>
      <p:sp>
        <p:nvSpPr>
          <p:cNvPr id="2" name="Content Placeholder 1"/>
          <p:cNvSpPr>
            <a:spLocks noGrp="1"/>
          </p:cNvSpPr>
          <p:nvPr>
            <p:ph idx="1"/>
          </p:nvPr>
        </p:nvSpPr>
        <p:spPr>
          <a:xfrm>
            <a:off x="232348" y="1232592"/>
            <a:ext cx="8604081" cy="4926405"/>
          </a:xfrm>
        </p:spPr>
        <p:txBody>
          <a:bodyPr/>
          <a:lstStyle/>
          <a:p>
            <a:r>
              <a:rPr lang="es-ES" dirty="0" smtClean="0"/>
              <a:t>Funcionamiento de NAT dinámica</a:t>
            </a:r>
          </a:p>
          <a:p>
            <a:pPr lvl="1"/>
            <a:r>
              <a:rPr lang="es-ES" dirty="0" smtClean="0"/>
              <a:t>El conjunto de direcciones IPv4 públicas (conjunto de direcciones globales internas) se encuentra disponible para cualquier dispositivo en la red interna según el orden de llegada.</a:t>
            </a:r>
          </a:p>
          <a:p>
            <a:pPr lvl="1"/>
            <a:r>
              <a:rPr lang="es-ES" dirty="0" smtClean="0"/>
              <a:t>Con NAT dinámica, una única dirección interna se traduce a una única dirección externa.</a:t>
            </a:r>
          </a:p>
          <a:p>
            <a:pPr lvl="1"/>
            <a:r>
              <a:rPr lang="es-ES" dirty="0" smtClean="0"/>
              <a:t>El conjunto debe ser lo suficientemente grande como para admitir todos los dispositivos internos.</a:t>
            </a:r>
          </a:p>
          <a:p>
            <a:pPr lvl="1"/>
            <a:r>
              <a:rPr lang="es-ES" dirty="0" smtClean="0"/>
              <a:t>Un dispositivo no puede comunicarse con ninguna red externa si no hay direcciones disponibles en el conjunto.</a:t>
            </a:r>
          </a:p>
        </p:txBody>
      </p:sp>
    </p:spTree>
    <p:extLst>
      <p:ext uri="{BB962C8B-B14F-4D97-AF65-F5344CB8AC3E}">
        <p14:creationId xmlns:p14="http://schemas.microsoft.com/office/powerpoint/2010/main" val="2664835298"/>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817128" cy="838200"/>
          </a:xfrm>
        </p:spPr>
        <p:txBody>
          <a:bodyPr anchor="t"/>
          <a:lstStyle/>
          <a:p>
            <a:r>
              <a:rPr lang="es-ES" sz="1800" dirty="0"/>
              <a:t>Configuración de NAT</a:t>
            </a:r>
            <a:r>
              <a:rPr dirty="0"/>
              <a:t/>
            </a:r>
            <a:br>
              <a:rPr dirty="0"/>
            </a:br>
            <a:r>
              <a:rPr lang="es-ES" dirty="0"/>
              <a:t>Configuración de NAT dinámica (continuación)</a:t>
            </a:r>
          </a:p>
        </p:txBody>
      </p:sp>
      <p:sp>
        <p:nvSpPr>
          <p:cNvPr id="2" name="Content Placeholder 1"/>
          <p:cNvSpPr>
            <a:spLocks noGrp="1"/>
          </p:cNvSpPr>
          <p:nvPr>
            <p:ph idx="1"/>
          </p:nvPr>
        </p:nvSpPr>
        <p:spPr>
          <a:xfrm>
            <a:off x="232348" y="1648242"/>
            <a:ext cx="8733677" cy="4926405"/>
          </a:xfrm>
        </p:spPr>
        <p:txBody>
          <a:bodyPr/>
          <a:lstStyle/>
          <a:p>
            <a:r>
              <a:rPr lang="es-ES" sz="2000" dirty="0" smtClean="0"/>
              <a:t>Configuración de NAT dinámica</a:t>
            </a:r>
          </a:p>
          <a:p>
            <a:pPr lvl="1"/>
            <a:r>
              <a:rPr lang="es-ES" sz="1800" dirty="0" smtClean="0"/>
              <a:t>Crear la asignación entre las direcciones locales internas y locales externas.</a:t>
            </a:r>
          </a:p>
          <a:p>
            <a:pPr lvl="2"/>
            <a:r>
              <a:rPr lang="es-ES" sz="1800" b="1" dirty="0">
                <a:latin typeface="Courier New" panose="02070309020205020404" pitchFamily="49" charset="0"/>
              </a:rPr>
              <a:t>ip</a:t>
            </a:r>
            <a:r>
              <a:rPr lang="es-ES" sz="1800" dirty="0" smtClean="0"/>
              <a:t> </a:t>
            </a:r>
            <a:r>
              <a:rPr lang="es-ES" sz="1800" b="1" dirty="0">
                <a:latin typeface="Courier New" panose="02070309020205020404" pitchFamily="49" charset="0"/>
              </a:rPr>
              <a:t>nat pool name</a:t>
            </a:r>
            <a:r>
              <a:rPr lang="es-ES" sz="1800" i="1" dirty="0">
                <a:latin typeface="Courier New" panose="02070309020205020404" pitchFamily="49" charset="0"/>
              </a:rPr>
              <a:t> ip-inicial ip-final</a:t>
            </a:r>
            <a:r>
              <a:rPr lang="es-ES" sz="1800" dirty="0" smtClean="0"/>
              <a:t> </a:t>
            </a:r>
            <a:r>
              <a:rPr lang="es-ES" sz="1800" dirty="0">
                <a:latin typeface="Courier New" panose="02070309020205020404" pitchFamily="49" charset="0"/>
              </a:rPr>
              <a:t>{</a:t>
            </a:r>
            <a:r>
              <a:rPr lang="es-ES" sz="1800" b="1" dirty="0">
                <a:latin typeface="Courier New" panose="02070309020205020404" pitchFamily="49" charset="0"/>
              </a:rPr>
              <a:t>netmask </a:t>
            </a:r>
            <a:r>
              <a:rPr lang="es-ES" sz="1800" i="1" dirty="0">
                <a:latin typeface="Courier New" panose="02070309020205020404" pitchFamily="49" charset="0"/>
              </a:rPr>
              <a:t>máscara-de-red</a:t>
            </a:r>
            <a:r>
              <a:rPr lang="es-ES" sz="1800" dirty="0" smtClean="0"/>
              <a:t> </a:t>
            </a:r>
            <a:r>
              <a:rPr lang="es-ES" sz="1800" dirty="0">
                <a:latin typeface="Courier New" panose="02070309020205020404" pitchFamily="49" charset="0"/>
              </a:rPr>
              <a:t>|</a:t>
            </a:r>
            <a:r>
              <a:rPr lang="es-ES" sz="1800" b="1" dirty="0">
                <a:latin typeface="Courier New" panose="02070309020205020404" pitchFamily="49" charset="0"/>
              </a:rPr>
              <a:t> prefix-length </a:t>
            </a:r>
            <a:r>
              <a:rPr lang="es-ES" sz="1800" dirty="0">
                <a:latin typeface="Courier New" panose="02070309020205020404" pitchFamily="49" charset="0"/>
              </a:rPr>
              <a:t>longitud-de-prefijo}</a:t>
            </a:r>
          </a:p>
          <a:p>
            <a:pPr lvl="1"/>
            <a:r>
              <a:rPr lang="es-ES" sz="1800" dirty="0" smtClean="0"/>
              <a:t>Crear una ACL estándar para permitir la traducción de esas direcciones.</a:t>
            </a:r>
          </a:p>
          <a:p>
            <a:pPr lvl="2"/>
            <a:r>
              <a:rPr lang="es-ES" sz="1800" b="1" dirty="0">
                <a:latin typeface="Courier New" panose="02070309020205020404" pitchFamily="49" charset="0"/>
              </a:rPr>
              <a:t>access-list </a:t>
            </a:r>
            <a:r>
              <a:rPr lang="es-ES" sz="1800" i="1" dirty="0">
                <a:latin typeface="Courier New" panose="02070309020205020404" pitchFamily="49" charset="0"/>
              </a:rPr>
              <a:t>número-de-lista-de-acceso</a:t>
            </a:r>
            <a:r>
              <a:rPr lang="es-ES" sz="1800" b="1" dirty="0">
                <a:latin typeface="Courier New" panose="02070309020205020404" pitchFamily="49" charset="0"/>
              </a:rPr>
              <a:t> permit </a:t>
            </a:r>
            <a:r>
              <a:rPr lang="es-ES" sz="1800" i="1" dirty="0">
                <a:latin typeface="Courier New" panose="02070309020205020404" pitchFamily="49" charset="0"/>
              </a:rPr>
              <a:t>origen </a:t>
            </a:r>
            <a:r>
              <a:rPr lang="es-ES" sz="1800" dirty="0">
                <a:latin typeface="Courier New" panose="02070309020205020404" pitchFamily="49" charset="0"/>
              </a:rPr>
              <a:t>[comodín-de-origen]</a:t>
            </a:r>
          </a:p>
          <a:p>
            <a:pPr lvl="1"/>
            <a:r>
              <a:rPr lang="es-ES" sz="1800" dirty="0" smtClean="0"/>
              <a:t>Vincular la ACL al conjunto.</a:t>
            </a:r>
          </a:p>
          <a:p>
            <a:pPr lvl="2"/>
            <a:r>
              <a:rPr lang="es-ES" sz="1800" b="1" dirty="0">
                <a:latin typeface="Courier New" panose="02070309020205020404" pitchFamily="49" charset="0"/>
              </a:rPr>
              <a:t>ip</a:t>
            </a:r>
            <a:r>
              <a:rPr lang="es-ES" sz="1800" dirty="0" smtClean="0"/>
              <a:t> </a:t>
            </a:r>
            <a:r>
              <a:rPr lang="es-ES" sz="1800" b="1" dirty="0">
                <a:latin typeface="Courier New" panose="02070309020205020404" pitchFamily="49" charset="0"/>
              </a:rPr>
              <a:t>nat inside source list </a:t>
            </a:r>
            <a:r>
              <a:rPr lang="es-ES" sz="1800" i="1" dirty="0">
                <a:latin typeface="Courier New" panose="02070309020205020404" pitchFamily="49" charset="0"/>
              </a:rPr>
              <a:t>número-de-lista-de-acceso</a:t>
            </a:r>
            <a:r>
              <a:rPr lang="es-ES" sz="1800" b="1" dirty="0">
                <a:latin typeface="Courier New" panose="02070309020205020404" pitchFamily="49" charset="0"/>
              </a:rPr>
              <a:t> pool </a:t>
            </a:r>
            <a:r>
              <a:rPr lang="es-ES" sz="1800" i="1" dirty="0">
                <a:latin typeface="Courier New" panose="02070309020205020404" pitchFamily="49" charset="0"/>
              </a:rPr>
              <a:t>nombre</a:t>
            </a:r>
          </a:p>
          <a:p>
            <a:pPr lvl="1"/>
            <a:r>
              <a:rPr lang="es-ES" sz="1800" dirty="0" smtClean="0"/>
              <a:t>Identificar las interfaces internas y externas.</a:t>
            </a:r>
          </a:p>
          <a:p>
            <a:pPr lvl="2"/>
            <a:r>
              <a:rPr lang="es-ES" sz="1800" b="1" dirty="0">
                <a:latin typeface="Courier New" panose="02070309020205020404" pitchFamily="49" charset="0"/>
              </a:rPr>
              <a:t>ip</a:t>
            </a:r>
            <a:r>
              <a:rPr lang="es-ES" sz="1800" dirty="0" smtClean="0"/>
              <a:t> </a:t>
            </a:r>
            <a:r>
              <a:rPr lang="es-ES" sz="1800" b="1" dirty="0">
                <a:latin typeface="Courier New" panose="02070309020205020404" pitchFamily="49" charset="0"/>
              </a:rPr>
              <a:t>nat inside</a:t>
            </a:r>
          </a:p>
          <a:p>
            <a:pPr lvl="2"/>
            <a:r>
              <a:rPr lang="es-ES" sz="1800" b="1" dirty="0">
                <a:latin typeface="Courier New" panose="02070309020205020404" pitchFamily="49" charset="0"/>
              </a:rPr>
              <a:t>ip</a:t>
            </a:r>
            <a:r>
              <a:rPr lang="es-ES" sz="1800" dirty="0" smtClean="0"/>
              <a:t> </a:t>
            </a:r>
            <a:r>
              <a:rPr lang="es-ES" sz="1800" b="1" dirty="0">
                <a:latin typeface="Courier New" panose="02070309020205020404" pitchFamily="49" charset="0"/>
              </a:rPr>
              <a:t>nat outside</a:t>
            </a:r>
          </a:p>
          <a:p>
            <a:endParaRPr lang="es-E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76723822"/>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r>
              <a:rPr lang="es-ES" sz="1800" dirty="0"/>
              <a:t>Configuración de NAT</a:t>
            </a:r>
            <a:r>
              <a:rPr dirty="0"/>
              <a:t/>
            </a:r>
            <a:br>
              <a:rPr dirty="0"/>
            </a:br>
            <a:r>
              <a:rPr lang="es-ES" dirty="0"/>
              <a:t>Configuración de NAT dinámica (continuación)</a:t>
            </a:r>
          </a:p>
        </p:txBody>
      </p:sp>
      <p:sp>
        <p:nvSpPr>
          <p:cNvPr id="2" name="Content Placeholder 1"/>
          <p:cNvSpPr>
            <a:spLocks noGrp="1"/>
          </p:cNvSpPr>
          <p:nvPr>
            <p:ph idx="1"/>
          </p:nvPr>
        </p:nvSpPr>
        <p:spPr>
          <a:xfrm>
            <a:off x="232348" y="1573427"/>
            <a:ext cx="8733677" cy="1984432"/>
          </a:xfrm>
        </p:spPr>
        <p:txBody>
          <a:bodyPr>
            <a:noAutofit/>
          </a:bodyPr>
          <a:lstStyle/>
          <a:p>
            <a:r>
              <a:rPr lang="es-ES" sz="1800" dirty="0" smtClean="0"/>
              <a:t>Análisis de NAT dinámica</a:t>
            </a:r>
          </a:p>
          <a:p>
            <a:r>
              <a:rPr lang="es-ES" sz="1800" dirty="0" smtClean="0"/>
              <a:t>Verificación de NAT dinámica</a:t>
            </a:r>
          </a:p>
          <a:p>
            <a:pPr marL="228600" lvl="1" indent="0">
              <a:buNone/>
            </a:pPr>
            <a:r>
              <a:rPr lang="es-ES" sz="1600" b="1" dirty="0">
                <a:latin typeface="Courier New" panose="02070309020205020404" pitchFamily="49" charset="0"/>
              </a:rPr>
              <a:t>show ip</a:t>
            </a:r>
            <a:r>
              <a:rPr lang="es-ES" sz="1600" dirty="0" smtClean="0"/>
              <a:t> </a:t>
            </a:r>
            <a:r>
              <a:rPr lang="es-ES" sz="1600" b="1" dirty="0">
                <a:latin typeface="Courier New" panose="02070309020205020404" pitchFamily="49" charset="0"/>
              </a:rPr>
              <a:t>nat translations</a:t>
            </a:r>
          </a:p>
          <a:p>
            <a:pPr marL="228600" lvl="1" indent="0">
              <a:buNone/>
            </a:pPr>
            <a:r>
              <a:rPr lang="es-ES" sz="1600" b="1" dirty="0">
                <a:latin typeface="Courier New" panose="02070309020205020404" pitchFamily="49" charset="0"/>
              </a:rPr>
              <a:t>show ip</a:t>
            </a:r>
            <a:r>
              <a:rPr lang="es-ES" sz="1600" dirty="0" smtClean="0"/>
              <a:t> </a:t>
            </a:r>
            <a:r>
              <a:rPr lang="es-ES" sz="1600" b="1" dirty="0">
                <a:latin typeface="Courier New" panose="02070309020205020404" pitchFamily="49" charset="0"/>
              </a:rPr>
              <a:t>nat translations verbose</a:t>
            </a:r>
          </a:p>
          <a:p>
            <a:pPr marL="228600" lvl="1" indent="0">
              <a:buNone/>
            </a:pPr>
            <a:r>
              <a:rPr lang="es-ES" sz="1600" b="1" dirty="0">
                <a:latin typeface="Courier New" panose="02070309020205020404" pitchFamily="49" charset="0"/>
              </a:rPr>
              <a:t>clear ip</a:t>
            </a:r>
            <a:r>
              <a:rPr lang="es-ES" sz="1600" dirty="0" smtClean="0"/>
              <a:t> </a:t>
            </a:r>
            <a:r>
              <a:rPr lang="es-ES" sz="1600" b="1" dirty="0">
                <a:latin typeface="Courier New" panose="02070309020205020404" pitchFamily="49" charset="0"/>
              </a:rPr>
              <a:t>nat statistics</a:t>
            </a:r>
          </a:p>
          <a:p>
            <a:pPr marL="228600" lvl="1" indent="0">
              <a:buNone/>
            </a:pPr>
            <a:r>
              <a:rPr lang="es-ES" sz="1600" b="1" dirty="0">
                <a:latin typeface="Courier New" panose="02070309020205020404" pitchFamily="49" charset="0"/>
              </a:rPr>
              <a:t>clear ip</a:t>
            </a:r>
            <a:r>
              <a:rPr lang="es-ES" sz="1600" dirty="0" smtClean="0"/>
              <a:t> </a:t>
            </a:r>
            <a:r>
              <a:rPr lang="es-ES" sz="1600" b="1" dirty="0">
                <a:latin typeface="Courier New" panose="02070309020205020404" pitchFamily="49" charset="0"/>
              </a:rPr>
              <a:t>nat translations *</a:t>
            </a:r>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64511" y="3686841"/>
            <a:ext cx="3513022" cy="2899930"/>
          </a:xfrm>
          <a:prstGeom prst="rect">
            <a:avLst/>
          </a:prstGeom>
        </p:spPr>
      </p:pic>
      <p:pic>
        <p:nvPicPr>
          <p:cNvPr id="7" name="Picture 6"/>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066601" y="3687911"/>
            <a:ext cx="3424453" cy="2802932"/>
          </a:xfrm>
          <a:prstGeom prst="rect">
            <a:avLst/>
          </a:prstGeom>
        </p:spPr>
      </p:pic>
    </p:spTree>
    <p:extLst>
      <p:ext uri="{BB962C8B-B14F-4D97-AF65-F5344CB8AC3E}">
        <p14:creationId xmlns:p14="http://schemas.microsoft.com/office/powerpoint/2010/main" val="3241848757"/>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9" y="396000"/>
            <a:ext cx="8772157" cy="838200"/>
          </a:xfrm>
        </p:spPr>
        <p:txBody>
          <a:bodyPr anchor="t">
            <a:normAutofit fontScale="90000"/>
          </a:bodyPr>
          <a:lstStyle/>
          <a:p>
            <a:r>
              <a:rPr lang="es-ES" sz="2000" dirty="0"/>
              <a:t>Configuración de NAT</a:t>
            </a:r>
            <a:r>
              <a:rPr dirty="0"/>
              <a:t/>
            </a:r>
            <a:br>
              <a:rPr dirty="0"/>
            </a:br>
            <a:r>
              <a:rPr lang="es-ES" sz="3600" dirty="0" smtClean="0"/>
              <a:t>Configuración de la Traducción de direcciones de puertos (PAT)</a:t>
            </a:r>
          </a:p>
        </p:txBody>
      </p:sp>
      <p:sp>
        <p:nvSpPr>
          <p:cNvPr id="2" name="Content Placeholder 1"/>
          <p:cNvSpPr>
            <a:spLocks noGrp="1"/>
          </p:cNvSpPr>
          <p:nvPr>
            <p:ph idx="1"/>
          </p:nvPr>
        </p:nvSpPr>
        <p:spPr>
          <a:xfrm>
            <a:off x="213107" y="1664859"/>
            <a:ext cx="8733677" cy="3698223"/>
          </a:xfrm>
        </p:spPr>
        <p:txBody>
          <a:bodyPr>
            <a:normAutofit/>
          </a:bodyPr>
          <a:lstStyle/>
          <a:p>
            <a:r>
              <a:rPr lang="es-ES" sz="1800" dirty="0" smtClean="0"/>
              <a:t>Configuración de PAT: conjunto de direcciones</a:t>
            </a:r>
          </a:p>
          <a:p>
            <a:pPr lvl="1"/>
            <a:r>
              <a:rPr lang="es-ES" sz="1600" dirty="0" smtClean="0"/>
              <a:t>Crear la asignación entre las direcciones locales internas y locales externas.</a:t>
            </a:r>
          </a:p>
          <a:p>
            <a:pPr lvl="2"/>
            <a:r>
              <a:rPr lang="es-ES" sz="1600" b="1" dirty="0">
                <a:latin typeface="Courier New" panose="02070309020205020404" pitchFamily="49" charset="0"/>
              </a:rPr>
              <a:t>ip</a:t>
            </a:r>
            <a:r>
              <a:rPr lang="es-ES" sz="1600" dirty="0" smtClean="0"/>
              <a:t> </a:t>
            </a:r>
            <a:r>
              <a:rPr lang="es-ES" sz="1600" b="1" dirty="0">
                <a:latin typeface="Courier New" panose="02070309020205020404" pitchFamily="49" charset="0"/>
              </a:rPr>
              <a:t>nat pool name </a:t>
            </a:r>
            <a:r>
              <a:rPr lang="es-ES" sz="1600" i="1" dirty="0">
                <a:latin typeface="Courier New" panose="02070309020205020404" pitchFamily="49" charset="0"/>
              </a:rPr>
              <a:t>ip-inicial ip-final</a:t>
            </a:r>
            <a:r>
              <a:rPr lang="es-ES" sz="1600" dirty="0" smtClean="0"/>
              <a:t> </a:t>
            </a:r>
            <a:r>
              <a:rPr lang="es-ES" sz="1600" dirty="0">
                <a:latin typeface="Courier New" panose="02070309020205020404" pitchFamily="49" charset="0"/>
              </a:rPr>
              <a:t>{</a:t>
            </a:r>
            <a:r>
              <a:rPr lang="es-ES" sz="1600" b="1" dirty="0">
                <a:latin typeface="Courier New" panose="02070309020205020404" pitchFamily="49" charset="0"/>
              </a:rPr>
              <a:t>netmask </a:t>
            </a:r>
            <a:r>
              <a:rPr lang="es-ES" sz="1600" i="1" dirty="0">
                <a:latin typeface="Courier New" panose="02070309020205020404" pitchFamily="49" charset="0"/>
              </a:rPr>
              <a:t>máscara-de-red</a:t>
            </a:r>
            <a:r>
              <a:rPr lang="es-ES" sz="1600" dirty="0" smtClean="0"/>
              <a:t> </a:t>
            </a:r>
            <a:r>
              <a:rPr lang="es-ES" sz="1600" dirty="0">
                <a:latin typeface="Courier New" panose="02070309020205020404" pitchFamily="49" charset="0"/>
              </a:rPr>
              <a:t>|</a:t>
            </a:r>
            <a:r>
              <a:rPr lang="es-ES" sz="1600" b="1" dirty="0">
                <a:latin typeface="Courier New" panose="02070309020205020404" pitchFamily="49" charset="0"/>
              </a:rPr>
              <a:t> prefix-length </a:t>
            </a:r>
            <a:r>
              <a:rPr lang="es-ES" sz="1600" dirty="0">
                <a:latin typeface="Courier New" panose="02070309020205020404" pitchFamily="49" charset="0"/>
              </a:rPr>
              <a:t>longitud-de-prefijo}</a:t>
            </a:r>
          </a:p>
          <a:p>
            <a:pPr lvl="1"/>
            <a:r>
              <a:rPr lang="es-ES" sz="1600" dirty="0" smtClean="0"/>
              <a:t>Crear una ACL estándar para permitir la traducción de esas direcciones.</a:t>
            </a:r>
          </a:p>
          <a:p>
            <a:pPr lvl="2"/>
            <a:r>
              <a:rPr lang="es-ES" sz="1600" b="1" dirty="0">
                <a:latin typeface="Courier New" panose="02070309020205020404" pitchFamily="49" charset="0"/>
              </a:rPr>
              <a:t>access-list </a:t>
            </a:r>
            <a:r>
              <a:rPr lang="es-ES" sz="1600" i="1" dirty="0">
                <a:latin typeface="Courier New" panose="02070309020205020404" pitchFamily="49" charset="0"/>
              </a:rPr>
              <a:t>número-de-lista-de-acceso</a:t>
            </a:r>
            <a:r>
              <a:rPr lang="es-ES" sz="1600" b="1" dirty="0">
                <a:latin typeface="Courier New" panose="02070309020205020404" pitchFamily="49" charset="0"/>
              </a:rPr>
              <a:t> permit </a:t>
            </a:r>
            <a:r>
              <a:rPr lang="es-ES" sz="1600" i="1" dirty="0">
                <a:latin typeface="Courier New" panose="02070309020205020404" pitchFamily="49" charset="0"/>
              </a:rPr>
              <a:t>origen</a:t>
            </a:r>
            <a:r>
              <a:rPr lang="es-ES" sz="1600" dirty="0" smtClean="0"/>
              <a:t> </a:t>
            </a:r>
            <a:r>
              <a:rPr lang="es-ES" sz="1600" dirty="0">
                <a:latin typeface="Courier New" panose="02070309020205020404" pitchFamily="49" charset="0"/>
              </a:rPr>
              <a:t>[</a:t>
            </a:r>
            <a:r>
              <a:rPr lang="es-ES" sz="1600" i="1" dirty="0">
                <a:latin typeface="Courier New" panose="02070309020205020404" pitchFamily="49" charset="0"/>
              </a:rPr>
              <a:t>comodín-de-origen</a:t>
            </a:r>
            <a:r>
              <a:rPr lang="es-ES" sz="1600" dirty="0">
                <a:latin typeface="Courier New" panose="02070309020205020404" pitchFamily="49" charset="0"/>
              </a:rPr>
              <a:t>]</a:t>
            </a:r>
          </a:p>
          <a:p>
            <a:pPr lvl="1"/>
            <a:r>
              <a:rPr lang="es-ES" sz="1600" dirty="0" smtClean="0"/>
              <a:t>Vincular la ACL al conjunto.</a:t>
            </a:r>
          </a:p>
          <a:p>
            <a:pPr lvl="2"/>
            <a:r>
              <a:rPr lang="es-ES" sz="1600" b="1" dirty="0">
                <a:latin typeface="Courier New" panose="02070309020205020404" pitchFamily="49" charset="0"/>
              </a:rPr>
              <a:t>ip</a:t>
            </a:r>
            <a:r>
              <a:rPr lang="es-ES" sz="1600" dirty="0" smtClean="0"/>
              <a:t> </a:t>
            </a:r>
            <a:r>
              <a:rPr lang="es-ES" sz="1600" b="1" dirty="0">
                <a:latin typeface="Courier New" panose="02070309020205020404" pitchFamily="49" charset="0"/>
              </a:rPr>
              <a:t>nat inside source list número-de-lista-de-acceso pool </a:t>
            </a:r>
            <a:r>
              <a:rPr lang="es-ES" sz="1600" b="1" i="1" dirty="0">
                <a:latin typeface="Courier New" panose="02070309020205020404" pitchFamily="49" charset="0"/>
              </a:rPr>
              <a:t>nombre</a:t>
            </a:r>
          </a:p>
          <a:p>
            <a:pPr lvl="1"/>
            <a:r>
              <a:rPr lang="es-ES" sz="1600" dirty="0" smtClean="0"/>
              <a:t>Identificar las interfaces internas y externas.</a:t>
            </a:r>
          </a:p>
          <a:p>
            <a:pPr lvl="2"/>
            <a:r>
              <a:rPr lang="es-ES" sz="1600" b="1" dirty="0">
                <a:latin typeface="Courier New" panose="02070309020205020404" pitchFamily="49" charset="0"/>
              </a:rPr>
              <a:t>ip</a:t>
            </a:r>
            <a:r>
              <a:rPr lang="es-ES" sz="1600" dirty="0" smtClean="0"/>
              <a:t> </a:t>
            </a:r>
            <a:r>
              <a:rPr lang="es-ES" sz="1600" b="1" dirty="0">
                <a:latin typeface="Courier New" panose="02070309020205020404" pitchFamily="49" charset="0"/>
              </a:rPr>
              <a:t>nat inside</a:t>
            </a:r>
          </a:p>
          <a:p>
            <a:pPr lvl="2"/>
            <a:r>
              <a:rPr lang="es-ES" sz="1600" b="1" dirty="0">
                <a:latin typeface="Courier New" panose="02070309020205020404" pitchFamily="49" charset="0"/>
              </a:rPr>
              <a:t>ip</a:t>
            </a:r>
            <a:r>
              <a:rPr lang="es-ES" sz="1600" dirty="0" smtClean="0"/>
              <a:t> </a:t>
            </a:r>
            <a:r>
              <a:rPr lang="es-ES" sz="1600" b="1" dirty="0">
                <a:latin typeface="Courier New" panose="02070309020205020404" pitchFamily="49" charset="0"/>
              </a:rPr>
              <a:t>nat outside</a:t>
            </a:r>
            <a:endParaRPr lang="es-ES" sz="1600" dirty="0"/>
          </a:p>
          <a:p>
            <a:endParaRPr lang="es-ES" sz="1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597" y="4694281"/>
            <a:ext cx="5307283" cy="1955315"/>
          </a:xfrm>
          <a:prstGeom prst="rect">
            <a:avLst/>
          </a:prstGeom>
        </p:spPr>
      </p:pic>
    </p:spTree>
    <p:extLst>
      <p:ext uri="{BB962C8B-B14F-4D97-AF65-F5344CB8AC3E}">
        <p14:creationId xmlns:p14="http://schemas.microsoft.com/office/powerpoint/2010/main" val="1385721960"/>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6000"/>
            <a:ext cx="8772157" cy="838200"/>
          </a:xfrm>
        </p:spPr>
        <p:txBody>
          <a:bodyPr anchor="t">
            <a:normAutofit fontScale="90000"/>
          </a:bodyPr>
          <a:lstStyle/>
          <a:p>
            <a:r>
              <a:rPr lang="es-ES" sz="2000" dirty="0"/>
              <a:t>Configuración de NAT</a:t>
            </a:r>
            <a:r>
              <a:rPr dirty="0"/>
              <a:t/>
            </a:r>
            <a:br>
              <a:rPr dirty="0"/>
            </a:br>
            <a:r>
              <a:rPr lang="es-ES" sz="3600" dirty="0" smtClean="0"/>
              <a:t>Configuración de la Traducción de direcciones de puertos (PAT) (continuación)</a:t>
            </a:r>
          </a:p>
        </p:txBody>
      </p:sp>
      <p:sp>
        <p:nvSpPr>
          <p:cNvPr id="2" name="Content Placeholder 1"/>
          <p:cNvSpPr>
            <a:spLocks noGrp="1"/>
          </p:cNvSpPr>
          <p:nvPr>
            <p:ph idx="1"/>
          </p:nvPr>
        </p:nvSpPr>
        <p:spPr>
          <a:xfrm>
            <a:off x="213107" y="1664854"/>
            <a:ext cx="8733677" cy="3582476"/>
          </a:xfrm>
        </p:spPr>
        <p:txBody>
          <a:bodyPr>
            <a:noAutofit/>
          </a:bodyPr>
          <a:lstStyle/>
          <a:p>
            <a:r>
              <a:rPr lang="es-ES" sz="1800" dirty="0" smtClean="0"/>
              <a:t>Configuración de PAT: dirección única</a:t>
            </a:r>
          </a:p>
          <a:p>
            <a:pPr lvl="1"/>
            <a:r>
              <a:rPr lang="es-ES" sz="1600" dirty="0" smtClean="0"/>
              <a:t>Definir una ACL estándar para permitir la traducción de esas direcciones.</a:t>
            </a:r>
          </a:p>
          <a:p>
            <a:pPr lvl="2"/>
            <a:r>
              <a:rPr lang="es-ES" sz="1600" b="1" dirty="0">
                <a:latin typeface="Courier New" panose="02070309020205020404" pitchFamily="49" charset="0"/>
              </a:rPr>
              <a:t>access-list </a:t>
            </a:r>
            <a:r>
              <a:rPr lang="es-ES" sz="1600" i="1" dirty="0">
                <a:latin typeface="Courier New" panose="02070309020205020404" pitchFamily="49" charset="0"/>
              </a:rPr>
              <a:t>número-de-lista-de-acceso</a:t>
            </a:r>
            <a:r>
              <a:rPr lang="es-ES" sz="1600" b="1" dirty="0">
                <a:latin typeface="Courier New" panose="02070309020205020404" pitchFamily="49" charset="0"/>
              </a:rPr>
              <a:t> permit </a:t>
            </a:r>
            <a:r>
              <a:rPr lang="es-ES" sz="1600" i="1" dirty="0">
                <a:latin typeface="Courier New" panose="02070309020205020404" pitchFamily="49" charset="0"/>
              </a:rPr>
              <a:t>origen </a:t>
            </a:r>
            <a:r>
              <a:rPr lang="es-ES" sz="1600" dirty="0">
                <a:latin typeface="Courier New" panose="02070309020205020404" pitchFamily="49" charset="0"/>
              </a:rPr>
              <a:t>[comodín-de-origen]</a:t>
            </a:r>
          </a:p>
          <a:p>
            <a:pPr lvl="1"/>
            <a:r>
              <a:rPr lang="es-ES" sz="1600" dirty="0" smtClean="0"/>
              <a:t>Establecer la traducción de origen dinámica, especificar la ACL, la interfaz de salida y la opción de sobrecarga.</a:t>
            </a:r>
          </a:p>
          <a:p>
            <a:pPr lvl="2"/>
            <a:r>
              <a:rPr lang="es-ES" sz="1600" b="1" dirty="0">
                <a:latin typeface="Courier New" panose="02070309020205020404" pitchFamily="49" charset="0"/>
              </a:rPr>
              <a:t>ip</a:t>
            </a:r>
            <a:r>
              <a:rPr lang="es-ES" sz="1600" dirty="0" smtClean="0"/>
              <a:t> </a:t>
            </a:r>
            <a:r>
              <a:rPr lang="es-ES" sz="1600" b="1" dirty="0">
                <a:latin typeface="Courier New" panose="02070309020205020404" pitchFamily="49" charset="0"/>
              </a:rPr>
              <a:t>nat inside source list </a:t>
            </a:r>
            <a:r>
              <a:rPr lang="es-ES" sz="1600" i="1" dirty="0">
                <a:latin typeface="Courier New" panose="02070309020205020404" pitchFamily="49" charset="0"/>
              </a:rPr>
              <a:t>número-de-lista-de-acceso</a:t>
            </a:r>
            <a:r>
              <a:rPr lang="es-ES" sz="1600" b="1" dirty="0">
                <a:latin typeface="Courier New" panose="02070309020205020404" pitchFamily="49" charset="0"/>
              </a:rPr>
              <a:t> interface type </a:t>
            </a:r>
            <a:r>
              <a:rPr lang="es-ES" sz="1600" i="1" dirty="0">
                <a:latin typeface="Courier New" panose="02070309020205020404" pitchFamily="49" charset="0"/>
              </a:rPr>
              <a:t>nombre</a:t>
            </a:r>
            <a:r>
              <a:rPr lang="es-ES" sz="1600" dirty="0" smtClean="0"/>
              <a:t> </a:t>
            </a:r>
            <a:r>
              <a:rPr lang="es-ES" sz="1600" b="1" dirty="0">
                <a:latin typeface="Courier New" panose="02070309020205020404" pitchFamily="49" charset="0"/>
              </a:rPr>
              <a:t>overload</a:t>
            </a:r>
          </a:p>
          <a:p>
            <a:pPr lvl="1"/>
            <a:r>
              <a:rPr lang="es-ES" sz="1600" dirty="0" smtClean="0"/>
              <a:t>Identificar las interfaces internas y externas.</a:t>
            </a:r>
          </a:p>
          <a:p>
            <a:pPr lvl="2"/>
            <a:r>
              <a:rPr lang="es-ES" sz="1600" b="1" dirty="0">
                <a:latin typeface="Courier New" panose="02070309020205020404" pitchFamily="49" charset="0"/>
              </a:rPr>
              <a:t>ip</a:t>
            </a:r>
            <a:r>
              <a:rPr lang="es-ES" sz="1600" dirty="0" smtClean="0"/>
              <a:t> </a:t>
            </a:r>
            <a:r>
              <a:rPr lang="es-ES" sz="1600" b="1" dirty="0">
                <a:latin typeface="Courier New" panose="02070309020205020404" pitchFamily="49" charset="0"/>
              </a:rPr>
              <a:t>nat inside</a:t>
            </a:r>
          </a:p>
          <a:p>
            <a:pPr lvl="2"/>
            <a:r>
              <a:rPr lang="es-ES" sz="1600" b="1" dirty="0">
                <a:latin typeface="Courier New" panose="02070309020205020404" pitchFamily="49" charset="0"/>
              </a:rPr>
              <a:t>ip</a:t>
            </a:r>
            <a:r>
              <a:rPr lang="es-ES" sz="1600" dirty="0" smtClean="0"/>
              <a:t> </a:t>
            </a:r>
            <a:r>
              <a:rPr lang="es-ES" sz="1600" b="1" dirty="0">
                <a:latin typeface="Courier New" panose="02070309020205020404" pitchFamily="49" charset="0"/>
              </a:rPr>
              <a:t>nat outside</a:t>
            </a:r>
            <a:endParaRPr lang="es-ES" sz="1600" dirty="0"/>
          </a:p>
          <a:p>
            <a:endParaRPr lang="es-ES" sz="1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2242" y="4815068"/>
            <a:ext cx="5477853" cy="1837964"/>
          </a:xfrm>
          <a:prstGeom prst="rect">
            <a:avLst/>
          </a:prstGeom>
        </p:spPr>
      </p:pic>
    </p:spTree>
    <p:extLst>
      <p:ext uri="{BB962C8B-B14F-4D97-AF65-F5344CB8AC3E}">
        <p14:creationId xmlns:p14="http://schemas.microsoft.com/office/powerpoint/2010/main" val="2609140189"/>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6000"/>
            <a:ext cx="8772157" cy="838200"/>
          </a:xfrm>
        </p:spPr>
        <p:txBody>
          <a:bodyPr anchor="t"/>
          <a:lstStyle/>
          <a:p>
            <a:r>
              <a:rPr lang="es-ES" sz="1800" dirty="0"/>
              <a:t>Configuración de NAT</a:t>
            </a:r>
            <a:r>
              <a:rPr dirty="0"/>
              <a:t/>
            </a:r>
            <a:br>
              <a:rPr dirty="0"/>
            </a:br>
            <a:r>
              <a:rPr lang="es-ES" dirty="0" smtClean="0"/>
              <a:t>Configuración de la Traducción de direcciones de puertos (PAT) (continuación)</a:t>
            </a:r>
          </a:p>
        </p:txBody>
      </p:sp>
      <p:sp>
        <p:nvSpPr>
          <p:cNvPr id="2" name="Content Placeholder 1"/>
          <p:cNvSpPr>
            <a:spLocks noGrp="1"/>
          </p:cNvSpPr>
          <p:nvPr>
            <p:ph idx="1"/>
          </p:nvPr>
        </p:nvSpPr>
        <p:spPr>
          <a:xfrm>
            <a:off x="213107" y="1606677"/>
            <a:ext cx="8733677" cy="1635299"/>
          </a:xfrm>
        </p:spPr>
        <p:txBody>
          <a:bodyPr>
            <a:noAutofit/>
          </a:bodyPr>
          <a:lstStyle/>
          <a:p>
            <a:r>
              <a:rPr lang="es-ES" sz="1800" dirty="0" smtClean="0"/>
              <a:t>Análisis de PAT</a:t>
            </a:r>
          </a:p>
          <a:p>
            <a:r>
              <a:rPr lang="es-ES" sz="1800" dirty="0" smtClean="0"/>
              <a:t>Verificación de una PAT</a:t>
            </a:r>
          </a:p>
          <a:p>
            <a:pPr marL="228600" lvl="1" indent="0">
              <a:buNone/>
            </a:pPr>
            <a:r>
              <a:rPr lang="es-ES" sz="1600" b="1" dirty="0">
                <a:latin typeface="Courier New" panose="02070309020205020404" pitchFamily="49" charset="0"/>
              </a:rPr>
              <a:t>show ip</a:t>
            </a:r>
            <a:r>
              <a:rPr lang="es-ES" sz="1600" dirty="0" smtClean="0"/>
              <a:t> </a:t>
            </a:r>
            <a:r>
              <a:rPr lang="es-ES" sz="1600" b="1" dirty="0">
                <a:latin typeface="Courier New" panose="02070309020205020404" pitchFamily="49" charset="0"/>
              </a:rPr>
              <a:t>nat translations</a:t>
            </a:r>
          </a:p>
          <a:p>
            <a:pPr marL="228600" lvl="1" indent="0">
              <a:buNone/>
            </a:pPr>
            <a:r>
              <a:rPr lang="es-ES" sz="1600" b="1" dirty="0">
                <a:latin typeface="Courier New" panose="02070309020205020404" pitchFamily="49" charset="0"/>
              </a:rPr>
              <a:t>show ip</a:t>
            </a:r>
            <a:r>
              <a:rPr lang="es-ES" sz="1600" dirty="0" smtClean="0"/>
              <a:t> </a:t>
            </a:r>
            <a:r>
              <a:rPr lang="es-ES" sz="1600" b="1" dirty="0">
                <a:latin typeface="Courier New" panose="02070309020205020404" pitchFamily="49" charset="0"/>
              </a:rPr>
              <a:t>nat statistics</a:t>
            </a:r>
          </a:p>
          <a:p>
            <a:pPr marL="228600" lvl="1" indent="0">
              <a:buNone/>
            </a:pPr>
            <a:r>
              <a:rPr lang="es-ES" sz="1600" b="1" dirty="0">
                <a:latin typeface="Courier New" panose="02070309020205020404" pitchFamily="49" charset="0"/>
              </a:rPr>
              <a:t>clear</a:t>
            </a:r>
            <a:r>
              <a:rPr lang="es-ES" sz="1600" dirty="0" smtClean="0"/>
              <a:t> </a:t>
            </a:r>
            <a:r>
              <a:rPr lang="es-ES" sz="1600" b="1" dirty="0">
                <a:latin typeface="Courier New" panose="02070309020205020404" pitchFamily="49" charset="0"/>
              </a:rPr>
              <a:t>ip</a:t>
            </a:r>
            <a:r>
              <a:rPr lang="es-ES" sz="1600" dirty="0" smtClean="0"/>
              <a:t> </a:t>
            </a:r>
            <a:r>
              <a:rPr lang="es-ES" sz="1600" b="1" dirty="0">
                <a:latin typeface="Courier New" panose="02070309020205020404" pitchFamily="49" charset="0"/>
              </a:rPr>
              <a:t>nat statistics</a:t>
            </a:r>
          </a:p>
          <a:p>
            <a:endParaRPr lang="es-ES" sz="1800" dirty="0"/>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021778" y="3419633"/>
            <a:ext cx="3931243" cy="3119283"/>
          </a:xfrm>
          <a:prstGeom prst="rect">
            <a:avLst/>
          </a:prstGeom>
        </p:spPr>
      </p:pic>
      <p:pic>
        <p:nvPicPr>
          <p:cNvPr id="6" name="Picture 5"/>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53348" y="3432906"/>
            <a:ext cx="3924805" cy="3106010"/>
          </a:xfrm>
          <a:prstGeom prst="rect">
            <a:avLst/>
          </a:prstGeom>
        </p:spPr>
      </p:pic>
    </p:spTree>
    <p:extLst>
      <p:ext uri="{BB962C8B-B14F-4D97-AF65-F5344CB8AC3E}">
        <p14:creationId xmlns:p14="http://schemas.microsoft.com/office/powerpoint/2010/main" val="2471184178"/>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a:latin typeface="Arial" charset="0"/>
              </a:rPr>
              <a:t>Configuración de NAT</a:t>
            </a:r>
            <a:r>
              <a:rPr dirty="0"/>
              <a:t/>
            </a:r>
            <a:br>
              <a:rPr dirty="0"/>
            </a:br>
            <a:r>
              <a:rPr lang="es-ES" dirty="0">
                <a:latin typeface="Arial" charset="0"/>
              </a:rPr>
              <a:t>Reenvío a puerto asignado</a:t>
            </a:r>
            <a:endParaRPr lang="es-ES" dirty="0">
              <a:solidFill>
                <a:srgbClr val="00B0F0"/>
              </a:solidFill>
              <a:latin typeface="Arial" charset="0"/>
            </a:endParaRPr>
          </a:p>
        </p:txBody>
      </p:sp>
      <p:sp>
        <p:nvSpPr>
          <p:cNvPr id="2" name="Content Placeholder 1"/>
          <p:cNvSpPr>
            <a:spLocks noGrp="1"/>
          </p:cNvSpPr>
          <p:nvPr>
            <p:ph idx="1"/>
          </p:nvPr>
        </p:nvSpPr>
        <p:spPr>
          <a:xfrm>
            <a:off x="213111" y="1232592"/>
            <a:ext cx="8514200" cy="3513028"/>
          </a:xfrm>
        </p:spPr>
        <p:txBody>
          <a:bodyPr/>
          <a:lstStyle/>
          <a:p>
            <a:r>
              <a:rPr lang="es-ES" sz="2000" dirty="0"/>
              <a:t>Reenvío a puerto asignado</a:t>
            </a:r>
          </a:p>
          <a:p>
            <a:pPr lvl="1"/>
            <a:r>
              <a:rPr lang="es-ES" sz="1600" dirty="0"/>
              <a:t>El reenvío a puerto asignado es el acto de reenviar un puerto de red de un nodo de red a otro.</a:t>
            </a:r>
          </a:p>
          <a:p>
            <a:pPr lvl="1"/>
            <a:r>
              <a:rPr lang="es-ES" sz="1600" dirty="0"/>
              <a:t>Un paquete que se envía a la dirección IP pública y al puerto de un router se puede reenviar a una dirección IP privada y a un puerto en la red interna.</a:t>
            </a:r>
          </a:p>
          <a:p>
            <a:pPr lvl="1"/>
            <a:r>
              <a:rPr lang="es-ES" sz="1600" dirty="0"/>
              <a:t>El reenvío a puerto asignado es útil en situaciones en las que los servidores tienen direcciones privadas a las que no se puede llegar desde las redes externas.</a:t>
            </a:r>
            <a:endParaRPr lang="es-ES" sz="2000" dirty="0"/>
          </a:p>
          <a:p>
            <a:r>
              <a:rPr lang="es-ES" sz="2000" dirty="0"/>
              <a:t>Ejemplo de router inalámbrico</a:t>
            </a:r>
          </a:p>
          <a:p>
            <a:r>
              <a:rPr lang="es-ES" sz="2000" dirty="0"/>
              <a:t>Configuración de reenvío a puerto asignado con IOS</a:t>
            </a:r>
          </a:p>
          <a:p>
            <a:pPr marL="228600" lvl="1" indent="0">
              <a:buNone/>
            </a:pPr>
            <a:r>
              <a:rPr lang="es-ES" sz="1600" b="1" dirty="0">
                <a:latin typeface="Courier New" panose="02070309020205020404" pitchFamily="49" charset="0"/>
              </a:rPr>
              <a:t>ip</a:t>
            </a:r>
            <a:r>
              <a:rPr lang="es-ES" dirty="0" smtClean="0"/>
              <a:t> </a:t>
            </a:r>
            <a:r>
              <a:rPr lang="es-ES" sz="1600" b="1" dirty="0">
                <a:latin typeface="Courier New" panose="02070309020205020404" pitchFamily="49" charset="0"/>
              </a:rPr>
              <a:t>nat inside source </a:t>
            </a:r>
            <a:r>
              <a:rPr lang="es-ES" sz="1600" dirty="0">
                <a:latin typeface="Courier New" panose="02070309020205020404" pitchFamily="49" charset="0"/>
              </a:rPr>
              <a:t>[</a:t>
            </a:r>
            <a:r>
              <a:rPr lang="es-ES" sz="1600" b="1" dirty="0">
                <a:latin typeface="Courier New" panose="02070309020205020404" pitchFamily="49" charset="0"/>
              </a:rPr>
              <a:t>static </a:t>
            </a:r>
            <a:r>
              <a:rPr lang="es-ES" sz="1600" dirty="0">
                <a:latin typeface="Courier New" panose="02070309020205020404" pitchFamily="49" charset="0"/>
              </a:rPr>
              <a:t>{</a:t>
            </a:r>
            <a:r>
              <a:rPr lang="es-ES" sz="1600" b="1" dirty="0">
                <a:latin typeface="Courier New" panose="02070309020205020404" pitchFamily="49" charset="0"/>
              </a:rPr>
              <a:t>tcp</a:t>
            </a:r>
            <a:r>
              <a:rPr lang="es-ES" dirty="0" smtClean="0"/>
              <a:t> </a:t>
            </a:r>
            <a:r>
              <a:rPr lang="es-ES" sz="1600" dirty="0">
                <a:latin typeface="Courier New" panose="02070309020205020404" pitchFamily="49" charset="0"/>
              </a:rPr>
              <a:t>| </a:t>
            </a:r>
            <a:r>
              <a:rPr lang="es-ES" sz="1600" b="1" dirty="0">
                <a:latin typeface="Courier New" panose="02070309020205020404" pitchFamily="49" charset="0"/>
              </a:rPr>
              <a:t>udp</a:t>
            </a:r>
            <a:r>
              <a:rPr lang="es-ES" dirty="0" smtClean="0"/>
              <a:t> </a:t>
            </a:r>
            <a:r>
              <a:rPr lang="es-ES" sz="1600" i="1" dirty="0">
                <a:latin typeface="Courier New" panose="02070309020205020404" pitchFamily="49" charset="0"/>
              </a:rPr>
              <a:t>ip-local puerto-local ip-global puerto-global</a:t>
            </a:r>
            <a:r>
              <a:rPr lang="es-ES" sz="1600" dirty="0">
                <a:latin typeface="Courier New" panose="02070309020205020404" pitchFamily="49" charset="0"/>
              </a:rPr>
              <a:t>}</a:t>
            </a:r>
            <a:r>
              <a:rPr lang="es-ES" dirty="0" smtClean="0"/>
              <a:t> </a:t>
            </a:r>
            <a:r>
              <a:rPr lang="es-ES" sz="1600" dirty="0">
                <a:latin typeface="Courier New" panose="02070309020205020404" pitchFamily="49" charset="0"/>
              </a:rPr>
              <a:t>[</a:t>
            </a:r>
            <a:r>
              <a:rPr lang="es-ES" sz="1600" b="1" dirty="0">
                <a:latin typeface="Courier New" panose="02070309020205020404" pitchFamily="49" charset="0"/>
              </a:rPr>
              <a:t>extendable</a:t>
            </a:r>
            <a:r>
              <a:rPr lang="es-ES" sz="1600" dirty="0">
                <a:latin typeface="Courier New" panose="02070309020205020404" pitchFamily="49" charset="0"/>
              </a:rPr>
              <a:t>]</a:t>
            </a:r>
            <a:endParaRPr lang="es-ES" sz="1200" dirty="0">
              <a:latin typeface="Courier New" panose="02070309020205020404" pitchFamily="49" charset="0"/>
              <a:cs typeface="Courier New" panose="02070309020205020404" pitchFamily="49" charset="0"/>
            </a:endParaRPr>
          </a:p>
          <a:p>
            <a:endParaRPr lang="es-ES" dirty="0"/>
          </a:p>
        </p:txBody>
      </p:sp>
      <p:pic>
        <p:nvPicPr>
          <p:cNvPr id="7" name="Picture 6"/>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633266" y="4823541"/>
            <a:ext cx="4332759" cy="1581538"/>
          </a:xfrm>
          <a:prstGeom prst="rect">
            <a:avLst/>
          </a:prstGeom>
        </p:spPr>
      </p:pic>
      <p:pic>
        <p:nvPicPr>
          <p:cNvPr id="11" name="Picture 1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93868" y="4965538"/>
            <a:ext cx="4179313" cy="1493135"/>
          </a:xfrm>
          <a:prstGeom prst="rect">
            <a:avLst/>
          </a:prstGeom>
        </p:spPr>
      </p:pic>
    </p:spTree>
    <p:extLst>
      <p:ext uri="{BB962C8B-B14F-4D97-AF65-F5344CB8AC3E}">
        <p14:creationId xmlns:p14="http://schemas.microsoft.com/office/powerpoint/2010/main" val="2860300629"/>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a:latin typeface="Arial" charset="0"/>
              </a:rPr>
              <a:t>Configuración de NAT</a:t>
            </a:r>
            <a:r>
              <a:t/>
            </a:r>
            <a:br/>
            <a:r>
              <a:rPr lang="es-ES" dirty="0">
                <a:latin typeface="Arial" charset="0"/>
              </a:rPr>
              <a:t>Configuración de NAT e IPv6</a:t>
            </a:r>
            <a:endParaRPr lang="es-ES" dirty="0">
              <a:solidFill>
                <a:srgbClr val="00B0F0"/>
              </a:solidFill>
              <a:latin typeface="Arial" charset="0"/>
            </a:endParaRPr>
          </a:p>
        </p:txBody>
      </p:sp>
      <p:sp>
        <p:nvSpPr>
          <p:cNvPr id="2" name="Content Placeholder 1"/>
          <p:cNvSpPr>
            <a:spLocks noGrp="1"/>
          </p:cNvSpPr>
          <p:nvPr>
            <p:ph idx="1"/>
          </p:nvPr>
        </p:nvSpPr>
        <p:spPr>
          <a:xfrm>
            <a:off x="213110" y="1232591"/>
            <a:ext cx="8752915" cy="4966189"/>
          </a:xfrm>
        </p:spPr>
        <p:txBody>
          <a:bodyPr>
            <a:normAutofit/>
          </a:bodyPr>
          <a:lstStyle/>
          <a:p>
            <a:r>
              <a:rPr lang="es-ES" sz="2000" dirty="0"/>
              <a:t>¿NAT para IPv6?</a:t>
            </a:r>
            <a:endParaRPr lang="es-ES" sz="1600" dirty="0"/>
          </a:p>
          <a:p>
            <a:pPr lvl="1"/>
            <a:r>
              <a:rPr lang="es-ES" sz="1600" dirty="0"/>
              <a:t>Con una dirección de 128 bits, IPv6 proporciona 340 sextillones de direcciones.</a:t>
            </a:r>
          </a:p>
          <a:p>
            <a:pPr lvl="1"/>
            <a:r>
              <a:rPr lang="es-ES" sz="1600" dirty="0"/>
              <a:t>El espacio de direcciones no presenta un problema para IPv6.</a:t>
            </a:r>
          </a:p>
          <a:p>
            <a:pPr lvl="1"/>
            <a:r>
              <a:rPr lang="es-ES" sz="1600" dirty="0"/>
              <a:t>Por diseño, IPv6 hace que sea innecesario el proceso de traducción NAT de direcciones IPv4 públicas a privadas; sin embargo, en IPv6 se implementa una forma de direcciones privadas, y se hace de un modo diferente que en el caso de IPv4.</a:t>
            </a:r>
            <a:endParaRPr lang="es-ES" dirty="0"/>
          </a:p>
          <a:p>
            <a:r>
              <a:rPr lang="es-ES" sz="2000" dirty="0"/>
              <a:t>Dirección IPv6 local única</a:t>
            </a:r>
          </a:p>
          <a:p>
            <a:pPr lvl="1"/>
            <a:r>
              <a:rPr lang="es-ES" sz="1600" dirty="0"/>
              <a:t>Las direcciones IPv6 locales únicas (ULA) están diseñadas para permitir las comunicaciones IPv6 dentro de un sitio local.</a:t>
            </a:r>
          </a:p>
          <a:p>
            <a:pPr lvl="1"/>
            <a:r>
              <a:rPr lang="es-ES" sz="1600" dirty="0"/>
              <a:t>Las ULA no están diseñadas para proporcionar espacio de direcciones IPv6 adicional.</a:t>
            </a:r>
          </a:p>
          <a:p>
            <a:pPr lvl="1"/>
            <a:r>
              <a:rPr lang="es-ES" sz="1600" dirty="0"/>
              <a:t>Las ULA tienen el prefijo FC00::/7, lo que deriva en un primer rango de hextetos de FC00 a FDFF.</a:t>
            </a:r>
          </a:p>
          <a:p>
            <a:pPr lvl="1"/>
            <a:r>
              <a:rPr lang="es-ES" sz="1600" dirty="0"/>
              <a:t>Las ULA también se conocen como </a:t>
            </a:r>
            <a:r>
              <a:rPr lang="es-ES" sz="1600" dirty="0" smtClean="0"/>
              <a:t/>
            </a:r>
            <a:br>
              <a:rPr lang="es-ES" sz="1600" dirty="0" smtClean="0"/>
            </a:br>
            <a:r>
              <a:rPr lang="es-ES" sz="1600" dirty="0" smtClean="0"/>
              <a:t>direcciones</a:t>
            </a:r>
            <a:r>
              <a:rPr lang="es-ES" sz="1600" dirty="0"/>
              <a:t> IPv6 locales (que no se </a:t>
            </a:r>
            <a:r>
              <a:rPr lang="es-ES" sz="1600" dirty="0" smtClean="0"/>
              <a:t/>
            </a:r>
            <a:br>
              <a:rPr lang="es-ES" sz="1600" dirty="0" smtClean="0"/>
            </a:br>
            <a:r>
              <a:rPr lang="es-ES" sz="1600" dirty="0" smtClean="0"/>
              <a:t>deben </a:t>
            </a:r>
            <a:r>
              <a:rPr lang="es-ES" sz="1600" dirty="0"/>
              <a:t>confundir con las direcciones </a:t>
            </a:r>
            <a:r>
              <a:rPr lang="es-ES" sz="1600" dirty="0" smtClean="0"/>
              <a:t/>
            </a:r>
            <a:br>
              <a:rPr lang="es-ES" sz="1600" dirty="0" smtClean="0"/>
            </a:br>
            <a:r>
              <a:rPr lang="es-ES" sz="1600" dirty="0" smtClean="0"/>
              <a:t>IPv6</a:t>
            </a:r>
            <a:r>
              <a:rPr lang="es-ES" sz="1600" dirty="0"/>
              <a:t> link-local).</a:t>
            </a:r>
            <a:endParaRPr lang="es-ES" dirty="0"/>
          </a:p>
          <a:p>
            <a:endParaRPr lang="es-ES" dirty="0"/>
          </a:p>
        </p:txBody>
      </p:sp>
      <p:pic>
        <p:nvPicPr>
          <p:cNvPr id="7" name="Picture 6"/>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294210" y="4689598"/>
            <a:ext cx="4691055" cy="1950492"/>
          </a:xfrm>
          <a:prstGeom prst="rect">
            <a:avLst/>
          </a:prstGeom>
        </p:spPr>
      </p:pic>
    </p:spTree>
    <p:extLst>
      <p:ext uri="{BB962C8B-B14F-4D97-AF65-F5344CB8AC3E}">
        <p14:creationId xmlns:p14="http://schemas.microsoft.com/office/powerpoint/2010/main" val="1896995250"/>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a:latin typeface="Arial" charset="0"/>
              </a:rPr>
              <a:t>Configuración de NAT</a:t>
            </a:r>
            <a:r>
              <a:t/>
            </a:r>
            <a:br/>
            <a:r>
              <a:rPr lang="es-ES" dirty="0">
                <a:latin typeface="Arial" charset="0"/>
              </a:rPr>
              <a:t>Configuración de NAT e IPv6 (continuación)</a:t>
            </a:r>
            <a:endParaRPr lang="es-ES" dirty="0">
              <a:solidFill>
                <a:srgbClr val="00B0F0"/>
              </a:solidFill>
              <a:latin typeface="Arial" charset="0"/>
            </a:endParaRPr>
          </a:p>
        </p:txBody>
      </p:sp>
      <p:sp>
        <p:nvSpPr>
          <p:cNvPr id="2" name="Content Placeholder 1"/>
          <p:cNvSpPr>
            <a:spLocks noGrp="1"/>
          </p:cNvSpPr>
          <p:nvPr>
            <p:ph idx="1"/>
          </p:nvPr>
        </p:nvSpPr>
        <p:spPr>
          <a:xfrm>
            <a:off x="213110" y="1232591"/>
            <a:ext cx="8752915" cy="2471307"/>
          </a:xfrm>
        </p:spPr>
        <p:txBody>
          <a:bodyPr>
            <a:noAutofit/>
          </a:bodyPr>
          <a:lstStyle/>
          <a:p>
            <a:r>
              <a:rPr lang="es-ES" sz="1600" dirty="0"/>
              <a:t>NAT para IPv6</a:t>
            </a:r>
            <a:endParaRPr lang="es-ES" sz="1200" dirty="0"/>
          </a:p>
          <a:p>
            <a:pPr lvl="1"/>
            <a:r>
              <a:rPr lang="es-ES" sz="1600" dirty="0" smtClean="0"/>
              <a:t>IPv6 también utiliza NAT, pero en un contexto muy diferente.</a:t>
            </a:r>
          </a:p>
          <a:p>
            <a:pPr lvl="1"/>
            <a:r>
              <a:rPr lang="es-ES" sz="1600" dirty="0" smtClean="0"/>
              <a:t>En IPv6, NAT se utiliza para proporcionar una comunicación transparente entre IPv6 e IPv4.</a:t>
            </a:r>
          </a:p>
          <a:p>
            <a:pPr lvl="1"/>
            <a:r>
              <a:rPr lang="es-ES" sz="1600" dirty="0" smtClean="0"/>
              <a:t>El propósito de NAT64 no es ser una solución permanente; se implementa como un mecanismo de transición.</a:t>
            </a:r>
          </a:p>
          <a:p>
            <a:pPr lvl="1"/>
            <a:r>
              <a:rPr lang="es-ES" sz="1600" dirty="0" smtClean="0"/>
              <a:t>La Traducción de direcciones de red-Traducción de protocolos (NAT-PT) era otro mecanismo de transición basado </a:t>
            </a:r>
            <a:br>
              <a:rPr lang="es-ES" sz="1600" dirty="0" smtClean="0"/>
            </a:br>
            <a:r>
              <a:rPr lang="es-ES" sz="1600" dirty="0" smtClean="0"/>
              <a:t>en NAT para IPv6, pero el IETF </a:t>
            </a:r>
            <a:br>
              <a:rPr lang="es-ES" sz="1600" dirty="0" smtClean="0"/>
            </a:br>
            <a:r>
              <a:rPr lang="es-ES" sz="1600" dirty="0" smtClean="0"/>
              <a:t>lo dejó en desuso.</a:t>
            </a:r>
          </a:p>
          <a:p>
            <a:pPr lvl="1"/>
            <a:r>
              <a:rPr lang="es-ES" sz="1600" dirty="0" smtClean="0"/>
              <a:t>Ahora se recomienda utilizar </a:t>
            </a:r>
            <a:br>
              <a:rPr lang="es-ES" sz="1600" dirty="0" smtClean="0"/>
            </a:br>
            <a:r>
              <a:rPr lang="es-ES" sz="1600" dirty="0" smtClean="0"/>
              <a:t>NAT64.</a:t>
            </a:r>
          </a:p>
          <a:p>
            <a:endParaRPr lang="es-ES" sz="1800" dirty="0"/>
          </a:p>
        </p:txBody>
      </p:sp>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691728" y="3255259"/>
            <a:ext cx="5408963" cy="3333749"/>
          </a:xfrm>
          <a:prstGeom prst="rect">
            <a:avLst/>
          </a:prstGeom>
        </p:spPr>
      </p:pic>
    </p:spTree>
    <p:extLst>
      <p:ext uri="{BB962C8B-B14F-4D97-AF65-F5344CB8AC3E}">
        <p14:creationId xmlns:p14="http://schemas.microsoft.com/office/powerpoint/2010/main" val="1120086275"/>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3"/>
          <p:cNvSpPr txBox="1">
            <a:spLocks noChangeArrowheads="1"/>
          </p:cNvSpPr>
          <p:nvPr/>
        </p:nvSpPr>
        <p:spPr bwMode="white">
          <a:xfrm>
            <a:off x="311148" y="2155592"/>
            <a:ext cx="4189413" cy="1838248"/>
          </a:xfrm>
          <a:prstGeom prst="rect">
            <a:avLst/>
          </a:prstGeom>
          <a:noFill/>
          <a:ln w="9525" algn="ctr">
            <a:noFill/>
            <a:miter lim="800000"/>
            <a:headEnd/>
            <a:tailEnd/>
          </a:ln>
        </p:spPr>
        <p:txBody>
          <a:bodyPr lIns="82124" tIns="41061" rIns="82124" bIns="41061" anchor="ctr"/>
          <a:lstStyle/>
          <a:p>
            <a:pPr algn="l" defTabSz="814388">
              <a:lnSpc>
                <a:spcPct val="90000"/>
              </a:lnSpc>
              <a:defRPr/>
            </a:pPr>
            <a:r>
              <a:rPr lang="es-ES" b="0" kern="0" dirty="0">
                <a:solidFill>
                  <a:schemeClr val="bg1"/>
                </a:solidFill>
                <a:latin typeface="+mj-lt"/>
              </a:rPr>
              <a:t>Guía de planificación de </a:t>
            </a:r>
            <a:r>
              <a:rPr lang="es-ES" kern="0" dirty="0">
                <a:solidFill>
                  <a:schemeClr val="bg1"/>
                </a:solidFill>
                <a:latin typeface="+mj-lt"/>
              </a:rPr>
              <a:t>Routing and Switching v6.0</a:t>
            </a:r>
          </a:p>
          <a:p>
            <a:pPr algn="l" defTabSz="814388">
              <a:defRPr/>
            </a:pPr>
            <a:r>
              <a:rPr lang="es-ES" dirty="0">
                <a:solidFill>
                  <a:schemeClr val="bg1"/>
                </a:solidFill>
              </a:rPr>
              <a:t>Capítulo 9: NAT para IPv4</a:t>
            </a:r>
            <a:endParaRPr lang="es-ES" b="0" kern="0" dirty="0">
              <a:solidFill>
                <a:schemeClr val="bg1"/>
              </a:solidFill>
              <a:latin typeface="+mj-lt"/>
              <a:ea typeface="+mj-ea"/>
              <a:cs typeface="+mj-cs"/>
            </a:endParaRPr>
          </a:p>
        </p:txBody>
      </p:sp>
    </p:spTree>
    <p:extLst>
      <p:ext uri="{BB962C8B-B14F-4D97-AF65-F5344CB8AC3E}">
        <p14:creationId xmlns:p14="http://schemas.microsoft.com/office/powerpoint/2010/main" val="3725981340"/>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4048199" cy="1481138"/>
          </a:xfrm>
        </p:spPr>
        <p:txBody>
          <a:bodyPr/>
          <a:lstStyle/>
          <a:p>
            <a:pPr eaLnBrk="1" hangingPunct="1"/>
            <a:r>
              <a:rPr lang="es-ES" sz="2400" dirty="0"/>
              <a:t>9.3 Resolución de problemas de NAT</a:t>
            </a:r>
            <a:endParaRPr lang="es-ES" sz="2400" dirty="0">
              <a:solidFill>
                <a:srgbClr val="00B0F0"/>
              </a:solidFill>
            </a:endParaRPr>
          </a:p>
        </p:txBody>
      </p:sp>
    </p:spTree>
    <p:extLst>
      <p:ext uri="{BB962C8B-B14F-4D97-AF65-F5344CB8AC3E}">
        <p14:creationId xmlns:p14="http://schemas.microsoft.com/office/powerpoint/2010/main" val="2477202008"/>
      </p:ext>
    </p:extLst>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r>
              <a:rPr lang="es-ES" sz="1600" dirty="0"/>
              <a:t>Solucionar problemas en NAT</a:t>
            </a:r>
            <a:r>
              <a:rPr dirty="0"/>
              <a:t/>
            </a:r>
            <a:br>
              <a:rPr dirty="0"/>
            </a:br>
            <a:r>
              <a:rPr lang="es-ES" dirty="0" smtClean="0"/>
              <a:t>Solucionar problemas en configuraciones de NAT</a:t>
            </a:r>
          </a:p>
        </p:txBody>
      </p:sp>
      <p:sp>
        <p:nvSpPr>
          <p:cNvPr id="2" name="Content Placeholder 1"/>
          <p:cNvSpPr>
            <a:spLocks noGrp="1"/>
          </p:cNvSpPr>
          <p:nvPr>
            <p:ph idx="1"/>
          </p:nvPr>
        </p:nvSpPr>
        <p:spPr>
          <a:xfrm>
            <a:off x="232348" y="1590051"/>
            <a:ext cx="8733677" cy="2333568"/>
          </a:xfrm>
        </p:spPr>
        <p:txBody>
          <a:bodyPr>
            <a:noAutofit/>
          </a:bodyPr>
          <a:lstStyle/>
          <a:p>
            <a:r>
              <a:rPr lang="es-ES" sz="1800" dirty="0" smtClean="0"/>
              <a:t>Solución de problemas en NAT: comandos show</a:t>
            </a:r>
          </a:p>
          <a:p>
            <a:pPr marL="228600" lvl="1" indent="0">
              <a:buNone/>
            </a:pPr>
            <a:r>
              <a:rPr lang="es-ES" sz="1600" b="1" dirty="0">
                <a:latin typeface="Courier New" panose="02070309020205020404" pitchFamily="49" charset="0"/>
              </a:rPr>
              <a:t>clear ip</a:t>
            </a:r>
            <a:r>
              <a:rPr lang="es-ES" sz="1600" dirty="0" smtClean="0"/>
              <a:t> </a:t>
            </a:r>
            <a:r>
              <a:rPr lang="es-ES" sz="1600" b="1" dirty="0">
                <a:latin typeface="Courier New" panose="02070309020205020404" pitchFamily="49" charset="0"/>
              </a:rPr>
              <a:t>nat statistics</a:t>
            </a:r>
          </a:p>
          <a:p>
            <a:pPr marL="228600" lvl="1" indent="0">
              <a:buNone/>
            </a:pPr>
            <a:r>
              <a:rPr lang="es-ES" sz="1600" b="1" dirty="0">
                <a:latin typeface="Courier New" panose="02070309020205020404" pitchFamily="49" charset="0"/>
              </a:rPr>
              <a:t>clear ip</a:t>
            </a:r>
            <a:r>
              <a:rPr lang="es-ES" sz="1600" dirty="0" smtClean="0"/>
              <a:t> </a:t>
            </a:r>
            <a:r>
              <a:rPr lang="es-ES" sz="1600" b="1" dirty="0">
                <a:latin typeface="Courier New" panose="02070309020205020404" pitchFamily="49" charset="0"/>
              </a:rPr>
              <a:t>nat translations *</a:t>
            </a:r>
          </a:p>
          <a:p>
            <a:pPr marL="228600" lvl="1" indent="0">
              <a:buNone/>
            </a:pPr>
            <a:r>
              <a:rPr lang="es-ES" sz="1600" b="1" dirty="0">
                <a:latin typeface="Courier New" panose="02070309020205020404" pitchFamily="49" charset="0"/>
              </a:rPr>
              <a:t>show ip</a:t>
            </a:r>
            <a:r>
              <a:rPr lang="es-ES" sz="1600" dirty="0" smtClean="0"/>
              <a:t> </a:t>
            </a:r>
            <a:r>
              <a:rPr lang="es-ES" sz="1600" b="1" dirty="0">
                <a:latin typeface="Courier New" panose="02070309020205020404" pitchFamily="49" charset="0"/>
              </a:rPr>
              <a:t>nat statistics</a:t>
            </a:r>
          </a:p>
          <a:p>
            <a:pPr marL="228600" lvl="1" indent="0">
              <a:buNone/>
            </a:pPr>
            <a:r>
              <a:rPr lang="es-ES" sz="1600" b="1" dirty="0">
                <a:latin typeface="Courier New" panose="02070309020205020404" pitchFamily="49" charset="0"/>
              </a:rPr>
              <a:t>show ip</a:t>
            </a:r>
            <a:r>
              <a:rPr lang="es-ES" sz="1600" dirty="0" smtClean="0"/>
              <a:t> </a:t>
            </a:r>
            <a:r>
              <a:rPr lang="es-ES" sz="1600" b="1" dirty="0">
                <a:latin typeface="Courier New" panose="02070309020205020404" pitchFamily="49" charset="0"/>
              </a:rPr>
              <a:t>nat translations</a:t>
            </a:r>
          </a:p>
          <a:p>
            <a:r>
              <a:rPr lang="es-ES" sz="1800" dirty="0" smtClean="0"/>
              <a:t>Solución de problemas en NAT: comandos </a:t>
            </a:r>
            <a:r>
              <a:rPr lang="es-ES" sz="1800" dirty="0" err="1" smtClean="0"/>
              <a:t>debug</a:t>
            </a:r>
            <a:endParaRPr lang="es-ES" sz="1800" dirty="0" smtClean="0"/>
          </a:p>
          <a:p>
            <a:pPr marL="228600" lvl="1" indent="0">
              <a:buNone/>
            </a:pPr>
            <a:r>
              <a:rPr lang="es-ES" sz="1600" b="1" dirty="0">
                <a:latin typeface="Courier New" panose="02070309020205020404" pitchFamily="49" charset="0"/>
              </a:rPr>
              <a:t>debug ip</a:t>
            </a:r>
            <a:r>
              <a:rPr lang="es-ES" sz="1600" dirty="0" smtClean="0"/>
              <a:t> </a:t>
            </a:r>
            <a:r>
              <a:rPr lang="es-ES" sz="1600" b="1" dirty="0" err="1" smtClean="0">
                <a:latin typeface="Courier New" panose="02070309020205020404" pitchFamily="49" charset="0"/>
              </a:rPr>
              <a:t>nat</a:t>
            </a:r>
            <a:endParaRPr lang="es-ES" sz="1800" dirty="0"/>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213185" y="3703628"/>
            <a:ext cx="4559979" cy="2947413"/>
          </a:xfrm>
          <a:prstGeom prst="rect">
            <a:avLst/>
          </a:prstGeom>
        </p:spPr>
      </p:pic>
    </p:spTree>
    <p:extLst>
      <p:ext uri="{BB962C8B-B14F-4D97-AF65-F5344CB8AC3E}">
        <p14:creationId xmlns:p14="http://schemas.microsoft.com/office/powerpoint/2010/main" val="3867590660"/>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s-ES" sz="2400" dirty="0"/>
              <a:t>9.4 Resumen del capítulo</a:t>
            </a:r>
            <a:endParaRPr lang="es-ES" sz="2400" dirty="0">
              <a:solidFill>
                <a:srgbClr val="00B0F0"/>
              </a:solidFill>
            </a:endParaRPr>
          </a:p>
        </p:txBody>
      </p:sp>
    </p:spTree>
    <p:extLst>
      <p:ext uri="{BB962C8B-B14F-4D97-AF65-F5344CB8AC3E}">
        <p14:creationId xmlns:p14="http://schemas.microsoft.com/office/powerpoint/2010/main" val="1505346901"/>
      </p:ext>
    </p:extLst>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600" dirty="0"/>
              <a:t>Resumen del capítulo</a:t>
            </a:r>
            <a:r>
              <a:rPr dirty="0"/>
              <a:t/>
            </a:r>
            <a:br>
              <a:rPr dirty="0"/>
            </a:br>
            <a:r>
              <a:rPr lang="es-ES" dirty="0" smtClean="0"/>
              <a:t>Resumen</a:t>
            </a:r>
            <a:endParaRPr lang="es-ES" dirty="0"/>
          </a:p>
        </p:txBody>
      </p:sp>
      <p:sp>
        <p:nvSpPr>
          <p:cNvPr id="8" name="Content Placeholder 7"/>
          <p:cNvSpPr>
            <a:spLocks noGrp="1"/>
          </p:cNvSpPr>
          <p:nvPr>
            <p:ph idx="1"/>
          </p:nvPr>
        </p:nvSpPr>
        <p:spPr>
          <a:xfrm>
            <a:off x="213107" y="1232592"/>
            <a:ext cx="8733677" cy="5244408"/>
          </a:xfrm>
        </p:spPr>
        <p:txBody>
          <a:bodyPr>
            <a:normAutofit fontScale="92500" lnSpcReduction="10000"/>
          </a:bodyPr>
          <a:lstStyle/>
          <a:p>
            <a:r>
              <a:rPr lang="es-ES" sz="2000" dirty="0"/>
              <a:t>Se explicó cómo se utiliza NAT para contribuir a mitigar el agotamiento del espacio de direcciones IPv4. </a:t>
            </a:r>
          </a:p>
          <a:p>
            <a:r>
              <a:rPr lang="es-ES" sz="2000" dirty="0"/>
              <a:t>NAT conserva el espacio de direcciones públicas y reduce la sobrecarga administrativa de forma considerable al administrar las adiciones, los movimientos y las modificaciones. </a:t>
            </a:r>
          </a:p>
          <a:p>
            <a:r>
              <a:rPr lang="es-ES" sz="2000" dirty="0"/>
              <a:t>NAT para IPv4, incluido lo siguiente:</a:t>
            </a:r>
          </a:p>
          <a:p>
            <a:pPr lvl="1"/>
            <a:r>
              <a:rPr lang="es-ES" dirty="0" smtClean="0"/>
              <a:t>Características, terminología y operaciones generales de NAT</a:t>
            </a:r>
          </a:p>
          <a:p>
            <a:pPr lvl="1"/>
            <a:r>
              <a:rPr lang="es-ES" dirty="0" smtClean="0"/>
              <a:t>Distintos tipos de NAT: NAT estática, NAT dinámica y NAT con sobrecarga.</a:t>
            </a:r>
          </a:p>
          <a:p>
            <a:pPr lvl="1"/>
            <a:r>
              <a:rPr lang="es-ES" dirty="0" smtClean="0"/>
              <a:t>Beneficios y desventajas de NAT.</a:t>
            </a:r>
          </a:p>
          <a:p>
            <a:r>
              <a:rPr lang="es-ES" sz="2000" dirty="0"/>
              <a:t>Configuración, verificación y análisis de NAT estática, NAT dinámica y NAT con sobrecarga.</a:t>
            </a:r>
          </a:p>
          <a:p>
            <a:r>
              <a:rPr lang="es-ES" sz="2000" dirty="0"/>
              <a:t>Cómo puede utilizarse el reenvío a puerto asignado para acceder a dispositivos internos desde Internet.</a:t>
            </a:r>
          </a:p>
          <a:p>
            <a:r>
              <a:rPr lang="es-ES" sz="2000" dirty="0"/>
              <a:t>Solución de problemas en NAT mediante los comandos </a:t>
            </a:r>
            <a:r>
              <a:rPr lang="es-ES" sz="2000" b="1" dirty="0">
                <a:latin typeface="Courier New" pitchFamily="49" charset="0"/>
              </a:rPr>
              <a:t>show</a:t>
            </a:r>
            <a:r>
              <a:rPr lang="es-ES" sz="2000" dirty="0"/>
              <a:t> y </a:t>
            </a:r>
            <a:r>
              <a:rPr lang="es-ES" sz="2000" b="1" dirty="0">
                <a:latin typeface="Courier New" pitchFamily="49" charset="0"/>
              </a:rPr>
              <a:t>debug</a:t>
            </a:r>
            <a:r>
              <a:rPr lang="es-ES" sz="2000" dirty="0"/>
              <a:t>.</a:t>
            </a:r>
          </a:p>
          <a:p>
            <a:r>
              <a:rPr lang="es-ES" sz="2000" dirty="0"/>
              <a:t>Cómo se utiliza NAT para IPv6 para traducir entre direcciones IPv6 y direcciones IPv4.</a:t>
            </a:r>
          </a:p>
        </p:txBody>
      </p:sp>
    </p:spTree>
    <p:extLst>
      <p:ext uri="{BB962C8B-B14F-4D97-AF65-F5344CB8AC3E}">
        <p14:creationId xmlns:p14="http://schemas.microsoft.com/office/powerpoint/2010/main" val="2497760924"/>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s-ES" sz="1800" dirty="0">
                <a:latin typeface="Arial" charset="0"/>
              </a:rPr>
              <a:t>Sección 9.1</a:t>
            </a:r>
            <a:r>
              <a:rPr dirty="0"/>
              <a:t/>
            </a:r>
            <a:br>
              <a:rPr dirty="0"/>
            </a:br>
            <a:r>
              <a:rPr lang="es-ES" dirty="0" smtClean="0"/>
              <a:t>Nuevos términos y comandos</a:t>
            </a:r>
          </a:p>
        </p:txBody>
      </p:sp>
      <p:sp>
        <p:nvSpPr>
          <p:cNvPr id="4" name="Content Placeholder 1"/>
          <p:cNvSpPr>
            <a:spLocks noGrp="1"/>
          </p:cNvSpPr>
          <p:nvPr>
            <p:ph idx="1"/>
          </p:nvPr>
        </p:nvSpPr>
        <p:spPr>
          <a:xfrm>
            <a:off x="276908" y="1358745"/>
            <a:ext cx="4253528" cy="4946358"/>
          </a:xfrm>
        </p:spPr>
        <p:txBody>
          <a:bodyPr/>
          <a:lstStyle/>
          <a:p>
            <a:pPr eaLnBrk="1" fontAlgn="b" hangingPunct="1"/>
            <a:r>
              <a:rPr lang="es-ES" altLang="zh-CN" sz="2000" dirty="0"/>
              <a:t>Traducción dinámica de direcciones de red (NAT dinámica)</a:t>
            </a:r>
          </a:p>
          <a:p>
            <a:pPr eaLnBrk="1" fontAlgn="b" hangingPunct="1"/>
            <a:r>
              <a:rPr lang="es-ES" altLang="zh-CN" sz="2000" dirty="0"/>
              <a:t>Dirección global</a:t>
            </a:r>
          </a:p>
          <a:p>
            <a:pPr eaLnBrk="1" fontAlgn="b" hangingPunct="1"/>
            <a:r>
              <a:rPr lang="es-ES" altLang="zh-CN" sz="2000" dirty="0"/>
              <a:t>Dirección interna</a:t>
            </a:r>
          </a:p>
          <a:p>
            <a:pPr eaLnBrk="1" fontAlgn="b" hangingPunct="1"/>
            <a:r>
              <a:rPr lang="es-ES" altLang="zh-CN" sz="2000" dirty="0"/>
              <a:t>Dirección global interna</a:t>
            </a:r>
          </a:p>
          <a:p>
            <a:pPr eaLnBrk="1" fontAlgn="b" hangingPunct="1"/>
            <a:r>
              <a:rPr lang="es-ES" altLang="zh-CN" sz="2000" dirty="0"/>
              <a:t>Dirección local interna</a:t>
            </a:r>
          </a:p>
          <a:p>
            <a:pPr eaLnBrk="1" fontAlgn="b" hangingPunct="1"/>
            <a:r>
              <a:rPr lang="es-ES" altLang="zh-CN" sz="2000" dirty="0"/>
              <a:t>Dirección local</a:t>
            </a:r>
          </a:p>
          <a:p>
            <a:pPr eaLnBrk="1" fontAlgn="b" hangingPunct="1"/>
            <a:r>
              <a:rPr lang="es-ES" altLang="zh-CN" sz="2000" dirty="0"/>
              <a:t>Traducción de direcciones de red (NAT)</a:t>
            </a:r>
          </a:p>
          <a:p>
            <a:pPr eaLnBrk="1" fontAlgn="b" hangingPunct="1"/>
            <a:r>
              <a:rPr lang="es-ES" altLang="zh-CN" sz="2000" dirty="0"/>
              <a:t>Dirección externa</a:t>
            </a:r>
          </a:p>
          <a:p>
            <a:pPr eaLnBrk="1" fontAlgn="b" hangingPunct="1"/>
            <a:r>
              <a:rPr lang="es-ES" altLang="zh-CN" sz="2000" dirty="0"/>
              <a:t>Dirección global externa</a:t>
            </a:r>
          </a:p>
          <a:p>
            <a:pPr eaLnBrk="1" fontAlgn="b" hangingPunct="1"/>
            <a:r>
              <a:rPr lang="es-ES" altLang="zh-CN" sz="2000" dirty="0"/>
              <a:t>Dirección local </a:t>
            </a:r>
            <a:r>
              <a:rPr lang="es-ES" altLang="zh-CN" sz="2000" dirty="0" smtClean="0"/>
              <a:t>externa</a:t>
            </a:r>
            <a:endParaRPr lang="es-ES" altLang="zh-CN" sz="2000" dirty="0"/>
          </a:p>
        </p:txBody>
      </p:sp>
      <p:sp>
        <p:nvSpPr>
          <p:cNvPr id="7" name="Content Placeholder 1"/>
          <p:cNvSpPr txBox="1">
            <a:spLocks/>
          </p:cNvSpPr>
          <p:nvPr/>
        </p:nvSpPr>
        <p:spPr bwMode="auto">
          <a:xfrm>
            <a:off x="4744057" y="1358745"/>
            <a:ext cx="3762634" cy="3240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457200" indent="-228600" algn="l" defTabSz="814388" rtl="0" eaLnBrk="0" fontAlgn="base" hangingPunct="0">
              <a:lnSpc>
                <a:spcPct val="95000"/>
              </a:lnSpc>
              <a:spcBef>
                <a:spcPct val="35000"/>
              </a:spcBef>
              <a:spcAft>
                <a:spcPct val="0"/>
              </a:spcAft>
              <a:buClr>
                <a:srgbClr val="708CA1"/>
              </a:buClr>
              <a:buFont typeface="Arial" panose="020B0604020202020204" pitchFamily="34" charset="0"/>
              <a:buChar cha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fontAlgn="b" hangingPunct="1"/>
            <a:r>
              <a:rPr lang="es-ES" altLang="zh-CN" sz="2000" kern="0" dirty="0"/>
              <a:t>Traducción de la dirección del puerto (PAT)</a:t>
            </a:r>
          </a:p>
          <a:p>
            <a:pPr eaLnBrk="1" fontAlgn="b" hangingPunct="1"/>
            <a:r>
              <a:rPr lang="es-ES" altLang="zh-CN" sz="2000" kern="0" dirty="0"/>
              <a:t>Dirección privada</a:t>
            </a:r>
          </a:p>
          <a:p>
            <a:pPr eaLnBrk="1" fontAlgn="b" hangingPunct="1"/>
            <a:r>
              <a:rPr lang="es-ES" altLang="zh-CN" sz="2000" kern="0" dirty="0"/>
              <a:t>Megafonía</a:t>
            </a:r>
          </a:p>
          <a:p>
            <a:pPr eaLnBrk="1" fontAlgn="b" hangingPunct="1"/>
            <a:r>
              <a:rPr lang="es-ES" altLang="zh-CN" sz="2000" kern="0" dirty="0"/>
              <a:t>RFC 1918</a:t>
            </a:r>
          </a:p>
          <a:p>
            <a:pPr eaLnBrk="1" fontAlgn="b" hangingPunct="1"/>
            <a:r>
              <a:rPr lang="es-ES" altLang="zh-CN" sz="2000" kern="0" dirty="0"/>
              <a:t>Traducción estática de direcciones de red (NAT dinámica</a:t>
            </a:r>
            <a:r>
              <a:rPr lang="es-ES" altLang="zh-CN" sz="2000" kern="0" dirty="0" smtClean="0"/>
              <a:t>)</a:t>
            </a:r>
            <a:endParaRPr lang="es-ES" altLang="zh-CN" sz="2000" kern="0" dirty="0"/>
          </a:p>
        </p:txBody>
      </p:sp>
    </p:spTree>
    <p:extLst>
      <p:ext uri="{BB962C8B-B14F-4D97-AF65-F5344CB8AC3E}">
        <p14:creationId xmlns:p14="http://schemas.microsoft.com/office/powerpoint/2010/main" val="3150004748"/>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s-ES" sz="1800" dirty="0">
                <a:latin typeface="Arial" charset="0"/>
              </a:rPr>
              <a:t>Sección 9.2</a:t>
            </a:r>
            <a:r>
              <a:rPr dirty="0"/>
              <a:t/>
            </a:r>
            <a:br>
              <a:rPr dirty="0"/>
            </a:br>
            <a:r>
              <a:rPr lang="es-ES" dirty="0" smtClean="0"/>
              <a:t>Nuevos términos y comandos</a:t>
            </a:r>
          </a:p>
        </p:txBody>
      </p:sp>
      <p:sp>
        <p:nvSpPr>
          <p:cNvPr id="4" name="Content Placeholder 1"/>
          <p:cNvSpPr>
            <a:spLocks noGrp="1"/>
          </p:cNvSpPr>
          <p:nvPr>
            <p:ph idx="1"/>
          </p:nvPr>
        </p:nvSpPr>
        <p:spPr>
          <a:xfrm>
            <a:off x="276909" y="1232592"/>
            <a:ext cx="8519850" cy="5318679"/>
          </a:xfrm>
        </p:spPr>
        <p:txBody>
          <a:bodyPr>
            <a:noAutofit/>
          </a:bodyPr>
          <a:lstStyle/>
          <a:p>
            <a:pPr eaLnBrk="1" fontAlgn="b" hangingPunct="1"/>
            <a:r>
              <a:rPr lang="es-ES" altLang="zh-CN" sz="1800" dirty="0"/>
              <a:t>Comando </a:t>
            </a:r>
            <a:r>
              <a:rPr lang="es-ES" altLang="zh-CN" sz="1800" b="1" dirty="0">
                <a:latin typeface="Courier New" panose="02070309020205020404" pitchFamily="49" charset="0"/>
              </a:rPr>
              <a:t>show </a:t>
            </a:r>
            <a:r>
              <a:rPr lang="es-ES" altLang="zh-CN" sz="1800" b="1" dirty="0" err="1">
                <a:latin typeface="Courier New" panose="02070309020205020404" pitchFamily="49" charset="0"/>
              </a:rPr>
              <a:t>ip</a:t>
            </a:r>
            <a:r>
              <a:rPr lang="es-ES" altLang="zh-CN" sz="1800" dirty="0"/>
              <a:t> </a:t>
            </a:r>
            <a:r>
              <a:rPr lang="es-ES" altLang="zh-CN" sz="1800" b="1" dirty="0" err="1">
                <a:latin typeface="Courier New" panose="02070309020205020404" pitchFamily="49" charset="0"/>
              </a:rPr>
              <a:t>nat</a:t>
            </a:r>
            <a:r>
              <a:rPr lang="es-ES" altLang="zh-CN" sz="1800" b="1" dirty="0">
                <a:latin typeface="Courier New" panose="02070309020205020404" pitchFamily="49" charset="0"/>
              </a:rPr>
              <a:t> </a:t>
            </a:r>
            <a:r>
              <a:rPr lang="es-ES" altLang="zh-CN" sz="1800" b="1" dirty="0" err="1">
                <a:latin typeface="Courier New" panose="02070309020205020404" pitchFamily="49" charset="0"/>
              </a:rPr>
              <a:t>statistics</a:t>
            </a:r>
            <a:endParaRPr lang="es-ES" altLang="zh-CN" sz="1800" b="1" dirty="0">
              <a:latin typeface="Courier New" panose="02070309020205020404" pitchFamily="49" charset="0"/>
            </a:endParaRPr>
          </a:p>
          <a:p>
            <a:pPr eaLnBrk="1" fontAlgn="b" hangingPunct="1"/>
            <a:r>
              <a:rPr lang="es-ES" altLang="zh-CN" sz="1800" dirty="0"/>
              <a:t>Comando </a:t>
            </a:r>
            <a:r>
              <a:rPr lang="es-ES" altLang="zh-CN" sz="1800" b="1" dirty="0" err="1">
                <a:latin typeface="Courier New" panose="02070309020205020404" pitchFamily="49" charset="0"/>
              </a:rPr>
              <a:t>clear</a:t>
            </a:r>
            <a:r>
              <a:rPr lang="es-ES" altLang="zh-CN" sz="1800" b="1" dirty="0">
                <a:latin typeface="Courier New" panose="02070309020205020404" pitchFamily="49" charset="0"/>
              </a:rPr>
              <a:t> </a:t>
            </a:r>
            <a:r>
              <a:rPr lang="es-ES" altLang="zh-CN" sz="1800" b="1" dirty="0" err="1">
                <a:latin typeface="Courier New" panose="02070309020205020404" pitchFamily="49" charset="0"/>
              </a:rPr>
              <a:t>ip</a:t>
            </a:r>
            <a:r>
              <a:rPr lang="es-ES" altLang="zh-CN" sz="1800" dirty="0"/>
              <a:t> </a:t>
            </a:r>
            <a:r>
              <a:rPr lang="es-ES" altLang="zh-CN" sz="1800" b="1" dirty="0" err="1">
                <a:latin typeface="Courier New" panose="02070309020205020404" pitchFamily="49" charset="0"/>
              </a:rPr>
              <a:t>nat</a:t>
            </a:r>
            <a:r>
              <a:rPr lang="es-ES" altLang="zh-CN" sz="1800" b="1" dirty="0">
                <a:latin typeface="Courier New" panose="02070309020205020404" pitchFamily="49" charset="0"/>
              </a:rPr>
              <a:t> </a:t>
            </a:r>
            <a:r>
              <a:rPr lang="es-ES" altLang="zh-CN" sz="1800" b="1" dirty="0" err="1">
                <a:latin typeface="Courier New" panose="02070309020205020404" pitchFamily="49" charset="0"/>
              </a:rPr>
              <a:t>statistics</a:t>
            </a:r>
            <a:endParaRPr lang="es-ES" altLang="zh-CN" sz="1800" b="1" dirty="0">
              <a:latin typeface="Courier New" panose="02070309020205020404" pitchFamily="49" charset="0"/>
            </a:endParaRPr>
          </a:p>
          <a:p>
            <a:pPr eaLnBrk="1" fontAlgn="b" hangingPunct="1"/>
            <a:r>
              <a:rPr lang="es-ES" altLang="zh-CN" sz="1800" dirty="0"/>
              <a:t>Comando </a:t>
            </a:r>
            <a:r>
              <a:rPr lang="es-ES" altLang="zh-CN" sz="1800" b="1" dirty="0" err="1">
                <a:latin typeface="Courier New" panose="02070309020205020404" pitchFamily="49" charset="0"/>
              </a:rPr>
              <a:t>clear</a:t>
            </a:r>
            <a:r>
              <a:rPr lang="es-ES" altLang="zh-CN" sz="1800" b="1" dirty="0">
                <a:latin typeface="Courier New" panose="02070309020205020404" pitchFamily="49" charset="0"/>
              </a:rPr>
              <a:t> </a:t>
            </a:r>
            <a:r>
              <a:rPr lang="es-ES" altLang="zh-CN" sz="1800" b="1" dirty="0" err="1">
                <a:latin typeface="Courier New" panose="02070309020205020404" pitchFamily="49" charset="0"/>
              </a:rPr>
              <a:t>ip</a:t>
            </a:r>
            <a:r>
              <a:rPr lang="es-ES" altLang="zh-CN" sz="1800" dirty="0"/>
              <a:t> </a:t>
            </a:r>
            <a:r>
              <a:rPr lang="es-ES" altLang="zh-CN" sz="1800" b="1" dirty="0" err="1">
                <a:latin typeface="Courier New" panose="02070309020205020404" pitchFamily="49" charset="0"/>
              </a:rPr>
              <a:t>nat</a:t>
            </a:r>
            <a:r>
              <a:rPr lang="es-ES" altLang="zh-CN" sz="1800" b="1" dirty="0">
                <a:latin typeface="Courier New" panose="02070309020205020404" pitchFamily="49" charset="0"/>
              </a:rPr>
              <a:t> </a:t>
            </a:r>
            <a:r>
              <a:rPr lang="es-ES" altLang="zh-CN" sz="1800" b="1" dirty="0" err="1">
                <a:latin typeface="Courier New" panose="02070309020205020404" pitchFamily="49" charset="0"/>
              </a:rPr>
              <a:t>translation</a:t>
            </a:r>
            <a:r>
              <a:rPr lang="es-ES" altLang="zh-CN" sz="1800" b="1" dirty="0">
                <a:latin typeface="Courier New" panose="02070309020205020404" pitchFamily="49" charset="0"/>
              </a:rPr>
              <a:t> *</a:t>
            </a:r>
          </a:p>
          <a:p>
            <a:pPr eaLnBrk="1" fontAlgn="b" hangingPunct="1"/>
            <a:r>
              <a:rPr lang="es-ES" altLang="zh-CN" sz="1800" dirty="0"/>
              <a:t>Comando </a:t>
            </a:r>
            <a:r>
              <a:rPr lang="es-ES" altLang="zh-CN" sz="1800" b="1" dirty="0" err="1">
                <a:latin typeface="Courier New" panose="02070309020205020404" pitchFamily="49" charset="0"/>
              </a:rPr>
              <a:t>ip</a:t>
            </a:r>
            <a:r>
              <a:rPr lang="es-ES" altLang="zh-CN" sz="1800" dirty="0"/>
              <a:t> </a:t>
            </a:r>
            <a:r>
              <a:rPr lang="es-ES" altLang="zh-CN" sz="1800" b="1" dirty="0" err="1">
                <a:latin typeface="Courier New" panose="02070309020205020404" pitchFamily="49" charset="0"/>
              </a:rPr>
              <a:t>nat</a:t>
            </a:r>
            <a:r>
              <a:rPr lang="es-ES" altLang="zh-CN" sz="1800" b="1" dirty="0">
                <a:latin typeface="Courier New" panose="02070309020205020404" pitchFamily="49" charset="0"/>
              </a:rPr>
              <a:t> </a:t>
            </a:r>
            <a:r>
              <a:rPr lang="es-ES" altLang="zh-CN" sz="1800" b="1" dirty="0" err="1">
                <a:latin typeface="Courier New" panose="02070309020205020404" pitchFamily="49" charset="0"/>
              </a:rPr>
              <a:t>inside</a:t>
            </a:r>
            <a:r>
              <a:rPr lang="es-ES" altLang="zh-CN" sz="1800" b="1" dirty="0">
                <a:latin typeface="Courier New" panose="02070309020205020404" pitchFamily="49" charset="0"/>
              </a:rPr>
              <a:t> </a:t>
            </a:r>
            <a:r>
              <a:rPr lang="es-ES" altLang="zh-CN" sz="1800" b="1" dirty="0" err="1">
                <a:latin typeface="Courier New" panose="02070309020205020404" pitchFamily="49" charset="0"/>
              </a:rPr>
              <a:t>source</a:t>
            </a:r>
            <a:endParaRPr lang="es-ES" altLang="zh-CN" sz="1800" b="1" dirty="0">
              <a:latin typeface="Courier New" panose="02070309020205020404" pitchFamily="49" charset="0"/>
            </a:endParaRPr>
          </a:p>
          <a:p>
            <a:pPr eaLnBrk="1" fontAlgn="b" hangingPunct="1"/>
            <a:r>
              <a:rPr lang="es-ES" altLang="zh-CN" sz="1800" dirty="0"/>
              <a:t>Comando </a:t>
            </a:r>
            <a:r>
              <a:rPr lang="es-ES" altLang="zh-CN" sz="1800" b="1" dirty="0" err="1">
                <a:latin typeface="Courier New" panose="02070309020205020404" pitchFamily="49" charset="0"/>
              </a:rPr>
              <a:t>ip</a:t>
            </a:r>
            <a:r>
              <a:rPr lang="es-ES" altLang="zh-CN" sz="1800" dirty="0"/>
              <a:t> </a:t>
            </a:r>
            <a:r>
              <a:rPr lang="es-ES" altLang="zh-CN" sz="1800" b="1" dirty="0" err="1">
                <a:latin typeface="Courier New" panose="02070309020205020404" pitchFamily="49" charset="0"/>
              </a:rPr>
              <a:t>nat</a:t>
            </a:r>
            <a:r>
              <a:rPr lang="es-ES" altLang="zh-CN" sz="1800" b="1" dirty="0">
                <a:latin typeface="Courier New" panose="02070309020205020404" pitchFamily="49" charset="0"/>
              </a:rPr>
              <a:t> </a:t>
            </a:r>
            <a:r>
              <a:rPr lang="es-ES" altLang="zh-CN" sz="1800" b="1" dirty="0" err="1">
                <a:latin typeface="Courier New" panose="02070309020205020404" pitchFamily="49" charset="0"/>
              </a:rPr>
              <a:t>inside</a:t>
            </a:r>
            <a:r>
              <a:rPr lang="es-ES" altLang="zh-CN" sz="1800" b="1" dirty="0">
                <a:latin typeface="Courier New" panose="02070309020205020404" pitchFamily="49" charset="0"/>
              </a:rPr>
              <a:t> </a:t>
            </a:r>
            <a:r>
              <a:rPr lang="es-ES" altLang="zh-CN" sz="1800" b="1" dirty="0" err="1">
                <a:latin typeface="Courier New" panose="02070309020205020404" pitchFamily="49" charset="0"/>
              </a:rPr>
              <a:t>source</a:t>
            </a:r>
            <a:r>
              <a:rPr lang="es-ES" altLang="zh-CN" sz="1800" b="1" dirty="0">
                <a:latin typeface="Courier New" panose="02070309020205020404" pitchFamily="49" charset="0"/>
              </a:rPr>
              <a:t> </a:t>
            </a:r>
            <a:r>
              <a:rPr lang="es-ES" altLang="zh-CN" sz="1800" b="1" dirty="0" err="1">
                <a:latin typeface="Courier New" panose="02070309020205020404" pitchFamily="49" charset="0"/>
              </a:rPr>
              <a:t>list</a:t>
            </a:r>
            <a:r>
              <a:rPr lang="es-ES" altLang="zh-CN" sz="1800" b="1" dirty="0">
                <a:latin typeface="Courier New" panose="02070309020205020404" pitchFamily="49" charset="0"/>
              </a:rPr>
              <a:t> </a:t>
            </a:r>
            <a:r>
              <a:rPr lang="es-ES" altLang="zh-CN" sz="1800" b="1" dirty="0" err="1">
                <a:latin typeface="Courier New" panose="02070309020205020404" pitchFamily="49" charset="0"/>
              </a:rPr>
              <a:t>access-list-number</a:t>
            </a:r>
            <a:r>
              <a:rPr lang="es-ES" altLang="zh-CN" sz="1800" b="1" dirty="0">
                <a:latin typeface="Courier New" panose="02070309020205020404" pitchFamily="49" charset="0"/>
              </a:rPr>
              <a:t> pool </a:t>
            </a:r>
            <a:r>
              <a:rPr lang="es-ES" altLang="zh-CN" sz="1800" b="1" dirty="0" err="1">
                <a:latin typeface="Courier New" panose="02070309020205020404" pitchFamily="49" charset="0"/>
              </a:rPr>
              <a:t>name</a:t>
            </a:r>
            <a:endParaRPr lang="es-ES" altLang="zh-CN" sz="1800" b="1" dirty="0">
              <a:latin typeface="Courier New" panose="02070309020205020404" pitchFamily="49" charset="0"/>
            </a:endParaRPr>
          </a:p>
          <a:p>
            <a:pPr eaLnBrk="1" fontAlgn="b" hangingPunct="1"/>
            <a:r>
              <a:rPr lang="es-ES" altLang="zh-CN" sz="1800" dirty="0"/>
              <a:t>Comando </a:t>
            </a:r>
            <a:r>
              <a:rPr lang="es-ES" altLang="zh-CN" sz="1800" b="1" dirty="0" err="1">
                <a:latin typeface="Courier New" panose="02070309020205020404" pitchFamily="49" charset="0"/>
              </a:rPr>
              <a:t>ip</a:t>
            </a:r>
            <a:r>
              <a:rPr lang="es-ES" altLang="zh-CN" sz="1800" dirty="0"/>
              <a:t> </a:t>
            </a:r>
            <a:r>
              <a:rPr lang="es-ES" altLang="zh-CN" sz="1800" b="1" dirty="0" err="1">
                <a:latin typeface="Courier New" panose="02070309020205020404" pitchFamily="49" charset="0"/>
              </a:rPr>
              <a:t>nat</a:t>
            </a:r>
            <a:r>
              <a:rPr lang="es-ES" altLang="zh-CN" sz="1800" b="1" dirty="0">
                <a:latin typeface="Courier New" panose="02070309020205020404" pitchFamily="49" charset="0"/>
              </a:rPr>
              <a:t> pool</a:t>
            </a:r>
          </a:p>
          <a:p>
            <a:pPr eaLnBrk="1" fontAlgn="b" hangingPunct="1"/>
            <a:r>
              <a:rPr lang="es-ES" altLang="zh-CN" sz="1800" dirty="0"/>
              <a:t>Comando </a:t>
            </a:r>
            <a:r>
              <a:rPr lang="es-ES" altLang="zh-CN" sz="1800" b="1" dirty="0" err="1">
                <a:latin typeface="Courier New" panose="02070309020205020404" pitchFamily="49" charset="0"/>
              </a:rPr>
              <a:t>ip</a:t>
            </a:r>
            <a:r>
              <a:rPr lang="es-ES" altLang="zh-CN" sz="1800" dirty="0"/>
              <a:t> </a:t>
            </a:r>
            <a:r>
              <a:rPr lang="es-ES" altLang="zh-CN" sz="1800" b="1" dirty="0" err="1">
                <a:latin typeface="Courier New" panose="02070309020205020404" pitchFamily="49" charset="0"/>
              </a:rPr>
              <a:t>nat</a:t>
            </a:r>
            <a:r>
              <a:rPr lang="es-ES" altLang="zh-CN" sz="1800" b="1" dirty="0">
                <a:latin typeface="Courier New" panose="02070309020205020404" pitchFamily="49" charset="0"/>
              </a:rPr>
              <a:t> </a:t>
            </a:r>
            <a:r>
              <a:rPr lang="es-ES" altLang="zh-CN" sz="1800" b="1" dirty="0" err="1">
                <a:latin typeface="Courier New" panose="02070309020205020404" pitchFamily="49" charset="0"/>
              </a:rPr>
              <a:t>translation</a:t>
            </a:r>
            <a:r>
              <a:rPr lang="es-ES" altLang="zh-CN" sz="1800" b="1" dirty="0">
                <a:latin typeface="Courier New" panose="02070309020205020404" pitchFamily="49" charset="0"/>
              </a:rPr>
              <a:t> </a:t>
            </a:r>
            <a:r>
              <a:rPr lang="es-ES" altLang="zh-CN" sz="1800" b="1" dirty="0" err="1">
                <a:latin typeface="Courier New" panose="02070309020205020404" pitchFamily="49" charset="0"/>
              </a:rPr>
              <a:t>timeout</a:t>
            </a:r>
            <a:endParaRPr lang="es-ES" altLang="zh-CN" sz="1800" b="1" dirty="0">
              <a:latin typeface="Courier New" panose="02070309020205020404" pitchFamily="49" charset="0"/>
            </a:endParaRPr>
          </a:p>
          <a:p>
            <a:pPr eaLnBrk="1" fontAlgn="b" hangingPunct="1"/>
            <a:r>
              <a:rPr lang="es-ES" altLang="zh-CN" sz="1800" dirty="0"/>
              <a:t>NAT64</a:t>
            </a:r>
          </a:p>
          <a:p>
            <a:pPr eaLnBrk="1" fontAlgn="b" hangingPunct="1"/>
            <a:r>
              <a:rPr lang="es-ES" altLang="zh-CN" sz="1800" dirty="0"/>
              <a:t>Sobrecarga</a:t>
            </a:r>
          </a:p>
          <a:p>
            <a:pPr eaLnBrk="1" fontAlgn="b" hangingPunct="1"/>
            <a:r>
              <a:rPr lang="es-ES" altLang="zh-CN" sz="1800" dirty="0"/>
              <a:t>Reenvío a puerto asignado</a:t>
            </a:r>
          </a:p>
          <a:p>
            <a:pPr eaLnBrk="1" fontAlgn="b" hangingPunct="1"/>
            <a:r>
              <a:rPr lang="es-ES" altLang="zh-CN" sz="1800" dirty="0"/>
              <a:t>Comando </a:t>
            </a:r>
            <a:r>
              <a:rPr lang="es-ES" altLang="zh-CN" sz="1800" b="1" dirty="0">
                <a:latin typeface="Courier New" panose="02070309020205020404" pitchFamily="49" charset="0"/>
              </a:rPr>
              <a:t>show </a:t>
            </a:r>
            <a:r>
              <a:rPr lang="es-ES" altLang="zh-CN" sz="1800" b="1" dirty="0" err="1">
                <a:latin typeface="Courier New" panose="02070309020205020404" pitchFamily="49" charset="0"/>
              </a:rPr>
              <a:t>ip</a:t>
            </a:r>
            <a:r>
              <a:rPr lang="es-ES" altLang="zh-CN" sz="1800" dirty="0"/>
              <a:t> </a:t>
            </a:r>
            <a:r>
              <a:rPr lang="es-ES" altLang="zh-CN" sz="1800" b="1" dirty="0" err="1">
                <a:latin typeface="Courier New" panose="02070309020205020404" pitchFamily="49" charset="0"/>
              </a:rPr>
              <a:t>nat</a:t>
            </a:r>
            <a:r>
              <a:rPr lang="es-ES" altLang="zh-CN" sz="1800" b="1" dirty="0">
                <a:latin typeface="Courier New" panose="02070309020205020404" pitchFamily="49" charset="0"/>
              </a:rPr>
              <a:t> </a:t>
            </a:r>
            <a:r>
              <a:rPr lang="es-ES" altLang="zh-CN" sz="1800" b="1" dirty="0" err="1">
                <a:latin typeface="Courier New" panose="02070309020205020404" pitchFamily="49" charset="0"/>
              </a:rPr>
              <a:t>statistics</a:t>
            </a:r>
            <a:endParaRPr lang="es-ES" altLang="zh-CN" sz="1800" b="1" dirty="0">
              <a:latin typeface="Courier New" panose="02070309020205020404" pitchFamily="49" charset="0"/>
            </a:endParaRPr>
          </a:p>
          <a:p>
            <a:pPr eaLnBrk="1" fontAlgn="b" hangingPunct="1"/>
            <a:r>
              <a:rPr lang="es-ES" altLang="zh-CN" sz="1800" dirty="0"/>
              <a:t>Comando </a:t>
            </a:r>
            <a:r>
              <a:rPr lang="es-ES" altLang="zh-CN" sz="1800" b="1" dirty="0">
                <a:latin typeface="Courier New" panose="02070309020205020404" pitchFamily="49" charset="0"/>
              </a:rPr>
              <a:t>show </a:t>
            </a:r>
            <a:r>
              <a:rPr lang="es-ES" altLang="zh-CN" sz="1800" b="1" dirty="0" err="1">
                <a:latin typeface="Courier New" panose="02070309020205020404" pitchFamily="49" charset="0"/>
              </a:rPr>
              <a:t>ip</a:t>
            </a:r>
            <a:r>
              <a:rPr lang="es-ES" altLang="zh-CN" sz="1800" dirty="0"/>
              <a:t> </a:t>
            </a:r>
            <a:r>
              <a:rPr lang="es-ES" altLang="zh-CN" sz="1800" b="1" dirty="0" err="1">
                <a:latin typeface="Courier New" panose="02070309020205020404" pitchFamily="49" charset="0"/>
              </a:rPr>
              <a:t>nat</a:t>
            </a:r>
            <a:r>
              <a:rPr lang="es-ES" altLang="zh-CN" sz="1800" b="1" dirty="0">
                <a:latin typeface="Courier New" panose="02070309020205020404" pitchFamily="49" charset="0"/>
              </a:rPr>
              <a:t> </a:t>
            </a:r>
            <a:r>
              <a:rPr lang="es-ES" altLang="zh-CN" sz="1800" b="1" dirty="0" err="1">
                <a:latin typeface="Courier New" panose="02070309020205020404" pitchFamily="49" charset="0"/>
              </a:rPr>
              <a:t>translations</a:t>
            </a:r>
            <a:endParaRPr lang="es-ES" altLang="zh-CN" sz="1800" b="1" dirty="0">
              <a:latin typeface="Courier New" panose="02070309020205020404" pitchFamily="49" charset="0"/>
            </a:endParaRPr>
          </a:p>
          <a:p>
            <a:pPr eaLnBrk="1" fontAlgn="b" hangingPunct="1"/>
            <a:r>
              <a:rPr lang="es-ES" altLang="zh-CN" sz="1800" dirty="0"/>
              <a:t>Dirección local única (ULA</a:t>
            </a:r>
            <a:r>
              <a:rPr lang="es-ES" altLang="zh-CN" sz="1800" dirty="0" smtClean="0"/>
              <a:t>)</a:t>
            </a:r>
            <a:endParaRPr lang="es-ES" altLang="zh-CN" sz="1800" dirty="0"/>
          </a:p>
        </p:txBody>
      </p:sp>
    </p:spTree>
    <p:extLst>
      <p:ext uri="{BB962C8B-B14F-4D97-AF65-F5344CB8AC3E}">
        <p14:creationId xmlns:p14="http://schemas.microsoft.com/office/powerpoint/2010/main" val="1606104559"/>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s-ES" sz="1800" dirty="0">
                <a:latin typeface="Arial" charset="0"/>
              </a:rPr>
              <a:t>Sección 9.3</a:t>
            </a:r>
            <a:r>
              <a:t/>
            </a:r>
            <a:br/>
            <a:r>
              <a:rPr lang="es-ES" smtClean="0"/>
              <a:t>Nuevos términos y comandos</a:t>
            </a:r>
          </a:p>
        </p:txBody>
      </p:sp>
      <p:sp>
        <p:nvSpPr>
          <p:cNvPr id="4" name="Content Placeholder 1"/>
          <p:cNvSpPr>
            <a:spLocks noGrp="1"/>
          </p:cNvSpPr>
          <p:nvPr>
            <p:ph idx="1"/>
          </p:nvPr>
        </p:nvSpPr>
        <p:spPr>
          <a:xfrm>
            <a:off x="276908" y="1358745"/>
            <a:ext cx="4873826" cy="4946358"/>
          </a:xfrm>
        </p:spPr>
        <p:txBody>
          <a:bodyPr/>
          <a:lstStyle/>
          <a:p>
            <a:pPr eaLnBrk="1" fontAlgn="b" hangingPunct="1"/>
            <a:r>
              <a:rPr lang="es-ES" sz="2000" dirty="0"/>
              <a:t>Comando </a:t>
            </a:r>
            <a:r>
              <a:rPr lang="es-ES" sz="2000" b="1" dirty="0">
                <a:latin typeface="Courier New" panose="02070309020205020404" pitchFamily="49" charset="0"/>
              </a:rPr>
              <a:t>debug ip</a:t>
            </a:r>
            <a:r>
              <a:rPr lang="es-ES" sz="2000" dirty="0"/>
              <a:t> </a:t>
            </a:r>
            <a:r>
              <a:rPr lang="es-ES" sz="2000" b="1" dirty="0">
                <a:latin typeface="Courier New" panose="02070309020205020404" pitchFamily="49" charset="0"/>
              </a:rPr>
              <a:t>nat</a:t>
            </a:r>
          </a:p>
          <a:p>
            <a:pPr eaLnBrk="1" fontAlgn="b" hangingPunct="1"/>
            <a:r>
              <a:rPr lang="es-ES" sz="2000" dirty="0"/>
              <a:t>Comando </a:t>
            </a:r>
            <a:r>
              <a:rPr lang="es-ES" sz="2000" b="1" dirty="0">
                <a:latin typeface="Courier New" panose="02070309020205020404" pitchFamily="49" charset="0"/>
              </a:rPr>
              <a:t>debug ip</a:t>
            </a:r>
            <a:r>
              <a:rPr lang="es-ES" sz="2000" dirty="0"/>
              <a:t> </a:t>
            </a:r>
            <a:r>
              <a:rPr lang="es-ES" sz="2000" b="1" dirty="0">
                <a:latin typeface="Courier New" panose="02070309020205020404" pitchFamily="49" charset="0"/>
              </a:rPr>
              <a:t>nat detailed</a:t>
            </a:r>
          </a:p>
          <a:p>
            <a:pPr eaLnBrk="1" fontAlgn="b" hangingPunct="1"/>
            <a:endParaRPr lang="es-ES" sz="1600" dirty="0"/>
          </a:p>
        </p:txBody>
      </p:sp>
    </p:spTree>
    <p:extLst>
      <p:ext uri="{BB962C8B-B14F-4D97-AF65-F5344CB8AC3E}">
        <p14:creationId xmlns:p14="http://schemas.microsoft.com/office/powerpoint/2010/main" val="2859828675"/>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spTree>
    <p:extLst>
      <p:ext uri="{BB962C8B-B14F-4D97-AF65-F5344CB8AC3E}">
        <p14:creationId xmlns:p14="http://schemas.microsoft.com/office/powerpoint/2010/main" val="725382621"/>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445863" y="350288"/>
            <a:ext cx="8218757" cy="838200"/>
          </a:xfrm>
        </p:spPr>
        <p:txBody>
          <a:bodyPr/>
          <a:lstStyle/>
          <a:p>
            <a:pPr eaLnBrk="1" hangingPunct="1"/>
            <a:r>
              <a:rPr lang="es-ES" smtClean="0"/>
              <a:t>Capítulo 9: Actividades</a:t>
            </a:r>
          </a:p>
        </p:txBody>
      </p:sp>
      <p:sp>
        <p:nvSpPr>
          <p:cNvPr id="6147" name="Rectangle 34"/>
          <p:cNvSpPr>
            <a:spLocks noGrp="1" noChangeArrowheads="1"/>
          </p:cNvSpPr>
          <p:nvPr>
            <p:ph type="body" idx="4294967295"/>
          </p:nvPr>
        </p:nvSpPr>
        <p:spPr>
          <a:xfrm>
            <a:off x="445863" y="1149317"/>
            <a:ext cx="8060269" cy="372982"/>
          </a:xfrm>
        </p:spPr>
        <p:txBody>
          <a:bodyPr/>
          <a:lstStyle/>
          <a:p>
            <a:pPr marL="0" indent="0" eaLnBrk="1" hangingPunct="1">
              <a:spcBef>
                <a:spcPct val="30000"/>
              </a:spcBef>
              <a:buNone/>
            </a:pPr>
            <a:r>
              <a:rPr lang="es-ES" sz="2000" dirty="0"/>
              <a:t>¿Qué actividades se relacionan con este capítulo?</a:t>
            </a:r>
            <a:endParaRPr lang="es-ES" sz="2000" dirty="0">
              <a:solidFill>
                <a:srgbClr val="00B0F0"/>
              </a:solidFill>
            </a:endParaRPr>
          </a:p>
          <a:p>
            <a:pPr marL="0" indent="0" eaLnBrk="1" hangingPunct="1">
              <a:spcBef>
                <a:spcPct val="30000"/>
              </a:spcBef>
              <a:buNone/>
            </a:pPr>
            <a:endParaRPr lang="es-ES" sz="2000" dirty="0"/>
          </a:p>
          <a:p>
            <a:pPr marL="119063" indent="0" eaLnBrk="1" hangingPunct="1">
              <a:spcBef>
                <a:spcPct val="30000"/>
              </a:spcBef>
              <a:buNone/>
            </a:pPr>
            <a:endParaRPr lang="es-ES" sz="2000" dirty="0"/>
          </a:p>
          <a:p>
            <a:pPr marL="119063" indent="0" eaLnBrk="1" hangingPunct="1">
              <a:spcBef>
                <a:spcPct val="30000"/>
              </a:spcBef>
              <a:buNone/>
            </a:pPr>
            <a:endParaRPr lang="es-ES" sz="2000" dirty="0"/>
          </a:p>
        </p:txBody>
      </p:sp>
      <p:graphicFrame>
        <p:nvGraphicFramePr>
          <p:cNvPr id="2" name="Table 1"/>
          <p:cNvGraphicFramePr>
            <a:graphicFrameLocks noGrp="1"/>
          </p:cNvGraphicFramePr>
          <p:nvPr>
            <p:extLst>
              <p:ext uri="{D42A27DB-BD31-4B8C-83A1-F6EECF244321}">
                <p14:modId xmlns:p14="http://schemas.microsoft.com/office/powerpoint/2010/main" val="639263852"/>
              </p:ext>
            </p:extLst>
          </p:nvPr>
        </p:nvGraphicFramePr>
        <p:xfrm>
          <a:off x="346842" y="1522297"/>
          <a:ext cx="8415017" cy="3962400"/>
        </p:xfrm>
        <a:graphic>
          <a:graphicData uri="http://schemas.openxmlformats.org/drawingml/2006/table">
            <a:tbl>
              <a:tblPr firstRow="1" bandRow="1">
                <a:tableStyleId>{5C22544A-7EE6-4342-B048-85BDC9FD1C3A}</a:tableStyleId>
              </a:tblPr>
              <a:tblGrid>
                <a:gridCol w="893379">
                  <a:extLst>
                    <a:ext uri="{9D8B030D-6E8A-4147-A177-3AD203B41FA5}">
                      <a16:col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20000"/>
                    </a:ext>
                  </a:extLst>
                </a:gridCol>
                <a:gridCol w="1870841">
                  <a:extLst>
                    <a:ext uri="{9D8B030D-6E8A-4147-A177-3AD203B41FA5}">
                      <a16:col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20001"/>
                    </a:ext>
                  </a:extLst>
                </a:gridCol>
                <a:gridCol w="4061263">
                  <a:extLst>
                    <a:ext uri="{9D8B030D-6E8A-4147-A177-3AD203B41FA5}">
                      <a16:col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20002"/>
                    </a:ext>
                  </a:extLst>
                </a:gridCol>
                <a:gridCol w="1589534">
                  <a:extLst>
                    <a:ext uri="{9D8B030D-6E8A-4147-A177-3AD203B41FA5}">
                      <a16:col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20003"/>
                    </a:ext>
                  </a:extLst>
                </a:gridCol>
              </a:tblGrid>
              <a:tr h="0">
                <a:tc>
                  <a:txBody>
                    <a:bodyPr/>
                    <a:lstStyle/>
                    <a:p>
                      <a:r>
                        <a:rPr lang="en-US" sz="1300" dirty="0"/>
                        <a:t>N.° de página</a:t>
                      </a:r>
                    </a:p>
                  </a:txBody>
                  <a:tcPr/>
                </a:tc>
                <a:tc>
                  <a:txBody>
                    <a:bodyPr/>
                    <a:lstStyle/>
                    <a:p>
                      <a:r>
                        <a:rPr lang="en-US" sz="1300" dirty="0"/>
                        <a:t>Tipo de actividad</a:t>
                      </a:r>
                    </a:p>
                  </a:txBody>
                  <a:tcPr/>
                </a:tc>
                <a:tc>
                  <a:txBody>
                    <a:bodyPr/>
                    <a:lstStyle/>
                    <a:p>
                      <a:r>
                        <a:rPr lang="en-US" sz="1300" dirty="0"/>
                        <a:t>Nombre de la actividad</a:t>
                      </a:r>
                    </a:p>
                  </a:txBody>
                  <a:tcPr/>
                </a:tc>
                <a:tc>
                  <a:txBody>
                    <a:bodyPr/>
                    <a:lstStyle/>
                    <a:p>
                      <a:r>
                        <a:rPr lang="en-US" sz="1300" dirty="0"/>
                        <a:t>¿Opcional?</a:t>
                      </a:r>
                    </a:p>
                  </a:txBody>
                  <a:tcPr/>
                </a:tc>
                <a:extLst>
                  <a:ext uri="{0D108BD9-81ED-4DB2-BD59-A6C34878D82A}">
                    <a16:row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0000"/>
                  </a:ext>
                </a:extLst>
              </a:tr>
              <a:tr h="0">
                <a:tc>
                  <a:txBody>
                    <a:bodyPr/>
                    <a:lstStyle/>
                    <a:p>
                      <a:r>
                        <a:rPr lang="en-US" sz="1300" dirty="0"/>
                        <a:t>9.0.1.2</a:t>
                      </a:r>
                    </a:p>
                  </a:txBody>
                  <a:tcPr/>
                </a:tc>
                <a:tc>
                  <a:txBody>
                    <a:bodyPr/>
                    <a:lstStyle/>
                    <a:p>
                      <a:r>
                        <a:rPr lang="en-US" sz="1300" dirty="0"/>
                        <a:t>Actividad de clase</a:t>
                      </a:r>
                    </a:p>
                  </a:txBody>
                  <a:tcPr/>
                </a:tc>
                <a:tc>
                  <a:txBody>
                    <a:bodyPr/>
                    <a:lstStyle/>
                    <a:p>
                      <a:r>
                        <a:rPr lang="en-US" sz="1300" dirty="0"/>
                        <a:t>NAT conceptual</a:t>
                      </a:r>
                    </a:p>
                  </a:txBody>
                  <a:tcPr/>
                </a:tc>
                <a:tc>
                  <a:txBody>
                    <a:bodyPr/>
                    <a:lstStyle/>
                    <a:p>
                      <a:r>
                        <a:rPr lang="en-US" sz="1300" dirty="0">
                          <a:solidFill>
                            <a:schemeClr val="tx1"/>
                          </a:solidFill>
                        </a:rPr>
                        <a:t>Opcional</a:t>
                      </a:r>
                    </a:p>
                  </a:txBody>
                  <a:tcPr/>
                </a:tc>
                <a:extLst>
                  <a:ext uri="{0D108BD9-81ED-4DB2-BD59-A6C34878D82A}">
                    <a16:row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0001"/>
                  </a:ext>
                </a:extLst>
              </a:tr>
              <a:tr h="0">
                <a:tc>
                  <a:txBody>
                    <a:bodyPr/>
                    <a:lstStyle/>
                    <a:p>
                      <a:r>
                        <a:rPr lang="en-US" sz="1300" dirty="0"/>
                        <a:t>9.1.1.6</a:t>
                      </a:r>
                    </a:p>
                  </a:txBody>
                  <a:tcPr/>
                </a:tc>
                <a:tc>
                  <a:txBody>
                    <a:bodyPr/>
                    <a:lstStyle/>
                    <a:p>
                      <a:r>
                        <a:rPr lang="en-US" sz="1300" baseline="0" dirty="0"/>
                        <a:t>Actividad interactiva</a:t>
                      </a:r>
                      <a:endParaRPr lang="es-ES" sz="1300" dirty="0"/>
                    </a:p>
                  </a:txBody>
                  <a:tcPr/>
                </a:tc>
                <a:tc>
                  <a:txBody>
                    <a:bodyPr/>
                    <a:lstStyle/>
                    <a:p>
                      <a:r>
                        <a:rPr lang="en-US" sz="1300" baseline="0" dirty="0"/>
                        <a:t>Identificar la terminología de NAT</a:t>
                      </a:r>
                      <a:endParaRPr lang="es-ES" sz="1300" dirty="0"/>
                    </a:p>
                  </a:txBody>
                  <a:tcPr/>
                </a:tc>
                <a:tc>
                  <a:txBody>
                    <a:bodyPr/>
                    <a:lstStyle/>
                    <a:p>
                      <a:endParaRPr lang="en-US" sz="1300" dirty="0">
                        <a:solidFill>
                          <a:schemeClr val="tx1"/>
                        </a:solidFill>
                      </a:endParaRPr>
                    </a:p>
                  </a:txBody>
                  <a:tcPr/>
                </a:tc>
                <a:extLst>
                  <a:ext uri="{0D108BD9-81ED-4DB2-BD59-A6C34878D82A}">
                    <a16:row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0002"/>
                  </a:ext>
                </a:extLst>
              </a:tr>
              <a:tr h="0">
                <a:tc>
                  <a:txBody>
                    <a:bodyPr/>
                    <a:lstStyle/>
                    <a:p>
                      <a:r>
                        <a:rPr lang="en-US" sz="1300" dirty="0"/>
                        <a:t>9.1.2.6</a:t>
                      </a:r>
                    </a:p>
                  </a:txBody>
                  <a:tcPr/>
                </a:tc>
                <a:tc>
                  <a:txBody>
                    <a:bodyPr/>
                    <a:lstStyle/>
                    <a:p>
                      <a:r>
                        <a:rPr lang="en-US" sz="1300" dirty="0"/>
                        <a:t>Packet Tracer</a:t>
                      </a:r>
                    </a:p>
                  </a:txBody>
                  <a:tcPr/>
                </a:tc>
                <a:tc>
                  <a:txBody>
                    <a:bodyPr/>
                    <a:lstStyle/>
                    <a:p>
                      <a:r>
                        <a:rPr lang="en-US" sz="1300" dirty="0"/>
                        <a:t>Investigación del funcionamiento de NAT</a:t>
                      </a:r>
                    </a:p>
                  </a:txBody>
                  <a:tcPr/>
                </a:tc>
                <a:tc>
                  <a:txBody>
                    <a:bodyPr/>
                    <a:lstStyle/>
                    <a:p>
                      <a:r>
                        <a:rPr lang="en-US" sz="1300" dirty="0">
                          <a:solidFill>
                            <a:schemeClr val="tx1"/>
                          </a:solidFill>
                        </a:rPr>
                        <a:t>Recomendado</a:t>
                      </a:r>
                    </a:p>
                  </a:txBody>
                  <a:tcPr/>
                </a:tc>
                <a:extLst>
                  <a:ext uri="{0D108BD9-81ED-4DB2-BD59-A6C34878D82A}">
                    <a16:row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0003"/>
                  </a:ext>
                </a:extLst>
              </a:tr>
              <a:tr h="0">
                <a:tc>
                  <a:txBody>
                    <a:bodyPr/>
                    <a:lstStyle/>
                    <a:p>
                      <a:r>
                        <a:rPr lang="en-US" sz="1300" dirty="0"/>
                        <a:t>9.2.1.1</a:t>
                      </a:r>
                    </a:p>
                  </a:txBody>
                  <a:tcPr/>
                </a:tc>
                <a:tc>
                  <a:txBody>
                    <a:bodyPr/>
                    <a:lstStyle/>
                    <a:p>
                      <a:r>
                        <a:rPr lang="en-US" sz="1300" dirty="0"/>
                        <a:t>Verificador de sintaxis</a:t>
                      </a:r>
                    </a:p>
                  </a:txBody>
                  <a:tcPr/>
                </a:tc>
                <a:tc>
                  <a:txBody>
                    <a:bodyPr/>
                    <a:lstStyle/>
                    <a:p>
                      <a:r>
                        <a:rPr lang="en-US" sz="1300" dirty="0"/>
                        <a:t>Configuración de NAT estática</a:t>
                      </a:r>
                      <a:endParaRPr lang="es-ES" sz="1300" dirty="0"/>
                    </a:p>
                  </a:txBody>
                  <a:tcPr/>
                </a:tc>
                <a:tc>
                  <a:txBody>
                    <a:bodyPr/>
                    <a:lstStyle/>
                    <a:p>
                      <a:endParaRPr lang="en-US" sz="1300" dirty="0">
                        <a:solidFill>
                          <a:schemeClr val="tx1"/>
                        </a:solidFill>
                      </a:endParaRPr>
                    </a:p>
                  </a:txBody>
                  <a:tcPr/>
                </a:tc>
                <a:extLst>
                  <a:ext uri="{0D108BD9-81ED-4DB2-BD59-A6C34878D82A}">
                    <a16:row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0004"/>
                  </a:ext>
                </a:extLst>
              </a:tr>
              <a:tr h="0">
                <a:tc>
                  <a:txBody>
                    <a:bodyPr/>
                    <a:lstStyle/>
                    <a:p>
                      <a:r>
                        <a:rPr lang="en-US" sz="1300" dirty="0"/>
                        <a:t>9.2.1.4</a:t>
                      </a:r>
                    </a:p>
                  </a:txBody>
                  <a:tcPr/>
                </a:tc>
                <a:tc>
                  <a:txBody>
                    <a:bodyPr/>
                    <a:lstStyle/>
                    <a:p>
                      <a:r>
                        <a:rPr lang="en-US" sz="1300" dirty="0"/>
                        <a:t>Packet Tracer</a:t>
                      </a:r>
                    </a:p>
                  </a:txBody>
                  <a:tcPr/>
                </a:tc>
                <a:tc>
                  <a:txBody>
                    <a:bodyPr/>
                    <a:lstStyle/>
                    <a:p>
                      <a:r>
                        <a:rPr lang="en-US" sz="1300" dirty="0"/>
                        <a:t>Configuración de NAT estática</a:t>
                      </a:r>
                      <a:endParaRPr lang="es-ES" sz="1300" dirty="0"/>
                    </a:p>
                  </a:txBody>
                  <a:tcPr/>
                </a:tc>
                <a:tc>
                  <a:txBody>
                    <a:bodyPr/>
                    <a:lstStyle/>
                    <a:p>
                      <a:endParaRPr lang="en-US" sz="1300" dirty="0">
                        <a:solidFill>
                          <a:schemeClr val="tx1"/>
                        </a:solidFill>
                      </a:endParaRPr>
                    </a:p>
                  </a:txBody>
                  <a:tcPr/>
                </a:tc>
                <a:extLst>
                  <a:ext uri="{0D108BD9-81ED-4DB2-BD59-A6C34878D82A}">
                    <a16:row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0005"/>
                  </a:ext>
                </a:extLst>
              </a:tr>
              <a:tr h="0">
                <a:tc>
                  <a:txBody>
                    <a:bodyPr/>
                    <a:lstStyle/>
                    <a:p>
                      <a:r>
                        <a:rPr lang="en-US" sz="1300" dirty="0"/>
                        <a:t>9.2.2.2</a:t>
                      </a:r>
                    </a:p>
                  </a:txBody>
                  <a:tcPr/>
                </a:tc>
                <a:tc>
                  <a:txBody>
                    <a:bodyPr/>
                    <a:lstStyle/>
                    <a:p>
                      <a:r>
                        <a:rPr lang="en-US" sz="1300" dirty="0"/>
                        <a:t>Verificador de sintaxis</a:t>
                      </a:r>
                    </a:p>
                  </a:txBody>
                  <a:tcPr/>
                </a:tc>
                <a:tc>
                  <a:txBody>
                    <a:bodyPr/>
                    <a:lstStyle/>
                    <a:p>
                      <a:r>
                        <a:rPr lang="en-US" sz="1300" dirty="0"/>
                        <a:t>Configuración de NAT dinámicas</a:t>
                      </a:r>
                    </a:p>
                  </a:txBody>
                  <a:tcPr/>
                </a:tc>
                <a:tc>
                  <a:txBody>
                    <a:bodyPr/>
                    <a:lstStyle/>
                    <a:p>
                      <a:endParaRPr lang="en-US" sz="1300" dirty="0">
                        <a:solidFill>
                          <a:schemeClr val="tx1"/>
                        </a:solidFill>
                      </a:endParaRPr>
                    </a:p>
                  </a:txBody>
                  <a:tcPr/>
                </a:tc>
                <a:extLst>
                  <a:ext uri="{0D108BD9-81ED-4DB2-BD59-A6C34878D82A}">
                    <a16:row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0006"/>
                  </a:ext>
                </a:extLst>
              </a:tr>
              <a:tr h="0">
                <a:tc>
                  <a:txBody>
                    <a:bodyPr/>
                    <a:lstStyle/>
                    <a:p>
                      <a:r>
                        <a:rPr lang="en-US" sz="1300" dirty="0"/>
                        <a:t>9.2.2.5</a:t>
                      </a:r>
                    </a:p>
                  </a:txBody>
                  <a:tcPr/>
                </a:tc>
                <a:tc>
                  <a:txBody>
                    <a:bodyPr/>
                    <a:lstStyle/>
                    <a:p>
                      <a:r>
                        <a:rPr lang="en-US" sz="1300" dirty="0"/>
                        <a:t>Packet Tracer</a:t>
                      </a:r>
                      <a:endParaRPr lang="es-ES" sz="1300" dirty="0"/>
                    </a:p>
                  </a:txBody>
                  <a:tcPr/>
                </a:tc>
                <a:tc>
                  <a:txBody>
                    <a:bodyPr/>
                    <a:lstStyle/>
                    <a:p>
                      <a:r>
                        <a:rPr lang="en-US" sz="1300" dirty="0"/>
                        <a:t>Configuración de NAT dinámica</a:t>
                      </a:r>
                      <a:endParaRPr lang="es-ES" sz="1300" dirty="0"/>
                    </a:p>
                  </a:txBody>
                  <a:tcPr/>
                </a:tc>
                <a:tc>
                  <a:txBody>
                    <a:bodyPr/>
                    <a:lstStyle/>
                    <a:p>
                      <a:r>
                        <a:rPr lang="en-US" sz="1300" dirty="0">
                          <a:solidFill>
                            <a:schemeClr val="tx1"/>
                          </a:solidFill>
                        </a:rPr>
                        <a:t>Recomendado</a:t>
                      </a:r>
                    </a:p>
                  </a:txBody>
                  <a:tcPr/>
                </a:tc>
                <a:extLst>
                  <a:ext uri="{0D108BD9-81ED-4DB2-BD59-A6C34878D82A}">
                    <a16:row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0007"/>
                  </a:ext>
                </a:extLst>
              </a:tr>
              <a:tr h="0">
                <a:tc>
                  <a:txBody>
                    <a:bodyPr/>
                    <a:lstStyle/>
                    <a:p>
                      <a:r>
                        <a:rPr lang="en-US" sz="1300" dirty="0"/>
                        <a:t>9.2.2.6</a:t>
                      </a:r>
                    </a:p>
                  </a:txBody>
                  <a:tcPr/>
                </a:tc>
                <a:tc>
                  <a:txBody>
                    <a:bodyPr/>
                    <a:lstStyle/>
                    <a:p>
                      <a:r>
                        <a:rPr lang="en-US" sz="1300" dirty="0"/>
                        <a:t>Práctica de laboratorio</a:t>
                      </a:r>
                    </a:p>
                  </a:txBody>
                  <a:tcPr/>
                </a:tc>
                <a:tc>
                  <a:txBody>
                    <a:bodyPr/>
                    <a:lstStyle/>
                    <a:p>
                      <a:r>
                        <a:rPr lang="en-US" sz="1300" dirty="0"/>
                        <a:t>Configuración de NAT dinámica y estática</a:t>
                      </a:r>
                    </a:p>
                  </a:txBody>
                  <a:tcPr/>
                </a:tc>
                <a:tc>
                  <a:txBody>
                    <a:bodyPr/>
                    <a:lstStyle/>
                    <a:p>
                      <a:r>
                        <a:rPr lang="en-US" sz="1300" dirty="0">
                          <a:solidFill>
                            <a:schemeClr val="tx1"/>
                          </a:solidFill>
                        </a:rPr>
                        <a:t>Opcional</a:t>
                      </a:r>
                    </a:p>
                  </a:txBody>
                  <a:tcPr/>
                </a:tc>
                <a:extLst>
                  <a:ext uri="{0D108BD9-81ED-4DB2-BD59-A6C34878D82A}">
                    <a16:row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0008"/>
                  </a:ext>
                </a:extLst>
              </a:tr>
              <a:tr h="0">
                <a:tc>
                  <a:txBody>
                    <a:bodyPr/>
                    <a:lstStyle/>
                    <a:p>
                      <a:r>
                        <a:rPr lang="en-US" sz="1300" dirty="0"/>
                        <a:t>9.2.3.1</a:t>
                      </a:r>
                    </a:p>
                  </a:txBody>
                  <a:tcPr/>
                </a:tc>
                <a:tc>
                  <a:txBody>
                    <a:bodyPr/>
                    <a:lstStyle/>
                    <a:p>
                      <a:r>
                        <a:rPr lang="en-US" sz="1300" dirty="0"/>
                        <a:t>Verificador de sintaxis</a:t>
                      </a:r>
                    </a:p>
                  </a:txBody>
                  <a:tcPr/>
                </a:tc>
                <a:tc>
                  <a:txBody>
                    <a:bodyPr/>
                    <a:lstStyle/>
                    <a:p>
                      <a:r>
                        <a:rPr lang="en-US" sz="1300" dirty="0"/>
                        <a:t>Configurar PAT mediante un conjunto de direcciones</a:t>
                      </a:r>
                      <a:endParaRPr lang="es-ES" sz="1300" dirty="0"/>
                    </a:p>
                  </a:txBody>
                  <a:tcPr/>
                </a:tc>
                <a:tc>
                  <a:txBody>
                    <a:bodyPr/>
                    <a:lstStyle/>
                    <a:p>
                      <a:endParaRPr lang="en-US" sz="1300" dirty="0">
                        <a:solidFill>
                          <a:schemeClr val="tx1"/>
                        </a:solidFill>
                      </a:endParaRPr>
                    </a:p>
                  </a:txBody>
                  <a:tcPr/>
                </a:tc>
                <a:extLst>
                  <a:ext uri="{0D108BD9-81ED-4DB2-BD59-A6C34878D82A}">
                    <a16:row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0009"/>
                  </a:ext>
                </a:extLst>
              </a:tr>
              <a:tr h="0">
                <a:tc>
                  <a:txBody>
                    <a:bodyPr/>
                    <a:lstStyle/>
                    <a:p>
                      <a:r>
                        <a:rPr lang="en-US" sz="1300" dirty="0"/>
                        <a:t>9.2.3.2</a:t>
                      </a:r>
                    </a:p>
                  </a:txBody>
                  <a:tcPr/>
                </a:tc>
                <a:tc>
                  <a:txBody>
                    <a:bodyPr/>
                    <a:lstStyle/>
                    <a:p>
                      <a:r>
                        <a:rPr lang="en-US" sz="1300" dirty="0"/>
                        <a:t>Verificador de sintaxis</a:t>
                      </a:r>
                      <a:endParaRPr lang="es-ES" sz="1300" dirty="0"/>
                    </a:p>
                  </a:txBody>
                  <a:tcPr/>
                </a:tc>
                <a:tc>
                  <a:txBody>
                    <a:bodyPr/>
                    <a:lstStyle/>
                    <a:p>
                      <a:r>
                        <a:rPr lang="en-US" sz="1300" dirty="0"/>
                        <a:t>Configurar PAT mediante una dirección única</a:t>
                      </a:r>
                      <a:endParaRPr lang="es-ES" sz="1300" dirty="0"/>
                    </a:p>
                  </a:txBody>
                  <a:tcPr/>
                </a:tc>
                <a:tc>
                  <a:txBody>
                    <a:bodyPr/>
                    <a:lstStyle/>
                    <a:p>
                      <a:endParaRPr lang="en-US" sz="1300" dirty="0">
                        <a:solidFill>
                          <a:schemeClr val="tx1"/>
                        </a:solidFill>
                      </a:endParaRPr>
                    </a:p>
                  </a:txBody>
                  <a:tcPr/>
                </a:tc>
                <a:extLst>
                  <a:ext uri="{0D108BD9-81ED-4DB2-BD59-A6C34878D82A}">
                    <a16:row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0010"/>
                  </a:ext>
                </a:extLst>
              </a:tr>
              <a:tr h="0">
                <a:tc>
                  <a:txBody>
                    <a:bodyPr/>
                    <a:lstStyle/>
                    <a:p>
                      <a:r>
                        <a:rPr lang="en-US" sz="1300" dirty="0"/>
                        <a:t>9.2.3.5</a:t>
                      </a:r>
                    </a:p>
                  </a:txBody>
                  <a:tcPr/>
                </a:tc>
                <a:tc>
                  <a:txBody>
                    <a:bodyPr/>
                    <a:lstStyle/>
                    <a:p>
                      <a:r>
                        <a:rPr lang="en-US" sz="1300" dirty="0"/>
                        <a:t>Actividad interactiva</a:t>
                      </a:r>
                    </a:p>
                  </a:txBody>
                  <a:tcPr/>
                </a:tc>
                <a:tc>
                  <a:txBody>
                    <a:bodyPr/>
                    <a:lstStyle/>
                    <a:p>
                      <a:r>
                        <a:rPr lang="en-US" sz="1300" dirty="0"/>
                        <a:t>Identificar la información de dirección en cada salto</a:t>
                      </a:r>
                    </a:p>
                  </a:txBody>
                  <a:tcPr/>
                </a:tc>
                <a:tc>
                  <a:txBody>
                    <a:bodyPr/>
                    <a:lstStyle/>
                    <a:p>
                      <a:endParaRPr lang="en-US" sz="1300" dirty="0">
                        <a:solidFill>
                          <a:schemeClr val="tx1"/>
                        </a:solidFill>
                      </a:endParaRPr>
                    </a:p>
                  </a:txBody>
                  <a:tcPr/>
                </a:tc>
                <a:extLst>
                  <a:ext uri="{0D108BD9-81ED-4DB2-BD59-A6C34878D82A}">
                    <a16:row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0011"/>
                  </a:ext>
                </a:extLst>
              </a:tr>
              <a:tr h="0">
                <a:tc>
                  <a:txBody>
                    <a:bodyPr/>
                    <a:lstStyle/>
                    <a:p>
                      <a:r>
                        <a:rPr lang="en-US" sz="1300" dirty="0"/>
                        <a:t>9.2.3.6</a:t>
                      </a:r>
                    </a:p>
                  </a:txBody>
                  <a:tcPr/>
                </a:tc>
                <a:tc>
                  <a:txBody>
                    <a:bodyPr/>
                    <a:lstStyle/>
                    <a:p>
                      <a:r>
                        <a:rPr lang="en-US" sz="1300" dirty="0"/>
                        <a:t>Packet Tracer</a:t>
                      </a:r>
                      <a:endParaRPr lang="es-ES" sz="1300" dirty="0"/>
                    </a:p>
                  </a:txBody>
                  <a:tcPr/>
                </a:tc>
                <a:tc>
                  <a:txBody>
                    <a:bodyPr/>
                    <a:lstStyle/>
                    <a:p>
                      <a:r>
                        <a:rPr lang="en-US" sz="1300" dirty="0"/>
                        <a:t>Implementación de NAT estática y dinámica</a:t>
                      </a:r>
                      <a:endParaRPr lang="es-ES" sz="1300" dirty="0"/>
                    </a:p>
                  </a:txBody>
                  <a:tcPr/>
                </a:tc>
                <a:tc>
                  <a:txBody>
                    <a:bodyPr/>
                    <a:lstStyle/>
                    <a:p>
                      <a:r>
                        <a:rPr lang="en-US" sz="1300" dirty="0">
                          <a:solidFill>
                            <a:schemeClr val="tx1"/>
                          </a:solidFill>
                        </a:rPr>
                        <a:t>Opcional</a:t>
                      </a:r>
                    </a:p>
                  </a:txBody>
                  <a:tcPr/>
                </a:tc>
                <a:extLst>
                  <a:ext uri="{0D108BD9-81ED-4DB2-BD59-A6C34878D82A}">
                    <a16:row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0012"/>
                  </a:ext>
                </a:extLst>
              </a:tr>
            </a:tbl>
          </a:graphicData>
        </a:graphic>
      </p:graphicFrame>
      <p:sp>
        <p:nvSpPr>
          <p:cNvPr id="6" name="Rectangle 34"/>
          <p:cNvSpPr txBox="1">
            <a:spLocks noChangeArrowheads="1"/>
          </p:cNvSpPr>
          <p:nvPr/>
        </p:nvSpPr>
        <p:spPr bwMode="auto">
          <a:xfrm>
            <a:off x="445863" y="6290873"/>
            <a:ext cx="8473693" cy="319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eaLnBrk="1" hangingPunct="1">
              <a:spcBef>
                <a:spcPct val="30000"/>
              </a:spcBef>
              <a:buFont typeface="Wingdings" charset="0"/>
              <a:buNone/>
            </a:pPr>
            <a:r>
              <a:rPr lang="es-ES" sz="1600" kern="0" dirty="0"/>
              <a:t>La contraseña utilizada en las actividades de Packet Tracer en este capítulo es: </a:t>
            </a:r>
            <a:r>
              <a:rPr lang="es-ES" sz="1600" b="1" kern="0" dirty="0"/>
              <a:t>PT_ccna5</a:t>
            </a:r>
          </a:p>
          <a:p>
            <a:pPr marL="0" indent="0" eaLnBrk="1" hangingPunct="1">
              <a:spcBef>
                <a:spcPct val="30000"/>
              </a:spcBef>
              <a:buFont typeface="Wingdings" charset="0"/>
              <a:buNone/>
            </a:pPr>
            <a:endParaRPr lang="es-ES" sz="2000" kern="0" dirty="0"/>
          </a:p>
          <a:p>
            <a:pPr marL="119063" indent="0" eaLnBrk="1" hangingPunct="1">
              <a:spcBef>
                <a:spcPct val="30000"/>
              </a:spcBef>
              <a:buFont typeface="Wingdings" charset="0"/>
              <a:buNone/>
            </a:pPr>
            <a:endParaRPr lang="es-ES" sz="2000" kern="0" dirty="0"/>
          </a:p>
          <a:p>
            <a:pPr marL="0" indent="0" eaLnBrk="1" hangingPunct="1">
              <a:spcBef>
                <a:spcPct val="30000"/>
              </a:spcBef>
              <a:buFont typeface="Wingdings" charset="0"/>
              <a:buNone/>
            </a:pPr>
            <a:endParaRPr lang="es-ES" sz="2000" kern="0" dirty="0"/>
          </a:p>
          <a:p>
            <a:pPr marL="0" indent="0" eaLnBrk="1" hangingPunct="1">
              <a:spcBef>
                <a:spcPct val="30000"/>
              </a:spcBef>
              <a:buFont typeface="Wingdings" charset="0"/>
              <a:buNone/>
            </a:pPr>
            <a:endParaRPr lang="es-ES" sz="2000" kern="0" dirty="0"/>
          </a:p>
        </p:txBody>
      </p:sp>
    </p:spTree>
    <p:extLst>
      <p:ext uri="{BB962C8B-B14F-4D97-AF65-F5344CB8AC3E}">
        <p14:creationId xmlns:p14="http://schemas.microsoft.com/office/powerpoint/2010/main" val="3307004754"/>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445863" y="350288"/>
            <a:ext cx="8218757" cy="838200"/>
          </a:xfrm>
        </p:spPr>
        <p:txBody>
          <a:bodyPr/>
          <a:lstStyle/>
          <a:p>
            <a:pPr eaLnBrk="1" hangingPunct="1"/>
            <a:r>
              <a:rPr lang="es-ES" dirty="0" smtClean="0"/>
              <a:t>Capítulo 9: Actividades (cont.)</a:t>
            </a:r>
          </a:p>
        </p:txBody>
      </p:sp>
      <p:sp>
        <p:nvSpPr>
          <p:cNvPr id="6147" name="Rectangle 34"/>
          <p:cNvSpPr>
            <a:spLocks noGrp="1" noChangeArrowheads="1"/>
          </p:cNvSpPr>
          <p:nvPr>
            <p:ph type="body" idx="4294967295"/>
          </p:nvPr>
        </p:nvSpPr>
        <p:spPr>
          <a:xfrm>
            <a:off x="445863" y="1149317"/>
            <a:ext cx="8060269" cy="372982"/>
          </a:xfrm>
        </p:spPr>
        <p:txBody>
          <a:bodyPr/>
          <a:lstStyle/>
          <a:p>
            <a:pPr marL="0" indent="0" eaLnBrk="1" hangingPunct="1">
              <a:spcBef>
                <a:spcPct val="30000"/>
              </a:spcBef>
              <a:buNone/>
            </a:pPr>
            <a:r>
              <a:rPr lang="es-ES" sz="2000" dirty="0"/>
              <a:t>¿Qué actividades se relacionan con este capítulo?</a:t>
            </a:r>
            <a:endParaRPr lang="es-ES" sz="2000" dirty="0">
              <a:solidFill>
                <a:srgbClr val="00B0F0"/>
              </a:solidFill>
            </a:endParaRPr>
          </a:p>
          <a:p>
            <a:pPr marL="0" indent="0" eaLnBrk="1" hangingPunct="1">
              <a:spcBef>
                <a:spcPct val="30000"/>
              </a:spcBef>
              <a:buNone/>
            </a:pPr>
            <a:endParaRPr lang="es-ES" sz="2000" dirty="0"/>
          </a:p>
          <a:p>
            <a:pPr marL="119063" indent="0" eaLnBrk="1" hangingPunct="1">
              <a:spcBef>
                <a:spcPct val="30000"/>
              </a:spcBef>
              <a:buNone/>
            </a:pPr>
            <a:endParaRPr lang="es-ES" sz="2000" dirty="0"/>
          </a:p>
          <a:p>
            <a:pPr marL="119063" indent="0" eaLnBrk="1" hangingPunct="1">
              <a:spcBef>
                <a:spcPct val="30000"/>
              </a:spcBef>
              <a:buNone/>
            </a:pPr>
            <a:endParaRPr lang="es-ES" sz="2000" dirty="0"/>
          </a:p>
        </p:txBody>
      </p:sp>
      <p:graphicFrame>
        <p:nvGraphicFramePr>
          <p:cNvPr id="2" name="Table 1"/>
          <p:cNvGraphicFramePr>
            <a:graphicFrameLocks noGrp="1"/>
          </p:cNvGraphicFramePr>
          <p:nvPr>
            <p:extLst>
              <p:ext uri="{D42A27DB-BD31-4B8C-83A1-F6EECF244321}">
                <p14:modId xmlns:p14="http://schemas.microsoft.com/office/powerpoint/2010/main" val="1920573871"/>
              </p:ext>
            </p:extLst>
          </p:nvPr>
        </p:nvGraphicFramePr>
        <p:xfrm>
          <a:off x="445863" y="1522297"/>
          <a:ext cx="8315996" cy="3017520"/>
        </p:xfrm>
        <a:graphic>
          <a:graphicData uri="http://schemas.openxmlformats.org/drawingml/2006/table">
            <a:tbl>
              <a:tblPr firstRow="1" bandRow="1">
                <a:tableStyleId>{5C22544A-7EE6-4342-B048-85BDC9FD1C3A}</a:tableStyleId>
              </a:tblPr>
              <a:tblGrid>
                <a:gridCol w="846909">
                  <a:extLst>
                    <a:ext uri="{9D8B030D-6E8A-4147-A177-3AD203B41FA5}">
                      <a16:col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20000"/>
                    </a:ext>
                  </a:extLst>
                </a:gridCol>
                <a:gridCol w="1545021">
                  <a:extLst>
                    <a:ext uri="{9D8B030D-6E8A-4147-A177-3AD203B41FA5}">
                      <a16:col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20001"/>
                    </a:ext>
                  </a:extLst>
                </a:gridCol>
                <a:gridCol w="4286907">
                  <a:extLst>
                    <a:ext uri="{9D8B030D-6E8A-4147-A177-3AD203B41FA5}">
                      <a16:col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20002"/>
                    </a:ext>
                  </a:extLst>
                </a:gridCol>
                <a:gridCol w="1637159">
                  <a:extLst>
                    <a:ext uri="{9D8B030D-6E8A-4147-A177-3AD203B41FA5}">
                      <a16:col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20003"/>
                    </a:ext>
                  </a:extLst>
                </a:gridCol>
              </a:tblGrid>
              <a:tr h="0">
                <a:tc>
                  <a:txBody>
                    <a:bodyPr/>
                    <a:lstStyle/>
                    <a:p>
                      <a:r>
                        <a:rPr lang="en-US" sz="1300" dirty="0"/>
                        <a:t>N.° de página</a:t>
                      </a:r>
                    </a:p>
                  </a:txBody>
                  <a:tcPr/>
                </a:tc>
                <a:tc>
                  <a:txBody>
                    <a:bodyPr/>
                    <a:lstStyle/>
                    <a:p>
                      <a:r>
                        <a:rPr lang="en-US" sz="1300" dirty="0"/>
                        <a:t>Tipo de actividad</a:t>
                      </a:r>
                    </a:p>
                  </a:txBody>
                  <a:tcPr/>
                </a:tc>
                <a:tc>
                  <a:txBody>
                    <a:bodyPr/>
                    <a:lstStyle/>
                    <a:p>
                      <a:r>
                        <a:rPr lang="en-US" sz="1300" dirty="0"/>
                        <a:t>Nombre de la actividad</a:t>
                      </a:r>
                    </a:p>
                  </a:txBody>
                  <a:tcPr/>
                </a:tc>
                <a:tc>
                  <a:txBody>
                    <a:bodyPr/>
                    <a:lstStyle/>
                    <a:p>
                      <a:r>
                        <a:rPr lang="en-US" sz="1300" dirty="0"/>
                        <a:t>¿Opcional?</a:t>
                      </a:r>
                    </a:p>
                  </a:txBody>
                  <a:tcPr/>
                </a:tc>
                <a:extLst>
                  <a:ext uri="{0D108BD9-81ED-4DB2-BD59-A6C34878D82A}">
                    <a16:row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0000"/>
                  </a:ext>
                </a:extLst>
              </a:tr>
              <a:tr h="0">
                <a:tc>
                  <a:txBody>
                    <a:bodyPr/>
                    <a:lstStyle/>
                    <a:p>
                      <a:r>
                        <a:rPr lang="en-US" sz="1300" dirty="0"/>
                        <a:t>9.2.3.7</a:t>
                      </a:r>
                    </a:p>
                  </a:txBody>
                  <a:tcPr/>
                </a:tc>
                <a:tc>
                  <a:txBody>
                    <a:bodyPr/>
                    <a:lstStyle/>
                    <a:p>
                      <a:r>
                        <a:rPr lang="en-US" sz="1300" dirty="0"/>
                        <a:t>Práctica de laboratorio</a:t>
                      </a:r>
                    </a:p>
                  </a:txBody>
                  <a:tcPr/>
                </a:tc>
                <a:tc>
                  <a:txBody>
                    <a:bodyPr/>
                    <a:lstStyle/>
                    <a:p>
                      <a:r>
                        <a:rPr lang="en-US" sz="1300" dirty="0"/>
                        <a:t>Configuración de la traducción de la dirección del puerto (PAT)</a:t>
                      </a:r>
                    </a:p>
                  </a:txBody>
                  <a:tcPr/>
                </a:tc>
                <a:tc>
                  <a:txBody>
                    <a:bodyPr/>
                    <a:lstStyle/>
                    <a:p>
                      <a:r>
                        <a:rPr lang="en-US" sz="1300" dirty="0">
                          <a:solidFill>
                            <a:schemeClr val="tx1"/>
                          </a:solidFill>
                        </a:rPr>
                        <a:t>Recomendado</a:t>
                      </a:r>
                    </a:p>
                  </a:txBody>
                  <a:tcPr/>
                </a:tc>
                <a:extLst>
                  <a:ext uri="{0D108BD9-81ED-4DB2-BD59-A6C34878D82A}">
                    <a16:row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0001"/>
                  </a:ext>
                </a:extLst>
              </a:tr>
              <a:tr h="0">
                <a:tc>
                  <a:txBody>
                    <a:bodyPr/>
                    <a:lstStyle/>
                    <a:p>
                      <a:r>
                        <a:rPr lang="en-US" sz="1300" dirty="0"/>
                        <a:t>9.2.4.4</a:t>
                      </a:r>
                    </a:p>
                  </a:txBody>
                  <a:tcPr/>
                </a:tc>
                <a:tc>
                  <a:txBody>
                    <a:bodyPr/>
                    <a:lstStyle/>
                    <a:p>
                      <a:r>
                        <a:rPr lang="en-US" sz="1300" dirty="0"/>
                        <a:t>Packet Tracer</a:t>
                      </a:r>
                    </a:p>
                  </a:txBody>
                  <a:tcPr/>
                </a:tc>
                <a:tc>
                  <a:txBody>
                    <a:bodyPr/>
                    <a:lstStyle/>
                    <a:p>
                      <a:r>
                        <a:rPr lang="en-US" sz="1300" dirty="0"/>
                        <a:t>Configuración del reenvío a puerto asignado en un router inalámbrico</a:t>
                      </a:r>
                    </a:p>
                  </a:txBody>
                  <a:tcPr/>
                </a:tc>
                <a:tc>
                  <a:txBody>
                    <a:bodyPr/>
                    <a:lstStyle/>
                    <a:p>
                      <a:r>
                        <a:rPr lang="en-US" sz="1300" dirty="0">
                          <a:solidFill>
                            <a:schemeClr val="tx1"/>
                          </a:solidFill>
                        </a:rPr>
                        <a:t>Opcional</a:t>
                      </a:r>
                    </a:p>
                  </a:txBody>
                  <a:tcPr/>
                </a:tc>
                <a:extLst>
                  <a:ext uri="{0D108BD9-81ED-4DB2-BD59-A6C34878D82A}">
                    <a16:row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0002"/>
                  </a:ext>
                </a:extLst>
              </a:tr>
              <a:tr h="0">
                <a:tc>
                  <a:txBody>
                    <a:bodyPr/>
                    <a:lstStyle/>
                    <a:p>
                      <a:r>
                        <a:rPr lang="en-US" sz="1300" dirty="0"/>
                        <a:t>9.3.1.4</a:t>
                      </a:r>
                    </a:p>
                  </a:txBody>
                  <a:tcPr/>
                </a:tc>
                <a:tc>
                  <a:txBody>
                    <a:bodyPr/>
                    <a:lstStyle/>
                    <a:p>
                      <a:r>
                        <a:rPr lang="en-US" sz="1300" dirty="0"/>
                        <a:t>Packet Tracer</a:t>
                      </a:r>
                      <a:endParaRPr lang="es-ES" sz="1300" dirty="0"/>
                    </a:p>
                  </a:txBody>
                  <a:tcPr/>
                </a:tc>
                <a:tc>
                  <a:txBody>
                    <a:bodyPr/>
                    <a:lstStyle/>
                    <a:p>
                      <a:r>
                        <a:rPr lang="en-US" sz="1300" dirty="0"/>
                        <a:t>Verificación y resolución de problemas de configuración NAT</a:t>
                      </a:r>
                      <a:endParaRPr lang="es-ES" sz="1300" dirty="0"/>
                    </a:p>
                  </a:txBody>
                  <a:tcPr/>
                </a:tc>
                <a:tc>
                  <a:txBody>
                    <a:bodyPr/>
                    <a:lstStyle/>
                    <a:p>
                      <a:r>
                        <a:rPr lang="en-US" sz="1300" dirty="0">
                          <a:solidFill>
                            <a:schemeClr val="tx1"/>
                          </a:solidFill>
                        </a:rPr>
                        <a:t>Recomendado</a:t>
                      </a:r>
                    </a:p>
                  </a:txBody>
                  <a:tcPr/>
                </a:tc>
                <a:extLst>
                  <a:ext uri="{0D108BD9-81ED-4DB2-BD59-A6C34878D82A}">
                    <a16:row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0003"/>
                  </a:ext>
                </a:extLst>
              </a:tr>
              <a:tr h="0">
                <a:tc>
                  <a:txBody>
                    <a:bodyPr/>
                    <a:lstStyle/>
                    <a:p>
                      <a:r>
                        <a:rPr lang="en-US" sz="1300" dirty="0"/>
                        <a:t>9.3.1.5</a:t>
                      </a:r>
                    </a:p>
                  </a:txBody>
                  <a:tcPr/>
                </a:tc>
                <a:tc>
                  <a:txBody>
                    <a:bodyPr/>
                    <a:lstStyle/>
                    <a:p>
                      <a:r>
                        <a:rPr lang="en-US" sz="1300" dirty="0"/>
                        <a:t>Práctica de laboratorio</a:t>
                      </a:r>
                    </a:p>
                  </a:txBody>
                  <a:tcPr/>
                </a:tc>
                <a:tc>
                  <a:txBody>
                    <a:bodyPr/>
                    <a:lstStyle/>
                    <a:p>
                      <a:r>
                        <a:rPr lang="en-US" sz="1300" dirty="0"/>
                        <a:t>Resolución de problemas de configuraciones de NAT</a:t>
                      </a:r>
                    </a:p>
                  </a:txBody>
                  <a:tcPr/>
                </a:tc>
                <a:tc>
                  <a:txBody>
                    <a:bodyPr/>
                    <a:lstStyle/>
                    <a:p>
                      <a:r>
                        <a:rPr lang="en-US" sz="1300" dirty="0">
                          <a:solidFill>
                            <a:schemeClr val="tx1"/>
                          </a:solidFill>
                        </a:rPr>
                        <a:t>Opcional</a:t>
                      </a:r>
                    </a:p>
                  </a:txBody>
                  <a:tcPr/>
                </a:tc>
                <a:extLst>
                  <a:ext uri="{0D108BD9-81ED-4DB2-BD59-A6C34878D82A}">
                    <a16:row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0004"/>
                  </a:ext>
                </a:extLst>
              </a:tr>
              <a:tr h="0">
                <a:tc>
                  <a:txBody>
                    <a:bodyPr/>
                    <a:lstStyle/>
                    <a:p>
                      <a:r>
                        <a:rPr lang="en-US" sz="1300" dirty="0"/>
                        <a:t>9.4.1.1</a:t>
                      </a:r>
                    </a:p>
                  </a:txBody>
                  <a:tcPr/>
                </a:tc>
                <a:tc>
                  <a:txBody>
                    <a:bodyPr/>
                    <a:lstStyle/>
                    <a:p>
                      <a:r>
                        <a:rPr lang="en-US" sz="1300" dirty="0"/>
                        <a:t>Actividad de clase</a:t>
                      </a:r>
                    </a:p>
                  </a:txBody>
                  <a:tcPr/>
                </a:tc>
                <a:tc>
                  <a:txBody>
                    <a:bodyPr/>
                    <a:lstStyle/>
                    <a:p>
                      <a:r>
                        <a:rPr lang="en-US" sz="1300" dirty="0"/>
                        <a:t>Revisión de NAT</a:t>
                      </a:r>
                    </a:p>
                  </a:txBody>
                  <a:tcPr/>
                </a:tc>
                <a:tc>
                  <a:txBody>
                    <a:bodyPr/>
                    <a:lstStyle/>
                    <a:p>
                      <a:r>
                        <a:rPr lang="en-US" sz="1300" dirty="0">
                          <a:solidFill>
                            <a:schemeClr val="tx1"/>
                          </a:solidFill>
                        </a:rPr>
                        <a:t>Opcional</a:t>
                      </a:r>
                    </a:p>
                  </a:txBody>
                  <a:tcPr/>
                </a:tc>
                <a:extLst>
                  <a:ext uri="{0D108BD9-81ED-4DB2-BD59-A6C34878D82A}">
                    <a16:row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0005"/>
                  </a:ext>
                </a:extLst>
              </a:tr>
              <a:tr h="0">
                <a:tc>
                  <a:txBody>
                    <a:bodyPr/>
                    <a:lstStyle/>
                    <a:p>
                      <a:r>
                        <a:rPr lang="en-US" sz="1300" dirty="0"/>
                        <a:t>9.4.1.2</a:t>
                      </a:r>
                    </a:p>
                  </a:txBody>
                  <a:tcPr/>
                </a:tc>
                <a:tc>
                  <a:txBody>
                    <a:bodyPr/>
                    <a:lstStyle/>
                    <a:p>
                      <a:r>
                        <a:rPr lang="en-US" sz="1300" dirty="0"/>
                        <a:t>Packet Tracer</a:t>
                      </a:r>
                      <a:endParaRPr lang="es-ES" sz="1300" dirty="0"/>
                    </a:p>
                  </a:txBody>
                  <a:tcPr/>
                </a:tc>
                <a:tc>
                  <a:txBody>
                    <a:bodyPr/>
                    <a:lstStyle/>
                    <a:p>
                      <a:r>
                        <a:rPr lang="en-US" sz="1300" dirty="0"/>
                        <a:t>Desafío de integración de habilidades</a:t>
                      </a:r>
                    </a:p>
                  </a:txBody>
                  <a:tcPr/>
                </a:tc>
                <a:tc>
                  <a:txBody>
                    <a:bodyPr/>
                    <a:lstStyle/>
                    <a:p>
                      <a:r>
                        <a:rPr lang="en-US" sz="1300" dirty="0">
                          <a:solidFill>
                            <a:schemeClr val="tx1"/>
                          </a:solidFill>
                        </a:rPr>
                        <a:t>Recomendado</a:t>
                      </a:r>
                    </a:p>
                  </a:txBody>
                  <a:tcPr/>
                </a:tc>
                <a:extLst>
                  <a:ext uri="{0D108BD9-81ED-4DB2-BD59-A6C34878D82A}">
                    <a16:row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0006"/>
                  </a:ext>
                </a:extLst>
              </a:tr>
            </a:tbl>
          </a:graphicData>
        </a:graphic>
      </p:graphicFrame>
      <p:sp>
        <p:nvSpPr>
          <p:cNvPr id="6" name="Rectangle 34"/>
          <p:cNvSpPr txBox="1">
            <a:spLocks noChangeArrowheads="1"/>
          </p:cNvSpPr>
          <p:nvPr/>
        </p:nvSpPr>
        <p:spPr bwMode="auto">
          <a:xfrm>
            <a:off x="445863" y="6290873"/>
            <a:ext cx="8365628" cy="319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eaLnBrk="1" hangingPunct="1">
              <a:spcBef>
                <a:spcPct val="30000"/>
              </a:spcBef>
              <a:buFont typeface="Wingdings" charset="0"/>
              <a:buNone/>
            </a:pPr>
            <a:r>
              <a:rPr lang="es-ES" sz="1600" kern="0" dirty="0"/>
              <a:t>La contraseña utilizada en las actividades de Packet Tracer en este capítulo es: </a:t>
            </a:r>
            <a:r>
              <a:rPr lang="es-ES" sz="1600" b="1" kern="0" dirty="0"/>
              <a:t>PT_ccna5</a:t>
            </a:r>
          </a:p>
          <a:p>
            <a:pPr marL="0" indent="0" eaLnBrk="1" hangingPunct="1">
              <a:spcBef>
                <a:spcPct val="30000"/>
              </a:spcBef>
              <a:buFont typeface="Wingdings" charset="0"/>
              <a:buNone/>
            </a:pPr>
            <a:endParaRPr lang="es-ES" sz="2000" kern="0" dirty="0"/>
          </a:p>
          <a:p>
            <a:pPr marL="119063" indent="0" eaLnBrk="1" hangingPunct="1">
              <a:spcBef>
                <a:spcPct val="30000"/>
              </a:spcBef>
              <a:buFont typeface="Wingdings" charset="0"/>
              <a:buNone/>
            </a:pPr>
            <a:endParaRPr lang="es-ES" sz="2000" kern="0" dirty="0"/>
          </a:p>
          <a:p>
            <a:pPr marL="0" indent="0" eaLnBrk="1" hangingPunct="1">
              <a:spcBef>
                <a:spcPct val="30000"/>
              </a:spcBef>
              <a:buFont typeface="Wingdings" charset="0"/>
              <a:buNone/>
            </a:pPr>
            <a:endParaRPr lang="es-ES" sz="2000" kern="0" dirty="0"/>
          </a:p>
          <a:p>
            <a:pPr marL="0" indent="0" eaLnBrk="1" hangingPunct="1">
              <a:spcBef>
                <a:spcPct val="30000"/>
              </a:spcBef>
              <a:buFont typeface="Wingdings" charset="0"/>
              <a:buNone/>
            </a:pPr>
            <a:endParaRPr lang="es-ES" sz="2000" kern="0" dirty="0"/>
          </a:p>
        </p:txBody>
      </p:sp>
    </p:spTree>
    <p:extLst>
      <p:ext uri="{BB962C8B-B14F-4D97-AF65-F5344CB8AC3E}">
        <p14:creationId xmlns:p14="http://schemas.microsoft.com/office/powerpoint/2010/main" val="2754619928"/>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idx="4294967295"/>
          </p:nvPr>
        </p:nvSpPr>
        <p:spPr>
          <a:xfrm>
            <a:off x="446400" y="349200"/>
            <a:ext cx="8145462" cy="838200"/>
          </a:xfrm>
        </p:spPr>
        <p:txBody>
          <a:bodyPr/>
          <a:lstStyle/>
          <a:p>
            <a:pPr eaLnBrk="1" hangingPunct="1"/>
            <a:r>
              <a:rPr lang="es-ES" dirty="0" smtClean="0"/>
              <a:t>Capítulo 9: Evaluación</a:t>
            </a:r>
          </a:p>
        </p:txBody>
      </p:sp>
      <p:sp>
        <p:nvSpPr>
          <p:cNvPr id="7171" name="Rectangle 34"/>
          <p:cNvSpPr>
            <a:spLocks noGrp="1" noChangeArrowheads="1"/>
          </p:cNvSpPr>
          <p:nvPr>
            <p:ph type="body" idx="4294967295"/>
          </p:nvPr>
        </p:nvSpPr>
        <p:spPr>
          <a:xfrm>
            <a:off x="646113" y="1285841"/>
            <a:ext cx="7940675" cy="3571875"/>
          </a:xfrm>
        </p:spPr>
        <p:txBody>
          <a:bodyPr/>
          <a:lstStyle/>
          <a:p>
            <a:pPr eaLnBrk="1" hangingPunct="1">
              <a:spcBef>
                <a:spcPct val="30000"/>
              </a:spcBef>
            </a:pPr>
            <a:r>
              <a:rPr lang="es-ES" sz="2000" dirty="0"/>
              <a:t>Los estudiantes deben completar el capítulo 9 "Evaluación" después de completar el capítulo 9.</a:t>
            </a:r>
          </a:p>
          <a:p>
            <a:pPr eaLnBrk="1" hangingPunct="1">
              <a:spcBef>
                <a:spcPct val="30000"/>
              </a:spcBef>
            </a:pPr>
            <a:r>
              <a:rPr lang="es-ES" sz="2000" dirty="0"/>
              <a:t>Los cuestionarios, las prácticas de laboratorio, los Packet Tracers y otras actividades se pueden utilizar para evaluar informalmente el progreso de los estudiantes.</a:t>
            </a:r>
          </a:p>
        </p:txBody>
      </p:sp>
    </p:spTree>
    <p:extLst>
      <p:ext uri="{BB962C8B-B14F-4D97-AF65-F5344CB8AC3E}">
        <p14:creationId xmlns:p14="http://schemas.microsoft.com/office/powerpoint/2010/main" val="3303044919"/>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idx="1"/>
          </p:nvPr>
        </p:nvSpPr>
        <p:spPr>
          <a:xfrm>
            <a:off x="505510" y="1257299"/>
            <a:ext cx="8319513" cy="5265421"/>
          </a:xfrm>
        </p:spPr>
        <p:txBody>
          <a:bodyPr>
            <a:noAutofit/>
          </a:bodyPr>
          <a:lstStyle/>
          <a:p>
            <a:pPr marL="0" indent="0" eaLnBrk="1" hangingPunct="1">
              <a:lnSpc>
                <a:spcPct val="90000"/>
              </a:lnSpc>
              <a:spcBef>
                <a:spcPct val="30000"/>
              </a:spcBef>
              <a:buNone/>
            </a:pPr>
            <a:r>
              <a:rPr lang="es-ES" sz="2000" dirty="0"/>
              <a:t>Antes de enseñar el capítulo 9, el instructor debe:</a:t>
            </a:r>
          </a:p>
          <a:p>
            <a:pPr eaLnBrk="1" hangingPunct="1">
              <a:lnSpc>
                <a:spcPct val="90000"/>
              </a:lnSpc>
              <a:spcBef>
                <a:spcPct val="30000"/>
              </a:spcBef>
            </a:pPr>
            <a:r>
              <a:rPr lang="es-ES" sz="1800" dirty="0"/>
              <a:t>Completar el capítulo 9: "Evaluación."</a:t>
            </a:r>
          </a:p>
          <a:p>
            <a:pPr marL="236538" lvl="1" indent="-236538" eaLnBrk="1" hangingPunct="1">
              <a:lnSpc>
                <a:spcPct val="90000"/>
              </a:lnSpc>
              <a:spcBef>
                <a:spcPct val="30000"/>
              </a:spcBef>
              <a:buFont typeface="Wingdings" pitchFamily="2" charset="2"/>
              <a:buChar char="§"/>
            </a:pPr>
            <a:r>
              <a:rPr lang="es-ES" sz="1800" dirty="0" smtClean="0"/>
              <a:t>Asegúrese de que se completen todas las actividades. Este es un concepto muy importante y es fundamental que se le dedique tiempo de práctica.</a:t>
            </a:r>
          </a:p>
          <a:p>
            <a:pPr marL="236538" lvl="1" indent="-236538" eaLnBrk="1" hangingPunct="1">
              <a:lnSpc>
                <a:spcPct val="90000"/>
              </a:lnSpc>
              <a:spcBef>
                <a:spcPct val="30000"/>
              </a:spcBef>
              <a:buFont typeface="Wingdings" pitchFamily="2" charset="2"/>
              <a:buChar char="§"/>
            </a:pPr>
            <a:r>
              <a:rPr lang="es-ES" sz="1800" dirty="0" smtClean="0"/>
              <a:t>Información básica para solucionar problemas en NAT.</a:t>
            </a:r>
          </a:p>
          <a:p>
            <a:pPr lvl="1" indent="0" eaLnBrk="1" hangingPunct="1">
              <a:lnSpc>
                <a:spcPct val="90000"/>
              </a:lnSpc>
              <a:spcBef>
                <a:spcPct val="30000"/>
              </a:spcBef>
              <a:buNone/>
            </a:pPr>
            <a:r>
              <a:rPr lang="es-ES" sz="1800" dirty="0">
                <a:hlinkClick r:id="rId3"/>
              </a:rPr>
              <a:t>http://www.cisco.com/en/US/customer/tech/tk648/tk361/technologies_tech_note09186a0080094c32.shtml</a:t>
            </a:r>
            <a:endParaRPr lang="es-ES" sz="1800" dirty="0"/>
          </a:p>
          <a:p>
            <a:pPr eaLnBrk="1" hangingPunct="1">
              <a:lnSpc>
                <a:spcPct val="90000"/>
              </a:lnSpc>
              <a:spcBef>
                <a:spcPct val="30000"/>
              </a:spcBef>
            </a:pPr>
            <a:r>
              <a:rPr lang="es-ES" sz="1800" dirty="0"/>
              <a:t>Los objetivos de este capítulo son:</a:t>
            </a:r>
          </a:p>
          <a:p>
            <a:pPr lvl="1">
              <a:lnSpc>
                <a:spcPct val="90000"/>
              </a:lnSpc>
            </a:pPr>
            <a:r>
              <a:rPr lang="es-ES" sz="1400" dirty="0"/>
              <a:t>Describir las características de NAT.</a:t>
            </a:r>
          </a:p>
          <a:p>
            <a:pPr lvl="1">
              <a:lnSpc>
                <a:spcPct val="90000"/>
              </a:lnSpc>
            </a:pPr>
            <a:r>
              <a:rPr lang="es-ES" sz="1400" dirty="0"/>
              <a:t>Describir las ventajas y las desventajas de NAT.</a:t>
            </a:r>
          </a:p>
          <a:p>
            <a:pPr lvl="1">
              <a:lnSpc>
                <a:spcPct val="90000"/>
              </a:lnSpc>
            </a:pPr>
            <a:r>
              <a:rPr lang="es-ES" sz="1400" dirty="0"/>
              <a:t>Configurar la NAT estática mediante la CLI.</a:t>
            </a:r>
          </a:p>
          <a:p>
            <a:pPr lvl="1">
              <a:lnSpc>
                <a:spcPct val="90000"/>
              </a:lnSpc>
            </a:pPr>
            <a:r>
              <a:rPr lang="es-ES" sz="1400" dirty="0"/>
              <a:t>Configurar la NAT dinámica mediante la CLI.</a:t>
            </a:r>
          </a:p>
          <a:p>
            <a:pPr lvl="1">
              <a:lnSpc>
                <a:spcPct val="90000"/>
              </a:lnSpc>
            </a:pPr>
            <a:r>
              <a:rPr lang="es-ES" sz="1400" dirty="0"/>
              <a:t>Configurar PAT mediante la CLI.</a:t>
            </a:r>
          </a:p>
          <a:p>
            <a:pPr lvl="1">
              <a:lnSpc>
                <a:spcPct val="90000"/>
              </a:lnSpc>
            </a:pPr>
            <a:r>
              <a:rPr lang="es-ES" sz="1400" dirty="0"/>
              <a:t>Configurar el reenvío de puertos mediante la CLI.</a:t>
            </a:r>
          </a:p>
          <a:p>
            <a:pPr lvl="1">
              <a:lnSpc>
                <a:spcPct val="90000"/>
              </a:lnSpc>
            </a:pPr>
            <a:r>
              <a:rPr lang="es-ES" sz="1400" dirty="0"/>
              <a:t>Configurar NAT64.</a:t>
            </a:r>
          </a:p>
          <a:p>
            <a:pPr lvl="1">
              <a:lnSpc>
                <a:spcPct val="90000"/>
              </a:lnSpc>
            </a:pPr>
            <a:r>
              <a:rPr lang="es-ES" sz="1400" dirty="0"/>
              <a:t>Usar los comandos </a:t>
            </a:r>
            <a:r>
              <a:rPr lang="es-ES" sz="1400" b="1" dirty="0">
                <a:latin typeface="Courier New" pitchFamily="49" charset="0"/>
              </a:rPr>
              <a:t>show</a:t>
            </a:r>
            <a:r>
              <a:rPr lang="es-ES" sz="1400" dirty="0"/>
              <a:t> para verificar el funcionamiento de NAT</a:t>
            </a:r>
            <a:r>
              <a:rPr lang="es-ES" sz="1400" dirty="0" smtClean="0"/>
              <a:t>.</a:t>
            </a:r>
            <a:endParaRPr lang="es-ES" dirty="0"/>
          </a:p>
        </p:txBody>
      </p:sp>
      <p:sp>
        <p:nvSpPr>
          <p:cNvPr id="4" name="Rectangle 33"/>
          <p:cNvSpPr txBox="1">
            <a:spLocks noChangeArrowheads="1"/>
          </p:cNvSpPr>
          <p:nvPr/>
        </p:nvSpPr>
        <p:spPr bwMode="auto">
          <a:xfrm>
            <a:off x="446400" y="3492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s-ES" sz="3200" b="1" kern="0" dirty="0">
                <a:solidFill>
                  <a:srgbClr val="708CA1"/>
                </a:solidFill>
                <a:latin typeface="+mj-lt"/>
              </a:rPr>
              <a:t>Capítulo 9: Prácticas recomendadas</a:t>
            </a:r>
          </a:p>
        </p:txBody>
      </p:sp>
    </p:spTree>
    <p:extLst>
      <p:ext uri="{BB962C8B-B14F-4D97-AF65-F5344CB8AC3E}">
        <p14:creationId xmlns:p14="http://schemas.microsoft.com/office/powerpoint/2010/main" val="2804945289"/>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46400" y="349200"/>
            <a:ext cx="851678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s-ES" sz="3200" b="1" kern="0" dirty="0">
                <a:solidFill>
                  <a:srgbClr val="708CA1"/>
                </a:solidFill>
                <a:latin typeface="+mj-lt"/>
              </a:rPr>
              <a:t>Capítulo 9: Prácticas recomendadas (cont.)</a:t>
            </a:r>
          </a:p>
        </p:txBody>
      </p:sp>
      <p:sp>
        <p:nvSpPr>
          <p:cNvPr id="9" name="Text Placeholder 6"/>
          <p:cNvSpPr txBox="1">
            <a:spLocks/>
          </p:cNvSpPr>
          <p:nvPr/>
        </p:nvSpPr>
        <p:spPr>
          <a:xfrm>
            <a:off x="228600" y="1344168"/>
            <a:ext cx="8577072" cy="4965192"/>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es-ES" sz="2000" dirty="0"/>
              <a:t>Descripción general</a:t>
            </a:r>
          </a:p>
          <a:p>
            <a:r>
              <a:rPr lang="es-ES" sz="2000" dirty="0"/>
              <a:t>Todas las direcciones IPv4 públicas que se usan en Internet deben registrarse en un registro regional de Internet (RIR). Sin embargo, con un máximo teórico de 4300 millones de direcciones, el espacio de direcciones IPv4 es muy limitado. </a:t>
            </a:r>
          </a:p>
          <a:p>
            <a:r>
              <a:rPr lang="es-ES" sz="2000" dirty="0"/>
              <a:t>Con la proliferación de los dispositivos informáticos personales y la llegada de la World Wide Web, pronto resultó evidente que los 4300 millones de direcciones IPv4 no serían suficientes.</a:t>
            </a:r>
          </a:p>
          <a:p>
            <a:r>
              <a:rPr lang="es-ES" sz="2000" dirty="0"/>
              <a:t>La solución a largo plazo era el protocolo IPv6, pero se necesitaban soluciones más inmediatas para abordar el agotamiento de direcciones.</a:t>
            </a:r>
          </a:p>
          <a:p>
            <a:r>
              <a:rPr lang="es-ES" sz="2000" dirty="0"/>
              <a:t>A corto plazo, el IETF implementó varias soluciones, entre las que se incluía la Traducción de direcciones de red (NAT) y RFC 1918: </a:t>
            </a:r>
            <a:r>
              <a:rPr lang="es-ES" sz="2000" i="1" dirty="0"/>
              <a:t>Asignación de direcciones para redes de Internet privadas</a:t>
            </a:r>
            <a:r>
              <a:rPr lang="es-ES" sz="2000" dirty="0"/>
              <a:t>.</a:t>
            </a:r>
          </a:p>
          <a:p>
            <a:pPr lvl="0"/>
            <a:endParaRPr lang="es-ES" sz="2000" dirty="0"/>
          </a:p>
        </p:txBody>
      </p:sp>
    </p:spTree>
    <p:extLst>
      <p:ext uri="{BB962C8B-B14F-4D97-AF65-F5344CB8AC3E}">
        <p14:creationId xmlns:p14="http://schemas.microsoft.com/office/powerpoint/2010/main" val="3225271947"/>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446400" y="349200"/>
            <a:ext cx="8597847" cy="838200"/>
          </a:xfrm>
        </p:spPr>
        <p:txBody>
          <a:bodyPr/>
          <a:lstStyle/>
          <a:p>
            <a:r>
              <a:rPr lang="es-ES" dirty="0" smtClean="0"/>
              <a:t>Capítulo 9: Prácticas recomendadas (cont.)</a:t>
            </a:r>
          </a:p>
        </p:txBody>
      </p:sp>
      <p:sp>
        <p:nvSpPr>
          <p:cNvPr id="6" name="Content Placeholder 5"/>
          <p:cNvSpPr>
            <a:spLocks noGrp="1"/>
          </p:cNvSpPr>
          <p:nvPr>
            <p:ph idx="1"/>
          </p:nvPr>
        </p:nvSpPr>
        <p:spPr>
          <a:xfrm>
            <a:off x="232348" y="1232592"/>
            <a:ext cx="8733677" cy="4926405"/>
          </a:xfrm>
        </p:spPr>
        <p:txBody>
          <a:bodyPr/>
          <a:lstStyle/>
          <a:p>
            <a:r>
              <a:rPr lang="es-ES" dirty="0" smtClean="0"/>
              <a:t>Sección 9.1</a:t>
            </a:r>
          </a:p>
          <a:p>
            <a:pPr lvl="1"/>
            <a:r>
              <a:rPr lang="es-ES" dirty="0" smtClean="0"/>
              <a:t>En este capítulo, se analiza cómo se utiliza NAT combinada con el uso del espacio de direcciones privadas para conservar y usar de forma más eficiente las direcciones IPv4, a fin de proporcionar acceso a Internet a redes de todos los tamaños.</a:t>
            </a:r>
          </a:p>
          <a:p>
            <a:pPr lvl="1"/>
            <a:r>
              <a:rPr lang="es-ES" dirty="0" smtClean="0"/>
              <a:t>Características, terminología y operaciones generales de NAT.</a:t>
            </a:r>
          </a:p>
          <a:p>
            <a:pPr lvl="1"/>
            <a:r>
              <a:rPr lang="es-ES" dirty="0" smtClean="0"/>
              <a:t>Tres tipos de NAT diferentes: NAT estática, NAT dinámica y NAT con sobrecarga.</a:t>
            </a:r>
          </a:p>
          <a:p>
            <a:pPr lvl="1"/>
            <a:r>
              <a:rPr lang="es-ES" dirty="0" smtClean="0"/>
              <a:t>Los beneficios y las desventajas de NAT.</a:t>
            </a:r>
          </a:p>
          <a:p>
            <a:r>
              <a:rPr lang="es-ES" dirty="0" smtClean="0"/>
              <a:t>Sección 9.2</a:t>
            </a:r>
          </a:p>
          <a:p>
            <a:pPr lvl="1"/>
            <a:r>
              <a:rPr lang="es-ES" dirty="0" smtClean="0"/>
              <a:t>Configuración, verificación y análisis de NAT estática, NAT dinámica y NAT con sobrecarga.</a:t>
            </a:r>
          </a:p>
          <a:p>
            <a:pPr lvl="1"/>
            <a:r>
              <a:rPr lang="es-ES" dirty="0" smtClean="0"/>
              <a:t>Cómo puede utilizarse el reenvío a puerto asignado para acceder a dispositivos internos desde Internet.</a:t>
            </a:r>
          </a:p>
          <a:p>
            <a:endParaRPr lang="es-ES" dirty="0"/>
          </a:p>
        </p:txBody>
      </p:sp>
    </p:spTree>
    <p:extLst>
      <p:ext uri="{BB962C8B-B14F-4D97-AF65-F5344CB8AC3E}">
        <p14:creationId xmlns:p14="http://schemas.microsoft.com/office/powerpoint/2010/main" val="3914060940"/>
      </p:ext>
    </p:extLst>
  </p:cSld>
  <p:clrMapOvr>
    <a:masterClrMapping/>
  </p:clrMapOvr>
  <p:transition>
    <p:wipe dir="r"/>
  </p:transition>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31229</TotalTime>
  <Pages>28</Pages>
  <Words>1483</Words>
  <Application>Microsoft Office PowerPoint</Application>
  <PresentationFormat>全屏显示(4:3)</PresentationFormat>
  <Paragraphs>421</Paragraphs>
  <Slides>38</Slides>
  <Notes>38</Notes>
  <HiddenSlides>14</HiddenSlides>
  <MMClips>0</MMClips>
  <ScaleCrop>false</ScaleCrop>
  <HeadingPairs>
    <vt:vector size="4" baseType="variant">
      <vt:variant>
        <vt:lpstr>主题</vt:lpstr>
      </vt:variant>
      <vt:variant>
        <vt:i4>2</vt:i4>
      </vt:variant>
      <vt:variant>
        <vt:lpstr>幻灯片标题</vt:lpstr>
      </vt:variant>
      <vt:variant>
        <vt:i4>38</vt:i4>
      </vt:variant>
    </vt:vector>
  </HeadingPairs>
  <TitlesOfParts>
    <vt:vector size="40" baseType="lpstr">
      <vt:lpstr>PPT-TMPLT-WHT_C</vt:lpstr>
      <vt:lpstr>NetAcad-4F_PPT-WHT_060408</vt:lpstr>
      <vt:lpstr>Materiales para el instructor Capítulo 9: NAT para IPv4</vt:lpstr>
      <vt:lpstr>Materiales del instructor: Guía de planificación del capítulo 9</vt:lpstr>
      <vt:lpstr>PowerPoint 演示文稿</vt:lpstr>
      <vt:lpstr>Capítulo 9: Actividades</vt:lpstr>
      <vt:lpstr>Capítulo 9: Actividades (cont.)</vt:lpstr>
      <vt:lpstr>Capítulo 9: Evaluación</vt:lpstr>
      <vt:lpstr>PowerPoint 演示文稿</vt:lpstr>
      <vt:lpstr>PowerPoint 演示文稿</vt:lpstr>
      <vt:lpstr>Capítulo 9: Prácticas recomendadas (cont.)</vt:lpstr>
      <vt:lpstr>Capítulo 9: Prácticas recomendadas (cont.)</vt:lpstr>
      <vt:lpstr>Capítulo 9: Ayuda adicional</vt:lpstr>
      <vt:lpstr>PowerPoint 演示文稿</vt:lpstr>
      <vt:lpstr>Capítulo 9: NAT para IPv4</vt:lpstr>
      <vt:lpstr>Capítulo 9: Secciones y objetivos</vt:lpstr>
      <vt:lpstr>9.1 Funcionamiento de NAT</vt:lpstr>
      <vt:lpstr>Funcionamiento de NAT Características de NAT</vt:lpstr>
      <vt:lpstr>Funcionamiento de NAT Tipos de NAT</vt:lpstr>
      <vt:lpstr>Funcionamiento de NAT Ventajas de NAT</vt:lpstr>
      <vt:lpstr>9.2 Configuración de NAT</vt:lpstr>
      <vt:lpstr>Configuración de NAT Configuración de NAT estática</vt:lpstr>
      <vt:lpstr>Configuración de NAT Configuración de NAT dinámica</vt:lpstr>
      <vt:lpstr>Configuración de NAT Configuración de NAT dinámica (continuación)</vt:lpstr>
      <vt:lpstr>Configuración de NAT Configuración de NAT dinámica (continuación)</vt:lpstr>
      <vt:lpstr>Configuración de NAT Configuración de la Traducción de direcciones de puertos (PAT)</vt:lpstr>
      <vt:lpstr>Configuración de NAT Configuración de la Traducción de direcciones de puertos (PAT) (continuación)</vt:lpstr>
      <vt:lpstr>Configuración de NAT Configuración de la Traducción de direcciones de puertos (PAT) (continuación)</vt:lpstr>
      <vt:lpstr>Configuración de NAT Reenvío a puerto asignado</vt:lpstr>
      <vt:lpstr>Configuración de NAT Configuración de NAT e IPv6</vt:lpstr>
      <vt:lpstr>Configuración de NAT Configuración de NAT e IPv6 (continuación)</vt:lpstr>
      <vt:lpstr>9.3 Resolución de problemas de NAT</vt:lpstr>
      <vt:lpstr>Solucionar problemas en NAT Solucionar problemas en configuraciones de NAT</vt:lpstr>
      <vt:lpstr>9.4 Resumen del capítulo</vt:lpstr>
      <vt:lpstr>Resumen del capítulo Resumen</vt:lpstr>
      <vt:lpstr>Sección 9.1 Nuevos términos y comandos</vt:lpstr>
      <vt:lpstr>Sección 9.2 Nuevos términos y comandos</vt:lpstr>
      <vt:lpstr>Sección 9.3 Nuevos términos y comandos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User</cp:lastModifiedBy>
  <cp:revision>1093</cp:revision>
  <cp:lastPrinted>1999-01-27T00:54:54Z</cp:lastPrinted>
  <dcterms:created xsi:type="dcterms:W3CDTF">2006-10-23T15:07:30Z</dcterms:created>
  <dcterms:modified xsi:type="dcterms:W3CDTF">2017-04-01T05:53:39Z</dcterms:modified>
</cp:coreProperties>
</file>