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467" r:id="rId3"/>
    <p:sldId id="259" r:id="rId4"/>
    <p:sldId id="278" r:id="rId5"/>
    <p:sldId id="465" r:id="rId6"/>
    <p:sldId id="262" r:id="rId7"/>
    <p:sldId id="263" r:id="rId8"/>
    <p:sldId id="264" r:id="rId9"/>
    <p:sldId id="279" r:id="rId10"/>
    <p:sldId id="281" r:id="rId11"/>
    <p:sldId id="265" r:id="rId12"/>
    <p:sldId id="282" r:id="rId13"/>
    <p:sldId id="267" r:id="rId14"/>
    <p:sldId id="4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4D0D932-D82E-F04E-A7F9-5EDC5E3F0FB8}">
          <p14:sldIdLst>
            <p14:sldId id="256"/>
            <p14:sldId id="467"/>
          </p14:sldIdLst>
        </p14:section>
        <p14:section name="Formulating a Research Question" id="{31415167-6B7B-8041-91EE-38F9A1935BA7}">
          <p14:sldIdLst>
            <p14:sldId id="259"/>
            <p14:sldId id="278"/>
            <p14:sldId id="465"/>
            <p14:sldId id="262"/>
            <p14:sldId id="263"/>
          </p14:sldIdLst>
        </p14:section>
        <p14:section name="Making a Prediction" id="{4C5C62E6-0F5C-9E40-AF1C-631ADD0B8944}">
          <p14:sldIdLst>
            <p14:sldId id="264"/>
            <p14:sldId id="279"/>
            <p14:sldId id="281"/>
            <p14:sldId id="265"/>
            <p14:sldId id="282"/>
          </p14:sldIdLst>
        </p14:section>
        <p14:section name="Statistically Testing the Prediction" id="{7BF5D8E4-40C5-3945-8329-59338E66D4E8}">
          <p14:sldIdLst>
            <p14:sldId id="267"/>
          </p14:sldIdLst>
        </p14:section>
        <p14:section name="Data Collection" id="{A1F29FDC-7663-D349-9150-18E03A1DFD83}">
          <p14:sldIdLst>
            <p14:sldId id="4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4T23:40:07.323"/>
    </inkml:context>
    <inkml:brush xml:id="br0">
      <inkml:brushProperty name="width" value="0.1" units="cm"/>
      <inkml:brushProperty name="height" value="0.1" units="cm"/>
    </inkml:brush>
  </inkml:definitions>
  <inkml:trace contextRef="#ctx0" brushRef="#br0">0 0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4T23:40:39.592"/>
    </inkml:context>
    <inkml:brush xml:id="br0">
      <inkml:brushProperty name="width" value="0.1" units="cm"/>
      <inkml:brushProperty name="height" value="0.1" units="cm"/>
    </inkml:brush>
  </inkml:definitions>
  <inkml:trace contextRef="#ctx0" brushRef="#br0">0 0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4T23:55:11.361"/>
    </inkml:context>
    <inkml:brush xml:id="br0">
      <inkml:brushProperty name="width" value="0.1" units="cm"/>
      <inkml:brushProperty name="height" value="0.1" units="cm"/>
    </inkml:brush>
  </inkml:definitions>
  <inkml:trace contextRef="#ctx0" brushRef="#br0">1 1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AA1A70-25D9-7D42-AD1C-C73FE9052615}" type="datetimeFigureOut">
              <a:rPr lang="en-US" smtClean="0"/>
              <a:t>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FA8E6D-03AF-B14D-8040-E33FA1558DCF}" type="slidenum">
              <a:rPr lang="en-US" smtClean="0"/>
              <a:t>‹#›</a:t>
            </a:fld>
            <a:endParaRPr lang="en-US"/>
          </a:p>
        </p:txBody>
      </p:sp>
    </p:spTree>
    <p:extLst>
      <p:ext uri="{BB962C8B-B14F-4D97-AF65-F5344CB8AC3E}">
        <p14:creationId xmlns:p14="http://schemas.microsoft.com/office/powerpoint/2010/main" val="1313940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Incase the embedding of video did not work, link to the video is here: https://</a:t>
            </a:r>
            <a:r>
              <a:rPr lang="en-US" b="1" dirty="0" err="1"/>
              <a:t>www.youtube.com</a:t>
            </a:r>
            <a:r>
              <a:rPr lang="en-US" b="1" dirty="0"/>
              <a:t>/</a:t>
            </a:r>
            <a:r>
              <a:rPr lang="en-US" b="1" dirty="0" err="1"/>
              <a:t>watch?feature</a:t>
            </a:r>
            <a:r>
              <a:rPr lang="en-US" b="1" dirty="0"/>
              <a:t>=</a:t>
            </a:r>
            <a:r>
              <a:rPr lang="en-US" b="1" dirty="0" err="1"/>
              <a:t>oembed&amp;v</a:t>
            </a:r>
            <a:r>
              <a:rPr lang="en-US" b="1" dirty="0"/>
              <a:t>=</a:t>
            </a:r>
            <a:r>
              <a:rPr lang="en-US" b="1" dirty="0" err="1"/>
              <a:t>QauomrFcrXk</a:t>
            </a:r>
            <a:endParaRPr lang="en-US" b="1" dirty="0"/>
          </a:p>
          <a:p>
            <a:endParaRPr lang="en-US" dirty="0"/>
          </a:p>
          <a:p>
            <a:r>
              <a:rPr lang="en-US" dirty="0"/>
              <a:t>Another video: https://</a:t>
            </a:r>
            <a:r>
              <a:rPr lang="en-US" dirty="0" err="1"/>
              <a:t>youtu.be</a:t>
            </a:r>
            <a:r>
              <a:rPr lang="en-US" dirty="0"/>
              <a:t>/Q0B3Gjlu-1o ... This video may be a bit too complex for students’ current level, but is helpful to think about how the research process is not necessarily a one-way path that it can be more flexible than that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C77AF5-A383-40CC-9984-B5A585DFAC9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4525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the purpose of research?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1) To reveal truth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2) Create a deeper understanding of an incomplete phenomenon</a:t>
            </a:r>
          </a:p>
          <a:p>
            <a:endParaRPr lang="en-US" dirty="0"/>
          </a:p>
          <a:p>
            <a:r>
              <a:rPr lang="en-US" dirty="0"/>
              <a:t>We want our studies to contribute to what we know about human psychology. They should let us test what we think we know already or add to what currently know. This process will never end! We can never be sure that we have found that absolute truth – we need to continue to test and confirm/disconfirm ideas.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C77AF5-A383-40CC-9984-B5A585DFAC9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56395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we think that some type of groups, in this case large groups, create a very chaotic study environment that does more harm than good. </a:t>
            </a:r>
          </a:p>
          <a:p>
            <a:endParaRPr lang="en-US" dirty="0"/>
          </a:p>
          <a:p>
            <a:r>
              <a:rPr lang="en-US" dirty="0"/>
              <a:t>Given my research question, I could cite the article we read (Santa &amp; Claus, 2020) in our introduction.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C77AF5-A383-40CC-9984-B5A585DFAC9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6666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develop a hypothesis that will let us test our research question.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C77AF5-A383-40CC-9984-B5A585DFAC9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01516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pause here to acknowledge some distinctions in the terminology we use with our variables. This will help you when you begin to think about the construct, operational definition, and levels of the variables you pose in your own group projects.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C77AF5-A383-40CC-9984-B5A585DFAC9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825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taking the definitions we briefly went over, let’s refer back to our example. In our example, group size is the overall construct we want to measure. It is operationalized as number of students who are part of a group. And we are specifically measuring our construct of group size using our definition of # of students in a group, by having a small versus large group (2 vs. 10 people).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C77AF5-A383-40CC-9984-B5A585DFAC9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1201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then develop variables (independent and dependent that will help us test this hypothesis).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C77AF5-A383-40CC-9984-B5A585DFAC9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6063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for our DV. The construct we want to measure is test performance and is operationally defined as number of correct answers on a 50-question multiple choice test. Levels is shaded in grey here because levels do not apply to our DV. Instead, we are concerned about the scale of measurement for our DV (in this case, ratio) in addition to the construct and operational definition.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C77AF5-A383-40CC-9984-B5A585DFAC9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6416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 Discussion of Experiment 1 Results (Workbook &amp; PowerPoint, 40 minutes)  </a:t>
            </a:r>
            <a:r>
              <a:rPr lang="en-US" sz="1200" kern="1200" dirty="0">
                <a:solidFill>
                  <a:schemeClr val="tx1"/>
                </a:solidFill>
                <a:effectLst/>
                <a:latin typeface="+mn-lt"/>
                <a:ea typeface="+mn-ea"/>
                <a:cs typeface="+mn-cs"/>
              </a:rPr>
              <a:t>Provide your students with a brief discussion of the analysis of Experiment 1 data using the “</a:t>
            </a:r>
            <a:r>
              <a:rPr lang="en-US" sz="1200" b="1" kern="1200" dirty="0">
                <a:solidFill>
                  <a:schemeClr val="tx1"/>
                </a:solidFill>
                <a:effectLst/>
                <a:latin typeface="+mn-lt"/>
                <a:ea typeface="+mn-ea"/>
                <a:cs typeface="+mn-cs"/>
              </a:rPr>
              <a:t>Discussion of Experiment 1 Results</a:t>
            </a:r>
            <a:r>
              <a:rPr lang="en-US" sz="1200" kern="1200" dirty="0">
                <a:solidFill>
                  <a:schemeClr val="tx1"/>
                </a:solidFill>
                <a:effectLst/>
                <a:latin typeface="+mn-lt"/>
                <a:ea typeface="+mn-ea"/>
                <a:cs typeface="+mn-cs"/>
              </a:rPr>
              <a:t>” PowerPoint, and guide them through interpreting the results (SPSS Output format).  The goal of the activity is to explain why we would use a </a:t>
            </a:r>
            <a:r>
              <a:rPr lang="en-US" sz="1200" i="1" kern="1200" dirty="0">
                <a:solidFill>
                  <a:schemeClr val="tx1"/>
                </a:solidFill>
                <a:effectLst/>
                <a:latin typeface="+mn-lt"/>
                <a:ea typeface="+mn-ea"/>
                <a:cs typeface="+mn-cs"/>
              </a:rPr>
              <a:t>t</a:t>
            </a:r>
            <a:r>
              <a:rPr lang="en-US" sz="1200" kern="1200" dirty="0">
                <a:solidFill>
                  <a:schemeClr val="tx1"/>
                </a:solidFill>
                <a:effectLst/>
                <a:latin typeface="+mn-lt"/>
                <a:ea typeface="+mn-ea"/>
                <a:cs typeface="+mn-cs"/>
              </a:rPr>
              <a:t>-test for this analysis (it’s determined by the study we conducted), the difference between null and alternative hypotheses, and how we interpret the results of our </a:t>
            </a:r>
            <a:r>
              <a:rPr lang="en-US" sz="1200" i="1" kern="1200" dirty="0">
                <a:solidFill>
                  <a:schemeClr val="tx1"/>
                </a:solidFill>
                <a:effectLst/>
                <a:latin typeface="+mn-lt"/>
                <a:ea typeface="+mn-ea"/>
                <a:cs typeface="+mn-cs"/>
              </a:rPr>
              <a:t>t</a:t>
            </a:r>
            <a:r>
              <a:rPr lang="en-US" sz="1200" kern="1200" dirty="0">
                <a:solidFill>
                  <a:schemeClr val="tx1"/>
                </a:solidFill>
                <a:effectLst/>
                <a:latin typeface="+mn-lt"/>
                <a:ea typeface="+mn-ea"/>
                <a:cs typeface="+mn-cs"/>
              </a:rPr>
              <a:t>-test. In this discussion you’ll review how we choose the appropriate type of graph for our results (bar graph vs. line graph). Use </a:t>
            </a:r>
            <a:r>
              <a:rPr lang="en-US" sz="1200" b="1" kern="1200" dirty="0">
                <a:solidFill>
                  <a:schemeClr val="tx1"/>
                </a:solidFill>
                <a:effectLst/>
                <a:latin typeface="+mn-lt"/>
                <a:ea typeface="+mn-ea"/>
                <a:cs typeface="+mn-cs"/>
              </a:rPr>
              <a:t>“Experiment 1 Results Discussion Notes”</a:t>
            </a:r>
            <a:r>
              <a:rPr lang="en-US" sz="1200" kern="1200" dirty="0">
                <a:solidFill>
                  <a:schemeClr val="tx1"/>
                </a:solidFill>
                <a:effectLst/>
                <a:latin typeface="+mn-lt"/>
                <a:ea typeface="+mn-ea"/>
                <a:cs typeface="+mn-cs"/>
              </a:rPr>
              <a:t> TA Handout and “</a:t>
            </a:r>
            <a:r>
              <a:rPr lang="en-US" sz="1200" b="1" kern="1200" dirty="0">
                <a:solidFill>
                  <a:schemeClr val="tx1"/>
                </a:solidFill>
                <a:effectLst/>
                <a:latin typeface="+mn-lt"/>
                <a:ea typeface="+mn-ea"/>
                <a:cs typeface="+mn-cs"/>
              </a:rPr>
              <a:t>Hypothesis Testing &amp; the T-test</a:t>
            </a:r>
            <a:r>
              <a:rPr lang="en-US" sz="1200" kern="1200" dirty="0">
                <a:solidFill>
                  <a:schemeClr val="tx1"/>
                </a:solidFill>
                <a:effectLst/>
                <a:latin typeface="+mn-lt"/>
                <a:ea typeface="+mn-ea"/>
                <a:cs typeface="+mn-cs"/>
              </a:rPr>
              <a:t>” Handout for added resources to prepare for this discussion.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Be sure to read “Basic Strategy for Writing a Results Section” in the Workbook (pg. 33-37, 47-48) to prepare for this Discussion. Another great resource is “</a:t>
            </a:r>
            <a:r>
              <a:rPr lang="en-US" sz="1200" b="1" kern="1200" dirty="0">
                <a:solidFill>
                  <a:schemeClr val="tx1"/>
                </a:solidFill>
                <a:effectLst/>
                <a:latin typeface="+mn-lt"/>
                <a:ea typeface="+mn-ea"/>
                <a:cs typeface="+mn-cs"/>
              </a:rPr>
              <a:t>Statistical Test Short Guide</a:t>
            </a:r>
            <a:r>
              <a:rPr lang="en-US" sz="1200" kern="1200" dirty="0">
                <a:solidFill>
                  <a:schemeClr val="tx1"/>
                </a:solidFill>
                <a:effectLst/>
                <a:latin typeface="+mn-lt"/>
                <a:ea typeface="+mn-ea"/>
                <a:cs typeface="+mn-cs"/>
              </a:rPr>
              <a:t>” which reviews statistical tests and what test to select. </a:t>
            </a:r>
          </a:p>
          <a:p>
            <a:r>
              <a:rPr lang="en-US" sz="1200" kern="1200" dirty="0">
                <a:solidFill>
                  <a:schemeClr val="tx1"/>
                </a:solidFill>
                <a:effectLst/>
                <a:latin typeface="+mn-lt"/>
                <a:ea typeface="+mn-ea"/>
                <a:cs typeface="+mn-cs"/>
              </a:rPr>
              <a:t> </a:t>
            </a:r>
          </a:p>
          <a:p>
            <a:endParaRPr lang="en-US" sz="1200" b="1"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3178CA41-519D-B446-B4CA-81C6DBC28DD6}" type="slidenum">
              <a:rPr lang="en-US" smtClean="0"/>
              <a:t>13</a:t>
            </a:fld>
            <a:endParaRPr lang="en-US"/>
          </a:p>
        </p:txBody>
      </p:sp>
    </p:spTree>
    <p:extLst>
      <p:ext uri="{BB962C8B-B14F-4D97-AF65-F5344CB8AC3E}">
        <p14:creationId xmlns:p14="http://schemas.microsoft.com/office/powerpoint/2010/main" val="2425427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87036-7E33-4346-9650-4ADCC7779E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18F97F-618D-A941-A750-A5EAABBB2D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C63A11-FEDB-E440-917E-7D6C5084A18D}"/>
              </a:ext>
            </a:extLst>
          </p:cNvPr>
          <p:cNvSpPr>
            <a:spLocks noGrp="1"/>
          </p:cNvSpPr>
          <p:nvPr>
            <p:ph type="dt" sz="half" idx="10"/>
          </p:nvPr>
        </p:nvSpPr>
        <p:spPr/>
        <p:txBody>
          <a:bodyPr/>
          <a:lstStyle/>
          <a:p>
            <a:fld id="{118FA220-F600-CA4B-ADAE-F4144DC15236}" type="datetimeFigureOut">
              <a:rPr lang="en-US" smtClean="0"/>
              <a:t>6/20/21</a:t>
            </a:fld>
            <a:endParaRPr lang="en-US"/>
          </a:p>
        </p:txBody>
      </p:sp>
      <p:sp>
        <p:nvSpPr>
          <p:cNvPr id="5" name="Footer Placeholder 4">
            <a:extLst>
              <a:ext uri="{FF2B5EF4-FFF2-40B4-BE49-F238E27FC236}">
                <a16:creationId xmlns:a16="http://schemas.microsoft.com/office/drawing/2014/main" id="{B1FD9D7C-6585-2D4B-BF4F-CD6EB02500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CFCEEB-0ED9-3D41-B37F-F04379BE6E0F}"/>
              </a:ext>
            </a:extLst>
          </p:cNvPr>
          <p:cNvSpPr>
            <a:spLocks noGrp="1"/>
          </p:cNvSpPr>
          <p:nvPr>
            <p:ph type="sldNum" sz="quarter" idx="12"/>
          </p:nvPr>
        </p:nvSpPr>
        <p:spPr/>
        <p:txBody>
          <a:bodyPr/>
          <a:lstStyle/>
          <a:p>
            <a:fld id="{CDFFA7CF-FBB6-0149-BF9B-A7CC476CD399}" type="slidenum">
              <a:rPr lang="en-US" smtClean="0"/>
              <a:t>‹#›</a:t>
            </a:fld>
            <a:endParaRPr lang="en-US"/>
          </a:p>
        </p:txBody>
      </p:sp>
    </p:spTree>
    <p:extLst>
      <p:ext uri="{BB962C8B-B14F-4D97-AF65-F5344CB8AC3E}">
        <p14:creationId xmlns:p14="http://schemas.microsoft.com/office/powerpoint/2010/main" val="2784503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7FACC-988F-9442-8B4C-EDDFCFAA8E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F7CAAE-7F10-D04C-8E7C-C8D32F2BA3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C6E907-A415-D84C-8815-7274E0E9FC2A}"/>
              </a:ext>
            </a:extLst>
          </p:cNvPr>
          <p:cNvSpPr>
            <a:spLocks noGrp="1"/>
          </p:cNvSpPr>
          <p:nvPr>
            <p:ph type="dt" sz="half" idx="10"/>
          </p:nvPr>
        </p:nvSpPr>
        <p:spPr/>
        <p:txBody>
          <a:bodyPr/>
          <a:lstStyle/>
          <a:p>
            <a:fld id="{118FA220-F600-CA4B-ADAE-F4144DC15236}" type="datetimeFigureOut">
              <a:rPr lang="en-US" smtClean="0"/>
              <a:t>6/20/21</a:t>
            </a:fld>
            <a:endParaRPr lang="en-US"/>
          </a:p>
        </p:txBody>
      </p:sp>
      <p:sp>
        <p:nvSpPr>
          <p:cNvPr id="5" name="Footer Placeholder 4">
            <a:extLst>
              <a:ext uri="{FF2B5EF4-FFF2-40B4-BE49-F238E27FC236}">
                <a16:creationId xmlns:a16="http://schemas.microsoft.com/office/drawing/2014/main" id="{1C071010-B422-8545-98DD-9BC380527D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C02696-36A7-0D4C-B249-67DA547710BC}"/>
              </a:ext>
            </a:extLst>
          </p:cNvPr>
          <p:cNvSpPr>
            <a:spLocks noGrp="1"/>
          </p:cNvSpPr>
          <p:nvPr>
            <p:ph type="sldNum" sz="quarter" idx="12"/>
          </p:nvPr>
        </p:nvSpPr>
        <p:spPr/>
        <p:txBody>
          <a:bodyPr/>
          <a:lstStyle/>
          <a:p>
            <a:fld id="{CDFFA7CF-FBB6-0149-BF9B-A7CC476CD399}" type="slidenum">
              <a:rPr lang="en-US" smtClean="0"/>
              <a:t>‹#›</a:t>
            </a:fld>
            <a:endParaRPr lang="en-US"/>
          </a:p>
        </p:txBody>
      </p:sp>
    </p:spTree>
    <p:extLst>
      <p:ext uri="{BB962C8B-B14F-4D97-AF65-F5344CB8AC3E}">
        <p14:creationId xmlns:p14="http://schemas.microsoft.com/office/powerpoint/2010/main" val="2606999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220755-E8A0-224F-A8F3-CD8AECD8AB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CA6AEBE-B2B4-A04B-9120-39E7062929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8DDF7D-07AA-7149-A1FD-093FE6939483}"/>
              </a:ext>
            </a:extLst>
          </p:cNvPr>
          <p:cNvSpPr>
            <a:spLocks noGrp="1"/>
          </p:cNvSpPr>
          <p:nvPr>
            <p:ph type="dt" sz="half" idx="10"/>
          </p:nvPr>
        </p:nvSpPr>
        <p:spPr/>
        <p:txBody>
          <a:bodyPr/>
          <a:lstStyle/>
          <a:p>
            <a:fld id="{118FA220-F600-CA4B-ADAE-F4144DC15236}" type="datetimeFigureOut">
              <a:rPr lang="en-US" smtClean="0"/>
              <a:t>6/20/21</a:t>
            </a:fld>
            <a:endParaRPr lang="en-US"/>
          </a:p>
        </p:txBody>
      </p:sp>
      <p:sp>
        <p:nvSpPr>
          <p:cNvPr id="5" name="Footer Placeholder 4">
            <a:extLst>
              <a:ext uri="{FF2B5EF4-FFF2-40B4-BE49-F238E27FC236}">
                <a16:creationId xmlns:a16="http://schemas.microsoft.com/office/drawing/2014/main" id="{9D08B591-91DF-0B42-B101-83376B0B55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4C8899-0DA6-2B45-BAC6-C7B11182286A}"/>
              </a:ext>
            </a:extLst>
          </p:cNvPr>
          <p:cNvSpPr>
            <a:spLocks noGrp="1"/>
          </p:cNvSpPr>
          <p:nvPr>
            <p:ph type="sldNum" sz="quarter" idx="12"/>
          </p:nvPr>
        </p:nvSpPr>
        <p:spPr/>
        <p:txBody>
          <a:bodyPr/>
          <a:lstStyle/>
          <a:p>
            <a:fld id="{CDFFA7CF-FBB6-0149-BF9B-A7CC476CD399}" type="slidenum">
              <a:rPr lang="en-US" smtClean="0"/>
              <a:t>‹#›</a:t>
            </a:fld>
            <a:endParaRPr lang="en-US"/>
          </a:p>
        </p:txBody>
      </p:sp>
    </p:spTree>
    <p:extLst>
      <p:ext uri="{BB962C8B-B14F-4D97-AF65-F5344CB8AC3E}">
        <p14:creationId xmlns:p14="http://schemas.microsoft.com/office/powerpoint/2010/main" val="2004274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02E68-4D38-A345-9A4D-C1286285BE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8F7C6A-7E04-B140-82D6-9E19C591A1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B266EA-483B-6B47-915F-5EABB403F531}"/>
              </a:ext>
            </a:extLst>
          </p:cNvPr>
          <p:cNvSpPr>
            <a:spLocks noGrp="1"/>
          </p:cNvSpPr>
          <p:nvPr>
            <p:ph type="dt" sz="half" idx="10"/>
          </p:nvPr>
        </p:nvSpPr>
        <p:spPr/>
        <p:txBody>
          <a:bodyPr/>
          <a:lstStyle/>
          <a:p>
            <a:fld id="{118FA220-F600-CA4B-ADAE-F4144DC15236}" type="datetimeFigureOut">
              <a:rPr lang="en-US" smtClean="0"/>
              <a:t>6/20/21</a:t>
            </a:fld>
            <a:endParaRPr lang="en-US"/>
          </a:p>
        </p:txBody>
      </p:sp>
      <p:sp>
        <p:nvSpPr>
          <p:cNvPr id="5" name="Footer Placeholder 4">
            <a:extLst>
              <a:ext uri="{FF2B5EF4-FFF2-40B4-BE49-F238E27FC236}">
                <a16:creationId xmlns:a16="http://schemas.microsoft.com/office/drawing/2014/main" id="{D448CE4E-9772-384E-AA6E-842513BAF8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BDE676-2272-794E-93E7-9F47B6BBD3DC}"/>
              </a:ext>
            </a:extLst>
          </p:cNvPr>
          <p:cNvSpPr>
            <a:spLocks noGrp="1"/>
          </p:cNvSpPr>
          <p:nvPr>
            <p:ph type="sldNum" sz="quarter" idx="12"/>
          </p:nvPr>
        </p:nvSpPr>
        <p:spPr/>
        <p:txBody>
          <a:bodyPr/>
          <a:lstStyle/>
          <a:p>
            <a:fld id="{CDFFA7CF-FBB6-0149-BF9B-A7CC476CD399}" type="slidenum">
              <a:rPr lang="en-US" smtClean="0"/>
              <a:t>‹#›</a:t>
            </a:fld>
            <a:endParaRPr lang="en-US"/>
          </a:p>
        </p:txBody>
      </p:sp>
    </p:spTree>
    <p:extLst>
      <p:ext uri="{BB962C8B-B14F-4D97-AF65-F5344CB8AC3E}">
        <p14:creationId xmlns:p14="http://schemas.microsoft.com/office/powerpoint/2010/main" val="2866572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2CBA4-765A-7441-B9EB-9B492C5DCD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6A98A5-D94F-1043-A4AE-1C5712EBD9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B3C4BA-8E26-364F-9761-85AFBE1DE574}"/>
              </a:ext>
            </a:extLst>
          </p:cNvPr>
          <p:cNvSpPr>
            <a:spLocks noGrp="1"/>
          </p:cNvSpPr>
          <p:nvPr>
            <p:ph type="dt" sz="half" idx="10"/>
          </p:nvPr>
        </p:nvSpPr>
        <p:spPr/>
        <p:txBody>
          <a:bodyPr/>
          <a:lstStyle/>
          <a:p>
            <a:fld id="{118FA220-F600-CA4B-ADAE-F4144DC15236}" type="datetimeFigureOut">
              <a:rPr lang="en-US" smtClean="0"/>
              <a:t>6/20/21</a:t>
            </a:fld>
            <a:endParaRPr lang="en-US"/>
          </a:p>
        </p:txBody>
      </p:sp>
      <p:sp>
        <p:nvSpPr>
          <p:cNvPr id="5" name="Footer Placeholder 4">
            <a:extLst>
              <a:ext uri="{FF2B5EF4-FFF2-40B4-BE49-F238E27FC236}">
                <a16:creationId xmlns:a16="http://schemas.microsoft.com/office/drawing/2014/main" id="{9B3990D6-F615-2649-9C15-FEB4A5BD19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5F8324-5938-6B4D-AE5B-1A366CED9D2C}"/>
              </a:ext>
            </a:extLst>
          </p:cNvPr>
          <p:cNvSpPr>
            <a:spLocks noGrp="1"/>
          </p:cNvSpPr>
          <p:nvPr>
            <p:ph type="sldNum" sz="quarter" idx="12"/>
          </p:nvPr>
        </p:nvSpPr>
        <p:spPr/>
        <p:txBody>
          <a:bodyPr/>
          <a:lstStyle/>
          <a:p>
            <a:fld id="{CDFFA7CF-FBB6-0149-BF9B-A7CC476CD399}" type="slidenum">
              <a:rPr lang="en-US" smtClean="0"/>
              <a:t>‹#›</a:t>
            </a:fld>
            <a:endParaRPr lang="en-US"/>
          </a:p>
        </p:txBody>
      </p:sp>
    </p:spTree>
    <p:extLst>
      <p:ext uri="{BB962C8B-B14F-4D97-AF65-F5344CB8AC3E}">
        <p14:creationId xmlns:p14="http://schemas.microsoft.com/office/powerpoint/2010/main" val="4097046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BD89A-8364-3840-97DB-009D00142E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0F4BD3-3F62-DF48-B019-D5962212B0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663E2E-E8D6-344C-9244-FF8CDF16CA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262355-6CB2-B84D-ADFB-B0AB06682C30}"/>
              </a:ext>
            </a:extLst>
          </p:cNvPr>
          <p:cNvSpPr>
            <a:spLocks noGrp="1"/>
          </p:cNvSpPr>
          <p:nvPr>
            <p:ph type="dt" sz="half" idx="10"/>
          </p:nvPr>
        </p:nvSpPr>
        <p:spPr/>
        <p:txBody>
          <a:bodyPr/>
          <a:lstStyle/>
          <a:p>
            <a:fld id="{118FA220-F600-CA4B-ADAE-F4144DC15236}" type="datetimeFigureOut">
              <a:rPr lang="en-US" smtClean="0"/>
              <a:t>6/20/21</a:t>
            </a:fld>
            <a:endParaRPr lang="en-US"/>
          </a:p>
        </p:txBody>
      </p:sp>
      <p:sp>
        <p:nvSpPr>
          <p:cNvPr id="6" name="Footer Placeholder 5">
            <a:extLst>
              <a:ext uri="{FF2B5EF4-FFF2-40B4-BE49-F238E27FC236}">
                <a16:creationId xmlns:a16="http://schemas.microsoft.com/office/drawing/2014/main" id="{3D230395-46A2-AD4A-B0A6-1E254ADBBB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5BEE0C-15B2-A040-93EB-E78875342FDD}"/>
              </a:ext>
            </a:extLst>
          </p:cNvPr>
          <p:cNvSpPr>
            <a:spLocks noGrp="1"/>
          </p:cNvSpPr>
          <p:nvPr>
            <p:ph type="sldNum" sz="quarter" idx="12"/>
          </p:nvPr>
        </p:nvSpPr>
        <p:spPr/>
        <p:txBody>
          <a:bodyPr/>
          <a:lstStyle/>
          <a:p>
            <a:fld id="{CDFFA7CF-FBB6-0149-BF9B-A7CC476CD399}" type="slidenum">
              <a:rPr lang="en-US" smtClean="0"/>
              <a:t>‹#›</a:t>
            </a:fld>
            <a:endParaRPr lang="en-US"/>
          </a:p>
        </p:txBody>
      </p:sp>
    </p:spTree>
    <p:extLst>
      <p:ext uri="{BB962C8B-B14F-4D97-AF65-F5344CB8AC3E}">
        <p14:creationId xmlns:p14="http://schemas.microsoft.com/office/powerpoint/2010/main" val="2364369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CA3A4-048A-7648-AF4A-30B58A927D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B2FD5C-6008-7D4B-9FB0-EB5B3BECD2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353234-15A5-EB46-8DBC-5DFD1DA693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F6CBDC-1DED-B341-BC5F-9892907BAD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89293B-4D2A-C94A-AE5B-BC8065C673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011CEC-4C87-6C43-ACB5-E62472814CAE}"/>
              </a:ext>
            </a:extLst>
          </p:cNvPr>
          <p:cNvSpPr>
            <a:spLocks noGrp="1"/>
          </p:cNvSpPr>
          <p:nvPr>
            <p:ph type="dt" sz="half" idx="10"/>
          </p:nvPr>
        </p:nvSpPr>
        <p:spPr/>
        <p:txBody>
          <a:bodyPr/>
          <a:lstStyle/>
          <a:p>
            <a:fld id="{118FA220-F600-CA4B-ADAE-F4144DC15236}" type="datetimeFigureOut">
              <a:rPr lang="en-US" smtClean="0"/>
              <a:t>6/20/21</a:t>
            </a:fld>
            <a:endParaRPr lang="en-US"/>
          </a:p>
        </p:txBody>
      </p:sp>
      <p:sp>
        <p:nvSpPr>
          <p:cNvPr id="8" name="Footer Placeholder 7">
            <a:extLst>
              <a:ext uri="{FF2B5EF4-FFF2-40B4-BE49-F238E27FC236}">
                <a16:creationId xmlns:a16="http://schemas.microsoft.com/office/drawing/2014/main" id="{AD32268B-2B0A-0245-A480-554D99E666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DE8F25-88EB-D64D-A860-3AF22AD73DEE}"/>
              </a:ext>
            </a:extLst>
          </p:cNvPr>
          <p:cNvSpPr>
            <a:spLocks noGrp="1"/>
          </p:cNvSpPr>
          <p:nvPr>
            <p:ph type="sldNum" sz="quarter" idx="12"/>
          </p:nvPr>
        </p:nvSpPr>
        <p:spPr/>
        <p:txBody>
          <a:bodyPr/>
          <a:lstStyle/>
          <a:p>
            <a:fld id="{CDFFA7CF-FBB6-0149-BF9B-A7CC476CD399}" type="slidenum">
              <a:rPr lang="en-US" smtClean="0"/>
              <a:t>‹#›</a:t>
            </a:fld>
            <a:endParaRPr lang="en-US"/>
          </a:p>
        </p:txBody>
      </p:sp>
    </p:spTree>
    <p:extLst>
      <p:ext uri="{BB962C8B-B14F-4D97-AF65-F5344CB8AC3E}">
        <p14:creationId xmlns:p14="http://schemas.microsoft.com/office/powerpoint/2010/main" val="2704103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DA98E-8D9B-8745-A910-75E2EFC23F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F75578-1578-5640-9BB2-11E0AD27D90B}"/>
              </a:ext>
            </a:extLst>
          </p:cNvPr>
          <p:cNvSpPr>
            <a:spLocks noGrp="1"/>
          </p:cNvSpPr>
          <p:nvPr>
            <p:ph type="dt" sz="half" idx="10"/>
          </p:nvPr>
        </p:nvSpPr>
        <p:spPr/>
        <p:txBody>
          <a:bodyPr/>
          <a:lstStyle/>
          <a:p>
            <a:fld id="{118FA220-F600-CA4B-ADAE-F4144DC15236}" type="datetimeFigureOut">
              <a:rPr lang="en-US" smtClean="0"/>
              <a:t>6/20/21</a:t>
            </a:fld>
            <a:endParaRPr lang="en-US"/>
          </a:p>
        </p:txBody>
      </p:sp>
      <p:sp>
        <p:nvSpPr>
          <p:cNvPr id="4" name="Footer Placeholder 3">
            <a:extLst>
              <a:ext uri="{FF2B5EF4-FFF2-40B4-BE49-F238E27FC236}">
                <a16:creationId xmlns:a16="http://schemas.microsoft.com/office/drawing/2014/main" id="{5D9ABA4C-C75C-EE4B-AE5C-1A5214F569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A342FC-A593-584E-90C1-A783FBB825AA}"/>
              </a:ext>
            </a:extLst>
          </p:cNvPr>
          <p:cNvSpPr>
            <a:spLocks noGrp="1"/>
          </p:cNvSpPr>
          <p:nvPr>
            <p:ph type="sldNum" sz="quarter" idx="12"/>
          </p:nvPr>
        </p:nvSpPr>
        <p:spPr/>
        <p:txBody>
          <a:bodyPr/>
          <a:lstStyle/>
          <a:p>
            <a:fld id="{CDFFA7CF-FBB6-0149-BF9B-A7CC476CD399}" type="slidenum">
              <a:rPr lang="en-US" smtClean="0"/>
              <a:t>‹#›</a:t>
            </a:fld>
            <a:endParaRPr lang="en-US"/>
          </a:p>
        </p:txBody>
      </p:sp>
    </p:spTree>
    <p:extLst>
      <p:ext uri="{BB962C8B-B14F-4D97-AF65-F5344CB8AC3E}">
        <p14:creationId xmlns:p14="http://schemas.microsoft.com/office/powerpoint/2010/main" val="3812167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3C1793-7414-E649-BA92-F35EF512CD5D}"/>
              </a:ext>
            </a:extLst>
          </p:cNvPr>
          <p:cNvSpPr>
            <a:spLocks noGrp="1"/>
          </p:cNvSpPr>
          <p:nvPr>
            <p:ph type="dt" sz="half" idx="10"/>
          </p:nvPr>
        </p:nvSpPr>
        <p:spPr/>
        <p:txBody>
          <a:bodyPr/>
          <a:lstStyle/>
          <a:p>
            <a:fld id="{118FA220-F600-CA4B-ADAE-F4144DC15236}" type="datetimeFigureOut">
              <a:rPr lang="en-US" smtClean="0"/>
              <a:t>6/20/21</a:t>
            </a:fld>
            <a:endParaRPr lang="en-US"/>
          </a:p>
        </p:txBody>
      </p:sp>
      <p:sp>
        <p:nvSpPr>
          <p:cNvPr id="3" name="Footer Placeholder 2">
            <a:extLst>
              <a:ext uri="{FF2B5EF4-FFF2-40B4-BE49-F238E27FC236}">
                <a16:creationId xmlns:a16="http://schemas.microsoft.com/office/drawing/2014/main" id="{A055E568-6EFC-424F-8732-F9AA291E1B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3971D28-74CA-5F40-8580-9372551702CE}"/>
              </a:ext>
            </a:extLst>
          </p:cNvPr>
          <p:cNvSpPr>
            <a:spLocks noGrp="1"/>
          </p:cNvSpPr>
          <p:nvPr>
            <p:ph type="sldNum" sz="quarter" idx="12"/>
          </p:nvPr>
        </p:nvSpPr>
        <p:spPr/>
        <p:txBody>
          <a:bodyPr/>
          <a:lstStyle/>
          <a:p>
            <a:fld id="{CDFFA7CF-FBB6-0149-BF9B-A7CC476CD399}" type="slidenum">
              <a:rPr lang="en-US" smtClean="0"/>
              <a:t>‹#›</a:t>
            </a:fld>
            <a:endParaRPr lang="en-US"/>
          </a:p>
        </p:txBody>
      </p:sp>
    </p:spTree>
    <p:extLst>
      <p:ext uri="{BB962C8B-B14F-4D97-AF65-F5344CB8AC3E}">
        <p14:creationId xmlns:p14="http://schemas.microsoft.com/office/powerpoint/2010/main" val="466759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CF0E0-DA4F-5242-ADE2-E3B6578FBD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851A488-0FE7-9548-A7E7-74AE2CB89A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CCC20E-959B-0147-A3DB-F37282377E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A06725-3708-B54C-8726-48DE73803A29}"/>
              </a:ext>
            </a:extLst>
          </p:cNvPr>
          <p:cNvSpPr>
            <a:spLocks noGrp="1"/>
          </p:cNvSpPr>
          <p:nvPr>
            <p:ph type="dt" sz="half" idx="10"/>
          </p:nvPr>
        </p:nvSpPr>
        <p:spPr/>
        <p:txBody>
          <a:bodyPr/>
          <a:lstStyle/>
          <a:p>
            <a:fld id="{118FA220-F600-CA4B-ADAE-F4144DC15236}" type="datetimeFigureOut">
              <a:rPr lang="en-US" smtClean="0"/>
              <a:t>6/20/21</a:t>
            </a:fld>
            <a:endParaRPr lang="en-US"/>
          </a:p>
        </p:txBody>
      </p:sp>
      <p:sp>
        <p:nvSpPr>
          <p:cNvPr id="6" name="Footer Placeholder 5">
            <a:extLst>
              <a:ext uri="{FF2B5EF4-FFF2-40B4-BE49-F238E27FC236}">
                <a16:creationId xmlns:a16="http://schemas.microsoft.com/office/drawing/2014/main" id="{8C38361C-D12E-B146-8BFD-748EC3BB75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62BD5-67DF-1D4B-9CFD-72199749AD1A}"/>
              </a:ext>
            </a:extLst>
          </p:cNvPr>
          <p:cNvSpPr>
            <a:spLocks noGrp="1"/>
          </p:cNvSpPr>
          <p:nvPr>
            <p:ph type="sldNum" sz="quarter" idx="12"/>
          </p:nvPr>
        </p:nvSpPr>
        <p:spPr/>
        <p:txBody>
          <a:bodyPr/>
          <a:lstStyle/>
          <a:p>
            <a:fld id="{CDFFA7CF-FBB6-0149-BF9B-A7CC476CD399}" type="slidenum">
              <a:rPr lang="en-US" smtClean="0"/>
              <a:t>‹#›</a:t>
            </a:fld>
            <a:endParaRPr lang="en-US"/>
          </a:p>
        </p:txBody>
      </p:sp>
    </p:spTree>
    <p:extLst>
      <p:ext uri="{BB962C8B-B14F-4D97-AF65-F5344CB8AC3E}">
        <p14:creationId xmlns:p14="http://schemas.microsoft.com/office/powerpoint/2010/main" val="3385252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234AC-96D3-714F-8E99-DF7A208C18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1CBE9D-77E1-7C46-B336-15C9AD384A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9385F7-35A8-4B46-8F51-EBFAA084ED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622A6C-99CC-D14F-9FDA-0F6D214CD013}"/>
              </a:ext>
            </a:extLst>
          </p:cNvPr>
          <p:cNvSpPr>
            <a:spLocks noGrp="1"/>
          </p:cNvSpPr>
          <p:nvPr>
            <p:ph type="dt" sz="half" idx="10"/>
          </p:nvPr>
        </p:nvSpPr>
        <p:spPr/>
        <p:txBody>
          <a:bodyPr/>
          <a:lstStyle/>
          <a:p>
            <a:fld id="{118FA220-F600-CA4B-ADAE-F4144DC15236}" type="datetimeFigureOut">
              <a:rPr lang="en-US" smtClean="0"/>
              <a:t>6/20/21</a:t>
            </a:fld>
            <a:endParaRPr lang="en-US"/>
          </a:p>
        </p:txBody>
      </p:sp>
      <p:sp>
        <p:nvSpPr>
          <p:cNvPr id="6" name="Footer Placeholder 5">
            <a:extLst>
              <a:ext uri="{FF2B5EF4-FFF2-40B4-BE49-F238E27FC236}">
                <a16:creationId xmlns:a16="http://schemas.microsoft.com/office/drawing/2014/main" id="{5788CBA7-2FEC-1D4A-A8E0-95364F1111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9301C9-5663-5C4A-A880-F59C8C8AB4F0}"/>
              </a:ext>
            </a:extLst>
          </p:cNvPr>
          <p:cNvSpPr>
            <a:spLocks noGrp="1"/>
          </p:cNvSpPr>
          <p:nvPr>
            <p:ph type="sldNum" sz="quarter" idx="12"/>
          </p:nvPr>
        </p:nvSpPr>
        <p:spPr/>
        <p:txBody>
          <a:bodyPr/>
          <a:lstStyle/>
          <a:p>
            <a:fld id="{CDFFA7CF-FBB6-0149-BF9B-A7CC476CD399}" type="slidenum">
              <a:rPr lang="en-US" smtClean="0"/>
              <a:t>‹#›</a:t>
            </a:fld>
            <a:endParaRPr lang="en-US"/>
          </a:p>
        </p:txBody>
      </p:sp>
    </p:spTree>
    <p:extLst>
      <p:ext uri="{BB962C8B-B14F-4D97-AF65-F5344CB8AC3E}">
        <p14:creationId xmlns:p14="http://schemas.microsoft.com/office/powerpoint/2010/main" val="3080757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A74047-BBCA-C145-867D-9D02438CF1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4CE3CC-D0DC-DC49-A552-662DFF3E04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85DBB5-64C5-F74B-A42D-D9CB02ED1F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8FA220-F600-CA4B-ADAE-F4144DC15236}" type="datetimeFigureOut">
              <a:rPr lang="en-US" smtClean="0"/>
              <a:t>6/20/21</a:t>
            </a:fld>
            <a:endParaRPr lang="en-US"/>
          </a:p>
        </p:txBody>
      </p:sp>
      <p:sp>
        <p:nvSpPr>
          <p:cNvPr id="5" name="Footer Placeholder 4">
            <a:extLst>
              <a:ext uri="{FF2B5EF4-FFF2-40B4-BE49-F238E27FC236}">
                <a16:creationId xmlns:a16="http://schemas.microsoft.com/office/drawing/2014/main" id="{EDD19CA0-CA57-1644-821E-4AF291BB62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C2736F-E4B4-5A49-B28D-8A77266EE7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FFA7CF-FBB6-0149-BF9B-A7CC476CD399}" type="slidenum">
              <a:rPr lang="en-US" smtClean="0"/>
              <a:t>‹#›</a:t>
            </a:fld>
            <a:endParaRPr lang="en-US"/>
          </a:p>
        </p:txBody>
      </p:sp>
    </p:spTree>
    <p:extLst>
      <p:ext uri="{BB962C8B-B14F-4D97-AF65-F5344CB8AC3E}">
        <p14:creationId xmlns:p14="http://schemas.microsoft.com/office/powerpoint/2010/main" val="1654395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3" Type="http://schemas.openxmlformats.org/officeDocument/2006/relationships/customXml" Target="../ink/ink2.xml"/><Relationship Id="rId3" Type="http://schemas.openxmlformats.org/officeDocument/2006/relationships/customXml" Target="../ink/ink1.xml"/><Relationship Id="rId12"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xml"/><Relationship Id="rId14" Type="http://schemas.openxmlformats.org/officeDocument/2006/relationships/customXml" Target="../ink/ink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ideo" Target="https://www.youtube.com/embed/QauomrFcrXk?feature=oembed" TargetMode="Externa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94331-4F09-BA46-B978-2A25A600C253}"/>
              </a:ext>
            </a:extLst>
          </p:cNvPr>
          <p:cNvSpPr>
            <a:spLocks noGrp="1"/>
          </p:cNvSpPr>
          <p:nvPr>
            <p:ph type="ctrTitle"/>
          </p:nvPr>
        </p:nvSpPr>
        <p:spPr/>
        <p:txBody>
          <a:bodyPr/>
          <a:lstStyle/>
          <a:p>
            <a:r>
              <a:rPr lang="en-US" dirty="0"/>
              <a:t>Week 2: </a:t>
            </a:r>
            <a:r>
              <a:rPr lang="en-US" dirty="0" err="1"/>
              <a:t>Lumeire</a:t>
            </a:r>
            <a:endParaRPr lang="en-US" dirty="0"/>
          </a:p>
        </p:txBody>
      </p:sp>
      <p:sp>
        <p:nvSpPr>
          <p:cNvPr id="3" name="Subtitle 2">
            <a:extLst>
              <a:ext uri="{FF2B5EF4-FFF2-40B4-BE49-F238E27FC236}">
                <a16:creationId xmlns:a16="http://schemas.microsoft.com/office/drawing/2014/main" id="{C0FF28EF-F136-1E44-B9B0-377AA2D1B92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51082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D2AF1BF-99AF-443A-9F38-DF4294EAE7BA}"/>
              </a:ext>
            </a:extLst>
          </p:cNvPr>
          <p:cNvSpPr/>
          <p:nvPr/>
        </p:nvSpPr>
        <p:spPr>
          <a:xfrm>
            <a:off x="3465095" y="5799579"/>
            <a:ext cx="3689159" cy="731850"/>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Rounded Corners 5">
            <a:extLst>
              <a:ext uri="{FF2B5EF4-FFF2-40B4-BE49-F238E27FC236}">
                <a16:creationId xmlns:a16="http://schemas.microsoft.com/office/drawing/2014/main" id="{4A4468F6-0097-4AC2-9FA1-904A02E527B9}"/>
              </a:ext>
            </a:extLst>
          </p:cNvPr>
          <p:cNvSpPr/>
          <p:nvPr/>
        </p:nvSpPr>
        <p:spPr>
          <a:xfrm>
            <a:off x="4682003" y="5337181"/>
            <a:ext cx="5912662" cy="462398"/>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Rounded Corners 4">
            <a:extLst>
              <a:ext uri="{FF2B5EF4-FFF2-40B4-BE49-F238E27FC236}">
                <a16:creationId xmlns:a16="http://schemas.microsoft.com/office/drawing/2014/main" id="{0D622765-0C6B-453D-B69A-FD6B0FEC0FFC}"/>
              </a:ext>
            </a:extLst>
          </p:cNvPr>
          <p:cNvSpPr/>
          <p:nvPr/>
        </p:nvSpPr>
        <p:spPr>
          <a:xfrm>
            <a:off x="3181817" y="5337914"/>
            <a:ext cx="1321431" cy="461665"/>
          </a:xfrm>
          <a:prstGeom prst="roundRect">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F4547B-4D7C-4B6D-B486-3583B9E6FDB3}"/>
              </a:ext>
            </a:extLst>
          </p:cNvPr>
          <p:cNvSpPr>
            <a:spLocks noGrp="1"/>
          </p:cNvSpPr>
          <p:nvPr>
            <p:ph type="title"/>
          </p:nvPr>
        </p:nvSpPr>
        <p:spPr>
          <a:xfrm>
            <a:off x="808638" y="386930"/>
            <a:ext cx="9236700" cy="1188950"/>
          </a:xfrm>
          <a:ln>
            <a:noFill/>
          </a:ln>
        </p:spPr>
        <p:txBody>
          <a:bodyPr anchor="b">
            <a:normAutofit/>
          </a:bodyPr>
          <a:lstStyle/>
          <a:p>
            <a:r>
              <a:rPr lang="en-US" sz="5400" dirty="0"/>
              <a:t>Note about our Variables</a:t>
            </a:r>
          </a:p>
        </p:txBody>
      </p:sp>
      <p:sp>
        <p:nvSpPr>
          <p:cNvPr id="8" name="TextBox 7">
            <a:extLst>
              <a:ext uri="{FF2B5EF4-FFF2-40B4-BE49-F238E27FC236}">
                <a16:creationId xmlns:a16="http://schemas.microsoft.com/office/drawing/2014/main" id="{751E4EC7-C61B-466C-996C-F08ABF36202B}"/>
              </a:ext>
            </a:extLst>
          </p:cNvPr>
          <p:cNvSpPr txBox="1"/>
          <p:nvPr/>
        </p:nvSpPr>
        <p:spPr>
          <a:xfrm>
            <a:off x="1730931" y="1801167"/>
            <a:ext cx="9687339"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It is important to note the difference here between our variable: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9" name="Rectangle: Rounded Corners 8">
            <a:extLst>
              <a:ext uri="{FF2B5EF4-FFF2-40B4-BE49-F238E27FC236}">
                <a16:creationId xmlns:a16="http://schemas.microsoft.com/office/drawing/2014/main" id="{E60D087E-6564-4812-9752-0C40A936EDC6}"/>
              </a:ext>
            </a:extLst>
          </p:cNvPr>
          <p:cNvSpPr/>
          <p:nvPr/>
        </p:nvSpPr>
        <p:spPr>
          <a:xfrm>
            <a:off x="1020417" y="2524538"/>
            <a:ext cx="2597426" cy="1223882"/>
          </a:xfrm>
          <a:prstGeom prst="roundRect">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300" b="0" i="0" u="none" strike="noStrike" kern="1200" cap="none" spc="0" normalizeH="0" baseline="0" noProof="0" dirty="0">
                <a:ln>
                  <a:noFill/>
                </a:ln>
                <a:solidFill>
                  <a:prstClr val="black"/>
                </a:solidFill>
                <a:effectLst/>
                <a:uLnTx/>
                <a:uFillTx/>
                <a:latin typeface="Calibri" panose="020F0502020204030204"/>
                <a:ea typeface="+mn-ea"/>
                <a:cs typeface="+mn-cs"/>
              </a:rPr>
              <a:t>Construct</a:t>
            </a:r>
          </a:p>
        </p:txBody>
      </p:sp>
      <p:sp>
        <p:nvSpPr>
          <p:cNvPr id="15" name="Rectangle: Rounded Corners 14">
            <a:extLst>
              <a:ext uri="{FF2B5EF4-FFF2-40B4-BE49-F238E27FC236}">
                <a16:creationId xmlns:a16="http://schemas.microsoft.com/office/drawing/2014/main" id="{65DAF6DC-B70B-4C8C-A967-DAE06EE2E8FB}"/>
              </a:ext>
            </a:extLst>
          </p:cNvPr>
          <p:cNvSpPr/>
          <p:nvPr/>
        </p:nvSpPr>
        <p:spPr>
          <a:xfrm>
            <a:off x="4556828" y="2523804"/>
            <a:ext cx="2597426" cy="1223882"/>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300" b="1" i="0" u="none" strike="noStrike" kern="1200" cap="none" spc="0" normalizeH="0" baseline="0" noProof="0" dirty="0">
                <a:ln>
                  <a:noFill/>
                </a:ln>
                <a:solidFill>
                  <a:prstClr val="black"/>
                </a:solidFill>
                <a:effectLst/>
                <a:uLnTx/>
                <a:uFillTx/>
                <a:latin typeface="Calibri" panose="020F0502020204030204"/>
                <a:ea typeface="+mn-ea"/>
                <a:cs typeface="+mn-cs"/>
              </a:rPr>
              <a:t>Operational Definition</a:t>
            </a:r>
          </a:p>
        </p:txBody>
      </p:sp>
      <p:sp>
        <p:nvSpPr>
          <p:cNvPr id="16" name="Rectangle: Rounded Corners 15">
            <a:extLst>
              <a:ext uri="{FF2B5EF4-FFF2-40B4-BE49-F238E27FC236}">
                <a16:creationId xmlns:a16="http://schemas.microsoft.com/office/drawing/2014/main" id="{5C23D2A5-399D-4AA2-B601-BC19C36B4DF6}"/>
              </a:ext>
            </a:extLst>
          </p:cNvPr>
          <p:cNvSpPr/>
          <p:nvPr/>
        </p:nvSpPr>
        <p:spPr>
          <a:xfrm>
            <a:off x="8303752" y="2523804"/>
            <a:ext cx="2597426" cy="1223882"/>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300" b="1" i="0" u="none" strike="noStrike" kern="1200" cap="none" spc="0" normalizeH="0" baseline="0" noProof="0" dirty="0">
                <a:ln>
                  <a:noFill/>
                </a:ln>
                <a:solidFill>
                  <a:prstClr val="black"/>
                </a:solidFill>
                <a:effectLst/>
                <a:uLnTx/>
                <a:uFillTx/>
                <a:latin typeface="Calibri" panose="020F0502020204030204"/>
                <a:ea typeface="+mn-ea"/>
                <a:cs typeface="+mn-cs"/>
              </a:rPr>
              <a:t>Levels</a:t>
            </a:r>
          </a:p>
        </p:txBody>
      </p:sp>
      <p:sp>
        <p:nvSpPr>
          <p:cNvPr id="10" name="TextBox 9">
            <a:extLst>
              <a:ext uri="{FF2B5EF4-FFF2-40B4-BE49-F238E27FC236}">
                <a16:creationId xmlns:a16="http://schemas.microsoft.com/office/drawing/2014/main" id="{4FFB1AEF-CF3D-4558-B89D-03A543E09994}"/>
              </a:ext>
            </a:extLst>
          </p:cNvPr>
          <p:cNvSpPr txBox="1"/>
          <p:nvPr/>
        </p:nvSpPr>
        <p:spPr>
          <a:xfrm>
            <a:off x="7473899" y="3086250"/>
            <a:ext cx="51020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VS</a:t>
            </a:r>
          </a:p>
        </p:txBody>
      </p:sp>
      <p:sp>
        <p:nvSpPr>
          <p:cNvPr id="22" name="TextBox 21">
            <a:extLst>
              <a:ext uri="{FF2B5EF4-FFF2-40B4-BE49-F238E27FC236}">
                <a16:creationId xmlns:a16="http://schemas.microsoft.com/office/drawing/2014/main" id="{CAB12073-EEA7-4A75-8125-836275074664}"/>
              </a:ext>
            </a:extLst>
          </p:cNvPr>
          <p:cNvSpPr txBox="1"/>
          <p:nvPr/>
        </p:nvSpPr>
        <p:spPr>
          <a:xfrm>
            <a:off x="3982022" y="3107633"/>
            <a:ext cx="444204" cy="36938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VS</a:t>
            </a:r>
          </a:p>
        </p:txBody>
      </p:sp>
      <p:sp>
        <p:nvSpPr>
          <p:cNvPr id="11" name="TextBox 10">
            <a:extLst>
              <a:ext uri="{FF2B5EF4-FFF2-40B4-BE49-F238E27FC236}">
                <a16:creationId xmlns:a16="http://schemas.microsoft.com/office/drawing/2014/main" id="{F3A6EE31-7A95-4ECA-9095-2C70DC594616}"/>
              </a:ext>
            </a:extLst>
          </p:cNvPr>
          <p:cNvSpPr txBox="1"/>
          <p:nvPr/>
        </p:nvSpPr>
        <p:spPr>
          <a:xfrm>
            <a:off x="187751" y="4571339"/>
            <a:ext cx="250732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So in our example:</a:t>
            </a:r>
          </a:p>
        </p:txBody>
      </p:sp>
      <p:sp>
        <p:nvSpPr>
          <p:cNvPr id="12" name="Rectangle 11">
            <a:extLst>
              <a:ext uri="{FF2B5EF4-FFF2-40B4-BE49-F238E27FC236}">
                <a16:creationId xmlns:a16="http://schemas.microsoft.com/office/drawing/2014/main" id="{F3E72AAF-91A7-4792-85C1-F46A11DD0C5C}"/>
              </a:ext>
            </a:extLst>
          </p:cNvPr>
          <p:cNvSpPr/>
          <p:nvPr/>
        </p:nvSpPr>
        <p:spPr>
          <a:xfrm>
            <a:off x="2695074" y="5337915"/>
            <a:ext cx="9875404"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IV: Group Size –number of students who are part of the group.</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Small –group of 2 students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Large –group of 10 students</a:t>
            </a:r>
          </a:p>
        </p:txBody>
      </p:sp>
    </p:spTree>
    <p:extLst>
      <p:ext uri="{BB962C8B-B14F-4D97-AF65-F5344CB8AC3E}">
        <p14:creationId xmlns:p14="http://schemas.microsoft.com/office/powerpoint/2010/main" val="4114862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4547B-4D7C-4B6D-B486-3583B9E6FDB3}"/>
              </a:ext>
            </a:extLst>
          </p:cNvPr>
          <p:cNvSpPr>
            <a:spLocks noGrp="1"/>
          </p:cNvSpPr>
          <p:nvPr>
            <p:ph type="title"/>
          </p:nvPr>
        </p:nvSpPr>
        <p:spPr>
          <a:xfrm>
            <a:off x="808638" y="386930"/>
            <a:ext cx="9236700" cy="1188950"/>
          </a:xfrm>
        </p:spPr>
        <p:txBody>
          <a:bodyPr anchor="b">
            <a:normAutofit/>
          </a:bodyPr>
          <a:lstStyle/>
          <a:p>
            <a:r>
              <a:rPr lang="en-US" sz="5400" dirty="0"/>
              <a:t>From Hypothesis to Variables</a:t>
            </a:r>
          </a:p>
        </p:txBody>
      </p:sp>
      <p:sp>
        <p:nvSpPr>
          <p:cNvPr id="3" name="Content Placeholder 2">
            <a:extLst>
              <a:ext uri="{FF2B5EF4-FFF2-40B4-BE49-F238E27FC236}">
                <a16:creationId xmlns:a16="http://schemas.microsoft.com/office/drawing/2014/main" id="{CC8CE8E5-1551-4CE9-8CE5-5BC1F4B6D5CF}"/>
              </a:ext>
            </a:extLst>
          </p:cNvPr>
          <p:cNvSpPr>
            <a:spLocks noGrp="1"/>
          </p:cNvSpPr>
          <p:nvPr>
            <p:ph idx="1"/>
          </p:nvPr>
        </p:nvSpPr>
        <p:spPr>
          <a:xfrm>
            <a:off x="793660" y="2599509"/>
            <a:ext cx="10143668" cy="829491"/>
          </a:xfrm>
        </p:spPr>
        <p:txBody>
          <a:bodyPr anchor="t">
            <a:normAutofit/>
          </a:bodyPr>
          <a:lstStyle/>
          <a:p>
            <a:pPr marL="0" indent="0">
              <a:buNone/>
            </a:pPr>
            <a:r>
              <a:rPr lang="en-US" sz="2400" b="1" dirty="0"/>
              <a:t>Hypothesis: </a:t>
            </a:r>
            <a:r>
              <a:rPr lang="en-US" sz="2400" dirty="0">
                <a:highlight>
                  <a:srgbClr val="00FFFF"/>
                </a:highlight>
              </a:rPr>
              <a:t>Test performance </a:t>
            </a:r>
            <a:r>
              <a:rPr lang="en-US" sz="2400" dirty="0"/>
              <a:t>will be significantly better for participants who study in </a:t>
            </a:r>
            <a:r>
              <a:rPr lang="en-US" sz="2400" dirty="0">
                <a:highlight>
                  <a:srgbClr val="FFFF00"/>
                </a:highlight>
              </a:rPr>
              <a:t>smaller</a:t>
            </a:r>
            <a:r>
              <a:rPr lang="en-US" sz="2400" dirty="0"/>
              <a:t> groups than </a:t>
            </a:r>
            <a:r>
              <a:rPr lang="en-US" sz="2400" dirty="0">
                <a:highlight>
                  <a:srgbClr val="FFFF00"/>
                </a:highlight>
              </a:rPr>
              <a:t>larger</a:t>
            </a:r>
            <a:r>
              <a:rPr lang="en-US" sz="2400" dirty="0"/>
              <a:t> </a:t>
            </a:r>
            <a:r>
              <a:rPr lang="en-US" sz="2400" dirty="0">
                <a:highlight>
                  <a:srgbClr val="00FF00"/>
                </a:highlight>
              </a:rPr>
              <a:t>groups</a:t>
            </a:r>
            <a:r>
              <a:rPr lang="en-US" sz="2400" dirty="0"/>
              <a:t>.</a:t>
            </a:r>
          </a:p>
        </p:txBody>
      </p:sp>
      <p:sp>
        <p:nvSpPr>
          <p:cNvPr id="5" name="Rectangle 4">
            <a:extLst>
              <a:ext uri="{FF2B5EF4-FFF2-40B4-BE49-F238E27FC236}">
                <a16:creationId xmlns:a16="http://schemas.microsoft.com/office/drawing/2014/main" id="{DBBA6876-9BC1-433E-BD76-3DD9141B1E4A}"/>
              </a:ext>
            </a:extLst>
          </p:cNvPr>
          <p:cNvSpPr/>
          <p:nvPr/>
        </p:nvSpPr>
        <p:spPr>
          <a:xfrm>
            <a:off x="808638" y="3642404"/>
            <a:ext cx="9875404"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IV: </a:t>
            </a:r>
            <a:r>
              <a:rPr kumimoji="0" lang="en-US" sz="2400" b="0" i="0" u="none" strike="noStrike" kern="1200" cap="none" spc="0" normalizeH="0" baseline="0" noProof="0" dirty="0">
                <a:ln>
                  <a:noFill/>
                </a:ln>
                <a:solidFill>
                  <a:prstClr val="black"/>
                </a:solidFill>
                <a:effectLst/>
                <a:highlight>
                  <a:srgbClr val="00FF00"/>
                </a:highlight>
                <a:uLnTx/>
                <a:uFillTx/>
                <a:latin typeface="Calibri" panose="020F0502020204030204"/>
                <a:ea typeface="+mn-ea"/>
                <a:cs typeface="+mn-cs"/>
              </a:rPr>
              <a:t>Group Size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–number of students who are part of the group.</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Level 1: </a:t>
            </a:r>
            <a:r>
              <a:rPr kumimoji="0" lang="en-US" sz="24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Small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–group of 2 students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Level 2: </a:t>
            </a:r>
            <a:r>
              <a:rPr kumimoji="0" lang="en-US" sz="24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Large</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–group of 10 students</a:t>
            </a:r>
          </a:p>
        </p:txBody>
      </p:sp>
      <p:sp>
        <p:nvSpPr>
          <p:cNvPr id="6" name="Rectangle 5">
            <a:extLst>
              <a:ext uri="{FF2B5EF4-FFF2-40B4-BE49-F238E27FC236}">
                <a16:creationId xmlns:a16="http://schemas.microsoft.com/office/drawing/2014/main" id="{5D2FDD06-9818-453E-86B8-7A56F4C76DBE}"/>
              </a:ext>
            </a:extLst>
          </p:cNvPr>
          <p:cNvSpPr/>
          <p:nvPr/>
        </p:nvSpPr>
        <p:spPr>
          <a:xfrm>
            <a:off x="808638" y="5003544"/>
            <a:ext cx="10574724"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DV: </a:t>
            </a:r>
            <a:r>
              <a:rPr kumimoji="0" lang="en-US" sz="2400" b="0" i="0" u="none" strike="noStrike" kern="1200" cap="none" spc="0" normalizeH="0" baseline="0" noProof="0" dirty="0">
                <a:ln>
                  <a:noFill/>
                </a:ln>
                <a:solidFill>
                  <a:prstClr val="black"/>
                </a:solidFill>
                <a:effectLst/>
                <a:highlight>
                  <a:srgbClr val="00FFFF"/>
                </a:highlight>
                <a:uLnTx/>
                <a:uFillTx/>
                <a:latin typeface="Calibri" panose="020F0502020204030204"/>
                <a:ea typeface="+mn-ea"/>
                <a:cs typeface="+mn-cs"/>
              </a:rPr>
              <a:t>Test performance</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—number of correct answers</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Measured using a 50-question multiple choice test, scores lie on a ratio scale.</a:t>
            </a:r>
          </a:p>
        </p:txBody>
      </p:sp>
    </p:spTree>
    <p:extLst>
      <p:ext uri="{BB962C8B-B14F-4D97-AF65-F5344CB8AC3E}">
        <p14:creationId xmlns:p14="http://schemas.microsoft.com/office/powerpoint/2010/main" val="73880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4A4468F6-0097-4AC2-9FA1-904A02E527B9}"/>
              </a:ext>
            </a:extLst>
          </p:cNvPr>
          <p:cNvSpPr/>
          <p:nvPr/>
        </p:nvSpPr>
        <p:spPr>
          <a:xfrm>
            <a:off x="6574600" y="5380581"/>
            <a:ext cx="3366922" cy="462398"/>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Rounded Corners 4">
            <a:extLst>
              <a:ext uri="{FF2B5EF4-FFF2-40B4-BE49-F238E27FC236}">
                <a16:creationId xmlns:a16="http://schemas.microsoft.com/office/drawing/2014/main" id="{0D622765-0C6B-453D-B69A-FD6B0FEC0FFC}"/>
              </a:ext>
            </a:extLst>
          </p:cNvPr>
          <p:cNvSpPr/>
          <p:nvPr/>
        </p:nvSpPr>
        <p:spPr>
          <a:xfrm>
            <a:off x="3515130" y="5381958"/>
            <a:ext cx="2727541" cy="461665"/>
          </a:xfrm>
          <a:prstGeom prst="roundRect">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F4547B-4D7C-4B6D-B486-3583B9E6FDB3}"/>
              </a:ext>
            </a:extLst>
          </p:cNvPr>
          <p:cNvSpPr>
            <a:spLocks noGrp="1"/>
          </p:cNvSpPr>
          <p:nvPr>
            <p:ph type="title"/>
          </p:nvPr>
        </p:nvSpPr>
        <p:spPr>
          <a:xfrm>
            <a:off x="808638" y="386930"/>
            <a:ext cx="9236700" cy="1188950"/>
          </a:xfrm>
          <a:ln>
            <a:noFill/>
          </a:ln>
        </p:spPr>
        <p:txBody>
          <a:bodyPr anchor="b">
            <a:normAutofit/>
          </a:bodyPr>
          <a:lstStyle/>
          <a:p>
            <a:r>
              <a:rPr lang="en-US" sz="5400" dirty="0"/>
              <a:t>Note about our Variables</a:t>
            </a:r>
          </a:p>
        </p:txBody>
      </p:sp>
      <p:sp>
        <p:nvSpPr>
          <p:cNvPr id="8" name="TextBox 7">
            <a:extLst>
              <a:ext uri="{FF2B5EF4-FFF2-40B4-BE49-F238E27FC236}">
                <a16:creationId xmlns:a16="http://schemas.microsoft.com/office/drawing/2014/main" id="{751E4EC7-C61B-466C-996C-F08ABF36202B}"/>
              </a:ext>
            </a:extLst>
          </p:cNvPr>
          <p:cNvSpPr txBox="1"/>
          <p:nvPr/>
        </p:nvSpPr>
        <p:spPr>
          <a:xfrm>
            <a:off x="1730931" y="1801167"/>
            <a:ext cx="9687339"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It is important to note the difference here between our variable: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9" name="Rectangle: Rounded Corners 8">
            <a:extLst>
              <a:ext uri="{FF2B5EF4-FFF2-40B4-BE49-F238E27FC236}">
                <a16:creationId xmlns:a16="http://schemas.microsoft.com/office/drawing/2014/main" id="{E60D087E-6564-4812-9752-0C40A936EDC6}"/>
              </a:ext>
            </a:extLst>
          </p:cNvPr>
          <p:cNvSpPr/>
          <p:nvPr/>
        </p:nvSpPr>
        <p:spPr>
          <a:xfrm>
            <a:off x="1020417" y="2524538"/>
            <a:ext cx="2597426" cy="1223882"/>
          </a:xfrm>
          <a:prstGeom prst="roundRect">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300" b="1" i="0" u="none" strike="noStrike" kern="1200" cap="none" spc="0" normalizeH="0" baseline="0" noProof="0" dirty="0">
                <a:ln>
                  <a:noFill/>
                </a:ln>
                <a:solidFill>
                  <a:prstClr val="black"/>
                </a:solidFill>
                <a:effectLst/>
                <a:uLnTx/>
                <a:uFillTx/>
                <a:latin typeface="Calibri" panose="020F0502020204030204"/>
                <a:ea typeface="+mn-ea"/>
                <a:cs typeface="+mn-cs"/>
              </a:rPr>
              <a:t>Construct</a:t>
            </a:r>
          </a:p>
        </p:txBody>
      </p:sp>
      <p:sp>
        <p:nvSpPr>
          <p:cNvPr id="15" name="Rectangle: Rounded Corners 14">
            <a:extLst>
              <a:ext uri="{FF2B5EF4-FFF2-40B4-BE49-F238E27FC236}">
                <a16:creationId xmlns:a16="http://schemas.microsoft.com/office/drawing/2014/main" id="{65DAF6DC-B70B-4C8C-A967-DAE06EE2E8FB}"/>
              </a:ext>
            </a:extLst>
          </p:cNvPr>
          <p:cNvSpPr/>
          <p:nvPr/>
        </p:nvSpPr>
        <p:spPr>
          <a:xfrm>
            <a:off x="4556828" y="2523804"/>
            <a:ext cx="2597426" cy="1223882"/>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300" b="1" i="0" u="none" strike="noStrike" kern="1200" cap="none" spc="0" normalizeH="0" baseline="0" noProof="0" dirty="0">
                <a:ln>
                  <a:noFill/>
                </a:ln>
                <a:solidFill>
                  <a:prstClr val="black"/>
                </a:solidFill>
                <a:effectLst/>
                <a:uLnTx/>
                <a:uFillTx/>
                <a:latin typeface="Calibri" panose="020F0502020204030204"/>
                <a:ea typeface="+mn-ea"/>
                <a:cs typeface="+mn-cs"/>
              </a:rPr>
              <a:t>Operational Definition</a:t>
            </a:r>
          </a:p>
        </p:txBody>
      </p:sp>
      <p:sp>
        <p:nvSpPr>
          <p:cNvPr id="16" name="Rectangle: Rounded Corners 15">
            <a:extLst>
              <a:ext uri="{FF2B5EF4-FFF2-40B4-BE49-F238E27FC236}">
                <a16:creationId xmlns:a16="http://schemas.microsoft.com/office/drawing/2014/main" id="{5C23D2A5-399D-4AA2-B601-BC19C36B4DF6}"/>
              </a:ext>
            </a:extLst>
          </p:cNvPr>
          <p:cNvSpPr/>
          <p:nvPr/>
        </p:nvSpPr>
        <p:spPr>
          <a:xfrm>
            <a:off x="8303752" y="2523804"/>
            <a:ext cx="2597426" cy="1223882"/>
          </a:xfrm>
          <a:prstGeom prst="round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300" b="0" i="0" u="none" strike="noStrike" kern="1200" cap="none" spc="0" normalizeH="0" baseline="0" noProof="0" dirty="0">
                <a:ln>
                  <a:noFill/>
                </a:ln>
                <a:solidFill>
                  <a:prstClr val="black"/>
                </a:solidFill>
                <a:effectLst/>
                <a:uLnTx/>
                <a:uFillTx/>
                <a:latin typeface="Calibri" panose="020F0502020204030204"/>
                <a:ea typeface="+mn-ea"/>
                <a:cs typeface="+mn-cs"/>
              </a:rPr>
              <a:t>Levels</a:t>
            </a:r>
          </a:p>
        </p:txBody>
      </p:sp>
      <p:sp>
        <p:nvSpPr>
          <p:cNvPr id="10" name="TextBox 9">
            <a:extLst>
              <a:ext uri="{FF2B5EF4-FFF2-40B4-BE49-F238E27FC236}">
                <a16:creationId xmlns:a16="http://schemas.microsoft.com/office/drawing/2014/main" id="{4FFB1AEF-CF3D-4558-B89D-03A543E09994}"/>
              </a:ext>
            </a:extLst>
          </p:cNvPr>
          <p:cNvSpPr txBox="1"/>
          <p:nvPr/>
        </p:nvSpPr>
        <p:spPr>
          <a:xfrm>
            <a:off x="7473899" y="3086250"/>
            <a:ext cx="51020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VS</a:t>
            </a:r>
          </a:p>
        </p:txBody>
      </p:sp>
      <p:sp>
        <p:nvSpPr>
          <p:cNvPr id="22" name="TextBox 21">
            <a:extLst>
              <a:ext uri="{FF2B5EF4-FFF2-40B4-BE49-F238E27FC236}">
                <a16:creationId xmlns:a16="http://schemas.microsoft.com/office/drawing/2014/main" id="{CAB12073-EEA7-4A75-8125-836275074664}"/>
              </a:ext>
            </a:extLst>
          </p:cNvPr>
          <p:cNvSpPr txBox="1"/>
          <p:nvPr/>
        </p:nvSpPr>
        <p:spPr>
          <a:xfrm>
            <a:off x="3982022" y="3107633"/>
            <a:ext cx="444204" cy="36938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VS</a:t>
            </a:r>
          </a:p>
        </p:txBody>
      </p:sp>
      <p:sp>
        <p:nvSpPr>
          <p:cNvPr id="11" name="TextBox 10">
            <a:extLst>
              <a:ext uri="{FF2B5EF4-FFF2-40B4-BE49-F238E27FC236}">
                <a16:creationId xmlns:a16="http://schemas.microsoft.com/office/drawing/2014/main" id="{F3A6EE31-7A95-4ECA-9095-2C70DC594616}"/>
              </a:ext>
            </a:extLst>
          </p:cNvPr>
          <p:cNvSpPr txBox="1"/>
          <p:nvPr/>
        </p:nvSpPr>
        <p:spPr>
          <a:xfrm>
            <a:off x="187751" y="4571339"/>
            <a:ext cx="250732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So in our example:</a:t>
            </a:r>
          </a:p>
        </p:txBody>
      </p:sp>
      <p:sp>
        <p:nvSpPr>
          <p:cNvPr id="14" name="Rectangle 13">
            <a:extLst>
              <a:ext uri="{FF2B5EF4-FFF2-40B4-BE49-F238E27FC236}">
                <a16:creationId xmlns:a16="http://schemas.microsoft.com/office/drawing/2014/main" id="{3DCCFE86-8E96-4580-8E70-52FE0E0A6EE5}"/>
              </a:ext>
            </a:extLst>
          </p:cNvPr>
          <p:cNvSpPr/>
          <p:nvPr/>
        </p:nvSpPr>
        <p:spPr>
          <a:xfrm>
            <a:off x="3515130" y="5394992"/>
            <a:ext cx="7578275"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DV: Test performance—number of correct answers</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Measured using a 50-question multiple choice test, scores lie on a ratio scale.</a:t>
            </a:r>
          </a:p>
        </p:txBody>
      </p:sp>
    </p:spTree>
    <p:extLst>
      <p:ext uri="{BB962C8B-B14F-4D97-AF65-F5344CB8AC3E}">
        <p14:creationId xmlns:p14="http://schemas.microsoft.com/office/powerpoint/2010/main" val="757191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AC4FC-F568-4562-BB5B-08A9CECB8CDE}"/>
              </a:ext>
            </a:extLst>
          </p:cNvPr>
          <p:cNvSpPr>
            <a:spLocks noGrp="1"/>
          </p:cNvSpPr>
          <p:nvPr>
            <p:ph type="ctrTitle"/>
          </p:nvPr>
        </p:nvSpPr>
        <p:spPr>
          <a:xfrm>
            <a:off x="1523999" y="426773"/>
            <a:ext cx="9144000" cy="1755827"/>
          </a:xfrm>
        </p:spPr>
        <p:txBody>
          <a:bodyPr/>
          <a:lstStyle/>
          <a:p>
            <a:r>
              <a:rPr lang="en-US" dirty="0"/>
              <a:t>Statistical Test of Your Hypothesis</a:t>
            </a:r>
          </a:p>
        </p:txBody>
      </p:sp>
      <p:sp>
        <p:nvSpPr>
          <p:cNvPr id="4" name="TextBox 3">
            <a:extLst>
              <a:ext uri="{FF2B5EF4-FFF2-40B4-BE49-F238E27FC236}">
                <a16:creationId xmlns:a16="http://schemas.microsoft.com/office/drawing/2014/main" id="{0D6C3F41-5FA9-604D-865C-0E826299A449}"/>
              </a:ext>
            </a:extLst>
          </p:cNvPr>
          <p:cNvSpPr txBox="1"/>
          <p:nvPr/>
        </p:nvSpPr>
        <p:spPr>
          <a:xfrm>
            <a:off x="1029889" y="2182600"/>
            <a:ext cx="10132219" cy="4524315"/>
          </a:xfrm>
          <a:prstGeom prst="rect">
            <a:avLst/>
          </a:prstGeom>
          <a:noFill/>
        </p:spPr>
        <p:txBody>
          <a:bodyPr wrap="square" rtlCol="0">
            <a:spAutoFit/>
          </a:bodyPr>
          <a:lstStyle/>
          <a:p>
            <a:pPr marL="457200" indent="-457200">
              <a:buFont typeface="Arial" panose="020B0604020202020204" pitchFamily="34" charset="0"/>
              <a:buChar char="•"/>
            </a:pPr>
            <a:r>
              <a:rPr lang="en-US" sz="2400" dirty="0"/>
              <a:t>Define the null in ‘population’ terms</a:t>
            </a:r>
          </a:p>
          <a:p>
            <a:pPr marL="457200" indent="-457200">
              <a:buFont typeface="Arial" panose="020B0604020202020204" pitchFamily="34" charset="0"/>
              <a:buChar char="•"/>
            </a:pPr>
            <a:r>
              <a:rPr lang="en-US" sz="2400" dirty="0"/>
              <a:t>Think of the distribution of all possible sample results under null hypothesis</a:t>
            </a:r>
          </a:p>
          <a:p>
            <a:pPr marL="457200" indent="-457200">
              <a:buFont typeface="Arial" panose="020B0604020202020204" pitchFamily="34" charset="0"/>
              <a:buChar char="•"/>
            </a:pPr>
            <a:r>
              <a:rPr lang="en-US" sz="2400" dirty="0"/>
              <a:t>Find the probability of obtaining Your Data/Results under the null </a:t>
            </a:r>
          </a:p>
          <a:p>
            <a:pPr marL="914400" lvl="1" indent="-457200">
              <a:buFont typeface="Arial" panose="020B0604020202020204" pitchFamily="34" charset="0"/>
              <a:buChar char="•"/>
            </a:pPr>
            <a:r>
              <a:rPr lang="en-US" sz="2400" dirty="0"/>
              <a:t>Test statistic (t value): Distance of your data from the expected value (in standard deviations)</a:t>
            </a:r>
          </a:p>
          <a:p>
            <a:pPr marL="914400" lvl="1" indent="-457200">
              <a:buFont typeface="Arial" panose="020B0604020202020204" pitchFamily="34" charset="0"/>
              <a:buChar char="•"/>
            </a:pPr>
            <a:r>
              <a:rPr lang="en-US" sz="2400" dirty="0"/>
              <a:t>Find the probability, the test statistic would occur under the null (p-value)</a:t>
            </a:r>
          </a:p>
          <a:p>
            <a:pPr marL="457200" indent="-457200">
              <a:buFont typeface="Arial" panose="020B0604020202020204" pitchFamily="34" charset="0"/>
              <a:buChar char="•"/>
            </a:pPr>
            <a:r>
              <a:rPr lang="en-US" sz="2400" dirty="0"/>
              <a:t>Choose a threshold for deciding to reject the null (alpha value)</a:t>
            </a:r>
          </a:p>
          <a:p>
            <a:pPr marL="457200" indent="-457200">
              <a:buFont typeface="Arial" panose="020B0604020202020204" pitchFamily="34" charset="0"/>
              <a:buChar char="•"/>
            </a:pPr>
            <a:endParaRPr lang="en-US" sz="2400" dirty="0"/>
          </a:p>
          <a:p>
            <a:endParaRPr lang="en-US" sz="2400" dirty="0"/>
          </a:p>
          <a:p>
            <a:pPr marL="457200" indent="-457200">
              <a:buFont typeface="Arial" panose="020B0604020202020204" pitchFamily="34" charset="0"/>
              <a:buChar char="•"/>
            </a:pPr>
            <a:r>
              <a:rPr lang="en-US" sz="2400" dirty="0"/>
              <a:t>The “appropriate” statistical test (e.g., t-test)</a:t>
            </a:r>
          </a:p>
          <a:p>
            <a:endParaRPr lang="en-US" sz="2400" dirty="0"/>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540EB44D-56FA-2840-96CA-DCD2E1CB6986}"/>
                  </a:ext>
                </a:extLst>
              </p14:cNvPr>
              <p14:cNvContentPartPr/>
              <p14:nvPr/>
            </p14:nvContentPartPr>
            <p14:xfrm>
              <a:off x="2117570" y="1700932"/>
              <a:ext cx="360" cy="360"/>
            </p14:xfrm>
          </p:contentPart>
        </mc:Choice>
        <mc:Fallback xmlns="">
          <p:pic>
            <p:nvPicPr>
              <p:cNvPr id="8" name="Ink 7">
                <a:extLst>
                  <a:ext uri="{FF2B5EF4-FFF2-40B4-BE49-F238E27FC236}">
                    <a16:creationId xmlns:a16="http://schemas.microsoft.com/office/drawing/2014/main" id="{540EB44D-56FA-2840-96CA-DCD2E1CB6986}"/>
                  </a:ext>
                </a:extLst>
              </p:cNvPr>
              <p:cNvPicPr/>
              <p:nvPr/>
            </p:nvPicPr>
            <p:blipFill>
              <a:blip r:embed="rId12"/>
              <a:stretch>
                <a:fillRect/>
              </a:stretch>
            </p:blipFill>
            <p:spPr>
              <a:xfrm>
                <a:off x="2099570" y="1682932"/>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Ink 8">
                <a:extLst>
                  <a:ext uri="{FF2B5EF4-FFF2-40B4-BE49-F238E27FC236}">
                    <a16:creationId xmlns:a16="http://schemas.microsoft.com/office/drawing/2014/main" id="{B040A9FC-0C2D-F542-805F-C85CFEFDF997}"/>
                  </a:ext>
                </a:extLst>
              </p14:cNvPr>
              <p14:cNvContentPartPr/>
              <p14:nvPr/>
            </p14:nvContentPartPr>
            <p14:xfrm>
              <a:off x="8889530" y="296212"/>
              <a:ext cx="360" cy="360"/>
            </p14:xfrm>
          </p:contentPart>
        </mc:Choice>
        <mc:Fallback xmlns="">
          <p:pic>
            <p:nvPicPr>
              <p:cNvPr id="9" name="Ink 8">
                <a:extLst>
                  <a:ext uri="{FF2B5EF4-FFF2-40B4-BE49-F238E27FC236}">
                    <a16:creationId xmlns:a16="http://schemas.microsoft.com/office/drawing/2014/main" id="{B040A9FC-0C2D-F542-805F-C85CFEFDF997}"/>
                  </a:ext>
                </a:extLst>
              </p:cNvPr>
              <p:cNvPicPr/>
              <p:nvPr/>
            </p:nvPicPr>
            <p:blipFill>
              <a:blip r:embed="rId12"/>
              <a:stretch>
                <a:fillRect/>
              </a:stretch>
            </p:blipFill>
            <p:spPr>
              <a:xfrm>
                <a:off x="8871530" y="278212"/>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57E4DAA3-82F0-654B-B499-1ED2C4586B48}"/>
                  </a:ext>
                </a:extLst>
              </p14:cNvPr>
              <p14:cNvContentPartPr/>
              <p14:nvPr/>
            </p14:nvContentPartPr>
            <p14:xfrm>
              <a:off x="7880450" y="2594092"/>
              <a:ext cx="360" cy="360"/>
            </p14:xfrm>
          </p:contentPart>
        </mc:Choice>
        <mc:Fallback xmlns="">
          <p:pic>
            <p:nvPicPr>
              <p:cNvPr id="10" name="Ink 9">
                <a:extLst>
                  <a:ext uri="{FF2B5EF4-FFF2-40B4-BE49-F238E27FC236}">
                    <a16:creationId xmlns:a16="http://schemas.microsoft.com/office/drawing/2014/main" id="{57E4DAA3-82F0-654B-B499-1ED2C4586B48}"/>
                  </a:ext>
                </a:extLst>
              </p:cNvPr>
              <p:cNvPicPr/>
              <p:nvPr/>
            </p:nvPicPr>
            <p:blipFill>
              <a:blip r:embed="rId12"/>
              <a:stretch>
                <a:fillRect/>
              </a:stretch>
            </p:blipFill>
            <p:spPr>
              <a:xfrm>
                <a:off x="7862810" y="2576452"/>
                <a:ext cx="36000" cy="36000"/>
              </a:xfrm>
              <a:prstGeom prst="rect">
                <a:avLst/>
              </a:prstGeom>
            </p:spPr>
          </p:pic>
        </mc:Fallback>
      </mc:AlternateContent>
    </p:spTree>
    <p:extLst>
      <p:ext uri="{BB962C8B-B14F-4D97-AF65-F5344CB8AC3E}">
        <p14:creationId xmlns:p14="http://schemas.microsoft.com/office/powerpoint/2010/main" val="2520226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3B325-44E8-3A45-BD54-65A6D15199A0}"/>
              </a:ext>
            </a:extLst>
          </p:cNvPr>
          <p:cNvSpPr>
            <a:spLocks noGrp="1"/>
          </p:cNvSpPr>
          <p:nvPr>
            <p:ph type="title"/>
          </p:nvPr>
        </p:nvSpPr>
        <p:spPr/>
        <p:txBody>
          <a:bodyPr/>
          <a:lstStyle/>
          <a:p>
            <a:r>
              <a:rPr lang="en-US" dirty="0"/>
              <a:t>Data Collection!!!!</a:t>
            </a:r>
          </a:p>
        </p:txBody>
      </p:sp>
      <p:sp>
        <p:nvSpPr>
          <p:cNvPr id="4" name="Content Placeholder 2">
            <a:extLst>
              <a:ext uri="{FF2B5EF4-FFF2-40B4-BE49-F238E27FC236}">
                <a16:creationId xmlns:a16="http://schemas.microsoft.com/office/drawing/2014/main" id="{EE120F6E-9486-004C-96EC-051604C9734A}"/>
              </a:ext>
            </a:extLst>
          </p:cNvPr>
          <p:cNvSpPr>
            <a:spLocks noGrp="1"/>
          </p:cNvSpPr>
          <p:nvPr>
            <p:ph idx="1"/>
          </p:nvPr>
        </p:nvSpPr>
        <p:spPr>
          <a:xfrm>
            <a:off x="838200" y="1825625"/>
            <a:ext cx="4007069" cy="4351338"/>
          </a:xfrm>
        </p:spPr>
        <p:txBody>
          <a:bodyPr>
            <a:normAutofit/>
          </a:bodyPr>
          <a:lstStyle/>
          <a:p>
            <a:pPr marL="0" indent="0">
              <a:buNone/>
            </a:pPr>
            <a:r>
              <a:rPr lang="en-US" sz="2000" b="1" u="sng" dirty="0"/>
              <a:t>Formulating a research question</a:t>
            </a:r>
          </a:p>
          <a:p>
            <a:r>
              <a:rPr lang="en-US" sz="2000" dirty="0"/>
              <a:t>Literature Search (if time at the end)</a:t>
            </a:r>
          </a:p>
          <a:p>
            <a:r>
              <a:rPr lang="en-US" sz="2000" dirty="0"/>
              <a:t>Reading scientific articles (if time at the end)</a:t>
            </a:r>
          </a:p>
          <a:p>
            <a:endParaRPr lang="en-US" sz="2000" dirty="0"/>
          </a:p>
          <a:p>
            <a:pPr marL="0" indent="0">
              <a:buNone/>
            </a:pPr>
            <a:r>
              <a:rPr lang="en-US" sz="2000" b="1" u="sng" dirty="0" err="1">
                <a:sym typeface="Wingdings" pitchFamily="2" charset="2"/>
              </a:rPr>
              <a:t>Whats</a:t>
            </a:r>
            <a:r>
              <a:rPr lang="en-US" sz="2000" b="1" u="sng" dirty="0">
                <a:sym typeface="Wingdings" pitchFamily="2" charset="2"/>
              </a:rPr>
              <a:t> Your Theory?</a:t>
            </a:r>
          </a:p>
          <a:p>
            <a:pPr marL="285750" indent="-285750"/>
            <a:r>
              <a:rPr lang="en-US" sz="2000" dirty="0">
                <a:sym typeface="Wingdings" pitchFamily="2" charset="2"/>
              </a:rPr>
              <a:t>Mental health/illness some sense, determined by the quality of our sleep system</a:t>
            </a:r>
          </a:p>
          <a:p>
            <a:pPr marL="0" indent="0">
              <a:buNone/>
            </a:pPr>
            <a:endParaRPr lang="en-US" sz="2000" dirty="0"/>
          </a:p>
        </p:txBody>
      </p:sp>
      <p:sp>
        <p:nvSpPr>
          <p:cNvPr id="5" name="Rectangle 4">
            <a:extLst>
              <a:ext uri="{FF2B5EF4-FFF2-40B4-BE49-F238E27FC236}">
                <a16:creationId xmlns:a16="http://schemas.microsoft.com/office/drawing/2014/main" id="{D70119E3-EC6D-ED4D-A49C-993B3AFF91A0}"/>
              </a:ext>
            </a:extLst>
          </p:cNvPr>
          <p:cNvSpPr/>
          <p:nvPr/>
        </p:nvSpPr>
        <p:spPr>
          <a:xfrm>
            <a:off x="5412828" y="1825625"/>
            <a:ext cx="5728138" cy="2800767"/>
          </a:xfrm>
          <a:prstGeom prst="rect">
            <a:avLst/>
          </a:prstGeom>
        </p:spPr>
        <p:txBody>
          <a:bodyPr wrap="square">
            <a:spAutoFit/>
          </a:bodyPr>
          <a:lstStyle/>
          <a:p>
            <a:endParaRPr lang="en-US" sz="2000" dirty="0">
              <a:sym typeface="Wingdings" pitchFamily="2" charset="2"/>
            </a:endParaRPr>
          </a:p>
          <a:p>
            <a:r>
              <a:rPr lang="en-US" sz="2000" b="1" u="sng" dirty="0">
                <a:sym typeface="Wingdings" pitchFamily="2" charset="2"/>
              </a:rPr>
              <a:t>Based on Your Theory, What do you expect? </a:t>
            </a:r>
          </a:p>
          <a:p>
            <a:pPr marL="285750" indent="-285750">
              <a:buFont typeface="Arial" panose="020B0604020202020204" pitchFamily="34" charset="0"/>
              <a:buChar char="•"/>
            </a:pPr>
            <a:r>
              <a:rPr lang="en-US" sz="2000" dirty="0">
                <a:sym typeface="Wingdings" pitchFamily="2" charset="2"/>
              </a:rPr>
              <a:t>Qualitative prediction convert to a</a:t>
            </a:r>
          </a:p>
          <a:p>
            <a:pPr marL="285750" indent="-285750">
              <a:buFont typeface="Arial" panose="020B0604020202020204" pitchFamily="34" charset="0"/>
              <a:buChar char="•"/>
            </a:pPr>
            <a:r>
              <a:rPr lang="en-US" sz="2000" dirty="0">
                <a:sym typeface="Wingdings" pitchFamily="2" charset="2"/>
              </a:rPr>
              <a:t>Quantitative prediction</a:t>
            </a:r>
          </a:p>
          <a:p>
            <a:pPr marL="742950" lvl="1" indent="-285750">
              <a:buFont typeface="Arial" panose="020B0604020202020204" pitchFamily="34" charset="0"/>
              <a:buChar char="•"/>
            </a:pPr>
            <a:r>
              <a:rPr lang="en-US" sz="3200" b="1" u="sng" dirty="0">
                <a:solidFill>
                  <a:srgbClr val="00B050"/>
                </a:solidFill>
                <a:sym typeface="Wingdings" pitchFamily="2" charset="2"/>
              </a:rPr>
              <a:t>Data Collection</a:t>
            </a:r>
          </a:p>
          <a:p>
            <a:pPr lvl="1"/>
            <a:endParaRPr lang="en-US" sz="1200" dirty="0">
              <a:solidFill>
                <a:srgbClr val="00B050"/>
              </a:solidFill>
              <a:sym typeface="Wingdings" pitchFamily="2" charset="2"/>
            </a:endParaRPr>
          </a:p>
          <a:p>
            <a:pPr lvl="1"/>
            <a:endParaRPr lang="en-US" sz="1200" dirty="0">
              <a:solidFill>
                <a:srgbClr val="00B050"/>
              </a:solidFill>
              <a:sym typeface="Wingdings" pitchFamily="2" charset="2"/>
            </a:endParaRPr>
          </a:p>
          <a:p>
            <a:r>
              <a:rPr lang="en-US" sz="2000" b="1" u="sng" dirty="0">
                <a:sym typeface="Wingdings" pitchFamily="2" charset="2"/>
              </a:rPr>
              <a:t>Statistical Tests</a:t>
            </a:r>
          </a:p>
          <a:p>
            <a:pPr marL="342900" indent="-342900">
              <a:buFont typeface="Arial" panose="020B0604020202020204" pitchFamily="34" charset="0"/>
              <a:buChar char="•"/>
            </a:pPr>
            <a:r>
              <a:rPr lang="en-US" sz="2000" dirty="0">
                <a:sym typeface="Wingdings" pitchFamily="2" charset="2"/>
              </a:rPr>
              <a:t>What kind of statistical test will you use?</a:t>
            </a:r>
          </a:p>
        </p:txBody>
      </p:sp>
    </p:spTree>
    <p:extLst>
      <p:ext uri="{BB962C8B-B14F-4D97-AF65-F5344CB8AC3E}">
        <p14:creationId xmlns:p14="http://schemas.microsoft.com/office/powerpoint/2010/main" val="2504244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E9368-DE7F-AD4E-85FE-B2C3D6F9E596}"/>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C0D0D18F-0B1A-2A42-9C1C-2FF41F46A199}"/>
              </a:ext>
            </a:extLst>
          </p:cNvPr>
          <p:cNvSpPr>
            <a:spLocks noGrp="1"/>
          </p:cNvSpPr>
          <p:nvPr>
            <p:ph idx="1"/>
          </p:nvPr>
        </p:nvSpPr>
        <p:spPr>
          <a:xfrm>
            <a:off x="838200" y="1531335"/>
            <a:ext cx="6666186" cy="4351338"/>
          </a:xfrm>
        </p:spPr>
        <p:txBody>
          <a:bodyPr>
            <a:normAutofit fontScale="92500" lnSpcReduction="20000"/>
          </a:bodyPr>
          <a:lstStyle/>
          <a:p>
            <a:pPr marL="0" indent="0">
              <a:buNone/>
            </a:pPr>
            <a:r>
              <a:rPr lang="en-US" sz="1400" dirty="0"/>
              <a:t>Formulating a research question</a:t>
            </a:r>
          </a:p>
          <a:p>
            <a:r>
              <a:rPr lang="en-US" sz="1400" dirty="0"/>
              <a:t>Literature Search (if time at the end)</a:t>
            </a:r>
          </a:p>
          <a:p>
            <a:r>
              <a:rPr lang="en-US" sz="1400" dirty="0"/>
              <a:t>Data collection</a:t>
            </a:r>
          </a:p>
          <a:p>
            <a:r>
              <a:rPr lang="en-US" sz="1400" dirty="0"/>
              <a:t>Reading scientific articles (if time at the end)</a:t>
            </a:r>
          </a:p>
          <a:p>
            <a:pPr marL="0" indent="0">
              <a:buNone/>
            </a:pPr>
            <a:r>
              <a:rPr lang="en-US" sz="1400" dirty="0">
                <a:sym typeface="Wingdings" pitchFamily="2" charset="2"/>
              </a:rPr>
              <a:t>Research question</a:t>
            </a:r>
          </a:p>
          <a:p>
            <a:r>
              <a:rPr lang="en-US" sz="1400" dirty="0">
                <a:sym typeface="Wingdings" pitchFamily="2" charset="2"/>
              </a:rPr>
              <a:t>What is the cause of mental illness (e.g. depression, bipolar)?</a:t>
            </a:r>
          </a:p>
          <a:p>
            <a:pPr marL="0" indent="0">
              <a:buNone/>
            </a:pPr>
            <a:r>
              <a:rPr lang="en-US" sz="1400" dirty="0">
                <a:sym typeface="Wingdings" pitchFamily="2" charset="2"/>
              </a:rPr>
              <a:t>Theory</a:t>
            </a:r>
          </a:p>
          <a:p>
            <a:r>
              <a:rPr lang="en-US" sz="1400" dirty="0">
                <a:sym typeface="Wingdings" pitchFamily="2" charset="2"/>
              </a:rPr>
              <a:t>Mental health/illness some sense, determined by the quality of our sleep system</a:t>
            </a:r>
          </a:p>
          <a:p>
            <a:pPr marL="0" indent="0">
              <a:buNone/>
            </a:pPr>
            <a:r>
              <a:rPr lang="en-US" sz="1400" dirty="0">
                <a:sym typeface="Wingdings" pitchFamily="2" charset="2"/>
              </a:rPr>
              <a:t>Prediction</a:t>
            </a:r>
          </a:p>
          <a:p>
            <a:r>
              <a:rPr lang="en-US" sz="1400" dirty="0">
                <a:sym typeface="Wingdings" pitchFamily="2" charset="2"/>
              </a:rPr>
              <a:t>Qualitative: disturbing our sleep system should disturb our mental health</a:t>
            </a:r>
          </a:p>
          <a:p>
            <a:r>
              <a:rPr lang="en-US" sz="1400" dirty="0">
                <a:sym typeface="Wingdings" pitchFamily="2" charset="2"/>
              </a:rPr>
              <a:t>Quantitative: hours of sleep/night is negatively number of depressive episodes</a:t>
            </a:r>
          </a:p>
          <a:p>
            <a:pPr lvl="1"/>
            <a:r>
              <a:rPr lang="en-US" sz="1000" dirty="0">
                <a:sym typeface="Wingdings" pitchFamily="2" charset="2"/>
              </a:rPr>
              <a:t>Data Collection</a:t>
            </a:r>
          </a:p>
          <a:p>
            <a:pPr marL="0" indent="0">
              <a:buNone/>
            </a:pPr>
            <a:r>
              <a:rPr lang="en-US" sz="1400" dirty="0">
                <a:sym typeface="Wingdings" pitchFamily="2" charset="2"/>
              </a:rPr>
              <a:t>Statistical Tests</a:t>
            </a:r>
          </a:p>
          <a:p>
            <a:r>
              <a:rPr lang="en-US" sz="1400" dirty="0">
                <a:sym typeface="Wingdings" pitchFamily="2" charset="2"/>
              </a:rPr>
              <a:t>T-tests</a:t>
            </a:r>
          </a:p>
          <a:p>
            <a:r>
              <a:rPr lang="en-US" sz="1400" dirty="0">
                <a:sym typeface="Wingdings" pitchFamily="2" charset="2"/>
              </a:rPr>
              <a:t>ANOVAs?</a:t>
            </a:r>
          </a:p>
          <a:p>
            <a:r>
              <a:rPr lang="en-US" sz="1400" dirty="0">
                <a:sym typeface="Wingdings" pitchFamily="2" charset="2"/>
              </a:rPr>
              <a:t>Regression?</a:t>
            </a:r>
          </a:p>
        </p:txBody>
      </p:sp>
    </p:spTree>
    <p:extLst>
      <p:ext uri="{BB962C8B-B14F-4D97-AF65-F5344CB8AC3E}">
        <p14:creationId xmlns:p14="http://schemas.microsoft.com/office/powerpoint/2010/main" val="888858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D7584-0394-421D-83FA-B8A1C12110D1}"/>
              </a:ext>
            </a:extLst>
          </p:cNvPr>
          <p:cNvSpPr>
            <a:spLocks noGrp="1"/>
          </p:cNvSpPr>
          <p:nvPr>
            <p:ph type="title"/>
          </p:nvPr>
        </p:nvSpPr>
        <p:spPr>
          <a:xfrm>
            <a:off x="879620" y="1471351"/>
            <a:ext cx="7108911" cy="4016621"/>
          </a:xfrm>
        </p:spPr>
        <p:txBody>
          <a:bodyPr vert="horz" lIns="91440" tIns="45720" rIns="91440" bIns="45720" rtlCol="0" anchor="ctr">
            <a:normAutofit/>
          </a:bodyPr>
          <a:lstStyle/>
          <a:p>
            <a:r>
              <a:rPr lang="en-US" sz="6600" kern="1200" dirty="0">
                <a:solidFill>
                  <a:schemeClr val="tx1"/>
                </a:solidFill>
                <a:latin typeface="+mj-lt"/>
                <a:ea typeface="+mj-ea"/>
                <a:cs typeface="+mj-cs"/>
              </a:rPr>
              <a:t>Selecting a Research Question</a:t>
            </a:r>
          </a:p>
        </p:txBody>
      </p:sp>
    </p:spTree>
    <p:extLst>
      <p:ext uri="{BB962C8B-B14F-4D97-AF65-F5344CB8AC3E}">
        <p14:creationId xmlns:p14="http://schemas.microsoft.com/office/powerpoint/2010/main" val="1998948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nline Media 3" descr="Developing a Research Question">
            <a:hlinkClick r:id="" action="ppaction://media"/>
            <a:extLst>
              <a:ext uri="{FF2B5EF4-FFF2-40B4-BE49-F238E27FC236}">
                <a16:creationId xmlns:a16="http://schemas.microsoft.com/office/drawing/2014/main" id="{BA4CB8BA-D0AE-C742-9DA0-BEBCA9BD84B7}"/>
              </a:ext>
            </a:extLst>
          </p:cNvPr>
          <p:cNvPicPr>
            <a:picLocks noGrp="1" noRot="1" noChangeAspect="1"/>
          </p:cNvPicPr>
          <p:nvPr>
            <p:ph idx="1"/>
            <a:videoFile r:link="rId1"/>
          </p:nvPr>
        </p:nvPicPr>
        <p:blipFill>
          <a:blip r:embed="rId4"/>
          <a:stretch>
            <a:fillRect/>
          </a:stretch>
        </p:blipFill>
        <p:spPr>
          <a:xfrm>
            <a:off x="1143940" y="643466"/>
            <a:ext cx="9904119" cy="5571067"/>
          </a:xfrm>
          <a:prstGeom prst="rect">
            <a:avLst/>
          </a:prstGeom>
        </p:spPr>
      </p:pic>
    </p:spTree>
    <p:extLst>
      <p:ext uri="{BB962C8B-B14F-4D97-AF65-F5344CB8AC3E}">
        <p14:creationId xmlns:p14="http://schemas.microsoft.com/office/powerpoint/2010/main" val="1353689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83BAF-2C1E-4B12-A9D3-A30CE24C02DD}"/>
              </a:ext>
            </a:extLst>
          </p:cNvPr>
          <p:cNvSpPr>
            <a:spLocks noGrp="1"/>
          </p:cNvSpPr>
          <p:nvPr>
            <p:ph type="title"/>
          </p:nvPr>
        </p:nvSpPr>
        <p:spPr>
          <a:xfrm>
            <a:off x="808638" y="386930"/>
            <a:ext cx="9236700" cy="1188950"/>
          </a:xfrm>
        </p:spPr>
        <p:txBody>
          <a:bodyPr anchor="b">
            <a:normAutofit/>
          </a:bodyPr>
          <a:lstStyle/>
          <a:p>
            <a:r>
              <a:rPr lang="en-US" sz="5400"/>
              <a:t>Where do we start?</a:t>
            </a:r>
          </a:p>
        </p:txBody>
      </p:sp>
      <p:sp>
        <p:nvSpPr>
          <p:cNvPr id="3" name="Content Placeholder 2">
            <a:extLst>
              <a:ext uri="{FF2B5EF4-FFF2-40B4-BE49-F238E27FC236}">
                <a16:creationId xmlns:a16="http://schemas.microsoft.com/office/drawing/2014/main" id="{DB3FA14E-4E9D-4F47-BF4C-914C5F0E2C1D}"/>
              </a:ext>
            </a:extLst>
          </p:cNvPr>
          <p:cNvSpPr>
            <a:spLocks noGrp="1"/>
          </p:cNvSpPr>
          <p:nvPr>
            <p:ph idx="1"/>
          </p:nvPr>
        </p:nvSpPr>
        <p:spPr>
          <a:xfrm>
            <a:off x="793660" y="2599509"/>
            <a:ext cx="10143668" cy="3435531"/>
          </a:xfrm>
        </p:spPr>
        <p:txBody>
          <a:bodyPr anchor="ctr">
            <a:normAutofit/>
          </a:bodyPr>
          <a:lstStyle/>
          <a:p>
            <a:pPr marL="514350" indent="-514350">
              <a:buFont typeface="+mj-lt"/>
              <a:buAutoNum type="arabicPeriod"/>
            </a:pPr>
            <a:r>
              <a:rPr lang="en-US" sz="2400" dirty="0"/>
              <a:t>We might ask a question that lets us learn more about a topic.</a:t>
            </a:r>
          </a:p>
          <a:p>
            <a:pPr marL="971550" lvl="1" indent="-514350">
              <a:buFont typeface="+mj-lt"/>
              <a:buAutoNum type="alphaLcPeriod"/>
            </a:pPr>
            <a:r>
              <a:rPr lang="en-US" dirty="0"/>
              <a:t>After reading a peer-reviewed research article, you might have even more questions than you did when you first started reading the article</a:t>
            </a:r>
          </a:p>
          <a:p>
            <a:pPr marL="1428750" lvl="2" indent="-514350">
              <a:buFont typeface="+mj-lt"/>
              <a:buAutoNum type="romanLcPeriod"/>
            </a:pPr>
            <a:r>
              <a:rPr lang="en-US" sz="2400" dirty="0"/>
              <a:t>In your own work, you might explore questions that have not been investigated by other researchers.</a:t>
            </a:r>
            <a:br>
              <a:rPr lang="en-US" sz="2400" dirty="0"/>
            </a:br>
            <a:endParaRPr lang="en-US" sz="2400" dirty="0"/>
          </a:p>
          <a:p>
            <a:pPr marL="514350" indent="-514350">
              <a:buFont typeface="+mj-lt"/>
              <a:buAutoNum type="arabicPeriod"/>
            </a:pPr>
            <a:r>
              <a:rPr lang="en-US" sz="2400" dirty="0"/>
              <a:t>We might ask a question that let’s us test an assumption.</a:t>
            </a:r>
          </a:p>
        </p:txBody>
      </p:sp>
    </p:spTree>
    <p:extLst>
      <p:ext uri="{BB962C8B-B14F-4D97-AF65-F5344CB8AC3E}">
        <p14:creationId xmlns:p14="http://schemas.microsoft.com/office/powerpoint/2010/main" val="3052470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3F9E6-F9CD-44C2-AD28-E8AE09002FD0}"/>
              </a:ext>
            </a:extLst>
          </p:cNvPr>
          <p:cNvSpPr>
            <a:spLocks noGrp="1"/>
          </p:cNvSpPr>
          <p:nvPr>
            <p:ph type="title"/>
          </p:nvPr>
        </p:nvSpPr>
        <p:spPr>
          <a:xfrm>
            <a:off x="1312501" y="1440177"/>
            <a:ext cx="4036334" cy="2387600"/>
          </a:xfrm>
        </p:spPr>
        <p:txBody>
          <a:bodyPr vert="horz" lIns="91440" tIns="45720" rIns="91440" bIns="45720" rtlCol="0" anchor="t">
            <a:normAutofit fontScale="90000"/>
          </a:bodyPr>
          <a:lstStyle/>
          <a:p>
            <a:r>
              <a:rPr lang="en-US" sz="5400" b="1" u="sng" dirty="0"/>
              <a:t>Our Goal: </a:t>
            </a:r>
            <a:r>
              <a:rPr lang="en-US" sz="5400" dirty="0"/>
              <a:t>Update &amp; Add to What We Know About the world! </a:t>
            </a:r>
          </a:p>
        </p:txBody>
      </p:sp>
      <p:pic>
        <p:nvPicPr>
          <p:cNvPr id="2050" name="Picture 2" descr="Invisible Realities: Fighting for Mental Health Care ...">
            <a:extLst>
              <a:ext uri="{FF2B5EF4-FFF2-40B4-BE49-F238E27FC236}">
                <a16:creationId xmlns:a16="http://schemas.microsoft.com/office/drawing/2014/main" id="{52F39AFC-66A6-424A-B404-75ACCBF4642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384" r="12404" b="1"/>
          <a:stretch/>
        </p:blipFill>
        <p:spPr bwMode="auto">
          <a:xfrm>
            <a:off x="5922492" y="666728"/>
            <a:ext cx="5536001" cy="5465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2958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4547B-4D7C-4B6D-B486-3583B9E6FDB3}"/>
              </a:ext>
            </a:extLst>
          </p:cNvPr>
          <p:cNvSpPr>
            <a:spLocks noGrp="1"/>
          </p:cNvSpPr>
          <p:nvPr>
            <p:ph type="title"/>
          </p:nvPr>
        </p:nvSpPr>
        <p:spPr>
          <a:xfrm>
            <a:off x="808637" y="386930"/>
            <a:ext cx="10487547" cy="1188950"/>
          </a:xfrm>
        </p:spPr>
        <p:txBody>
          <a:bodyPr anchor="b">
            <a:normAutofit fontScale="90000"/>
          </a:bodyPr>
          <a:lstStyle/>
          <a:p>
            <a:r>
              <a:rPr lang="en-US" sz="5400" dirty="0"/>
              <a:t>Example: Is studying in Groups effective for learning?</a:t>
            </a:r>
          </a:p>
        </p:txBody>
      </p:sp>
      <p:sp>
        <p:nvSpPr>
          <p:cNvPr id="3" name="Content Placeholder 2">
            <a:extLst>
              <a:ext uri="{FF2B5EF4-FFF2-40B4-BE49-F238E27FC236}">
                <a16:creationId xmlns:a16="http://schemas.microsoft.com/office/drawing/2014/main" id="{CC8CE8E5-1551-4CE9-8CE5-5BC1F4B6D5CF}"/>
              </a:ext>
            </a:extLst>
          </p:cNvPr>
          <p:cNvSpPr>
            <a:spLocks noGrp="1"/>
          </p:cNvSpPr>
          <p:nvPr>
            <p:ph idx="1"/>
          </p:nvPr>
        </p:nvSpPr>
        <p:spPr>
          <a:xfrm>
            <a:off x="793660" y="2599509"/>
            <a:ext cx="10143668" cy="3435531"/>
          </a:xfrm>
        </p:spPr>
        <p:txBody>
          <a:bodyPr anchor="t">
            <a:normAutofit/>
          </a:bodyPr>
          <a:lstStyle/>
          <a:p>
            <a:pPr marL="514350" indent="-514350">
              <a:buFont typeface="+mj-lt"/>
              <a:buAutoNum type="arabicPeriod"/>
            </a:pPr>
            <a:r>
              <a:rPr lang="en-US" sz="2400" dirty="0"/>
              <a:t>Let’s imagine we read an article (e.g., Santa &amp; Claus, 2020) on study groups. </a:t>
            </a:r>
            <a:r>
              <a:rPr lang="en-US" sz="2400" i="1" dirty="0">
                <a:solidFill>
                  <a:srgbClr val="00B050"/>
                </a:solidFill>
              </a:rPr>
              <a:t>The reported findings show that studying with a group can lead to higher test scores.</a:t>
            </a:r>
          </a:p>
          <a:p>
            <a:pPr marL="514350" indent="-514350">
              <a:buFont typeface="+mj-lt"/>
              <a:buAutoNum type="arabicPeriod"/>
            </a:pPr>
            <a:endParaRPr lang="en-US" sz="2400" dirty="0"/>
          </a:p>
          <a:p>
            <a:pPr marL="514350" indent="-514350">
              <a:buFont typeface="+mj-lt"/>
              <a:buAutoNum type="arabicPeriod"/>
            </a:pPr>
            <a:r>
              <a:rPr lang="en-US" sz="2400" b="1" dirty="0"/>
              <a:t>Adding to what we know: </a:t>
            </a:r>
            <a:r>
              <a:rPr lang="en-US" sz="2400" dirty="0"/>
              <a:t>As a follow up to this study, we want to test if the size of the study group matters.</a:t>
            </a:r>
          </a:p>
          <a:p>
            <a:pPr lvl="1"/>
            <a:r>
              <a:rPr lang="en-US" sz="2000" b="1" dirty="0">
                <a:solidFill>
                  <a:srgbClr val="00B050"/>
                </a:solidFill>
              </a:rPr>
              <a:t>Research Question: </a:t>
            </a:r>
            <a:r>
              <a:rPr lang="en-US" sz="2000" dirty="0">
                <a:solidFill>
                  <a:srgbClr val="00B050"/>
                </a:solidFill>
              </a:rPr>
              <a:t>Does test performance decrease as the size of the study group increases?</a:t>
            </a:r>
            <a:endParaRPr lang="en-US" sz="2000" b="1" dirty="0">
              <a:solidFill>
                <a:srgbClr val="00B050"/>
              </a:solidFill>
            </a:endParaRPr>
          </a:p>
        </p:txBody>
      </p:sp>
    </p:spTree>
    <p:extLst>
      <p:ext uri="{BB962C8B-B14F-4D97-AF65-F5344CB8AC3E}">
        <p14:creationId xmlns:p14="http://schemas.microsoft.com/office/powerpoint/2010/main" val="4226135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4547B-4D7C-4B6D-B486-3583B9E6FDB3}"/>
              </a:ext>
            </a:extLst>
          </p:cNvPr>
          <p:cNvSpPr>
            <a:spLocks noGrp="1"/>
          </p:cNvSpPr>
          <p:nvPr>
            <p:ph type="title"/>
          </p:nvPr>
        </p:nvSpPr>
        <p:spPr>
          <a:xfrm>
            <a:off x="808638" y="386930"/>
            <a:ext cx="9236700" cy="1188950"/>
          </a:xfrm>
        </p:spPr>
        <p:txBody>
          <a:bodyPr anchor="b">
            <a:normAutofit fontScale="90000"/>
          </a:bodyPr>
          <a:lstStyle/>
          <a:p>
            <a:r>
              <a:rPr lang="en-US" sz="5400" dirty="0"/>
              <a:t>From Research Question to Hypothesis</a:t>
            </a:r>
          </a:p>
        </p:txBody>
      </p:sp>
      <p:sp>
        <p:nvSpPr>
          <p:cNvPr id="3" name="Content Placeholder 2">
            <a:extLst>
              <a:ext uri="{FF2B5EF4-FFF2-40B4-BE49-F238E27FC236}">
                <a16:creationId xmlns:a16="http://schemas.microsoft.com/office/drawing/2014/main" id="{CC8CE8E5-1551-4CE9-8CE5-5BC1F4B6D5CF}"/>
              </a:ext>
            </a:extLst>
          </p:cNvPr>
          <p:cNvSpPr>
            <a:spLocks noGrp="1"/>
          </p:cNvSpPr>
          <p:nvPr>
            <p:ph idx="1"/>
          </p:nvPr>
        </p:nvSpPr>
        <p:spPr>
          <a:xfrm>
            <a:off x="793660" y="2599509"/>
            <a:ext cx="10143668" cy="3435531"/>
          </a:xfrm>
        </p:spPr>
        <p:txBody>
          <a:bodyPr anchor="t">
            <a:normAutofit/>
          </a:bodyPr>
          <a:lstStyle/>
          <a:p>
            <a:pPr marL="0" indent="0">
              <a:buNone/>
            </a:pPr>
            <a:r>
              <a:rPr lang="en-US" sz="2400" b="1" dirty="0"/>
              <a:t>Research Question: </a:t>
            </a:r>
            <a:r>
              <a:rPr lang="en-US" sz="2400" dirty="0"/>
              <a:t>Is studying in Groups effective for learning?</a:t>
            </a:r>
            <a:br>
              <a:rPr lang="en-US" sz="2400" dirty="0"/>
            </a:br>
            <a:endParaRPr lang="en-US" sz="2400" dirty="0"/>
          </a:p>
          <a:p>
            <a:pPr marL="0" indent="0">
              <a:buNone/>
            </a:pPr>
            <a:endParaRPr lang="en-US" sz="2400" b="1" dirty="0"/>
          </a:p>
          <a:p>
            <a:pPr marL="0" indent="0">
              <a:buNone/>
            </a:pPr>
            <a:endParaRPr lang="en-US" sz="2400" b="1" dirty="0"/>
          </a:p>
          <a:p>
            <a:pPr marL="0" indent="0">
              <a:buNone/>
            </a:pPr>
            <a:r>
              <a:rPr lang="en-US" sz="2400" b="1" dirty="0"/>
              <a:t>Hypothesis: </a:t>
            </a:r>
            <a:r>
              <a:rPr lang="en-US" sz="2400" dirty="0"/>
              <a:t>Test performance will be significantly better for students who study in smaller groups than larger groups.</a:t>
            </a:r>
          </a:p>
        </p:txBody>
      </p:sp>
      <p:sp>
        <p:nvSpPr>
          <p:cNvPr id="4" name="Arrow: Down 3">
            <a:extLst>
              <a:ext uri="{FF2B5EF4-FFF2-40B4-BE49-F238E27FC236}">
                <a16:creationId xmlns:a16="http://schemas.microsoft.com/office/drawing/2014/main" id="{7A0396E3-DD00-4CD1-89DA-EAF0612CF8DA}"/>
              </a:ext>
            </a:extLst>
          </p:cNvPr>
          <p:cNvSpPr/>
          <p:nvPr/>
        </p:nvSpPr>
        <p:spPr>
          <a:xfrm>
            <a:off x="5151816" y="3068337"/>
            <a:ext cx="713678" cy="12489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3780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4547B-4D7C-4B6D-B486-3583B9E6FDB3}"/>
              </a:ext>
            </a:extLst>
          </p:cNvPr>
          <p:cNvSpPr>
            <a:spLocks noGrp="1"/>
          </p:cNvSpPr>
          <p:nvPr>
            <p:ph type="title"/>
          </p:nvPr>
        </p:nvSpPr>
        <p:spPr>
          <a:xfrm>
            <a:off x="808638" y="386930"/>
            <a:ext cx="9236700" cy="1188950"/>
          </a:xfrm>
          <a:ln>
            <a:noFill/>
          </a:ln>
        </p:spPr>
        <p:txBody>
          <a:bodyPr anchor="b">
            <a:normAutofit/>
          </a:bodyPr>
          <a:lstStyle/>
          <a:p>
            <a:r>
              <a:rPr lang="en-US" sz="5400" dirty="0"/>
              <a:t>Note about our Variables</a:t>
            </a:r>
          </a:p>
        </p:txBody>
      </p:sp>
      <p:sp>
        <p:nvSpPr>
          <p:cNvPr id="8" name="TextBox 7">
            <a:extLst>
              <a:ext uri="{FF2B5EF4-FFF2-40B4-BE49-F238E27FC236}">
                <a16:creationId xmlns:a16="http://schemas.microsoft.com/office/drawing/2014/main" id="{751E4EC7-C61B-466C-996C-F08ABF36202B}"/>
              </a:ext>
            </a:extLst>
          </p:cNvPr>
          <p:cNvSpPr txBox="1"/>
          <p:nvPr/>
        </p:nvSpPr>
        <p:spPr>
          <a:xfrm>
            <a:off x="1730931" y="1801167"/>
            <a:ext cx="9687339"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It is important to note the difference here between our variable: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9" name="Rectangle: Rounded Corners 8">
            <a:extLst>
              <a:ext uri="{FF2B5EF4-FFF2-40B4-BE49-F238E27FC236}">
                <a16:creationId xmlns:a16="http://schemas.microsoft.com/office/drawing/2014/main" id="{E60D087E-6564-4812-9752-0C40A936EDC6}"/>
              </a:ext>
            </a:extLst>
          </p:cNvPr>
          <p:cNvSpPr/>
          <p:nvPr/>
        </p:nvSpPr>
        <p:spPr>
          <a:xfrm>
            <a:off x="1020417" y="2524538"/>
            <a:ext cx="2597426" cy="1223882"/>
          </a:xfrm>
          <a:prstGeom prst="roundRect">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300" b="1" i="0" u="none" strike="noStrike" kern="1200" cap="none" spc="0" normalizeH="0" baseline="0" noProof="0" dirty="0">
                <a:ln>
                  <a:noFill/>
                </a:ln>
                <a:solidFill>
                  <a:prstClr val="black"/>
                </a:solidFill>
                <a:effectLst/>
                <a:uLnTx/>
                <a:uFillTx/>
                <a:latin typeface="Calibri" panose="020F0502020204030204"/>
                <a:ea typeface="+mn-ea"/>
                <a:cs typeface="+mn-cs"/>
              </a:rPr>
              <a:t>Construct</a:t>
            </a:r>
          </a:p>
        </p:txBody>
      </p:sp>
      <p:sp>
        <p:nvSpPr>
          <p:cNvPr id="15" name="Rectangle: Rounded Corners 14">
            <a:extLst>
              <a:ext uri="{FF2B5EF4-FFF2-40B4-BE49-F238E27FC236}">
                <a16:creationId xmlns:a16="http://schemas.microsoft.com/office/drawing/2014/main" id="{65DAF6DC-B70B-4C8C-A967-DAE06EE2E8FB}"/>
              </a:ext>
            </a:extLst>
          </p:cNvPr>
          <p:cNvSpPr/>
          <p:nvPr/>
        </p:nvSpPr>
        <p:spPr>
          <a:xfrm>
            <a:off x="4556828" y="2523804"/>
            <a:ext cx="2597426" cy="1223882"/>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300" b="1" i="0" u="none" strike="noStrike" kern="1200" cap="none" spc="0" normalizeH="0" baseline="0" noProof="0" dirty="0">
                <a:ln>
                  <a:noFill/>
                </a:ln>
                <a:solidFill>
                  <a:prstClr val="black"/>
                </a:solidFill>
                <a:effectLst/>
                <a:uLnTx/>
                <a:uFillTx/>
                <a:latin typeface="Calibri" panose="020F0502020204030204"/>
                <a:ea typeface="+mn-ea"/>
                <a:cs typeface="+mn-cs"/>
              </a:rPr>
              <a:t>Operational Definition</a:t>
            </a:r>
          </a:p>
        </p:txBody>
      </p:sp>
      <p:sp>
        <p:nvSpPr>
          <p:cNvPr id="16" name="Rectangle: Rounded Corners 15">
            <a:extLst>
              <a:ext uri="{FF2B5EF4-FFF2-40B4-BE49-F238E27FC236}">
                <a16:creationId xmlns:a16="http://schemas.microsoft.com/office/drawing/2014/main" id="{5C23D2A5-399D-4AA2-B601-BC19C36B4DF6}"/>
              </a:ext>
            </a:extLst>
          </p:cNvPr>
          <p:cNvSpPr/>
          <p:nvPr/>
        </p:nvSpPr>
        <p:spPr>
          <a:xfrm>
            <a:off x="8303752" y="2523804"/>
            <a:ext cx="2597426" cy="1223882"/>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300" b="1" i="0" u="none" strike="noStrike" kern="1200" cap="none" spc="0" normalizeH="0" baseline="0" noProof="0" dirty="0">
                <a:ln>
                  <a:noFill/>
                </a:ln>
                <a:solidFill>
                  <a:prstClr val="black"/>
                </a:solidFill>
                <a:effectLst/>
                <a:uLnTx/>
                <a:uFillTx/>
                <a:latin typeface="Calibri" panose="020F0502020204030204"/>
                <a:ea typeface="+mn-ea"/>
                <a:cs typeface="+mn-cs"/>
              </a:rPr>
              <a:t>Levels</a:t>
            </a:r>
          </a:p>
        </p:txBody>
      </p:sp>
      <p:sp>
        <p:nvSpPr>
          <p:cNvPr id="10" name="TextBox 9">
            <a:extLst>
              <a:ext uri="{FF2B5EF4-FFF2-40B4-BE49-F238E27FC236}">
                <a16:creationId xmlns:a16="http://schemas.microsoft.com/office/drawing/2014/main" id="{4FFB1AEF-CF3D-4558-B89D-03A543E09994}"/>
              </a:ext>
            </a:extLst>
          </p:cNvPr>
          <p:cNvSpPr txBox="1"/>
          <p:nvPr/>
        </p:nvSpPr>
        <p:spPr>
          <a:xfrm>
            <a:off x="7473899" y="3086250"/>
            <a:ext cx="51020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prstClr val="black"/>
                </a:solidFill>
                <a:effectLst/>
                <a:uLnTx/>
                <a:uFillTx/>
                <a:latin typeface="Calibri" panose="020F0502020204030204"/>
                <a:ea typeface="+mn-ea"/>
                <a:cs typeface="+mn-cs"/>
              </a:rPr>
              <a:t>VS</a:t>
            </a:r>
          </a:p>
        </p:txBody>
      </p:sp>
      <p:sp>
        <p:nvSpPr>
          <p:cNvPr id="22" name="TextBox 21">
            <a:extLst>
              <a:ext uri="{FF2B5EF4-FFF2-40B4-BE49-F238E27FC236}">
                <a16:creationId xmlns:a16="http://schemas.microsoft.com/office/drawing/2014/main" id="{CAB12073-EEA7-4A75-8125-836275074664}"/>
              </a:ext>
            </a:extLst>
          </p:cNvPr>
          <p:cNvSpPr txBox="1"/>
          <p:nvPr/>
        </p:nvSpPr>
        <p:spPr>
          <a:xfrm>
            <a:off x="3982022" y="3107633"/>
            <a:ext cx="444204" cy="36938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prstClr val="black"/>
                </a:solidFill>
                <a:effectLst/>
                <a:uLnTx/>
                <a:uFillTx/>
                <a:latin typeface="Calibri" panose="020F0502020204030204"/>
                <a:ea typeface="+mn-ea"/>
                <a:cs typeface="+mn-cs"/>
              </a:rPr>
              <a:t>VS</a:t>
            </a:r>
          </a:p>
        </p:txBody>
      </p:sp>
      <p:sp>
        <p:nvSpPr>
          <p:cNvPr id="11" name="TextBox 10">
            <a:extLst>
              <a:ext uri="{FF2B5EF4-FFF2-40B4-BE49-F238E27FC236}">
                <a16:creationId xmlns:a16="http://schemas.microsoft.com/office/drawing/2014/main" id="{D281098D-5F01-44A4-B144-7D9415A7BFE6}"/>
              </a:ext>
            </a:extLst>
          </p:cNvPr>
          <p:cNvSpPr txBox="1"/>
          <p:nvPr/>
        </p:nvSpPr>
        <p:spPr>
          <a:xfrm>
            <a:off x="1142999" y="4285856"/>
            <a:ext cx="2352261" cy="138499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100" b="0" i="0" u="none" strike="noStrike" kern="1200" cap="none" spc="0" normalizeH="0" baseline="0" noProof="0" dirty="0">
                <a:ln>
                  <a:noFill/>
                </a:ln>
                <a:solidFill>
                  <a:prstClr val="black"/>
                </a:solidFill>
                <a:effectLst/>
                <a:uLnTx/>
                <a:uFillTx/>
                <a:latin typeface="Calibri" panose="020F0502020204030204"/>
                <a:ea typeface="+mn-ea"/>
                <a:cs typeface="+mn-cs"/>
              </a:rPr>
              <a:t>The overall concept we want to manipulate or measure</a:t>
            </a:r>
          </a:p>
        </p:txBody>
      </p:sp>
      <p:sp>
        <p:nvSpPr>
          <p:cNvPr id="24" name="TextBox 23">
            <a:extLst>
              <a:ext uri="{FF2B5EF4-FFF2-40B4-BE49-F238E27FC236}">
                <a16:creationId xmlns:a16="http://schemas.microsoft.com/office/drawing/2014/main" id="{D58BB313-4CDC-4B33-894C-C49CC42F07E6}"/>
              </a:ext>
            </a:extLst>
          </p:cNvPr>
          <p:cNvSpPr txBox="1"/>
          <p:nvPr/>
        </p:nvSpPr>
        <p:spPr>
          <a:xfrm>
            <a:off x="4426226" y="4224301"/>
            <a:ext cx="2988366" cy="2246769"/>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The specific way in which we are measuring/ manipulating the construct in our study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 representation of the larger construct </a:t>
            </a:r>
          </a:p>
        </p:txBody>
      </p:sp>
      <p:sp>
        <p:nvSpPr>
          <p:cNvPr id="25" name="TextBox 24">
            <a:extLst>
              <a:ext uri="{FF2B5EF4-FFF2-40B4-BE49-F238E27FC236}">
                <a16:creationId xmlns:a16="http://schemas.microsoft.com/office/drawing/2014/main" id="{04831FBC-12B8-43A3-BEE3-DEF43AA7B2E8}"/>
              </a:ext>
            </a:extLst>
          </p:cNvPr>
          <p:cNvSpPr txBox="1"/>
          <p:nvPr/>
        </p:nvSpPr>
        <p:spPr>
          <a:xfrm>
            <a:off x="8261315" y="4285856"/>
            <a:ext cx="2682300" cy="170816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100" b="0" i="0" u="none" strike="noStrike" kern="1200" cap="none" spc="0" normalizeH="0" baseline="0" noProof="0" dirty="0">
                <a:ln>
                  <a:noFill/>
                </a:ln>
                <a:solidFill>
                  <a:prstClr val="black"/>
                </a:solidFill>
                <a:effectLst/>
                <a:uLnTx/>
                <a:uFillTx/>
                <a:latin typeface="Calibri" panose="020F0502020204030204"/>
                <a:ea typeface="+mn-ea"/>
                <a:cs typeface="+mn-cs"/>
              </a:rPr>
              <a:t>The specific values of our construct by way of our operational definition </a:t>
            </a:r>
          </a:p>
        </p:txBody>
      </p:sp>
    </p:spTree>
    <p:extLst>
      <p:ext uri="{BB962C8B-B14F-4D97-AF65-F5344CB8AC3E}">
        <p14:creationId xmlns:p14="http://schemas.microsoft.com/office/powerpoint/2010/main" val="5702199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1394</Words>
  <Application>Microsoft Macintosh PowerPoint</Application>
  <PresentationFormat>Widescreen</PresentationFormat>
  <Paragraphs>132</Paragraphs>
  <Slides>14</Slides>
  <Notes>9</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Week 2: Lumeire</vt:lpstr>
      <vt:lpstr>Outline</vt:lpstr>
      <vt:lpstr>Selecting a Research Question</vt:lpstr>
      <vt:lpstr>PowerPoint Presentation</vt:lpstr>
      <vt:lpstr>Where do we start?</vt:lpstr>
      <vt:lpstr>Our Goal: Update &amp; Add to What We Know About the world! </vt:lpstr>
      <vt:lpstr>Example: Is studying in Groups effective for learning?</vt:lpstr>
      <vt:lpstr>From Research Question to Hypothesis</vt:lpstr>
      <vt:lpstr>Note about our Variables</vt:lpstr>
      <vt:lpstr>Note about our Variables</vt:lpstr>
      <vt:lpstr>From Hypothesis to Variables</vt:lpstr>
      <vt:lpstr>Note about our Variables</vt:lpstr>
      <vt:lpstr>Statistical Test of Your Hypothesis</vt:lpstr>
      <vt:lpstr>Data Collection!!!!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2: Lumeire</dc:title>
  <dc:creator>Luis Jimenez</dc:creator>
  <cp:lastModifiedBy>Luis Jimenez</cp:lastModifiedBy>
  <cp:revision>7</cp:revision>
  <dcterms:created xsi:type="dcterms:W3CDTF">2021-06-20T23:48:35Z</dcterms:created>
  <dcterms:modified xsi:type="dcterms:W3CDTF">2021-06-21T02:24:55Z</dcterms:modified>
</cp:coreProperties>
</file>