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4" r:id="rId6"/>
    <p:sldId id="270" r:id="rId7"/>
    <p:sldId id="272" r:id="rId8"/>
    <p:sldId id="271" r:id="rId9"/>
    <p:sldId id="273" r:id="rId10"/>
    <p:sldId id="276" r:id="rId11"/>
    <p:sldId id="274" r:id="rId12"/>
    <p:sldId id="275" r:id="rId13"/>
    <p:sldId id="262" r:id="rId14"/>
    <p:sldId id="263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22k@gmail.com" initials="m" lastIdx="1" clrIdx="0">
    <p:extLst>
      <p:ext uri="{19B8F6BF-5375-455C-9EA6-DF929625EA0E}">
        <p15:presenceInfo xmlns:p15="http://schemas.microsoft.com/office/powerpoint/2012/main" userId="46862acf26f596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4" d="100"/>
          <a:sy n="84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1T17:20:59.9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AA6E-3D34-457D-BF07-44FB5E25F04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CC0F-111A-45C5-B168-42DF82F2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strOUT</a:t>
            </a:r>
            <a:r>
              <a:rPr lang="en-US" baseline="0" dirty="0"/>
              <a:t> is the name of the majority of the string that is used in defining the URL (excludes date and time, mentioned elsewhere)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need to piece together the string and declare it as a URL for the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BufferedReader</a:t>
            </a:r>
            <a:r>
              <a:rPr lang="en-US" baseline="0" dirty="0"/>
              <a:t> is the stream we use to be able to access the data the API sends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dataOUT</a:t>
            </a:r>
            <a:r>
              <a:rPr lang="en-US" baseline="0" dirty="0"/>
              <a:t> is the variable that holds what </a:t>
            </a:r>
            <a:r>
              <a:rPr lang="en-US" baseline="0" dirty="0" err="1"/>
              <a:t>bufferedReader</a:t>
            </a:r>
            <a:r>
              <a:rPr lang="en-US" baseline="0" dirty="0"/>
              <a:t> gets for us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create a </a:t>
            </a:r>
            <a:r>
              <a:rPr lang="en-US" baseline="0" dirty="0" err="1"/>
              <a:t>gson</a:t>
            </a:r>
            <a:r>
              <a:rPr lang="en-US" baseline="0" dirty="0"/>
              <a:t> object and a </a:t>
            </a:r>
            <a:r>
              <a:rPr lang="en-US" baseline="0" dirty="0" err="1"/>
              <a:t>JsonHelper</a:t>
            </a:r>
            <a:r>
              <a:rPr lang="en-US" baseline="0" dirty="0"/>
              <a:t> object to parse the data from the JSON reply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loop uses the information provided by the JSON to assign departure times for each object in an </a:t>
            </a:r>
            <a:r>
              <a:rPr lang="en-US" baseline="0" dirty="0" err="1"/>
              <a:t>ArrayList</a:t>
            </a:r>
            <a:r>
              <a:rPr lang="en-US" baseline="0" dirty="0"/>
              <a:t> in the </a:t>
            </a:r>
            <a:r>
              <a:rPr lang="en-US" baseline="0" dirty="0" err="1"/>
              <a:t>JsonHelper</a:t>
            </a:r>
            <a:r>
              <a:rPr lang="en-US" baseline="0" dirty="0"/>
              <a:t>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Since we are sorting the data by departure time with our API call, the </a:t>
            </a:r>
            <a:r>
              <a:rPr lang="en-US" baseline="0" dirty="0" err="1"/>
              <a:t>bestMatch</a:t>
            </a:r>
            <a:r>
              <a:rPr lang="en-US" baseline="0" dirty="0"/>
              <a:t> index is 0, 2</a:t>
            </a:r>
            <a:r>
              <a:rPr lang="en-US" baseline="30000" dirty="0"/>
              <a:t>nd</a:t>
            </a:r>
            <a:r>
              <a:rPr lang="en-US" baseline="0" dirty="0"/>
              <a:t> best is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FCC0F-111A-45C5-B168-42DF82F2F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function I created</a:t>
            </a:r>
            <a:r>
              <a:rPr lang="en-US" baseline="0" dirty="0"/>
              <a:t> to take the data from the </a:t>
            </a:r>
            <a:r>
              <a:rPr lang="en-US" baseline="0" dirty="0" err="1"/>
              <a:t>JsonHelper</a:t>
            </a:r>
            <a:r>
              <a:rPr lang="en-US" baseline="0" dirty="0"/>
              <a:t> object and convert it to a number of minutes until the next train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FCC0F-111A-45C5-B168-42DF82F2F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7FCD-8316-467A-88CE-C750D97C072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ofdata.org/2013/11/21/xml-and-json/" TargetMode="External"/><Relationship Id="rId3" Type="http://schemas.openxmlformats.org/officeDocument/2006/relationships/hyperlink" Target="http://tutorials.jenkov.com/java-networking/url-urlconnection.html" TargetMode="External"/><Relationship Id="rId7" Type="http://schemas.openxmlformats.org/officeDocument/2006/relationships/hyperlink" Target="https://schoolofdata.org/2013/11/18/web-apis-for-non-programmers" TargetMode="External"/><Relationship Id="rId2" Type="http://schemas.openxmlformats.org/officeDocument/2006/relationships/hyperlink" Target="https://www.javadoc.io/doc/com.google.code.gson/gson/2.8.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index.html" TargetMode="External"/><Relationship Id="rId5" Type="http://schemas.openxmlformats.org/officeDocument/2006/relationships/hyperlink" Target="https://www.mbta.com/developers/v3-api" TargetMode="External"/><Relationship Id="rId4" Type="http://schemas.openxmlformats.org/officeDocument/2006/relationships/hyperlink" Target="http://jsonviewer.stack.hu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Keeping Track of the Haverhill Line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CIT239-02HB</a:t>
            </a:r>
          </a:p>
          <a:p>
            <a:r>
              <a:rPr lang="en-US" dirty="0"/>
              <a:t>Marisha Kulseng</a:t>
            </a:r>
          </a:p>
          <a:p>
            <a:r>
              <a:rPr lang="en-US" dirty="0"/>
              <a:t>May 5,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2339"/>
            <a:ext cx="290562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– </a:t>
            </a:r>
            <a:r>
              <a:rPr lang="en-US" dirty="0" err="1"/>
              <a:t>JsonHelper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3A82E-CAC6-460F-BE10-21B3A9F3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197"/>
            <a:ext cx="9144000" cy="48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– Calling and parsing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82BEC-4194-4102-9D07-921E8024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295400"/>
            <a:ext cx="9144000" cy="2645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1AD5E-B81F-466C-BBC1-61BC5D75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3953623"/>
            <a:ext cx="9144000" cy="29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– Refresh API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2F9FC-86A7-4CC0-AD33-D217088D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0"/>
            <a:ext cx="9144000" cy="3465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D9E08-564B-4EC0-A1AC-4EAEC2C7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00200"/>
            <a:ext cx="6181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VII.  Project Demo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65C2-CB4D-4253-A763-5D2FA8F4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03" y="0"/>
            <a:ext cx="409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VIII. 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 APIs are tools developers can use to submit and retrieve data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is commonly used by web APIs to package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Java to interact with JSON and build more useful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r>
              <a:rPr lang="en-US" sz="2400" dirty="0"/>
              <a:t> is a library created by Google to help with parsing data from JSON</a:t>
            </a:r>
          </a:p>
        </p:txBody>
      </p:sp>
    </p:spTree>
    <p:extLst>
      <p:ext uri="{BB962C8B-B14F-4D97-AF65-F5344CB8AC3E}">
        <p14:creationId xmlns:p14="http://schemas.microsoft.com/office/powerpoint/2010/main" val="204784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0547-C706-4ADA-9716-22AC5FB4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4AC3-1770-4ED4-A17E-B676DFA27627}"/>
              </a:ext>
            </a:extLst>
          </p:cNvPr>
          <p:cNvSpPr txBox="1"/>
          <p:nvPr/>
        </p:nvSpPr>
        <p:spPr>
          <a:xfrm>
            <a:off x="0" y="457200"/>
            <a:ext cx="926696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com.google.code.gson</a:t>
            </a:r>
            <a:r>
              <a:rPr lang="en-US" dirty="0"/>
              <a:t>. (n.d.). (Official GSON documentation.) Retrieved April 22, 2019, from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https://www.javadoc.io/doc/com.google.code.gson/gson/2.8.5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Jenkov</a:t>
            </a:r>
            <a:r>
              <a:rPr lang="en-US" dirty="0"/>
              <a:t>, J. (2014, June 23). </a:t>
            </a:r>
            <a:r>
              <a:rPr lang="en-US" i="1" dirty="0"/>
              <a:t>Java Networking: URL + </a:t>
            </a:r>
            <a:r>
              <a:rPr lang="en-US" i="1" dirty="0" err="1"/>
              <a:t>URLConnection</a:t>
            </a:r>
            <a:r>
              <a:rPr lang="en-US" dirty="0"/>
              <a:t>. Retrieved April 22, 2019, from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http://tutorials.jenkov.com/java-networking/url-urlconnection.html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Viewer Tool. (n.d.). Retrieved March 3, 2019, from </a:t>
            </a:r>
            <a:r>
              <a:rPr lang="en-US" dirty="0">
                <a:hlinkClick r:id="rId4"/>
              </a:rPr>
              <a:t>http://jsonviewer.stack.hu/</a:t>
            </a:r>
            <a:endParaRPr lang="en-US" dirty="0"/>
          </a:p>
          <a:p>
            <a:endParaRPr lang="en-US" dirty="0"/>
          </a:p>
          <a:p>
            <a:r>
              <a:rPr lang="en-US" dirty="0"/>
              <a:t>Liang, Y. D. (2017) </a:t>
            </a:r>
            <a:r>
              <a:rPr lang="en-US" i="1" dirty="0"/>
              <a:t>Introduction to Java: Programming and Data Structures, </a:t>
            </a:r>
          </a:p>
          <a:p>
            <a:r>
              <a:rPr lang="en-US" i="1" dirty="0"/>
              <a:t>	Comprehensive Version, 11</a:t>
            </a:r>
            <a:r>
              <a:rPr lang="en-US" i="1" baseline="30000" dirty="0"/>
              <a:t>th</a:t>
            </a:r>
            <a:r>
              <a:rPr lang="en-US" i="1" dirty="0"/>
              <a:t> Edition.  </a:t>
            </a:r>
            <a:r>
              <a:rPr lang="en-US" dirty="0"/>
              <a:t>New York, NY: Pearson.</a:t>
            </a:r>
          </a:p>
          <a:p>
            <a:endParaRPr lang="en-US" dirty="0"/>
          </a:p>
          <a:p>
            <a:r>
              <a:rPr lang="en-US" dirty="0"/>
              <a:t>MBTA V3 API Documentation. (n.d.). Retrieved March 3, 2019, </a:t>
            </a:r>
          </a:p>
          <a:p>
            <a:r>
              <a:rPr lang="en-US" dirty="0"/>
              <a:t>	from </a:t>
            </a:r>
            <a:r>
              <a:rPr lang="en-US" dirty="0">
                <a:hlinkClick r:id="rId5"/>
              </a:rPr>
              <a:t>https://www.mbta.com/developers/v3-api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Official Java Language Documentation. (n.d.). Retrieved April 15, 2019, from </a:t>
            </a:r>
          </a:p>
          <a:p>
            <a:r>
              <a:rPr lang="en-US" dirty="0"/>
              <a:t>	</a:t>
            </a:r>
            <a:r>
              <a:rPr lang="en-US" dirty="0">
                <a:hlinkClick r:id="rId6"/>
              </a:rPr>
              <a:t>https://docs.oracle.com/javase/8/docs/api/index.html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Veltman</a:t>
            </a:r>
            <a:r>
              <a:rPr lang="en-US" dirty="0"/>
              <a:t>, N. (2013, November 18). </a:t>
            </a:r>
            <a:r>
              <a:rPr lang="en-US" i="1" dirty="0"/>
              <a:t>Web APIs for Non-Programmers</a:t>
            </a:r>
            <a:r>
              <a:rPr lang="en-US" dirty="0"/>
              <a:t>. Retrieved March 3, 2019, </a:t>
            </a:r>
          </a:p>
          <a:p>
            <a:r>
              <a:rPr lang="en-US" dirty="0"/>
              <a:t>	from </a:t>
            </a:r>
            <a:r>
              <a:rPr lang="en-US" dirty="0">
                <a:hlinkClick r:id="rId7"/>
              </a:rPr>
              <a:t>https://schoolofdata.org/2013/11/18/web-apis-for-non-programmers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Veltman</a:t>
            </a:r>
            <a:r>
              <a:rPr lang="en-US" dirty="0"/>
              <a:t>, N. (2013, November 21). </a:t>
            </a:r>
            <a:r>
              <a:rPr lang="en-US" i="1" dirty="0"/>
              <a:t>XML and JSON: the Tale of the Tape</a:t>
            </a:r>
            <a:r>
              <a:rPr lang="en-US" dirty="0"/>
              <a:t>. Retrieved March 3, 2019, </a:t>
            </a:r>
          </a:p>
          <a:p>
            <a:r>
              <a:rPr lang="en-US" dirty="0"/>
              <a:t>	from </a:t>
            </a:r>
            <a:r>
              <a:rPr lang="en-US" u="sng" dirty="0">
                <a:hlinkClick r:id="rId8"/>
              </a:rPr>
              <a:t>https://schoolofdata.org/2013/11/21/xml-and-json/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 </a:t>
            </a:r>
          </a:p>
        </p:txBody>
      </p:sp>
      <p:pic>
        <p:nvPicPr>
          <p:cNvPr id="1026" name="Picture 2" descr="http://www.humanresourcesblog.in/wp-content/uploads/2012/09/Top-10-HR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I.  Project Objective 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1490" y="2575034"/>
            <a:ext cx="3840085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Become familiar with the use and function of public APIs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Fill the void left by the underwhelming Keolis app in terms of keeping track of train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A5775-8182-4851-B738-D415851C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88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II.  Team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210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me!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4127262-0B89-493B-8EA4-E4A8C03D3421}"/>
              </a:ext>
            </a:extLst>
          </p:cNvPr>
          <p:cNvSpPr/>
          <p:nvPr/>
        </p:nvSpPr>
        <p:spPr>
          <a:xfrm>
            <a:off x="2667000" y="3954960"/>
            <a:ext cx="2712719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III.  Definition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0772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API –</a:t>
            </a:r>
            <a:r>
              <a:rPr lang="en-US" sz="4400" dirty="0"/>
              <a:t> </a:t>
            </a:r>
            <a:r>
              <a:rPr lang="en-US" sz="2300" dirty="0"/>
              <a:t>“Application program Interface” – “contains predefined classes and interfaces for developing Java programs” </a:t>
            </a:r>
            <a:r>
              <a:rPr lang="en-US" dirty="0"/>
              <a:t>(Liang 11e)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sz="3800" dirty="0"/>
              <a:t>JSON – “</a:t>
            </a:r>
            <a:r>
              <a:rPr lang="en-US" sz="3800" b="1" dirty="0"/>
              <a:t>J</a:t>
            </a:r>
            <a:r>
              <a:rPr lang="en-US" sz="3800" dirty="0"/>
              <a:t>ava</a:t>
            </a:r>
            <a:r>
              <a:rPr lang="en-US" sz="3800" b="1" dirty="0"/>
              <a:t>S</a:t>
            </a:r>
            <a:r>
              <a:rPr lang="en-US" sz="3800" dirty="0"/>
              <a:t>cript </a:t>
            </a:r>
            <a:r>
              <a:rPr lang="en-US" sz="3800" b="1" dirty="0"/>
              <a:t>O</a:t>
            </a:r>
            <a:r>
              <a:rPr lang="en-US" sz="3800" dirty="0"/>
              <a:t>bject </a:t>
            </a:r>
            <a:r>
              <a:rPr lang="en-US" sz="3800" b="1" dirty="0"/>
              <a:t>N</a:t>
            </a:r>
            <a:r>
              <a:rPr lang="en-US" sz="3800" dirty="0"/>
              <a:t>otation”</a:t>
            </a:r>
          </a:p>
          <a:p>
            <a:r>
              <a:rPr lang="en-US" sz="2000" dirty="0"/>
              <a:t> -</a:t>
            </a:r>
            <a:r>
              <a:rPr lang="en-US" sz="2300" dirty="0"/>
              <a:t>a notation that packages data in arrays ([]) and objects ({}) </a:t>
            </a:r>
            <a:r>
              <a:rPr lang="en-US" dirty="0"/>
              <a:t>(schoolofdata.org)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800" dirty="0" err="1"/>
              <a:t>Gson</a:t>
            </a:r>
            <a:r>
              <a:rPr lang="en-US" sz="3800" dirty="0"/>
              <a:t>– </a:t>
            </a:r>
            <a:r>
              <a:rPr lang="en-US" sz="2300" dirty="0"/>
              <a:t> A Java library written by Google to assist in working with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IV.   Architecture Picture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4018845" y="4019011"/>
            <a:ext cx="1848555" cy="123878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 Internet </a:t>
            </a:r>
          </a:p>
        </p:txBody>
      </p:sp>
      <p:pic>
        <p:nvPicPr>
          <p:cNvPr id="1028" name="Picture 4" descr="C:\Users\wrcronin\AppData\Local\Microsoft\Windows\Temporary Internet Files\Content.IE5\85CEJ5B3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550003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4400" y="3550003"/>
            <a:ext cx="1981200" cy="2545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550003"/>
            <a:ext cx="1981200" cy="64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MS Windows 10 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4213578"/>
            <a:ext cx="1981200" cy="64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Java JVM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4854575"/>
            <a:ext cx="1981200" cy="64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Haverhill Tracker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Application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638406"/>
            <a:ext cx="116134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7400" y="4616534"/>
            <a:ext cx="6858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6516" y="525780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MBTA V3 API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6828" y="4293368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query </a:t>
            </a:r>
          </a:p>
          <a:p>
            <a:r>
              <a:rPr lang="en-US" dirty="0"/>
              <a:t>To API</a:t>
            </a:r>
          </a:p>
        </p:txBody>
      </p:sp>
    </p:spTree>
    <p:extLst>
      <p:ext uri="{BB962C8B-B14F-4D97-AF65-F5344CB8AC3E}">
        <p14:creationId xmlns:p14="http://schemas.microsoft.com/office/powerpoint/2010/main" val="32886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6E74-2405-47DB-A884-40CB3C6C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JSON viewer (I)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CEBBC33-25FC-4EA0-B87E-34854116192A}"/>
              </a:ext>
            </a:extLst>
          </p:cNvPr>
          <p:cNvSpPr/>
          <p:nvPr/>
        </p:nvSpPr>
        <p:spPr>
          <a:xfrm>
            <a:off x="3962400" y="355782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8CAB-2D32-49D5-8E30-DB51C921A67C}"/>
              </a:ext>
            </a:extLst>
          </p:cNvPr>
          <p:cNvSpPr txBox="1"/>
          <p:nvPr/>
        </p:nvSpPr>
        <p:spPr>
          <a:xfrm flipH="1">
            <a:off x="2147316" y="216456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actual URL we can use in our Java program to access the API’s data!</a:t>
            </a:r>
          </a:p>
          <a:p>
            <a:endParaRPr lang="en-US" dirty="0"/>
          </a:p>
          <a:p>
            <a:r>
              <a:rPr lang="en-US" dirty="0"/>
              <a:t>We can put it in an internet browser to see a text representation of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56AE6-B120-433E-9614-A8D635DF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724400"/>
            <a:ext cx="8391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6E74-2405-47DB-A884-40CB3C6C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JSON viewer (II)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AEDB4-0608-472C-9B25-6249A12F47B0}"/>
              </a:ext>
            </a:extLst>
          </p:cNvPr>
          <p:cNvSpPr txBox="1"/>
          <p:nvPr/>
        </p:nvSpPr>
        <p:spPr>
          <a:xfrm>
            <a:off x="2590800" y="6096000"/>
            <a:ext cx="377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has to be a better way!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3FAA8-4040-4066-85EE-68B90029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600200"/>
            <a:ext cx="9144000" cy="3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7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6E74-2405-47DB-A884-40CB3C6C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977"/>
            <a:ext cx="8229600" cy="1143000"/>
          </a:xfrm>
        </p:spPr>
        <p:txBody>
          <a:bodyPr/>
          <a:lstStyle/>
          <a:p>
            <a:r>
              <a:rPr lang="en-US" dirty="0"/>
              <a:t>JSON and JSON viewer (III)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4D1E1-2A25-44BA-8C68-75D3D4BC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3" y="1143000"/>
            <a:ext cx="4171507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D104C-10DB-4D9A-988C-FF63CC5A064E}"/>
              </a:ext>
            </a:extLst>
          </p:cNvPr>
          <p:cNvSpPr txBox="1"/>
          <p:nvPr/>
        </p:nvSpPr>
        <p:spPr>
          <a:xfrm>
            <a:off x="4572000" y="2088901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“Data” is an array that contains all of the information on this screen (and more!), and is denoted by [].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indicates we need an array structure in our parsing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of the names of these variables: they must be the same in our program</a:t>
            </a:r>
            <a:br>
              <a:rPr lang="en-US" dirty="0"/>
            </a:br>
            <a:r>
              <a:rPr lang="en-US" dirty="0"/>
              <a:t>(it is possible to override this)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6E74-2405-47DB-A884-40CB3C6C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JSON and JSON viewer (IV)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D104C-10DB-4D9A-988C-FF63CC5A064E}"/>
              </a:ext>
            </a:extLst>
          </p:cNvPr>
          <p:cNvSpPr txBox="1"/>
          <p:nvPr/>
        </p:nvSpPr>
        <p:spPr>
          <a:xfrm>
            <a:off x="723900" y="4876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“Attributes” is an object that contains information about departure times, arrival times, </a:t>
            </a:r>
            <a:r>
              <a:rPr lang="en-US" dirty="0" err="1"/>
              <a:t>etc</a:t>
            </a:r>
            <a:r>
              <a:rPr lang="en-US" dirty="0"/>
              <a:t>, and is denoted by 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indicates we need an “attributes” class in order to extract arrival/departure times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762C2-A8BA-4784-AC2B-6F95D6827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588226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557</Words>
  <Application>Microsoft Office PowerPoint</Application>
  <PresentationFormat>On-screen Show (4:3)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Keeping Track of the Haverhill Line </vt:lpstr>
      <vt:lpstr>I.  Project Objective </vt:lpstr>
      <vt:lpstr>II.  Team Members</vt:lpstr>
      <vt:lpstr>III.  Definition of Terms</vt:lpstr>
      <vt:lpstr>IV.   Architecture Picture</vt:lpstr>
      <vt:lpstr>JSON and JSON viewer (I)</vt:lpstr>
      <vt:lpstr>JSON and JSON viewer (II)</vt:lpstr>
      <vt:lpstr>JSON and JSON viewer (III)</vt:lpstr>
      <vt:lpstr>JSON and JSON viewer (IV)</vt:lpstr>
      <vt:lpstr>VI.   Code – JsonHelper class</vt:lpstr>
      <vt:lpstr>VI.   Code – Calling and parsing API</vt:lpstr>
      <vt:lpstr>VI.   Code – Refresh API Call</vt:lpstr>
      <vt:lpstr>VII.  Project Demo </vt:lpstr>
      <vt:lpstr>VIII.  Summary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the Haverhill Line </dc:title>
  <dc:creator>mak22k@gmail.com</dc:creator>
  <cp:lastModifiedBy>ct-d102-18</cp:lastModifiedBy>
  <cp:revision>40</cp:revision>
  <dcterms:created xsi:type="dcterms:W3CDTF">2019-03-11T22:54:30Z</dcterms:created>
  <dcterms:modified xsi:type="dcterms:W3CDTF">2019-05-07T18:00:25Z</dcterms:modified>
</cp:coreProperties>
</file>