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>
        <p:scale>
          <a:sx n="50" d="100"/>
          <a:sy n="50" d="100"/>
        </p:scale>
        <p:origin x="2213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9D032-D2A0-4CAE-9658-597C311A5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TABLE LAYOUTS &amp;</a:t>
            </a:r>
            <a:br>
              <a:rPr lang="es-MX" dirty="0"/>
            </a:br>
            <a:r>
              <a:rPr lang="es-MX" dirty="0"/>
              <a:t>Font and </a:t>
            </a:r>
            <a:r>
              <a:rPr lang="es-MX" dirty="0" err="1"/>
              <a:t>text</a:t>
            </a:r>
            <a:r>
              <a:rPr lang="es-MX" dirty="0"/>
              <a:t> </a:t>
            </a:r>
            <a:r>
              <a:rPr lang="es-MX" dirty="0" err="1"/>
              <a:t>properties</a:t>
            </a:r>
            <a:r>
              <a:rPr lang="es-MX" dirty="0"/>
              <a:t>. </a:t>
            </a:r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4316A1-D43C-404C-AB71-C86CF3BC1E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effectLst/>
              </a:rPr>
              <a:t>Jiménez Delgado Diego Delgado </a:t>
            </a:r>
          </a:p>
          <a:p>
            <a:r>
              <a:rPr lang="es-MX" dirty="0">
                <a:effectLst/>
              </a:rPr>
              <a:t>Pérez Hernandez Oscar Uriel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1321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657CE-0DC3-40AE-B7A1-6E141D3E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TABLE LAYOUTS.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102CB8-34A2-4D0A-8BC6-53059B62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>
                <a:effectLst/>
              </a:rPr>
              <a:t>En HTML, las tablas facilitan el diseño de datos, texto e incluso imágenes en una cuadrícula. Las tablas ayudan a facilitar la presentación de datos numéricos.</a:t>
            </a:r>
          </a:p>
          <a:p>
            <a:pPr marL="0" indent="0">
              <a:buNone/>
            </a:pPr>
            <a:r>
              <a:rPr lang="es-MX" dirty="0">
                <a:effectLst/>
              </a:rPr>
              <a:t>Pero las tablas también hacen que sea fácil y conveniente presentar todo tipo de información que naturalmente cae en filas y columnas, y para ayudar a maximizar el espacio cuando se introducen muchos términos u otros elementos que desperdiciarían demasiado espacio en blanco si se toparan con la izquierda o la derecha márgenes en una página.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2624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8E346C-BA6E-4D9A-9D55-AA08C89F0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>
                <a:effectLst/>
              </a:rPr>
              <a:t> la complejidad en las tablas HTML radica en 3 elementos básicos:</a:t>
            </a:r>
          </a:p>
          <a:p>
            <a:r>
              <a:rPr lang="es-MX" sz="1800" b="1">
                <a:effectLst/>
              </a:rPr>
              <a:t>Borders</a:t>
            </a:r>
          </a:p>
          <a:p>
            <a:r>
              <a:rPr lang="es-MX" sz="1800" b="1">
                <a:effectLst/>
              </a:rPr>
              <a:t>Cells</a:t>
            </a:r>
          </a:p>
          <a:p>
            <a:r>
              <a:rPr lang="es-MX" sz="1800" b="1">
                <a:effectLst/>
              </a:rPr>
              <a:t>Cell span</a:t>
            </a:r>
            <a:endParaRPr lang="es-MX" sz="1800"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75DF46-F70D-4ACC-97EE-4965F1587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4" r="4064" b="-1"/>
          <a:stretch/>
        </p:blipFill>
        <p:spPr bwMode="auto"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8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D3AFE-596A-4316-B212-47F45084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487680"/>
            <a:ext cx="9905998" cy="1905000"/>
          </a:xfrm>
        </p:spPr>
        <p:txBody>
          <a:bodyPr/>
          <a:lstStyle/>
          <a:p>
            <a:r>
              <a:rPr lang="es-MX" dirty="0"/>
              <a:t>Propiedades de table </a:t>
            </a:r>
            <a:r>
              <a:rPr lang="es-MX" dirty="0" err="1"/>
              <a:t>layout</a:t>
            </a:r>
            <a:endParaRPr lang="es-MX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264FA73-3C1E-4A4D-A09C-2E0834A18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741169"/>
              </p:ext>
            </p:extLst>
          </p:nvPr>
        </p:nvGraphicFramePr>
        <p:xfrm>
          <a:off x="1141411" y="1173479"/>
          <a:ext cx="9906000" cy="4987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796214313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882191164"/>
                    </a:ext>
                  </a:extLst>
                </a:gridCol>
              </a:tblGrid>
              <a:tr h="71813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Valor.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Descripción.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10151"/>
                  </a:ext>
                </a:extLst>
              </a:tr>
              <a:tr h="1416604">
                <a:tc>
                  <a:txBody>
                    <a:bodyPr/>
                    <a:lstStyle/>
                    <a:p>
                      <a:pPr algn="ctr"/>
                      <a:r>
                        <a:rPr lang="es-MX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El ancho de columna está establecido por el contenido más amplio en las celdas. El contenido dictará el diseño.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12057"/>
                  </a:ext>
                </a:extLst>
              </a:tr>
              <a:tr h="1416604">
                <a:tc>
                  <a:txBody>
                    <a:bodyPr/>
                    <a:lstStyle/>
                    <a:p>
                      <a:pPr algn="ctr"/>
                      <a:r>
                        <a:rPr lang="es-MX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Los anchos de columna se dividen por igual en la tabla, independientemente del contenido dentro de las celdas.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108"/>
                  </a:ext>
                </a:extLst>
              </a:tr>
              <a:tr h="718139">
                <a:tc>
                  <a:txBody>
                    <a:bodyPr/>
                    <a:lstStyle/>
                    <a:p>
                      <a:pPr algn="ctr"/>
                      <a:r>
                        <a:rPr lang="es-MX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Creara un formato para encabezados.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51416"/>
                  </a:ext>
                </a:extLst>
              </a:tr>
              <a:tr h="718139">
                <a:tc>
                  <a:txBody>
                    <a:bodyPr/>
                    <a:lstStyle/>
                    <a:p>
                      <a:pPr algn="ctr"/>
                      <a:r>
                        <a:rPr lang="es-MX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inherit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Heredara el formato de otras celdas asignadas.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83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3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2B91C-EF0A-4C9A-8CC9-20890785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Font </a:t>
            </a:r>
            <a:r>
              <a:rPr lang="es-MX" dirty="0" err="1"/>
              <a:t>properties</a:t>
            </a:r>
            <a:r>
              <a:rPr lang="es-MX" dirty="0"/>
              <a:t>.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4D543A3-A7EA-4F6A-83DE-26046E2F1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590350"/>
              </p:ext>
            </p:extLst>
          </p:nvPr>
        </p:nvGraphicFramePr>
        <p:xfrm>
          <a:off x="885499" y="2160292"/>
          <a:ext cx="10417826" cy="4366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8913">
                  <a:extLst>
                    <a:ext uri="{9D8B030D-6E8A-4147-A177-3AD203B41FA5}">
                      <a16:colId xmlns:a16="http://schemas.microsoft.com/office/drawing/2014/main" val="1422171280"/>
                    </a:ext>
                  </a:extLst>
                </a:gridCol>
                <a:gridCol w="5208913">
                  <a:extLst>
                    <a:ext uri="{9D8B030D-6E8A-4147-A177-3AD203B41FA5}">
                      <a16:colId xmlns:a16="http://schemas.microsoft.com/office/drawing/2014/main" val="1094212629"/>
                    </a:ext>
                  </a:extLst>
                </a:gridCol>
              </a:tblGrid>
              <a:tr h="4402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Propiedad.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28275"/>
                  </a:ext>
                </a:extLst>
              </a:tr>
              <a:tr h="1085524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Establece todas las propiedades de fuente en una declaración.</a:t>
                      </a:r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286893"/>
                  </a:ext>
                </a:extLst>
              </a:tr>
              <a:tr h="75986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Font-</a:t>
                      </a:r>
                      <a:r>
                        <a:rPr lang="es-MX" dirty="0" err="1"/>
                        <a:t>family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Especifica la familia de fuentes para el texto.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063085"/>
                  </a:ext>
                </a:extLst>
              </a:tr>
              <a:tr h="4402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Font-</a:t>
                      </a:r>
                      <a:r>
                        <a:rPr lang="es-MX" dirty="0" err="1"/>
                        <a:t>size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Especifica el tamaño de fuente del texto.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27232"/>
                  </a:ext>
                </a:extLst>
              </a:tr>
              <a:tr h="4402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Font-</a:t>
                      </a:r>
                      <a:r>
                        <a:rPr lang="es-MX" dirty="0" err="1"/>
                        <a:t>style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Especifica el estilo de fuente para el 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484444"/>
                  </a:ext>
                </a:extLst>
              </a:tr>
              <a:tr h="75986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Font-</a:t>
                      </a:r>
                      <a:r>
                        <a:rPr lang="es-MX" dirty="0" err="1"/>
                        <a:t>variant</a:t>
                      </a:r>
                      <a:r>
                        <a:rPr lang="es-MX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Especifica si un texto debe mostrarse o no en una fuente de minúsculas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91589"/>
                  </a:ext>
                </a:extLst>
              </a:tr>
              <a:tr h="4402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Font-</a:t>
                      </a:r>
                      <a:r>
                        <a:rPr lang="es-MX" dirty="0" err="1"/>
                        <a:t>weight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Especifica el peso de una fuente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82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51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33C79-D04D-4AA0-A92A-F730835AD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919396"/>
          </a:xfrm>
        </p:spPr>
        <p:txBody>
          <a:bodyPr/>
          <a:lstStyle/>
          <a:p>
            <a:r>
              <a:rPr lang="es-MX" dirty="0"/>
              <a:t>Font-</a:t>
            </a:r>
            <a:r>
              <a:rPr lang="es-MX" dirty="0" err="1"/>
              <a:t>Family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783731-86C9-42C5-8BB9-B660A87C9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1993692"/>
            <a:ext cx="8676222" cy="3797508"/>
          </a:xfrm>
        </p:spPr>
        <p:txBody>
          <a:bodyPr/>
          <a:lstStyle/>
          <a:p>
            <a:endParaRPr lang="es-MX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3628684-2D58-4C28-B526-8E1720DDD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53919"/>
              </p:ext>
            </p:extLst>
          </p:nvPr>
        </p:nvGraphicFramePr>
        <p:xfrm>
          <a:off x="1751012" y="1993691"/>
          <a:ext cx="8676222" cy="3797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074">
                  <a:extLst>
                    <a:ext uri="{9D8B030D-6E8A-4147-A177-3AD203B41FA5}">
                      <a16:colId xmlns:a16="http://schemas.microsoft.com/office/drawing/2014/main" val="283056860"/>
                    </a:ext>
                  </a:extLst>
                </a:gridCol>
                <a:gridCol w="2892074">
                  <a:extLst>
                    <a:ext uri="{9D8B030D-6E8A-4147-A177-3AD203B41FA5}">
                      <a16:colId xmlns:a16="http://schemas.microsoft.com/office/drawing/2014/main" val="355719762"/>
                    </a:ext>
                  </a:extLst>
                </a:gridCol>
                <a:gridCol w="2892074">
                  <a:extLst>
                    <a:ext uri="{9D8B030D-6E8A-4147-A177-3AD203B41FA5}">
                      <a16:colId xmlns:a16="http://schemas.microsoft.com/office/drawing/2014/main" val="2926745118"/>
                    </a:ext>
                  </a:extLst>
                </a:gridCol>
              </a:tblGrid>
              <a:tr h="513447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Generic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family</a:t>
                      </a:r>
                      <a:r>
                        <a:rPr lang="es-MX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Font </a:t>
                      </a:r>
                      <a:r>
                        <a:rPr lang="es-MX" dirty="0" err="1"/>
                        <a:t>family</a:t>
                      </a:r>
                      <a:r>
                        <a:rPr lang="es-MX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04550"/>
                  </a:ext>
                </a:extLst>
              </a:tr>
              <a:tr h="121631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Serif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dirty="0">
                          <a:effectLst/>
                          <a:latin typeface="Times New Roman" panose="02020603050405020304" pitchFamily="18" charset="0"/>
                        </a:rPr>
                        <a:t>Times New </a:t>
                      </a:r>
                      <a:r>
                        <a:rPr lang="es-MX" dirty="0" err="1">
                          <a:effectLst/>
                          <a:latin typeface="Times New Roman" panose="02020603050405020304" pitchFamily="18" charset="0"/>
                        </a:rPr>
                        <a:t>Roman</a:t>
                      </a:r>
                      <a:br>
                        <a:rPr lang="es-MX" dirty="0">
                          <a:effectLst/>
                        </a:rPr>
                      </a:br>
                      <a:r>
                        <a:rPr lang="es-MX" dirty="0">
                          <a:effectLst/>
                          <a:latin typeface="Georgia" panose="02040502050405020303" pitchFamily="18" charset="0"/>
                        </a:rPr>
                        <a:t>Georgia</a:t>
                      </a:r>
                      <a:endParaRPr lang="es-MX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Tiene líneas pequeñas en los extremos de algunos caracteres.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986512"/>
                  </a:ext>
                </a:extLst>
              </a:tr>
              <a:tr h="121631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Sans-</a:t>
                      </a:r>
                      <a:r>
                        <a:rPr lang="es-MX" dirty="0" err="1"/>
                        <a:t>serif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dirty="0">
                          <a:effectLst/>
                          <a:latin typeface="Arial" panose="020B0604020202020204" pitchFamily="34" charset="0"/>
                        </a:rPr>
                        <a:t>Arial</a:t>
                      </a:r>
                      <a:br>
                        <a:rPr lang="es-MX" dirty="0">
                          <a:effectLst/>
                        </a:rPr>
                      </a:br>
                      <a:r>
                        <a:rPr lang="es-MX" dirty="0" err="1">
                          <a:effectLst/>
                          <a:latin typeface="Verdana" panose="020B0604030504040204" pitchFamily="34" charset="0"/>
                        </a:rPr>
                        <a:t>Verdana</a:t>
                      </a:r>
                      <a:endParaRPr lang="es-MX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Sin líneas pequeñas en los extremos de algunos caracteres.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61227"/>
                  </a:ext>
                </a:extLst>
              </a:tr>
              <a:tr h="851423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Monospace</a:t>
                      </a:r>
                      <a:r>
                        <a:rPr lang="es-MX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Courier New</a:t>
                      </a:r>
                      <a:br>
                        <a:rPr lang="es-MX" dirty="0"/>
                      </a:b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Lucida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Todos los caracteres tienen el mismo peso.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135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97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33C79-D04D-4AA0-A92A-F730835AD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919396"/>
          </a:xfrm>
        </p:spPr>
        <p:txBody>
          <a:bodyPr/>
          <a:lstStyle/>
          <a:p>
            <a:r>
              <a:rPr lang="es-MX" dirty="0" err="1"/>
              <a:t>font</a:t>
            </a:r>
            <a:r>
              <a:rPr lang="es-MX" dirty="0"/>
              <a:t>-Style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783731-86C9-42C5-8BB9-B660A87C9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1993692"/>
            <a:ext cx="8676222" cy="3797508"/>
          </a:xfrm>
        </p:spPr>
        <p:txBody>
          <a:bodyPr/>
          <a:lstStyle/>
          <a:p>
            <a:endParaRPr lang="es-MX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3628684-2D58-4C28-B526-8E1720DDD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065649"/>
              </p:ext>
            </p:extLst>
          </p:nvPr>
        </p:nvGraphicFramePr>
        <p:xfrm>
          <a:off x="1751012" y="1993691"/>
          <a:ext cx="8676222" cy="3860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111">
                  <a:extLst>
                    <a:ext uri="{9D8B030D-6E8A-4147-A177-3AD203B41FA5}">
                      <a16:colId xmlns:a16="http://schemas.microsoft.com/office/drawing/2014/main" val="283056860"/>
                    </a:ext>
                  </a:extLst>
                </a:gridCol>
                <a:gridCol w="4338111">
                  <a:extLst>
                    <a:ext uri="{9D8B030D-6E8A-4147-A177-3AD203B41FA5}">
                      <a16:colId xmlns:a16="http://schemas.microsoft.com/office/drawing/2014/main" val="355719762"/>
                    </a:ext>
                  </a:extLst>
                </a:gridCol>
              </a:tblGrid>
              <a:tr h="51344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Estilo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04550"/>
                  </a:ext>
                </a:extLst>
              </a:tr>
              <a:tr h="121631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Normal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texto se muestra normalmente</a:t>
                      </a:r>
                      <a:endParaRPr lang="es-MX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79986512"/>
                  </a:ext>
                </a:extLst>
              </a:tr>
              <a:tr h="1216319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italic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texto se muestra en cursiva</a:t>
                      </a:r>
                      <a:endParaRPr lang="es-MX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54261227"/>
                  </a:ext>
                </a:extLst>
              </a:tr>
              <a:tr h="851423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oblique</a:t>
                      </a:r>
                      <a:r>
                        <a:rPr lang="es-MX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texto es "inclinado" (oblicuo es muy similar a cursiva, pero menos compatible)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135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29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33C79-D04D-4AA0-A92A-F730835AD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919396"/>
          </a:xfrm>
        </p:spPr>
        <p:txBody>
          <a:bodyPr>
            <a:normAutofit/>
          </a:bodyPr>
          <a:lstStyle/>
          <a:p>
            <a:r>
              <a:rPr lang="es-MX" dirty="0"/>
              <a:t>Font </a:t>
            </a:r>
            <a:r>
              <a:rPr lang="es-MX" dirty="0" err="1">
                <a:effectLst/>
              </a:rPr>
              <a:t>Weight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783731-86C9-42C5-8BB9-B660A87C9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1993692"/>
            <a:ext cx="8676222" cy="3797508"/>
          </a:xfrm>
        </p:spPr>
        <p:txBody>
          <a:bodyPr/>
          <a:lstStyle/>
          <a:p>
            <a:endParaRPr lang="es-MX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3628684-2D58-4C28-B526-8E1720DDD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993291"/>
              </p:ext>
            </p:extLst>
          </p:nvPr>
        </p:nvGraphicFramePr>
        <p:xfrm>
          <a:off x="3920067" y="1993692"/>
          <a:ext cx="4338111" cy="3797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111">
                  <a:extLst>
                    <a:ext uri="{9D8B030D-6E8A-4147-A177-3AD203B41FA5}">
                      <a16:colId xmlns:a16="http://schemas.microsoft.com/office/drawing/2014/main" val="283056860"/>
                    </a:ext>
                  </a:extLst>
                </a:gridCol>
              </a:tblGrid>
              <a:tr h="661834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Estilo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04550"/>
                  </a:ext>
                </a:extLst>
              </a:tr>
              <a:tr h="156783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Normal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986512"/>
                  </a:ext>
                </a:extLst>
              </a:tr>
              <a:tr h="1567837"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small-caps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61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65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7273B-980D-4F89-B251-49BEC09E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18160"/>
            <a:ext cx="9905998" cy="1905000"/>
          </a:xfrm>
        </p:spPr>
        <p:txBody>
          <a:bodyPr/>
          <a:lstStyle/>
          <a:p>
            <a:pPr algn="ctr"/>
            <a:r>
              <a:rPr lang="es-MX" dirty="0"/>
              <a:t>Text </a:t>
            </a:r>
            <a:r>
              <a:rPr lang="es-MX" dirty="0" err="1"/>
              <a:t>properties</a:t>
            </a:r>
            <a:endParaRPr lang="es-MX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F4121E2-B0A0-4337-A1FE-67E62D6D5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711143"/>
              </p:ext>
            </p:extLst>
          </p:nvPr>
        </p:nvGraphicFramePr>
        <p:xfrm>
          <a:off x="365760" y="838200"/>
          <a:ext cx="11597640" cy="5714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820">
                  <a:extLst>
                    <a:ext uri="{9D8B030D-6E8A-4147-A177-3AD203B41FA5}">
                      <a16:colId xmlns:a16="http://schemas.microsoft.com/office/drawing/2014/main" val="2381646052"/>
                    </a:ext>
                  </a:extLst>
                </a:gridCol>
                <a:gridCol w="5798820">
                  <a:extLst>
                    <a:ext uri="{9D8B030D-6E8A-4147-A177-3AD203B41FA5}">
                      <a16:colId xmlns:a16="http://schemas.microsoft.com/office/drawing/2014/main" val="2100882004"/>
                    </a:ext>
                  </a:extLst>
                </a:gridCol>
              </a:tblGrid>
              <a:tr h="223353">
                <a:tc>
                  <a:txBody>
                    <a:bodyPr/>
                    <a:lstStyle/>
                    <a:p>
                      <a:r>
                        <a:rPr lang="es-MX" sz="1400" dirty="0"/>
                        <a:t>Propiedad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Descripción.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220128"/>
                  </a:ext>
                </a:extLst>
              </a:tr>
              <a:tr h="223353">
                <a:tc>
                  <a:txBody>
                    <a:bodyPr/>
                    <a:lstStyle/>
                    <a:p>
                      <a:r>
                        <a:rPr lang="es-MX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Establece el color del texto.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234882"/>
                  </a:ext>
                </a:extLst>
              </a:tr>
              <a:tr h="223353">
                <a:tc>
                  <a:txBody>
                    <a:bodyPr/>
                    <a:lstStyle/>
                    <a:p>
                      <a:r>
                        <a:rPr lang="es-MX" sz="1400" dirty="0" err="1"/>
                        <a:t>Direction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Especifica la dirección del texto dirección de escritura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228958"/>
                  </a:ext>
                </a:extLst>
              </a:tr>
              <a:tr h="390869">
                <a:tc>
                  <a:txBody>
                    <a:bodyPr/>
                    <a:lstStyle/>
                    <a:p>
                      <a:r>
                        <a:rPr lang="es-MX" sz="1400" dirty="0" err="1"/>
                        <a:t>Letter-spacing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Aumenta o disminuye el espacio entre caracteres en un 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91204"/>
                  </a:ext>
                </a:extLst>
              </a:tr>
              <a:tr h="223353">
                <a:tc>
                  <a:txBody>
                    <a:bodyPr/>
                    <a:lstStyle/>
                    <a:p>
                      <a:r>
                        <a:rPr lang="es-MX" sz="1400" dirty="0"/>
                        <a:t>Line-</a:t>
                      </a:r>
                      <a:r>
                        <a:rPr lang="es-MX" sz="1400" dirty="0" err="1"/>
                        <a:t>height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Establece la altura de la línea.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93817"/>
                  </a:ext>
                </a:extLst>
              </a:tr>
              <a:tr h="223353">
                <a:tc>
                  <a:txBody>
                    <a:bodyPr/>
                    <a:lstStyle/>
                    <a:p>
                      <a:r>
                        <a:rPr lang="es-MX" sz="1400" dirty="0"/>
                        <a:t>Text-</a:t>
                      </a:r>
                      <a:r>
                        <a:rPr lang="es-MX" sz="1400" dirty="0" err="1"/>
                        <a:t>aling</a:t>
                      </a:r>
                      <a:r>
                        <a:rPr lang="es-MX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Especifica la alineación horizontal del texto.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85194"/>
                  </a:ext>
                </a:extLst>
              </a:tr>
              <a:tr h="223353">
                <a:tc>
                  <a:txBody>
                    <a:bodyPr/>
                    <a:lstStyle/>
                    <a:p>
                      <a:r>
                        <a:rPr lang="es-MX" sz="1400" dirty="0"/>
                        <a:t>Text-</a:t>
                      </a:r>
                      <a:r>
                        <a:rPr lang="es-MX" sz="1400" dirty="0" err="1"/>
                        <a:t>decoration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Especifica la decoración añadida al texto.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71812"/>
                  </a:ext>
                </a:extLst>
              </a:tr>
              <a:tr h="390869">
                <a:tc>
                  <a:txBody>
                    <a:bodyPr/>
                    <a:lstStyle/>
                    <a:p>
                      <a:r>
                        <a:rPr lang="es-MX" sz="1400" dirty="0"/>
                        <a:t>Text-</a:t>
                      </a:r>
                      <a:r>
                        <a:rPr lang="es-MX" sz="1400" dirty="0" err="1"/>
                        <a:t>indent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Especifica la sangría de la primera línea en un bloque de 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07582"/>
                  </a:ext>
                </a:extLst>
              </a:tr>
              <a:tr h="223353">
                <a:tc>
                  <a:txBody>
                    <a:bodyPr/>
                    <a:lstStyle/>
                    <a:p>
                      <a:r>
                        <a:rPr lang="es-MX" sz="1400" dirty="0"/>
                        <a:t>Text-</a:t>
                      </a:r>
                      <a:r>
                        <a:rPr lang="es-MX" sz="1400" dirty="0" err="1"/>
                        <a:t>shadow</a:t>
                      </a:r>
                      <a:r>
                        <a:rPr lang="es-MX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Especifica el efecto de sombra agregado al 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559777"/>
                  </a:ext>
                </a:extLst>
              </a:tr>
              <a:tr h="223353">
                <a:tc>
                  <a:txBody>
                    <a:bodyPr/>
                    <a:lstStyle/>
                    <a:p>
                      <a:r>
                        <a:rPr lang="es-MX" sz="1400" dirty="0"/>
                        <a:t>Text-</a:t>
                      </a:r>
                      <a:r>
                        <a:rPr lang="es-MX" sz="1400" dirty="0" err="1"/>
                        <a:t>transform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Controla la capitalización del texto.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61665"/>
                  </a:ext>
                </a:extLst>
              </a:tr>
              <a:tr h="390869">
                <a:tc>
                  <a:txBody>
                    <a:bodyPr/>
                    <a:lstStyle/>
                    <a:p>
                      <a:r>
                        <a:rPr lang="es-MX" sz="1400" dirty="0"/>
                        <a:t>Text-</a:t>
                      </a:r>
                      <a:r>
                        <a:rPr lang="es-MX" sz="1400" dirty="0" err="1"/>
                        <a:t>overflow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Especifica cómo se debe indicar al usuario el contenido desbordado que no se muestra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486180"/>
                  </a:ext>
                </a:extLst>
              </a:tr>
              <a:tr h="558384">
                <a:tc>
                  <a:txBody>
                    <a:bodyPr/>
                    <a:lstStyle/>
                    <a:p>
                      <a:r>
                        <a:rPr lang="es-MX" sz="1400" dirty="0"/>
                        <a:t>Unicode-</a:t>
                      </a:r>
                      <a:r>
                        <a:rPr lang="es-MX" sz="1400" dirty="0" err="1"/>
                        <a:t>bidi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Se utiliza junto con la propiedad de dirección para establecer o devolver si el texto debe anularse para admitir varios idiomas en el mismo documento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035781"/>
                  </a:ext>
                </a:extLst>
              </a:tr>
              <a:tr h="223353">
                <a:tc>
                  <a:txBody>
                    <a:bodyPr/>
                    <a:lstStyle/>
                    <a:p>
                      <a:r>
                        <a:rPr lang="es-MX" sz="1400" dirty="0"/>
                        <a:t>Vertical-</a:t>
                      </a:r>
                      <a:r>
                        <a:rPr lang="es-MX" sz="1400" dirty="0" err="1"/>
                        <a:t>align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Establece la alineación vertical de un elemento.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928243"/>
                  </a:ext>
                </a:extLst>
              </a:tr>
              <a:tr h="409481">
                <a:tc>
                  <a:txBody>
                    <a:bodyPr/>
                    <a:lstStyle/>
                    <a:p>
                      <a:r>
                        <a:rPr lang="es-MX" sz="1400" dirty="0"/>
                        <a:t>White-</a:t>
                      </a:r>
                      <a:r>
                        <a:rPr lang="es-MX" sz="1400" dirty="0" err="1"/>
                        <a:t>space</a:t>
                      </a:r>
                      <a:r>
                        <a:rPr lang="es-MX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dirty="0">
                          <a:effectLst/>
                        </a:rPr>
                        <a:t>Especifica cómo se maneja el espacio en blanco dentro de un elemento</a:t>
                      </a:r>
                      <a:endParaRPr lang="en-US" sz="1400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868119235"/>
                  </a:ext>
                </a:extLst>
              </a:tr>
              <a:tr h="390869">
                <a:tc>
                  <a:txBody>
                    <a:bodyPr/>
                    <a:lstStyle/>
                    <a:p>
                      <a:r>
                        <a:rPr lang="es-MX" sz="1400" dirty="0"/>
                        <a:t>Word-</a:t>
                      </a:r>
                      <a:r>
                        <a:rPr lang="es-MX" sz="1400" dirty="0" err="1"/>
                        <a:t>spacing</a:t>
                      </a:r>
                      <a:r>
                        <a:rPr lang="es-MX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Aumenta o disminuye el espacio entre palabras en un 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74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915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414</Words>
  <Application>Microsoft Office PowerPoint</Application>
  <PresentationFormat>Panorámica</PresentationFormat>
  <Paragraphs>93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Georgia</vt:lpstr>
      <vt:lpstr>Times New Roman</vt:lpstr>
      <vt:lpstr>Verdana</vt:lpstr>
      <vt:lpstr>Malla</vt:lpstr>
      <vt:lpstr>TABLE LAYOUTS &amp; Font and text properties.  </vt:lpstr>
      <vt:lpstr>TABLE LAYOUTS.</vt:lpstr>
      <vt:lpstr>Presentación de PowerPoint</vt:lpstr>
      <vt:lpstr>Propiedades de table layout</vt:lpstr>
      <vt:lpstr>Font properties.</vt:lpstr>
      <vt:lpstr>Font-Family</vt:lpstr>
      <vt:lpstr>font-Style</vt:lpstr>
      <vt:lpstr>Font Weight</vt:lpstr>
      <vt:lpstr>Text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LAYOUTS. Font and text properties.  </dc:title>
  <dc:creator>Oscar Uriel Pérez Hernandez</dc:creator>
  <cp:lastModifiedBy>Oscar Uriel Pérez Hernandez</cp:lastModifiedBy>
  <cp:revision>13</cp:revision>
  <dcterms:created xsi:type="dcterms:W3CDTF">2019-09-25T01:26:35Z</dcterms:created>
  <dcterms:modified xsi:type="dcterms:W3CDTF">2019-09-25T04:17:59Z</dcterms:modified>
</cp:coreProperties>
</file>